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8.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9.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1.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2.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3.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4.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5.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6.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7.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8.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9.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20.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4"/>
  </p:notesMasterIdLst>
  <p:sldIdLst>
    <p:sldId id="256" r:id="rId3"/>
    <p:sldId id="257" r:id="rId4"/>
    <p:sldId id="259" r:id="rId5"/>
    <p:sldId id="261" r:id="rId6"/>
    <p:sldId id="262" r:id="rId7"/>
    <p:sldId id="264" r:id="rId8"/>
    <p:sldId id="404" r:id="rId9"/>
    <p:sldId id="405" r:id="rId10"/>
    <p:sldId id="406" r:id="rId11"/>
    <p:sldId id="407" r:id="rId12"/>
    <p:sldId id="408" r:id="rId13"/>
    <p:sldId id="409" r:id="rId14"/>
    <p:sldId id="410" r:id="rId15"/>
    <p:sldId id="411" r:id="rId16"/>
    <p:sldId id="412" r:id="rId17"/>
    <p:sldId id="413" r:id="rId18"/>
    <p:sldId id="414" r:id="rId19"/>
    <p:sldId id="415" r:id="rId20"/>
    <p:sldId id="416" r:id="rId21"/>
    <p:sldId id="417" r:id="rId22"/>
    <p:sldId id="280" r:id="rId23"/>
  </p:sldIdLst>
  <p:sldSz cx="9144000" cy="6858000" type="screen4x3"/>
  <p:notesSz cx="6858000" cy="9144000"/>
  <p:custDataLst>
    <p:tags r:id="rId2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9339" autoAdjust="0"/>
  </p:normalViewPr>
  <p:slideViewPr>
    <p:cSldViewPr>
      <p:cViewPr varScale="1">
        <p:scale>
          <a:sx n="101" d="100"/>
          <a:sy n="101" d="100"/>
        </p:scale>
        <p:origin x="132" y="270"/>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9/3/2015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712568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77106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932041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4219946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214454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3146460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1925962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4275357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45567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282162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4222038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650137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1488120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3541112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47.xml"/><Relationship Id="rId7"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s>
</file>

<file path=ppt/slides/_rels/slide11.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notesSlide" Target="../notesSlides/notesSlide1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slideLayout" Target="../slideLayouts/slideLayout2.xml"/><Relationship Id="rId5" Type="http://schemas.openxmlformats.org/officeDocument/2006/relationships/tags" Target="../tags/tag55.xml"/><Relationship Id="rId4" Type="http://schemas.openxmlformats.org/officeDocument/2006/relationships/tags" Target="../tags/tag54.xml"/></Relationships>
</file>

<file path=ppt/slides/_rels/slide1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58.xml"/><Relationship Id="rId7" Type="http://schemas.openxmlformats.org/officeDocument/2006/relationships/notesSlide" Target="../notesSlides/notesSlide12.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Layout" Target="../slideLayouts/slideLayout2.xml"/><Relationship Id="rId5" Type="http://schemas.openxmlformats.org/officeDocument/2006/relationships/tags" Target="../tags/tag60.xml"/><Relationship Id="rId4" Type="http://schemas.openxmlformats.org/officeDocument/2006/relationships/tags" Target="../tags/tag59.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62.xml"/><Relationship Id="rId7"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vmlDrawing" Target="../drawings/vmlDrawing2.vml"/><Relationship Id="rId6" Type="http://schemas.openxmlformats.org/officeDocument/2006/relationships/tags" Target="../tags/tag65.xml"/><Relationship Id="rId11" Type="http://schemas.openxmlformats.org/officeDocument/2006/relationships/image" Target="../media/image9.emf"/><Relationship Id="rId5" Type="http://schemas.openxmlformats.org/officeDocument/2006/relationships/tags" Target="../tags/tag64.xml"/><Relationship Id="rId10" Type="http://schemas.openxmlformats.org/officeDocument/2006/relationships/package" Target="../embeddings/____________Microsoft_Word2.docx"/><Relationship Id="rId4" Type="http://schemas.openxmlformats.org/officeDocument/2006/relationships/tags" Target="../tags/tag63.xml"/><Relationship Id="rId9"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68.xml"/><Relationship Id="rId7" Type="http://schemas.openxmlformats.org/officeDocument/2006/relationships/notesSlide" Target="../notesSlides/notesSlide14.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Layout" Target="../slideLayouts/slideLayout2.xml"/><Relationship Id="rId11" Type="http://schemas.microsoft.com/office/2007/relationships/hdphoto" Target="../media/hdphoto1.wdp"/><Relationship Id="rId5" Type="http://schemas.openxmlformats.org/officeDocument/2006/relationships/tags" Target="../tags/tag70.xml"/><Relationship Id="rId10" Type="http://schemas.openxmlformats.org/officeDocument/2006/relationships/image" Target="../media/image4.jpeg"/><Relationship Id="rId4" Type="http://schemas.openxmlformats.org/officeDocument/2006/relationships/tags" Target="../tags/tag69.xml"/><Relationship Id="rId9" Type="http://schemas.openxmlformats.org/officeDocument/2006/relationships/slide" Target="slide6.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72.xml"/><Relationship Id="rId7" Type="http://schemas.openxmlformats.org/officeDocument/2006/relationships/slideLayout" Target="../slideLayouts/slideLayout2.xml"/><Relationship Id="rId12" Type="http://schemas.openxmlformats.org/officeDocument/2006/relationships/image" Target="../media/image12.png"/><Relationship Id="rId2" Type="http://schemas.openxmlformats.org/officeDocument/2006/relationships/tags" Target="../tags/tag71.xml"/><Relationship Id="rId1" Type="http://schemas.openxmlformats.org/officeDocument/2006/relationships/vmlDrawing" Target="../drawings/vmlDrawing3.vml"/><Relationship Id="rId6" Type="http://schemas.openxmlformats.org/officeDocument/2006/relationships/tags" Target="../tags/tag75.xml"/><Relationship Id="rId11" Type="http://schemas.openxmlformats.org/officeDocument/2006/relationships/image" Target="../media/image11.emf"/><Relationship Id="rId5" Type="http://schemas.openxmlformats.org/officeDocument/2006/relationships/tags" Target="../tags/tag74.xml"/><Relationship Id="rId10" Type="http://schemas.openxmlformats.org/officeDocument/2006/relationships/package" Target="../embeddings/____________Microsoft_Word3.docx"/><Relationship Id="rId4" Type="http://schemas.openxmlformats.org/officeDocument/2006/relationships/tags" Target="../tags/tag73.xml"/><Relationship Id="rId9"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oleObject" Target="../embeddings/oleObject5.bin"/><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image" Target="../media/image13.emf"/><Relationship Id="rId2" Type="http://schemas.openxmlformats.org/officeDocument/2006/relationships/tags" Target="../tags/tag76.xml"/><Relationship Id="rId1" Type="http://schemas.openxmlformats.org/officeDocument/2006/relationships/vmlDrawing" Target="../drawings/vmlDrawing4.vml"/><Relationship Id="rId6" Type="http://schemas.openxmlformats.org/officeDocument/2006/relationships/tags" Target="../tags/tag80.xml"/><Relationship Id="rId11" Type="http://schemas.openxmlformats.org/officeDocument/2006/relationships/package" Target="../embeddings/____________Microsoft_Word4.docx"/><Relationship Id="rId5" Type="http://schemas.openxmlformats.org/officeDocument/2006/relationships/tags" Target="../tags/tag79.xml"/><Relationship Id="rId15" Type="http://schemas.openxmlformats.org/officeDocument/2006/relationships/image" Target="../media/image14.emf"/><Relationship Id="rId10" Type="http://schemas.openxmlformats.org/officeDocument/2006/relationships/oleObject" Target="../embeddings/oleObject4.bin"/><Relationship Id="rId4" Type="http://schemas.openxmlformats.org/officeDocument/2006/relationships/tags" Target="../tags/tag78.xml"/><Relationship Id="rId9" Type="http://schemas.openxmlformats.org/officeDocument/2006/relationships/notesSlide" Target="../notesSlides/notesSlide16.xml"/><Relationship Id="rId14" Type="http://schemas.openxmlformats.org/officeDocument/2006/relationships/package" Target="../embeddings/____________Microsoft_Word5.docx"/></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84.xml"/><Relationship Id="rId7" Type="http://schemas.openxmlformats.org/officeDocument/2006/relationships/notesSlide" Target="../notesSlides/notesSlide17.xml"/><Relationship Id="rId12" Type="http://schemas.microsoft.com/office/2007/relationships/hdphoto" Target="../media/hdphoto1.wdp"/><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Layout" Target="../slideLayouts/slideLayout2.xml"/><Relationship Id="rId11" Type="http://schemas.openxmlformats.org/officeDocument/2006/relationships/image" Target="../media/image4.jpeg"/><Relationship Id="rId5" Type="http://schemas.openxmlformats.org/officeDocument/2006/relationships/tags" Target="../tags/tag86.xml"/><Relationship Id="rId10" Type="http://schemas.openxmlformats.org/officeDocument/2006/relationships/slide" Target="slide6.xml"/><Relationship Id="rId4" Type="http://schemas.openxmlformats.org/officeDocument/2006/relationships/tags" Target="../tags/tag85.xml"/><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microsoft.com/office/2007/relationships/hdphoto" Target="../media/hdphoto1.wdp"/><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image" Target="../media/image4.jpe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slide" Target="slide6.xml"/><Relationship Id="rId5" Type="http://schemas.openxmlformats.org/officeDocument/2006/relationships/tags" Target="../tags/tag91.xml"/><Relationship Id="rId10" Type="http://schemas.openxmlformats.org/officeDocument/2006/relationships/image" Target="../media/image16.png"/><Relationship Id="rId4" Type="http://schemas.openxmlformats.org/officeDocument/2006/relationships/tags" Target="../tags/tag90.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13" Type="http://schemas.microsoft.com/office/2007/relationships/hdphoto" Target="../media/hdphoto1.wdp"/><Relationship Id="rId3" Type="http://schemas.openxmlformats.org/officeDocument/2006/relationships/tags" Target="../tags/tag96.xml"/><Relationship Id="rId7" Type="http://schemas.openxmlformats.org/officeDocument/2006/relationships/slideLayout" Target="../slideLayouts/slideLayout2.xml"/><Relationship Id="rId12" Type="http://schemas.openxmlformats.org/officeDocument/2006/relationships/image" Target="../media/image4.jpe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slide" Target="slide6.xml"/><Relationship Id="rId5" Type="http://schemas.openxmlformats.org/officeDocument/2006/relationships/tags" Target="../tags/tag98.xml"/><Relationship Id="rId10" Type="http://schemas.openxmlformats.org/officeDocument/2006/relationships/image" Target="../media/image18.png"/><Relationship Id="rId4" Type="http://schemas.openxmlformats.org/officeDocument/2006/relationships/tags" Target="../tags/tag97.xml"/><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02.xml"/><Relationship Id="rId7" Type="http://schemas.openxmlformats.org/officeDocument/2006/relationships/notesSlide" Target="../notesSlides/notesSlide20.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Layout" Target="../slideLayouts/slideLayout2.xml"/><Relationship Id="rId5" Type="http://schemas.openxmlformats.org/officeDocument/2006/relationships/tags" Target="../tags/tag104.xml"/><Relationship Id="rId4" Type="http://schemas.openxmlformats.org/officeDocument/2006/relationships/tags" Target="../tags/tag103.xml"/><Relationship Id="rId9"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9.xml"/><Relationship Id="rId3" Type="http://schemas.openxmlformats.org/officeDocument/2006/relationships/tags" Target="../tags/tag20.xml"/><Relationship Id="rId7" Type="http://schemas.openxmlformats.org/officeDocument/2006/relationships/notesSlide" Target="../notesSlides/notesSlide5.xml"/><Relationship Id="rId12" Type="http://schemas.openxmlformats.org/officeDocument/2006/relationships/slide" Target="slide18.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slide" Target="slide15.xml"/><Relationship Id="rId5" Type="http://schemas.openxmlformats.org/officeDocument/2006/relationships/tags" Target="../tags/tag22.xml"/><Relationship Id="rId10" Type="http://schemas.openxmlformats.org/officeDocument/2006/relationships/slide" Target="slide10.xml"/><Relationship Id="rId4" Type="http://schemas.openxmlformats.org/officeDocument/2006/relationships/tags" Target="../tags/tag21.xml"/><Relationship Id="rId9" Type="http://schemas.openxmlformats.org/officeDocument/2006/relationships/slide" Target="slide7.xml"/><Relationship Id="rId14" Type="http://schemas.openxmlformats.org/officeDocument/2006/relationships/slide" Target="slide20.xml"/></Relationships>
</file>

<file path=ppt/slides/_rels/slide6.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25.xml"/><Relationship Id="rId7" Type="http://schemas.openxmlformats.org/officeDocument/2006/relationships/notesSlide" Target="../notesSlides/notesSlide6.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10" Type="http://schemas.microsoft.com/office/2007/relationships/hdphoto" Target="../media/hdphoto1.wdp"/><Relationship Id="rId4" Type="http://schemas.openxmlformats.org/officeDocument/2006/relationships/tags" Target="../tags/tag26.xml"/><Relationship Id="rId9"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29.xml"/><Relationship Id="rId7"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vmlDrawing" Target="../drawings/vmlDrawing1.vml"/><Relationship Id="rId6" Type="http://schemas.openxmlformats.org/officeDocument/2006/relationships/tags" Target="../tags/tag32.xml"/><Relationship Id="rId11" Type="http://schemas.openxmlformats.org/officeDocument/2006/relationships/image" Target="../media/image5.emf"/><Relationship Id="rId5" Type="http://schemas.openxmlformats.org/officeDocument/2006/relationships/tags" Target="../tags/tag31.xml"/><Relationship Id="rId10" Type="http://schemas.openxmlformats.org/officeDocument/2006/relationships/package" Target="../embeddings/____________Microsoft_Word1.docx"/><Relationship Id="rId4" Type="http://schemas.openxmlformats.org/officeDocument/2006/relationships/tags" Target="../tags/tag30.xml"/><Relationship Id="rId9"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image" Target="../media/image7.jpeg"/><Relationship Id="rId5" Type="http://schemas.openxmlformats.org/officeDocument/2006/relationships/tags" Target="../tags/tag37.xml"/><Relationship Id="rId10" Type="http://schemas.openxmlformats.org/officeDocument/2006/relationships/image" Target="../media/image6.png"/><Relationship Id="rId4" Type="http://schemas.openxmlformats.org/officeDocument/2006/relationships/tags" Target="../tags/tag36.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42.xml"/><Relationship Id="rId7" Type="http://schemas.openxmlformats.org/officeDocument/2006/relationships/notesSlide" Target="../notesSlides/notesSlide9.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Layout" Target="../slideLayouts/slideLayout2.xml"/><Relationship Id="rId5" Type="http://schemas.openxmlformats.org/officeDocument/2006/relationships/tags" Target="../tags/tag44.xml"/><Relationship Id="rId10" Type="http://schemas.microsoft.com/office/2007/relationships/hdphoto" Target="../media/hdphoto1.wdp"/><Relationship Id="rId4" Type="http://schemas.openxmlformats.org/officeDocument/2006/relationships/tags" Target="../tags/tag43.xml"/><Relationship Id="rId9"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lstStyle/>
          <a:p>
            <a:r>
              <a:rPr lang="el-GR" dirty="0" smtClean="0"/>
              <a:t>Προγραμματισμός </a:t>
            </a:r>
            <a:br>
              <a:rPr lang="el-GR" dirty="0" smtClean="0"/>
            </a:br>
            <a:r>
              <a:rPr lang="el-GR" dirty="0" smtClean="0"/>
              <a:t>Εφαρμογών Διαδικτύου</a:t>
            </a:r>
            <a:endParaRPr lang="el-GR" dirty="0"/>
          </a:p>
        </p:txBody>
      </p:sp>
      <p:sp>
        <p:nvSpPr>
          <p:cNvPr id="3" name="Υπότιτλος 2"/>
          <p:cNvSpPr>
            <a:spLocks noGrp="1"/>
          </p:cNvSpPr>
          <p:nvPr>
            <p:ph type="subTitle" idx="1"/>
            <p:custDataLst>
              <p:tags r:id="rId3"/>
            </p:custDataLst>
          </p:nvPr>
        </p:nvSpPr>
        <p:spPr>
          <a:xfrm>
            <a:off x="683568" y="2708920"/>
            <a:ext cx="7776864" cy="4056856"/>
          </a:xfrm>
        </p:spPr>
        <p:txBody>
          <a:bodyPr>
            <a:noAutofit/>
          </a:bodyPr>
          <a:lstStyle/>
          <a:p>
            <a:r>
              <a:rPr lang="el-GR" sz="2800" b="1" dirty="0"/>
              <a:t>Ενότητα 8</a:t>
            </a:r>
            <a:r>
              <a:rPr lang="el-GR" sz="2800" b="1" dirty="0" smtClean="0"/>
              <a:t>:</a:t>
            </a:r>
            <a:r>
              <a:rPr lang="en-US" sz="2800" dirty="0" smtClean="0"/>
              <a:t> DTD (Document Type Definition)</a:t>
            </a:r>
            <a:endParaRPr lang="el-GR" sz="2800" dirty="0" smtClean="0"/>
          </a:p>
          <a:p>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Φώτης </a:t>
            </a:r>
            <a:r>
              <a:rPr lang="el-GR" sz="2800" dirty="0" err="1" smtClean="0"/>
              <a:t>Κόκκορας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 Εφαρμογών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200603"/>
            <a:ext cx="8229600" cy="811580"/>
          </a:xfrm>
        </p:spPr>
        <p:txBody>
          <a:bodyPr>
            <a:noAutofit/>
          </a:bodyPr>
          <a:lstStyle/>
          <a:p>
            <a:r>
              <a:rPr lang="el-GR" sz="4000" dirty="0"/>
              <a:t>Δηλώσεις Στοιχείων (</a:t>
            </a:r>
            <a:r>
              <a:rPr lang="el-GR" sz="4000" dirty="0" err="1"/>
              <a:t>elements</a:t>
            </a:r>
            <a:r>
              <a:rPr lang="el-GR" sz="4000" dirty="0"/>
              <a:t>)   1/5</a:t>
            </a:r>
          </a:p>
        </p:txBody>
      </p:sp>
      <p:sp>
        <p:nvSpPr>
          <p:cNvPr id="4" name="Rectangle 4" descr="Προσοχή στις παρενθέσεις. τα empty και any γράφονται χωρίς ενώ το #PCDATA με περενθέσεις. "/>
          <p:cNvSpPr>
            <a:spLocks noChangeArrowheads="1"/>
          </p:cNvSpPr>
          <p:nvPr>
            <p:custDataLst>
              <p:tags r:id="rId3"/>
            </p:custDataLst>
          </p:nvPr>
        </p:nvSpPr>
        <p:spPr bwMode="auto">
          <a:xfrm>
            <a:off x="0" y="1216235"/>
            <a:ext cx="8964488"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82675" algn="l"/>
              </a:tabLst>
              <a:defRPr>
                <a:solidFill>
                  <a:schemeClr val="tx1"/>
                </a:solidFill>
                <a:latin typeface="Arial" panose="020B0604020202020204" pitchFamily="34" charset="0"/>
              </a:defRPr>
            </a:lvl1pPr>
            <a:lvl2pPr eaLnBrk="0" fontAlgn="base" hangingPunct="0">
              <a:spcBef>
                <a:spcPct val="0"/>
              </a:spcBef>
              <a:spcAft>
                <a:spcPct val="0"/>
              </a:spcAft>
              <a:tabLst>
                <a:tab pos="1082675" algn="l"/>
              </a:tabLst>
              <a:defRPr>
                <a:solidFill>
                  <a:schemeClr val="tx1"/>
                </a:solidFill>
                <a:latin typeface="Arial" panose="020B0604020202020204" pitchFamily="34" charset="0"/>
              </a:defRPr>
            </a:lvl2pPr>
            <a:lvl3pPr eaLnBrk="0" fontAlgn="base" hangingPunct="0">
              <a:spcBef>
                <a:spcPct val="0"/>
              </a:spcBef>
              <a:spcAft>
                <a:spcPct val="0"/>
              </a:spcAft>
              <a:tabLst>
                <a:tab pos="1082675" algn="l"/>
              </a:tabLst>
              <a:defRPr>
                <a:solidFill>
                  <a:schemeClr val="tx1"/>
                </a:solidFill>
                <a:latin typeface="Arial" panose="020B0604020202020204" pitchFamily="34" charset="0"/>
              </a:defRPr>
            </a:lvl3pPr>
            <a:lvl4pPr eaLnBrk="0" fontAlgn="base" hangingPunct="0">
              <a:spcBef>
                <a:spcPct val="0"/>
              </a:spcBef>
              <a:spcAft>
                <a:spcPct val="0"/>
              </a:spcAft>
              <a:tabLst>
                <a:tab pos="1082675" algn="l"/>
              </a:tabLst>
              <a:defRPr>
                <a:solidFill>
                  <a:schemeClr val="tx1"/>
                </a:solidFill>
                <a:latin typeface="Arial" panose="020B0604020202020204" pitchFamily="34" charset="0"/>
              </a:defRPr>
            </a:lvl4pPr>
            <a:lvl5pPr eaLnBrk="0" fontAlgn="base" hangingPunct="0">
              <a:spcBef>
                <a:spcPct val="0"/>
              </a:spcBef>
              <a:spcAft>
                <a:spcPct val="0"/>
              </a:spcAft>
              <a:tabLst>
                <a:tab pos="1082675" algn="l"/>
              </a:tabLst>
              <a:defRPr>
                <a:solidFill>
                  <a:schemeClr val="tx1"/>
                </a:solidFill>
                <a:latin typeface="Arial" panose="020B0604020202020204" pitchFamily="34" charset="0"/>
              </a:defRPr>
            </a:lvl5pPr>
            <a:lvl6pPr eaLnBrk="0" fontAlgn="base" hangingPunct="0">
              <a:spcBef>
                <a:spcPct val="0"/>
              </a:spcBef>
              <a:spcAft>
                <a:spcPct val="0"/>
              </a:spcAft>
              <a:tabLst>
                <a:tab pos="1082675" algn="l"/>
              </a:tabLst>
              <a:defRPr>
                <a:solidFill>
                  <a:schemeClr val="tx1"/>
                </a:solidFill>
                <a:latin typeface="Arial" panose="020B0604020202020204" pitchFamily="34" charset="0"/>
              </a:defRPr>
            </a:lvl6pPr>
            <a:lvl7pPr eaLnBrk="0" fontAlgn="base" hangingPunct="0">
              <a:spcBef>
                <a:spcPct val="0"/>
              </a:spcBef>
              <a:spcAft>
                <a:spcPct val="0"/>
              </a:spcAft>
              <a:tabLst>
                <a:tab pos="1082675" algn="l"/>
              </a:tabLst>
              <a:defRPr>
                <a:solidFill>
                  <a:schemeClr val="tx1"/>
                </a:solidFill>
                <a:latin typeface="Arial" panose="020B0604020202020204" pitchFamily="34" charset="0"/>
              </a:defRPr>
            </a:lvl7pPr>
            <a:lvl8pPr eaLnBrk="0" fontAlgn="base" hangingPunct="0">
              <a:spcBef>
                <a:spcPct val="0"/>
              </a:spcBef>
              <a:spcAft>
                <a:spcPct val="0"/>
              </a:spcAft>
              <a:tabLst>
                <a:tab pos="1082675" algn="l"/>
              </a:tabLst>
              <a:defRPr>
                <a:solidFill>
                  <a:schemeClr val="tx1"/>
                </a:solidFill>
                <a:latin typeface="Arial" panose="020B0604020202020204" pitchFamily="34" charset="0"/>
              </a:defRPr>
            </a:lvl8pPr>
            <a:lvl9pPr eaLnBrk="0" fontAlgn="base" hangingPunct="0">
              <a:spcBef>
                <a:spcPct val="0"/>
              </a:spcBef>
              <a:spcAft>
                <a:spcPct val="0"/>
              </a:spcAft>
              <a:tabLst>
                <a:tab pos="1082675" algn="l"/>
              </a:tabLs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1082675" algn="l"/>
              </a:tabLst>
            </a:pP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Για κάθε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XML </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στοιχείο θα πρέπει να υπάρχει μια δήλωση της μορφής:</a:t>
            </a:r>
            <a:endParaRPr kumimoji="0" lang="el-GR" altLang="el-GR" sz="1600"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&lt;!ELEMENT </a:t>
            </a:r>
            <a:r>
              <a:rPr kumimoji="0" lang="en-US" altLang="el-GR" sz="1600" b="1" i="1" u="none" strike="noStrike" cap="none" normalizeH="0" baseline="0" dirty="0" err="1" smtClean="0">
                <a:ln>
                  <a:noFill/>
                </a:ln>
                <a:solidFill>
                  <a:srgbClr val="C00000"/>
                </a:solidFill>
                <a:effectLst/>
                <a:latin typeface="+mn-lt"/>
                <a:ea typeface="Times New Roman" panose="02020603050405020304" pitchFamily="18" charset="0"/>
                <a:cs typeface="Courier New" panose="02070309020205020404" pitchFamily="49" charset="0"/>
              </a:rPr>
              <a:t>element_name</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n-US" altLang="el-GR" sz="1600" b="1" i="1" u="none" strike="noStrike" cap="none" normalizeH="0" baseline="0" dirty="0" err="1" smtClean="0">
                <a:ln>
                  <a:noFill/>
                </a:ln>
                <a:solidFill>
                  <a:srgbClr val="0000FF"/>
                </a:solidFill>
                <a:effectLst/>
                <a:latin typeface="+mn-lt"/>
                <a:ea typeface="Times New Roman" panose="02020603050405020304" pitchFamily="18" charset="0"/>
                <a:cs typeface="Courier New" panose="02070309020205020404" pitchFamily="49" charset="0"/>
              </a:rPr>
              <a:t>content_specification</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&gt;</a:t>
            </a:r>
            <a:endParaRPr kumimoji="0" lang="el-GR" altLang="el-GR" sz="1600" b="0" i="0" u="none" strike="noStrike" cap="none" normalizeH="0" baseline="0" dirty="0" smtClean="0">
              <a:ln>
                <a:noFill/>
              </a:ln>
              <a:solidFill>
                <a:schemeClr val="tx1"/>
              </a:solidFill>
              <a:effectLst/>
              <a:latin typeface="+mn-lt"/>
            </a:endParaRPr>
          </a:p>
          <a:p>
            <a:pPr marL="1200150" lvl="2" indent="-285750">
              <a:buFont typeface="Arial" panose="020B0604020202020204" pitchFamily="34" charset="0"/>
              <a:buChar char="•"/>
            </a:pPr>
            <a:r>
              <a:rPr kumimoji="0" lang="en-US" altLang="el-GR" sz="1600" b="1" i="1" u="none" strike="noStrike" cap="none" normalizeH="0" baseline="0" dirty="0" smtClean="0">
                <a:ln>
                  <a:noFill/>
                </a:ln>
                <a:solidFill>
                  <a:srgbClr val="C00000"/>
                </a:solidFill>
                <a:effectLst/>
                <a:latin typeface="+mn-lt"/>
                <a:ea typeface="Times New Roman" panose="02020603050405020304" pitchFamily="18" charset="0"/>
                <a:cs typeface="Courier New" panose="02070309020205020404" pitchFamily="49" charset="0"/>
              </a:rPr>
              <a:t>element</a:t>
            </a:r>
            <a:r>
              <a:rPr kumimoji="0" lang="el-GR" altLang="el-GR" sz="1600" b="1" i="1" u="none" strike="noStrike" cap="none" normalizeH="0" baseline="0" dirty="0" smtClean="0">
                <a:ln>
                  <a:noFill/>
                </a:ln>
                <a:solidFill>
                  <a:srgbClr val="C00000"/>
                </a:solidFill>
                <a:effectLst/>
                <a:latin typeface="+mn-lt"/>
                <a:ea typeface="Times New Roman" panose="02020603050405020304" pitchFamily="18" charset="0"/>
                <a:cs typeface="Courier New" panose="02070309020205020404" pitchFamily="49" charset="0"/>
              </a:rPr>
              <a:t>_</a:t>
            </a:r>
            <a:r>
              <a:rPr kumimoji="0" lang="en-US" altLang="el-GR" sz="1600" b="1" i="1" u="none" strike="noStrike" cap="none" normalizeH="0" baseline="0" dirty="0" smtClean="0">
                <a:ln>
                  <a:noFill/>
                </a:ln>
                <a:solidFill>
                  <a:srgbClr val="C00000"/>
                </a:solidFill>
                <a:effectLst/>
                <a:latin typeface="+mn-lt"/>
                <a:ea typeface="Times New Roman" panose="02020603050405020304" pitchFamily="18" charset="0"/>
                <a:cs typeface="Courier New" panose="02070309020205020404" pitchFamily="49" charset="0"/>
              </a:rPr>
              <a:t>name</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 </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είναι το όνομα του στοιχείου </a:t>
            </a:r>
            <a:endParaRPr kumimoji="0" lang="el-GR" altLang="el-GR" sz="1600" b="0" i="0" u="none" strike="noStrike" cap="none" normalizeH="0" baseline="0" dirty="0" smtClean="0">
              <a:ln>
                <a:noFill/>
              </a:ln>
              <a:solidFill>
                <a:schemeClr val="tx1"/>
              </a:solidFill>
              <a:effectLst/>
              <a:latin typeface="+mn-lt"/>
            </a:endParaRPr>
          </a:p>
          <a:p>
            <a:pPr marL="1657350" lvl="3" indent="-285750">
              <a:buFont typeface="Wingdings" panose="05000000000000000000" pitchFamily="2" charset="2"/>
              <a:buChar char="ü"/>
            </a:pP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για την σύνταξη των ονομάτων ισχύουν οι κανόνες της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XML </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για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well</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formed</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έγγραφα (</a:t>
            </a:r>
            <a:r>
              <a:rPr kumimoji="0" lang="el-GR" altLang="el-GR" sz="1600" b="0" i="1" u="none" strike="noStrike" cap="none" normalizeH="0" baseline="0" dirty="0" smtClean="0">
                <a:ln>
                  <a:noFill/>
                </a:ln>
                <a:solidFill>
                  <a:schemeClr val="tx1"/>
                </a:solidFill>
                <a:effectLst/>
                <a:latin typeface="+mn-lt"/>
                <a:ea typeface="Times New Roman" panose="02020603050405020304" pitchFamily="18" charset="0"/>
              </a:rPr>
              <a:t>βλ. </a:t>
            </a:r>
            <a:r>
              <a:rPr kumimoji="0" lang="en-US" altLang="el-GR" sz="1600" b="0" i="1" u="none" strike="noStrike" cap="none" normalizeH="0" baseline="0" dirty="0" smtClean="0">
                <a:ln>
                  <a:noFill/>
                </a:ln>
                <a:solidFill>
                  <a:schemeClr val="tx1"/>
                </a:solidFill>
                <a:effectLst/>
                <a:latin typeface="+mn-lt"/>
                <a:ea typeface="Times New Roman" panose="02020603050405020304" pitchFamily="18" charset="0"/>
              </a:rPr>
              <a:t>slides XML</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a:t>
            </a:r>
            <a:endParaRPr kumimoji="0" lang="el-GR" altLang="el-GR" sz="1600" b="0" i="0" u="none" strike="noStrike" cap="none" normalizeH="0" baseline="0" dirty="0" smtClean="0">
              <a:ln>
                <a:noFill/>
              </a:ln>
              <a:solidFill>
                <a:schemeClr val="tx1"/>
              </a:solidFill>
              <a:effectLst/>
              <a:latin typeface="+mn-lt"/>
            </a:endParaRPr>
          </a:p>
          <a:p>
            <a:pPr marL="1200150" lvl="2" indent="-285750">
              <a:buFont typeface="Arial" panose="020B0604020202020204" pitchFamily="34" charset="0"/>
              <a:buChar char="•"/>
            </a:pP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το </a:t>
            </a:r>
            <a:r>
              <a:rPr kumimoji="0" lang="en-US" altLang="el-GR" sz="1600" b="1" i="1" u="none" strike="noStrike" cap="none" normalizeH="0" baseline="0" dirty="0" smtClean="0">
                <a:ln>
                  <a:noFill/>
                </a:ln>
                <a:solidFill>
                  <a:srgbClr val="0000FF"/>
                </a:solidFill>
                <a:effectLst/>
                <a:latin typeface="+mn-lt"/>
                <a:ea typeface="Times New Roman" panose="02020603050405020304" pitchFamily="18" charset="0"/>
                <a:cs typeface="Courier New" panose="02070309020205020404" pitchFamily="49" charset="0"/>
              </a:rPr>
              <a:t>content</a:t>
            </a:r>
            <a:r>
              <a:rPr kumimoji="0" lang="el-GR" altLang="el-GR" sz="1600" b="1" i="1" u="none" strike="noStrike" cap="none" normalizeH="0" baseline="0" dirty="0" smtClean="0">
                <a:ln>
                  <a:noFill/>
                </a:ln>
                <a:solidFill>
                  <a:srgbClr val="0000FF"/>
                </a:solidFill>
                <a:effectLst/>
                <a:latin typeface="+mn-lt"/>
                <a:ea typeface="Times New Roman" panose="02020603050405020304" pitchFamily="18" charset="0"/>
                <a:cs typeface="Courier New" panose="02070309020205020404" pitchFamily="49" charset="0"/>
              </a:rPr>
              <a:t>_</a:t>
            </a:r>
            <a:r>
              <a:rPr kumimoji="0" lang="en-US" altLang="el-GR" sz="1600" b="1" i="1" u="none" strike="noStrike" cap="none" normalizeH="0" baseline="0" dirty="0" smtClean="0">
                <a:ln>
                  <a:noFill/>
                </a:ln>
                <a:solidFill>
                  <a:srgbClr val="0000FF"/>
                </a:solidFill>
                <a:effectLst/>
                <a:latin typeface="+mn-lt"/>
                <a:ea typeface="Times New Roman" panose="02020603050405020304" pitchFamily="18" charset="0"/>
                <a:cs typeface="Courier New" panose="02070309020205020404" pitchFamily="49" charset="0"/>
              </a:rPr>
              <a:t>specification</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 </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προσδιορίζει το τι επιτρέπεται ως </a:t>
            </a:r>
            <a:r>
              <a:rPr kumimoji="0" lang="el-GR" altLang="el-GR" sz="1600" b="1" i="0" u="none" strike="noStrike" cap="none" normalizeH="0" baseline="0" dirty="0" smtClean="0">
                <a:ln>
                  <a:noFill/>
                </a:ln>
                <a:solidFill>
                  <a:schemeClr val="tx1"/>
                </a:solidFill>
                <a:effectLst/>
                <a:latin typeface="+mn-lt"/>
                <a:ea typeface="Times New Roman" panose="02020603050405020304" pitchFamily="18" charset="0"/>
              </a:rPr>
              <a:t>περιεχόμενο</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του στοιχείου </a:t>
            </a:r>
          </a:p>
          <a:p>
            <a:pPr lvl="0">
              <a:tabLst/>
            </a:pPr>
            <a:endParaRPr lang="el-GR" altLang="el-GR" sz="1600" b="1" dirty="0" smtClean="0">
              <a:latin typeface="+mn-lt"/>
              <a:ea typeface="Times New Roman" panose="02020603050405020304" pitchFamily="18" charset="0"/>
              <a:cs typeface="Arial" panose="020B0604020202020204" pitchFamily="34" charset="0"/>
            </a:endParaRPr>
          </a:p>
          <a:p>
            <a:pPr lvl="0">
              <a:tabLst/>
            </a:pPr>
            <a:endParaRPr lang="el-GR" altLang="el-GR" sz="1600" b="1" dirty="0">
              <a:latin typeface="+mn-lt"/>
              <a:ea typeface="Times New Roman" panose="02020603050405020304" pitchFamily="18" charset="0"/>
              <a:cs typeface="Arial" panose="020B0604020202020204" pitchFamily="34" charset="0"/>
            </a:endParaRPr>
          </a:p>
          <a:p>
            <a:pPr lvl="0">
              <a:tabLst/>
            </a:pPr>
            <a:r>
              <a:rPr lang="el-GR" altLang="el-GR" sz="1600" b="1" dirty="0" smtClean="0">
                <a:latin typeface="+mn-lt"/>
                <a:ea typeface="Times New Roman" panose="02020603050405020304" pitchFamily="18" charset="0"/>
                <a:cs typeface="Arial" panose="020B0604020202020204" pitchFamily="34" charset="0"/>
              </a:rPr>
              <a:t>		</a:t>
            </a:r>
            <a:r>
              <a:rPr lang="en-US" altLang="el-GR" sz="1600" b="1" dirty="0" err="1" smtClean="0">
                <a:latin typeface="+mn-lt"/>
                <a:ea typeface="Times New Roman" panose="02020603050405020304" pitchFamily="18" charset="0"/>
                <a:cs typeface="Arial" panose="020B0604020202020204" pitchFamily="34" charset="0"/>
              </a:rPr>
              <a:t>Προσδιορισμός</a:t>
            </a:r>
            <a:r>
              <a:rPr lang="en-US" altLang="el-GR" sz="1600" b="1" dirty="0" smtClean="0">
                <a:latin typeface="+mn-lt"/>
                <a:ea typeface="Times New Roman" panose="02020603050405020304" pitchFamily="18" charset="0"/>
                <a:cs typeface="Arial" panose="020B0604020202020204" pitchFamily="34" charset="0"/>
              </a:rPr>
              <a:t> </a:t>
            </a:r>
            <a:r>
              <a:rPr lang="en-US" altLang="el-GR" sz="1600" b="1" dirty="0" err="1">
                <a:latin typeface="+mn-lt"/>
                <a:ea typeface="Times New Roman" panose="02020603050405020304" pitchFamily="18" charset="0"/>
                <a:cs typeface="Arial" panose="020B0604020202020204" pitchFamily="34" charset="0"/>
              </a:rPr>
              <a:t>του</a:t>
            </a:r>
            <a:r>
              <a:rPr lang="en-US" altLang="el-GR" sz="1600" b="1" dirty="0">
                <a:latin typeface="+mn-lt"/>
                <a:ea typeface="Times New Roman" panose="02020603050405020304" pitchFamily="18" charset="0"/>
                <a:cs typeface="Arial" panose="020B0604020202020204" pitchFamily="34" charset="0"/>
              </a:rPr>
              <a:t> </a:t>
            </a:r>
            <a:r>
              <a:rPr lang="en-US" altLang="el-GR" sz="1600" b="1" dirty="0" err="1">
                <a:latin typeface="+mn-lt"/>
                <a:ea typeface="Times New Roman" panose="02020603050405020304" pitchFamily="18" charset="0"/>
                <a:cs typeface="Arial" panose="020B0604020202020204" pitchFamily="34" charset="0"/>
              </a:rPr>
              <a:t>Περιεχομένου</a:t>
            </a:r>
            <a:r>
              <a:rPr lang="en-US" altLang="el-GR" sz="1600" b="1" dirty="0">
                <a:latin typeface="+mn-lt"/>
                <a:ea typeface="Times New Roman" panose="02020603050405020304" pitchFamily="18" charset="0"/>
                <a:cs typeface="Arial" panose="020B0604020202020204" pitchFamily="34" charset="0"/>
              </a:rPr>
              <a:t> </a:t>
            </a:r>
            <a:r>
              <a:rPr lang="en-US" altLang="el-GR" sz="1600" b="1" dirty="0" err="1">
                <a:latin typeface="+mn-lt"/>
                <a:ea typeface="Times New Roman" panose="02020603050405020304" pitchFamily="18" charset="0"/>
                <a:cs typeface="Arial" panose="020B0604020202020204" pitchFamily="34" charset="0"/>
              </a:rPr>
              <a:t>ενός</a:t>
            </a:r>
            <a:r>
              <a:rPr lang="en-US" altLang="el-GR" sz="1600" b="1" dirty="0">
                <a:latin typeface="+mn-lt"/>
                <a:ea typeface="Times New Roman" panose="02020603050405020304" pitchFamily="18" charset="0"/>
                <a:cs typeface="Arial" panose="020B0604020202020204" pitchFamily="34" charset="0"/>
              </a:rPr>
              <a:t> </a:t>
            </a:r>
            <a:r>
              <a:rPr lang="en-US" altLang="el-GR" sz="1600" b="1" dirty="0" err="1">
                <a:latin typeface="+mn-lt"/>
                <a:ea typeface="Times New Roman" panose="02020603050405020304" pitchFamily="18" charset="0"/>
                <a:cs typeface="Arial" panose="020B0604020202020204" pitchFamily="34" charset="0"/>
              </a:rPr>
              <a:t>Στοιχείου</a:t>
            </a:r>
            <a:endParaRPr lang="el-GR" altLang="el-GR" sz="1600" dirty="0">
              <a:latin typeface="+mn-lt"/>
            </a:endParaRPr>
          </a:p>
          <a:p>
            <a:pPr marL="285750" indent="-285750">
              <a:buFont typeface="Wingdings" panose="05000000000000000000" pitchFamily="2" charset="2"/>
              <a:buChar char="v"/>
              <a:tabLst/>
            </a:pPr>
            <a:endParaRPr lang="el-GR" altLang="el-GR" sz="1600" b="1" dirty="0" smtClean="0">
              <a:latin typeface="+mn-lt"/>
              <a:ea typeface="Times New Roman" panose="02020603050405020304" pitchFamily="18" charset="0"/>
            </a:endParaRPr>
          </a:p>
          <a:p>
            <a:pPr marL="285750" indent="-285750">
              <a:buFont typeface="Wingdings" panose="05000000000000000000" pitchFamily="2" charset="2"/>
              <a:buChar char="v"/>
              <a:tabLst/>
            </a:pPr>
            <a:r>
              <a:rPr lang="el-GR" altLang="el-GR" sz="1600" b="1" dirty="0" smtClean="0">
                <a:latin typeface="+mn-lt"/>
                <a:ea typeface="Times New Roman" panose="02020603050405020304" pitchFamily="18" charset="0"/>
              </a:rPr>
              <a:t>για </a:t>
            </a:r>
            <a:r>
              <a:rPr lang="el-GR" altLang="el-GR" sz="1600" b="1" dirty="0">
                <a:latin typeface="+mn-lt"/>
                <a:ea typeface="Times New Roman" panose="02020603050405020304" pitchFamily="18" charset="0"/>
              </a:rPr>
              <a:t>κενά στοιχεία - </a:t>
            </a:r>
            <a:r>
              <a:rPr lang="el-GR" altLang="el-GR" sz="1600" b="1" dirty="0" smtClean="0">
                <a:latin typeface="+mn-lt"/>
                <a:ea typeface="Times New Roman" panose="02020603050405020304" pitchFamily="18" charset="0"/>
              </a:rPr>
              <a:t>EMPTY</a:t>
            </a:r>
            <a:endParaRPr lang="el-GR" altLang="el-GR" sz="1600" dirty="0">
              <a:latin typeface="+mn-lt"/>
              <a:ea typeface="Times New Roman" panose="02020603050405020304" pitchFamily="18" charset="0"/>
            </a:endParaRPr>
          </a:p>
          <a:p>
            <a:pPr marL="742950" lvl="1" indent="-285750">
              <a:buFont typeface="Wingdings" panose="05000000000000000000" pitchFamily="2" charset="2"/>
              <a:buChar char="q"/>
            </a:pPr>
            <a:r>
              <a:rPr lang="el-GR" altLang="el-GR" sz="1600" dirty="0">
                <a:latin typeface="+mn-lt"/>
                <a:ea typeface="Times New Roman" panose="02020603050405020304" pitchFamily="18" charset="0"/>
              </a:rPr>
              <a:t>Παράδειγμα δήλωσης σε </a:t>
            </a:r>
            <a:r>
              <a:rPr lang="en-US" altLang="el-GR" sz="1600" dirty="0">
                <a:latin typeface="+mn-lt"/>
                <a:ea typeface="Times New Roman" panose="02020603050405020304" pitchFamily="18" charset="0"/>
              </a:rPr>
              <a:t>DTD</a:t>
            </a:r>
            <a:r>
              <a:rPr lang="el-GR" altLang="el-GR" sz="1600" dirty="0">
                <a:latin typeface="+mn-lt"/>
                <a:ea typeface="Times New Roman" panose="02020603050405020304" pitchFamily="18" charset="0"/>
              </a:rPr>
              <a:t>: </a:t>
            </a:r>
            <a:r>
              <a:rPr lang="el-GR" altLang="el-GR" sz="1600" b="1" dirty="0">
                <a:latin typeface="+mn-lt"/>
                <a:ea typeface="Times New Roman" panose="02020603050405020304" pitchFamily="18" charset="0"/>
                <a:cs typeface="Courier New" panose="02070309020205020404" pitchFamily="49" charset="0"/>
              </a:rPr>
              <a:t>&lt;!</a:t>
            </a:r>
            <a:r>
              <a:rPr lang="en-US" altLang="el-GR" sz="1600" b="1" dirty="0">
                <a:latin typeface="+mn-lt"/>
                <a:ea typeface="Times New Roman" panose="02020603050405020304" pitchFamily="18" charset="0"/>
                <a:cs typeface="Courier New" panose="02070309020205020404" pitchFamily="49" charset="0"/>
              </a:rPr>
              <a:t>ELEMENT </a:t>
            </a:r>
            <a:r>
              <a:rPr lang="en-US" altLang="el-GR" sz="1600" b="1" dirty="0" err="1">
                <a:latin typeface="+mn-lt"/>
                <a:ea typeface="Times New Roman" panose="02020603050405020304" pitchFamily="18" charset="0"/>
                <a:cs typeface="Courier New" panose="02070309020205020404" pitchFamily="49" charset="0"/>
              </a:rPr>
              <a:t>br</a:t>
            </a:r>
            <a:r>
              <a:rPr lang="en-US" altLang="el-GR" sz="1600" b="1" dirty="0">
                <a:latin typeface="+mn-lt"/>
                <a:ea typeface="Times New Roman" panose="02020603050405020304" pitchFamily="18" charset="0"/>
                <a:cs typeface="Courier New" panose="02070309020205020404" pitchFamily="49" charset="0"/>
              </a:rPr>
              <a:t> </a:t>
            </a:r>
            <a:r>
              <a:rPr lang="en-US" altLang="el-GR" sz="1600" b="1" dirty="0">
                <a:solidFill>
                  <a:srgbClr val="0000FF"/>
                </a:solidFill>
                <a:latin typeface="+mn-lt"/>
                <a:ea typeface="Times New Roman" panose="02020603050405020304" pitchFamily="18" charset="0"/>
                <a:cs typeface="Courier New" panose="02070309020205020404" pitchFamily="49" charset="0"/>
              </a:rPr>
              <a:t>EMPTY</a:t>
            </a:r>
            <a:r>
              <a:rPr lang="el-GR" altLang="el-GR" sz="1600" b="1" dirty="0">
                <a:latin typeface="+mn-lt"/>
                <a:ea typeface="Times New Roman" panose="02020603050405020304" pitchFamily="18" charset="0"/>
                <a:cs typeface="Courier New" panose="02070309020205020404" pitchFamily="49" charset="0"/>
              </a:rPr>
              <a:t>&gt;</a:t>
            </a:r>
            <a:endParaRPr lang="el-GR" altLang="el-GR" sz="1600" dirty="0">
              <a:latin typeface="+mn-lt"/>
            </a:endParaRPr>
          </a:p>
          <a:p>
            <a:pPr marL="742950" lvl="1" indent="-285750">
              <a:buFont typeface="Wingdings" panose="05000000000000000000" pitchFamily="2" charset="2"/>
              <a:buChar char="q"/>
            </a:pPr>
            <a:r>
              <a:rPr lang="en-US" altLang="el-GR" sz="1600" dirty="0">
                <a:latin typeface="+mn-lt"/>
                <a:ea typeface="Times New Roman" panose="02020603050405020304" pitchFamily="18" charset="0"/>
              </a:rPr>
              <a:t>Πα</a:t>
            </a:r>
            <a:r>
              <a:rPr lang="en-US" altLang="el-GR" sz="1600" dirty="0" err="1">
                <a:latin typeface="+mn-lt"/>
                <a:ea typeface="Times New Roman" panose="02020603050405020304" pitchFamily="18" charset="0"/>
              </a:rPr>
              <a:t>ράδειγμ</a:t>
            </a:r>
            <a:r>
              <a:rPr lang="en-US" altLang="el-GR" sz="1600" dirty="0">
                <a:latin typeface="+mn-lt"/>
                <a:ea typeface="Times New Roman" panose="02020603050405020304" pitchFamily="18" charset="0"/>
              </a:rPr>
              <a:t>α XML: </a:t>
            </a:r>
            <a:r>
              <a:rPr lang="en-US" altLang="el-GR" sz="1600" b="1" dirty="0">
                <a:latin typeface="+mn-lt"/>
                <a:ea typeface="Times New Roman" panose="02020603050405020304" pitchFamily="18" charset="0"/>
                <a:cs typeface="Courier New" panose="02070309020205020404" pitchFamily="49" charset="0"/>
              </a:rPr>
              <a:t>&lt;br/&gt;</a:t>
            </a:r>
            <a:endParaRPr lang="el-GR" altLang="el-GR" sz="1600" dirty="0">
              <a:latin typeface="+mn-lt"/>
            </a:endParaRPr>
          </a:p>
          <a:p>
            <a:pPr marL="1200150" lvl="2" indent="-285750">
              <a:buFont typeface="Arial" panose="020B0604020202020204" pitchFamily="34" charset="0"/>
              <a:buChar char="•"/>
            </a:pPr>
            <a:r>
              <a:rPr lang="el-GR" altLang="el-GR" sz="1600" dirty="0">
                <a:latin typeface="+mn-lt"/>
                <a:ea typeface="Times New Roman" panose="02020603050405020304" pitchFamily="18" charset="0"/>
              </a:rPr>
              <a:t>το γνωστό </a:t>
            </a:r>
            <a:r>
              <a:rPr lang="el-GR" altLang="el-GR" sz="1600" b="1" dirty="0">
                <a:latin typeface="+mn-lt"/>
                <a:ea typeface="Times New Roman" panose="02020603050405020304" pitchFamily="18" charset="0"/>
                <a:cs typeface="Courier New" panose="02070309020205020404" pitchFamily="49" charset="0"/>
              </a:rPr>
              <a:t>&lt;</a:t>
            </a:r>
            <a:r>
              <a:rPr lang="en-US" altLang="el-GR" sz="1600" b="1" dirty="0" err="1">
                <a:latin typeface="+mn-lt"/>
                <a:ea typeface="Times New Roman" panose="02020603050405020304" pitchFamily="18" charset="0"/>
                <a:cs typeface="Courier New" panose="02070309020205020404" pitchFamily="49" charset="0"/>
              </a:rPr>
              <a:t>br</a:t>
            </a:r>
            <a:r>
              <a:rPr lang="el-GR" altLang="el-GR" sz="1600" b="1" dirty="0">
                <a:latin typeface="+mn-lt"/>
                <a:ea typeface="Times New Roman" panose="02020603050405020304" pitchFamily="18" charset="0"/>
                <a:cs typeface="Courier New" panose="02070309020205020404" pitchFamily="49" charset="0"/>
              </a:rPr>
              <a:t>&gt;</a:t>
            </a:r>
            <a:r>
              <a:rPr lang="el-GR" altLang="el-GR" sz="1600" dirty="0">
                <a:latin typeface="+mn-lt"/>
                <a:ea typeface="Times New Roman" panose="02020603050405020304" pitchFamily="18" charset="0"/>
              </a:rPr>
              <a:t> της </a:t>
            </a:r>
            <a:r>
              <a:rPr lang="en-US" altLang="el-GR" sz="1600" dirty="0">
                <a:latin typeface="+mn-lt"/>
                <a:ea typeface="Times New Roman" panose="02020603050405020304" pitchFamily="18" charset="0"/>
              </a:rPr>
              <a:t>HTML</a:t>
            </a:r>
            <a:r>
              <a:rPr lang="el-GR" altLang="el-GR" sz="1600" dirty="0">
                <a:latin typeface="+mn-lt"/>
                <a:ea typeface="Times New Roman" panose="02020603050405020304" pitchFamily="18" charset="0"/>
              </a:rPr>
              <a:t> (αλλαγή γραμμής) σε </a:t>
            </a:r>
            <a:r>
              <a:rPr lang="en-US" altLang="el-GR" sz="1600" dirty="0">
                <a:latin typeface="+mn-lt"/>
                <a:ea typeface="Times New Roman" panose="02020603050405020304" pitchFamily="18" charset="0"/>
              </a:rPr>
              <a:t>XHTML</a:t>
            </a:r>
            <a:r>
              <a:rPr lang="el-GR" altLang="el-GR" sz="1600" dirty="0">
                <a:latin typeface="+mn-lt"/>
                <a:ea typeface="Times New Roman" panose="02020603050405020304" pitchFamily="18" charset="0"/>
              </a:rPr>
              <a:t> έκδοση!</a:t>
            </a:r>
            <a:endParaRPr lang="el-GR" altLang="el-GR" sz="1600" dirty="0">
              <a:latin typeface="+mn-lt"/>
            </a:endParaRPr>
          </a:p>
          <a:p>
            <a:pPr marL="285750" lvl="0" indent="-285750">
              <a:buFont typeface="Wingdings" panose="05000000000000000000" pitchFamily="2" charset="2"/>
              <a:buChar char="v"/>
            </a:pPr>
            <a:r>
              <a:rPr lang="el-GR" altLang="el-GR" sz="1600" b="1" dirty="0">
                <a:latin typeface="+mn-lt"/>
                <a:ea typeface="Times New Roman" panose="02020603050405020304" pitchFamily="18" charset="0"/>
              </a:rPr>
              <a:t>για στοιχεία με κείμενο -  #</a:t>
            </a:r>
            <a:r>
              <a:rPr lang="en-US" altLang="el-GR" sz="1600" b="1" dirty="0">
                <a:solidFill>
                  <a:srgbClr val="984806"/>
                </a:solidFill>
                <a:latin typeface="+mn-lt"/>
                <a:ea typeface="Times New Roman" panose="02020603050405020304" pitchFamily="18" charset="0"/>
              </a:rPr>
              <a:t>PC</a:t>
            </a:r>
            <a:r>
              <a:rPr lang="en-US" altLang="el-GR" sz="1600" b="1" dirty="0">
                <a:latin typeface="+mn-lt"/>
                <a:ea typeface="Times New Roman" panose="02020603050405020304" pitchFamily="18" charset="0"/>
              </a:rPr>
              <a:t>DATA</a:t>
            </a:r>
            <a:r>
              <a:rPr lang="el-GR" altLang="el-GR" sz="1600" b="1" dirty="0">
                <a:latin typeface="+mn-lt"/>
                <a:ea typeface="Times New Roman" panose="02020603050405020304" pitchFamily="18" charset="0"/>
              </a:rPr>
              <a:t>  (</a:t>
            </a:r>
            <a:r>
              <a:rPr lang="en-US" altLang="el-GR" sz="1600" b="1" dirty="0">
                <a:solidFill>
                  <a:srgbClr val="984806"/>
                </a:solidFill>
                <a:latin typeface="+mn-lt"/>
                <a:ea typeface="Times New Roman" panose="02020603050405020304" pitchFamily="18" charset="0"/>
              </a:rPr>
              <a:t>p</a:t>
            </a:r>
            <a:r>
              <a:rPr lang="en-US" altLang="el-GR" sz="1600" b="1" dirty="0">
                <a:latin typeface="+mn-lt"/>
                <a:ea typeface="Times New Roman" panose="02020603050405020304" pitchFamily="18" charset="0"/>
              </a:rPr>
              <a:t>arsed </a:t>
            </a:r>
            <a:r>
              <a:rPr lang="en-US" altLang="el-GR" sz="1600" b="1" dirty="0">
                <a:solidFill>
                  <a:srgbClr val="984806"/>
                </a:solidFill>
                <a:latin typeface="+mn-lt"/>
                <a:ea typeface="Times New Roman" panose="02020603050405020304" pitchFamily="18" charset="0"/>
              </a:rPr>
              <a:t>c</a:t>
            </a:r>
            <a:r>
              <a:rPr lang="en-US" altLang="el-GR" sz="1600" b="1" dirty="0">
                <a:latin typeface="+mn-lt"/>
                <a:ea typeface="Times New Roman" panose="02020603050405020304" pitchFamily="18" charset="0"/>
              </a:rPr>
              <a:t>haracter data</a:t>
            </a:r>
            <a:r>
              <a:rPr lang="el-GR" altLang="el-GR" sz="1600" b="1" dirty="0" smtClean="0">
                <a:latin typeface="+mn-lt"/>
                <a:ea typeface="Times New Roman" panose="02020603050405020304" pitchFamily="18" charset="0"/>
              </a:rPr>
              <a:t>)</a:t>
            </a:r>
            <a:endParaRPr lang="el-GR" altLang="el-GR" sz="1600" dirty="0">
              <a:latin typeface="+mn-lt"/>
            </a:endParaRPr>
          </a:p>
          <a:p>
            <a:pPr marL="742950" lvl="1" indent="-285750">
              <a:buFont typeface="Wingdings" panose="05000000000000000000" pitchFamily="2" charset="2"/>
              <a:buChar char="q"/>
              <a:tabLst>
                <a:tab pos="698500" algn="l"/>
              </a:tabLst>
            </a:pPr>
            <a:r>
              <a:rPr lang="el-GR" altLang="el-GR" sz="1600" dirty="0">
                <a:latin typeface="+mn-lt"/>
                <a:ea typeface="Times New Roman" panose="02020603050405020304" pitchFamily="18" charset="0"/>
              </a:rPr>
              <a:t>Παράδειγμα δήλωσης σε </a:t>
            </a:r>
            <a:r>
              <a:rPr lang="en-US" altLang="el-GR" sz="1600" dirty="0">
                <a:latin typeface="+mn-lt"/>
                <a:ea typeface="Times New Roman" panose="02020603050405020304" pitchFamily="18" charset="0"/>
              </a:rPr>
              <a:t>DTD</a:t>
            </a:r>
            <a:r>
              <a:rPr lang="el-GR" altLang="el-GR" sz="1600" dirty="0">
                <a:latin typeface="+mn-lt"/>
                <a:ea typeface="Times New Roman" panose="02020603050405020304" pitchFamily="18" charset="0"/>
              </a:rPr>
              <a:t>: </a:t>
            </a:r>
            <a:r>
              <a:rPr lang="en-US" altLang="el-GR" sz="1600" b="1" dirty="0">
                <a:latin typeface="+mn-lt"/>
                <a:ea typeface="Times New Roman" panose="02020603050405020304" pitchFamily="18" charset="0"/>
                <a:cs typeface="Courier New" panose="02070309020205020404" pitchFamily="49" charset="0"/>
              </a:rPr>
              <a:t>&lt;!ELEMENT </a:t>
            </a:r>
            <a:r>
              <a:rPr lang="en-US" altLang="el-GR" sz="1600" b="1" dirty="0" err="1">
                <a:latin typeface="+mn-lt"/>
                <a:ea typeface="Times New Roman" panose="02020603050405020304" pitchFamily="18" charset="0"/>
                <a:cs typeface="Courier New" panose="02070309020205020404" pitchFamily="49" charset="0"/>
              </a:rPr>
              <a:t>phone_number</a:t>
            </a:r>
            <a:r>
              <a:rPr lang="en-US" altLang="el-GR" sz="1600" b="1" dirty="0">
                <a:latin typeface="+mn-lt"/>
                <a:ea typeface="Times New Roman" panose="02020603050405020304" pitchFamily="18" charset="0"/>
                <a:cs typeface="Courier New" panose="02070309020205020404" pitchFamily="49" charset="0"/>
              </a:rPr>
              <a:t> </a:t>
            </a:r>
            <a:r>
              <a:rPr lang="en-US" altLang="el-GR" sz="1600" b="1" dirty="0">
                <a:solidFill>
                  <a:srgbClr val="0000FF"/>
                </a:solidFill>
                <a:latin typeface="+mn-lt"/>
                <a:ea typeface="Times New Roman" panose="02020603050405020304" pitchFamily="18" charset="0"/>
                <a:cs typeface="Courier New" panose="02070309020205020404" pitchFamily="49" charset="0"/>
              </a:rPr>
              <a:t>(#PCDATA)</a:t>
            </a:r>
            <a:endParaRPr lang="el-GR" altLang="el-GR" sz="1600" dirty="0">
              <a:latin typeface="+mn-lt"/>
            </a:endParaRPr>
          </a:p>
          <a:p>
            <a:pPr marL="742950" lvl="1" indent="-285750">
              <a:buFont typeface="Wingdings" panose="05000000000000000000" pitchFamily="2" charset="2"/>
              <a:buChar char="q"/>
              <a:tabLst>
                <a:tab pos="698500" algn="l"/>
              </a:tabLst>
            </a:pPr>
            <a:r>
              <a:rPr lang="el-GR" altLang="el-GR" sz="1600" dirty="0">
                <a:latin typeface="+mn-lt"/>
                <a:ea typeface="Times New Roman" panose="02020603050405020304" pitchFamily="18" charset="0"/>
              </a:rPr>
              <a:t>Παράδειγμα</a:t>
            </a:r>
            <a:r>
              <a:rPr lang="en-US" altLang="el-GR" sz="1600" dirty="0">
                <a:latin typeface="+mn-lt"/>
                <a:ea typeface="Times New Roman" panose="02020603050405020304" pitchFamily="18" charset="0"/>
              </a:rPr>
              <a:t> XML: </a:t>
            </a:r>
            <a:r>
              <a:rPr lang="en-US" altLang="el-GR" sz="1600" b="1" dirty="0">
                <a:latin typeface="+mn-lt"/>
                <a:ea typeface="Times New Roman" panose="02020603050405020304" pitchFamily="18" charset="0"/>
                <a:cs typeface="Courier New" panose="02070309020205020404" pitchFamily="49" charset="0"/>
              </a:rPr>
              <a:t>&lt;</a:t>
            </a:r>
            <a:r>
              <a:rPr lang="en-US" altLang="el-GR" sz="1600" b="1" dirty="0" err="1">
                <a:latin typeface="+mn-lt"/>
                <a:ea typeface="Times New Roman" panose="02020603050405020304" pitchFamily="18" charset="0"/>
                <a:cs typeface="Courier New" panose="02070309020205020404" pitchFamily="49" charset="0"/>
              </a:rPr>
              <a:t>phone_number</a:t>
            </a:r>
            <a:r>
              <a:rPr lang="en-US" altLang="el-GR" sz="1600" b="1" dirty="0">
                <a:latin typeface="+mn-lt"/>
                <a:ea typeface="Times New Roman" panose="02020603050405020304" pitchFamily="18" charset="0"/>
                <a:cs typeface="Courier New" panose="02070309020205020404" pitchFamily="49" charset="0"/>
              </a:rPr>
              <a:t>&gt;2410555444&lt;/</a:t>
            </a:r>
            <a:r>
              <a:rPr lang="en-US" altLang="el-GR" sz="1600" b="1" dirty="0" err="1">
                <a:latin typeface="+mn-lt"/>
                <a:ea typeface="Times New Roman" panose="02020603050405020304" pitchFamily="18" charset="0"/>
                <a:cs typeface="Courier New" panose="02070309020205020404" pitchFamily="49" charset="0"/>
              </a:rPr>
              <a:t>phone_number</a:t>
            </a:r>
            <a:r>
              <a:rPr lang="en-US" altLang="el-GR" sz="1600" b="1" dirty="0">
                <a:latin typeface="+mn-lt"/>
                <a:ea typeface="Times New Roman" panose="02020603050405020304" pitchFamily="18" charset="0"/>
                <a:cs typeface="Courier New" panose="02070309020205020404" pitchFamily="49" charset="0"/>
              </a:rPr>
              <a:t>&gt;</a:t>
            </a:r>
            <a:endParaRPr lang="el-GR" altLang="el-GR" sz="1600" dirty="0">
              <a:latin typeface="+mn-lt"/>
            </a:endParaRPr>
          </a:p>
          <a:p>
            <a:pPr marL="1200150" lvl="2" indent="-285750">
              <a:buFont typeface="Arial" panose="020B0604020202020204" pitchFamily="34" charset="0"/>
              <a:buChar char="•"/>
              <a:tabLst>
                <a:tab pos="698500" algn="l"/>
              </a:tabLst>
            </a:pPr>
            <a:r>
              <a:rPr lang="el-GR" altLang="el-GR" sz="1600" dirty="0">
                <a:latin typeface="+mn-lt"/>
                <a:ea typeface="Times New Roman" panose="02020603050405020304" pitchFamily="18" charset="0"/>
              </a:rPr>
              <a:t>Το στοιχείο </a:t>
            </a:r>
            <a:r>
              <a:rPr lang="el-GR" altLang="el-GR" sz="1600" b="1" dirty="0">
                <a:solidFill>
                  <a:srgbClr val="FF0000"/>
                </a:solidFill>
                <a:latin typeface="+mn-lt"/>
                <a:ea typeface="Times New Roman" panose="02020603050405020304" pitchFamily="18" charset="0"/>
              </a:rPr>
              <a:t>ΔΕΝ μπορεί να περιέχει άλλα στοιχεία ως παιδία</a:t>
            </a:r>
            <a:r>
              <a:rPr lang="el-GR" altLang="el-GR" sz="1600" dirty="0">
                <a:latin typeface="+mn-lt"/>
                <a:ea typeface="Times New Roman" panose="02020603050405020304" pitchFamily="18" charset="0"/>
              </a:rPr>
              <a:t>. </a:t>
            </a:r>
            <a:endParaRPr lang="el-GR" altLang="el-GR" sz="1600" dirty="0">
              <a:latin typeface="+mn-lt"/>
            </a:endParaRPr>
          </a:p>
          <a:p>
            <a:pPr marL="742950" lvl="1" indent="-285750">
              <a:buFont typeface="Wingdings" panose="05000000000000000000" pitchFamily="2" charset="2"/>
              <a:buChar char="q"/>
              <a:tabLst>
                <a:tab pos="698500" algn="l"/>
              </a:tabLst>
            </a:pPr>
            <a:r>
              <a:rPr lang="el-GR" altLang="el-GR" sz="1600" b="1" dirty="0">
                <a:solidFill>
                  <a:schemeClr val="accent2">
                    <a:lumMod val="75000"/>
                  </a:schemeClr>
                </a:solidFill>
                <a:latin typeface="+mn-lt"/>
                <a:ea typeface="Times New Roman" panose="02020603050405020304" pitchFamily="18" charset="0"/>
              </a:rPr>
              <a:t>Πρόκειται για την πιο συνηθισμένη περίπτωση</a:t>
            </a:r>
            <a:r>
              <a:rPr lang="el-GR" altLang="el-GR" sz="1600" b="1" dirty="0" smtClean="0">
                <a:solidFill>
                  <a:schemeClr val="accent2">
                    <a:lumMod val="75000"/>
                  </a:schemeClr>
                </a:solidFill>
                <a:latin typeface="+mn-lt"/>
                <a:ea typeface="Times New Roman" panose="02020603050405020304" pitchFamily="18" charset="0"/>
              </a:rPr>
              <a:t>.</a:t>
            </a:r>
            <a:endParaRPr lang="el-GR" altLang="el-GR" sz="1600" b="1" dirty="0">
              <a:solidFill>
                <a:schemeClr val="accent2">
                  <a:lumMod val="75000"/>
                </a:schemeClr>
              </a:solidFill>
              <a:latin typeface="+mn-lt"/>
            </a:endParaRPr>
          </a:p>
        </p:txBody>
      </p:sp>
      <p:sp>
        <p:nvSpPr>
          <p:cNvPr id="8" name="Rounded Rectangle 16"/>
          <p:cNvSpPr/>
          <p:nvPr>
            <p:custDataLst>
              <p:tags r:id="rId4"/>
            </p:custDataLst>
          </p:nvPr>
        </p:nvSpPr>
        <p:spPr>
          <a:xfrm>
            <a:off x="6645528" y="3379018"/>
            <a:ext cx="2276475" cy="1095375"/>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spcAft>
                <a:spcPts val="300"/>
              </a:spcAft>
            </a:pPr>
            <a:r>
              <a:rPr lang="el-GR" sz="1400" dirty="0">
                <a:effectLst/>
                <a:latin typeface="Times New Roman" panose="02020603050405020304" pitchFamily="18" charset="0"/>
                <a:ea typeface="Times New Roman" panose="02020603050405020304" pitchFamily="18" charset="0"/>
              </a:rPr>
              <a:t>Προσοχή στις παρενθέσεις!</a:t>
            </a:r>
            <a:endParaRPr lang="el-GR" sz="1100" dirty="0">
              <a:effectLst/>
              <a:latin typeface="Times New Roman" panose="02020603050405020304" pitchFamily="18" charset="0"/>
              <a:ea typeface="Times New Roman" panose="02020603050405020304" pitchFamily="18" charset="0"/>
            </a:endParaRPr>
          </a:p>
          <a:p>
            <a:pPr algn="ctr">
              <a:spcAft>
                <a:spcPts val="300"/>
              </a:spcAft>
            </a:pPr>
            <a:r>
              <a:rPr lang="el-GR" sz="1400" dirty="0">
                <a:effectLst/>
                <a:latin typeface="Times New Roman" panose="02020603050405020304" pitchFamily="18" charset="0"/>
                <a:ea typeface="Times New Roman" panose="02020603050405020304" pitchFamily="18" charset="0"/>
              </a:rPr>
              <a:t>Τα </a:t>
            </a:r>
            <a:r>
              <a:rPr lang="en-US" sz="1400" b="1" dirty="0">
                <a:effectLst/>
                <a:latin typeface="Times New Roman" panose="02020603050405020304" pitchFamily="18" charset="0"/>
                <a:ea typeface="Times New Roman" panose="02020603050405020304" pitchFamily="18" charset="0"/>
              </a:rPr>
              <a:t>EMPTY</a:t>
            </a:r>
            <a:r>
              <a:rPr lang="el-GR" sz="1400" dirty="0">
                <a:effectLst/>
                <a:latin typeface="Times New Roman" panose="02020603050405020304" pitchFamily="18" charset="0"/>
                <a:ea typeface="Times New Roman" panose="02020603050405020304" pitchFamily="18" charset="0"/>
              </a:rPr>
              <a:t> και </a:t>
            </a:r>
            <a:r>
              <a:rPr lang="en-US" sz="1400" b="1" dirty="0">
                <a:effectLst/>
                <a:latin typeface="Times New Roman" panose="02020603050405020304" pitchFamily="18" charset="0"/>
                <a:ea typeface="Times New Roman" panose="02020603050405020304" pitchFamily="18" charset="0"/>
              </a:rPr>
              <a:t>ANY</a:t>
            </a:r>
            <a:r>
              <a:rPr lang="el-GR" sz="1400" dirty="0">
                <a:effectLst/>
                <a:latin typeface="Times New Roman" panose="02020603050405020304" pitchFamily="18" charset="0"/>
                <a:ea typeface="Times New Roman" panose="02020603050405020304" pitchFamily="18" charset="0"/>
              </a:rPr>
              <a:t> γράφονται χωρίς ενώ το </a:t>
            </a:r>
            <a:r>
              <a:rPr lang="el-GR" sz="1400" b="1" dirty="0">
                <a:effectLst/>
                <a:latin typeface="Times New Roman" panose="02020603050405020304" pitchFamily="18" charset="0"/>
                <a:ea typeface="Times New Roman" panose="02020603050405020304" pitchFamily="18" charset="0"/>
              </a:rPr>
              <a:t>#</a:t>
            </a:r>
            <a:r>
              <a:rPr lang="en-US" sz="1400" b="1" dirty="0">
                <a:effectLst/>
                <a:latin typeface="Times New Roman" panose="02020603050405020304" pitchFamily="18" charset="0"/>
                <a:ea typeface="Times New Roman" panose="02020603050405020304" pitchFamily="18" charset="0"/>
              </a:rPr>
              <a:t>PCDATA</a:t>
            </a:r>
            <a:r>
              <a:rPr lang="el-GR" sz="1400" dirty="0">
                <a:effectLst/>
                <a:latin typeface="Times New Roman" panose="02020603050405020304" pitchFamily="18" charset="0"/>
                <a:ea typeface="Times New Roman" panose="02020603050405020304" pitchFamily="18" charset="0"/>
              </a:rPr>
              <a:t> με παρενθέσεις.</a:t>
            </a:r>
            <a:endParaRPr lang="el-GR" sz="1100" dirty="0">
              <a:effectLst/>
              <a:latin typeface="Times New Roman" panose="02020603050405020304" pitchFamily="18" charset="0"/>
              <a:ea typeface="Times New Roman" panose="02020603050405020304" pitchFamily="18" charset="0"/>
            </a:endParaRPr>
          </a:p>
        </p:txBody>
      </p:sp>
      <p:sp>
        <p:nvSpPr>
          <p:cNvPr id="6" name="Θέση υποσέλιδου 3" descr="."/>
          <p:cNvSpPr txBox="1">
            <a:spLocks/>
          </p:cNvSpPr>
          <p:nvPr>
            <p:custDataLst>
              <p:tags r:id="rId5"/>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6"/>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1144287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200603"/>
            <a:ext cx="8229600" cy="811580"/>
          </a:xfrm>
        </p:spPr>
        <p:txBody>
          <a:bodyPr>
            <a:noAutofit/>
          </a:bodyPr>
          <a:lstStyle/>
          <a:p>
            <a:r>
              <a:rPr lang="el-GR" sz="3600" dirty="0"/>
              <a:t>Δηλώσεις Στοιχείων (</a:t>
            </a:r>
            <a:r>
              <a:rPr lang="en-US" sz="3600" dirty="0"/>
              <a:t>elements</a:t>
            </a:r>
            <a:r>
              <a:rPr lang="el-GR" sz="3600" dirty="0"/>
              <a:t>)  </a:t>
            </a:r>
            <a:r>
              <a:rPr lang="el-GR" sz="3600" dirty="0" smtClean="0"/>
              <a:t>2/5</a:t>
            </a:r>
            <a:r>
              <a:rPr lang="el-GR" sz="3600" dirty="0"/>
              <a:t/>
            </a:r>
            <a:br>
              <a:rPr lang="el-GR" sz="3600" dirty="0"/>
            </a:br>
            <a:r>
              <a:rPr lang="el-GR" sz="2000" b="0" dirty="0"/>
              <a:t>Προσδιορισμός του Περιεχομένου ενός Στοιχείου</a:t>
            </a:r>
            <a:endParaRPr lang="el-GR" sz="3600" b="0" dirty="0"/>
          </a:p>
        </p:txBody>
      </p:sp>
      <p:sp>
        <p:nvSpPr>
          <p:cNvPr id="3" name="Rectangle 5"/>
          <p:cNvSpPr>
            <a:spLocks noChangeArrowheads="1"/>
          </p:cNvSpPr>
          <p:nvPr>
            <p:custDataLst>
              <p:tags r:id="rId3"/>
            </p:custDataLst>
          </p:nvPr>
        </p:nvSpPr>
        <p:spPr bwMode="auto">
          <a:xfrm>
            <a:off x="107504" y="1377416"/>
            <a:ext cx="9036496"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l-GR" sz="1600" b="1" i="0" u="none" strike="noStrike" cap="none" normalizeH="0" baseline="0" dirty="0" smtClean="0">
                <a:ln>
                  <a:noFill/>
                </a:ln>
                <a:solidFill>
                  <a:schemeClr val="tx1"/>
                </a:solidFill>
                <a:effectLst/>
                <a:ea typeface="Times New Roman" panose="02020603050405020304" pitchFamily="18" charset="0"/>
              </a:rPr>
              <a:t>για στοιχεία με </a:t>
            </a:r>
            <a:r>
              <a:rPr kumimoji="0" lang="el-GR" altLang="el-GR" sz="1600" b="1" i="0" u="none" strike="noStrike" cap="none" normalizeH="0" baseline="0" dirty="0" smtClean="0">
                <a:ln>
                  <a:noFill/>
                </a:ln>
                <a:solidFill>
                  <a:srgbClr val="E36C0A"/>
                </a:solidFill>
                <a:effectLst/>
                <a:ea typeface="Times New Roman" panose="02020603050405020304" pitchFamily="18" charset="0"/>
              </a:rPr>
              <a:t>ένα στοιχείο-παιδί</a:t>
            </a:r>
            <a:r>
              <a:rPr kumimoji="0" lang="el-GR" altLang="el-GR" sz="1600" b="1" i="0" u="none" strike="noStrike" cap="none" normalizeH="0" baseline="0" dirty="0" smtClean="0">
                <a:ln>
                  <a:noFill/>
                </a:ln>
                <a:solidFill>
                  <a:schemeClr val="tx1"/>
                </a:solidFill>
                <a:effectLst/>
                <a:ea typeface="Times New Roman" panose="02020603050405020304" pitchFamily="18" charset="0"/>
              </a:rPr>
              <a:t> (υποχρεωτικά!) - (βάζουμε το όνομά του) </a:t>
            </a:r>
          </a:p>
          <a:p>
            <a:pPr marL="742950" lvl="1" indent="-285750" eaLnBrk="0" fontAlgn="base" hangingPunct="0">
              <a:spcBef>
                <a:spcPct val="0"/>
              </a:spcBef>
              <a:spcAft>
                <a:spcPct val="0"/>
              </a:spcAft>
              <a:buFont typeface="Wingdings" panose="05000000000000000000" pitchFamily="2" charset="2"/>
              <a:buChar char="q"/>
              <a:tabLst>
                <a:tab pos="698500" algn="l"/>
              </a:tabLst>
            </a:pPr>
            <a:r>
              <a:rPr lang="el-GR" altLang="el-GR" sz="1600" dirty="0">
                <a:ea typeface="Times New Roman" panose="02020603050405020304" pitchFamily="18" charset="0"/>
              </a:rPr>
              <a:t>Παράδειγμα</a:t>
            </a:r>
            <a:r>
              <a:rPr lang="en-US" altLang="el-GR" sz="1600" dirty="0">
                <a:ea typeface="Times New Roman" panose="02020603050405020304" pitchFamily="18" charset="0"/>
              </a:rPr>
              <a:t> </a:t>
            </a:r>
            <a:r>
              <a:rPr lang="el-GR" altLang="el-GR" sz="1600" dirty="0">
                <a:ea typeface="Times New Roman" panose="02020603050405020304" pitchFamily="18" charset="0"/>
              </a:rPr>
              <a:t>δήλωσης</a:t>
            </a:r>
            <a:r>
              <a:rPr lang="en-US" altLang="el-GR" sz="1600" dirty="0">
                <a:ea typeface="Times New Roman" panose="02020603050405020304" pitchFamily="18" charset="0"/>
              </a:rPr>
              <a:t> </a:t>
            </a:r>
            <a:r>
              <a:rPr lang="el-GR" altLang="el-GR" sz="1600" dirty="0">
                <a:ea typeface="Times New Roman" panose="02020603050405020304" pitchFamily="18" charset="0"/>
              </a:rPr>
              <a:t>σε</a:t>
            </a:r>
            <a:r>
              <a:rPr lang="en-US" altLang="el-GR" sz="1600" dirty="0">
                <a:ea typeface="Times New Roman" panose="02020603050405020304" pitchFamily="18" charset="0"/>
              </a:rPr>
              <a:t> DTD: </a:t>
            </a:r>
            <a:r>
              <a:rPr lang="en-US" altLang="el-GR" sz="1600" b="1" dirty="0">
                <a:ea typeface="Times New Roman" panose="02020603050405020304" pitchFamily="18" charset="0"/>
                <a:cs typeface="Courier New" panose="02070309020205020404" pitchFamily="49" charset="0"/>
              </a:rPr>
              <a:t>&lt;!ELEMENT address </a:t>
            </a:r>
            <a:r>
              <a:rPr lang="en-US" altLang="el-GR" sz="1600" b="1" dirty="0">
                <a:solidFill>
                  <a:srgbClr val="E36C0A"/>
                </a:solidFill>
                <a:ea typeface="Times New Roman" panose="02020603050405020304" pitchFamily="18" charset="0"/>
                <a:cs typeface="Courier New" panose="02070309020205020404" pitchFamily="49" charset="0"/>
              </a:rPr>
              <a:t>(street)</a:t>
            </a:r>
            <a:r>
              <a:rPr lang="en-US" altLang="el-GR" sz="1600" b="1" dirty="0">
                <a:ea typeface="Times New Roman" panose="02020603050405020304" pitchFamily="18" charset="0"/>
                <a:cs typeface="Courier New" panose="02070309020205020404" pitchFamily="49" charset="0"/>
              </a:rPr>
              <a:t>&gt;</a:t>
            </a:r>
            <a:endParaRPr lang="el-GR" altLang="el-GR" sz="1600" dirty="0"/>
          </a:p>
          <a:p>
            <a:pPr marL="742950" lvl="1" indent="-285750" eaLnBrk="0" fontAlgn="base" hangingPunct="0">
              <a:spcBef>
                <a:spcPct val="0"/>
              </a:spcBef>
              <a:spcAft>
                <a:spcPct val="0"/>
              </a:spcAft>
              <a:buFont typeface="Wingdings" panose="05000000000000000000" pitchFamily="2" charset="2"/>
              <a:buChar char="q"/>
              <a:tabLst>
                <a:tab pos="698500" algn="l"/>
              </a:tabLst>
            </a:pPr>
            <a:r>
              <a:rPr lang="el-GR" altLang="el-GR" sz="1600" dirty="0">
                <a:ea typeface="Times New Roman" panose="02020603050405020304" pitchFamily="18" charset="0"/>
              </a:rPr>
              <a:t>Παράδειγμα</a:t>
            </a:r>
            <a:r>
              <a:rPr lang="en-US" altLang="el-GR" sz="1600" dirty="0">
                <a:ea typeface="Times New Roman" panose="02020603050405020304" pitchFamily="18" charset="0"/>
              </a:rPr>
              <a:t> XML:  </a:t>
            </a:r>
            <a:r>
              <a:rPr lang="en-US" altLang="el-GR" sz="1600" b="1" dirty="0">
                <a:ea typeface="Times New Roman" panose="02020603050405020304" pitchFamily="18" charset="0"/>
                <a:cs typeface="Courier New" panose="02070309020205020404" pitchFamily="49" charset="0"/>
              </a:rPr>
              <a:t>&lt;address&gt;&lt;street&gt;Φα</a:t>
            </a:r>
            <a:r>
              <a:rPr lang="en-US" altLang="el-GR" sz="1600" b="1" dirty="0" err="1">
                <a:ea typeface="Times New Roman" panose="02020603050405020304" pitchFamily="18" charset="0"/>
                <a:cs typeface="Courier New" panose="02070309020205020404" pitchFamily="49" charset="0"/>
              </a:rPr>
              <a:t>ρσάλων</a:t>
            </a:r>
            <a:r>
              <a:rPr lang="en-US" altLang="el-GR" sz="1600" b="1" dirty="0">
                <a:ea typeface="Times New Roman" panose="02020603050405020304" pitchFamily="18" charset="0"/>
                <a:cs typeface="Courier New" panose="02070309020205020404" pitchFamily="49" charset="0"/>
              </a:rPr>
              <a:t>&lt;/street&gt;&lt;/address</a:t>
            </a:r>
            <a:r>
              <a:rPr lang="en-US" altLang="el-GR" sz="1600" b="1" dirty="0" smtClean="0">
                <a:ea typeface="Times New Roman" panose="02020603050405020304" pitchFamily="18" charset="0"/>
                <a:cs typeface="Courier New" panose="02070309020205020404" pitchFamily="49" charset="0"/>
              </a:rPr>
              <a:t>&gt;</a:t>
            </a:r>
            <a:endParaRPr lang="el-GR" altLang="el-GR" sz="1600" b="1" dirty="0" smtClean="0">
              <a:ea typeface="Times New Roman" panose="02020603050405020304" pitchFamily="18" charset="0"/>
              <a:cs typeface="Courier New" panose="02070309020205020404" pitchFamily="49" charset="0"/>
            </a:endParaRPr>
          </a:p>
          <a:p>
            <a:pPr lvl="1" eaLnBrk="0" fontAlgn="base" hangingPunct="0">
              <a:spcBef>
                <a:spcPct val="0"/>
              </a:spcBef>
              <a:spcAft>
                <a:spcPct val="0"/>
              </a:spcAft>
              <a:tabLst>
                <a:tab pos="698500" algn="l"/>
              </a:tabLst>
            </a:pPr>
            <a:endParaRPr lang="el-GR" altLang="el-GR" sz="1600" dirty="0"/>
          </a:p>
          <a:p>
            <a:pPr marL="285750" lvl="0" indent="-285750" eaLnBrk="0" fontAlgn="base" hangingPunct="0">
              <a:spcBef>
                <a:spcPct val="0"/>
              </a:spcBef>
              <a:spcAft>
                <a:spcPct val="0"/>
              </a:spcAft>
              <a:buFont typeface="Wingdings" panose="05000000000000000000" pitchFamily="2" charset="2"/>
              <a:buChar char="v"/>
              <a:tabLst>
                <a:tab pos="698500" algn="l"/>
              </a:tabLst>
            </a:pPr>
            <a:r>
              <a:rPr lang="el-GR" altLang="el-GR" sz="1600" b="1" dirty="0">
                <a:ea typeface="Times New Roman" panose="02020603050405020304" pitchFamily="18" charset="0"/>
              </a:rPr>
              <a:t>για στοιχεία </a:t>
            </a:r>
            <a:r>
              <a:rPr lang="el-GR" altLang="el-GR" sz="1600" b="1" dirty="0">
                <a:solidFill>
                  <a:srgbClr val="E36C0A"/>
                </a:solidFill>
                <a:ea typeface="Times New Roman" panose="02020603050405020304" pitchFamily="18" charset="0"/>
              </a:rPr>
              <a:t>με πολλά στοιχεία-παιδιά</a:t>
            </a:r>
            <a:r>
              <a:rPr lang="el-GR" altLang="el-GR" sz="1600" b="1" dirty="0">
                <a:ea typeface="Times New Roman" panose="02020603050405020304" pitchFamily="18" charset="0"/>
              </a:rPr>
              <a:t> - (όνομα</a:t>
            </a:r>
            <a:r>
              <a:rPr lang="el-GR" altLang="el-GR" sz="1600" b="1" baseline="-30000" dirty="0">
                <a:ea typeface="Times New Roman" panose="02020603050405020304" pitchFamily="18" charset="0"/>
              </a:rPr>
              <a:t>1</a:t>
            </a:r>
            <a:r>
              <a:rPr lang="el-GR" altLang="el-GR" sz="1600" b="1" dirty="0">
                <a:ea typeface="Times New Roman" panose="02020603050405020304" pitchFamily="18" charset="0"/>
              </a:rPr>
              <a:t>, όνομα</a:t>
            </a:r>
            <a:r>
              <a:rPr lang="el-GR" altLang="el-GR" sz="1600" b="1" baseline="-30000" dirty="0">
                <a:ea typeface="Times New Roman" panose="02020603050405020304" pitchFamily="18" charset="0"/>
              </a:rPr>
              <a:t>2</a:t>
            </a:r>
            <a:r>
              <a:rPr lang="el-GR" altLang="el-GR" sz="1600" b="1" dirty="0">
                <a:ea typeface="Times New Roman" panose="02020603050405020304" pitchFamily="18" charset="0"/>
              </a:rPr>
              <a:t>, όνομα</a:t>
            </a:r>
            <a:r>
              <a:rPr lang="el-GR" altLang="el-GR" sz="1600" b="1" baseline="-30000" dirty="0">
                <a:ea typeface="Times New Roman" panose="02020603050405020304" pitchFamily="18" charset="0"/>
              </a:rPr>
              <a:t>3</a:t>
            </a:r>
            <a:r>
              <a:rPr lang="el-GR" altLang="el-GR" sz="1600" b="1" dirty="0">
                <a:ea typeface="Times New Roman" panose="02020603050405020304" pitchFamily="18" charset="0"/>
              </a:rPr>
              <a:t>,…)</a:t>
            </a:r>
            <a:r>
              <a:rPr lang="el-GR" altLang="el-GR" sz="1600" dirty="0">
                <a:ea typeface="Times New Roman" panose="02020603050405020304" pitchFamily="18" charset="0"/>
              </a:rPr>
              <a:t> </a:t>
            </a:r>
            <a:endParaRPr lang="el-GR" altLang="el-GR" sz="1600" dirty="0" smtClean="0">
              <a:ea typeface="Times New Roman" panose="02020603050405020304" pitchFamily="18" charset="0"/>
            </a:endParaRPr>
          </a:p>
          <a:p>
            <a:pPr marL="742950" lvl="1" indent="-285750" eaLnBrk="0" fontAlgn="base" hangingPunct="0">
              <a:spcBef>
                <a:spcPct val="0"/>
              </a:spcBef>
              <a:spcAft>
                <a:spcPct val="0"/>
              </a:spcAft>
              <a:buFont typeface="Wingdings" panose="05000000000000000000" pitchFamily="2" charset="2"/>
              <a:buChar char="q"/>
              <a:tabLst>
                <a:tab pos="1082675" algn="l"/>
              </a:tabLst>
            </a:pPr>
            <a:r>
              <a:rPr lang="el-GR" altLang="el-GR" sz="1600" dirty="0" smtClean="0">
                <a:ea typeface="Times New Roman" panose="02020603050405020304" pitchFamily="18" charset="0"/>
              </a:rPr>
              <a:t>Παράδειγμα</a:t>
            </a:r>
            <a:r>
              <a:rPr lang="en-US" altLang="el-GR" sz="1600" dirty="0" smtClean="0">
                <a:ea typeface="Times New Roman" panose="02020603050405020304" pitchFamily="18" charset="0"/>
              </a:rPr>
              <a:t> </a:t>
            </a:r>
            <a:r>
              <a:rPr lang="el-GR" altLang="el-GR" sz="1600" dirty="0">
                <a:ea typeface="Times New Roman" panose="02020603050405020304" pitchFamily="18" charset="0"/>
              </a:rPr>
              <a:t>δήλωσης</a:t>
            </a:r>
            <a:r>
              <a:rPr lang="en-US" altLang="el-GR" sz="1600" dirty="0">
                <a:ea typeface="Times New Roman" panose="02020603050405020304" pitchFamily="18" charset="0"/>
              </a:rPr>
              <a:t> </a:t>
            </a:r>
            <a:r>
              <a:rPr lang="el-GR" altLang="el-GR" sz="1600" dirty="0">
                <a:ea typeface="Times New Roman" panose="02020603050405020304" pitchFamily="18" charset="0"/>
              </a:rPr>
              <a:t>σε</a:t>
            </a:r>
            <a:r>
              <a:rPr lang="en-US" altLang="el-GR" sz="1600" dirty="0">
                <a:ea typeface="Times New Roman" panose="02020603050405020304" pitchFamily="18" charset="0"/>
              </a:rPr>
              <a:t> DTD: </a:t>
            </a:r>
            <a:r>
              <a:rPr lang="en-US" altLang="el-GR" sz="1600" b="1" dirty="0">
                <a:ea typeface="Times New Roman" panose="02020603050405020304" pitchFamily="18" charset="0"/>
                <a:cs typeface="Courier New" panose="02070309020205020404" pitchFamily="49" charset="0"/>
              </a:rPr>
              <a:t>&lt;!ELEMENT date </a:t>
            </a:r>
            <a:r>
              <a:rPr lang="en-US" altLang="el-GR" sz="1600" b="1" dirty="0">
                <a:solidFill>
                  <a:srgbClr val="E36C0A"/>
                </a:solidFill>
                <a:ea typeface="Times New Roman" panose="02020603050405020304" pitchFamily="18" charset="0"/>
                <a:cs typeface="Courier New" panose="02070309020205020404" pitchFamily="49" charset="0"/>
              </a:rPr>
              <a:t>(</a:t>
            </a:r>
            <a:r>
              <a:rPr lang="en-US" altLang="el-GR" sz="1600" b="1" dirty="0">
                <a:solidFill>
                  <a:srgbClr val="C00000"/>
                </a:solidFill>
                <a:ea typeface="Times New Roman" panose="02020603050405020304" pitchFamily="18" charset="0"/>
                <a:cs typeface="Courier New" panose="02070309020205020404" pitchFamily="49" charset="0"/>
              </a:rPr>
              <a:t>year</a:t>
            </a:r>
            <a:r>
              <a:rPr lang="en-US" altLang="el-GR" sz="1600" b="1" dirty="0">
                <a:solidFill>
                  <a:srgbClr val="E36C0A"/>
                </a:solidFill>
                <a:ea typeface="Times New Roman" panose="02020603050405020304" pitchFamily="18" charset="0"/>
                <a:cs typeface="Courier New" panose="02070309020205020404" pitchFamily="49" charset="0"/>
              </a:rPr>
              <a:t>,</a:t>
            </a:r>
            <a:r>
              <a:rPr lang="en-US" altLang="el-GR" sz="1600" b="1" dirty="0">
                <a:ea typeface="Times New Roman" panose="02020603050405020304" pitchFamily="18" charset="0"/>
                <a:cs typeface="Courier New" panose="02070309020205020404" pitchFamily="49" charset="0"/>
              </a:rPr>
              <a:t> </a:t>
            </a:r>
            <a:r>
              <a:rPr lang="en-US" altLang="el-GR" sz="1600" b="1" dirty="0">
                <a:solidFill>
                  <a:srgbClr val="0000FF"/>
                </a:solidFill>
                <a:ea typeface="Times New Roman" panose="02020603050405020304" pitchFamily="18" charset="0"/>
                <a:cs typeface="Courier New" panose="02070309020205020404" pitchFamily="49" charset="0"/>
              </a:rPr>
              <a:t>month</a:t>
            </a:r>
            <a:r>
              <a:rPr lang="en-US" altLang="el-GR" sz="1600" b="1" dirty="0">
                <a:solidFill>
                  <a:srgbClr val="E36C0A"/>
                </a:solidFill>
                <a:ea typeface="Times New Roman" panose="02020603050405020304" pitchFamily="18" charset="0"/>
                <a:cs typeface="Courier New" panose="02070309020205020404" pitchFamily="49" charset="0"/>
              </a:rPr>
              <a:t>,</a:t>
            </a:r>
            <a:r>
              <a:rPr lang="en-US" altLang="el-GR" sz="1600" b="1" dirty="0">
                <a:ea typeface="Times New Roman" panose="02020603050405020304" pitchFamily="18" charset="0"/>
                <a:cs typeface="Courier New" panose="02070309020205020404" pitchFamily="49" charset="0"/>
              </a:rPr>
              <a:t> </a:t>
            </a:r>
            <a:r>
              <a:rPr lang="en-US" altLang="el-GR" sz="1600" b="1" dirty="0">
                <a:solidFill>
                  <a:srgbClr val="008A3E"/>
                </a:solidFill>
                <a:ea typeface="Times New Roman" panose="02020603050405020304" pitchFamily="18" charset="0"/>
                <a:cs typeface="Courier New" panose="02070309020205020404" pitchFamily="49" charset="0"/>
              </a:rPr>
              <a:t>day</a:t>
            </a:r>
            <a:r>
              <a:rPr lang="en-US" altLang="el-GR" sz="1600" b="1" dirty="0">
                <a:solidFill>
                  <a:srgbClr val="E36C0A"/>
                </a:solidFill>
                <a:ea typeface="Times New Roman" panose="02020603050405020304" pitchFamily="18" charset="0"/>
                <a:cs typeface="Courier New" panose="02070309020205020404" pitchFamily="49" charset="0"/>
              </a:rPr>
              <a:t>)</a:t>
            </a:r>
            <a:r>
              <a:rPr lang="en-US" altLang="el-GR" sz="1600" b="1" dirty="0">
                <a:ea typeface="Times New Roman" panose="02020603050405020304" pitchFamily="18" charset="0"/>
                <a:cs typeface="Courier New" panose="02070309020205020404" pitchFamily="49" charset="0"/>
              </a:rPr>
              <a:t>&gt;</a:t>
            </a:r>
            <a:endParaRPr lang="el-GR" altLang="el-GR" sz="1600" dirty="0"/>
          </a:p>
          <a:p>
            <a:pPr marL="742950" lvl="1" indent="-285750" eaLnBrk="0" fontAlgn="base" hangingPunct="0">
              <a:spcBef>
                <a:spcPct val="0"/>
              </a:spcBef>
              <a:spcAft>
                <a:spcPct val="0"/>
              </a:spcAft>
              <a:buFont typeface="Wingdings" panose="05000000000000000000" pitchFamily="2" charset="2"/>
              <a:buChar char="q"/>
              <a:tabLst>
                <a:tab pos="1082675" algn="l"/>
              </a:tabLst>
            </a:pPr>
            <a:r>
              <a:rPr lang="el-GR" altLang="el-GR" sz="1600" dirty="0">
                <a:ea typeface="Times New Roman" panose="02020603050405020304" pitchFamily="18" charset="0"/>
              </a:rPr>
              <a:t>Παράδειγμα </a:t>
            </a:r>
            <a:r>
              <a:rPr lang="en-US" altLang="el-GR" sz="1600" dirty="0">
                <a:ea typeface="Times New Roman" panose="02020603050405020304" pitchFamily="18" charset="0"/>
              </a:rPr>
              <a:t>XML</a:t>
            </a:r>
            <a:r>
              <a:rPr lang="el-GR" altLang="el-GR" sz="1600" dirty="0">
                <a:ea typeface="Times New Roman" panose="02020603050405020304" pitchFamily="18" charset="0"/>
              </a:rPr>
              <a:t> (η σειρά χρήσης πρέπει να συμφωνεί με τη σειρά δήλωσης στο </a:t>
            </a:r>
            <a:r>
              <a:rPr lang="en-US" altLang="el-GR" sz="1600" dirty="0">
                <a:ea typeface="Times New Roman" panose="02020603050405020304" pitchFamily="18" charset="0"/>
              </a:rPr>
              <a:t>DTD</a:t>
            </a:r>
            <a:r>
              <a:rPr lang="el-GR" altLang="el-GR" sz="1600" dirty="0">
                <a:ea typeface="Times New Roman" panose="02020603050405020304" pitchFamily="18" charset="0"/>
              </a:rPr>
              <a:t>):</a:t>
            </a:r>
            <a:endParaRPr lang="el-GR" altLang="el-GR" sz="1600" dirty="0"/>
          </a:p>
          <a:p>
            <a:pPr lvl="0" eaLnBrk="0" fontAlgn="base" hangingPunct="0">
              <a:spcBef>
                <a:spcPct val="0"/>
              </a:spcBef>
              <a:spcAft>
                <a:spcPct val="0"/>
              </a:spcAft>
              <a:tabLst>
                <a:tab pos="1082675" algn="l"/>
              </a:tabLst>
            </a:pPr>
            <a:r>
              <a:rPr lang="el-GR" altLang="el-GR" sz="1600" b="1" dirty="0">
                <a:ea typeface="Times New Roman" panose="02020603050405020304" pitchFamily="18" charset="0"/>
                <a:cs typeface="Courier New" panose="02070309020205020404" pitchFamily="49" charset="0"/>
              </a:rPr>
              <a:t>	</a:t>
            </a:r>
            <a:r>
              <a:rPr lang="en-US" altLang="el-GR" sz="1600" b="1" dirty="0">
                <a:ea typeface="Times New Roman" panose="02020603050405020304" pitchFamily="18" charset="0"/>
                <a:cs typeface="Courier New" panose="02070309020205020404" pitchFamily="49" charset="0"/>
              </a:rPr>
              <a:t>&lt;date&gt;</a:t>
            </a:r>
            <a:r>
              <a:rPr lang="en-US" altLang="el-GR" sz="1600" b="1" dirty="0">
                <a:solidFill>
                  <a:srgbClr val="C00000"/>
                </a:solidFill>
                <a:ea typeface="Times New Roman" panose="02020603050405020304" pitchFamily="18" charset="0"/>
                <a:cs typeface="Courier New" panose="02070309020205020404" pitchFamily="49" charset="0"/>
              </a:rPr>
              <a:t>&lt;year&gt;2012&lt;/year&gt;</a:t>
            </a:r>
            <a:r>
              <a:rPr lang="en-US" altLang="el-GR" sz="1600" b="1" dirty="0">
                <a:solidFill>
                  <a:srgbClr val="0000FF"/>
                </a:solidFill>
                <a:ea typeface="Times New Roman" panose="02020603050405020304" pitchFamily="18" charset="0"/>
                <a:cs typeface="Courier New" panose="02070309020205020404" pitchFamily="49" charset="0"/>
              </a:rPr>
              <a:t>&lt;month&gt;June&lt;/month&gt;</a:t>
            </a:r>
            <a:r>
              <a:rPr lang="en-US" altLang="el-GR" sz="1600" b="1" dirty="0">
                <a:solidFill>
                  <a:srgbClr val="008A3E"/>
                </a:solidFill>
                <a:ea typeface="Times New Roman" panose="02020603050405020304" pitchFamily="18" charset="0"/>
                <a:cs typeface="Courier New" panose="02070309020205020404" pitchFamily="49" charset="0"/>
              </a:rPr>
              <a:t>&lt;day&gt;17&lt;/day&gt;</a:t>
            </a:r>
            <a:r>
              <a:rPr lang="en-US" altLang="el-GR" sz="1600" b="1" dirty="0">
                <a:ea typeface="Times New Roman" panose="02020603050405020304" pitchFamily="18" charset="0"/>
                <a:cs typeface="Courier New" panose="02070309020205020404" pitchFamily="49" charset="0"/>
              </a:rPr>
              <a:t>&lt;/date</a:t>
            </a:r>
            <a:r>
              <a:rPr lang="en-US" altLang="el-GR" sz="1600" b="1" dirty="0" smtClean="0">
                <a:ea typeface="Times New Roman" panose="02020603050405020304" pitchFamily="18" charset="0"/>
                <a:cs typeface="Courier New" panose="02070309020205020404" pitchFamily="49" charset="0"/>
              </a:rPr>
              <a:t>&gt;</a:t>
            </a:r>
            <a:endParaRPr lang="el-GR" altLang="el-GR" sz="1600" b="1" dirty="0" smtClean="0">
              <a:ea typeface="Times New Roman" panose="02020603050405020304" pitchFamily="18" charset="0"/>
              <a:cs typeface="Courier New" panose="02070309020205020404" pitchFamily="49" charset="0"/>
            </a:endParaRPr>
          </a:p>
          <a:p>
            <a:pPr lvl="0" eaLnBrk="0" fontAlgn="base" hangingPunct="0">
              <a:spcBef>
                <a:spcPct val="0"/>
              </a:spcBef>
              <a:spcAft>
                <a:spcPct val="0"/>
              </a:spcAft>
              <a:tabLst>
                <a:tab pos="1082675" algn="l"/>
              </a:tabLst>
            </a:pPr>
            <a:endParaRPr lang="el-GR" altLang="el-GR" sz="1600" dirty="0"/>
          </a:p>
          <a:p>
            <a:pPr marL="285750" lvl="0" indent="-285750" eaLnBrk="0" fontAlgn="base" hangingPunct="0">
              <a:spcBef>
                <a:spcPct val="0"/>
              </a:spcBef>
              <a:spcAft>
                <a:spcPct val="0"/>
              </a:spcAft>
              <a:buFont typeface="Wingdings" panose="05000000000000000000" pitchFamily="2" charset="2"/>
              <a:buChar char="v"/>
              <a:tabLst>
                <a:tab pos="1082675" algn="l"/>
              </a:tabLst>
            </a:pPr>
            <a:r>
              <a:rPr lang="el-GR" altLang="el-GR" sz="1600" dirty="0">
                <a:ea typeface="Times New Roman" panose="02020603050405020304" pitchFamily="18" charset="0"/>
              </a:rPr>
              <a:t>Μπορούμε να ορίσουμε και </a:t>
            </a:r>
            <a:r>
              <a:rPr lang="el-GR" altLang="el-GR" sz="1600" b="1" dirty="0">
                <a:ea typeface="Times New Roman" panose="02020603050405020304" pitchFamily="18" charset="0"/>
              </a:rPr>
              <a:t>το πλήθος των στοιχείων-παιδιών</a:t>
            </a:r>
            <a:r>
              <a:rPr lang="el-GR" altLang="el-GR" sz="1600" dirty="0">
                <a:ea typeface="Times New Roman" panose="02020603050405020304" pitchFamily="18" charset="0"/>
              </a:rPr>
              <a:t> εντός του πατρικού: </a:t>
            </a:r>
            <a:endParaRPr lang="el-GR" altLang="el-GR" sz="1600" dirty="0"/>
          </a:p>
          <a:p>
            <a:pPr lvl="0" eaLnBrk="0" fontAlgn="base" hangingPunct="0">
              <a:spcBef>
                <a:spcPct val="0"/>
              </a:spcBef>
              <a:spcAft>
                <a:spcPct val="0"/>
              </a:spcAft>
              <a:tabLst>
                <a:tab pos="1082675" algn="l"/>
              </a:tabLst>
            </a:pPr>
            <a:r>
              <a:rPr lang="el-GR" altLang="el-GR" sz="1600" b="1" dirty="0" smtClean="0">
                <a:ea typeface="Times New Roman" panose="02020603050405020304" pitchFamily="18" charset="0"/>
              </a:rPr>
              <a:t>	?</a:t>
            </a:r>
            <a:r>
              <a:rPr lang="el-GR" altLang="el-GR" sz="1600" dirty="0" smtClean="0">
                <a:ea typeface="Times New Roman" panose="02020603050405020304" pitchFamily="18" charset="0"/>
              </a:rPr>
              <a:t> </a:t>
            </a:r>
            <a:r>
              <a:rPr lang="el-GR" altLang="el-GR" sz="1600" dirty="0">
                <a:ea typeface="Times New Roman" panose="02020603050405020304" pitchFamily="18" charset="0"/>
              </a:rPr>
              <a:t>– επιτρέπεται κανένα ή ένα στοιχείο (δηλ. το πολύ ένα)</a:t>
            </a:r>
            <a:endParaRPr lang="el-GR" altLang="el-GR" sz="1600" dirty="0"/>
          </a:p>
          <a:p>
            <a:pPr lvl="0" eaLnBrk="0" fontAlgn="base" hangingPunct="0">
              <a:spcBef>
                <a:spcPct val="0"/>
              </a:spcBef>
              <a:spcAft>
                <a:spcPct val="0"/>
              </a:spcAft>
              <a:tabLst>
                <a:tab pos="1082675" algn="l"/>
              </a:tabLst>
            </a:pPr>
            <a:r>
              <a:rPr lang="el-GR" altLang="el-GR" sz="1600" b="1" dirty="0" smtClean="0">
                <a:ea typeface="Times New Roman" panose="02020603050405020304" pitchFamily="18" charset="0"/>
              </a:rPr>
              <a:t>	*</a:t>
            </a:r>
            <a:r>
              <a:rPr lang="el-GR" altLang="el-GR" sz="1600" dirty="0" smtClean="0">
                <a:ea typeface="Times New Roman" panose="02020603050405020304" pitchFamily="18" charset="0"/>
              </a:rPr>
              <a:t> </a:t>
            </a:r>
            <a:r>
              <a:rPr lang="el-GR" altLang="el-GR" sz="1600" dirty="0">
                <a:ea typeface="Times New Roman" panose="02020603050405020304" pitchFamily="18" charset="0"/>
              </a:rPr>
              <a:t>- επιτρέπεται κανένα ή περισσότερα στοιχεία (δηλ. όσα θέλουμε – χωρίς περιορισμό)</a:t>
            </a:r>
            <a:endParaRPr lang="el-GR" altLang="el-GR" sz="1600" dirty="0"/>
          </a:p>
          <a:p>
            <a:pPr lvl="0" eaLnBrk="0" fontAlgn="base" hangingPunct="0">
              <a:spcBef>
                <a:spcPct val="0"/>
              </a:spcBef>
              <a:spcAft>
                <a:spcPct val="0"/>
              </a:spcAft>
              <a:tabLst>
                <a:tab pos="1082675" algn="l"/>
              </a:tabLst>
            </a:pPr>
            <a:r>
              <a:rPr lang="el-GR" altLang="el-GR" sz="1600" b="1" dirty="0" smtClean="0">
                <a:ea typeface="Times New Roman" panose="02020603050405020304" pitchFamily="18" charset="0"/>
              </a:rPr>
              <a:t>	+</a:t>
            </a:r>
            <a:r>
              <a:rPr lang="el-GR" altLang="el-GR" sz="1600" dirty="0" smtClean="0">
                <a:ea typeface="Times New Roman" panose="02020603050405020304" pitchFamily="18" charset="0"/>
              </a:rPr>
              <a:t> </a:t>
            </a:r>
            <a:r>
              <a:rPr lang="el-GR" altLang="el-GR" sz="1600" dirty="0">
                <a:ea typeface="Times New Roman" panose="02020603050405020304" pitchFamily="18" charset="0"/>
              </a:rPr>
              <a:t>- επιτρέπονται ένα ή περισσότερα στοιχεία (δηλ. τουλάχιστον ένα)</a:t>
            </a:r>
            <a:endParaRPr lang="el-GR" altLang="el-GR" sz="1600" dirty="0"/>
          </a:p>
          <a:p>
            <a:pPr marL="742950" lvl="1" indent="-285750" eaLnBrk="0" fontAlgn="base" hangingPunct="0">
              <a:spcBef>
                <a:spcPct val="0"/>
              </a:spcBef>
              <a:spcAft>
                <a:spcPct val="0"/>
              </a:spcAft>
              <a:buFont typeface="Wingdings" panose="05000000000000000000" pitchFamily="2" charset="2"/>
              <a:buChar char="q"/>
              <a:tabLst>
                <a:tab pos="1082675" algn="l"/>
              </a:tabLst>
            </a:pPr>
            <a:r>
              <a:rPr lang="el-GR" altLang="el-GR" sz="1600" dirty="0">
                <a:ea typeface="Times New Roman" panose="02020603050405020304" pitchFamily="18" charset="0"/>
              </a:rPr>
              <a:t>Παράδειγμα</a:t>
            </a:r>
            <a:r>
              <a:rPr lang="en-US" altLang="el-GR" sz="1600" dirty="0">
                <a:ea typeface="Times New Roman" panose="02020603050405020304" pitchFamily="18" charset="0"/>
              </a:rPr>
              <a:t> </a:t>
            </a:r>
            <a:r>
              <a:rPr lang="el-GR" altLang="el-GR" sz="1600" dirty="0">
                <a:ea typeface="Times New Roman" panose="02020603050405020304" pitchFamily="18" charset="0"/>
              </a:rPr>
              <a:t>δήλωσης</a:t>
            </a:r>
            <a:r>
              <a:rPr lang="en-US" altLang="el-GR" sz="1600" dirty="0">
                <a:ea typeface="Times New Roman" panose="02020603050405020304" pitchFamily="18" charset="0"/>
              </a:rPr>
              <a:t> </a:t>
            </a:r>
            <a:r>
              <a:rPr lang="el-GR" altLang="el-GR" sz="1600" dirty="0">
                <a:ea typeface="Times New Roman" panose="02020603050405020304" pitchFamily="18" charset="0"/>
              </a:rPr>
              <a:t>σε</a:t>
            </a:r>
            <a:r>
              <a:rPr lang="en-US" altLang="el-GR" sz="1600" dirty="0">
                <a:ea typeface="Times New Roman" panose="02020603050405020304" pitchFamily="18" charset="0"/>
              </a:rPr>
              <a:t> DTD: </a:t>
            </a:r>
            <a:r>
              <a:rPr lang="en-US" altLang="el-GR" sz="1600" b="1" dirty="0">
                <a:ea typeface="Times New Roman" panose="02020603050405020304" pitchFamily="18" charset="0"/>
                <a:cs typeface="Courier New" panose="02070309020205020404" pitchFamily="49" charset="0"/>
              </a:rPr>
              <a:t>&lt;!ELEMENT company (employee+)&gt;</a:t>
            </a:r>
            <a:endParaRPr lang="el-GR" altLang="el-GR" sz="1600" dirty="0"/>
          </a:p>
          <a:p>
            <a:pPr marL="742950" lvl="1" indent="-285750" eaLnBrk="0" fontAlgn="base" hangingPunct="0">
              <a:spcBef>
                <a:spcPct val="0"/>
              </a:spcBef>
              <a:spcAft>
                <a:spcPct val="0"/>
              </a:spcAft>
              <a:buFont typeface="Wingdings" panose="05000000000000000000" pitchFamily="2" charset="2"/>
              <a:buChar char="q"/>
              <a:tabLst>
                <a:tab pos="1082675" algn="l"/>
              </a:tabLst>
            </a:pPr>
            <a:r>
              <a:rPr lang="el-GR" altLang="el-GR" sz="1600" dirty="0">
                <a:ea typeface="Times New Roman" panose="02020603050405020304" pitchFamily="18" charset="0"/>
              </a:rPr>
              <a:t>Παράδειγμα </a:t>
            </a:r>
            <a:r>
              <a:rPr lang="en-US" altLang="el-GR" sz="1600" dirty="0">
                <a:ea typeface="Times New Roman" panose="02020603050405020304" pitchFamily="18" charset="0"/>
              </a:rPr>
              <a:t>XML</a:t>
            </a:r>
            <a:r>
              <a:rPr lang="el-GR" altLang="el-GR" sz="1600" dirty="0">
                <a:ea typeface="Times New Roman" panose="02020603050405020304" pitchFamily="18" charset="0"/>
              </a:rPr>
              <a:t>: (θεωρεί δεδομένη και τη δήλωση: </a:t>
            </a:r>
            <a:r>
              <a:rPr lang="el-GR" altLang="el-GR" sz="1600" b="1" dirty="0">
                <a:ea typeface="Times New Roman" panose="02020603050405020304" pitchFamily="18" charset="0"/>
                <a:cs typeface="Courier New" panose="02070309020205020404" pitchFamily="49" charset="0"/>
              </a:rPr>
              <a:t>&lt;!</a:t>
            </a:r>
            <a:r>
              <a:rPr lang="en-US" altLang="el-GR" sz="1600" b="1" dirty="0">
                <a:ea typeface="Times New Roman" panose="02020603050405020304" pitchFamily="18" charset="0"/>
                <a:cs typeface="Courier New" panose="02070309020205020404" pitchFamily="49" charset="0"/>
              </a:rPr>
              <a:t>ELEMENT employee</a:t>
            </a:r>
            <a:r>
              <a:rPr lang="el-GR" altLang="el-GR" sz="1600" b="1" dirty="0">
                <a:ea typeface="Times New Roman" panose="02020603050405020304" pitchFamily="18" charset="0"/>
                <a:cs typeface="Courier New" panose="02070309020205020404" pitchFamily="49" charset="0"/>
              </a:rPr>
              <a:t> (#</a:t>
            </a:r>
            <a:r>
              <a:rPr lang="en-US" altLang="el-GR" sz="1600" b="1" dirty="0">
                <a:ea typeface="Times New Roman" panose="02020603050405020304" pitchFamily="18" charset="0"/>
                <a:cs typeface="Courier New" panose="02070309020205020404" pitchFamily="49" charset="0"/>
              </a:rPr>
              <a:t>PCDATA</a:t>
            </a:r>
            <a:r>
              <a:rPr lang="el-GR" altLang="el-GR" sz="1600" b="1" dirty="0">
                <a:ea typeface="Times New Roman" panose="02020603050405020304" pitchFamily="18" charset="0"/>
                <a:cs typeface="Courier New" panose="02070309020205020404" pitchFamily="49" charset="0"/>
              </a:rPr>
              <a:t>)&gt;</a:t>
            </a:r>
            <a:r>
              <a:rPr lang="el-GR" altLang="el-GR" sz="1600" dirty="0">
                <a:ea typeface="Times New Roman" panose="02020603050405020304" pitchFamily="18" charset="0"/>
              </a:rPr>
              <a:t> )</a:t>
            </a:r>
            <a:endParaRPr lang="el-GR" altLang="el-GR" sz="1600" dirty="0"/>
          </a:p>
          <a:p>
            <a:pPr lvl="0" eaLnBrk="0" fontAlgn="base" hangingPunct="0">
              <a:spcBef>
                <a:spcPct val="0"/>
              </a:spcBef>
              <a:spcAft>
                <a:spcPct val="0"/>
              </a:spcAft>
              <a:tabLst>
                <a:tab pos="1082675" algn="l"/>
              </a:tabLst>
            </a:pPr>
            <a:r>
              <a:rPr lang="el-GR" altLang="el-GR" sz="1600" b="1" dirty="0" smtClean="0">
                <a:ea typeface="Times New Roman" panose="02020603050405020304" pitchFamily="18" charset="0"/>
                <a:cs typeface="Courier New" panose="02070309020205020404" pitchFamily="49" charset="0"/>
              </a:rPr>
              <a:t>	</a:t>
            </a:r>
            <a:r>
              <a:rPr lang="en-US" altLang="el-GR" sz="1600" b="1" dirty="0" smtClean="0">
                <a:ea typeface="Times New Roman" panose="02020603050405020304" pitchFamily="18" charset="0"/>
                <a:cs typeface="Courier New" panose="02070309020205020404" pitchFamily="49" charset="0"/>
              </a:rPr>
              <a:t>&lt;</a:t>
            </a:r>
            <a:r>
              <a:rPr lang="en-US" altLang="el-GR" sz="1600" b="1" dirty="0">
                <a:ea typeface="Times New Roman" panose="02020603050405020304" pitchFamily="18" charset="0"/>
                <a:cs typeface="Courier New" panose="02070309020205020404" pitchFamily="49" charset="0"/>
              </a:rPr>
              <a:t>company&gt;</a:t>
            </a:r>
            <a:r>
              <a:rPr lang="en-US" altLang="el-GR" sz="1600" b="1" dirty="0">
                <a:solidFill>
                  <a:srgbClr val="C00000"/>
                </a:solidFill>
                <a:ea typeface="Times New Roman" panose="02020603050405020304" pitchFamily="18" charset="0"/>
                <a:cs typeface="Courier New" panose="02070309020205020404" pitchFamily="49" charset="0"/>
              </a:rPr>
              <a:t>&lt;employee&gt;</a:t>
            </a:r>
            <a:r>
              <a:rPr lang="el-GR" altLang="el-GR" sz="1600" b="1" dirty="0">
                <a:solidFill>
                  <a:srgbClr val="C00000"/>
                </a:solidFill>
                <a:ea typeface="Times New Roman" panose="02020603050405020304" pitchFamily="18" charset="0"/>
                <a:cs typeface="Courier New" panose="02070309020205020404" pitchFamily="49" charset="0"/>
              </a:rPr>
              <a:t>Φώτης</a:t>
            </a:r>
            <a:r>
              <a:rPr lang="en-US" altLang="el-GR" sz="1600" b="1" dirty="0">
                <a:solidFill>
                  <a:srgbClr val="C00000"/>
                </a:solidFill>
                <a:ea typeface="Times New Roman" panose="02020603050405020304" pitchFamily="18" charset="0"/>
                <a:cs typeface="Courier New" panose="02070309020205020404" pitchFamily="49" charset="0"/>
              </a:rPr>
              <a:t>&lt;/employee</a:t>
            </a:r>
            <a:r>
              <a:rPr lang="en-US" altLang="el-GR" sz="1600" b="1" dirty="0" smtClean="0">
                <a:solidFill>
                  <a:srgbClr val="C00000"/>
                </a:solidFill>
                <a:ea typeface="Times New Roman" panose="02020603050405020304" pitchFamily="18" charset="0"/>
                <a:cs typeface="Courier New" panose="02070309020205020404" pitchFamily="49" charset="0"/>
              </a:rPr>
              <a:t>&gt;</a:t>
            </a:r>
            <a:r>
              <a:rPr lang="en-US" altLang="el-GR" sz="1600" b="1" dirty="0" smtClean="0">
                <a:solidFill>
                  <a:srgbClr val="0000FF"/>
                </a:solidFill>
                <a:ea typeface="Times New Roman" panose="02020603050405020304" pitchFamily="18" charset="0"/>
                <a:cs typeface="Courier New" panose="02070309020205020404" pitchFamily="49" charset="0"/>
              </a:rPr>
              <a:t>&lt;</a:t>
            </a:r>
            <a:r>
              <a:rPr lang="en-US" altLang="el-GR" sz="1600" b="1" dirty="0">
                <a:solidFill>
                  <a:srgbClr val="0000FF"/>
                </a:solidFill>
                <a:ea typeface="Times New Roman" panose="02020603050405020304" pitchFamily="18" charset="0"/>
                <a:cs typeface="Courier New" panose="02070309020205020404" pitchFamily="49" charset="0"/>
              </a:rPr>
              <a:t>employee&gt;</a:t>
            </a:r>
            <a:r>
              <a:rPr lang="el-GR" altLang="el-GR" sz="1600" b="1" dirty="0">
                <a:solidFill>
                  <a:srgbClr val="0000FF"/>
                </a:solidFill>
                <a:ea typeface="Times New Roman" panose="02020603050405020304" pitchFamily="18" charset="0"/>
                <a:cs typeface="Courier New" panose="02070309020205020404" pitchFamily="49" charset="0"/>
              </a:rPr>
              <a:t>Αφροδίτη</a:t>
            </a:r>
            <a:r>
              <a:rPr lang="en-US" altLang="el-GR" sz="1600" b="1" dirty="0">
                <a:solidFill>
                  <a:srgbClr val="0000FF"/>
                </a:solidFill>
                <a:ea typeface="Times New Roman" panose="02020603050405020304" pitchFamily="18" charset="0"/>
                <a:cs typeface="Courier New" panose="02070309020205020404" pitchFamily="49" charset="0"/>
              </a:rPr>
              <a:t>&lt;/employee&gt;</a:t>
            </a:r>
            <a:r>
              <a:rPr lang="en-US" altLang="el-GR" sz="1600" b="1" dirty="0">
                <a:ea typeface="Times New Roman" panose="02020603050405020304" pitchFamily="18" charset="0"/>
                <a:cs typeface="Courier New" panose="02070309020205020404" pitchFamily="49" charset="0"/>
              </a:rPr>
              <a:t>&lt;/company&gt;</a:t>
            </a:r>
            <a:endParaRPr lang="el-GR" altLang="el-GR" sz="1600" dirty="0"/>
          </a:p>
          <a:p>
            <a:pPr marL="1200150" lvl="2" indent="-285750" eaLnBrk="0" fontAlgn="base" hangingPunct="0">
              <a:spcBef>
                <a:spcPct val="0"/>
              </a:spcBef>
              <a:spcAft>
                <a:spcPct val="0"/>
              </a:spcAft>
              <a:buFont typeface="Arial" panose="020B0604020202020204" pitchFamily="34" charset="0"/>
              <a:buChar char="•"/>
              <a:tabLst>
                <a:tab pos="1082675" algn="l"/>
              </a:tabLst>
            </a:pPr>
            <a:r>
              <a:rPr lang="el-GR" altLang="el-GR" sz="1600" dirty="0">
                <a:ea typeface="Times New Roman" panose="02020603050405020304" pitchFamily="18" charset="0"/>
              </a:rPr>
              <a:t>δηλαδή μέσα στο </a:t>
            </a:r>
            <a:r>
              <a:rPr lang="en-US" altLang="el-GR" sz="1600" b="1" dirty="0">
                <a:ea typeface="Times New Roman" panose="02020603050405020304" pitchFamily="18" charset="0"/>
                <a:cs typeface="Courier New" panose="02070309020205020404" pitchFamily="49" charset="0"/>
              </a:rPr>
              <a:t>company</a:t>
            </a:r>
            <a:r>
              <a:rPr lang="en-US" altLang="el-GR" sz="1600" dirty="0">
                <a:ea typeface="Times New Roman" panose="02020603050405020304" pitchFamily="18" charset="0"/>
              </a:rPr>
              <a:t> </a:t>
            </a:r>
            <a:r>
              <a:rPr lang="el-GR" altLang="el-GR" sz="1600" dirty="0">
                <a:ea typeface="Times New Roman" panose="02020603050405020304" pitchFamily="18" charset="0"/>
              </a:rPr>
              <a:t>επιτρέπεται ένα ή περισσότερα στοιχεία </a:t>
            </a:r>
            <a:r>
              <a:rPr lang="en-US" altLang="el-GR" sz="1600" b="1" dirty="0">
                <a:ea typeface="Times New Roman" panose="02020603050405020304" pitchFamily="18" charset="0"/>
                <a:cs typeface="Courier New" panose="02070309020205020404" pitchFamily="49" charset="0"/>
              </a:rPr>
              <a:t>employee</a:t>
            </a:r>
            <a:endParaRPr lang="el-GR" altLang="el-GR" sz="1600" dirty="0"/>
          </a:p>
          <a:p>
            <a:pPr marL="285750" lvl="0" indent="-285750" eaLnBrk="0" fontAlgn="base" hangingPunct="0">
              <a:spcBef>
                <a:spcPct val="0"/>
              </a:spcBef>
              <a:spcAft>
                <a:spcPct val="0"/>
              </a:spcAft>
              <a:buFont typeface="Wingdings" panose="05000000000000000000" pitchFamily="2" charset="2"/>
              <a:buChar char="v"/>
              <a:tabLst>
                <a:tab pos="1082675" algn="l"/>
              </a:tabLst>
            </a:pPr>
            <a:r>
              <a:rPr lang="el-GR" altLang="el-GR" sz="1600" b="1" dirty="0">
                <a:solidFill>
                  <a:schemeClr val="accent2">
                    <a:lumMod val="75000"/>
                  </a:schemeClr>
                </a:solidFill>
                <a:ea typeface="Times New Roman" panose="02020603050405020304" pitchFamily="18" charset="0"/>
              </a:rPr>
              <a:t>Η ύπαρξη στοιχείων-παιδιών είναι η 2</a:t>
            </a:r>
            <a:r>
              <a:rPr lang="el-GR" altLang="el-GR" sz="1600" b="1" baseline="30000" dirty="0">
                <a:solidFill>
                  <a:schemeClr val="accent2">
                    <a:lumMod val="75000"/>
                  </a:schemeClr>
                </a:solidFill>
                <a:ea typeface="Times New Roman" panose="02020603050405020304" pitchFamily="18" charset="0"/>
              </a:rPr>
              <a:t>η</a:t>
            </a:r>
            <a:r>
              <a:rPr lang="el-GR" altLang="el-GR" sz="1600" b="1" dirty="0">
                <a:solidFill>
                  <a:schemeClr val="accent2">
                    <a:lumMod val="75000"/>
                  </a:schemeClr>
                </a:solidFill>
                <a:ea typeface="Times New Roman" panose="02020603050405020304" pitchFamily="18" charset="0"/>
              </a:rPr>
              <a:t> πιο συνηθισμένη περίπτωση</a:t>
            </a:r>
            <a:r>
              <a:rPr lang="el-GR" altLang="el-GR" sz="1600" b="1" dirty="0" smtClean="0">
                <a:solidFill>
                  <a:schemeClr val="accent2">
                    <a:lumMod val="75000"/>
                  </a:schemeClr>
                </a:solidFill>
                <a:ea typeface="Times New Roman" panose="02020603050405020304" pitchFamily="18" charset="0"/>
              </a:rPr>
              <a:t>.</a:t>
            </a:r>
            <a:endParaRPr lang="el-GR" altLang="el-GR" sz="1600" b="1" dirty="0">
              <a:solidFill>
                <a:schemeClr val="accent2">
                  <a:lumMod val="75000"/>
                </a:schemeClr>
              </a:solidFill>
            </a:endParaRPr>
          </a:p>
        </p:txBody>
      </p:sp>
      <p:grpSp>
        <p:nvGrpSpPr>
          <p:cNvPr id="4" name="Ομάδα 3" descr="[DECORATIVE]"/>
          <p:cNvGrpSpPr/>
          <p:nvPr/>
        </p:nvGrpSpPr>
        <p:grpSpPr>
          <a:xfrm>
            <a:off x="2267744" y="2852936"/>
            <a:ext cx="4002868" cy="288032"/>
            <a:chOff x="2267744" y="2852936"/>
            <a:chExt cx="4002868" cy="288032"/>
          </a:xfrm>
        </p:grpSpPr>
        <p:cxnSp>
          <p:nvCxnSpPr>
            <p:cNvPr id="9" name="Straight Arrow Connector 18" descr="[DECORATIVE]"/>
            <p:cNvCxnSpPr/>
            <p:nvPr/>
          </p:nvCxnSpPr>
          <p:spPr>
            <a:xfrm flipH="1">
              <a:off x="2267744" y="2852936"/>
              <a:ext cx="3011810" cy="288032"/>
            </a:xfrm>
            <a:prstGeom prst="straightConnector1">
              <a:avLst/>
            </a:prstGeom>
            <a:ln>
              <a:solidFill>
                <a:srgbClr val="C00000">
                  <a:alpha val="50000"/>
                </a:srgbClr>
              </a:solidFill>
              <a:tailEnd type="stealth" w="lg" len="lg"/>
            </a:ln>
            <a:effectLst>
              <a:outerShdw blurRad="63500" sx="102000" sy="102000" algn="ctr"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cxnSp>
          <p:nvCxnSpPr>
            <p:cNvPr id="10" name="Straight Arrow Connector 19" descr="[DECORATIVE]"/>
            <p:cNvCxnSpPr/>
            <p:nvPr/>
          </p:nvCxnSpPr>
          <p:spPr>
            <a:xfrm flipH="1">
              <a:off x="3923928" y="2852936"/>
              <a:ext cx="1969394" cy="288032"/>
            </a:xfrm>
            <a:prstGeom prst="straightConnector1">
              <a:avLst/>
            </a:prstGeom>
            <a:ln>
              <a:solidFill>
                <a:srgbClr val="0000FF">
                  <a:alpha val="50000"/>
                </a:srgbClr>
              </a:solidFill>
              <a:tailEnd type="stealth" w="lg" len="lg"/>
            </a:ln>
            <a:effectLst>
              <a:outerShdw blurRad="63500" sx="102000" sy="102000" algn="ctr"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cxnSp>
          <p:nvCxnSpPr>
            <p:cNvPr id="11" name="Straight Arrow Connector 20" descr="[DECORATIVE]"/>
            <p:cNvCxnSpPr/>
            <p:nvPr/>
          </p:nvCxnSpPr>
          <p:spPr>
            <a:xfrm flipH="1">
              <a:off x="5893322" y="2852936"/>
              <a:ext cx="377290" cy="288032"/>
            </a:xfrm>
            <a:prstGeom prst="straightConnector1">
              <a:avLst/>
            </a:prstGeom>
            <a:ln>
              <a:solidFill>
                <a:srgbClr val="008A3E">
                  <a:alpha val="50000"/>
                </a:srgbClr>
              </a:solidFill>
              <a:tailEnd type="stealth" w="lg" len="lg"/>
            </a:ln>
            <a:effectLst>
              <a:outerShdw blurRad="63500" sx="102000" sy="102000" algn="ctr"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grpSp>
      <p:sp>
        <p:nvSpPr>
          <p:cNvPr id="6" name="Θέση υποσέλιδου 3" descr="."/>
          <p:cNvSpPr txBox="1">
            <a:spLocks/>
          </p:cNvSpPr>
          <p:nvPr>
            <p:custDataLst>
              <p:tags r:id="rId4"/>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1655403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200603"/>
            <a:ext cx="8229600" cy="811580"/>
          </a:xfrm>
        </p:spPr>
        <p:txBody>
          <a:bodyPr>
            <a:noAutofit/>
          </a:bodyPr>
          <a:lstStyle/>
          <a:p>
            <a:r>
              <a:rPr lang="el-GR" sz="3600" dirty="0"/>
              <a:t>Δηλώσεις Στοιχείων (</a:t>
            </a:r>
            <a:r>
              <a:rPr lang="en-US" sz="3600" dirty="0"/>
              <a:t>elements</a:t>
            </a:r>
            <a:r>
              <a:rPr lang="el-GR" sz="3600" dirty="0"/>
              <a:t>)  </a:t>
            </a:r>
            <a:r>
              <a:rPr lang="el-GR" sz="3600" dirty="0" smtClean="0"/>
              <a:t>3/5</a:t>
            </a:r>
            <a:r>
              <a:rPr lang="el-GR" sz="3600" dirty="0"/>
              <a:t/>
            </a:r>
            <a:br>
              <a:rPr lang="el-GR" sz="3600" dirty="0"/>
            </a:br>
            <a:r>
              <a:rPr lang="el-GR" sz="2000" b="0" dirty="0"/>
              <a:t>Προσδιορισμός του Περιεχομένου ενός Στοιχείου</a:t>
            </a:r>
            <a:endParaRPr lang="el-GR" sz="3600" b="0" dirty="0"/>
          </a:p>
        </p:txBody>
      </p:sp>
      <p:sp>
        <p:nvSpPr>
          <p:cNvPr id="4" name="Rectangle 2"/>
          <p:cNvSpPr>
            <a:spLocks noChangeArrowheads="1"/>
          </p:cNvSpPr>
          <p:nvPr>
            <p:custDataLst>
              <p:tags r:id="rId3"/>
            </p:custDataLst>
          </p:nvPr>
        </p:nvSpPr>
        <p:spPr bwMode="auto">
          <a:xfrm>
            <a:off x="179512" y="1494927"/>
            <a:ext cx="8784976"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82675" algn="l"/>
              </a:tabLst>
              <a:defRPr>
                <a:solidFill>
                  <a:schemeClr val="tx1"/>
                </a:solidFill>
                <a:latin typeface="Arial" panose="020B0604020202020204" pitchFamily="34" charset="0"/>
              </a:defRPr>
            </a:lvl1pPr>
            <a:lvl2pPr eaLnBrk="0" fontAlgn="base" hangingPunct="0">
              <a:spcBef>
                <a:spcPct val="0"/>
              </a:spcBef>
              <a:spcAft>
                <a:spcPct val="0"/>
              </a:spcAft>
              <a:tabLst>
                <a:tab pos="1082675" algn="l"/>
              </a:tabLst>
              <a:defRPr>
                <a:solidFill>
                  <a:schemeClr val="tx1"/>
                </a:solidFill>
                <a:latin typeface="Arial" panose="020B0604020202020204" pitchFamily="34" charset="0"/>
              </a:defRPr>
            </a:lvl2pPr>
            <a:lvl3pPr eaLnBrk="0" fontAlgn="base" hangingPunct="0">
              <a:spcBef>
                <a:spcPct val="0"/>
              </a:spcBef>
              <a:spcAft>
                <a:spcPct val="0"/>
              </a:spcAft>
              <a:tabLst>
                <a:tab pos="1082675" algn="l"/>
              </a:tabLst>
              <a:defRPr>
                <a:solidFill>
                  <a:schemeClr val="tx1"/>
                </a:solidFill>
                <a:latin typeface="Arial" panose="020B0604020202020204" pitchFamily="34" charset="0"/>
              </a:defRPr>
            </a:lvl3pPr>
            <a:lvl4pPr eaLnBrk="0" fontAlgn="base" hangingPunct="0">
              <a:spcBef>
                <a:spcPct val="0"/>
              </a:spcBef>
              <a:spcAft>
                <a:spcPct val="0"/>
              </a:spcAft>
              <a:tabLst>
                <a:tab pos="1082675" algn="l"/>
              </a:tabLst>
              <a:defRPr>
                <a:solidFill>
                  <a:schemeClr val="tx1"/>
                </a:solidFill>
                <a:latin typeface="Arial" panose="020B0604020202020204" pitchFamily="34" charset="0"/>
              </a:defRPr>
            </a:lvl4pPr>
            <a:lvl5pPr eaLnBrk="0" fontAlgn="base" hangingPunct="0">
              <a:spcBef>
                <a:spcPct val="0"/>
              </a:spcBef>
              <a:spcAft>
                <a:spcPct val="0"/>
              </a:spcAft>
              <a:tabLst>
                <a:tab pos="1082675" algn="l"/>
              </a:tabLst>
              <a:defRPr>
                <a:solidFill>
                  <a:schemeClr val="tx1"/>
                </a:solidFill>
                <a:latin typeface="Arial" panose="020B0604020202020204" pitchFamily="34" charset="0"/>
              </a:defRPr>
            </a:lvl5pPr>
            <a:lvl6pPr eaLnBrk="0" fontAlgn="base" hangingPunct="0">
              <a:spcBef>
                <a:spcPct val="0"/>
              </a:spcBef>
              <a:spcAft>
                <a:spcPct val="0"/>
              </a:spcAft>
              <a:tabLst>
                <a:tab pos="1082675" algn="l"/>
              </a:tabLst>
              <a:defRPr>
                <a:solidFill>
                  <a:schemeClr val="tx1"/>
                </a:solidFill>
                <a:latin typeface="Arial" panose="020B0604020202020204" pitchFamily="34" charset="0"/>
              </a:defRPr>
            </a:lvl6pPr>
            <a:lvl7pPr eaLnBrk="0" fontAlgn="base" hangingPunct="0">
              <a:spcBef>
                <a:spcPct val="0"/>
              </a:spcBef>
              <a:spcAft>
                <a:spcPct val="0"/>
              </a:spcAft>
              <a:tabLst>
                <a:tab pos="1082675" algn="l"/>
              </a:tabLst>
              <a:defRPr>
                <a:solidFill>
                  <a:schemeClr val="tx1"/>
                </a:solidFill>
                <a:latin typeface="Arial" panose="020B0604020202020204" pitchFamily="34" charset="0"/>
              </a:defRPr>
            </a:lvl7pPr>
            <a:lvl8pPr eaLnBrk="0" fontAlgn="base" hangingPunct="0">
              <a:spcBef>
                <a:spcPct val="0"/>
              </a:spcBef>
              <a:spcAft>
                <a:spcPct val="0"/>
              </a:spcAft>
              <a:tabLst>
                <a:tab pos="1082675" algn="l"/>
              </a:tabLst>
              <a:defRPr>
                <a:solidFill>
                  <a:schemeClr val="tx1"/>
                </a:solidFill>
                <a:latin typeface="Arial" panose="020B0604020202020204" pitchFamily="34" charset="0"/>
              </a:defRPr>
            </a:lvl8pPr>
            <a:lvl9pPr eaLnBrk="0" fontAlgn="base" hangingPunct="0">
              <a:spcBef>
                <a:spcPct val="0"/>
              </a:spcBef>
              <a:spcAft>
                <a:spcPct val="0"/>
              </a:spcAft>
              <a:tabLst>
                <a:tab pos="1082675" algn="l"/>
              </a:tabLs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1082675" algn="l"/>
              </a:tabLst>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Μπορούμε να ορίσουμε το στοιχείο-παιδί ως </a:t>
            </a:r>
            <a:r>
              <a:rPr kumimoji="0" lang="el-GR" altLang="el-GR" b="0" i="0" u="none" strike="noStrike" cap="none" normalizeH="0" baseline="0" dirty="0" smtClean="0">
                <a:ln>
                  <a:noFill/>
                </a:ln>
                <a:solidFill>
                  <a:srgbClr val="C00000"/>
                </a:solidFill>
                <a:effectLst/>
                <a:latin typeface="+mn-lt"/>
                <a:ea typeface="Times New Roman" panose="02020603050405020304" pitchFamily="18" charset="0"/>
              </a:rPr>
              <a:t>ένα από μια λίστ</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α επιλογών:</a:t>
            </a:r>
            <a:endParaRPr kumimoji="0" lang="el-GR" altLang="el-GR" b="0" i="0" u="none" strike="noStrike" cap="none" normalizeH="0" baseline="0" dirty="0" smtClean="0">
              <a:ln>
                <a:noFill/>
              </a:ln>
              <a:solidFill>
                <a:schemeClr val="tx1"/>
              </a:solidFill>
              <a:effectLst/>
              <a:latin typeface="+mn-lt"/>
            </a:endParaRPr>
          </a:p>
          <a:p>
            <a:pPr marL="800100" lvl="1" indent="-342900">
              <a:buFont typeface="Wingdings" panose="05000000000000000000" pitchFamily="2" charset="2"/>
              <a:buChar char="q"/>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Παράδειγμα</a:t>
            </a:r>
            <a:r>
              <a:rPr kumimoji="0" lang="en-US" altLang="el-GR" b="0" i="0" u="none" strike="noStrike" cap="none" normalizeH="0" baseline="0" dirty="0" smtClean="0">
                <a:ln>
                  <a:noFill/>
                </a:ln>
                <a:solidFill>
                  <a:schemeClr val="tx1"/>
                </a:solidFill>
                <a:effectLst/>
                <a:latin typeface="+mn-lt"/>
                <a:ea typeface="Times New Roman" panose="02020603050405020304" pitchFamily="18" charset="0"/>
              </a:rPr>
              <a:t> </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δήλωσης</a:t>
            </a:r>
            <a:r>
              <a:rPr kumimoji="0" lang="en-US" altLang="el-GR" b="0" i="0" u="none" strike="noStrike" cap="none" normalizeH="0" baseline="0" dirty="0" smtClean="0">
                <a:ln>
                  <a:noFill/>
                </a:ln>
                <a:solidFill>
                  <a:schemeClr val="tx1"/>
                </a:solidFill>
                <a:effectLst/>
                <a:latin typeface="+mn-lt"/>
                <a:ea typeface="Times New Roman" panose="02020603050405020304" pitchFamily="18" charset="0"/>
              </a:rPr>
              <a:t> </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σε</a:t>
            </a:r>
            <a:r>
              <a:rPr kumimoji="0" lang="en-US" altLang="el-GR" b="0" i="0" u="none" strike="noStrike" cap="none" normalizeH="0" baseline="0" dirty="0" smtClean="0">
                <a:ln>
                  <a:noFill/>
                </a:ln>
                <a:solidFill>
                  <a:schemeClr val="tx1"/>
                </a:solidFill>
                <a:effectLst/>
                <a:latin typeface="+mn-lt"/>
                <a:ea typeface="Times New Roman" panose="02020603050405020304" pitchFamily="18" charset="0"/>
              </a:rPr>
              <a:t> DTD:  </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a:t>
            </a:r>
          </a:p>
          <a:p>
            <a:pPr marR="0" lvl="0" algn="l" defTabSz="914400" rtl="0" eaLnBrk="0" fontAlgn="base" latinLnBrk="0" hangingPunct="0">
              <a:lnSpc>
                <a:spcPct val="100000"/>
              </a:lnSpc>
              <a:spcBef>
                <a:spcPct val="0"/>
              </a:spcBef>
              <a:spcAft>
                <a:spcPct val="0"/>
              </a:spcAft>
              <a:buClrTx/>
              <a:buSzTx/>
              <a:tabLst>
                <a:tab pos="1082675" algn="l"/>
              </a:tabLst>
            </a:pPr>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&lt;!ELEMENT </a:t>
            </a:r>
            <a:r>
              <a:rPr kumimoji="0" lang="en-US" altLang="el-GR"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library_item</a:t>
            </a: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 book | periodical | CD | DVD )&gt;</a:t>
            </a:r>
            <a:endParaRPr kumimoji="0" lang="el-GR" altLang="el-GR" b="0" i="0" u="none" strike="noStrike" cap="none" normalizeH="0" baseline="0" dirty="0" smtClean="0">
              <a:ln>
                <a:noFill/>
              </a:ln>
              <a:solidFill>
                <a:schemeClr val="tx1"/>
              </a:solidFill>
              <a:effectLst/>
              <a:latin typeface="+mn-lt"/>
            </a:endParaRPr>
          </a:p>
          <a:p>
            <a:pPr marL="800100" lvl="1" indent="-342900">
              <a:buFont typeface="Wingdings" panose="05000000000000000000" pitchFamily="2" charset="2"/>
              <a:buChar char="q"/>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Παράδειγμα </a:t>
            </a:r>
            <a:r>
              <a:rPr kumimoji="0" lang="en-US" altLang="el-GR" b="0" i="0" u="none" strike="noStrike" cap="none" normalizeH="0" baseline="0" dirty="0" smtClean="0">
                <a:ln>
                  <a:noFill/>
                </a:ln>
                <a:solidFill>
                  <a:schemeClr val="tx1"/>
                </a:solidFill>
                <a:effectLst/>
                <a:latin typeface="+mn-lt"/>
                <a:ea typeface="Times New Roman" panose="02020603050405020304" pitchFamily="18" charset="0"/>
              </a:rPr>
              <a:t>XML</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:(θεωρεί δεδομένη και τη δήλωση:</a:t>
            </a:r>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&lt;!</a:t>
            </a: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ELEMENT book</a:t>
            </a:r>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PCDATA</a:t>
            </a:r>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)&gt;</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a:t>
            </a:r>
            <a:endParaRPr kumimoji="0" lang="el-GR" altLang="el-GR" b="0" i="0" u="none" strike="noStrike" cap="none" normalizeH="0" baseline="0" dirty="0" smtClean="0">
              <a:ln>
                <a:noFill/>
              </a:ln>
              <a:solidFill>
                <a:schemeClr val="tx1"/>
              </a:solidFill>
              <a:effectLst/>
              <a:latin typeface="+mn-lt"/>
            </a:endParaRPr>
          </a:p>
          <a:p>
            <a:pPr marR="0" lvl="0" algn="l" defTabSz="914400" rtl="0" eaLnBrk="0" fontAlgn="base" latinLnBrk="0" hangingPunct="0">
              <a:lnSpc>
                <a:spcPct val="100000"/>
              </a:lnSpc>
              <a:spcBef>
                <a:spcPct val="0"/>
              </a:spcBef>
              <a:spcAft>
                <a:spcPct val="0"/>
              </a:spcAft>
              <a:buClrTx/>
              <a:buSzTx/>
              <a:tabLst>
                <a:tab pos="1082675" algn="l"/>
              </a:tabLst>
            </a:pPr>
            <a:r>
              <a:rPr lang="el-GR" altLang="el-GR" b="1" dirty="0" smtClean="0">
                <a:latin typeface="+mn-lt"/>
                <a:ea typeface="Times New Roman" panose="02020603050405020304" pitchFamily="18" charset="0"/>
                <a:cs typeface="Courier New" panose="02070309020205020404" pitchFamily="49" charset="0"/>
              </a:rPr>
              <a:t>	        </a:t>
            </a: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&lt;</a:t>
            </a:r>
            <a:r>
              <a:rPr kumimoji="0" lang="en-US" altLang="el-GR"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library_item</a:t>
            </a: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&gt;&lt;book&gt;Artificial Intelligence&lt;/book&gt;&lt;</a:t>
            </a:r>
            <a:r>
              <a:rPr kumimoji="0" lang="en-US" altLang="el-GR"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library_item</a:t>
            </a: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&gt;</a:t>
            </a:r>
            <a:endParaRPr kumimoji="0" lang="el-GR" altLang="el-GR" b="0" i="0" u="none" strike="noStrike" cap="none" normalizeH="0" baseline="0" dirty="0" smtClean="0">
              <a:ln>
                <a:noFill/>
              </a:ln>
              <a:solidFill>
                <a:schemeClr val="tx1"/>
              </a:solidFill>
              <a:effectLst/>
              <a:latin typeface="+mn-lt"/>
            </a:endParaRPr>
          </a:p>
          <a:p>
            <a:pPr marL="800100" lvl="1" indent="-342900">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δηλαδή κάθε </a:t>
            </a: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library</a:t>
            </a:r>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_</a:t>
            </a: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item</a:t>
            </a:r>
            <a:r>
              <a:rPr kumimoji="0" lang="en-US" altLang="el-GR" b="0" i="0" u="none" strike="noStrike" cap="none" normalizeH="0" baseline="0" dirty="0" smtClean="0">
                <a:ln>
                  <a:noFill/>
                </a:ln>
                <a:solidFill>
                  <a:schemeClr val="tx1"/>
                </a:solidFill>
                <a:effectLst/>
                <a:latin typeface="+mn-lt"/>
                <a:ea typeface="Times New Roman" panose="02020603050405020304" pitchFamily="18" charset="0"/>
              </a:rPr>
              <a:t> </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περιέχει </a:t>
            </a:r>
            <a:r>
              <a:rPr kumimoji="0" lang="el-GR" altLang="el-GR" b="1" i="0" u="none" strike="noStrike" cap="none" normalizeH="0" baseline="0" dirty="0" smtClean="0">
                <a:ln>
                  <a:noFill/>
                </a:ln>
                <a:solidFill>
                  <a:srgbClr val="C00000"/>
                </a:solidFill>
                <a:effectLst/>
                <a:latin typeface="+mn-lt"/>
                <a:ea typeface="Times New Roman" panose="02020603050405020304" pitchFamily="18" charset="0"/>
              </a:rPr>
              <a:t>μόνο ένα εκ των</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book</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periodical</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CD</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VDV</a:t>
            </a:r>
            <a:endParaRPr kumimoji="0" lang="el-GR" altLang="el-GR" b="0" i="0" u="none" strike="noStrike" cap="none" normalizeH="0" baseline="0" dirty="0" smtClean="0">
              <a:ln>
                <a:noFill/>
              </a:ln>
              <a:solidFill>
                <a:schemeClr val="tx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1082675" algn="l"/>
              </a:tabLst>
            </a:pPr>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rPr>
              <a:t>για στοιχεία Γενικού Σκοπού (ANY)</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περιέχουν κείμενο ή άλλα στοιχεία-παιδιά, αρκεί να είναι δηλωμένα στο </a:t>
            </a:r>
            <a:r>
              <a:rPr kumimoji="0" lang="en-US" altLang="el-GR" b="0" i="0" u="none" strike="noStrike" cap="none" normalizeH="0" baseline="0" dirty="0" smtClean="0">
                <a:ln>
                  <a:noFill/>
                </a:ln>
                <a:solidFill>
                  <a:schemeClr val="tx1"/>
                </a:solidFill>
                <a:effectLst/>
                <a:latin typeface="+mn-lt"/>
                <a:ea typeface="Times New Roman" panose="02020603050405020304" pitchFamily="18" charset="0"/>
              </a:rPr>
              <a:t>DTD</a:t>
            </a:r>
            <a:endParaRPr kumimoji="0" lang="el-GR" altLang="el-GR" b="0" i="0" u="none" strike="noStrike" cap="none" normalizeH="0" baseline="0" dirty="0" smtClean="0">
              <a:ln>
                <a:noFill/>
              </a:ln>
              <a:solidFill>
                <a:schemeClr val="tx1"/>
              </a:solidFill>
              <a:effectLst/>
              <a:latin typeface="+mn-lt"/>
              <a:ea typeface="Times New Roman" panose="02020603050405020304" pitchFamily="18" charset="0"/>
            </a:endParaRPr>
          </a:p>
          <a:p>
            <a:pPr marL="800100" lvl="1" indent="-342900">
              <a:buFont typeface="Wingdings" panose="05000000000000000000" pitchFamily="2" charset="2"/>
              <a:buChar char="q"/>
              <a:tabLst>
                <a:tab pos="698500" algn="l"/>
              </a:tabLst>
            </a:pPr>
            <a:r>
              <a:rPr lang="en-US" altLang="el-GR" dirty="0">
                <a:latin typeface="+mn-lt"/>
                <a:ea typeface="Times New Roman" panose="02020603050405020304" pitchFamily="18" charset="0"/>
              </a:rPr>
              <a:t>Πα</a:t>
            </a:r>
            <a:r>
              <a:rPr lang="en-US" altLang="el-GR" dirty="0" err="1">
                <a:latin typeface="+mn-lt"/>
                <a:ea typeface="Times New Roman" panose="02020603050405020304" pitchFamily="18" charset="0"/>
              </a:rPr>
              <a:t>ράδειγμ</a:t>
            </a:r>
            <a:r>
              <a:rPr lang="en-US" altLang="el-GR" dirty="0">
                <a:latin typeface="+mn-lt"/>
                <a:ea typeface="Times New Roman" panose="02020603050405020304" pitchFamily="18" charset="0"/>
              </a:rPr>
              <a:t>α δήλωσης σε DTD: </a:t>
            </a:r>
            <a:r>
              <a:rPr lang="en-US" altLang="el-GR" b="1" dirty="0">
                <a:latin typeface="+mn-lt"/>
                <a:ea typeface="Times New Roman" panose="02020603050405020304" pitchFamily="18" charset="0"/>
                <a:cs typeface="Courier New" panose="02070309020205020404" pitchFamily="49" charset="0"/>
              </a:rPr>
              <a:t>&lt;!ELEMENT person </a:t>
            </a:r>
            <a:r>
              <a:rPr lang="en-US" altLang="el-GR" b="1" dirty="0">
                <a:solidFill>
                  <a:srgbClr val="0000FF"/>
                </a:solidFill>
                <a:latin typeface="+mn-lt"/>
                <a:ea typeface="Times New Roman" panose="02020603050405020304" pitchFamily="18" charset="0"/>
                <a:cs typeface="Courier New" panose="02070309020205020404" pitchFamily="49" charset="0"/>
              </a:rPr>
              <a:t>ANY</a:t>
            </a:r>
            <a:r>
              <a:rPr lang="en-US" altLang="el-GR" b="1" dirty="0">
                <a:latin typeface="+mn-lt"/>
                <a:ea typeface="Times New Roman" panose="02020603050405020304" pitchFamily="18" charset="0"/>
                <a:cs typeface="Courier New" panose="02070309020205020404" pitchFamily="49" charset="0"/>
              </a:rPr>
              <a:t>&gt;</a:t>
            </a:r>
            <a:endParaRPr lang="el-GR" altLang="el-GR" dirty="0">
              <a:latin typeface="+mn-lt"/>
            </a:endParaRPr>
          </a:p>
          <a:p>
            <a:pPr marL="800100" lvl="1" indent="-342900">
              <a:buFont typeface="Wingdings" panose="05000000000000000000" pitchFamily="2" charset="2"/>
              <a:buChar char="q"/>
              <a:tabLst>
                <a:tab pos="698500" algn="l"/>
              </a:tabLst>
            </a:pPr>
            <a:r>
              <a:rPr lang="el-GR" altLang="el-GR" b="1" dirty="0">
                <a:solidFill>
                  <a:srgbClr val="C00000"/>
                </a:solidFill>
                <a:latin typeface="+mn-lt"/>
                <a:ea typeface="Times New Roman" panose="02020603050405020304" pitchFamily="18" charset="0"/>
              </a:rPr>
              <a:t>Τρία</a:t>
            </a:r>
            <a:r>
              <a:rPr lang="el-GR" altLang="el-GR" dirty="0">
                <a:latin typeface="+mn-lt"/>
                <a:ea typeface="Times New Roman" panose="02020603050405020304" pitchFamily="18" charset="0"/>
              </a:rPr>
              <a:t> Ολοκληρωμένα Παραδείγματα/Αρχεία </a:t>
            </a:r>
            <a:r>
              <a:rPr lang="en-US" altLang="el-GR" dirty="0">
                <a:latin typeface="+mn-lt"/>
                <a:ea typeface="Times New Roman" panose="02020603050405020304" pitchFamily="18" charset="0"/>
              </a:rPr>
              <a:t>XML </a:t>
            </a:r>
            <a:r>
              <a:rPr lang="el-GR" altLang="el-GR" dirty="0">
                <a:latin typeface="+mn-lt"/>
                <a:ea typeface="Times New Roman" panose="02020603050405020304" pitchFamily="18" charset="0"/>
              </a:rPr>
              <a:t>με χρήση </a:t>
            </a:r>
            <a:br>
              <a:rPr lang="el-GR" altLang="el-GR" dirty="0">
                <a:latin typeface="+mn-lt"/>
                <a:ea typeface="Times New Roman" panose="02020603050405020304" pitchFamily="18" charset="0"/>
              </a:rPr>
            </a:br>
            <a:r>
              <a:rPr lang="el-GR" altLang="el-GR" dirty="0">
                <a:latin typeface="+mn-lt"/>
                <a:ea typeface="Times New Roman" panose="02020603050405020304" pitchFamily="18" charset="0"/>
              </a:rPr>
              <a:t>του </a:t>
            </a:r>
            <a:r>
              <a:rPr lang="en-US" altLang="el-GR" dirty="0">
                <a:latin typeface="+mn-lt"/>
                <a:ea typeface="Times New Roman" panose="02020603050405020304" pitchFamily="18" charset="0"/>
              </a:rPr>
              <a:t>ANY </a:t>
            </a:r>
            <a:r>
              <a:rPr lang="el-GR" altLang="el-GR" dirty="0">
                <a:latin typeface="+mn-lt"/>
                <a:ea typeface="Times New Roman" panose="02020603050405020304" pitchFamily="18" charset="0"/>
              </a:rPr>
              <a:t>στο επόμενο </a:t>
            </a:r>
            <a:r>
              <a:rPr lang="en-US" altLang="el-GR" dirty="0">
                <a:latin typeface="+mn-lt"/>
                <a:ea typeface="Times New Roman" panose="02020603050405020304" pitchFamily="18" charset="0"/>
              </a:rPr>
              <a:t>slide</a:t>
            </a:r>
            <a:r>
              <a:rPr lang="el-GR" altLang="el-GR" dirty="0" smtClean="0">
                <a:latin typeface="+mn-lt"/>
                <a:ea typeface="Times New Roman" panose="02020603050405020304" pitchFamily="18" charset="0"/>
              </a:rPr>
              <a:t>:</a:t>
            </a:r>
            <a:endParaRPr lang="el-GR" altLang="el-GR" dirty="0">
              <a:latin typeface="+mn-lt"/>
            </a:endParaRPr>
          </a:p>
        </p:txBody>
      </p:sp>
      <p:pic>
        <p:nvPicPr>
          <p:cNvPr id="8193" name="Picture 22" descr="εικονίδιο προσοχής"/>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92280" y="4836128"/>
            <a:ext cx="1210470" cy="1230423"/>
          </a:xfrm>
          <a:prstGeom prst="rect">
            <a:avLst/>
          </a:prstGeom>
          <a:noFill/>
          <a:extLst>
            <a:ext uri="{909E8E84-426E-40DD-AFC4-6F175D3DCCD1}">
              <a14:hiddenFill xmlns:a14="http://schemas.microsoft.com/office/drawing/2010/main">
                <a:solidFill>
                  <a:srgbClr val="FFFFFF"/>
                </a:solidFill>
              </a14:hiddenFill>
            </a:ext>
          </a:extLst>
        </p:spPr>
      </p:pic>
      <p:sp>
        <p:nvSpPr>
          <p:cNvPr id="6" name="Θέση υποσέλιδου 3" descr="."/>
          <p:cNvSpPr txBox="1">
            <a:spLocks/>
          </p:cNvSpPr>
          <p:nvPr>
            <p:custDataLst>
              <p:tags r:id="rId4"/>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36725763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3"/>
            </p:custDataLst>
          </p:nvPr>
        </p:nvSpPr>
        <p:spPr>
          <a:xfrm>
            <a:off x="479926" y="200603"/>
            <a:ext cx="8229600" cy="811580"/>
          </a:xfrm>
        </p:spPr>
        <p:txBody>
          <a:bodyPr>
            <a:noAutofit/>
          </a:bodyPr>
          <a:lstStyle/>
          <a:p>
            <a:r>
              <a:rPr lang="el-GR" sz="3600" dirty="0"/>
              <a:t>Δηλώσεις Στοιχείων (</a:t>
            </a:r>
            <a:r>
              <a:rPr lang="en-US" sz="3600" dirty="0"/>
              <a:t>elements</a:t>
            </a:r>
            <a:r>
              <a:rPr lang="el-GR" sz="3600" dirty="0"/>
              <a:t>)  </a:t>
            </a:r>
            <a:r>
              <a:rPr lang="el-GR" sz="3600" dirty="0" smtClean="0"/>
              <a:t>4/5</a:t>
            </a:r>
            <a:r>
              <a:rPr lang="el-GR" sz="3600" dirty="0"/>
              <a:t/>
            </a:r>
            <a:br>
              <a:rPr lang="el-GR" sz="3600" dirty="0"/>
            </a:br>
            <a:r>
              <a:rPr lang="el-GR" sz="2000" b="0" dirty="0"/>
              <a:t>Προσδιορισμός του Περιεχομένου ενός Στοιχείου</a:t>
            </a:r>
            <a:endParaRPr lang="el-GR" sz="3600" b="0" dirty="0"/>
          </a:p>
        </p:txBody>
      </p:sp>
      <p:graphicFrame>
        <p:nvGraphicFramePr>
          <p:cNvPr id="3" name="Αντικείμενο 2" descr="εικόνα παραδείγματος δηλώσεων στοιχείων elements."/>
          <p:cNvGraphicFramePr>
            <a:graphicFrameLocks noChangeAspect="1"/>
          </p:cNvGraphicFramePr>
          <p:nvPr>
            <p:extLst>
              <p:ext uri="{D42A27DB-BD31-4B8C-83A1-F6EECF244321}">
                <p14:modId xmlns:p14="http://schemas.microsoft.com/office/powerpoint/2010/main" val="3376465746"/>
              </p:ext>
            </p:extLst>
          </p:nvPr>
        </p:nvGraphicFramePr>
        <p:xfrm>
          <a:off x="755576" y="1225362"/>
          <a:ext cx="7612874" cy="4198976"/>
        </p:xfrm>
        <a:graphic>
          <a:graphicData uri="http://schemas.openxmlformats.org/presentationml/2006/ole">
            <mc:AlternateContent xmlns:mc="http://schemas.openxmlformats.org/markup-compatibility/2006">
              <mc:Choice xmlns:v="urn:schemas-microsoft-com:vml" Requires="v">
                <p:oleObj spid="_x0000_s9245" name="Έγγραφο" r:id="rId10" imgW="9968516" imgH="5499718" progId="Word.Document.12">
                  <p:embed/>
                </p:oleObj>
              </mc:Choice>
              <mc:Fallback>
                <p:oleObj name="Έγγραφο" r:id="rId10" imgW="9968516" imgH="5499718" progId="Word.Document.12">
                  <p:embed/>
                  <p:pic>
                    <p:nvPicPr>
                      <p:cNvPr id="0" name=""/>
                      <p:cNvPicPr/>
                      <p:nvPr/>
                    </p:nvPicPr>
                    <p:blipFill>
                      <a:blip r:embed="rId11"/>
                      <a:stretch>
                        <a:fillRect/>
                      </a:stretch>
                    </p:blipFill>
                    <p:spPr>
                      <a:xfrm>
                        <a:off x="755576" y="1225362"/>
                        <a:ext cx="7612874" cy="4198976"/>
                      </a:xfrm>
                      <a:prstGeom prst="rect">
                        <a:avLst/>
                      </a:prstGeom>
                    </p:spPr>
                  </p:pic>
                </p:oleObj>
              </mc:Fallback>
            </mc:AlternateContent>
          </a:graphicData>
        </a:graphic>
      </p:graphicFrame>
      <p:sp>
        <p:nvSpPr>
          <p:cNvPr id="7" name="Ορθογώνιο 6"/>
          <p:cNvSpPr/>
          <p:nvPr>
            <p:custDataLst>
              <p:tags r:id="rId4"/>
            </p:custDataLst>
          </p:nvPr>
        </p:nvSpPr>
        <p:spPr>
          <a:xfrm>
            <a:off x="323528" y="5095061"/>
            <a:ext cx="7972914" cy="1084912"/>
          </a:xfrm>
          <a:prstGeom prst="rect">
            <a:avLst/>
          </a:prstGeom>
        </p:spPr>
        <p:txBody>
          <a:bodyPr wrap="square">
            <a:spAutoFit/>
          </a:bodyPr>
          <a:lstStyle/>
          <a:p>
            <a:pPr marL="342900" lvl="0" indent="-342900">
              <a:spcAft>
                <a:spcPts val="300"/>
              </a:spcAft>
              <a:buFont typeface="Wingdings" panose="05000000000000000000" pitchFamily="2" charset="2"/>
              <a:buChar char=""/>
            </a:pPr>
            <a:r>
              <a:rPr lang="el-GR" sz="2000" b="1" dirty="0">
                <a:solidFill>
                  <a:srgbClr val="C00000"/>
                </a:solidFill>
                <a:ea typeface="Times New Roman" panose="02020603050405020304" pitchFamily="18" charset="0"/>
              </a:rPr>
              <a:t>Το παράδειγμα (3) ΔΕΝ είναι </a:t>
            </a:r>
            <a:r>
              <a:rPr lang="el-GR" sz="2000" dirty="0" err="1">
                <a:ea typeface="Times New Roman" panose="02020603050405020304" pitchFamily="18" charset="0"/>
              </a:rPr>
              <a:t>valid</a:t>
            </a:r>
            <a:r>
              <a:rPr lang="el-GR" sz="2000" dirty="0">
                <a:ea typeface="Times New Roman" panose="02020603050405020304" pitchFamily="18" charset="0"/>
              </a:rPr>
              <a:t> (έγκυρο).</a:t>
            </a:r>
          </a:p>
          <a:p>
            <a:pPr marL="800100" lvl="1" indent="-342900">
              <a:spcAft>
                <a:spcPts val="300"/>
              </a:spcAft>
              <a:buSzPts val="1800"/>
              <a:buFont typeface="Wingdings" panose="05000000000000000000" pitchFamily="2" charset="2"/>
              <a:buChar char=""/>
              <a:tabLst>
                <a:tab pos="698500" algn="l"/>
              </a:tabLst>
            </a:pPr>
            <a:r>
              <a:rPr lang="el-GR" sz="2000" b="1" dirty="0">
                <a:ea typeface="Times New Roman" panose="02020603050405020304" pitchFamily="18" charset="0"/>
              </a:rPr>
              <a:t>Αιτία</a:t>
            </a:r>
            <a:r>
              <a:rPr lang="el-GR" sz="2000" dirty="0">
                <a:ea typeface="Times New Roman" panose="02020603050405020304" pitchFamily="18" charset="0"/>
              </a:rPr>
              <a:t>: δεν υπάρχει συνέπεια στη χρήση του </a:t>
            </a:r>
            <a:r>
              <a:rPr lang="en-US" sz="2000" dirty="0">
                <a:ea typeface="Times New Roman" panose="02020603050405020304" pitchFamily="18" charset="0"/>
              </a:rPr>
              <a:t>person</a:t>
            </a:r>
            <a:r>
              <a:rPr lang="el-GR" sz="2000" dirty="0">
                <a:ea typeface="Times New Roman" panose="02020603050405020304" pitchFamily="18" charset="0"/>
              </a:rPr>
              <a:t> – εμφανίζεται </a:t>
            </a:r>
            <a:br>
              <a:rPr lang="el-GR" sz="2000" dirty="0">
                <a:ea typeface="Times New Roman" panose="02020603050405020304" pitchFamily="18" charset="0"/>
              </a:rPr>
            </a:br>
            <a:r>
              <a:rPr lang="el-GR" sz="2000" dirty="0">
                <a:ea typeface="Times New Roman" panose="02020603050405020304" pitchFamily="18" charset="0"/>
              </a:rPr>
              <a:t>μια φορά με στοιχεία-παιδιά και μια χωρίς!</a:t>
            </a:r>
            <a:endParaRPr lang="el-GR" sz="2000" dirty="0">
              <a:effectLst/>
              <a:ea typeface="Times New Roman" panose="02020603050405020304" pitchFamily="18" charset="0"/>
            </a:endParaRPr>
          </a:p>
        </p:txBody>
      </p:sp>
      <p:sp>
        <p:nvSpPr>
          <p:cNvPr id="6" name="Θέση υποσέλιδου 3" descr="."/>
          <p:cNvSpPr txBox="1">
            <a:spLocks/>
          </p:cNvSpPr>
          <p:nvPr>
            <p:custDataLst>
              <p:tags r:id="rId5"/>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6"/>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2"/>
    </p:custDataLst>
    <p:extLst>
      <p:ext uri="{BB962C8B-B14F-4D97-AF65-F5344CB8AC3E}">
        <p14:creationId xmlns:p14="http://schemas.microsoft.com/office/powerpoint/2010/main" val="3977662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200603"/>
            <a:ext cx="8229600" cy="811580"/>
          </a:xfrm>
        </p:spPr>
        <p:txBody>
          <a:bodyPr>
            <a:noAutofit/>
          </a:bodyPr>
          <a:lstStyle/>
          <a:p>
            <a:r>
              <a:rPr lang="el-GR" sz="3600" dirty="0"/>
              <a:t>Δηλώσεις Στοιχείων (</a:t>
            </a:r>
            <a:r>
              <a:rPr lang="en-US" sz="3600" dirty="0"/>
              <a:t>elements</a:t>
            </a:r>
            <a:r>
              <a:rPr lang="el-GR" sz="3600" dirty="0"/>
              <a:t>)  </a:t>
            </a:r>
            <a:r>
              <a:rPr lang="el-GR" sz="3600" dirty="0" smtClean="0"/>
              <a:t>5/5</a:t>
            </a:r>
            <a:r>
              <a:rPr lang="el-GR" sz="3600" dirty="0"/>
              <a:t/>
            </a:r>
            <a:br>
              <a:rPr lang="el-GR" sz="3600" dirty="0"/>
            </a:br>
            <a:r>
              <a:rPr lang="el-GR" sz="2000" b="0" dirty="0"/>
              <a:t>Προσδιορισμός του Περιεχομένου ενός Στοιχείου</a:t>
            </a:r>
            <a:endParaRPr lang="el-GR" sz="3600" b="0" dirty="0"/>
          </a:p>
        </p:txBody>
      </p:sp>
      <p:sp>
        <p:nvSpPr>
          <p:cNvPr id="4" name="Rectangle 2"/>
          <p:cNvSpPr>
            <a:spLocks noChangeArrowheads="1"/>
          </p:cNvSpPr>
          <p:nvPr>
            <p:custDataLst>
              <p:tags r:id="rId3"/>
            </p:custDataLst>
          </p:nvPr>
        </p:nvSpPr>
        <p:spPr bwMode="auto">
          <a:xfrm>
            <a:off x="441826" y="1211500"/>
            <a:ext cx="8450654"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l-GR" sz="1600" b="0" i="0" u="none" strike="noStrike" cap="none" normalizeH="0" baseline="0" dirty="0" smtClean="0">
                <a:ln>
                  <a:noFill/>
                </a:ln>
                <a:solidFill>
                  <a:schemeClr val="tx1"/>
                </a:solidFill>
                <a:effectLst/>
                <a:ea typeface="Times New Roman" panose="02020603050405020304" pitchFamily="18" charset="0"/>
              </a:rPr>
              <a:t>Οι επιλογές που είδαμε στον ορισμό στοιχείων μερικές φορές δεν επαρκούν.</a:t>
            </a:r>
            <a:endParaRPr kumimoji="0" lang="el-GR" altLang="el-GR" sz="1600"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l-GR" sz="1600" b="0" i="0" u="none" strike="noStrike" cap="none" normalizeH="0" baseline="0" dirty="0" smtClean="0">
                <a:ln>
                  <a:noFill/>
                </a:ln>
                <a:solidFill>
                  <a:schemeClr val="tx1"/>
                </a:solidFill>
                <a:effectLst/>
                <a:ea typeface="Times New Roman" panose="02020603050405020304" pitchFamily="18" charset="0"/>
              </a:rPr>
              <a:t>Με χρήση παρενθέσεων μπορεί να ομαδοποιηθούν κάποιες προδιαγραφές και να προκύψει περισσότερο συμπαγής σύνταξη. </a:t>
            </a:r>
            <a:r>
              <a:rPr kumimoji="0" lang="el-GR" altLang="el-GR" sz="1600" b="1" i="0" u="none" strike="noStrike" cap="none" normalizeH="0" baseline="0" dirty="0" smtClean="0">
                <a:ln>
                  <a:noFill/>
                </a:ln>
                <a:solidFill>
                  <a:schemeClr val="tx1"/>
                </a:solidFill>
                <a:effectLst/>
                <a:ea typeface="Times New Roman" panose="02020603050405020304" pitchFamily="18" charset="0"/>
              </a:rPr>
              <a:t>Για παράδειγμα</a:t>
            </a:r>
            <a:r>
              <a:rPr kumimoji="0" lang="el-GR" altLang="el-GR" sz="1600" b="0" i="0" u="none" strike="noStrike" cap="none" normalizeH="0" baseline="0" dirty="0" smtClean="0">
                <a:ln>
                  <a:noFill/>
                </a:ln>
                <a:solidFill>
                  <a:schemeClr val="tx1"/>
                </a:solidFill>
                <a:effectLst/>
                <a:ea typeface="Times New Roman" panose="02020603050405020304" pitchFamily="18" charset="0"/>
              </a:rPr>
              <a:t>:</a:t>
            </a:r>
            <a:endParaRPr lang="el-GR" altLang="el-GR" sz="1600" dirty="0"/>
          </a:p>
          <a:p>
            <a:pPr marR="0" lvl="0" algn="l" defTabSz="914400" rtl="0" eaLnBrk="0" fontAlgn="base" latinLnBrk="0" hangingPunct="0">
              <a:lnSpc>
                <a:spcPct val="100000"/>
              </a:lnSpc>
              <a:spcBef>
                <a:spcPct val="0"/>
              </a:spcBef>
              <a:spcAft>
                <a:spcPct val="0"/>
              </a:spcAft>
              <a:buClrTx/>
              <a:buSzTx/>
              <a:tabLst/>
            </a:pPr>
            <a:r>
              <a:rPr lang="el-GR" altLang="el-GR" sz="1600" b="1" dirty="0" smtClean="0">
                <a:ea typeface="Times New Roman" panose="02020603050405020304" pitchFamily="18" charset="0"/>
                <a:cs typeface="Courier New" panose="02070309020205020404" pitchFamily="49" charset="0"/>
              </a:rPr>
              <a:t>	</a:t>
            </a:r>
            <a:r>
              <a:rPr lang="en-US" altLang="el-GR" sz="1600" b="1" dirty="0" smtClean="0">
                <a:ea typeface="Times New Roman" panose="02020603050405020304" pitchFamily="18" charset="0"/>
                <a:cs typeface="Courier New" panose="02070309020205020404" pitchFamily="49" charset="0"/>
              </a:rPr>
              <a:t>&lt;!</a:t>
            </a:r>
            <a:r>
              <a:rPr lang="en-US" altLang="el-GR" sz="1600" b="1" dirty="0">
                <a:ea typeface="Times New Roman" panose="02020603050405020304" pitchFamily="18" charset="0"/>
                <a:cs typeface="Courier New" panose="02070309020205020404" pitchFamily="49" charset="0"/>
              </a:rPr>
              <a:t>ELEMENT point ((x, y) | (r, θ))&gt;</a:t>
            </a:r>
            <a:endParaRPr lang="el-GR" altLang="el-GR" sz="1600" dirty="0"/>
          </a:p>
          <a:p>
            <a:pPr lvl="1" eaLnBrk="0" fontAlgn="base" hangingPunct="0">
              <a:spcBef>
                <a:spcPct val="0"/>
              </a:spcBef>
              <a:spcAft>
                <a:spcPct val="0"/>
              </a:spcAft>
              <a:tabLst>
                <a:tab pos="698500" algn="l"/>
              </a:tabLst>
            </a:pPr>
            <a:r>
              <a:rPr lang="el-GR" altLang="el-GR" sz="1600" b="1" dirty="0" smtClean="0">
                <a:ea typeface="Times New Roman" panose="02020603050405020304" pitchFamily="18" charset="0"/>
                <a:cs typeface="Courier New" panose="02070309020205020404" pitchFamily="49" charset="0"/>
              </a:rPr>
              <a:t>		</a:t>
            </a:r>
            <a:r>
              <a:rPr lang="en-US" altLang="el-GR" sz="1600" b="1" dirty="0" smtClean="0">
                <a:ea typeface="Times New Roman" panose="02020603050405020304" pitchFamily="18" charset="0"/>
                <a:cs typeface="Courier New" panose="02070309020205020404" pitchFamily="49" charset="0"/>
              </a:rPr>
              <a:t>&lt;!</a:t>
            </a:r>
            <a:r>
              <a:rPr lang="en-US" altLang="el-GR" sz="1600" b="1" dirty="0">
                <a:ea typeface="Times New Roman" panose="02020603050405020304" pitchFamily="18" charset="0"/>
                <a:cs typeface="Courier New" panose="02070309020205020404" pitchFamily="49" charset="0"/>
              </a:rPr>
              <a:t>ELEMENT circle (point, (radius | diameter))&gt;</a:t>
            </a:r>
            <a:endParaRPr lang="el-GR" altLang="el-GR" sz="1600" dirty="0"/>
          </a:p>
          <a:p>
            <a:pPr lvl="1" eaLnBrk="0" fontAlgn="base" hangingPunct="0">
              <a:spcBef>
                <a:spcPct val="0"/>
              </a:spcBef>
              <a:spcAft>
                <a:spcPct val="0"/>
              </a:spcAft>
              <a:tabLst>
                <a:tab pos="698500" algn="l"/>
              </a:tabLst>
            </a:pPr>
            <a:r>
              <a:rPr lang="el-GR" altLang="el-GR" sz="1600" b="1" dirty="0" smtClean="0">
                <a:ea typeface="Times New Roman" panose="02020603050405020304" pitchFamily="18" charset="0"/>
                <a:cs typeface="Courier New" panose="02070309020205020404" pitchFamily="49" charset="0"/>
              </a:rPr>
              <a:t>		</a:t>
            </a:r>
            <a:r>
              <a:rPr lang="en-US" altLang="el-GR" sz="1600" b="1" dirty="0" smtClean="0">
                <a:ea typeface="Times New Roman" panose="02020603050405020304" pitchFamily="18" charset="0"/>
                <a:cs typeface="Courier New" panose="02070309020205020404" pitchFamily="49" charset="0"/>
              </a:rPr>
              <a:t>&lt;!</a:t>
            </a:r>
            <a:r>
              <a:rPr lang="en-US" altLang="el-GR" sz="1600" b="1" dirty="0">
                <a:ea typeface="Times New Roman" panose="02020603050405020304" pitchFamily="18" charset="0"/>
                <a:cs typeface="Courier New" panose="02070309020205020404" pitchFamily="49" charset="0"/>
              </a:rPr>
              <a:t>ELEMENT polygon (point, point, point+)&gt; </a:t>
            </a:r>
            <a:endParaRPr lang="el-GR" altLang="el-GR" sz="1600" dirty="0"/>
          </a:p>
          <a:p>
            <a:pPr marL="742950" lvl="1" indent="-285750" eaLnBrk="0" fontAlgn="base" hangingPunct="0">
              <a:spcBef>
                <a:spcPct val="0"/>
              </a:spcBef>
              <a:spcAft>
                <a:spcPct val="0"/>
              </a:spcAft>
              <a:buFont typeface="Wingdings" panose="05000000000000000000" pitchFamily="2" charset="2"/>
              <a:buChar char="q"/>
              <a:tabLst>
                <a:tab pos="698500" algn="l"/>
              </a:tabLst>
            </a:pPr>
            <a:r>
              <a:rPr lang="el-GR" altLang="el-GR" sz="1600" dirty="0">
                <a:ea typeface="Times New Roman" panose="02020603050405020304" pitchFamily="18" charset="0"/>
              </a:rPr>
              <a:t>Σχόλια: Η πρώτη δήλωση περιγράφει σημεία (</a:t>
            </a:r>
            <a:r>
              <a:rPr lang="en-US" altLang="el-GR" sz="1600" dirty="0">
                <a:ea typeface="Times New Roman" panose="02020603050405020304" pitchFamily="18" charset="0"/>
              </a:rPr>
              <a:t>point</a:t>
            </a:r>
            <a:r>
              <a:rPr lang="el-GR" altLang="el-GR" sz="1600" dirty="0">
                <a:ea typeface="Times New Roman" panose="02020603050405020304" pitchFamily="18" charset="0"/>
              </a:rPr>
              <a:t>) με βάση καρτεσιανές </a:t>
            </a:r>
            <a:br>
              <a:rPr lang="el-GR" altLang="el-GR" sz="1600" dirty="0">
                <a:ea typeface="Times New Roman" panose="02020603050405020304" pitchFamily="18" charset="0"/>
              </a:rPr>
            </a:br>
            <a:r>
              <a:rPr lang="el-GR" altLang="el-GR" sz="1600" dirty="0">
                <a:ea typeface="Times New Roman" panose="02020603050405020304" pitchFamily="18" charset="0"/>
              </a:rPr>
              <a:t>ή πολικές συντεταγμένες. Η δεύτερη κύκλους με βάση το κέντρο και την </a:t>
            </a:r>
            <a:br>
              <a:rPr lang="el-GR" altLang="el-GR" sz="1600" dirty="0">
                <a:ea typeface="Times New Roman" panose="02020603050405020304" pitchFamily="18" charset="0"/>
              </a:rPr>
            </a:br>
            <a:r>
              <a:rPr lang="el-GR" altLang="el-GR" sz="1600" dirty="0">
                <a:ea typeface="Times New Roman" panose="02020603050405020304" pitchFamily="18" charset="0"/>
              </a:rPr>
              <a:t>ακτίνα ή τη διάμετρο. Η τρίτη απαιτεί τουλάχιστον 3 σημεία.</a:t>
            </a:r>
            <a:endParaRPr lang="el-GR" altLang="el-GR" sz="1600" dirty="0"/>
          </a:p>
          <a:p>
            <a:pPr lvl="0" eaLnBrk="0" fontAlgn="base" hangingPunct="0">
              <a:spcBef>
                <a:spcPct val="0"/>
              </a:spcBef>
              <a:spcAft>
                <a:spcPct val="0"/>
              </a:spcAft>
              <a:tabLst>
                <a:tab pos="698500" algn="l"/>
              </a:tabLst>
            </a:pPr>
            <a:r>
              <a:rPr lang="el-GR" altLang="el-GR" sz="1600" b="1" dirty="0" smtClean="0">
                <a:ea typeface="Times New Roman" panose="02020603050405020304" pitchFamily="18" charset="0"/>
                <a:cs typeface="Arial" panose="020B0604020202020204" pitchFamily="34" charset="0"/>
              </a:rPr>
              <a:t>				</a:t>
            </a:r>
          </a:p>
          <a:p>
            <a:pPr lvl="0" eaLnBrk="0" fontAlgn="base" hangingPunct="0">
              <a:spcBef>
                <a:spcPct val="0"/>
              </a:spcBef>
              <a:spcAft>
                <a:spcPct val="0"/>
              </a:spcAft>
              <a:tabLst>
                <a:tab pos="698500" algn="l"/>
              </a:tabLst>
            </a:pPr>
            <a:r>
              <a:rPr lang="el-GR" altLang="el-GR" sz="1600" b="1" dirty="0" smtClean="0">
                <a:ea typeface="Times New Roman" panose="02020603050405020304" pitchFamily="18" charset="0"/>
                <a:cs typeface="Arial" panose="020B0604020202020204" pitchFamily="34" charset="0"/>
              </a:rPr>
              <a:t> 				</a:t>
            </a:r>
            <a:r>
              <a:rPr lang="el-GR" altLang="el-GR" sz="3200" b="1" dirty="0" smtClean="0">
                <a:ea typeface="Times New Roman" panose="02020603050405020304" pitchFamily="18" charset="0"/>
                <a:cs typeface="Arial" panose="020B0604020202020204" pitchFamily="34" charset="0"/>
              </a:rPr>
              <a:t>Μεικτό </a:t>
            </a:r>
            <a:r>
              <a:rPr lang="el-GR" altLang="el-GR" sz="3200" b="1" dirty="0">
                <a:ea typeface="Times New Roman" panose="02020603050405020304" pitchFamily="18" charset="0"/>
                <a:cs typeface="Arial" panose="020B0604020202020204" pitchFamily="34" charset="0"/>
              </a:rPr>
              <a:t>Περιεχόμενο</a:t>
            </a:r>
            <a:endParaRPr lang="el-GR" altLang="el-GR" sz="3200" dirty="0"/>
          </a:p>
          <a:p>
            <a:pPr marL="285750" lvl="0" indent="-285750" eaLnBrk="0" fontAlgn="base" hangingPunct="0">
              <a:spcBef>
                <a:spcPct val="0"/>
              </a:spcBef>
              <a:spcAft>
                <a:spcPct val="0"/>
              </a:spcAft>
              <a:buFont typeface="Wingdings" panose="05000000000000000000" pitchFamily="2" charset="2"/>
              <a:buChar char="v"/>
              <a:tabLst>
                <a:tab pos="698500" algn="l"/>
              </a:tabLst>
            </a:pPr>
            <a:r>
              <a:rPr lang="el-GR" altLang="el-GR" sz="1600" dirty="0">
                <a:ea typeface="Times New Roman" panose="02020603050405020304" pitchFamily="18" charset="0"/>
              </a:rPr>
              <a:t>Τα στοιχεία με μικτό περιεχόμενο δηλώνονται βάζοντας μέσα σε παρένθεση πρώτα το </a:t>
            </a:r>
            <a:r>
              <a:rPr lang="el-GR" altLang="el-GR" sz="1600" b="1" dirty="0">
                <a:ea typeface="Times New Roman" panose="02020603050405020304" pitchFamily="18" charset="0"/>
                <a:cs typeface="Courier New" panose="02070309020205020404" pitchFamily="49" charset="0"/>
              </a:rPr>
              <a:t>#</a:t>
            </a:r>
            <a:r>
              <a:rPr lang="en-US" altLang="el-GR" sz="1600" b="1" dirty="0">
                <a:ea typeface="Times New Roman" panose="02020603050405020304" pitchFamily="18" charset="0"/>
                <a:cs typeface="Courier New" panose="02070309020205020404" pitchFamily="49" charset="0"/>
              </a:rPr>
              <a:t>PCDATA</a:t>
            </a:r>
            <a:r>
              <a:rPr lang="el-GR" altLang="el-GR" sz="1600" dirty="0">
                <a:ea typeface="Times New Roman" panose="02020603050405020304" pitchFamily="18" charset="0"/>
              </a:rPr>
              <a:t>, στη συνέχεια όλα τα δυνατά στοιχεία με διαχωριστικό την κάθετη γραμμή </a:t>
            </a:r>
            <a:r>
              <a:rPr lang="el-GR" altLang="el-GR" sz="1600" b="1" dirty="0">
                <a:ea typeface="Times New Roman" panose="02020603050405020304" pitchFamily="18" charset="0"/>
              </a:rPr>
              <a:t>|</a:t>
            </a:r>
            <a:r>
              <a:rPr lang="el-GR" altLang="el-GR" sz="1600" dirty="0">
                <a:ea typeface="Times New Roman" panose="02020603050405020304" pitchFamily="18" charset="0"/>
              </a:rPr>
              <a:t> και στο τέλος, μετά την παρένθεση, το σύμβολο </a:t>
            </a:r>
            <a:r>
              <a:rPr lang="el-GR" altLang="el-GR" sz="1600" b="1" dirty="0">
                <a:ea typeface="Times New Roman" panose="02020603050405020304" pitchFamily="18" charset="0"/>
                <a:cs typeface="Courier New" panose="02070309020205020404" pitchFamily="49" charset="0"/>
              </a:rPr>
              <a:t>*</a:t>
            </a:r>
            <a:endParaRPr lang="el-GR" altLang="el-GR" sz="1600" dirty="0"/>
          </a:p>
          <a:p>
            <a:pPr marL="742950" lvl="1" indent="-285750" eaLnBrk="0" fontAlgn="base" hangingPunct="0">
              <a:spcBef>
                <a:spcPct val="0"/>
              </a:spcBef>
              <a:spcAft>
                <a:spcPct val="0"/>
              </a:spcAft>
              <a:buFont typeface="Wingdings" panose="05000000000000000000" pitchFamily="2" charset="2"/>
              <a:buChar char="q"/>
              <a:tabLst>
                <a:tab pos="698500" algn="l"/>
              </a:tabLst>
            </a:pPr>
            <a:r>
              <a:rPr lang="el-GR" altLang="el-GR" sz="1600" dirty="0">
                <a:ea typeface="Times New Roman" panose="02020603050405020304" pitchFamily="18" charset="0"/>
              </a:rPr>
              <a:t>Παραδείγματα δήλωσης στοιχείων με μεικτό περιεχόμενο:</a:t>
            </a:r>
            <a:endParaRPr lang="el-GR" altLang="el-GR" sz="1600" dirty="0"/>
          </a:p>
          <a:p>
            <a:pPr lvl="0" eaLnBrk="0" fontAlgn="base" hangingPunct="0">
              <a:spcBef>
                <a:spcPct val="0"/>
              </a:spcBef>
              <a:spcAft>
                <a:spcPct val="0"/>
              </a:spcAft>
              <a:tabLst>
                <a:tab pos="698500" algn="l"/>
              </a:tabLst>
            </a:pPr>
            <a:r>
              <a:rPr lang="el-GR" altLang="el-GR" sz="1600" b="1" dirty="0" smtClean="0">
                <a:ea typeface="Times New Roman" panose="02020603050405020304" pitchFamily="18" charset="0"/>
                <a:cs typeface="Courier New" panose="02070309020205020404" pitchFamily="49" charset="0"/>
              </a:rPr>
              <a:t>	</a:t>
            </a:r>
            <a:r>
              <a:rPr lang="en-US" altLang="el-GR" sz="1600" b="1" dirty="0" smtClean="0">
                <a:ea typeface="Times New Roman" panose="02020603050405020304" pitchFamily="18" charset="0"/>
                <a:cs typeface="Courier New" panose="02070309020205020404" pitchFamily="49" charset="0"/>
              </a:rPr>
              <a:t>&lt;!</a:t>
            </a:r>
            <a:r>
              <a:rPr lang="en-US" altLang="el-GR" sz="1600" b="1" dirty="0">
                <a:ea typeface="Times New Roman" panose="02020603050405020304" pitchFamily="18" charset="0"/>
                <a:cs typeface="Courier New" panose="02070309020205020404" pitchFamily="49" charset="0"/>
              </a:rPr>
              <a:t>ELEMENT definition (#PCDATA | term)*&gt;</a:t>
            </a:r>
            <a:endParaRPr lang="el-GR" altLang="el-GR" sz="1600" dirty="0"/>
          </a:p>
          <a:p>
            <a:pPr lvl="0" eaLnBrk="0" fontAlgn="base" hangingPunct="0">
              <a:spcBef>
                <a:spcPct val="0"/>
              </a:spcBef>
              <a:spcAft>
                <a:spcPct val="0"/>
              </a:spcAft>
              <a:tabLst>
                <a:tab pos="698500" algn="l"/>
              </a:tabLst>
            </a:pPr>
            <a:r>
              <a:rPr lang="el-GR" altLang="el-GR" sz="1600" b="1" dirty="0" smtClean="0">
                <a:ea typeface="Times New Roman" panose="02020603050405020304" pitchFamily="18" charset="0"/>
                <a:cs typeface="Courier New" panose="02070309020205020404" pitchFamily="49" charset="0"/>
              </a:rPr>
              <a:t>	</a:t>
            </a:r>
            <a:r>
              <a:rPr lang="en-US" altLang="el-GR" sz="1600" b="1" dirty="0" smtClean="0">
                <a:ea typeface="Times New Roman" panose="02020603050405020304" pitchFamily="18" charset="0"/>
                <a:cs typeface="Courier New" panose="02070309020205020404" pitchFamily="49" charset="0"/>
              </a:rPr>
              <a:t>&lt;!</a:t>
            </a:r>
            <a:r>
              <a:rPr lang="en-US" altLang="el-GR" sz="1600" b="1" dirty="0">
                <a:ea typeface="Times New Roman" panose="02020603050405020304" pitchFamily="18" charset="0"/>
                <a:cs typeface="Courier New" panose="02070309020205020404" pitchFamily="49" charset="0"/>
              </a:rPr>
              <a:t>ELEMENT paragraph (#PCDATA | name | profession | footnote | emphasize | date)*&gt;</a:t>
            </a:r>
            <a:endParaRPr lang="en-US" altLang="el-GR" sz="16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600" b="0" i="0" u="none" strike="noStrike" cap="none" normalizeH="0" baseline="0" dirty="0" smtClean="0">
              <a:ln>
                <a:noFill/>
              </a:ln>
              <a:solidFill>
                <a:schemeClr val="tx1"/>
              </a:solidFill>
              <a:effectLst/>
            </a:endParaRPr>
          </a:p>
        </p:txBody>
      </p:sp>
      <p:pic>
        <p:nvPicPr>
          <p:cNvPr id="10241" name="Picture 15" descr="εικονίδιο DT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874453">
            <a:off x="7636303" y="2281935"/>
            <a:ext cx="1358618" cy="1358618"/>
          </a:xfrm>
          <a:prstGeom prst="rect">
            <a:avLst/>
          </a:prstGeom>
          <a:noFill/>
          <a:extLst>
            <a:ext uri="{909E8E84-426E-40DD-AFC4-6F175D3DCCD1}">
              <a14:hiddenFill xmlns:a14="http://schemas.microsoft.com/office/drawing/2010/main">
                <a:solidFill>
                  <a:srgbClr val="FFFFFF"/>
                </a:solidFill>
              </a14:hiddenFill>
            </a:ext>
          </a:extLst>
        </p:spPr>
      </p:pic>
      <p:sp>
        <p:nvSpPr>
          <p:cNvPr id="9" name="Ορθογώνιο 8" descr="[DECORATIVE]"/>
          <p:cNvSpPr/>
          <p:nvPr/>
        </p:nvSpPr>
        <p:spPr>
          <a:xfrm>
            <a:off x="4139952" y="4725144"/>
            <a:ext cx="216024" cy="216024"/>
          </a:xfrm>
          <a:prstGeom prst="rect">
            <a:avLst/>
          </a:prstGeom>
          <a:solidFill>
            <a:srgbClr val="FFFF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Ορθογώνιο 11" descr="[DECORATIVE]"/>
          <p:cNvSpPr/>
          <p:nvPr/>
        </p:nvSpPr>
        <p:spPr>
          <a:xfrm>
            <a:off x="4594726" y="5229200"/>
            <a:ext cx="216024" cy="216024"/>
          </a:xfrm>
          <a:prstGeom prst="rect">
            <a:avLst/>
          </a:prstGeom>
          <a:solidFill>
            <a:srgbClr val="FFFF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Ορθογώνιο 12" descr="[DECORATIVE]"/>
          <p:cNvSpPr/>
          <p:nvPr/>
        </p:nvSpPr>
        <p:spPr>
          <a:xfrm>
            <a:off x="8315612" y="5419861"/>
            <a:ext cx="216024" cy="216024"/>
          </a:xfrm>
          <a:prstGeom prst="rect">
            <a:avLst/>
          </a:prstGeom>
          <a:solidFill>
            <a:srgbClr val="FFFF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Ορθογώνιο 14" descr="[DECORATIVE]"/>
          <p:cNvSpPr/>
          <p:nvPr/>
        </p:nvSpPr>
        <p:spPr>
          <a:xfrm>
            <a:off x="755576" y="4437112"/>
            <a:ext cx="864096" cy="216024"/>
          </a:xfrm>
          <a:prstGeom prst="rect">
            <a:avLst/>
          </a:prstGeom>
          <a:solidFill>
            <a:srgbClr val="92D05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Ορθογώνιο 16" descr="[DECORATIVE]"/>
          <p:cNvSpPr/>
          <p:nvPr/>
        </p:nvSpPr>
        <p:spPr>
          <a:xfrm>
            <a:off x="3082575" y="5203837"/>
            <a:ext cx="864096" cy="216024"/>
          </a:xfrm>
          <a:prstGeom prst="rect">
            <a:avLst/>
          </a:prstGeom>
          <a:solidFill>
            <a:srgbClr val="92D05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Ορθογώνιο 17" descr="[DECORATIVE]"/>
          <p:cNvSpPr/>
          <p:nvPr/>
        </p:nvSpPr>
        <p:spPr>
          <a:xfrm>
            <a:off x="3082575" y="5445224"/>
            <a:ext cx="864096" cy="216024"/>
          </a:xfrm>
          <a:prstGeom prst="rect">
            <a:avLst/>
          </a:prstGeom>
          <a:solidFill>
            <a:srgbClr val="92D05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6" name="Εικόνα 15" descr="Εικονίδιο μετάβασης στα Περιεχόμενα.">
            <a:hlinkClick r:id="rId9" action="ppaction://hlinksldjump" tooltip="Επιστροφή στα Περιεχόμενα"/>
          </p:cNvPr>
          <p:cNvPicPr>
            <a:picLocks noChangeAspect="1"/>
          </p:cNvPicPr>
          <p:nvPr/>
        </p:nvPicPr>
        <p:blipFill>
          <a:blip r:embed="rId10">
            <a:extLst>
              <a:ext uri="{BEBA8EAE-BF5A-486C-A8C5-ECC9F3942E4B}">
                <a14:imgProps xmlns:a14="http://schemas.microsoft.com/office/drawing/2010/main">
                  <a14:imgLayer r:embed="rId11">
                    <a14:imgEffect>
                      <a14:sharpenSoften amount="100000"/>
                    </a14:imgEffect>
                  </a14:imgLayer>
                </a14:imgProps>
              </a:ext>
              <a:ext uri="{28A0092B-C50C-407E-A947-70E740481C1C}">
                <a14:useLocalDpi xmlns:a14="http://schemas.microsoft.com/office/drawing/2010/main" val="0"/>
              </a:ext>
            </a:extLst>
          </a:blip>
          <a:stretch>
            <a:fillRect/>
          </a:stretch>
        </p:blipFill>
        <p:spPr>
          <a:xfrm>
            <a:off x="169167" y="5989677"/>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637701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3"/>
            </p:custDataLst>
          </p:nvPr>
        </p:nvSpPr>
        <p:spPr>
          <a:xfrm>
            <a:off x="479926" y="200603"/>
            <a:ext cx="8229600" cy="811580"/>
          </a:xfrm>
        </p:spPr>
        <p:txBody>
          <a:bodyPr>
            <a:noAutofit/>
          </a:bodyPr>
          <a:lstStyle/>
          <a:p>
            <a:r>
              <a:rPr lang="el-GR" sz="3600" dirty="0"/>
              <a:t>Δηλώσεις Ιδιοτήτων</a:t>
            </a:r>
            <a:r>
              <a:rPr lang="en-US" sz="3600" dirty="0"/>
              <a:t> (attributes)   1/</a:t>
            </a:r>
            <a:r>
              <a:rPr lang="el-GR" sz="3600" dirty="0"/>
              <a:t>2</a:t>
            </a:r>
          </a:p>
        </p:txBody>
      </p:sp>
      <p:sp>
        <p:nvSpPr>
          <p:cNvPr id="3" name="Ορθογώνιο 2"/>
          <p:cNvSpPr/>
          <p:nvPr>
            <p:custDataLst>
              <p:tags r:id="rId4"/>
            </p:custDataLst>
          </p:nvPr>
        </p:nvSpPr>
        <p:spPr>
          <a:xfrm>
            <a:off x="25696" y="978559"/>
            <a:ext cx="9144000" cy="3416320"/>
          </a:xfrm>
          <a:prstGeom prst="rect">
            <a:avLst/>
          </a:prstGeom>
        </p:spPr>
        <p:txBody>
          <a:bodyPr wrap="square">
            <a:spAutoFit/>
          </a:bodyPr>
          <a:lstStyle/>
          <a:p>
            <a:pPr marL="285750" indent="-285750">
              <a:buFont typeface="Wingdings" panose="05000000000000000000" pitchFamily="2" charset="2"/>
              <a:buChar char="v"/>
            </a:pPr>
            <a:r>
              <a:rPr lang="el-GR" dirty="0" smtClean="0"/>
              <a:t>Οι </a:t>
            </a:r>
            <a:r>
              <a:rPr lang="el-GR" dirty="0"/>
              <a:t>ιδιότητες δηλώνονται σε ένα DTD με δηλώσεις της ακόλουθης γενικής μορφής:</a:t>
            </a:r>
          </a:p>
          <a:p>
            <a:r>
              <a:rPr lang="el-GR" dirty="0" smtClean="0"/>
              <a:t>	</a:t>
            </a:r>
            <a:r>
              <a:rPr lang="el-GR" b="1" dirty="0" smtClean="0"/>
              <a:t>&lt;!</a:t>
            </a:r>
            <a:r>
              <a:rPr lang="el-GR" b="1" dirty="0"/>
              <a:t>ATTLIST </a:t>
            </a:r>
            <a:r>
              <a:rPr lang="el-GR" dirty="0" err="1">
                <a:solidFill>
                  <a:srgbClr val="0000FF"/>
                </a:solidFill>
              </a:rPr>
              <a:t>element-name</a:t>
            </a:r>
            <a:r>
              <a:rPr lang="el-GR" dirty="0"/>
              <a:t> </a:t>
            </a:r>
            <a:r>
              <a:rPr lang="el-GR" b="1" dirty="0" err="1">
                <a:solidFill>
                  <a:srgbClr val="00B050"/>
                </a:solidFill>
              </a:rPr>
              <a:t>attribute-name</a:t>
            </a:r>
            <a:r>
              <a:rPr lang="el-GR" dirty="0"/>
              <a:t> </a:t>
            </a:r>
            <a:r>
              <a:rPr lang="el-GR" b="1" dirty="0" err="1"/>
              <a:t>attribute-type</a:t>
            </a:r>
            <a:r>
              <a:rPr lang="el-GR" dirty="0"/>
              <a:t> </a:t>
            </a:r>
            <a:r>
              <a:rPr lang="el-GR" b="1" dirty="0" err="1">
                <a:solidFill>
                  <a:srgbClr val="FF0000"/>
                </a:solidFill>
              </a:rPr>
              <a:t>default-value</a:t>
            </a:r>
            <a:r>
              <a:rPr lang="el-GR" dirty="0"/>
              <a:t>&gt;</a:t>
            </a:r>
          </a:p>
          <a:p>
            <a:pPr marL="285750" indent="-285750">
              <a:buFont typeface="Wingdings" panose="05000000000000000000" pitchFamily="2" charset="2"/>
              <a:buChar char="q"/>
            </a:pPr>
            <a:r>
              <a:rPr lang="el-GR" b="1" dirty="0" err="1" smtClean="0">
                <a:solidFill>
                  <a:srgbClr val="0000FF"/>
                </a:solidFill>
              </a:rPr>
              <a:t>element-name</a:t>
            </a:r>
            <a:r>
              <a:rPr lang="el-GR" dirty="0" smtClean="0"/>
              <a:t> </a:t>
            </a:r>
            <a:r>
              <a:rPr lang="el-GR" dirty="0"/>
              <a:t>είναι το όνομα του στοιχείου στο οποίο χρησιμοποιείται η ιδιότητα</a:t>
            </a:r>
          </a:p>
          <a:p>
            <a:pPr marL="285750" indent="-285750">
              <a:buFont typeface="Wingdings" panose="05000000000000000000" pitchFamily="2" charset="2"/>
              <a:buChar char="q"/>
            </a:pPr>
            <a:r>
              <a:rPr lang="el-GR" b="1" dirty="0" err="1" smtClean="0">
                <a:solidFill>
                  <a:srgbClr val="00B050"/>
                </a:solidFill>
              </a:rPr>
              <a:t>attribute-name</a:t>
            </a:r>
            <a:r>
              <a:rPr lang="el-GR" dirty="0" smtClean="0"/>
              <a:t> </a:t>
            </a:r>
            <a:r>
              <a:rPr lang="el-GR" dirty="0"/>
              <a:t>είναι το όνομα της ιδιότητας</a:t>
            </a:r>
          </a:p>
          <a:p>
            <a:pPr marL="285750" indent="-285750">
              <a:buFont typeface="Wingdings" panose="05000000000000000000" pitchFamily="2" charset="2"/>
              <a:buChar char="q"/>
            </a:pPr>
            <a:r>
              <a:rPr lang="el-GR" b="1" dirty="0" err="1" smtClean="0"/>
              <a:t>attribute-type</a:t>
            </a:r>
            <a:r>
              <a:rPr lang="el-GR" dirty="0"/>
              <a:t>: συνήθως </a:t>
            </a:r>
            <a:r>
              <a:rPr lang="el-GR" b="1" dirty="0"/>
              <a:t>CDATA</a:t>
            </a:r>
            <a:r>
              <a:rPr lang="el-GR" dirty="0"/>
              <a:t> ή λίστα επιλογών (δεν θα δούμε περισσότερα). </a:t>
            </a:r>
          </a:p>
          <a:p>
            <a:pPr marL="285750" indent="-285750">
              <a:buFont typeface="Wingdings" panose="05000000000000000000" pitchFamily="2" charset="2"/>
              <a:buChar char="q"/>
            </a:pPr>
            <a:r>
              <a:rPr lang="el-GR" b="1" dirty="0" err="1" smtClean="0">
                <a:solidFill>
                  <a:srgbClr val="FF0000"/>
                </a:solidFill>
              </a:rPr>
              <a:t>default-value</a:t>
            </a:r>
            <a:r>
              <a:rPr lang="el-GR" dirty="0" smtClean="0"/>
              <a:t> </a:t>
            </a:r>
            <a:r>
              <a:rPr lang="el-GR" dirty="0"/>
              <a:t>(προκαθορισμένη τιμή) μπορεί να είναι μια από τις ακόλουθες:</a:t>
            </a:r>
          </a:p>
          <a:p>
            <a:pPr marL="742950" lvl="1" indent="-285750">
              <a:buFont typeface="Arial" panose="020B0604020202020204" pitchFamily="34" charset="0"/>
              <a:buChar char="•"/>
            </a:pPr>
            <a:r>
              <a:rPr lang="el-GR" dirty="0" smtClean="0"/>
              <a:t>η </a:t>
            </a:r>
            <a:r>
              <a:rPr lang="el-GR" dirty="0"/>
              <a:t>επιθυμητή </a:t>
            </a:r>
            <a:r>
              <a:rPr lang="el-GR" b="1" dirty="0"/>
              <a:t>προκαθορισμένη τιμή </a:t>
            </a:r>
            <a:r>
              <a:rPr lang="el-GR" dirty="0"/>
              <a:t>(αλφαριθμητικό σε διπλά εισαγωγικά)</a:t>
            </a:r>
          </a:p>
          <a:p>
            <a:pPr marL="742950" lvl="1" indent="-285750">
              <a:buFont typeface="Arial" panose="020B0604020202020204" pitchFamily="34" charset="0"/>
              <a:buChar char="•"/>
            </a:pPr>
            <a:r>
              <a:rPr lang="el-GR" b="1" dirty="0" smtClean="0"/>
              <a:t>#</a:t>
            </a:r>
            <a:r>
              <a:rPr lang="el-GR" b="1" dirty="0"/>
              <a:t>REQUIRED</a:t>
            </a:r>
            <a:r>
              <a:rPr lang="el-GR" dirty="0"/>
              <a:t>: όταν θέλουμε ο συντάκτης του XML να οριστεί οπωσδήποτε την ιδιότητα </a:t>
            </a:r>
          </a:p>
          <a:p>
            <a:pPr marL="742950" lvl="1" indent="-285750">
              <a:buFont typeface="Arial" panose="020B0604020202020204" pitchFamily="34" charset="0"/>
              <a:buChar char="•"/>
            </a:pPr>
            <a:r>
              <a:rPr lang="el-GR" b="1" dirty="0" smtClean="0"/>
              <a:t>#</a:t>
            </a:r>
            <a:r>
              <a:rPr lang="el-GR" b="1" dirty="0"/>
              <a:t>IMPLIED</a:t>
            </a:r>
            <a:r>
              <a:rPr lang="el-GR" dirty="0"/>
              <a:t>: όταν ο ορισμός της ιδιότητας από τον συντάκτη της XML είναι προαιρετικός</a:t>
            </a:r>
          </a:p>
          <a:p>
            <a:pPr marL="742950" lvl="1" indent="-285750">
              <a:buFont typeface="Arial" panose="020B0604020202020204" pitchFamily="34" charset="0"/>
              <a:buChar char="•"/>
            </a:pPr>
            <a:r>
              <a:rPr lang="el-GR" b="1" dirty="0" smtClean="0"/>
              <a:t>#</a:t>
            </a:r>
            <a:r>
              <a:rPr lang="el-GR" b="1" dirty="0"/>
              <a:t>FIXED </a:t>
            </a:r>
            <a:r>
              <a:rPr lang="el-GR" b="1" dirty="0" err="1"/>
              <a:t>value</a:t>
            </a:r>
            <a:r>
              <a:rPr lang="el-GR" dirty="0"/>
              <a:t>: η ιδιότητα έχει δεδομένη τιμή που δεν μπορεί να αλλάξει – η τιμή ισχύει είτε οριστεί η ιδιότητα στο στοιχείο είτε όχι</a:t>
            </a:r>
          </a:p>
          <a:p>
            <a:pPr marL="285750" indent="-285750">
              <a:buFont typeface="Wingdings" panose="05000000000000000000" pitchFamily="2" charset="2"/>
              <a:buChar char="v"/>
            </a:pPr>
            <a:r>
              <a:rPr lang="el-GR" dirty="0" smtClean="0"/>
              <a:t>Παράδειγμα </a:t>
            </a:r>
            <a:r>
              <a:rPr lang="el-GR" dirty="0"/>
              <a:t>χρησιμότητας προκαθορισμένης τιμής ιδιότητας:</a:t>
            </a:r>
          </a:p>
        </p:txBody>
      </p:sp>
      <p:grpSp>
        <p:nvGrpSpPr>
          <p:cNvPr id="4" name="Ομάδα 3" descr="[LAYOUT GROUP]"/>
          <p:cNvGrpSpPr/>
          <p:nvPr/>
        </p:nvGrpSpPr>
        <p:grpSpPr>
          <a:xfrm>
            <a:off x="617237" y="4615445"/>
            <a:ext cx="8387818" cy="1493824"/>
            <a:chOff x="617237" y="4615445"/>
            <a:chExt cx="8387818" cy="1493824"/>
          </a:xfrm>
        </p:grpSpPr>
        <p:graphicFrame>
          <p:nvGraphicFramePr>
            <p:cNvPr id="7" name="Αντικείμενο 6" descr="εικόνα καταγραφής δήλωσης ιδιοτήτων dtd. &#10;DTD. element square EMPY. attlist square width cdata 0. εγκυρα xml δεδομένα. square width = 100. το στοιχείο square έχει οριστεί να είναι στοιχείο χωρίς περιεχόμενο empty με μια ιδιότητα width τύπου cdata. εάν δεν οριστεί ρητά ιδιότητα width τότε αυτή έχει εξ ορισμού τιμή 0. &#10;"/>
            <p:cNvGraphicFramePr>
              <a:graphicFrameLocks noChangeAspect="1"/>
            </p:cNvGraphicFramePr>
            <p:nvPr>
              <p:extLst>
                <p:ext uri="{D42A27DB-BD31-4B8C-83A1-F6EECF244321}">
                  <p14:modId xmlns:p14="http://schemas.microsoft.com/office/powerpoint/2010/main" val="2602586715"/>
                </p:ext>
              </p:extLst>
            </p:nvPr>
          </p:nvGraphicFramePr>
          <p:xfrm>
            <a:off x="617237" y="4667830"/>
            <a:ext cx="8092289" cy="1441439"/>
          </p:xfrm>
          <a:graphic>
            <a:graphicData uri="http://schemas.openxmlformats.org/presentationml/2006/ole">
              <mc:AlternateContent xmlns:mc="http://schemas.openxmlformats.org/markup-compatibility/2006">
                <mc:Choice xmlns:v="urn:schemas-microsoft-com:vml" Requires="v">
                  <p:oleObj spid="_x0000_s11291" name="Έγγραφο" r:id="rId10" imgW="9968516" imgH="1775296" progId="Word.Document.12">
                    <p:embed/>
                  </p:oleObj>
                </mc:Choice>
                <mc:Fallback>
                  <p:oleObj name="Έγγραφο" r:id="rId10" imgW="9968516" imgH="1775296" progId="Word.Document.12">
                    <p:embed/>
                    <p:pic>
                      <p:nvPicPr>
                        <p:cNvPr id="0" name=""/>
                        <p:cNvPicPr/>
                        <p:nvPr/>
                      </p:nvPicPr>
                      <p:blipFill>
                        <a:blip r:embed="rId11"/>
                        <a:stretch>
                          <a:fillRect/>
                        </a:stretch>
                      </p:blipFill>
                      <p:spPr>
                        <a:xfrm>
                          <a:off x="617237" y="4667830"/>
                          <a:ext cx="8092289" cy="1441439"/>
                        </a:xfrm>
                        <a:prstGeom prst="rect">
                          <a:avLst/>
                        </a:prstGeom>
                      </p:spPr>
                    </p:pic>
                  </p:oleObj>
                </mc:Fallback>
              </mc:AlternateContent>
            </a:graphicData>
          </a:graphic>
        </p:graphicFrame>
        <p:pic>
          <p:nvPicPr>
            <p:cNvPr id="8" name="Εικόνα 7" descr="[DECORATIVE]"/>
            <p:cNvPicPr>
              <a:picLocks noChangeAspect="1"/>
            </p:cNvPicPr>
            <p:nvPr/>
          </p:nvPicPr>
          <p:blipFill>
            <a:blip r:embed="rId12"/>
            <a:stretch>
              <a:fillRect/>
            </a:stretch>
          </p:blipFill>
          <p:spPr>
            <a:xfrm>
              <a:off x="7621143" y="4615445"/>
              <a:ext cx="1383912" cy="1383912"/>
            </a:xfrm>
            <a:prstGeom prst="rect">
              <a:avLst/>
            </a:prstGeom>
          </p:spPr>
        </p:pic>
      </p:grpSp>
      <p:sp>
        <p:nvSpPr>
          <p:cNvPr id="6" name="Θέση υποσέλιδου 3" descr="."/>
          <p:cNvSpPr txBox="1">
            <a:spLocks/>
          </p:cNvSpPr>
          <p:nvPr>
            <p:custDataLst>
              <p:tags r:id="rId5"/>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6"/>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2"/>
    </p:custDataLst>
    <p:extLst>
      <p:ext uri="{BB962C8B-B14F-4D97-AF65-F5344CB8AC3E}">
        <p14:creationId xmlns:p14="http://schemas.microsoft.com/office/powerpoint/2010/main" val="1630977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3"/>
            </p:custDataLst>
          </p:nvPr>
        </p:nvSpPr>
        <p:spPr>
          <a:xfrm>
            <a:off x="479926" y="200603"/>
            <a:ext cx="8229600" cy="811580"/>
          </a:xfrm>
        </p:spPr>
        <p:txBody>
          <a:bodyPr>
            <a:noAutofit/>
          </a:bodyPr>
          <a:lstStyle/>
          <a:p>
            <a:r>
              <a:rPr lang="el-GR" sz="3600" dirty="0"/>
              <a:t>Δηλώσεις Ιδιοτήτων</a:t>
            </a:r>
            <a:r>
              <a:rPr lang="en-US" sz="3600" dirty="0"/>
              <a:t> (attributes)   </a:t>
            </a:r>
            <a:r>
              <a:rPr lang="el-GR" sz="3600" dirty="0" smtClean="0"/>
              <a:t>2</a:t>
            </a:r>
            <a:r>
              <a:rPr lang="en-US" sz="3600" dirty="0" smtClean="0"/>
              <a:t>/</a:t>
            </a:r>
            <a:r>
              <a:rPr lang="el-GR" sz="3600" dirty="0"/>
              <a:t>2</a:t>
            </a:r>
          </a:p>
        </p:txBody>
      </p:sp>
      <p:sp>
        <p:nvSpPr>
          <p:cNvPr id="10" name="Ορθογώνιο 9"/>
          <p:cNvSpPr/>
          <p:nvPr>
            <p:custDataLst>
              <p:tags r:id="rId4"/>
            </p:custDataLst>
          </p:nvPr>
        </p:nvSpPr>
        <p:spPr>
          <a:xfrm>
            <a:off x="107504" y="1329952"/>
            <a:ext cx="9036496" cy="400110"/>
          </a:xfrm>
          <a:prstGeom prst="rect">
            <a:avLst/>
          </a:prstGeom>
        </p:spPr>
        <p:txBody>
          <a:bodyPr wrap="square">
            <a:spAutoFit/>
          </a:bodyPr>
          <a:lstStyle/>
          <a:p>
            <a:pPr marL="342900" lvl="0" indent="-342900">
              <a:spcAft>
                <a:spcPts val="300"/>
              </a:spcAft>
              <a:buFont typeface="Wingdings" panose="05000000000000000000" pitchFamily="2" charset="2"/>
              <a:buChar char=""/>
            </a:pPr>
            <a:r>
              <a:rPr lang="el-GR" sz="2000" dirty="0">
                <a:ea typeface="Times New Roman" panose="02020603050405020304" pitchFamily="18" charset="0"/>
              </a:rPr>
              <a:t>Παράδειγμα χρήσης του </a:t>
            </a:r>
            <a:r>
              <a:rPr lang="el-GR" sz="2000" b="1" spc="-100" dirty="0">
                <a:ea typeface="Times New Roman" panose="02020603050405020304" pitchFamily="18" charset="0"/>
                <a:cs typeface="Times New Roman" panose="02020603050405020304" pitchFamily="18" charset="0"/>
              </a:rPr>
              <a:t>#</a:t>
            </a:r>
            <a:r>
              <a:rPr lang="en-US" sz="2000" b="1" spc="-100" dirty="0">
                <a:ea typeface="Times New Roman" panose="02020603050405020304" pitchFamily="18" charset="0"/>
                <a:cs typeface="Times New Roman" panose="02020603050405020304" pitchFamily="18" charset="0"/>
              </a:rPr>
              <a:t>FIXED</a:t>
            </a:r>
            <a:r>
              <a:rPr lang="en-US" sz="2000" dirty="0">
                <a:ea typeface="Times New Roman" panose="02020603050405020304" pitchFamily="18" charset="0"/>
              </a:rPr>
              <a:t> </a:t>
            </a:r>
            <a:r>
              <a:rPr lang="el-GR" sz="2000" dirty="0">
                <a:ea typeface="Times New Roman" panose="02020603050405020304" pitchFamily="18" charset="0"/>
              </a:rPr>
              <a:t>ως προκαθορισμένης τιμής ιδιότητας:</a:t>
            </a:r>
            <a:endParaRPr lang="el-GR" sz="2000" dirty="0">
              <a:effectLst/>
              <a:ea typeface="Times New Roman" panose="02020603050405020304" pitchFamily="18" charset="0"/>
            </a:endParaRPr>
          </a:p>
        </p:txBody>
      </p:sp>
      <p:graphicFrame>
        <p:nvGraphicFramePr>
          <p:cNvPr id="4" name="Αντικείμενο 3" descr="εικόνα καταγραφής δήλωσης ιδιοτήτων dtd. &#10;DTD. element sender EMPY. attlist sender company cdata fixed microsoft. αν ο συντάκτης ορίσει τιμή στο company διαφορετιή απο microsoft ο XML parser θα σημάνει σφάλμα. Έγκυρα xml δεδομένα , sender company = microsoft. μη έκυρα xml δεδομένα . sender company = honda. &#10;"/>
          <p:cNvGraphicFramePr>
            <a:graphicFrameLocks noChangeAspect="1"/>
          </p:cNvGraphicFramePr>
          <p:nvPr>
            <p:extLst>
              <p:ext uri="{D42A27DB-BD31-4B8C-83A1-F6EECF244321}">
                <p14:modId xmlns:p14="http://schemas.microsoft.com/office/powerpoint/2010/main" val="2942238719"/>
              </p:ext>
            </p:extLst>
          </p:nvPr>
        </p:nvGraphicFramePr>
        <p:xfrm>
          <a:off x="938227" y="1858258"/>
          <a:ext cx="7227681" cy="1317546"/>
        </p:xfrm>
        <a:graphic>
          <a:graphicData uri="http://schemas.openxmlformats.org/presentationml/2006/ole">
            <mc:AlternateContent xmlns:mc="http://schemas.openxmlformats.org/markup-compatibility/2006">
              <mc:Choice xmlns:v="urn:schemas-microsoft-com:vml" Requires="v">
                <p:oleObj spid="_x0000_s12340" name="Έγγραφο" r:id="rId11" imgW="9968516" imgH="1817676" progId="Word.Document.12">
                  <p:embed/>
                </p:oleObj>
              </mc:Choice>
              <mc:Fallback>
                <p:oleObj name="Έγγραφο" r:id="rId11" imgW="9968516" imgH="1817676" progId="Word.Document.12">
                  <p:embed/>
                  <p:pic>
                    <p:nvPicPr>
                      <p:cNvPr id="0" name=""/>
                      <p:cNvPicPr/>
                      <p:nvPr/>
                    </p:nvPicPr>
                    <p:blipFill>
                      <a:blip r:embed="rId12"/>
                      <a:stretch>
                        <a:fillRect/>
                      </a:stretch>
                    </p:blipFill>
                    <p:spPr>
                      <a:xfrm>
                        <a:off x="938227" y="1858258"/>
                        <a:ext cx="7227681" cy="1317546"/>
                      </a:xfrm>
                      <a:prstGeom prst="rect">
                        <a:avLst/>
                      </a:prstGeom>
                    </p:spPr>
                  </p:pic>
                </p:oleObj>
              </mc:Fallback>
            </mc:AlternateContent>
          </a:graphicData>
        </a:graphic>
      </p:graphicFrame>
      <p:sp>
        <p:nvSpPr>
          <p:cNvPr id="11" name="Ορθογώνιο 10"/>
          <p:cNvSpPr/>
          <p:nvPr>
            <p:custDataLst>
              <p:tags r:id="rId5"/>
            </p:custDataLst>
          </p:nvPr>
        </p:nvSpPr>
        <p:spPr>
          <a:xfrm>
            <a:off x="89755" y="3193215"/>
            <a:ext cx="8856984" cy="1654299"/>
          </a:xfrm>
          <a:prstGeom prst="rect">
            <a:avLst/>
          </a:prstGeom>
        </p:spPr>
        <p:txBody>
          <a:bodyPr wrap="square">
            <a:spAutoFit/>
          </a:bodyPr>
          <a:lstStyle/>
          <a:p>
            <a:pPr marL="342900" lvl="0" indent="-342900">
              <a:spcAft>
                <a:spcPts val="300"/>
              </a:spcAft>
              <a:buFont typeface="Wingdings" panose="05000000000000000000" pitchFamily="2" charset="2"/>
              <a:buChar char=""/>
            </a:pPr>
            <a:r>
              <a:rPr lang="el-GR" sz="2000" dirty="0">
                <a:ea typeface="Times New Roman" panose="02020603050405020304" pitchFamily="18" charset="0"/>
              </a:rPr>
              <a:t>Στα παραπάνω παραδείγματα, το </a:t>
            </a:r>
            <a:r>
              <a:rPr lang="el-GR" sz="2000" b="1" spc="-100" dirty="0" err="1">
                <a:ea typeface="Times New Roman" panose="02020603050405020304" pitchFamily="18" charset="0"/>
                <a:cs typeface="Times New Roman" panose="02020603050405020304" pitchFamily="18" charset="0"/>
              </a:rPr>
              <a:t>attribute-type</a:t>
            </a:r>
            <a:r>
              <a:rPr lang="el-GR" sz="2000" dirty="0">
                <a:ea typeface="Times New Roman" panose="02020603050405020304" pitchFamily="18" charset="0"/>
              </a:rPr>
              <a:t> των ιδιοτήτων ήταν πάντα </a:t>
            </a:r>
            <a:r>
              <a:rPr lang="el-GR" sz="2000" b="1" spc="-100" dirty="0">
                <a:ea typeface="Times New Roman" panose="02020603050405020304" pitchFamily="18" charset="0"/>
                <a:cs typeface="Times New Roman" panose="02020603050405020304" pitchFamily="18" charset="0"/>
              </a:rPr>
              <a:t>CDATA</a:t>
            </a:r>
            <a:r>
              <a:rPr lang="el-GR" sz="2000" dirty="0">
                <a:ea typeface="Times New Roman" panose="02020603050405020304" pitchFamily="18" charset="0"/>
              </a:rPr>
              <a:t> που είναι και το σύνηθες. Μια δεύτερη συχνή περίπτωση είναι να θέλουμε η τιμή της ιδιότητας να προκύπτει με επιλογή από μια δεδομένη λίστα τιμών (</a:t>
            </a:r>
            <a:r>
              <a:rPr lang="en-US" sz="2000" dirty="0">
                <a:ea typeface="Times New Roman" panose="02020603050405020304" pitchFamily="18" charset="0"/>
              </a:rPr>
              <a:t>enumerated list</a:t>
            </a:r>
            <a:r>
              <a:rPr lang="el-GR" sz="2000" dirty="0">
                <a:ea typeface="Times New Roman" panose="02020603050405020304" pitchFamily="18" charset="0"/>
              </a:rPr>
              <a:t>).</a:t>
            </a:r>
          </a:p>
          <a:p>
            <a:pPr marL="800100" lvl="1" indent="-342900">
              <a:buFont typeface="Wingdings" panose="05000000000000000000" pitchFamily="2" charset="2"/>
              <a:buChar char="q"/>
            </a:pPr>
            <a:r>
              <a:rPr lang="el-GR" sz="2000" b="1" dirty="0">
                <a:ea typeface="Times New Roman" panose="02020603050405020304" pitchFamily="18" charset="0"/>
              </a:rPr>
              <a:t>Παράδειγμα</a:t>
            </a:r>
            <a:endParaRPr lang="el-GR" sz="2000" dirty="0"/>
          </a:p>
        </p:txBody>
      </p:sp>
      <p:graphicFrame>
        <p:nvGraphicFramePr>
          <p:cNvPr id="9" name="Αντικείμενο 8" descr="εικόνα καταγραφής δήλωσης ιδιοτήτων dtd. &#10;DTD. element payment  EMPY. attlist payment type card cash cash . Η τιμή της ιδιότητας cash μπορεί να είναι είτε card είτε cash. Σε κάθε άλλη περίπτωση ο xml parser θα σημάνει σφάλμα.  Έγκυρα xml δεδομένα , payment type = cash. &#10; payment type = card. &#10;"/>
          <p:cNvGraphicFramePr>
            <a:graphicFrameLocks noChangeAspect="1"/>
          </p:cNvGraphicFramePr>
          <p:nvPr>
            <p:extLst>
              <p:ext uri="{D42A27DB-BD31-4B8C-83A1-F6EECF244321}">
                <p14:modId xmlns:p14="http://schemas.microsoft.com/office/powerpoint/2010/main" val="3883930227"/>
              </p:ext>
            </p:extLst>
          </p:nvPr>
        </p:nvGraphicFramePr>
        <p:xfrm>
          <a:off x="971600" y="4967107"/>
          <a:ext cx="6928495" cy="1456067"/>
        </p:xfrm>
        <a:graphic>
          <a:graphicData uri="http://schemas.openxmlformats.org/presentationml/2006/ole">
            <mc:AlternateContent xmlns:mc="http://schemas.openxmlformats.org/markup-compatibility/2006">
              <mc:Choice xmlns:v="urn:schemas-microsoft-com:vml" Requires="v">
                <p:oleObj spid="_x0000_s12341" name="Έγγραφο" r:id="rId14" imgW="9968516" imgH="2095302" progId="Word.Document.12">
                  <p:embed/>
                </p:oleObj>
              </mc:Choice>
              <mc:Fallback>
                <p:oleObj name="Έγγραφο" r:id="rId14" imgW="9968516" imgH="2095302" progId="Word.Document.12">
                  <p:embed/>
                  <p:pic>
                    <p:nvPicPr>
                      <p:cNvPr id="0" name=""/>
                      <p:cNvPicPr/>
                      <p:nvPr/>
                    </p:nvPicPr>
                    <p:blipFill>
                      <a:blip r:embed="rId15"/>
                      <a:stretch>
                        <a:fillRect/>
                      </a:stretch>
                    </p:blipFill>
                    <p:spPr>
                      <a:xfrm>
                        <a:off x="971600" y="4967107"/>
                        <a:ext cx="6928495" cy="1456067"/>
                      </a:xfrm>
                      <a:prstGeom prst="rect">
                        <a:avLst/>
                      </a:prstGeom>
                    </p:spPr>
                  </p:pic>
                </p:oleObj>
              </mc:Fallback>
            </mc:AlternateContent>
          </a:graphicData>
        </a:graphic>
      </p:graphicFrame>
      <p:sp>
        <p:nvSpPr>
          <p:cNvPr id="6" name="Θέση υποσέλιδου 3" descr="."/>
          <p:cNvSpPr txBox="1">
            <a:spLocks/>
          </p:cNvSpPr>
          <p:nvPr>
            <p:custDataLst>
              <p:tags r:id="rId6"/>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7"/>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2"/>
    </p:custDataLst>
    <p:extLst>
      <p:ext uri="{BB962C8B-B14F-4D97-AF65-F5344CB8AC3E}">
        <p14:creationId xmlns:p14="http://schemas.microsoft.com/office/powerpoint/2010/main" val="19531988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200603"/>
            <a:ext cx="8229600" cy="811580"/>
          </a:xfrm>
        </p:spPr>
        <p:txBody>
          <a:bodyPr>
            <a:noAutofit/>
          </a:bodyPr>
          <a:lstStyle/>
          <a:p>
            <a:r>
              <a:rPr lang="en-US" sz="3600" dirty="0"/>
              <a:t>Elements vs. Attributes</a:t>
            </a:r>
            <a:endParaRPr lang="el-GR" sz="3600" dirty="0"/>
          </a:p>
        </p:txBody>
      </p:sp>
      <p:sp>
        <p:nvSpPr>
          <p:cNvPr id="3" name="Rectangle 4"/>
          <p:cNvSpPr>
            <a:spLocks noChangeArrowheads="1"/>
          </p:cNvSpPr>
          <p:nvPr>
            <p:custDataLst>
              <p:tags r:id="rId3"/>
            </p:custDataLst>
          </p:nvPr>
        </p:nvSpPr>
        <p:spPr bwMode="auto">
          <a:xfrm>
            <a:off x="8690" y="1115279"/>
            <a:ext cx="913531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98500" algn="l"/>
              </a:tabLst>
              <a:defRPr>
                <a:solidFill>
                  <a:schemeClr val="tx1"/>
                </a:solidFill>
                <a:latin typeface="Arial" panose="020B0604020202020204" pitchFamily="34" charset="0"/>
              </a:defRPr>
            </a:lvl1pPr>
            <a:lvl2pPr eaLnBrk="0" fontAlgn="base" hangingPunct="0">
              <a:spcBef>
                <a:spcPct val="0"/>
              </a:spcBef>
              <a:spcAft>
                <a:spcPct val="0"/>
              </a:spcAft>
              <a:tabLst>
                <a:tab pos="698500" algn="l"/>
              </a:tabLst>
              <a:defRPr>
                <a:solidFill>
                  <a:schemeClr val="tx1"/>
                </a:solidFill>
                <a:latin typeface="Arial" panose="020B0604020202020204" pitchFamily="34" charset="0"/>
              </a:defRPr>
            </a:lvl2pPr>
            <a:lvl3pPr eaLnBrk="0" fontAlgn="base" hangingPunct="0">
              <a:spcBef>
                <a:spcPct val="0"/>
              </a:spcBef>
              <a:spcAft>
                <a:spcPct val="0"/>
              </a:spcAft>
              <a:tabLst>
                <a:tab pos="698500" algn="l"/>
              </a:tabLst>
              <a:defRPr>
                <a:solidFill>
                  <a:schemeClr val="tx1"/>
                </a:solidFill>
                <a:latin typeface="Arial" panose="020B0604020202020204" pitchFamily="34" charset="0"/>
              </a:defRPr>
            </a:lvl3pPr>
            <a:lvl4pPr eaLnBrk="0" fontAlgn="base" hangingPunct="0">
              <a:spcBef>
                <a:spcPct val="0"/>
              </a:spcBef>
              <a:spcAft>
                <a:spcPct val="0"/>
              </a:spcAft>
              <a:tabLst>
                <a:tab pos="698500" algn="l"/>
              </a:tabLst>
              <a:defRPr>
                <a:solidFill>
                  <a:schemeClr val="tx1"/>
                </a:solidFill>
                <a:latin typeface="Arial" panose="020B0604020202020204" pitchFamily="34" charset="0"/>
              </a:defRPr>
            </a:lvl4pPr>
            <a:lvl5pPr eaLnBrk="0" fontAlgn="base" hangingPunct="0">
              <a:spcBef>
                <a:spcPct val="0"/>
              </a:spcBef>
              <a:spcAft>
                <a:spcPct val="0"/>
              </a:spcAft>
              <a:tabLst>
                <a:tab pos="698500" algn="l"/>
              </a:tabLst>
              <a:defRPr>
                <a:solidFill>
                  <a:schemeClr val="tx1"/>
                </a:solidFill>
                <a:latin typeface="Arial" panose="020B0604020202020204" pitchFamily="34" charset="0"/>
              </a:defRPr>
            </a:lvl5pPr>
            <a:lvl6pPr eaLnBrk="0" fontAlgn="base" hangingPunct="0">
              <a:spcBef>
                <a:spcPct val="0"/>
              </a:spcBef>
              <a:spcAft>
                <a:spcPct val="0"/>
              </a:spcAft>
              <a:tabLst>
                <a:tab pos="698500" algn="l"/>
              </a:tabLst>
              <a:defRPr>
                <a:solidFill>
                  <a:schemeClr val="tx1"/>
                </a:solidFill>
                <a:latin typeface="Arial" panose="020B0604020202020204" pitchFamily="34" charset="0"/>
              </a:defRPr>
            </a:lvl6pPr>
            <a:lvl7pPr eaLnBrk="0" fontAlgn="base" hangingPunct="0">
              <a:spcBef>
                <a:spcPct val="0"/>
              </a:spcBef>
              <a:spcAft>
                <a:spcPct val="0"/>
              </a:spcAft>
              <a:tabLst>
                <a:tab pos="698500" algn="l"/>
              </a:tabLst>
              <a:defRPr>
                <a:solidFill>
                  <a:schemeClr val="tx1"/>
                </a:solidFill>
                <a:latin typeface="Arial" panose="020B0604020202020204" pitchFamily="34" charset="0"/>
              </a:defRPr>
            </a:lvl7pPr>
            <a:lvl8pPr eaLnBrk="0" fontAlgn="base" hangingPunct="0">
              <a:spcBef>
                <a:spcPct val="0"/>
              </a:spcBef>
              <a:spcAft>
                <a:spcPct val="0"/>
              </a:spcAft>
              <a:tabLst>
                <a:tab pos="698500" algn="l"/>
              </a:tabLst>
              <a:defRPr>
                <a:solidFill>
                  <a:schemeClr val="tx1"/>
                </a:solidFill>
                <a:latin typeface="Arial" panose="020B0604020202020204" pitchFamily="34" charset="0"/>
              </a:defRPr>
            </a:lvl8pPr>
            <a:lvl9pPr eaLnBrk="0" fontAlgn="base" hangingPunct="0">
              <a:spcBef>
                <a:spcPct val="0"/>
              </a:spcBef>
              <a:spcAft>
                <a:spcPct val="0"/>
              </a:spcAft>
              <a:tabLst>
                <a:tab pos="698500" algn="l"/>
              </a:tabLs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698500" algn="l"/>
              </a:tabLst>
            </a:pP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Που είναι καλύτερα να βάζουμε τα δεδομένα, σε στοιχεία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elements</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ή σε ιδιότητες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attributes</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a:t>
            </a:r>
            <a:endParaRPr kumimoji="0" lang="el-GR" altLang="el-GR" sz="1600"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Επίσημα δεν υπάρχει προτίμηση πέρα από θέματα που προκύπτουν από διάφορους περιορισμούς των δύο λύσεων.</a:t>
            </a:r>
            <a:endParaRPr kumimoji="0" lang="el-GR" altLang="el-GR" sz="1600" b="0" i="0" u="none" strike="noStrike" cap="none" normalizeH="0" baseline="0" dirty="0" smtClean="0">
              <a:ln>
                <a:noFill/>
              </a:ln>
              <a:solidFill>
                <a:schemeClr val="tx1"/>
              </a:solidFill>
              <a:effectLst/>
              <a:latin typeface="+mn-lt"/>
            </a:endParaRPr>
          </a:p>
          <a:p>
            <a:pPr marL="1200150" lvl="2" indent="-285750">
              <a:buFont typeface="Arial" panose="020B0604020202020204" pitchFamily="34" charset="0"/>
              <a:buChar char="•"/>
            </a:pP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πχ δεδομένο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attribute </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μπορούμε να το έχουμε μια φορά (στα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elements </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δεν υπάρχει περιορισμός)</a:t>
            </a:r>
            <a:endParaRPr kumimoji="0" lang="el-GR" altLang="el-GR" sz="1600"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l-GR" altLang="el-GR" sz="1600" b="1" i="0" u="none" strike="noStrike" cap="none" normalizeH="0" baseline="0" dirty="0" smtClean="0">
                <a:ln>
                  <a:noFill/>
                </a:ln>
                <a:solidFill>
                  <a:schemeClr val="tx1"/>
                </a:solidFill>
                <a:effectLst/>
                <a:latin typeface="+mn-lt"/>
                <a:ea typeface="Times New Roman" panose="02020603050405020304" pitchFamily="18" charset="0"/>
              </a:rPr>
              <a:t>Συμβουλή</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βάζετε τα δεδομένα σε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elements </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και τα </a:t>
            </a:r>
            <a:r>
              <a:rPr kumimoji="0" lang="el-GR" altLang="el-GR" sz="1600" b="0" i="0" u="none" strike="noStrike" cap="none" normalizeH="0" baseline="0" dirty="0" err="1" smtClean="0">
                <a:ln>
                  <a:noFill/>
                </a:ln>
                <a:solidFill>
                  <a:schemeClr val="tx1"/>
                </a:solidFill>
                <a:effectLst/>
                <a:latin typeface="+mn-lt"/>
                <a:ea typeface="Times New Roman" panose="02020603050405020304" pitchFamily="18" charset="0"/>
              </a:rPr>
              <a:t>μεταδεδομένα</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τους σε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attributes</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a:t>
            </a:r>
            <a:endParaRPr kumimoji="0" lang="el-GR" altLang="el-GR" sz="1600" b="0" i="0" u="none" strike="noStrike" cap="none" normalizeH="0" baseline="0" dirty="0" smtClean="0">
              <a:ln>
                <a:noFill/>
              </a:ln>
              <a:solidFill>
                <a:schemeClr val="tx1"/>
              </a:solidFill>
              <a:effectLst/>
              <a:latin typeface="+mn-lt"/>
            </a:endParaRPr>
          </a:p>
          <a:p>
            <a:pPr marL="1200150" lvl="2" indent="-285750">
              <a:buFont typeface="Arial" panose="020B0604020202020204" pitchFamily="34" charset="0"/>
              <a:buChar char="•"/>
              <a:tabLst>
                <a:tab pos="1082675" algn="l"/>
              </a:tabLst>
            </a:pPr>
            <a:r>
              <a:rPr lang="el-GR" altLang="el-GR" sz="1600" dirty="0" smtClean="0">
                <a:latin typeface="+mn-lt"/>
                <a:ea typeface="Times New Roman" panose="02020603050405020304" pitchFamily="18" charset="0"/>
              </a:rPr>
              <a:t>πχ </a:t>
            </a:r>
            <a:r>
              <a:rPr lang="el-GR" altLang="el-GR" sz="1600" dirty="0">
                <a:latin typeface="+mn-lt"/>
                <a:ea typeface="Times New Roman" panose="02020603050405020304" pitchFamily="18" charset="0"/>
              </a:rPr>
              <a:t>σε ένα </a:t>
            </a:r>
            <a:r>
              <a:rPr lang="en-US" altLang="el-GR" sz="1600" dirty="0">
                <a:latin typeface="+mn-lt"/>
                <a:ea typeface="Times New Roman" panose="02020603050405020304" pitchFamily="18" charset="0"/>
              </a:rPr>
              <a:t>database record</a:t>
            </a:r>
            <a:r>
              <a:rPr lang="el-GR" altLang="el-GR" sz="1600" dirty="0">
                <a:latin typeface="+mn-lt"/>
                <a:ea typeface="Times New Roman" panose="02020603050405020304" pitchFamily="18" charset="0"/>
              </a:rPr>
              <a:t> συναλλαγής, ο μοναδικός κωδικός συναλλαγής δεν είναι ουσιαστική πληροφορία αλλά </a:t>
            </a:r>
            <a:r>
              <a:rPr lang="el-GR" altLang="el-GR" sz="1600" dirty="0" err="1">
                <a:latin typeface="+mn-lt"/>
                <a:ea typeface="Times New Roman" panose="02020603050405020304" pitchFamily="18" charset="0"/>
              </a:rPr>
              <a:t>μεταδεδομένο</a:t>
            </a:r>
            <a:r>
              <a:rPr lang="el-GR" altLang="el-GR" sz="1600" dirty="0">
                <a:latin typeface="+mn-lt"/>
                <a:ea typeface="Times New Roman" panose="02020603050405020304" pitchFamily="18" charset="0"/>
              </a:rPr>
              <a:t> που περιγράφει το </a:t>
            </a:r>
            <a:r>
              <a:rPr lang="en-US" altLang="el-GR" sz="1600" dirty="0">
                <a:latin typeface="+mn-lt"/>
                <a:ea typeface="Times New Roman" panose="02020603050405020304" pitchFamily="18" charset="0"/>
              </a:rPr>
              <a:t>database record</a:t>
            </a:r>
            <a:r>
              <a:rPr lang="el-GR" altLang="el-GR" sz="1600" dirty="0">
                <a:latin typeface="+mn-lt"/>
                <a:ea typeface="Times New Roman" panose="02020603050405020304" pitchFamily="18" charset="0"/>
              </a:rPr>
              <a:t> – δεν είναι δεδομένο της συναλλαγής!</a:t>
            </a:r>
            <a:endParaRPr lang="el-GR" altLang="el-GR" sz="1600" dirty="0">
              <a:latin typeface="+mn-lt"/>
            </a:endParaRPr>
          </a:p>
          <a:p>
            <a:pPr lvl="0">
              <a:tabLst>
                <a:tab pos="1082675" algn="l"/>
              </a:tabLst>
            </a:pPr>
            <a:r>
              <a:rPr lang="el-GR" altLang="el-GR" sz="1600" b="1" dirty="0">
                <a:latin typeface="+mn-lt"/>
                <a:ea typeface="Times New Roman" panose="02020603050405020304" pitchFamily="18" charset="0"/>
                <a:cs typeface="Courier New" panose="02070309020205020404" pitchFamily="49" charset="0"/>
              </a:rPr>
              <a:t>	&lt;</a:t>
            </a:r>
            <a:r>
              <a:rPr lang="en-US" altLang="el-GR" sz="1600" b="1" dirty="0">
                <a:latin typeface="+mn-lt"/>
                <a:ea typeface="Times New Roman" panose="02020603050405020304" pitchFamily="18" charset="0"/>
                <a:cs typeface="Courier New" panose="02070309020205020404" pitchFamily="49" charset="0"/>
              </a:rPr>
              <a:t>transaction id="123456"&gt;</a:t>
            </a:r>
            <a:endParaRPr lang="el-GR" altLang="el-GR" sz="1600" dirty="0">
              <a:latin typeface="+mn-lt"/>
            </a:endParaRPr>
          </a:p>
          <a:p>
            <a:pPr lvl="0">
              <a:tabLst>
                <a:tab pos="1082675" algn="l"/>
              </a:tabLst>
            </a:pPr>
            <a:r>
              <a:rPr lang="en-US" altLang="el-GR" sz="1600" b="1" dirty="0">
                <a:latin typeface="+mn-lt"/>
                <a:ea typeface="Times New Roman" panose="02020603050405020304" pitchFamily="18" charset="0"/>
                <a:cs typeface="Courier New" panose="02070309020205020404" pitchFamily="49" charset="0"/>
              </a:rPr>
              <a:t>		&lt;date&gt; </a:t>
            </a:r>
            <a:endParaRPr lang="el-GR" altLang="el-GR" sz="1600" dirty="0">
              <a:latin typeface="+mn-lt"/>
            </a:endParaRPr>
          </a:p>
          <a:p>
            <a:pPr lvl="0">
              <a:tabLst>
                <a:tab pos="1082675" algn="l"/>
              </a:tabLst>
            </a:pPr>
            <a:r>
              <a:rPr lang="en-US" altLang="el-GR" sz="1600" b="1" dirty="0">
                <a:latin typeface="+mn-lt"/>
                <a:ea typeface="Times New Roman" panose="02020603050405020304" pitchFamily="18" charset="0"/>
                <a:cs typeface="Courier New" panose="02070309020205020404" pitchFamily="49" charset="0"/>
              </a:rPr>
              <a:t>			&lt;year&gt;2012&lt;/year&gt; &lt;month&gt;6&lt;/month&gt; &lt;day&gt;17&lt;/day&gt; </a:t>
            </a:r>
            <a:endParaRPr lang="el-GR" altLang="el-GR" sz="1600" dirty="0">
              <a:latin typeface="+mn-lt"/>
            </a:endParaRPr>
          </a:p>
          <a:p>
            <a:pPr lvl="0">
              <a:tabLst>
                <a:tab pos="1082675" algn="l"/>
              </a:tabLst>
            </a:pPr>
            <a:r>
              <a:rPr lang="en-US" altLang="el-GR" sz="1600" b="1" dirty="0">
                <a:latin typeface="+mn-lt"/>
                <a:ea typeface="Times New Roman" panose="02020603050405020304" pitchFamily="18" charset="0"/>
                <a:cs typeface="Courier New" panose="02070309020205020404" pitchFamily="49" charset="0"/>
              </a:rPr>
              <a:t>		&lt;/date&gt;</a:t>
            </a:r>
            <a:endParaRPr lang="el-GR" altLang="el-GR" sz="1600" dirty="0">
              <a:latin typeface="+mn-lt"/>
            </a:endParaRPr>
          </a:p>
          <a:p>
            <a:pPr lvl="0">
              <a:tabLst>
                <a:tab pos="1082675" algn="l"/>
              </a:tabLst>
            </a:pPr>
            <a:r>
              <a:rPr lang="en-US" altLang="el-GR" sz="1600" b="1" dirty="0">
                <a:latin typeface="+mn-lt"/>
                <a:ea typeface="Times New Roman" panose="02020603050405020304" pitchFamily="18" charset="0"/>
                <a:cs typeface="Courier New" panose="02070309020205020404" pitchFamily="49" charset="0"/>
              </a:rPr>
              <a:t>		&lt;amount&gt;10000&lt;/amount&gt;</a:t>
            </a:r>
            <a:endParaRPr lang="el-GR" altLang="el-GR" sz="1600" dirty="0">
              <a:latin typeface="+mn-lt"/>
            </a:endParaRPr>
          </a:p>
          <a:p>
            <a:pPr lvl="0">
              <a:tabLst>
                <a:tab pos="1082675" algn="l"/>
              </a:tabLst>
            </a:pPr>
            <a:r>
              <a:rPr lang="en-US" altLang="el-GR" sz="1600" b="1" dirty="0">
                <a:latin typeface="+mn-lt"/>
                <a:ea typeface="Times New Roman" panose="02020603050405020304" pitchFamily="18" charset="0"/>
                <a:cs typeface="Courier New" panose="02070309020205020404" pitchFamily="49" charset="0"/>
              </a:rPr>
              <a:t>	&lt;/transaction&gt;</a:t>
            </a:r>
            <a:endParaRPr lang="el-GR" altLang="el-GR" sz="1600" dirty="0">
              <a:latin typeface="+mn-lt"/>
            </a:endParaRPr>
          </a:p>
          <a:p>
            <a:pPr marL="1200150" lvl="2" indent="-285750">
              <a:buFont typeface="Arial" panose="020B0604020202020204" pitchFamily="34" charset="0"/>
              <a:buChar char="•"/>
              <a:tabLst>
                <a:tab pos="1082675" algn="l"/>
              </a:tabLst>
            </a:pPr>
            <a:r>
              <a:rPr lang="el-GR" altLang="el-GR" sz="1600" dirty="0">
                <a:latin typeface="+mn-lt"/>
                <a:ea typeface="Times New Roman" panose="02020603050405020304" pitchFamily="18" charset="0"/>
              </a:rPr>
              <a:t>Όμοια δεν είναι καλή ιδέα να μπουν το όνομα και το επώνυμο κάποιου σε ιδιότητες.</a:t>
            </a:r>
            <a:endParaRPr lang="el-GR" altLang="el-GR" sz="1600" dirty="0">
              <a:latin typeface="+mn-lt"/>
            </a:endParaRPr>
          </a:p>
          <a:p>
            <a:pPr marL="285750" lvl="0" indent="-285750">
              <a:buFont typeface="Wingdings" panose="05000000000000000000" pitchFamily="2" charset="2"/>
              <a:buChar char="v"/>
              <a:tabLst>
                <a:tab pos="1082675" algn="l"/>
              </a:tabLst>
            </a:pPr>
            <a:r>
              <a:rPr lang="el-GR" altLang="el-GR" sz="1600" dirty="0">
                <a:latin typeface="+mn-lt"/>
                <a:ea typeface="Times New Roman" panose="02020603050405020304" pitchFamily="18" charset="0"/>
              </a:rPr>
              <a:t>Οι ιδιότητες μπορεί να δηλωθούν και με πολλαπλό τρόπο. Παράδειγμα 3</a:t>
            </a:r>
            <a:r>
              <a:rPr lang="en-US" altLang="el-GR" sz="1600" dirty="0">
                <a:latin typeface="+mn-lt"/>
                <a:ea typeface="Times New Roman" panose="02020603050405020304" pitchFamily="18" charset="0"/>
              </a:rPr>
              <a:t>x</a:t>
            </a:r>
            <a:r>
              <a:rPr lang="el-GR" altLang="el-GR" sz="1600" dirty="0">
                <a:latin typeface="+mn-lt"/>
                <a:ea typeface="Times New Roman" panose="02020603050405020304" pitchFamily="18" charset="0"/>
              </a:rPr>
              <a:t> ορισμού:</a:t>
            </a:r>
            <a:endParaRPr lang="el-GR" altLang="el-GR" sz="1600" dirty="0">
              <a:latin typeface="+mn-lt"/>
            </a:endParaRPr>
          </a:p>
          <a:p>
            <a:pPr lvl="0">
              <a:tabLst>
                <a:tab pos="1082675" algn="l"/>
              </a:tabLst>
            </a:pPr>
            <a:r>
              <a:rPr lang="el-GR" altLang="el-GR" sz="1600" b="1" dirty="0" smtClean="0">
                <a:latin typeface="+mn-lt"/>
                <a:ea typeface="Times New Roman" panose="02020603050405020304" pitchFamily="18" charset="0"/>
                <a:cs typeface="Courier New" panose="02070309020205020404" pitchFamily="49" charset="0"/>
              </a:rPr>
              <a:t>	</a:t>
            </a:r>
            <a:r>
              <a:rPr lang="en-US" altLang="el-GR" sz="1600" b="1" dirty="0" smtClean="0">
                <a:latin typeface="+mn-lt"/>
                <a:ea typeface="Times New Roman" panose="02020603050405020304" pitchFamily="18" charset="0"/>
                <a:cs typeface="Courier New" panose="02070309020205020404" pitchFamily="49" charset="0"/>
              </a:rPr>
              <a:t>&lt;!</a:t>
            </a:r>
            <a:r>
              <a:rPr lang="en-US" altLang="el-GR" sz="1600" b="1" dirty="0">
                <a:latin typeface="+mn-lt"/>
                <a:ea typeface="Times New Roman" panose="02020603050405020304" pitchFamily="18" charset="0"/>
                <a:cs typeface="Courier New" panose="02070309020205020404" pitchFamily="49" charset="0"/>
              </a:rPr>
              <a:t>ATTLIST </a:t>
            </a:r>
            <a:r>
              <a:rPr lang="en-US" altLang="el-GR" sz="1600" b="1" dirty="0">
                <a:solidFill>
                  <a:srgbClr val="0000FF"/>
                </a:solidFill>
                <a:latin typeface="+mn-lt"/>
                <a:ea typeface="Times New Roman" panose="02020603050405020304" pitchFamily="18" charset="0"/>
                <a:cs typeface="Courier New" panose="02070309020205020404" pitchFamily="49" charset="0"/>
              </a:rPr>
              <a:t>element-name	</a:t>
            </a:r>
            <a:r>
              <a:rPr lang="en-US" altLang="el-GR" sz="1600" b="1" dirty="0">
                <a:solidFill>
                  <a:srgbClr val="008A3E"/>
                </a:solidFill>
                <a:latin typeface="+mn-lt"/>
                <a:ea typeface="Times New Roman" panose="02020603050405020304" pitchFamily="18" charset="0"/>
                <a:cs typeface="Courier New" panose="02070309020205020404" pitchFamily="49" charset="0"/>
              </a:rPr>
              <a:t>attribute-name1</a:t>
            </a:r>
            <a:r>
              <a:rPr lang="en-US" altLang="el-GR" sz="1600" b="1" dirty="0">
                <a:latin typeface="+mn-lt"/>
                <a:ea typeface="Times New Roman" panose="02020603050405020304" pitchFamily="18" charset="0"/>
                <a:cs typeface="Courier New" panose="02070309020205020404" pitchFamily="49" charset="0"/>
              </a:rPr>
              <a:t> attribute-type1 </a:t>
            </a:r>
            <a:r>
              <a:rPr lang="en-US" altLang="el-GR" sz="1600" b="1" dirty="0">
                <a:solidFill>
                  <a:srgbClr val="C00000"/>
                </a:solidFill>
                <a:latin typeface="+mn-lt"/>
                <a:ea typeface="Times New Roman" panose="02020603050405020304" pitchFamily="18" charset="0"/>
                <a:cs typeface="Courier New" panose="02070309020205020404" pitchFamily="49" charset="0"/>
              </a:rPr>
              <a:t>default-value1</a:t>
            </a:r>
            <a:endParaRPr lang="el-GR" altLang="el-GR" sz="1600" dirty="0">
              <a:latin typeface="+mn-lt"/>
            </a:endParaRPr>
          </a:p>
          <a:p>
            <a:pPr lvl="0">
              <a:tabLst>
                <a:tab pos="1082675" algn="l"/>
              </a:tabLst>
            </a:pPr>
            <a:r>
              <a:rPr lang="en-US" altLang="el-GR" sz="1600" b="1" dirty="0">
                <a:latin typeface="+mn-lt"/>
                <a:ea typeface="Times New Roman" panose="02020603050405020304" pitchFamily="18" charset="0"/>
                <a:cs typeface="Courier New" panose="02070309020205020404" pitchFamily="49" charset="0"/>
              </a:rPr>
              <a:t>	</a:t>
            </a:r>
            <a:r>
              <a:rPr lang="el-GR" altLang="el-GR" sz="1600" b="1" dirty="0" smtClean="0">
                <a:latin typeface="+mn-lt"/>
                <a:ea typeface="Times New Roman" panose="02020603050405020304" pitchFamily="18" charset="0"/>
                <a:cs typeface="Courier New" panose="02070309020205020404" pitchFamily="49" charset="0"/>
              </a:rPr>
              <a:t>			</a:t>
            </a:r>
            <a:r>
              <a:rPr lang="en-US" altLang="el-GR" sz="1600" b="1" dirty="0" smtClean="0">
                <a:solidFill>
                  <a:srgbClr val="008A3E"/>
                </a:solidFill>
                <a:latin typeface="+mn-lt"/>
                <a:ea typeface="Times New Roman" panose="02020603050405020304" pitchFamily="18" charset="0"/>
                <a:cs typeface="Courier New" panose="02070309020205020404" pitchFamily="49" charset="0"/>
              </a:rPr>
              <a:t>attribute-name2</a:t>
            </a:r>
            <a:r>
              <a:rPr lang="en-US" altLang="el-GR" sz="1600" b="1" dirty="0" smtClean="0">
                <a:latin typeface="+mn-lt"/>
                <a:ea typeface="Times New Roman" panose="02020603050405020304" pitchFamily="18" charset="0"/>
                <a:cs typeface="Courier New" panose="02070309020205020404" pitchFamily="49" charset="0"/>
              </a:rPr>
              <a:t> </a:t>
            </a:r>
            <a:r>
              <a:rPr lang="en-US" altLang="el-GR" sz="1600" b="1" dirty="0">
                <a:latin typeface="+mn-lt"/>
                <a:ea typeface="Times New Roman" panose="02020603050405020304" pitchFamily="18" charset="0"/>
                <a:cs typeface="Courier New" panose="02070309020205020404" pitchFamily="49" charset="0"/>
              </a:rPr>
              <a:t>attribute-type2 </a:t>
            </a:r>
            <a:r>
              <a:rPr lang="en-US" altLang="el-GR" sz="1600" b="1" dirty="0">
                <a:solidFill>
                  <a:srgbClr val="C00000"/>
                </a:solidFill>
                <a:latin typeface="+mn-lt"/>
                <a:ea typeface="Times New Roman" panose="02020603050405020304" pitchFamily="18" charset="0"/>
                <a:cs typeface="Courier New" panose="02070309020205020404" pitchFamily="49" charset="0"/>
              </a:rPr>
              <a:t>default-value2</a:t>
            </a:r>
            <a:endParaRPr lang="el-GR" altLang="el-GR" sz="1600" dirty="0">
              <a:latin typeface="+mn-lt"/>
            </a:endParaRPr>
          </a:p>
          <a:p>
            <a:pPr lvl="0">
              <a:tabLst>
                <a:tab pos="1082675" algn="l"/>
              </a:tabLst>
            </a:pPr>
            <a:r>
              <a:rPr lang="el-GR" altLang="el-GR" sz="1600" b="1" dirty="0" smtClean="0">
                <a:solidFill>
                  <a:srgbClr val="008A3E"/>
                </a:solidFill>
                <a:latin typeface="+mn-lt"/>
                <a:ea typeface="Times New Roman" panose="02020603050405020304" pitchFamily="18" charset="0"/>
                <a:cs typeface="Courier New" panose="02070309020205020404" pitchFamily="49" charset="0"/>
              </a:rPr>
              <a:t>			</a:t>
            </a:r>
            <a:r>
              <a:rPr lang="en-US" altLang="el-GR" sz="1600" b="1" dirty="0">
                <a:solidFill>
                  <a:srgbClr val="008A3E"/>
                </a:solidFill>
                <a:latin typeface="+mn-lt"/>
                <a:ea typeface="Times New Roman" panose="02020603050405020304" pitchFamily="18" charset="0"/>
                <a:cs typeface="Courier New" panose="02070309020205020404" pitchFamily="49" charset="0"/>
              </a:rPr>
              <a:t>	attribute-name3</a:t>
            </a:r>
            <a:r>
              <a:rPr lang="en-US" altLang="el-GR" sz="1600" b="1" dirty="0">
                <a:latin typeface="+mn-lt"/>
                <a:ea typeface="Times New Roman" panose="02020603050405020304" pitchFamily="18" charset="0"/>
                <a:cs typeface="Courier New" panose="02070309020205020404" pitchFamily="49" charset="0"/>
              </a:rPr>
              <a:t> attribute-type3 </a:t>
            </a:r>
            <a:r>
              <a:rPr lang="en-US" altLang="el-GR" sz="1600" b="1" dirty="0">
                <a:solidFill>
                  <a:srgbClr val="C00000"/>
                </a:solidFill>
                <a:latin typeface="+mn-lt"/>
                <a:ea typeface="Times New Roman" panose="02020603050405020304" pitchFamily="18" charset="0"/>
                <a:cs typeface="Courier New" panose="02070309020205020404" pitchFamily="49" charset="0"/>
              </a:rPr>
              <a:t>default-value3 </a:t>
            </a:r>
            <a:r>
              <a:rPr lang="en-US" altLang="el-GR" sz="1600" b="1" dirty="0">
                <a:latin typeface="+mn-lt"/>
                <a:ea typeface="Times New Roman" panose="02020603050405020304" pitchFamily="18" charset="0"/>
                <a:cs typeface="Courier New" panose="02070309020205020404" pitchFamily="49" charset="0"/>
              </a:rPr>
              <a:t>&gt;</a:t>
            </a:r>
            <a:endParaRPr lang="en-US" altLang="el-GR" sz="1600" dirty="0">
              <a:latin typeface="+mn-l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698500" algn="l"/>
              </a:tabLst>
            </a:pPr>
            <a:endParaRPr kumimoji="0" lang="el-GR" altLang="el-GR" sz="1600" b="0" i="0" u="none" strike="noStrike" cap="none" normalizeH="0" baseline="0" dirty="0" smtClean="0">
              <a:ln>
                <a:noFill/>
              </a:ln>
              <a:solidFill>
                <a:schemeClr val="tx1"/>
              </a:solidFill>
              <a:effectLst/>
              <a:latin typeface="+mn-lt"/>
            </a:endParaRPr>
          </a:p>
        </p:txBody>
      </p:sp>
      <p:grpSp>
        <p:nvGrpSpPr>
          <p:cNvPr id="12" name="Group 1" descr="εικονίδιο xml , dtd."/>
          <p:cNvGrpSpPr/>
          <p:nvPr/>
        </p:nvGrpSpPr>
        <p:grpSpPr>
          <a:xfrm>
            <a:off x="7620000" y="4077072"/>
            <a:ext cx="1233762" cy="921464"/>
            <a:chOff x="0" y="0"/>
            <a:chExt cx="2905125" cy="2190750"/>
          </a:xfrm>
        </p:grpSpPr>
        <p:pic>
          <p:nvPicPr>
            <p:cNvPr id="13"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605416">
              <a:off x="0" y="0"/>
              <a:ext cx="1581150" cy="1581150"/>
            </a:xfrm>
            <a:prstGeom prst="rect">
              <a:avLst/>
            </a:prstGeom>
          </p:spPr>
        </p:pic>
        <p:pic>
          <p:nvPicPr>
            <p:cNvPr id="15"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731406">
              <a:off x="952500" y="238125"/>
              <a:ext cx="1952625" cy="1952625"/>
            </a:xfrm>
            <a:prstGeom prst="rect">
              <a:avLst/>
            </a:prstGeom>
          </p:spPr>
        </p:pic>
      </p:grpSp>
      <p:pic>
        <p:nvPicPr>
          <p:cNvPr id="9" name="Εικόνα 8" descr="Εικονίδιο μετάβασης στα Περιεχόμενα.">
            <a:hlinkClick r:id="rId10" action="ppaction://hlinksldjump" tooltip="Επιστροφή στα Περιεχόμενα"/>
          </p:cNvPr>
          <p:cNvPicPr>
            <a:picLocks noChangeAspect="1"/>
          </p:cNvPicPr>
          <p:nvPr/>
        </p:nvPicPr>
        <p:blipFill>
          <a:blip r:embed="rId11">
            <a:extLst>
              <a:ext uri="{BEBA8EAE-BF5A-486C-A8C5-ECC9F3942E4B}">
                <a14:imgProps xmlns:a14="http://schemas.microsoft.com/office/drawing/2010/main">
                  <a14:imgLayer r:embed="rId12">
                    <a14:imgEffect>
                      <a14:sharpenSoften amount="100000"/>
                    </a14:imgEffect>
                  </a14:imgLayer>
                </a14:imgProps>
              </a:ext>
              <a:ext uri="{28A0092B-C50C-407E-A947-70E740481C1C}">
                <a14:useLocalDpi xmlns:a14="http://schemas.microsoft.com/office/drawing/2010/main" val="0"/>
              </a:ext>
            </a:extLst>
          </a:blip>
          <a:stretch>
            <a:fillRect/>
          </a:stretch>
        </p:blipFill>
        <p:spPr>
          <a:xfrm>
            <a:off x="169167" y="5989677"/>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486522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200603"/>
            <a:ext cx="8229600" cy="811580"/>
          </a:xfrm>
        </p:spPr>
        <p:txBody>
          <a:bodyPr>
            <a:noAutofit/>
          </a:bodyPr>
          <a:lstStyle/>
          <a:p>
            <a:r>
              <a:rPr lang="el-GR" sz="3600" dirty="0"/>
              <a:t>Αναφορές Οντοτήτων</a:t>
            </a:r>
            <a:br>
              <a:rPr lang="el-GR" sz="3600" dirty="0"/>
            </a:br>
            <a:r>
              <a:rPr lang="en-US" sz="2400" b="0" dirty="0"/>
              <a:t>(Entity References)</a:t>
            </a:r>
            <a:endParaRPr lang="el-GR" sz="3600" b="0" dirty="0"/>
          </a:p>
        </p:txBody>
      </p:sp>
      <p:sp>
        <p:nvSpPr>
          <p:cNvPr id="7" name="Ορθογώνιο 6"/>
          <p:cNvSpPr/>
          <p:nvPr>
            <p:custDataLst>
              <p:tags r:id="rId3"/>
            </p:custDataLst>
          </p:nvPr>
        </p:nvSpPr>
        <p:spPr>
          <a:xfrm>
            <a:off x="22726" y="1212786"/>
            <a:ext cx="9144000" cy="1838965"/>
          </a:xfrm>
          <a:prstGeom prst="rect">
            <a:avLst/>
          </a:prstGeom>
        </p:spPr>
        <p:txBody>
          <a:bodyPr wrap="square">
            <a:spAutoFit/>
          </a:bodyPr>
          <a:lstStyle/>
          <a:p>
            <a:pPr marL="342900" lvl="0" indent="-342900">
              <a:spcAft>
                <a:spcPts val="300"/>
              </a:spcAft>
              <a:buFont typeface="Wingdings" panose="05000000000000000000" pitchFamily="2" charset="2"/>
              <a:buChar char=""/>
            </a:pPr>
            <a:r>
              <a:rPr lang="el-GR" sz="1600" dirty="0">
                <a:ea typeface="Times New Roman" panose="02020603050405020304" pitchFamily="18" charset="0"/>
              </a:rPr>
              <a:t>Πρόκειται για μεταβλητές που ορίζουν συντομεύσεις σε κείμενα ή χαρακτήρες.</a:t>
            </a:r>
          </a:p>
          <a:p>
            <a:pPr marL="800100" lvl="1" indent="-342900">
              <a:spcAft>
                <a:spcPts val="300"/>
              </a:spcAft>
              <a:buSzPts val="1800"/>
              <a:buFont typeface="Wingdings" panose="05000000000000000000" pitchFamily="2" charset="2"/>
              <a:buChar char=""/>
              <a:tabLst>
                <a:tab pos="698500" algn="l"/>
              </a:tabLst>
            </a:pPr>
            <a:r>
              <a:rPr lang="el-GR" sz="1600" dirty="0">
                <a:ea typeface="Times New Roman" panose="02020603050405020304" pitchFamily="18" charset="0"/>
              </a:rPr>
              <a:t>Γνωρίζετε ήδη κάποιες: </a:t>
            </a:r>
            <a:r>
              <a:rPr lang="el-GR" sz="1600" b="1" spc="-40" dirty="0">
                <a:ea typeface="Times New Roman" panose="02020603050405020304" pitchFamily="18" charset="0"/>
              </a:rPr>
              <a:t>&amp;</a:t>
            </a:r>
            <a:r>
              <a:rPr lang="en-US" sz="1600" b="1" spc="-40" dirty="0" err="1">
                <a:ea typeface="Times New Roman" panose="02020603050405020304" pitchFamily="18" charset="0"/>
              </a:rPr>
              <a:t>lt</a:t>
            </a:r>
            <a:r>
              <a:rPr lang="el-GR" sz="1600" b="1" spc="-40" dirty="0">
                <a:ea typeface="Times New Roman" panose="02020603050405020304" pitchFamily="18" charset="0"/>
              </a:rPr>
              <a:t>;</a:t>
            </a:r>
            <a:r>
              <a:rPr lang="el-GR" sz="1600" dirty="0">
                <a:ea typeface="Times New Roman" panose="02020603050405020304" pitchFamily="18" charset="0"/>
              </a:rPr>
              <a:t> , </a:t>
            </a:r>
            <a:r>
              <a:rPr lang="el-GR" sz="1600" b="1" spc="-40" dirty="0">
                <a:ea typeface="Times New Roman" panose="02020603050405020304" pitchFamily="18" charset="0"/>
              </a:rPr>
              <a:t>&amp;</a:t>
            </a:r>
            <a:r>
              <a:rPr lang="en-US" sz="1600" b="1" spc="-40" dirty="0" err="1">
                <a:ea typeface="Times New Roman" panose="02020603050405020304" pitchFamily="18" charset="0"/>
              </a:rPr>
              <a:t>gt</a:t>
            </a:r>
            <a:r>
              <a:rPr lang="el-GR" sz="1600" b="1" spc="-40" dirty="0">
                <a:ea typeface="Times New Roman" panose="02020603050405020304" pitchFamily="18" charset="0"/>
              </a:rPr>
              <a:t>;</a:t>
            </a:r>
            <a:r>
              <a:rPr lang="el-GR" sz="1600" dirty="0">
                <a:ea typeface="Times New Roman" panose="02020603050405020304" pitchFamily="18" charset="0"/>
              </a:rPr>
              <a:t> , </a:t>
            </a:r>
            <a:r>
              <a:rPr lang="el-GR" sz="1600" b="1" spc="-40" dirty="0">
                <a:ea typeface="Times New Roman" panose="02020603050405020304" pitchFamily="18" charset="0"/>
              </a:rPr>
              <a:t>&amp;</a:t>
            </a:r>
            <a:r>
              <a:rPr lang="en-US" sz="1600" b="1" spc="-40" dirty="0">
                <a:ea typeface="Times New Roman" panose="02020603050405020304" pitchFamily="18" charset="0"/>
              </a:rPr>
              <a:t>amp</a:t>
            </a:r>
            <a:r>
              <a:rPr lang="el-GR" sz="1600" b="1" spc="-40" dirty="0">
                <a:ea typeface="Times New Roman" panose="02020603050405020304" pitchFamily="18" charset="0"/>
              </a:rPr>
              <a:t>;</a:t>
            </a:r>
            <a:r>
              <a:rPr lang="el-GR" sz="1600" dirty="0">
                <a:ea typeface="Times New Roman" panose="02020603050405020304" pitchFamily="18" charset="0"/>
              </a:rPr>
              <a:t> , </a:t>
            </a:r>
            <a:r>
              <a:rPr lang="el-GR" sz="1600" b="1" spc="-40" dirty="0">
                <a:ea typeface="Times New Roman" panose="02020603050405020304" pitchFamily="18" charset="0"/>
              </a:rPr>
              <a:t>&amp;</a:t>
            </a:r>
            <a:r>
              <a:rPr lang="en-US" sz="1600" b="1" spc="-40" dirty="0" err="1">
                <a:ea typeface="Times New Roman" panose="02020603050405020304" pitchFamily="18" charset="0"/>
              </a:rPr>
              <a:t>quot</a:t>
            </a:r>
            <a:r>
              <a:rPr lang="el-GR" sz="1600" b="1" spc="-40" dirty="0">
                <a:ea typeface="Times New Roman" panose="02020603050405020304" pitchFamily="18" charset="0"/>
              </a:rPr>
              <a:t>;</a:t>
            </a:r>
            <a:r>
              <a:rPr lang="el-GR" sz="1600" dirty="0">
                <a:ea typeface="Times New Roman" panose="02020603050405020304" pitchFamily="18" charset="0"/>
              </a:rPr>
              <a:t> , </a:t>
            </a:r>
            <a:r>
              <a:rPr lang="el-GR" sz="1600" b="1" spc="-40" dirty="0">
                <a:ea typeface="Times New Roman" panose="02020603050405020304" pitchFamily="18" charset="0"/>
              </a:rPr>
              <a:t>&amp;</a:t>
            </a:r>
            <a:r>
              <a:rPr lang="en-US" sz="1600" b="1" spc="-40" dirty="0" err="1">
                <a:ea typeface="Times New Roman" panose="02020603050405020304" pitchFamily="18" charset="0"/>
              </a:rPr>
              <a:t>apos</a:t>
            </a:r>
            <a:r>
              <a:rPr lang="el-GR" sz="1600" b="1" spc="-40" dirty="0">
                <a:ea typeface="Times New Roman" panose="02020603050405020304" pitchFamily="18" charset="0"/>
              </a:rPr>
              <a:t>;</a:t>
            </a:r>
            <a:r>
              <a:rPr lang="el-GR" sz="1600" dirty="0">
                <a:ea typeface="Times New Roman" panose="02020603050405020304" pitchFamily="18" charset="0"/>
              </a:rPr>
              <a:t> (για τα </a:t>
            </a:r>
            <a:r>
              <a:rPr lang="el-GR" sz="1600" b="1" dirty="0">
                <a:ea typeface="Times New Roman" panose="02020603050405020304" pitchFamily="18" charset="0"/>
              </a:rPr>
              <a:t>&lt;</a:t>
            </a:r>
            <a:r>
              <a:rPr lang="el-GR" sz="1600" dirty="0">
                <a:ea typeface="Times New Roman" panose="02020603050405020304" pitchFamily="18" charset="0"/>
              </a:rPr>
              <a:t>, </a:t>
            </a:r>
            <a:r>
              <a:rPr lang="el-GR" sz="1600" b="1" dirty="0">
                <a:ea typeface="Times New Roman" panose="02020603050405020304" pitchFamily="18" charset="0"/>
              </a:rPr>
              <a:t>&gt;</a:t>
            </a:r>
            <a:r>
              <a:rPr lang="el-GR" sz="1600" dirty="0">
                <a:ea typeface="Times New Roman" panose="02020603050405020304" pitchFamily="18" charset="0"/>
              </a:rPr>
              <a:t>, </a:t>
            </a:r>
            <a:r>
              <a:rPr lang="el-GR" sz="1600" b="1" dirty="0">
                <a:ea typeface="Times New Roman" panose="02020603050405020304" pitchFamily="18" charset="0"/>
              </a:rPr>
              <a:t>&amp;</a:t>
            </a:r>
            <a:r>
              <a:rPr lang="el-GR" sz="1600" dirty="0">
                <a:ea typeface="Times New Roman" panose="02020603050405020304" pitchFamily="18" charset="0"/>
              </a:rPr>
              <a:t>, </a:t>
            </a:r>
            <a:r>
              <a:rPr lang="el-GR" sz="1600" b="1" dirty="0">
                <a:ea typeface="Times New Roman" panose="02020603050405020304" pitchFamily="18" charset="0"/>
              </a:rPr>
              <a:t>"</a:t>
            </a:r>
            <a:r>
              <a:rPr lang="el-GR" sz="1600" dirty="0">
                <a:ea typeface="Times New Roman" panose="02020603050405020304" pitchFamily="18" charset="0"/>
              </a:rPr>
              <a:t>, </a:t>
            </a:r>
            <a:r>
              <a:rPr lang="el-GR" sz="1600" b="1" dirty="0">
                <a:ea typeface="Times New Roman" panose="02020603050405020304" pitchFamily="18" charset="0"/>
              </a:rPr>
              <a:t>'</a:t>
            </a:r>
            <a:r>
              <a:rPr lang="el-GR" sz="1600" dirty="0">
                <a:ea typeface="Times New Roman" panose="02020603050405020304" pitchFamily="18" charset="0"/>
              </a:rPr>
              <a:t>)</a:t>
            </a:r>
          </a:p>
          <a:p>
            <a:pPr marL="342900" lvl="0" indent="-342900">
              <a:spcBef>
                <a:spcPts val="600"/>
              </a:spcBef>
              <a:spcAft>
                <a:spcPts val="300"/>
              </a:spcAft>
              <a:buFont typeface="Wingdings" panose="05000000000000000000" pitchFamily="2" charset="2"/>
              <a:buChar char=""/>
            </a:pPr>
            <a:r>
              <a:rPr lang="el-GR" sz="1600" b="1" dirty="0">
                <a:ea typeface="Times New Roman" panose="02020603050405020304" pitchFamily="18" charset="0"/>
              </a:rPr>
              <a:t>Εσωτερικός ορισμός οντοτήτων:</a:t>
            </a:r>
            <a:endParaRPr lang="el-GR" sz="1600" dirty="0">
              <a:ea typeface="Times New Roman" panose="02020603050405020304" pitchFamily="18" charset="0"/>
            </a:endParaRPr>
          </a:p>
          <a:p>
            <a:pPr marL="800100" lvl="1" indent="-342900">
              <a:spcAft>
                <a:spcPts val="300"/>
              </a:spcAft>
              <a:buSzPts val="1800"/>
              <a:buFont typeface="Wingdings" panose="05000000000000000000" pitchFamily="2" charset="2"/>
              <a:buChar char=""/>
              <a:tabLst>
                <a:tab pos="698500" algn="l"/>
              </a:tabLst>
            </a:pPr>
            <a:r>
              <a:rPr lang="en-US" sz="1600" b="1" dirty="0">
                <a:ea typeface="Times New Roman" panose="02020603050405020304" pitchFamily="18" charset="0"/>
              </a:rPr>
              <a:t>&lt;!ENTITY </a:t>
            </a:r>
            <a:r>
              <a:rPr lang="en-US" sz="1600" b="1" dirty="0">
                <a:solidFill>
                  <a:srgbClr val="C00000"/>
                </a:solidFill>
                <a:ea typeface="Times New Roman" panose="02020603050405020304" pitchFamily="18" charset="0"/>
              </a:rPr>
              <a:t>entity-name</a:t>
            </a:r>
            <a:r>
              <a:rPr lang="en-US" sz="1600" b="1" dirty="0">
                <a:ea typeface="Times New Roman" panose="02020603050405020304" pitchFamily="18" charset="0"/>
              </a:rPr>
              <a:t> "</a:t>
            </a:r>
            <a:r>
              <a:rPr lang="en-US" sz="1600" b="1" dirty="0">
                <a:solidFill>
                  <a:srgbClr val="0000FF"/>
                </a:solidFill>
                <a:ea typeface="Times New Roman" panose="02020603050405020304" pitchFamily="18" charset="0"/>
              </a:rPr>
              <a:t>entity-value</a:t>
            </a:r>
            <a:r>
              <a:rPr lang="en-US" sz="1600" b="1" dirty="0">
                <a:ea typeface="Times New Roman" panose="02020603050405020304" pitchFamily="18" charset="0"/>
              </a:rPr>
              <a:t>"&gt;</a:t>
            </a:r>
            <a:endParaRPr lang="el-GR" sz="1600" dirty="0">
              <a:ea typeface="Times New Roman" panose="02020603050405020304" pitchFamily="18" charset="0"/>
            </a:endParaRPr>
          </a:p>
          <a:p>
            <a:pPr marL="1257300" lvl="2" indent="-342900">
              <a:spcAft>
                <a:spcPts val="300"/>
              </a:spcAft>
              <a:buSzPts val="1600"/>
              <a:buFont typeface="Symbol" panose="05050102010706020507" pitchFamily="18" charset="2"/>
              <a:buChar char=""/>
              <a:tabLst>
                <a:tab pos="1082675" algn="l"/>
              </a:tabLst>
            </a:pPr>
            <a:r>
              <a:rPr lang="en-US" sz="1600" b="1" dirty="0">
                <a:solidFill>
                  <a:srgbClr val="C00000"/>
                </a:solidFill>
                <a:ea typeface="Times New Roman" panose="02020603050405020304" pitchFamily="18" charset="0"/>
              </a:rPr>
              <a:t>entity</a:t>
            </a:r>
            <a:r>
              <a:rPr lang="el-GR" sz="1600" b="1" dirty="0">
                <a:solidFill>
                  <a:srgbClr val="C00000"/>
                </a:solidFill>
                <a:ea typeface="Times New Roman" panose="02020603050405020304" pitchFamily="18" charset="0"/>
              </a:rPr>
              <a:t>-</a:t>
            </a:r>
            <a:r>
              <a:rPr lang="en-US" sz="1600" b="1" dirty="0">
                <a:solidFill>
                  <a:srgbClr val="C00000"/>
                </a:solidFill>
                <a:ea typeface="Times New Roman" panose="02020603050405020304" pitchFamily="18" charset="0"/>
              </a:rPr>
              <a:t>name</a:t>
            </a:r>
            <a:r>
              <a:rPr lang="el-GR" sz="1600" dirty="0">
                <a:ea typeface="Times New Roman" panose="02020603050405020304" pitchFamily="18" charset="0"/>
              </a:rPr>
              <a:t>: το όνομα της οντότητας</a:t>
            </a:r>
          </a:p>
          <a:p>
            <a:pPr marL="1257300" lvl="2" indent="-342900">
              <a:spcAft>
                <a:spcPts val="300"/>
              </a:spcAft>
              <a:buSzPts val="1600"/>
              <a:buFont typeface="Symbol" panose="05050102010706020507" pitchFamily="18" charset="2"/>
              <a:buChar char=""/>
              <a:tabLst>
                <a:tab pos="1082675" algn="l"/>
              </a:tabLst>
            </a:pPr>
            <a:r>
              <a:rPr lang="en-US" sz="1600" b="1" dirty="0">
                <a:solidFill>
                  <a:srgbClr val="0000FF"/>
                </a:solidFill>
                <a:ea typeface="Times New Roman" panose="02020603050405020304" pitchFamily="18" charset="0"/>
              </a:rPr>
              <a:t>entity</a:t>
            </a:r>
            <a:r>
              <a:rPr lang="el-GR" sz="1600" b="1" dirty="0">
                <a:solidFill>
                  <a:srgbClr val="0000FF"/>
                </a:solidFill>
                <a:ea typeface="Times New Roman" panose="02020603050405020304" pitchFamily="18" charset="0"/>
              </a:rPr>
              <a:t>-</a:t>
            </a:r>
            <a:r>
              <a:rPr lang="en-US" sz="1600" b="1" dirty="0">
                <a:solidFill>
                  <a:srgbClr val="0000FF"/>
                </a:solidFill>
                <a:ea typeface="Times New Roman" panose="02020603050405020304" pitchFamily="18" charset="0"/>
              </a:rPr>
              <a:t>value</a:t>
            </a:r>
            <a:r>
              <a:rPr lang="el-GR" sz="1600" dirty="0">
                <a:ea typeface="Times New Roman" panose="02020603050405020304" pitchFamily="18" charset="0"/>
              </a:rPr>
              <a:t>: η τιμή της οντότητας</a:t>
            </a:r>
          </a:p>
        </p:txBody>
      </p:sp>
      <p:graphicFrame>
        <p:nvGraphicFramePr>
          <p:cNvPr id="4" name="Πίνακας 3"/>
          <p:cNvGraphicFramePr>
            <a:graphicFrameLocks noGrp="1"/>
          </p:cNvGraphicFramePr>
          <p:nvPr>
            <p:custDataLst>
              <p:tags r:id="rId4"/>
            </p:custDataLst>
            <p:extLst>
              <p:ext uri="{D42A27DB-BD31-4B8C-83A1-F6EECF244321}">
                <p14:modId xmlns:p14="http://schemas.microsoft.com/office/powerpoint/2010/main" val="78323448"/>
              </p:ext>
            </p:extLst>
          </p:nvPr>
        </p:nvGraphicFramePr>
        <p:xfrm>
          <a:off x="632102" y="3102745"/>
          <a:ext cx="8208910" cy="792088"/>
        </p:xfrm>
        <a:graphic>
          <a:graphicData uri="http://schemas.openxmlformats.org/drawingml/2006/table">
            <a:tbl>
              <a:tblPr firstRow="1" firstCol="1" bandRow="1"/>
              <a:tblGrid>
                <a:gridCol w="4251866"/>
                <a:gridCol w="3957044"/>
              </a:tblGrid>
              <a:tr h="792088">
                <a:tc>
                  <a:txBody>
                    <a:bodyPr/>
                    <a:lstStyle/>
                    <a:p>
                      <a:pPr marL="342900" lvl="0" indent="-342900">
                        <a:spcAft>
                          <a:spcPts val="300"/>
                        </a:spcAft>
                        <a:buSzPts val="1800"/>
                        <a:buFont typeface="Wingdings" panose="05000000000000000000" pitchFamily="2" charset="2"/>
                        <a:buChar char=""/>
                        <a:tabLst>
                          <a:tab pos="698500" algn="l"/>
                        </a:tabLst>
                      </a:pPr>
                      <a:r>
                        <a:rPr lang="en-US" sz="1600" b="1" dirty="0">
                          <a:effectLst/>
                          <a:latin typeface="+mn-lt"/>
                          <a:ea typeface="Times New Roman" panose="02020603050405020304" pitchFamily="18" charset="0"/>
                        </a:rPr>
                        <a:t>Πα</a:t>
                      </a:r>
                      <a:r>
                        <a:rPr lang="en-US" sz="1600" b="1" dirty="0" err="1">
                          <a:effectLst/>
                          <a:latin typeface="+mn-lt"/>
                          <a:ea typeface="Times New Roman" panose="02020603050405020304" pitchFamily="18" charset="0"/>
                        </a:rPr>
                        <a:t>ράδειγμ</a:t>
                      </a:r>
                      <a:r>
                        <a:rPr lang="en-US" sz="1600" b="1" dirty="0">
                          <a:effectLst/>
                          <a:latin typeface="+mn-lt"/>
                          <a:ea typeface="Times New Roman" panose="02020603050405020304" pitchFamily="18" charset="0"/>
                        </a:rPr>
                        <a:t>α δήλωσης σε DTD:</a:t>
                      </a:r>
                      <a:endParaRPr lang="el-GR" sz="1600" dirty="0">
                        <a:effectLst/>
                        <a:latin typeface="+mn-lt"/>
                        <a:ea typeface="Times New Roman" panose="02020603050405020304" pitchFamily="18" charset="0"/>
                      </a:endParaRPr>
                    </a:p>
                    <a:p>
                      <a:pPr>
                        <a:spcAft>
                          <a:spcPts val="300"/>
                        </a:spcAft>
                      </a:pPr>
                      <a:r>
                        <a:rPr lang="en-US" sz="1500" b="1" spc="-100" dirty="0">
                          <a:effectLst/>
                          <a:latin typeface="+mn-lt"/>
                          <a:ea typeface="Times New Roman" panose="02020603050405020304" pitchFamily="18" charset="0"/>
                          <a:cs typeface="Times New Roman" panose="02020603050405020304" pitchFamily="18" charset="0"/>
                        </a:rPr>
                        <a:t>	&lt;!ENTITY writer "</a:t>
                      </a:r>
                      <a:r>
                        <a:rPr lang="el-GR" sz="1500" b="1" spc="-100" dirty="0">
                          <a:effectLst/>
                          <a:latin typeface="+mn-lt"/>
                          <a:ea typeface="Times New Roman" panose="02020603050405020304" pitchFamily="18" charset="0"/>
                          <a:cs typeface="Times New Roman" panose="02020603050405020304" pitchFamily="18" charset="0"/>
                        </a:rPr>
                        <a:t>Φώτης </a:t>
                      </a:r>
                      <a:r>
                        <a:rPr lang="el-GR" sz="1500" b="1" spc="-100" dirty="0" err="1">
                          <a:effectLst/>
                          <a:latin typeface="+mn-lt"/>
                          <a:ea typeface="Times New Roman" panose="02020603050405020304" pitchFamily="18" charset="0"/>
                          <a:cs typeface="Times New Roman" panose="02020603050405020304" pitchFamily="18" charset="0"/>
                        </a:rPr>
                        <a:t>Κόκκορας</a:t>
                      </a:r>
                      <a:r>
                        <a:rPr lang="en-US" sz="1500" b="1" spc="-100" dirty="0">
                          <a:effectLst/>
                          <a:latin typeface="+mn-lt"/>
                          <a:ea typeface="Times New Roman" panose="02020603050405020304" pitchFamily="18" charset="0"/>
                          <a:cs typeface="Times New Roman" panose="02020603050405020304" pitchFamily="18" charset="0"/>
                        </a:rPr>
                        <a:t>"&gt;</a:t>
                      </a:r>
                      <a:endParaRPr lang="el-GR" sz="1300" b="1" spc="-100" dirty="0">
                        <a:effectLst/>
                        <a:latin typeface="+mn-lt"/>
                        <a:ea typeface="Times New Roman" panose="02020603050405020304" pitchFamily="18" charset="0"/>
                        <a:cs typeface="Times New Roman" panose="02020603050405020304" pitchFamily="18" charset="0"/>
                      </a:endParaRPr>
                    </a:p>
                    <a:p>
                      <a:pPr>
                        <a:spcAft>
                          <a:spcPts val="300"/>
                        </a:spcAft>
                      </a:pPr>
                      <a:r>
                        <a:rPr lang="en-US" sz="1500" b="1" spc="-100" dirty="0">
                          <a:effectLst/>
                          <a:latin typeface="+mn-lt"/>
                          <a:ea typeface="Times New Roman" panose="02020603050405020304" pitchFamily="18" charset="0"/>
                          <a:cs typeface="Times New Roman" panose="02020603050405020304" pitchFamily="18" charset="0"/>
                        </a:rPr>
                        <a:t>	&lt;!ENTITY institution "</a:t>
                      </a:r>
                      <a:r>
                        <a:rPr lang="el-GR" sz="1500" b="1" spc="-100" dirty="0">
                          <a:effectLst/>
                          <a:latin typeface="+mn-lt"/>
                          <a:ea typeface="Times New Roman" panose="02020603050405020304" pitchFamily="18" charset="0"/>
                          <a:cs typeface="Times New Roman" panose="02020603050405020304" pitchFamily="18" charset="0"/>
                        </a:rPr>
                        <a:t>ΤΕΙ Λάρισας</a:t>
                      </a:r>
                      <a:r>
                        <a:rPr lang="en-US" sz="1500" b="1" spc="-100" dirty="0">
                          <a:effectLst/>
                          <a:latin typeface="+mn-lt"/>
                          <a:ea typeface="Times New Roman" panose="02020603050405020304" pitchFamily="18" charset="0"/>
                          <a:cs typeface="Times New Roman" panose="02020603050405020304" pitchFamily="18" charset="0"/>
                        </a:rPr>
                        <a:t>"&gt;</a:t>
                      </a:r>
                      <a:endParaRPr lang="el-GR" sz="1300" b="1" spc="-100" dirty="0">
                        <a:effectLst/>
                        <a:latin typeface="+mn-lt"/>
                        <a:ea typeface="Times New Roman" panose="02020603050405020304" pitchFamily="18" charset="0"/>
                        <a:cs typeface="Times New Roman" panose="02020603050405020304" pitchFamily="18" charset="0"/>
                      </a:endParaRPr>
                    </a:p>
                  </a:txBody>
                  <a:tcPr marL="55829" marR="55829"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342900" lvl="0" indent="-342900">
                        <a:spcAft>
                          <a:spcPts val="300"/>
                        </a:spcAft>
                        <a:buSzPts val="1800"/>
                        <a:buFont typeface="Wingdings" panose="05000000000000000000" pitchFamily="2" charset="2"/>
                        <a:buChar char=""/>
                        <a:tabLst>
                          <a:tab pos="698500" algn="l"/>
                          <a:tab pos="561340" algn="l"/>
                        </a:tabLst>
                      </a:pPr>
                      <a:r>
                        <a:rPr lang="el-GR" sz="1600" b="1" dirty="0">
                          <a:effectLst/>
                          <a:latin typeface="+mn-lt"/>
                          <a:ea typeface="Times New Roman" panose="02020603050405020304" pitchFamily="18" charset="0"/>
                        </a:rPr>
                        <a:t>Παράδειγμα χρήσης σε </a:t>
                      </a:r>
                      <a:r>
                        <a:rPr lang="en-US" sz="1600" b="1" dirty="0">
                          <a:effectLst/>
                          <a:latin typeface="+mn-lt"/>
                          <a:ea typeface="Times New Roman" panose="02020603050405020304" pitchFamily="18" charset="0"/>
                        </a:rPr>
                        <a:t>XML</a:t>
                      </a:r>
                      <a:r>
                        <a:rPr lang="el-GR" sz="1600" b="1" dirty="0">
                          <a:effectLst/>
                          <a:latin typeface="+mn-lt"/>
                          <a:ea typeface="Times New Roman" panose="02020603050405020304" pitchFamily="18" charset="0"/>
                        </a:rPr>
                        <a:t> δεδομένα:</a:t>
                      </a:r>
                      <a:endParaRPr lang="el-GR" sz="1600" dirty="0">
                        <a:effectLst/>
                        <a:latin typeface="+mn-lt"/>
                        <a:ea typeface="Times New Roman" panose="02020603050405020304" pitchFamily="18" charset="0"/>
                      </a:endParaRPr>
                    </a:p>
                    <a:p>
                      <a:pPr marL="21590">
                        <a:spcAft>
                          <a:spcPts val="300"/>
                        </a:spcAft>
                        <a:tabLst>
                          <a:tab pos="561340" algn="l"/>
                          <a:tab pos="831850" algn="l"/>
                        </a:tabLst>
                      </a:pPr>
                      <a:r>
                        <a:rPr lang="el-GR" sz="1500" b="1" spc="-100" dirty="0">
                          <a:effectLst/>
                          <a:latin typeface="+mn-lt"/>
                          <a:ea typeface="Times New Roman" panose="02020603050405020304" pitchFamily="18" charset="0"/>
                          <a:cs typeface="Times New Roman" panose="02020603050405020304" pitchFamily="18" charset="0"/>
                        </a:rPr>
                        <a:t>	</a:t>
                      </a:r>
                      <a:r>
                        <a:rPr lang="en-US" sz="1500" b="1" spc="-100" dirty="0">
                          <a:effectLst/>
                          <a:latin typeface="+mn-lt"/>
                          <a:ea typeface="Times New Roman" panose="02020603050405020304" pitchFamily="18" charset="0"/>
                          <a:cs typeface="Times New Roman" panose="02020603050405020304" pitchFamily="18" charset="0"/>
                        </a:rPr>
                        <a:t>&lt;author&gt;</a:t>
                      </a:r>
                      <a:r>
                        <a:rPr lang="en-US" sz="1500" b="1" spc="-100" dirty="0">
                          <a:solidFill>
                            <a:srgbClr val="C00000"/>
                          </a:solidFill>
                          <a:effectLst/>
                          <a:latin typeface="+mn-lt"/>
                          <a:ea typeface="Times New Roman" panose="02020603050405020304" pitchFamily="18" charset="0"/>
                          <a:cs typeface="Times New Roman" panose="02020603050405020304" pitchFamily="18" charset="0"/>
                        </a:rPr>
                        <a:t>&amp;</a:t>
                      </a:r>
                      <a:r>
                        <a:rPr lang="en-US" sz="1500" b="1" spc="-100" dirty="0">
                          <a:solidFill>
                            <a:srgbClr val="008A3E"/>
                          </a:solidFill>
                          <a:effectLst/>
                          <a:latin typeface="+mn-lt"/>
                          <a:ea typeface="Times New Roman" panose="02020603050405020304" pitchFamily="18" charset="0"/>
                          <a:cs typeface="Times New Roman" panose="02020603050405020304" pitchFamily="18" charset="0"/>
                        </a:rPr>
                        <a:t>writer</a:t>
                      </a:r>
                      <a:r>
                        <a:rPr lang="en-US" sz="1500" b="1" spc="-100" dirty="0">
                          <a:solidFill>
                            <a:srgbClr val="0000FF"/>
                          </a:solidFill>
                          <a:effectLst/>
                          <a:latin typeface="+mn-lt"/>
                          <a:ea typeface="Times New Roman" panose="02020603050405020304" pitchFamily="18" charset="0"/>
                          <a:cs typeface="Times New Roman" panose="02020603050405020304" pitchFamily="18" charset="0"/>
                        </a:rPr>
                        <a:t>;</a:t>
                      </a:r>
                      <a:r>
                        <a:rPr lang="en-US" sz="1500" b="1" spc="-100" dirty="0">
                          <a:solidFill>
                            <a:srgbClr val="C00000"/>
                          </a:solidFill>
                          <a:effectLst/>
                          <a:latin typeface="+mn-lt"/>
                          <a:ea typeface="Times New Roman" panose="02020603050405020304" pitchFamily="18" charset="0"/>
                          <a:cs typeface="Times New Roman" panose="02020603050405020304" pitchFamily="18" charset="0"/>
                        </a:rPr>
                        <a:t>&amp;</a:t>
                      </a:r>
                      <a:r>
                        <a:rPr lang="en-US" sz="1500" b="1" spc="-100" dirty="0">
                          <a:solidFill>
                            <a:srgbClr val="008A3E"/>
                          </a:solidFill>
                          <a:effectLst/>
                          <a:latin typeface="+mn-lt"/>
                          <a:ea typeface="Times New Roman" panose="02020603050405020304" pitchFamily="18" charset="0"/>
                          <a:cs typeface="Times New Roman" panose="02020603050405020304" pitchFamily="18" charset="0"/>
                        </a:rPr>
                        <a:t>institution</a:t>
                      </a:r>
                      <a:r>
                        <a:rPr lang="en-US" sz="1500" b="1" spc="-100" dirty="0">
                          <a:solidFill>
                            <a:srgbClr val="0000FF"/>
                          </a:solidFill>
                          <a:effectLst/>
                          <a:latin typeface="+mn-lt"/>
                          <a:ea typeface="Times New Roman" panose="02020603050405020304" pitchFamily="18" charset="0"/>
                          <a:cs typeface="Times New Roman" panose="02020603050405020304" pitchFamily="18" charset="0"/>
                        </a:rPr>
                        <a:t>;</a:t>
                      </a:r>
                      <a:r>
                        <a:rPr lang="en-US" sz="1500" b="1" spc="-100" dirty="0">
                          <a:effectLst/>
                          <a:latin typeface="+mn-lt"/>
                          <a:ea typeface="Times New Roman" panose="02020603050405020304" pitchFamily="18" charset="0"/>
                          <a:cs typeface="Times New Roman" panose="02020603050405020304" pitchFamily="18" charset="0"/>
                        </a:rPr>
                        <a:t>&lt;/author&gt;</a:t>
                      </a:r>
                      <a:endParaRPr lang="el-GR" sz="1300" b="1" spc="-100" dirty="0">
                        <a:effectLst/>
                        <a:latin typeface="+mn-lt"/>
                        <a:ea typeface="Times New Roman" panose="02020603050405020304" pitchFamily="18" charset="0"/>
                        <a:cs typeface="Times New Roman" panose="02020603050405020304" pitchFamily="18" charset="0"/>
                      </a:endParaRPr>
                    </a:p>
                    <a:p>
                      <a:pPr>
                        <a:spcAft>
                          <a:spcPts val="300"/>
                        </a:spcAft>
                      </a:pPr>
                      <a:endParaRPr lang="el-GR" sz="900" dirty="0">
                        <a:effectLst/>
                        <a:latin typeface="+mn-lt"/>
                        <a:ea typeface="Times New Roman" panose="02020603050405020304" pitchFamily="18" charset="0"/>
                      </a:endParaRPr>
                    </a:p>
                  </a:txBody>
                  <a:tcPr marL="55829" marR="55829" marT="0" marB="0">
                    <a:lnL w="12700" cap="flat" cmpd="sng" algn="ctr">
                      <a:solidFill>
                        <a:srgbClr val="000000"/>
                      </a:solidFill>
                      <a:prstDash val="solid"/>
                      <a:round/>
                      <a:headEnd type="none" w="med" len="med"/>
                      <a:tailEnd type="none" w="med" len="med"/>
                    </a:lnL>
                    <a:lnR>
                      <a:noFill/>
                    </a:lnR>
                    <a:lnT>
                      <a:noFill/>
                    </a:lnT>
                    <a:lnB>
                      <a:noFill/>
                    </a:lnB>
                  </a:tcPr>
                </a:tc>
              </a:tr>
            </a:tbl>
          </a:graphicData>
        </a:graphic>
      </p:graphicFrame>
      <p:sp>
        <p:nvSpPr>
          <p:cNvPr id="9" name="Rectangle 3"/>
          <p:cNvSpPr>
            <a:spLocks noChangeArrowheads="1"/>
          </p:cNvSpPr>
          <p:nvPr>
            <p:custDataLst>
              <p:tags r:id="rId5"/>
            </p:custDataLst>
          </p:nvPr>
        </p:nvSpPr>
        <p:spPr bwMode="auto">
          <a:xfrm>
            <a:off x="163484" y="3827315"/>
            <a:ext cx="870952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98500" algn="l"/>
              </a:tabLst>
              <a:defRPr>
                <a:solidFill>
                  <a:schemeClr val="tx1"/>
                </a:solidFill>
                <a:latin typeface="Arial" panose="020B0604020202020204" pitchFamily="34" charset="0"/>
              </a:defRPr>
            </a:lvl1pPr>
            <a:lvl2pPr eaLnBrk="0" fontAlgn="base" hangingPunct="0">
              <a:spcBef>
                <a:spcPct val="0"/>
              </a:spcBef>
              <a:spcAft>
                <a:spcPct val="0"/>
              </a:spcAft>
              <a:tabLst>
                <a:tab pos="698500" algn="l"/>
              </a:tabLst>
              <a:defRPr>
                <a:solidFill>
                  <a:schemeClr val="tx1"/>
                </a:solidFill>
                <a:latin typeface="Arial" panose="020B0604020202020204" pitchFamily="34" charset="0"/>
              </a:defRPr>
            </a:lvl2pPr>
            <a:lvl3pPr eaLnBrk="0" fontAlgn="base" hangingPunct="0">
              <a:spcBef>
                <a:spcPct val="0"/>
              </a:spcBef>
              <a:spcAft>
                <a:spcPct val="0"/>
              </a:spcAft>
              <a:tabLst>
                <a:tab pos="698500" algn="l"/>
              </a:tabLst>
              <a:defRPr>
                <a:solidFill>
                  <a:schemeClr val="tx1"/>
                </a:solidFill>
                <a:latin typeface="Arial" panose="020B0604020202020204" pitchFamily="34" charset="0"/>
              </a:defRPr>
            </a:lvl3pPr>
            <a:lvl4pPr eaLnBrk="0" fontAlgn="base" hangingPunct="0">
              <a:spcBef>
                <a:spcPct val="0"/>
              </a:spcBef>
              <a:spcAft>
                <a:spcPct val="0"/>
              </a:spcAft>
              <a:tabLst>
                <a:tab pos="698500" algn="l"/>
              </a:tabLst>
              <a:defRPr>
                <a:solidFill>
                  <a:schemeClr val="tx1"/>
                </a:solidFill>
                <a:latin typeface="Arial" panose="020B0604020202020204" pitchFamily="34" charset="0"/>
              </a:defRPr>
            </a:lvl4pPr>
            <a:lvl5pPr eaLnBrk="0" fontAlgn="base" hangingPunct="0">
              <a:spcBef>
                <a:spcPct val="0"/>
              </a:spcBef>
              <a:spcAft>
                <a:spcPct val="0"/>
              </a:spcAft>
              <a:tabLst>
                <a:tab pos="698500" algn="l"/>
              </a:tabLst>
              <a:defRPr>
                <a:solidFill>
                  <a:schemeClr val="tx1"/>
                </a:solidFill>
                <a:latin typeface="Arial" panose="020B0604020202020204" pitchFamily="34" charset="0"/>
              </a:defRPr>
            </a:lvl5pPr>
            <a:lvl6pPr eaLnBrk="0" fontAlgn="base" hangingPunct="0">
              <a:spcBef>
                <a:spcPct val="0"/>
              </a:spcBef>
              <a:spcAft>
                <a:spcPct val="0"/>
              </a:spcAft>
              <a:tabLst>
                <a:tab pos="698500" algn="l"/>
              </a:tabLst>
              <a:defRPr>
                <a:solidFill>
                  <a:schemeClr val="tx1"/>
                </a:solidFill>
                <a:latin typeface="Arial" panose="020B0604020202020204" pitchFamily="34" charset="0"/>
              </a:defRPr>
            </a:lvl6pPr>
            <a:lvl7pPr eaLnBrk="0" fontAlgn="base" hangingPunct="0">
              <a:spcBef>
                <a:spcPct val="0"/>
              </a:spcBef>
              <a:spcAft>
                <a:spcPct val="0"/>
              </a:spcAft>
              <a:tabLst>
                <a:tab pos="698500" algn="l"/>
              </a:tabLst>
              <a:defRPr>
                <a:solidFill>
                  <a:schemeClr val="tx1"/>
                </a:solidFill>
                <a:latin typeface="Arial" panose="020B0604020202020204" pitchFamily="34" charset="0"/>
              </a:defRPr>
            </a:lvl7pPr>
            <a:lvl8pPr eaLnBrk="0" fontAlgn="base" hangingPunct="0">
              <a:spcBef>
                <a:spcPct val="0"/>
              </a:spcBef>
              <a:spcAft>
                <a:spcPct val="0"/>
              </a:spcAft>
              <a:tabLst>
                <a:tab pos="698500" algn="l"/>
              </a:tabLst>
              <a:defRPr>
                <a:solidFill>
                  <a:schemeClr val="tx1"/>
                </a:solidFill>
                <a:latin typeface="Arial" panose="020B0604020202020204" pitchFamily="34" charset="0"/>
              </a:defRPr>
            </a:lvl8pPr>
            <a:lvl9pPr eaLnBrk="0" fontAlgn="base" hangingPunct="0">
              <a:spcBef>
                <a:spcPct val="0"/>
              </a:spcBef>
              <a:spcAft>
                <a:spcPct val="0"/>
              </a:spcAft>
              <a:tabLst>
                <a:tab pos="698500" algn="l"/>
              </a:tabLst>
              <a:defRPr>
                <a:solidFill>
                  <a:schemeClr val="tx1"/>
                </a:solidFill>
                <a:latin typeface="Arial" panose="020B0604020202020204" pitchFamily="34" charset="0"/>
              </a:defRPr>
            </a:lvl9pPr>
          </a:lstStyle>
          <a:p>
            <a:pPr marL="742950" lvl="1" indent="-285750">
              <a:buFont typeface="Wingdings" panose="05000000000000000000" pitchFamily="2" charset="2"/>
              <a:buChar char="q"/>
            </a:pPr>
            <a:r>
              <a:rPr kumimoji="0" lang="el-GR" altLang="el-GR" sz="1600" b="1" i="0" u="none" strike="noStrike" cap="none" normalizeH="0" baseline="0" dirty="0" smtClean="0">
                <a:ln>
                  <a:noFill/>
                </a:ln>
                <a:solidFill>
                  <a:schemeClr val="tx1"/>
                </a:solidFill>
                <a:effectLst/>
                <a:latin typeface="+mn-lt"/>
                <a:ea typeface="Times New Roman" panose="02020603050405020304" pitchFamily="18" charset="0"/>
              </a:rPr>
              <a:t>Σημείωση</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δηλαδή μια οντότητα έχει 3 μέρη:  </a:t>
            </a:r>
            <a:r>
              <a:rPr kumimoji="0" lang="el-GR" altLang="el-GR" sz="1600" b="1" i="0" u="none" strike="noStrike" cap="none" normalizeH="0" baseline="0" dirty="0" smtClean="0">
                <a:ln>
                  <a:noFill/>
                </a:ln>
                <a:solidFill>
                  <a:srgbClr val="C00000"/>
                </a:solidFill>
                <a:effectLst/>
                <a:latin typeface="+mn-lt"/>
                <a:ea typeface="Times New Roman" panose="02020603050405020304" pitchFamily="18" charset="0"/>
              </a:rPr>
              <a:t>&amp;</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a:t>
            </a:r>
            <a:r>
              <a:rPr kumimoji="0" lang="el-GR" altLang="el-GR" sz="1600" b="1" i="0" u="none" strike="noStrike" cap="none" normalizeH="0" baseline="0" dirty="0" smtClean="0">
                <a:ln>
                  <a:noFill/>
                </a:ln>
                <a:solidFill>
                  <a:srgbClr val="008A3E"/>
                </a:solidFill>
                <a:effectLst/>
                <a:latin typeface="+mn-lt"/>
                <a:ea typeface="Times New Roman" panose="02020603050405020304" pitchFamily="18" charset="0"/>
              </a:rPr>
              <a:t>όνομα</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a:t>
            </a:r>
            <a:r>
              <a:rPr kumimoji="0" lang="el-GR" altLang="el-GR" sz="1600" b="1" i="0" u="none" strike="noStrike" cap="none" normalizeH="0" baseline="0" dirty="0" smtClean="0">
                <a:ln>
                  <a:noFill/>
                </a:ln>
                <a:solidFill>
                  <a:srgbClr val="0000FF"/>
                </a:solidFill>
                <a:effectLst/>
                <a:latin typeface="+mn-lt"/>
                <a:ea typeface="Times New Roman" panose="02020603050405020304" pitchFamily="18" charset="0"/>
              </a:rPr>
              <a:t>;</a:t>
            </a:r>
            <a:endParaRPr kumimoji="0" lang="el-GR" altLang="el-GR" sz="1600" b="0" i="0" u="none" strike="noStrike" cap="none" normalizeH="0" baseline="0" dirty="0" smtClean="0">
              <a:ln>
                <a:noFill/>
              </a:ln>
              <a:solidFill>
                <a:schemeClr val="tx1"/>
              </a:solidFill>
              <a:effectLst/>
              <a:latin typeface="+mn-lt"/>
            </a:endParaRPr>
          </a:p>
          <a:p>
            <a:pPr marL="285750" indent="-285750">
              <a:buFont typeface="Wingdings" panose="05000000000000000000" pitchFamily="2" charset="2"/>
              <a:buChar char="v"/>
            </a:pPr>
            <a:endParaRPr kumimoji="0" lang="el-GR" altLang="el-GR" sz="1600" b="1" i="0" u="none" strike="noStrike" cap="none" normalizeH="0" baseline="0" dirty="0" smtClean="0">
              <a:ln>
                <a:noFill/>
              </a:ln>
              <a:solidFill>
                <a:schemeClr val="tx1"/>
              </a:solidFill>
              <a:effectLst/>
              <a:latin typeface="+mn-lt"/>
              <a:ea typeface="Times New Roman" panose="02020603050405020304" pitchFamily="18" charset="0"/>
            </a:endParaRPr>
          </a:p>
          <a:p>
            <a:pPr marL="285750" indent="-285750">
              <a:buFont typeface="Wingdings" panose="05000000000000000000" pitchFamily="2" charset="2"/>
              <a:buChar char="v"/>
            </a:pPr>
            <a:r>
              <a:rPr kumimoji="0" lang="el-GR" altLang="el-GR" sz="1600" b="1" i="0" u="none" strike="noStrike" cap="none" normalizeH="0" baseline="0" dirty="0" smtClean="0">
                <a:ln>
                  <a:noFill/>
                </a:ln>
                <a:solidFill>
                  <a:schemeClr val="tx1"/>
                </a:solidFill>
                <a:effectLst/>
                <a:latin typeface="+mn-lt"/>
                <a:ea typeface="Times New Roman" panose="02020603050405020304" pitchFamily="18" charset="0"/>
              </a:rPr>
              <a:t>Εξωτερικός ορισμός οντοτήτων</a:t>
            </a:r>
            <a:endParaRPr kumimoji="0" lang="el-GR" altLang="el-GR" sz="1600"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&lt;!ENTITY entity-name SYSTEM "URI/URL"&gt;</a:t>
            </a:r>
            <a:endParaRPr kumimoji="0" lang="el-GR" altLang="el-GR" sz="1600"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rPr>
              <a:t>Πα</a:t>
            </a:r>
            <a:r>
              <a:rPr kumimoji="0" lang="en-US" altLang="el-GR" sz="1600" b="1" i="0" u="none" strike="noStrike" cap="none" normalizeH="0" baseline="0" dirty="0" err="1" smtClean="0">
                <a:ln>
                  <a:noFill/>
                </a:ln>
                <a:solidFill>
                  <a:schemeClr val="tx1"/>
                </a:solidFill>
                <a:effectLst/>
                <a:latin typeface="+mn-lt"/>
                <a:ea typeface="Times New Roman" panose="02020603050405020304" pitchFamily="18" charset="0"/>
              </a:rPr>
              <a:t>ράδειγμ</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rPr>
              <a:t>α δήλωσης σε DTD:</a:t>
            </a:r>
            <a:endParaRPr kumimoji="0" lang="el-GR" altLang="el-GR" sz="1600" b="0" i="0" u="none" strike="noStrike" cap="none" normalizeH="0" baseline="0" dirty="0" smtClean="0">
              <a:ln>
                <a:noFill/>
              </a:ln>
              <a:solidFill>
                <a:schemeClr val="tx1"/>
              </a:solidFill>
              <a:effectLst/>
              <a:latin typeface="+mn-lt"/>
            </a:endParaRPr>
          </a:p>
          <a:p>
            <a:pPr lvl="1"/>
            <a:r>
              <a:rPr kumimoji="0" lang="el-GR"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&lt;!ENTITY writer SYSTEM "http://www.teilar.gr/entities.dtd"&gt;</a:t>
            </a:r>
            <a:endParaRPr kumimoji="0" lang="el-GR" altLang="el-GR" sz="1600" b="0" i="0" u="none" strike="noStrike" cap="none" normalizeH="0" baseline="0" dirty="0" smtClean="0">
              <a:ln>
                <a:noFill/>
              </a:ln>
              <a:solidFill>
                <a:schemeClr val="tx1"/>
              </a:solidFill>
              <a:effectLst/>
              <a:latin typeface="+mn-lt"/>
            </a:endParaRPr>
          </a:p>
          <a:p>
            <a:pPr lvl="1"/>
            <a:r>
              <a:rPr kumimoji="0" lang="el-GR"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&lt;!ENTITY institution SYSTEM "http://www.teilar.gr/entities.dtd"&gt;</a:t>
            </a:r>
            <a:endParaRPr kumimoji="0" lang="el-GR" altLang="el-GR" sz="1600"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l-GR" altLang="el-GR" sz="1600" b="1" i="0" u="none" strike="noStrike" cap="none" normalizeH="0" baseline="0" dirty="0" smtClean="0">
                <a:ln>
                  <a:noFill/>
                </a:ln>
                <a:solidFill>
                  <a:schemeClr val="tx1"/>
                </a:solidFill>
                <a:effectLst/>
                <a:latin typeface="+mn-lt"/>
                <a:ea typeface="Times New Roman" panose="02020603050405020304" pitchFamily="18" charset="0"/>
              </a:rPr>
              <a:t>Παράδειγμα χρήσης σε </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rPr>
              <a:t>XML</a:t>
            </a:r>
            <a:r>
              <a:rPr kumimoji="0" lang="el-GR" altLang="el-GR" sz="1600" b="1" i="0" u="none" strike="noStrike" cap="none" normalizeH="0" baseline="0" dirty="0" smtClean="0">
                <a:ln>
                  <a:noFill/>
                </a:ln>
                <a:solidFill>
                  <a:schemeClr val="tx1"/>
                </a:solidFill>
                <a:effectLst/>
                <a:latin typeface="+mn-lt"/>
                <a:ea typeface="Times New Roman" panose="02020603050405020304" pitchFamily="18" charset="0"/>
              </a:rPr>
              <a:t> δεδομένα:</a:t>
            </a:r>
            <a:endPar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tab pos="698500" algn="l"/>
              </a:tabLst>
            </a:pP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&lt;</a:t>
            </a:r>
            <a:r>
              <a:rPr kumimoji="0" lang="el-GR" altLang="el-GR" sz="1600" b="0" i="0" u="none" strike="noStrike" cap="none" normalizeH="0" baseline="0" dirty="0" err="1" smtClean="0">
                <a:ln>
                  <a:noFill/>
                </a:ln>
                <a:solidFill>
                  <a:schemeClr val="tx1"/>
                </a:solidFill>
                <a:effectLst/>
                <a:latin typeface="+mn-lt"/>
                <a:ea typeface="Times New Roman" panose="02020603050405020304" pitchFamily="18" charset="0"/>
              </a:rPr>
              <a:t>author</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&gt;</a:t>
            </a:r>
            <a:r>
              <a:rPr kumimoji="0" lang="el-GR" altLang="el-GR" sz="1600" b="0" i="0" u="none" strike="noStrike" cap="none" normalizeH="0" baseline="0" dirty="0" smtClean="0">
                <a:ln>
                  <a:noFill/>
                </a:ln>
                <a:solidFill>
                  <a:srgbClr val="C00000"/>
                </a:solidFill>
                <a:effectLst/>
                <a:latin typeface="+mn-lt"/>
                <a:ea typeface="Times New Roman" panose="02020603050405020304" pitchFamily="18" charset="0"/>
              </a:rPr>
              <a:t>&amp;</a:t>
            </a:r>
            <a:r>
              <a:rPr kumimoji="0" lang="el-GR" altLang="el-GR" sz="1600" b="0" i="0" u="none" strike="noStrike" cap="none" normalizeH="0" baseline="0" dirty="0" err="1" smtClean="0">
                <a:ln>
                  <a:noFill/>
                </a:ln>
                <a:solidFill>
                  <a:srgbClr val="008A3E"/>
                </a:solidFill>
                <a:effectLst/>
                <a:latin typeface="+mn-lt"/>
                <a:ea typeface="Times New Roman" panose="02020603050405020304" pitchFamily="18" charset="0"/>
              </a:rPr>
              <a:t>writer</a:t>
            </a:r>
            <a:r>
              <a:rPr kumimoji="0" lang="el-GR" altLang="el-GR" sz="1600" b="0" i="0" u="none" strike="noStrike" cap="none" normalizeH="0" baseline="0" dirty="0" smtClean="0">
                <a:ln>
                  <a:noFill/>
                </a:ln>
                <a:solidFill>
                  <a:srgbClr val="0000FF"/>
                </a:solidFill>
                <a:effectLst/>
                <a:latin typeface="+mn-lt"/>
                <a:ea typeface="Times New Roman" panose="02020603050405020304" pitchFamily="18" charset="0"/>
              </a:rPr>
              <a:t>;</a:t>
            </a:r>
            <a:r>
              <a:rPr kumimoji="0" lang="el-GR" altLang="el-GR" sz="1600" b="0" i="0" u="none" strike="noStrike" cap="none" normalizeH="0" baseline="0" dirty="0" smtClean="0">
                <a:ln>
                  <a:noFill/>
                </a:ln>
                <a:solidFill>
                  <a:srgbClr val="C00000"/>
                </a:solidFill>
                <a:effectLst/>
                <a:latin typeface="+mn-lt"/>
                <a:ea typeface="Times New Roman" panose="02020603050405020304" pitchFamily="18" charset="0"/>
              </a:rPr>
              <a:t>&amp;</a:t>
            </a:r>
            <a:r>
              <a:rPr kumimoji="0" lang="el-GR" altLang="el-GR" sz="1600" b="0" i="0" u="none" strike="noStrike" cap="none" normalizeH="0" baseline="0" dirty="0" err="1" smtClean="0">
                <a:ln>
                  <a:noFill/>
                </a:ln>
                <a:solidFill>
                  <a:srgbClr val="008A3E"/>
                </a:solidFill>
                <a:effectLst/>
                <a:latin typeface="+mn-lt"/>
                <a:ea typeface="Times New Roman" panose="02020603050405020304" pitchFamily="18" charset="0"/>
              </a:rPr>
              <a:t>institution</a:t>
            </a:r>
            <a:r>
              <a:rPr kumimoji="0" lang="el-GR" altLang="el-GR" sz="1600" b="0" i="0" u="none" strike="noStrike" cap="none" normalizeH="0" baseline="0" dirty="0" smtClean="0">
                <a:ln>
                  <a:noFill/>
                </a:ln>
                <a:solidFill>
                  <a:srgbClr val="0000FF"/>
                </a:solidFill>
                <a:effectLst/>
                <a:latin typeface="+mn-lt"/>
                <a:ea typeface="Times New Roman" panose="02020603050405020304" pitchFamily="18" charset="0"/>
              </a:rPr>
              <a:t>;</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&lt;/</a:t>
            </a:r>
            <a:r>
              <a:rPr kumimoji="0" lang="el-GR" altLang="el-GR" sz="1600" b="0" i="0" u="none" strike="noStrike" cap="none" normalizeH="0" baseline="0" dirty="0" err="1" smtClean="0">
                <a:ln>
                  <a:noFill/>
                </a:ln>
                <a:solidFill>
                  <a:schemeClr val="tx1"/>
                </a:solidFill>
                <a:effectLst/>
                <a:latin typeface="+mn-lt"/>
                <a:ea typeface="Times New Roman" panose="02020603050405020304" pitchFamily="18" charset="0"/>
              </a:rPr>
              <a:t>author</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&gt;</a:t>
            </a:r>
            <a:r>
              <a:rPr kumimoji="0" lang="el-GR" altLang="el-GR" sz="1600" b="0" i="0" u="none" strike="noStrike" cap="none" normalizeH="0" baseline="0" dirty="0" smtClean="0">
                <a:ln>
                  <a:noFill/>
                </a:ln>
                <a:solidFill>
                  <a:schemeClr val="tx1"/>
                </a:solidFill>
                <a:effectLst/>
                <a:latin typeface="+mn-lt"/>
              </a:rPr>
              <a:t> </a:t>
            </a:r>
          </a:p>
        </p:txBody>
      </p:sp>
      <p:pic>
        <p:nvPicPr>
          <p:cNvPr id="10" name="Εικόνα 9" descr="εικονίδιο προσοχής."/>
          <p:cNvPicPr>
            <a:picLocks noChangeAspect="1"/>
          </p:cNvPicPr>
          <p:nvPr/>
        </p:nvPicPr>
        <p:blipFill>
          <a:blip r:embed="rId10"/>
          <a:stretch>
            <a:fillRect/>
          </a:stretch>
        </p:blipFill>
        <p:spPr>
          <a:xfrm>
            <a:off x="6799985" y="4172987"/>
            <a:ext cx="1991283" cy="1995958"/>
          </a:xfrm>
          <a:prstGeom prst="rect">
            <a:avLst/>
          </a:prstGeom>
        </p:spPr>
      </p:pic>
      <p:pic>
        <p:nvPicPr>
          <p:cNvPr id="11" name="Εικόνα 10" descr="Εικονίδιο μετάβασης στα Περιεχόμενα.">
            <a:hlinkClick r:id="rId11" action="ppaction://hlinksldjump" tooltip="Επιστροφή στα Περιεχόμενα"/>
          </p:cNvPr>
          <p:cNvPicPr>
            <a:picLocks noChangeAspect="1"/>
          </p:cNvPicPr>
          <p:nvPr/>
        </p:nvPicPr>
        <p:blipFill>
          <a:blip r:embed="rId12">
            <a:extLst>
              <a:ext uri="{BEBA8EAE-BF5A-486C-A8C5-ECC9F3942E4B}">
                <a14:imgProps xmlns:a14="http://schemas.microsoft.com/office/drawing/2010/main">
                  <a14:imgLayer r:embed="rId13">
                    <a14:imgEffect>
                      <a14:sharpenSoften amount="100000"/>
                    </a14:imgEffect>
                  </a14:imgLayer>
                </a14:imgProps>
              </a:ext>
              <a:ext uri="{28A0092B-C50C-407E-A947-70E740481C1C}">
                <a14:useLocalDpi xmlns:a14="http://schemas.microsoft.com/office/drawing/2010/main" val="0"/>
              </a:ext>
            </a:extLst>
          </a:blip>
          <a:stretch>
            <a:fillRect/>
          </a:stretch>
        </p:blipFill>
        <p:spPr>
          <a:xfrm>
            <a:off x="169167" y="5989677"/>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6"/>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7"/>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3659574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200603"/>
            <a:ext cx="8229600" cy="811580"/>
          </a:xfrm>
        </p:spPr>
        <p:txBody>
          <a:bodyPr>
            <a:noAutofit/>
          </a:bodyPr>
          <a:lstStyle/>
          <a:p>
            <a:r>
              <a:rPr lang="el-GR" sz="3600" dirty="0"/>
              <a:t>Παράδειγμα </a:t>
            </a:r>
            <a:r>
              <a:rPr lang="en-US" sz="3600" dirty="0"/>
              <a:t>DTD </a:t>
            </a:r>
            <a:r>
              <a:rPr lang="el-GR" sz="3600" dirty="0"/>
              <a:t>για </a:t>
            </a:r>
            <a:r>
              <a:rPr lang="en-US" sz="3600" dirty="0"/>
              <a:t>email element</a:t>
            </a:r>
            <a:endParaRPr lang="el-GR" sz="3600" dirty="0"/>
          </a:p>
        </p:txBody>
      </p:sp>
      <p:sp>
        <p:nvSpPr>
          <p:cNvPr id="17" name="Rectangle 6"/>
          <p:cNvSpPr>
            <a:spLocks noChangeArrowheads="1"/>
          </p:cNvSpPr>
          <p:nvPr/>
        </p:nvSpPr>
        <p:spPr bwMode="auto">
          <a:xfrm>
            <a:off x="175817" y="1271587"/>
            <a:ext cx="3744416"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l-GR" sz="1200" b="1" dirty="0">
                <a:ea typeface="Times New Roman" panose="02020603050405020304" pitchFamily="18" charset="0"/>
                <a:cs typeface="Courier New" panose="02070309020205020404" pitchFamily="49" charset="0"/>
              </a:rPr>
              <a:t>&lt;?xml version="1.0" encoding="UTF-8"?&gt;</a:t>
            </a:r>
            <a:endParaRPr lang="en-US" altLang="el-GR" sz="12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l-GR" sz="12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2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&lt;!ELEMENT </a:t>
            </a:r>
            <a:r>
              <a:rPr kumimoji="0" lang="en-US" altLang="el-GR" sz="1200" b="1" i="0" u="none" strike="noStrike" cap="none" normalizeH="0" baseline="0" dirty="0" smtClean="0">
                <a:ln>
                  <a:noFill/>
                </a:ln>
                <a:solidFill>
                  <a:srgbClr val="0000FF"/>
                </a:solidFill>
                <a:effectLst/>
                <a:ea typeface="Times New Roman" panose="02020603050405020304" pitchFamily="18" charset="0"/>
                <a:cs typeface="Courier New" panose="02070309020205020404" pitchFamily="49" charset="0"/>
              </a:rPr>
              <a:t>email</a:t>
            </a:r>
            <a:r>
              <a:rPr kumimoji="0" lang="en-US" altLang="el-GR" sz="12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a:t>
            </a:r>
            <a:r>
              <a:rPr kumimoji="0" lang="en-US" altLang="el-GR" sz="1200" b="1" i="0" u="none" strike="noStrike" cap="none" normalizeH="0" baseline="0" dirty="0" err="1" smtClean="0">
                <a:ln>
                  <a:noFill/>
                </a:ln>
                <a:solidFill>
                  <a:schemeClr val="tx1"/>
                </a:solidFill>
                <a:effectLst/>
                <a:ea typeface="Times New Roman" panose="02020603050405020304" pitchFamily="18" charset="0"/>
                <a:cs typeface="Courier New" panose="02070309020205020404" pitchFamily="49" charset="0"/>
              </a:rPr>
              <a:t>head,body</a:t>
            </a:r>
            <a:r>
              <a:rPr kumimoji="0" lang="en-US" altLang="el-GR" sz="12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)&gt;</a:t>
            </a:r>
            <a:endParaRPr kumimoji="0" lang="el-GR" altLang="el-GR"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2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&lt;!ELEMENT </a:t>
            </a:r>
            <a:r>
              <a:rPr kumimoji="0" lang="en-US" altLang="el-GR" sz="1200" b="1" i="0" u="none" strike="noStrike" cap="none" normalizeH="0" baseline="0" dirty="0" smtClean="0">
                <a:ln>
                  <a:noFill/>
                </a:ln>
                <a:solidFill>
                  <a:srgbClr val="0000FF"/>
                </a:solidFill>
                <a:effectLst/>
                <a:ea typeface="Times New Roman" panose="02020603050405020304" pitchFamily="18" charset="0"/>
                <a:cs typeface="Courier New" panose="02070309020205020404" pitchFamily="49" charset="0"/>
              </a:rPr>
              <a:t>head</a:t>
            </a:r>
            <a:r>
              <a:rPr kumimoji="0" lang="en-US" altLang="el-GR" sz="12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(from, to+, cc*, subject)&gt;</a:t>
            </a:r>
            <a:endParaRPr kumimoji="0" lang="el-GR" altLang="el-GR"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2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&lt;!ELEMENT </a:t>
            </a:r>
            <a:r>
              <a:rPr kumimoji="0" lang="en-US" altLang="el-GR" sz="1200" b="1" i="0" u="none" strike="noStrike" cap="none" normalizeH="0" baseline="0" dirty="0" smtClean="0">
                <a:ln>
                  <a:noFill/>
                </a:ln>
                <a:solidFill>
                  <a:srgbClr val="0000FF"/>
                </a:solidFill>
                <a:effectLst/>
                <a:ea typeface="Times New Roman" panose="02020603050405020304" pitchFamily="18" charset="0"/>
                <a:cs typeface="Courier New" panose="02070309020205020404" pitchFamily="49" charset="0"/>
              </a:rPr>
              <a:t>from</a:t>
            </a:r>
            <a:r>
              <a:rPr kumimoji="0" lang="en-US" altLang="el-GR" sz="12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EMPTY&gt;</a:t>
            </a:r>
            <a:endParaRPr kumimoji="0" lang="el-GR" altLang="el-GR"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2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&lt;!ATTLIST from  </a:t>
            </a:r>
            <a:r>
              <a:rPr kumimoji="0" lang="en-US" altLang="el-GR" sz="1200" b="1" i="0" u="none" strike="noStrike" cap="none" normalizeH="0" baseline="0" dirty="0" smtClean="0">
                <a:ln>
                  <a:noFill/>
                </a:ln>
                <a:solidFill>
                  <a:srgbClr val="C00000"/>
                </a:solidFill>
                <a:effectLst/>
                <a:ea typeface="Times New Roman" panose="02020603050405020304" pitchFamily="18" charset="0"/>
                <a:cs typeface="Courier New" panose="02070309020205020404" pitchFamily="49" charset="0"/>
              </a:rPr>
              <a:t>name </a:t>
            </a:r>
            <a:r>
              <a:rPr kumimoji="0" lang="en-US" altLang="el-GR" sz="12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CDATA #IMPLIED</a:t>
            </a:r>
            <a:endParaRPr kumimoji="0" lang="el-GR" altLang="el-GR"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1" i="0" u="none" strike="noStrike" cap="none" normalizeH="0" baseline="0" dirty="0" smtClean="0">
                <a:ln>
                  <a:noFill/>
                </a:ln>
                <a:solidFill>
                  <a:srgbClr val="C00000"/>
                </a:solidFill>
                <a:effectLst/>
                <a:ea typeface="Times New Roman" panose="02020603050405020304" pitchFamily="18" charset="0"/>
                <a:cs typeface="Courier New" panose="02070309020205020404" pitchFamily="49" charset="0"/>
              </a:rPr>
              <a:t>	</a:t>
            </a:r>
            <a:r>
              <a:rPr kumimoji="0" lang="en-US" altLang="el-GR" sz="1200" b="1" i="0" u="none" strike="noStrike" cap="none" normalizeH="0" baseline="0" dirty="0" smtClean="0">
                <a:ln>
                  <a:noFill/>
                </a:ln>
                <a:solidFill>
                  <a:srgbClr val="C00000"/>
                </a:solidFill>
                <a:effectLst/>
                <a:ea typeface="Times New Roman" panose="02020603050405020304" pitchFamily="18" charset="0"/>
                <a:cs typeface="Courier New" panose="02070309020205020404" pitchFamily="49" charset="0"/>
              </a:rPr>
              <a:t>address </a:t>
            </a:r>
            <a:r>
              <a:rPr kumimoji="0" lang="en-US" altLang="el-GR" sz="12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CDATA #REQUIRED&gt;</a:t>
            </a:r>
            <a:endParaRPr kumimoji="0" lang="el-GR" altLang="el-GR"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2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&lt;!ELEMENT </a:t>
            </a:r>
            <a:r>
              <a:rPr kumimoji="0" lang="en-US" altLang="el-GR" sz="1200" b="1" i="0" u="none" strike="noStrike" cap="none" normalizeH="0" baseline="0" dirty="0" smtClean="0">
                <a:ln>
                  <a:noFill/>
                </a:ln>
                <a:solidFill>
                  <a:srgbClr val="0000FF"/>
                </a:solidFill>
                <a:effectLst/>
                <a:ea typeface="Times New Roman" panose="02020603050405020304" pitchFamily="18" charset="0"/>
                <a:cs typeface="Courier New" panose="02070309020205020404" pitchFamily="49" charset="0"/>
              </a:rPr>
              <a:t>to</a:t>
            </a:r>
            <a:r>
              <a:rPr kumimoji="0" lang="en-US" altLang="el-GR" sz="12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EMPTY&gt;</a:t>
            </a:r>
            <a:endParaRPr kumimoji="0" lang="el-GR" altLang="el-GR"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2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&lt;!ATTLIST to    </a:t>
            </a:r>
            <a:r>
              <a:rPr kumimoji="0" lang="en-US" altLang="el-GR" sz="1200" b="1" i="0" u="none" strike="noStrike" cap="none" normalizeH="0" baseline="0" dirty="0" smtClean="0">
                <a:ln>
                  <a:noFill/>
                </a:ln>
                <a:solidFill>
                  <a:srgbClr val="C00000"/>
                </a:solidFill>
                <a:effectLst/>
                <a:ea typeface="Times New Roman" panose="02020603050405020304" pitchFamily="18" charset="0"/>
                <a:cs typeface="Courier New" panose="02070309020205020404" pitchFamily="49" charset="0"/>
              </a:rPr>
              <a:t>name </a:t>
            </a:r>
            <a:r>
              <a:rPr kumimoji="0" lang="en-US" altLang="el-GR" sz="12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CDATA #IMPLIED</a:t>
            </a:r>
            <a:endParaRPr kumimoji="0" lang="el-GR" altLang="el-GR"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1" i="0" u="none" strike="noStrike" cap="none" normalizeH="0" baseline="0" dirty="0" smtClean="0">
                <a:ln>
                  <a:noFill/>
                </a:ln>
                <a:solidFill>
                  <a:srgbClr val="C00000"/>
                </a:solidFill>
                <a:effectLst/>
                <a:ea typeface="Times New Roman" panose="02020603050405020304" pitchFamily="18" charset="0"/>
                <a:cs typeface="Courier New" panose="02070309020205020404" pitchFamily="49" charset="0"/>
              </a:rPr>
              <a:t>	</a:t>
            </a:r>
            <a:r>
              <a:rPr kumimoji="0" lang="en-US" altLang="el-GR" sz="1200" b="1" i="0" u="none" strike="noStrike" cap="none" normalizeH="0" baseline="0" dirty="0" smtClean="0">
                <a:ln>
                  <a:noFill/>
                </a:ln>
                <a:solidFill>
                  <a:srgbClr val="C00000"/>
                </a:solidFill>
                <a:effectLst/>
                <a:ea typeface="Times New Roman" panose="02020603050405020304" pitchFamily="18" charset="0"/>
                <a:cs typeface="Courier New" panose="02070309020205020404" pitchFamily="49" charset="0"/>
              </a:rPr>
              <a:t>address </a:t>
            </a:r>
            <a:r>
              <a:rPr kumimoji="0" lang="en-US" altLang="el-GR" sz="12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CDATA #REQUIRED&gt;</a:t>
            </a:r>
            <a:endParaRPr kumimoji="0" lang="el-GR" altLang="el-GR"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2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&lt;!ELEMENT </a:t>
            </a:r>
            <a:r>
              <a:rPr kumimoji="0" lang="en-US" altLang="el-GR" sz="1200" b="1" i="0" u="none" strike="noStrike" cap="none" normalizeH="0" baseline="0" dirty="0" smtClean="0">
                <a:ln>
                  <a:noFill/>
                </a:ln>
                <a:solidFill>
                  <a:srgbClr val="0000FF"/>
                </a:solidFill>
                <a:effectLst/>
                <a:ea typeface="Times New Roman" panose="02020603050405020304" pitchFamily="18" charset="0"/>
                <a:cs typeface="Courier New" panose="02070309020205020404" pitchFamily="49" charset="0"/>
              </a:rPr>
              <a:t>cc</a:t>
            </a:r>
            <a:r>
              <a:rPr kumimoji="0" lang="en-US" altLang="el-GR" sz="12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EMPTY&gt;</a:t>
            </a:r>
            <a:endParaRPr kumimoji="0" lang="el-GR" altLang="el-GR"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2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&lt;!ATTLIST cc    </a:t>
            </a:r>
            <a:r>
              <a:rPr kumimoji="0" lang="en-US" altLang="el-GR" sz="1200" b="1" i="0" u="none" strike="noStrike" cap="none" normalizeH="0" baseline="0" dirty="0" smtClean="0">
                <a:ln>
                  <a:noFill/>
                </a:ln>
                <a:solidFill>
                  <a:srgbClr val="C00000"/>
                </a:solidFill>
                <a:effectLst/>
                <a:ea typeface="Times New Roman" panose="02020603050405020304" pitchFamily="18" charset="0"/>
                <a:cs typeface="Courier New" panose="02070309020205020404" pitchFamily="49" charset="0"/>
              </a:rPr>
              <a:t>name </a:t>
            </a:r>
            <a:r>
              <a:rPr kumimoji="0" lang="en-US" altLang="el-GR" sz="12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CDATA #IMPLIED</a:t>
            </a:r>
            <a:endParaRPr kumimoji="0" lang="el-GR" altLang="el-GR" sz="1200" b="0" i="0" u="none" strike="noStrike" cap="none" normalizeH="0" baseline="0" dirty="0" smtClean="0">
              <a:ln>
                <a:noFill/>
              </a:ln>
              <a:solidFill>
                <a:schemeClr val="tx1"/>
              </a:solidFill>
              <a:effectLst/>
            </a:endParaRPr>
          </a:p>
          <a:p>
            <a:pPr eaLnBrk="0" fontAlgn="base" hangingPunct="0">
              <a:spcBef>
                <a:spcPct val="0"/>
              </a:spcBef>
              <a:spcAft>
                <a:spcPct val="0"/>
              </a:spcAft>
            </a:pPr>
            <a:r>
              <a:rPr kumimoji="0" lang="el-GR" altLang="el-GR" sz="1200" b="1" i="0" u="none" strike="noStrike" cap="none" normalizeH="0" baseline="0" dirty="0" smtClean="0">
                <a:ln>
                  <a:noFill/>
                </a:ln>
                <a:solidFill>
                  <a:srgbClr val="C00000"/>
                </a:solidFill>
                <a:effectLst/>
                <a:ea typeface="Times New Roman" panose="02020603050405020304" pitchFamily="18" charset="0"/>
                <a:cs typeface="Courier New" panose="02070309020205020404" pitchFamily="49" charset="0"/>
              </a:rPr>
              <a:t>	</a:t>
            </a:r>
            <a:r>
              <a:rPr kumimoji="0" lang="en-US" altLang="el-GR" sz="1200" b="1" i="0" u="none" strike="noStrike" cap="none" normalizeH="0" baseline="0" dirty="0" smtClean="0">
                <a:ln>
                  <a:noFill/>
                </a:ln>
                <a:solidFill>
                  <a:srgbClr val="C00000"/>
                </a:solidFill>
                <a:effectLst/>
                <a:ea typeface="Times New Roman" panose="02020603050405020304" pitchFamily="18" charset="0"/>
                <a:cs typeface="Courier New" panose="02070309020205020404" pitchFamily="49" charset="0"/>
              </a:rPr>
              <a:t>address </a:t>
            </a:r>
            <a:r>
              <a:rPr kumimoji="0" lang="en-US" altLang="el-GR" sz="12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CDATA </a:t>
            </a:r>
            <a:r>
              <a:rPr kumimoji="0" lang="el-GR" altLang="el-GR" sz="12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a:t>
            </a:r>
            <a:r>
              <a:rPr lang="en-US" altLang="el-GR" sz="1200" b="1" dirty="0">
                <a:ea typeface="Times New Roman" panose="02020603050405020304" pitchFamily="18" charset="0"/>
                <a:cs typeface="Courier New" panose="02070309020205020404" pitchFamily="49" charset="0"/>
              </a:rPr>
              <a:t>#REQUIRED</a:t>
            </a:r>
            <a:r>
              <a:rPr lang="en-US" altLang="el-GR" sz="1200" b="1" dirty="0" smtClean="0">
                <a:ea typeface="Times New Roman" panose="02020603050405020304" pitchFamily="18" charset="0"/>
                <a:cs typeface="Courier New" panose="02070309020205020404" pitchFamily="49" charset="0"/>
              </a:rPr>
              <a:t>&gt;</a:t>
            </a:r>
            <a:endParaRPr lang="en-US" altLang="el-GR" sz="1200" b="1" dirty="0">
              <a:ea typeface="Times New Roman" panose="02020603050405020304" pitchFamily="18" charset="0"/>
              <a:cs typeface="Courier New" panose="02070309020205020404" pitchFamily="49" charset="0"/>
            </a:endParaRPr>
          </a:p>
          <a:p>
            <a:pPr lvl="0" eaLnBrk="0" fontAlgn="base" hangingPunct="0">
              <a:spcBef>
                <a:spcPct val="0"/>
              </a:spcBef>
              <a:spcAft>
                <a:spcPct val="0"/>
              </a:spcAft>
            </a:pPr>
            <a:r>
              <a:rPr lang="en-US" altLang="el-GR" sz="1200" b="1" dirty="0" smtClean="0">
                <a:ea typeface="Times New Roman" panose="02020603050405020304" pitchFamily="18" charset="0"/>
                <a:cs typeface="Courier New" panose="02070309020205020404" pitchFamily="49" charset="0"/>
              </a:rPr>
              <a:t>&lt;!</a:t>
            </a:r>
            <a:r>
              <a:rPr lang="en-US" altLang="el-GR" sz="1200" b="1" dirty="0">
                <a:ea typeface="Times New Roman" panose="02020603050405020304" pitchFamily="18" charset="0"/>
                <a:cs typeface="Courier New" panose="02070309020205020404" pitchFamily="49" charset="0"/>
              </a:rPr>
              <a:t>ELEMENT </a:t>
            </a:r>
            <a:r>
              <a:rPr lang="en-US" altLang="el-GR" sz="1200" b="1" dirty="0">
                <a:solidFill>
                  <a:srgbClr val="0000FF"/>
                </a:solidFill>
                <a:ea typeface="Times New Roman" panose="02020603050405020304" pitchFamily="18" charset="0"/>
                <a:cs typeface="Courier New" panose="02070309020205020404" pitchFamily="49" charset="0"/>
              </a:rPr>
              <a:t>subject</a:t>
            </a:r>
            <a:r>
              <a:rPr lang="en-US" altLang="el-GR" sz="1200" b="1" dirty="0">
                <a:ea typeface="Times New Roman" panose="02020603050405020304" pitchFamily="18" charset="0"/>
                <a:cs typeface="Courier New" panose="02070309020205020404" pitchFamily="49" charset="0"/>
              </a:rPr>
              <a:t> (#PCDATA)&gt;</a:t>
            </a:r>
            <a:endParaRPr lang="el-GR" altLang="el-GR" sz="1200" dirty="0"/>
          </a:p>
          <a:p>
            <a:pPr lvl="0" eaLnBrk="0" fontAlgn="base" hangingPunct="0">
              <a:spcBef>
                <a:spcPct val="0"/>
              </a:spcBef>
              <a:spcAft>
                <a:spcPct val="0"/>
              </a:spcAft>
            </a:pPr>
            <a:r>
              <a:rPr lang="en-US" altLang="el-GR" sz="1200" b="1" dirty="0">
                <a:ea typeface="Times New Roman" panose="02020603050405020304" pitchFamily="18" charset="0"/>
                <a:cs typeface="Courier New" panose="02070309020205020404" pitchFamily="49" charset="0"/>
              </a:rPr>
              <a:t>&lt;!ELEMENT </a:t>
            </a:r>
            <a:r>
              <a:rPr lang="en-US" altLang="el-GR" sz="1200" b="1" dirty="0">
                <a:solidFill>
                  <a:srgbClr val="0000FF"/>
                </a:solidFill>
                <a:ea typeface="Times New Roman" panose="02020603050405020304" pitchFamily="18" charset="0"/>
                <a:cs typeface="Courier New" panose="02070309020205020404" pitchFamily="49" charset="0"/>
              </a:rPr>
              <a:t>body</a:t>
            </a:r>
            <a:r>
              <a:rPr lang="en-US" altLang="el-GR" sz="1200" b="1" dirty="0">
                <a:ea typeface="Times New Roman" panose="02020603050405020304" pitchFamily="18" charset="0"/>
                <a:cs typeface="Courier New" panose="02070309020205020404" pitchFamily="49" charset="0"/>
              </a:rPr>
              <a:t> (</a:t>
            </a:r>
            <a:r>
              <a:rPr lang="en-US" altLang="el-GR" sz="1200" b="1" dirty="0" err="1">
                <a:ea typeface="Times New Roman" panose="02020603050405020304" pitchFamily="18" charset="0"/>
                <a:cs typeface="Courier New" panose="02070309020205020404" pitchFamily="49" charset="0"/>
              </a:rPr>
              <a:t>text,attachment</a:t>
            </a:r>
            <a:r>
              <a:rPr lang="en-US" altLang="el-GR" sz="1200" b="1" dirty="0">
                <a:ea typeface="Times New Roman" panose="02020603050405020304" pitchFamily="18" charset="0"/>
                <a:cs typeface="Courier New" panose="02070309020205020404" pitchFamily="49" charset="0"/>
              </a:rPr>
              <a:t>*)&gt;</a:t>
            </a:r>
            <a:endParaRPr lang="el-GR" altLang="el-GR" sz="1200" dirty="0"/>
          </a:p>
          <a:p>
            <a:pPr lvl="0" eaLnBrk="0" fontAlgn="base" hangingPunct="0">
              <a:spcBef>
                <a:spcPct val="0"/>
              </a:spcBef>
              <a:spcAft>
                <a:spcPct val="0"/>
              </a:spcAft>
            </a:pPr>
            <a:r>
              <a:rPr lang="en-US" altLang="el-GR" sz="1200" b="1" dirty="0">
                <a:ea typeface="Times New Roman" panose="02020603050405020304" pitchFamily="18" charset="0"/>
                <a:cs typeface="Courier New" panose="02070309020205020404" pitchFamily="49" charset="0"/>
              </a:rPr>
              <a:t>&lt;!ELEMENT </a:t>
            </a:r>
            <a:r>
              <a:rPr lang="en-US" altLang="el-GR" sz="1200" b="1" dirty="0">
                <a:solidFill>
                  <a:srgbClr val="0000FF"/>
                </a:solidFill>
                <a:ea typeface="Times New Roman" panose="02020603050405020304" pitchFamily="18" charset="0"/>
                <a:cs typeface="Courier New" panose="02070309020205020404" pitchFamily="49" charset="0"/>
              </a:rPr>
              <a:t>text</a:t>
            </a:r>
            <a:r>
              <a:rPr lang="en-US" altLang="el-GR" sz="1200" b="1" dirty="0">
                <a:ea typeface="Times New Roman" panose="02020603050405020304" pitchFamily="18" charset="0"/>
                <a:cs typeface="Courier New" panose="02070309020205020404" pitchFamily="49" charset="0"/>
              </a:rPr>
              <a:t> (#PCDATA)&gt;</a:t>
            </a:r>
            <a:endParaRPr lang="el-GR" altLang="el-GR" sz="1200" dirty="0"/>
          </a:p>
          <a:p>
            <a:pPr lvl="0" eaLnBrk="0" fontAlgn="base" hangingPunct="0">
              <a:spcBef>
                <a:spcPct val="0"/>
              </a:spcBef>
              <a:spcAft>
                <a:spcPct val="0"/>
              </a:spcAft>
            </a:pPr>
            <a:r>
              <a:rPr lang="en-US" altLang="el-GR" sz="1200" b="1" dirty="0">
                <a:ea typeface="Times New Roman" panose="02020603050405020304" pitchFamily="18" charset="0"/>
                <a:cs typeface="Courier New" panose="02070309020205020404" pitchFamily="49" charset="0"/>
              </a:rPr>
              <a:t>&lt;!ELEMENT </a:t>
            </a:r>
            <a:r>
              <a:rPr lang="en-US" altLang="el-GR" sz="1200" b="1" dirty="0">
                <a:solidFill>
                  <a:srgbClr val="0000FF"/>
                </a:solidFill>
                <a:ea typeface="Times New Roman" panose="02020603050405020304" pitchFamily="18" charset="0"/>
                <a:cs typeface="Courier New" panose="02070309020205020404" pitchFamily="49" charset="0"/>
              </a:rPr>
              <a:t>attachment</a:t>
            </a:r>
            <a:r>
              <a:rPr lang="en-US" altLang="el-GR" sz="1200" b="1" dirty="0">
                <a:ea typeface="Times New Roman" panose="02020603050405020304" pitchFamily="18" charset="0"/>
                <a:cs typeface="Courier New" panose="02070309020205020404" pitchFamily="49" charset="0"/>
              </a:rPr>
              <a:t> EMPTY&gt;</a:t>
            </a:r>
            <a:endParaRPr lang="el-GR" altLang="el-GR" sz="1200" dirty="0"/>
          </a:p>
          <a:p>
            <a:pPr lvl="0" eaLnBrk="0" fontAlgn="base" hangingPunct="0">
              <a:spcBef>
                <a:spcPct val="0"/>
              </a:spcBef>
              <a:spcAft>
                <a:spcPct val="0"/>
              </a:spcAft>
            </a:pPr>
            <a:r>
              <a:rPr lang="en-US" altLang="el-GR" sz="1200" b="1" dirty="0">
                <a:ea typeface="Times New Roman" panose="02020603050405020304" pitchFamily="18" charset="0"/>
                <a:cs typeface="Courier New" panose="02070309020205020404" pitchFamily="49" charset="0"/>
              </a:rPr>
              <a:t>&lt;!ATTLIST attachment </a:t>
            </a:r>
            <a:r>
              <a:rPr lang="en-US" altLang="el-GR" sz="1200" b="1" dirty="0">
                <a:solidFill>
                  <a:srgbClr val="C00000"/>
                </a:solidFill>
                <a:ea typeface="Times New Roman" panose="02020603050405020304" pitchFamily="18" charset="0"/>
                <a:cs typeface="Courier New" panose="02070309020205020404" pitchFamily="49" charset="0"/>
              </a:rPr>
              <a:t>encoding </a:t>
            </a:r>
            <a:r>
              <a:rPr lang="en-US" altLang="el-GR" sz="1200" b="1" dirty="0">
                <a:ea typeface="Times New Roman" panose="02020603050405020304" pitchFamily="18" charset="0"/>
                <a:cs typeface="Courier New" panose="02070309020205020404" pitchFamily="49" charset="0"/>
              </a:rPr>
              <a:t>(</a:t>
            </a:r>
            <a:r>
              <a:rPr lang="en-US" altLang="el-GR" sz="1200" b="1" dirty="0" err="1">
                <a:ea typeface="Times New Roman" panose="02020603050405020304" pitchFamily="18" charset="0"/>
                <a:cs typeface="Courier New" panose="02070309020205020404" pitchFamily="49" charset="0"/>
              </a:rPr>
              <a:t>mime|binhex</a:t>
            </a:r>
            <a:r>
              <a:rPr lang="en-US" altLang="el-GR" sz="1200" b="1" dirty="0">
                <a:ea typeface="Times New Roman" panose="02020603050405020304" pitchFamily="18" charset="0"/>
                <a:cs typeface="Courier New" panose="02070309020205020404" pitchFamily="49" charset="0"/>
              </a:rPr>
              <a:t>) "mime" </a:t>
            </a:r>
            <a:endParaRPr lang="el-GR" altLang="el-GR" sz="1200" dirty="0"/>
          </a:p>
          <a:p>
            <a:pPr lvl="0" eaLnBrk="0" fontAlgn="base" hangingPunct="0">
              <a:spcBef>
                <a:spcPct val="0"/>
              </a:spcBef>
              <a:spcAft>
                <a:spcPct val="0"/>
              </a:spcAft>
            </a:pPr>
            <a:r>
              <a:rPr lang="el-GR" altLang="el-GR" sz="1200" b="1" dirty="0" smtClean="0">
                <a:ea typeface="Times New Roman" panose="02020603050405020304" pitchFamily="18" charset="0"/>
                <a:cs typeface="Courier New" panose="02070309020205020404" pitchFamily="49" charset="0"/>
              </a:rPr>
              <a:t>	</a:t>
            </a:r>
            <a:r>
              <a:rPr lang="en-US" altLang="el-GR" sz="1200" b="1" dirty="0" smtClean="0">
                <a:ea typeface="Times New Roman" panose="02020603050405020304" pitchFamily="18" charset="0"/>
                <a:cs typeface="Courier New" panose="02070309020205020404" pitchFamily="49" charset="0"/>
              </a:rPr>
              <a:t> </a:t>
            </a:r>
            <a:r>
              <a:rPr lang="en-US" altLang="el-GR" sz="1200" b="1" dirty="0">
                <a:solidFill>
                  <a:srgbClr val="C00000"/>
                </a:solidFill>
                <a:ea typeface="Times New Roman" panose="02020603050405020304" pitchFamily="18" charset="0"/>
                <a:cs typeface="Courier New" panose="02070309020205020404" pitchFamily="49" charset="0"/>
              </a:rPr>
              <a:t>file </a:t>
            </a:r>
            <a:r>
              <a:rPr lang="en-US" altLang="el-GR" sz="1200" b="1" dirty="0">
                <a:ea typeface="Times New Roman" panose="02020603050405020304" pitchFamily="18" charset="0"/>
                <a:cs typeface="Courier New" panose="02070309020205020404" pitchFamily="49" charset="0"/>
              </a:rPr>
              <a:t>CDATA</a:t>
            </a:r>
            <a:r>
              <a:rPr lang="el-GR" altLang="el-GR" sz="1200" b="1" dirty="0">
                <a:ea typeface="Times New Roman" panose="02020603050405020304" pitchFamily="18" charset="0"/>
                <a:cs typeface="Courier New" panose="02070309020205020404" pitchFamily="49" charset="0"/>
              </a:rPr>
              <a:t> #</a:t>
            </a:r>
            <a:r>
              <a:rPr lang="en-US" altLang="el-GR" sz="1200" b="1" dirty="0">
                <a:ea typeface="Times New Roman" panose="02020603050405020304" pitchFamily="18" charset="0"/>
                <a:cs typeface="Courier New" panose="02070309020205020404" pitchFamily="49" charset="0"/>
              </a:rPr>
              <a:t>REQUIRED</a:t>
            </a:r>
            <a:r>
              <a:rPr lang="el-GR" altLang="el-GR" sz="1200" b="1" dirty="0">
                <a:ea typeface="Times New Roman" panose="02020603050405020304" pitchFamily="18" charset="0"/>
                <a:cs typeface="Courier New" panose="02070309020205020404" pitchFamily="49" charset="0"/>
              </a:rPr>
              <a:t>&gt;</a:t>
            </a:r>
            <a:endParaRPr lang="el-GR" altLang="el-GR" sz="12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200" b="0" i="0" u="none" strike="noStrike" cap="none" normalizeH="0" baseline="0" dirty="0" smtClean="0">
              <a:ln>
                <a:noFill/>
              </a:ln>
              <a:solidFill>
                <a:schemeClr val="tx1"/>
              </a:solidFill>
              <a:effectLst/>
            </a:endParaRPr>
          </a:p>
        </p:txBody>
      </p:sp>
      <p:pic>
        <p:nvPicPr>
          <p:cNvPr id="3" name="Εικόνα 2" descr="σχόλια. το head element περιέχει με τη σειρά.  ένα form element, τουλάχιστον ένα to element, 0 ή περισότερα cc elements, ένα subject element. στα from ,to και cc elements, το name attribute δεν είναι απαραίτητο.  το address attribute είναι πάντα απαραίτητο. το body element περιέχει ένα text element, προαιρετικά μπορεί να περιέχει attachment elements. "/>
          <p:cNvPicPr>
            <a:picLocks noChangeAspect="1"/>
          </p:cNvPicPr>
          <p:nvPr/>
        </p:nvPicPr>
        <p:blipFill>
          <a:blip r:embed="rId9"/>
          <a:stretch>
            <a:fillRect/>
          </a:stretch>
        </p:blipFill>
        <p:spPr>
          <a:xfrm>
            <a:off x="4139953" y="1212786"/>
            <a:ext cx="4786810" cy="3994940"/>
          </a:xfrm>
          <a:prstGeom prst="rect">
            <a:avLst/>
          </a:prstGeom>
        </p:spPr>
      </p:pic>
      <p:sp>
        <p:nvSpPr>
          <p:cNvPr id="13" name="Text Box 11"/>
          <p:cNvSpPr txBox="1"/>
          <p:nvPr>
            <p:custDataLst>
              <p:tags r:id="rId3"/>
            </p:custDataLst>
          </p:nvPr>
        </p:nvSpPr>
        <p:spPr>
          <a:xfrm>
            <a:off x="179512" y="5248680"/>
            <a:ext cx="3590925" cy="1133540"/>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300"/>
              </a:spcAft>
              <a:buClrTx/>
              <a:buSzTx/>
              <a:buFontTx/>
              <a:buNone/>
              <a:tabLst/>
              <a:defRPr/>
            </a:pPr>
            <a:r>
              <a:rPr kumimoji="0" lang="el-GR" sz="16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Σημείωση</a:t>
            </a:r>
            <a:r>
              <a:rPr kumimoji="0" lang="el-GR"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η παραπάνω δομή είναι </a:t>
            </a:r>
            <a:r>
              <a:rPr kumimoji="0" lang="el-GR" sz="1600" b="0" i="0" u="sng"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αυθαίρετη</a:t>
            </a:r>
            <a:r>
              <a:rPr kumimoji="0" lang="el-GR"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και δεν συμφωνεί απαραίτητα με το τι ισχύει στα πραγματικά </a:t>
            </a:r>
            <a:r>
              <a:rPr kumimoji="0" lang="el-GR" sz="16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emails</a:t>
            </a:r>
            <a:r>
              <a:rPr kumimoji="0" lang="el-GR"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l-GR" sz="11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 Box 37"/>
          <p:cNvSpPr txBox="1"/>
          <p:nvPr>
            <p:custDataLst>
              <p:tags r:id="rId4"/>
            </p:custDataLst>
          </p:nvPr>
        </p:nvSpPr>
        <p:spPr>
          <a:xfrm>
            <a:off x="4139953" y="5248680"/>
            <a:ext cx="4786810" cy="1174494"/>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85750" indent="-285750">
              <a:spcAft>
                <a:spcPts val="300"/>
              </a:spcAft>
              <a:buFont typeface="Wingdings" panose="05000000000000000000" pitchFamily="2" charset="2"/>
              <a:buChar char="v"/>
            </a:pPr>
            <a:r>
              <a:rPr lang="el-GR" dirty="0">
                <a:effectLst/>
                <a:latin typeface="Times New Roman" panose="02020603050405020304" pitchFamily="18" charset="0"/>
                <a:ea typeface="Times New Roman" panose="02020603050405020304" pitchFamily="18" charset="0"/>
                <a:cs typeface="Times New Roman" panose="02020603050405020304" pitchFamily="18" charset="0"/>
              </a:rPr>
              <a:t>Το </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encoding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attribute</a:t>
            </a:r>
            <a:r>
              <a:rPr lang="el-GR" dirty="0">
                <a:effectLst/>
                <a:latin typeface="Times New Roman" panose="02020603050405020304" pitchFamily="18" charset="0"/>
                <a:ea typeface="Times New Roman" panose="02020603050405020304" pitchFamily="18" charset="0"/>
                <a:cs typeface="Times New Roman" panose="02020603050405020304" pitchFamily="18" charset="0"/>
              </a:rPr>
              <a:t> ενός </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attachment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element</a:t>
            </a:r>
            <a:r>
              <a:rPr lang="el-GR" dirty="0">
                <a:effectLst/>
                <a:latin typeface="Times New Roman" panose="02020603050405020304" pitchFamily="18" charset="0"/>
                <a:ea typeface="Times New Roman" panose="02020603050405020304" pitchFamily="18" charset="0"/>
                <a:cs typeface="Times New Roman" panose="02020603050405020304" pitchFamily="18" charset="0"/>
              </a:rPr>
              <a:t> μπορεί να έχει την τιμή "</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mime</a:t>
            </a:r>
            <a:r>
              <a:rPr lang="el-GR" dirty="0">
                <a:effectLst/>
                <a:latin typeface="Times New Roman" panose="02020603050405020304" pitchFamily="18" charset="0"/>
                <a:ea typeface="Times New Roman" panose="02020603050405020304" pitchFamily="18" charset="0"/>
                <a:cs typeface="Times New Roman" panose="02020603050405020304" pitchFamily="18" charset="0"/>
              </a:rPr>
              <a:t>" ή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binhex</a:t>
            </a:r>
            <a:r>
              <a:rPr lang="el-GR"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l-GR"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spcAft>
                <a:spcPts val="300"/>
              </a:spcAft>
              <a:buSzPts val="1800"/>
              <a:buFont typeface="Wingdings" panose="05000000000000000000" pitchFamily="2" charset="2"/>
              <a:buChar char=""/>
              <a:tabLst>
                <a:tab pos="698500" algn="l"/>
              </a:tabLst>
            </a:pP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mime</a:t>
            </a: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είν</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αι η default τιμή</a:t>
            </a:r>
            <a:endParaRPr lang="el-GR"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0" name="Εικόνα 19" descr="εικονίδιο dtd."/>
          <p:cNvPicPr>
            <a:picLocks noChangeAspect="1"/>
          </p:cNvPicPr>
          <p:nvPr/>
        </p:nvPicPr>
        <p:blipFill>
          <a:blip r:embed="rId10"/>
          <a:stretch>
            <a:fillRect/>
          </a:stretch>
        </p:blipFill>
        <p:spPr>
          <a:xfrm>
            <a:off x="7803570" y="4365104"/>
            <a:ext cx="1199393" cy="1199393"/>
          </a:xfrm>
          <a:prstGeom prst="rect">
            <a:avLst/>
          </a:prstGeom>
        </p:spPr>
      </p:pic>
      <p:pic>
        <p:nvPicPr>
          <p:cNvPr id="10" name="Εικόνα 9" descr="Εικονίδιο μετάβασης στα Περιεχόμενα.">
            <a:hlinkClick r:id="rId11" action="ppaction://hlinksldjump" tooltip="Επιστροφή στα Περιεχόμενα"/>
          </p:cNvPr>
          <p:cNvPicPr>
            <a:picLocks noChangeAspect="1"/>
          </p:cNvPicPr>
          <p:nvPr/>
        </p:nvPicPr>
        <p:blipFill>
          <a:blip r:embed="rId12" cstate="print">
            <a:extLst>
              <a:ext uri="{BEBA8EAE-BF5A-486C-A8C5-ECC9F3942E4B}">
                <a14:imgProps xmlns:a14="http://schemas.microsoft.com/office/drawing/2010/main">
                  <a14:imgLayer r:embed="rId13">
                    <a14:imgEffect>
                      <a14:sharpenSoften amount="100000"/>
                    </a14:imgEffect>
                  </a14:imgLayer>
                </a14:imgProps>
              </a:ext>
              <a:ext uri="{28A0092B-C50C-407E-A947-70E740481C1C}">
                <a14:useLocalDpi xmlns:a14="http://schemas.microsoft.com/office/drawing/2010/main" val="0"/>
              </a:ext>
            </a:extLst>
          </a:blip>
          <a:stretch>
            <a:fillRect/>
          </a:stretch>
        </p:blipFill>
        <p:spPr>
          <a:xfrm>
            <a:off x="169167" y="6140839"/>
            <a:ext cx="442393" cy="500276"/>
          </a:xfrm>
          <a:prstGeom prst="rect">
            <a:avLst/>
          </a:prstGeom>
          <a:scene3d>
            <a:camera prst="isometricOffAxis1Right"/>
            <a:lightRig rig="threePt" dir="t"/>
          </a:scene3d>
        </p:spPr>
      </p:pic>
      <p:sp>
        <p:nvSpPr>
          <p:cNvPr id="6" name="Θέση υποσέλιδου 3" descr="."/>
          <p:cNvSpPr txBox="1">
            <a:spLocks/>
          </p:cNvSpPr>
          <p:nvPr>
            <p:custDataLst>
              <p:tags r:id="rId5"/>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6"/>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83202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200603"/>
            <a:ext cx="8229600" cy="811580"/>
          </a:xfrm>
        </p:spPr>
        <p:txBody>
          <a:bodyPr>
            <a:noAutofit/>
          </a:bodyPr>
          <a:lstStyle/>
          <a:p>
            <a:r>
              <a:rPr lang="en-US" sz="3200" dirty="0"/>
              <a:t>XML Record</a:t>
            </a:r>
            <a:r>
              <a:rPr lang="el-GR" sz="3200" dirty="0"/>
              <a:t> με Βάση το Προηγούμενο </a:t>
            </a:r>
            <a:r>
              <a:rPr lang="en-US" sz="3200" dirty="0"/>
              <a:t>DTD</a:t>
            </a:r>
            <a:endParaRPr lang="el-GR" sz="3200" dirty="0"/>
          </a:p>
        </p:txBody>
      </p:sp>
      <p:graphicFrame>
        <p:nvGraphicFramePr>
          <p:cNvPr id="4" name="Πίνακας 3" descr="ακολουθεί κώδικας σε xml.&#10;xml version=1 encoding=UTF 8.&#10;DOCTYPE email SYSTEM email.dtd.&#10;email.&#10;  head.&#10;      from name=Fotis K address =user1@teilar dot gr. from closed.&#10;      to address=&quot;user2@teilar dot gr.&#10;      to name =&quot;Nick&quot; address=&quot;user3@teilar dot gr.&#10;      subject Δοκιμή XML DTD  subject.&#10;   head closed. &#10;   body.&#10;      text. Hello XML DTD World  text.&#10;      attachment encoding=&quot;binhex&quot;. file=foo  doc.&#10;   body closed.&#10;email closed.&#10;"/>
          <p:cNvGraphicFramePr>
            <a:graphicFrameLocks noGrp="1"/>
          </p:cNvGraphicFramePr>
          <p:nvPr>
            <p:extLst>
              <p:ext uri="{D42A27DB-BD31-4B8C-83A1-F6EECF244321}">
                <p14:modId xmlns:p14="http://schemas.microsoft.com/office/powerpoint/2010/main" val="671733093"/>
              </p:ext>
            </p:extLst>
          </p:nvPr>
        </p:nvGraphicFramePr>
        <p:xfrm>
          <a:off x="500514" y="1012183"/>
          <a:ext cx="8229600" cy="4154766"/>
        </p:xfrm>
        <a:graphic>
          <a:graphicData uri="http://schemas.openxmlformats.org/drawingml/2006/table">
            <a:tbl>
              <a:tblPr firstRow="1" firstCol="1" bandRow="1"/>
              <a:tblGrid>
                <a:gridCol w="8229600"/>
              </a:tblGrid>
              <a:tr h="4126576">
                <a:tc>
                  <a:txBody>
                    <a:bodyPr/>
                    <a:lstStyle/>
                    <a:p>
                      <a:pPr>
                        <a:spcAft>
                          <a:spcPts val="300"/>
                        </a:spcAft>
                      </a:pPr>
                      <a:r>
                        <a:rPr lang="en-US" sz="1400" b="1" spc="-100" dirty="0">
                          <a:solidFill>
                            <a:srgbClr val="984806"/>
                          </a:solidFill>
                          <a:effectLst/>
                          <a:latin typeface="Courier New" panose="02070309020205020404" pitchFamily="49" charset="0"/>
                          <a:ea typeface="Times New Roman" panose="02020603050405020304" pitchFamily="18" charset="0"/>
                          <a:cs typeface="Times New Roman" panose="02020603050405020304" pitchFamily="18" charset="0"/>
                        </a:rPr>
                        <a:t>&lt;?xml version="1.0" encoding="UTF-8"?&gt;</a:t>
                      </a:r>
                      <a:endParaRPr lang="el-GR" sz="1400" b="1" spc="-100" dirty="0">
                        <a:effectLst/>
                        <a:latin typeface="Courier New" panose="02070309020205020404" pitchFamily="49" charset="0"/>
                        <a:ea typeface="Times New Roman" panose="02020603050405020304" pitchFamily="18" charset="0"/>
                        <a:cs typeface="Times New Roman" panose="02020603050405020304" pitchFamily="18" charset="0"/>
                      </a:endParaRPr>
                    </a:p>
                    <a:p>
                      <a:pPr>
                        <a:spcAft>
                          <a:spcPts val="300"/>
                        </a:spcAft>
                      </a:pPr>
                      <a:r>
                        <a:rPr lang="en-US" sz="1400" b="1" spc="-100" dirty="0">
                          <a:solidFill>
                            <a:srgbClr val="984806"/>
                          </a:solidFill>
                          <a:effectLst/>
                          <a:latin typeface="Courier New" panose="02070309020205020404" pitchFamily="49" charset="0"/>
                          <a:ea typeface="Times New Roman" panose="02020603050405020304" pitchFamily="18" charset="0"/>
                          <a:cs typeface="Times New Roman" panose="02020603050405020304" pitchFamily="18" charset="0"/>
                        </a:rPr>
                        <a:t>&lt;!DOCTYPE email SYSTEM "email.dtd"&gt;</a:t>
                      </a:r>
                      <a:endParaRPr lang="el-GR" sz="1400" b="1" spc="-100" dirty="0">
                        <a:effectLst/>
                        <a:latin typeface="Courier New" panose="02070309020205020404" pitchFamily="49" charset="0"/>
                        <a:ea typeface="Times New Roman" panose="02020603050405020304" pitchFamily="18" charset="0"/>
                        <a:cs typeface="Times New Roman" panose="02020603050405020304" pitchFamily="18" charset="0"/>
                      </a:endParaRPr>
                    </a:p>
                    <a:p>
                      <a:pPr>
                        <a:spcAft>
                          <a:spcPts val="300"/>
                        </a:spcAft>
                      </a:pPr>
                      <a:r>
                        <a:rPr lang="en-US" sz="1700" b="1" spc="-100" dirty="0">
                          <a:solidFill>
                            <a:srgbClr val="0000FF"/>
                          </a:solidFill>
                          <a:effectLst/>
                          <a:latin typeface="Courier New" panose="02070309020205020404" pitchFamily="49" charset="0"/>
                          <a:ea typeface="Times New Roman" panose="02020603050405020304" pitchFamily="18" charset="0"/>
                          <a:cs typeface="Times New Roman" panose="02020603050405020304" pitchFamily="18" charset="0"/>
                        </a:rPr>
                        <a:t>&lt;email&gt;</a:t>
                      </a:r>
                      <a:endParaRPr lang="el-GR" sz="1400" b="1" spc="-100" dirty="0">
                        <a:effectLst/>
                        <a:latin typeface="Courier New" panose="02070309020205020404" pitchFamily="49" charset="0"/>
                        <a:ea typeface="Times New Roman" panose="02020603050405020304" pitchFamily="18" charset="0"/>
                        <a:cs typeface="Times New Roman" panose="02020603050405020304" pitchFamily="18" charset="0"/>
                      </a:endParaRPr>
                    </a:p>
                    <a:p>
                      <a:pPr>
                        <a:spcAft>
                          <a:spcPts val="300"/>
                        </a:spcAft>
                      </a:pPr>
                      <a:r>
                        <a:rPr lang="en-US" sz="1700" b="1" spc="-100"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US" sz="1700" b="1" spc="-100" dirty="0">
                          <a:solidFill>
                            <a:srgbClr val="0000FF"/>
                          </a:solidFill>
                          <a:effectLst/>
                          <a:latin typeface="Courier New" panose="02070309020205020404" pitchFamily="49" charset="0"/>
                          <a:ea typeface="Times New Roman" panose="02020603050405020304" pitchFamily="18" charset="0"/>
                          <a:cs typeface="Times New Roman" panose="02020603050405020304" pitchFamily="18" charset="0"/>
                        </a:rPr>
                        <a:t>&lt;head&gt;</a:t>
                      </a:r>
                      <a:endParaRPr lang="el-GR" sz="1400" b="1" spc="-100" dirty="0">
                        <a:effectLst/>
                        <a:latin typeface="Courier New" panose="02070309020205020404" pitchFamily="49" charset="0"/>
                        <a:ea typeface="Times New Roman" panose="02020603050405020304" pitchFamily="18" charset="0"/>
                        <a:cs typeface="Times New Roman" panose="02020603050405020304" pitchFamily="18" charset="0"/>
                      </a:endParaRPr>
                    </a:p>
                    <a:p>
                      <a:pPr>
                        <a:spcAft>
                          <a:spcPts val="300"/>
                        </a:spcAft>
                      </a:pPr>
                      <a:r>
                        <a:rPr lang="en-US" sz="1700" b="1" spc="-100"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US" sz="1700" b="1" spc="-100" dirty="0">
                          <a:solidFill>
                            <a:srgbClr val="0000FF"/>
                          </a:solidFill>
                          <a:effectLst/>
                          <a:latin typeface="Courier New" panose="02070309020205020404" pitchFamily="49" charset="0"/>
                          <a:ea typeface="Times New Roman" panose="02020603050405020304" pitchFamily="18" charset="0"/>
                          <a:cs typeface="Times New Roman" panose="02020603050405020304" pitchFamily="18" charset="0"/>
                        </a:rPr>
                        <a:t>&lt;from</a:t>
                      </a:r>
                      <a:r>
                        <a:rPr lang="en-US" sz="1700" b="1" spc="-100"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US" sz="1700" b="1" spc="-100"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name</a:t>
                      </a:r>
                      <a:r>
                        <a:rPr lang="en-US" sz="1700" b="1" spc="-100" dirty="0">
                          <a:effectLst/>
                          <a:latin typeface="Courier New" panose="02070309020205020404" pitchFamily="49" charset="0"/>
                          <a:ea typeface="Times New Roman" panose="02020603050405020304" pitchFamily="18" charset="0"/>
                          <a:cs typeface="Times New Roman" panose="02020603050405020304" pitchFamily="18" charset="0"/>
                        </a:rPr>
                        <a:t>="</a:t>
                      </a:r>
                      <a:r>
                        <a:rPr lang="en-US" sz="1700" b="1" spc="-100" dirty="0" err="1">
                          <a:solidFill>
                            <a:srgbClr val="4F6228"/>
                          </a:solidFill>
                          <a:effectLst/>
                          <a:latin typeface="Courier New" panose="02070309020205020404" pitchFamily="49" charset="0"/>
                          <a:ea typeface="Times New Roman" panose="02020603050405020304" pitchFamily="18" charset="0"/>
                          <a:cs typeface="Times New Roman" panose="02020603050405020304" pitchFamily="18" charset="0"/>
                        </a:rPr>
                        <a:t>Fotis</a:t>
                      </a:r>
                      <a:r>
                        <a:rPr lang="en-US" sz="1700" b="1" spc="-100" dirty="0">
                          <a:solidFill>
                            <a:srgbClr val="4F6228"/>
                          </a:solidFill>
                          <a:effectLst/>
                          <a:latin typeface="Courier New" panose="02070309020205020404" pitchFamily="49" charset="0"/>
                          <a:ea typeface="Times New Roman" panose="02020603050405020304" pitchFamily="18" charset="0"/>
                          <a:cs typeface="Times New Roman" panose="02020603050405020304" pitchFamily="18" charset="0"/>
                        </a:rPr>
                        <a:t> K.</a:t>
                      </a:r>
                      <a:r>
                        <a:rPr lang="en-US" sz="1700" b="1" spc="-100"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US" sz="1700" b="1" spc="-100"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address</a:t>
                      </a:r>
                      <a:r>
                        <a:rPr lang="en-US" sz="1700" b="1" spc="-100" dirty="0">
                          <a:effectLst/>
                          <a:latin typeface="Courier New" panose="02070309020205020404" pitchFamily="49" charset="0"/>
                          <a:ea typeface="Times New Roman" panose="02020603050405020304" pitchFamily="18" charset="0"/>
                          <a:cs typeface="Times New Roman" panose="02020603050405020304" pitchFamily="18" charset="0"/>
                        </a:rPr>
                        <a:t>="</a:t>
                      </a:r>
                      <a:r>
                        <a:rPr lang="en-US" sz="1700" b="1" spc="-100" dirty="0">
                          <a:solidFill>
                            <a:srgbClr val="4F6228"/>
                          </a:solidFill>
                          <a:effectLst/>
                          <a:latin typeface="Courier New" panose="02070309020205020404" pitchFamily="49" charset="0"/>
                          <a:ea typeface="Times New Roman" panose="02020603050405020304" pitchFamily="18" charset="0"/>
                          <a:cs typeface="Times New Roman" panose="02020603050405020304" pitchFamily="18" charset="0"/>
                        </a:rPr>
                        <a:t>user1@teilar.gr</a:t>
                      </a:r>
                      <a:r>
                        <a:rPr lang="en-US" sz="1700" b="1" spc="-100" dirty="0">
                          <a:effectLst/>
                          <a:latin typeface="Courier New" panose="02070309020205020404" pitchFamily="49" charset="0"/>
                          <a:ea typeface="Times New Roman" panose="02020603050405020304" pitchFamily="18" charset="0"/>
                          <a:cs typeface="Times New Roman" panose="02020603050405020304" pitchFamily="18" charset="0"/>
                        </a:rPr>
                        <a:t>"&gt;</a:t>
                      </a:r>
                      <a:r>
                        <a:rPr lang="en-US" sz="1700" b="1" spc="-100" dirty="0">
                          <a:solidFill>
                            <a:srgbClr val="0000FF"/>
                          </a:solidFill>
                          <a:effectLst/>
                          <a:latin typeface="Courier New" panose="02070309020205020404" pitchFamily="49" charset="0"/>
                          <a:ea typeface="Times New Roman" panose="02020603050405020304" pitchFamily="18" charset="0"/>
                          <a:cs typeface="Times New Roman" panose="02020603050405020304" pitchFamily="18" charset="0"/>
                        </a:rPr>
                        <a:t>&lt;/from&gt;</a:t>
                      </a:r>
                      <a:endParaRPr lang="el-GR" sz="1400" b="1" spc="-100" dirty="0">
                        <a:effectLst/>
                        <a:latin typeface="Courier New" panose="02070309020205020404" pitchFamily="49" charset="0"/>
                        <a:ea typeface="Times New Roman" panose="02020603050405020304" pitchFamily="18" charset="0"/>
                        <a:cs typeface="Times New Roman" panose="02020603050405020304" pitchFamily="18" charset="0"/>
                      </a:endParaRPr>
                    </a:p>
                    <a:p>
                      <a:pPr>
                        <a:spcAft>
                          <a:spcPts val="300"/>
                        </a:spcAft>
                      </a:pPr>
                      <a:r>
                        <a:rPr lang="en-US" sz="1700" b="1" spc="-100"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US" sz="1700" b="1" spc="-100" dirty="0">
                          <a:solidFill>
                            <a:srgbClr val="0000FF"/>
                          </a:solidFill>
                          <a:effectLst/>
                          <a:latin typeface="Courier New" panose="02070309020205020404" pitchFamily="49" charset="0"/>
                          <a:ea typeface="Times New Roman" panose="02020603050405020304" pitchFamily="18" charset="0"/>
                          <a:cs typeface="Times New Roman" panose="02020603050405020304" pitchFamily="18" charset="0"/>
                        </a:rPr>
                        <a:t>&lt;to</a:t>
                      </a:r>
                      <a:r>
                        <a:rPr lang="en-US" sz="1700" b="1" spc="-100"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US" sz="1700" b="1" spc="-100"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address</a:t>
                      </a:r>
                      <a:r>
                        <a:rPr lang="en-US" sz="1700" b="1" spc="-100" dirty="0">
                          <a:effectLst/>
                          <a:latin typeface="Courier New" panose="02070309020205020404" pitchFamily="49" charset="0"/>
                          <a:ea typeface="Times New Roman" panose="02020603050405020304" pitchFamily="18" charset="0"/>
                          <a:cs typeface="Times New Roman" panose="02020603050405020304" pitchFamily="18" charset="0"/>
                        </a:rPr>
                        <a:t>="</a:t>
                      </a:r>
                      <a:r>
                        <a:rPr lang="en-US" sz="1700" b="1" spc="-100" dirty="0">
                          <a:solidFill>
                            <a:srgbClr val="4F6228"/>
                          </a:solidFill>
                          <a:effectLst/>
                          <a:latin typeface="Courier New" panose="02070309020205020404" pitchFamily="49" charset="0"/>
                          <a:ea typeface="Times New Roman" panose="02020603050405020304" pitchFamily="18" charset="0"/>
                          <a:cs typeface="Times New Roman" panose="02020603050405020304" pitchFamily="18" charset="0"/>
                        </a:rPr>
                        <a:t>user2@teilar.gr</a:t>
                      </a:r>
                      <a:r>
                        <a:rPr lang="en-US" sz="1700" b="1" spc="-100"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US" sz="1700" b="1" spc="-100" dirty="0">
                          <a:solidFill>
                            <a:srgbClr val="0000FF"/>
                          </a:solidFill>
                          <a:effectLst/>
                          <a:latin typeface="Courier New" panose="02070309020205020404" pitchFamily="49" charset="0"/>
                          <a:ea typeface="Times New Roman" panose="02020603050405020304" pitchFamily="18" charset="0"/>
                          <a:cs typeface="Times New Roman" panose="02020603050405020304" pitchFamily="18" charset="0"/>
                        </a:rPr>
                        <a:t>/&gt;</a:t>
                      </a:r>
                      <a:endParaRPr lang="el-GR" sz="1400" b="1" spc="-100" dirty="0">
                        <a:effectLst/>
                        <a:latin typeface="Courier New" panose="02070309020205020404" pitchFamily="49" charset="0"/>
                        <a:ea typeface="Times New Roman" panose="02020603050405020304" pitchFamily="18" charset="0"/>
                        <a:cs typeface="Times New Roman" panose="02020603050405020304" pitchFamily="18" charset="0"/>
                      </a:endParaRPr>
                    </a:p>
                    <a:p>
                      <a:pPr>
                        <a:spcAft>
                          <a:spcPts val="300"/>
                        </a:spcAft>
                      </a:pPr>
                      <a:r>
                        <a:rPr lang="en-US" sz="1700" b="1" spc="-100" dirty="0">
                          <a:solidFill>
                            <a:srgbClr val="0000FF"/>
                          </a:solidFill>
                          <a:effectLst/>
                          <a:latin typeface="Courier New" panose="02070309020205020404" pitchFamily="49" charset="0"/>
                          <a:ea typeface="Times New Roman" panose="02020603050405020304" pitchFamily="18" charset="0"/>
                          <a:cs typeface="Times New Roman" panose="02020603050405020304" pitchFamily="18" charset="0"/>
                        </a:rPr>
                        <a:t>      &lt;to</a:t>
                      </a:r>
                      <a:r>
                        <a:rPr lang="en-US" sz="1700" b="1" spc="-100"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US" sz="1700" b="1" spc="-100"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name</a:t>
                      </a:r>
                      <a:r>
                        <a:rPr lang="en-US" sz="1700" b="1" spc="-100" dirty="0">
                          <a:effectLst/>
                          <a:latin typeface="Courier New" panose="02070309020205020404" pitchFamily="49" charset="0"/>
                          <a:ea typeface="Times New Roman" panose="02020603050405020304" pitchFamily="18" charset="0"/>
                          <a:cs typeface="Times New Roman" panose="02020603050405020304" pitchFamily="18" charset="0"/>
                        </a:rPr>
                        <a:t>="</a:t>
                      </a:r>
                      <a:r>
                        <a:rPr lang="en-US" sz="1700" b="1" spc="-100" dirty="0">
                          <a:solidFill>
                            <a:srgbClr val="4F6228"/>
                          </a:solidFill>
                          <a:effectLst/>
                          <a:latin typeface="Courier New" panose="02070309020205020404" pitchFamily="49" charset="0"/>
                          <a:ea typeface="Times New Roman" panose="02020603050405020304" pitchFamily="18" charset="0"/>
                          <a:cs typeface="Times New Roman" panose="02020603050405020304" pitchFamily="18" charset="0"/>
                        </a:rPr>
                        <a:t>Nick</a:t>
                      </a:r>
                      <a:r>
                        <a:rPr lang="en-US" sz="1700" b="1" spc="-100"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US" sz="1700" b="1" spc="-100"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address</a:t>
                      </a:r>
                      <a:r>
                        <a:rPr lang="en-US" sz="1700" b="1" spc="-100" dirty="0">
                          <a:effectLst/>
                          <a:latin typeface="Courier New" panose="02070309020205020404" pitchFamily="49" charset="0"/>
                          <a:ea typeface="Times New Roman" panose="02020603050405020304" pitchFamily="18" charset="0"/>
                          <a:cs typeface="Times New Roman" panose="02020603050405020304" pitchFamily="18" charset="0"/>
                        </a:rPr>
                        <a:t>="</a:t>
                      </a:r>
                      <a:r>
                        <a:rPr lang="en-US" sz="1700" b="1" spc="-100" dirty="0">
                          <a:solidFill>
                            <a:srgbClr val="4F6228"/>
                          </a:solidFill>
                          <a:effectLst/>
                          <a:latin typeface="Courier New" panose="02070309020205020404" pitchFamily="49" charset="0"/>
                          <a:ea typeface="Times New Roman" panose="02020603050405020304" pitchFamily="18" charset="0"/>
                          <a:cs typeface="Times New Roman" panose="02020603050405020304" pitchFamily="18" charset="0"/>
                        </a:rPr>
                        <a:t>user3@teilar.gr</a:t>
                      </a:r>
                      <a:r>
                        <a:rPr lang="en-US" sz="1700" b="1" spc="-100"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US" sz="1700" b="1" spc="-100" dirty="0">
                          <a:solidFill>
                            <a:srgbClr val="0000FF"/>
                          </a:solidFill>
                          <a:effectLst/>
                          <a:latin typeface="Courier New" panose="02070309020205020404" pitchFamily="49" charset="0"/>
                          <a:ea typeface="Times New Roman" panose="02020603050405020304" pitchFamily="18" charset="0"/>
                          <a:cs typeface="Times New Roman" panose="02020603050405020304" pitchFamily="18" charset="0"/>
                        </a:rPr>
                        <a:t>/&gt;</a:t>
                      </a:r>
                      <a:endParaRPr lang="el-GR" sz="1400" b="1" spc="-100" dirty="0">
                        <a:effectLst/>
                        <a:latin typeface="Courier New" panose="02070309020205020404" pitchFamily="49" charset="0"/>
                        <a:ea typeface="Times New Roman" panose="02020603050405020304" pitchFamily="18" charset="0"/>
                        <a:cs typeface="Times New Roman" panose="02020603050405020304" pitchFamily="18" charset="0"/>
                      </a:endParaRPr>
                    </a:p>
                    <a:p>
                      <a:pPr>
                        <a:spcAft>
                          <a:spcPts val="300"/>
                        </a:spcAft>
                      </a:pPr>
                      <a:r>
                        <a:rPr lang="en-US" sz="1700" b="1" spc="-100"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US" sz="1700" b="1" spc="-100" dirty="0">
                          <a:solidFill>
                            <a:srgbClr val="0000FF"/>
                          </a:solidFill>
                          <a:effectLst/>
                          <a:latin typeface="Courier New" panose="02070309020205020404" pitchFamily="49" charset="0"/>
                          <a:ea typeface="Times New Roman" panose="02020603050405020304" pitchFamily="18" charset="0"/>
                          <a:cs typeface="Times New Roman" panose="02020603050405020304" pitchFamily="18" charset="0"/>
                        </a:rPr>
                        <a:t>&lt;subject&gt;</a:t>
                      </a:r>
                      <a:r>
                        <a:rPr lang="en-US" sz="1700" b="1" spc="-100" dirty="0" err="1">
                          <a:effectLst/>
                          <a:latin typeface="Courier New" panose="02070309020205020404" pitchFamily="49" charset="0"/>
                          <a:ea typeface="Times New Roman" panose="02020603050405020304" pitchFamily="18" charset="0"/>
                          <a:cs typeface="Times New Roman" panose="02020603050405020304" pitchFamily="18" charset="0"/>
                        </a:rPr>
                        <a:t>Δοκιμή</a:t>
                      </a:r>
                      <a:r>
                        <a:rPr lang="en-US" sz="1700" b="1" spc="-100" dirty="0">
                          <a:effectLst/>
                          <a:latin typeface="Courier New" panose="02070309020205020404" pitchFamily="49" charset="0"/>
                          <a:ea typeface="Times New Roman" panose="02020603050405020304" pitchFamily="18" charset="0"/>
                          <a:cs typeface="Times New Roman" panose="02020603050405020304" pitchFamily="18" charset="0"/>
                        </a:rPr>
                        <a:t> XML/DTD</a:t>
                      </a:r>
                      <a:r>
                        <a:rPr lang="en-US" sz="1700" b="1" spc="-100" dirty="0">
                          <a:solidFill>
                            <a:srgbClr val="0000FF"/>
                          </a:solidFill>
                          <a:effectLst/>
                          <a:latin typeface="Courier New" panose="02070309020205020404" pitchFamily="49" charset="0"/>
                          <a:ea typeface="Times New Roman" panose="02020603050405020304" pitchFamily="18" charset="0"/>
                          <a:cs typeface="Times New Roman" panose="02020603050405020304" pitchFamily="18" charset="0"/>
                        </a:rPr>
                        <a:t>&lt;/subject&gt;</a:t>
                      </a:r>
                      <a:endParaRPr lang="el-GR" sz="1400" b="1" spc="-100" dirty="0">
                        <a:effectLst/>
                        <a:latin typeface="Courier New" panose="02070309020205020404" pitchFamily="49" charset="0"/>
                        <a:ea typeface="Times New Roman" panose="02020603050405020304" pitchFamily="18" charset="0"/>
                        <a:cs typeface="Times New Roman" panose="02020603050405020304" pitchFamily="18" charset="0"/>
                      </a:endParaRPr>
                    </a:p>
                    <a:p>
                      <a:pPr>
                        <a:spcAft>
                          <a:spcPts val="300"/>
                        </a:spcAft>
                      </a:pPr>
                      <a:r>
                        <a:rPr lang="en-US" sz="1700" b="1" spc="-100"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US" sz="1700" b="1" spc="-100" dirty="0">
                          <a:solidFill>
                            <a:srgbClr val="0000FF"/>
                          </a:solidFill>
                          <a:effectLst/>
                          <a:latin typeface="Courier New" panose="02070309020205020404" pitchFamily="49" charset="0"/>
                          <a:ea typeface="Times New Roman" panose="02020603050405020304" pitchFamily="18" charset="0"/>
                          <a:cs typeface="Times New Roman" panose="02020603050405020304" pitchFamily="18" charset="0"/>
                        </a:rPr>
                        <a:t>&lt;/head&gt;</a:t>
                      </a:r>
                      <a:endParaRPr lang="el-GR" sz="1400" b="1" spc="-100" dirty="0">
                        <a:effectLst/>
                        <a:latin typeface="Courier New" panose="02070309020205020404" pitchFamily="49" charset="0"/>
                        <a:ea typeface="Times New Roman" panose="02020603050405020304" pitchFamily="18" charset="0"/>
                        <a:cs typeface="Times New Roman" panose="02020603050405020304" pitchFamily="18" charset="0"/>
                      </a:endParaRPr>
                    </a:p>
                    <a:p>
                      <a:pPr>
                        <a:spcAft>
                          <a:spcPts val="300"/>
                        </a:spcAft>
                      </a:pPr>
                      <a:r>
                        <a:rPr lang="en-US" sz="1700" b="1" spc="-100"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US" sz="1700" b="1" spc="-100" dirty="0">
                          <a:solidFill>
                            <a:srgbClr val="0000FF"/>
                          </a:solidFill>
                          <a:effectLst/>
                          <a:latin typeface="Courier New" panose="02070309020205020404" pitchFamily="49" charset="0"/>
                          <a:ea typeface="Times New Roman" panose="02020603050405020304" pitchFamily="18" charset="0"/>
                          <a:cs typeface="Times New Roman" panose="02020603050405020304" pitchFamily="18" charset="0"/>
                        </a:rPr>
                        <a:t>&lt;body&gt;</a:t>
                      </a:r>
                      <a:endParaRPr lang="el-GR" sz="1400" b="1" spc="-100" dirty="0">
                        <a:effectLst/>
                        <a:latin typeface="Courier New" panose="02070309020205020404" pitchFamily="49" charset="0"/>
                        <a:ea typeface="Times New Roman" panose="02020603050405020304" pitchFamily="18" charset="0"/>
                        <a:cs typeface="Times New Roman" panose="02020603050405020304" pitchFamily="18" charset="0"/>
                      </a:endParaRPr>
                    </a:p>
                    <a:p>
                      <a:pPr>
                        <a:spcAft>
                          <a:spcPts val="300"/>
                        </a:spcAft>
                      </a:pPr>
                      <a:r>
                        <a:rPr lang="en-US" sz="1700" b="1" spc="-100"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US" sz="1700" b="1" spc="-100" dirty="0">
                          <a:solidFill>
                            <a:srgbClr val="0000FF"/>
                          </a:solidFill>
                          <a:effectLst/>
                          <a:latin typeface="Courier New" panose="02070309020205020404" pitchFamily="49" charset="0"/>
                          <a:ea typeface="Times New Roman" panose="02020603050405020304" pitchFamily="18" charset="0"/>
                          <a:cs typeface="Times New Roman" panose="02020603050405020304" pitchFamily="18" charset="0"/>
                        </a:rPr>
                        <a:t>&lt;text&gt;</a:t>
                      </a:r>
                      <a:r>
                        <a:rPr lang="en-US" sz="1700" b="1" spc="-100" dirty="0">
                          <a:effectLst/>
                          <a:latin typeface="Courier New" panose="02070309020205020404" pitchFamily="49" charset="0"/>
                          <a:ea typeface="Times New Roman" panose="02020603050405020304" pitchFamily="18" charset="0"/>
                          <a:cs typeface="Times New Roman" panose="02020603050405020304" pitchFamily="18" charset="0"/>
                        </a:rPr>
                        <a:t>Hello XML/DTD World!</a:t>
                      </a:r>
                      <a:r>
                        <a:rPr lang="en-US" sz="1700" b="1" spc="-100" dirty="0">
                          <a:solidFill>
                            <a:srgbClr val="0000FF"/>
                          </a:solidFill>
                          <a:effectLst/>
                          <a:latin typeface="Courier New" panose="02070309020205020404" pitchFamily="49" charset="0"/>
                          <a:ea typeface="Times New Roman" panose="02020603050405020304" pitchFamily="18" charset="0"/>
                          <a:cs typeface="Times New Roman" panose="02020603050405020304" pitchFamily="18" charset="0"/>
                        </a:rPr>
                        <a:t>&lt;/text&gt;</a:t>
                      </a:r>
                      <a:endParaRPr lang="el-GR" sz="1400" b="1" spc="-100" dirty="0">
                        <a:effectLst/>
                        <a:latin typeface="Courier New" panose="02070309020205020404" pitchFamily="49" charset="0"/>
                        <a:ea typeface="Times New Roman" panose="02020603050405020304" pitchFamily="18" charset="0"/>
                        <a:cs typeface="Times New Roman" panose="02020603050405020304" pitchFamily="18" charset="0"/>
                      </a:endParaRPr>
                    </a:p>
                    <a:p>
                      <a:pPr>
                        <a:spcAft>
                          <a:spcPts val="300"/>
                        </a:spcAft>
                      </a:pPr>
                      <a:r>
                        <a:rPr lang="en-US" sz="1700" b="1" spc="-100"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US" sz="1700" b="1" spc="-100" dirty="0">
                          <a:solidFill>
                            <a:srgbClr val="0000FF"/>
                          </a:solidFill>
                          <a:effectLst/>
                          <a:latin typeface="Courier New" panose="02070309020205020404" pitchFamily="49" charset="0"/>
                          <a:ea typeface="Times New Roman" panose="02020603050405020304" pitchFamily="18" charset="0"/>
                          <a:cs typeface="Times New Roman" panose="02020603050405020304" pitchFamily="18" charset="0"/>
                        </a:rPr>
                        <a:t>&lt;attachment</a:t>
                      </a:r>
                      <a:r>
                        <a:rPr lang="en-US" sz="1700" b="1" spc="-100"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US" sz="1700" b="1" spc="-100"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encoding</a:t>
                      </a:r>
                      <a:r>
                        <a:rPr lang="en-US" sz="1700" b="1" spc="-100" dirty="0">
                          <a:effectLst/>
                          <a:latin typeface="Courier New" panose="02070309020205020404" pitchFamily="49" charset="0"/>
                          <a:ea typeface="Times New Roman" panose="02020603050405020304" pitchFamily="18" charset="0"/>
                          <a:cs typeface="Times New Roman" panose="02020603050405020304" pitchFamily="18" charset="0"/>
                        </a:rPr>
                        <a:t>="</a:t>
                      </a:r>
                      <a:r>
                        <a:rPr lang="en-US" sz="1700" b="1" spc="-100" dirty="0" err="1">
                          <a:solidFill>
                            <a:srgbClr val="4F6228"/>
                          </a:solidFill>
                          <a:effectLst/>
                          <a:latin typeface="Courier New" panose="02070309020205020404" pitchFamily="49" charset="0"/>
                          <a:ea typeface="Times New Roman" panose="02020603050405020304" pitchFamily="18" charset="0"/>
                          <a:cs typeface="Times New Roman" panose="02020603050405020304" pitchFamily="18" charset="0"/>
                        </a:rPr>
                        <a:t>binhex</a:t>
                      </a:r>
                      <a:r>
                        <a:rPr lang="en-US" sz="1700" b="1" spc="-100"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US" sz="1700" b="1" spc="-100"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file</a:t>
                      </a:r>
                      <a:r>
                        <a:rPr lang="en-US" sz="1700" b="1" spc="-100" dirty="0">
                          <a:effectLst/>
                          <a:latin typeface="Courier New" panose="02070309020205020404" pitchFamily="49" charset="0"/>
                          <a:ea typeface="Times New Roman" panose="02020603050405020304" pitchFamily="18" charset="0"/>
                          <a:cs typeface="Times New Roman" panose="02020603050405020304" pitchFamily="18" charset="0"/>
                        </a:rPr>
                        <a:t>="</a:t>
                      </a:r>
                      <a:r>
                        <a:rPr lang="en-US" sz="1700" b="1" spc="-100" dirty="0">
                          <a:solidFill>
                            <a:srgbClr val="4F6228"/>
                          </a:solidFill>
                          <a:effectLst/>
                          <a:latin typeface="Courier New" panose="02070309020205020404" pitchFamily="49" charset="0"/>
                          <a:ea typeface="Times New Roman" panose="02020603050405020304" pitchFamily="18" charset="0"/>
                          <a:cs typeface="Times New Roman" panose="02020603050405020304" pitchFamily="18" charset="0"/>
                        </a:rPr>
                        <a:t>foo.doc</a:t>
                      </a:r>
                      <a:r>
                        <a:rPr lang="en-US" sz="1700" b="1" spc="-100"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US" sz="1700" b="1" spc="-100" dirty="0">
                          <a:solidFill>
                            <a:srgbClr val="0000FF"/>
                          </a:solidFill>
                          <a:effectLst/>
                          <a:latin typeface="Courier New" panose="02070309020205020404" pitchFamily="49" charset="0"/>
                          <a:ea typeface="Times New Roman" panose="02020603050405020304" pitchFamily="18" charset="0"/>
                          <a:cs typeface="Times New Roman" panose="02020603050405020304" pitchFamily="18" charset="0"/>
                        </a:rPr>
                        <a:t>/&gt;</a:t>
                      </a:r>
                      <a:endParaRPr lang="el-GR" sz="1400" b="1" spc="-100" dirty="0">
                        <a:effectLst/>
                        <a:latin typeface="Courier New" panose="02070309020205020404" pitchFamily="49" charset="0"/>
                        <a:ea typeface="Times New Roman" panose="02020603050405020304" pitchFamily="18" charset="0"/>
                        <a:cs typeface="Times New Roman" panose="02020603050405020304" pitchFamily="18" charset="0"/>
                      </a:endParaRPr>
                    </a:p>
                    <a:p>
                      <a:pPr>
                        <a:spcAft>
                          <a:spcPts val="300"/>
                        </a:spcAft>
                      </a:pPr>
                      <a:r>
                        <a:rPr lang="en-US" sz="1700" b="1" spc="-100"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US" sz="1700" b="1" spc="-100" dirty="0">
                          <a:solidFill>
                            <a:srgbClr val="0000FF"/>
                          </a:solidFill>
                          <a:effectLst/>
                          <a:latin typeface="Courier New" panose="02070309020205020404" pitchFamily="49" charset="0"/>
                          <a:ea typeface="Times New Roman" panose="02020603050405020304" pitchFamily="18" charset="0"/>
                          <a:cs typeface="Times New Roman" panose="02020603050405020304" pitchFamily="18" charset="0"/>
                        </a:rPr>
                        <a:t>&lt;/body&gt;</a:t>
                      </a:r>
                      <a:endParaRPr lang="el-GR" sz="1400" b="1" spc="-100" dirty="0">
                        <a:effectLst/>
                        <a:latin typeface="Courier New" panose="02070309020205020404" pitchFamily="49" charset="0"/>
                        <a:ea typeface="Times New Roman" panose="02020603050405020304" pitchFamily="18" charset="0"/>
                        <a:cs typeface="Times New Roman" panose="02020603050405020304" pitchFamily="18" charset="0"/>
                      </a:endParaRPr>
                    </a:p>
                    <a:p>
                      <a:pPr>
                        <a:spcAft>
                          <a:spcPts val="300"/>
                        </a:spcAft>
                      </a:pPr>
                      <a:r>
                        <a:rPr lang="en-US" sz="1700" b="1" spc="-100" dirty="0">
                          <a:solidFill>
                            <a:srgbClr val="0000FF"/>
                          </a:solidFill>
                          <a:effectLst/>
                          <a:latin typeface="Courier New" panose="02070309020205020404" pitchFamily="49" charset="0"/>
                          <a:ea typeface="Times New Roman" panose="02020603050405020304" pitchFamily="18" charset="0"/>
                          <a:cs typeface="Times New Roman" panose="02020603050405020304" pitchFamily="18" charset="0"/>
                        </a:rPr>
                        <a:t>&lt;/email&gt;</a:t>
                      </a:r>
                      <a:endParaRPr lang="el-GR" sz="1400" b="1" spc="-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9155" marR="59155" marT="61893" marB="618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grpSp>
        <p:nvGrpSpPr>
          <p:cNvPr id="3" name="Ομάδα 2" descr="εικοίδια dtd Και xml."/>
          <p:cNvGrpSpPr/>
          <p:nvPr/>
        </p:nvGrpSpPr>
        <p:grpSpPr>
          <a:xfrm>
            <a:off x="7423602" y="1267910"/>
            <a:ext cx="2198687" cy="1725613"/>
            <a:chOff x="7423602" y="1267910"/>
            <a:chExt cx="2198687" cy="1725613"/>
          </a:xfrm>
        </p:grpSpPr>
        <p:pic>
          <p:nvPicPr>
            <p:cNvPr id="16386" name="Picture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49681">
              <a:off x="7423602" y="1267910"/>
              <a:ext cx="1374775" cy="1374775"/>
            </a:xfrm>
            <a:prstGeom prst="rect">
              <a:avLst/>
            </a:prstGeom>
            <a:noFill/>
            <a:extLst>
              <a:ext uri="{909E8E84-426E-40DD-AFC4-6F175D3DCCD1}">
                <a14:hiddenFill xmlns:a14="http://schemas.microsoft.com/office/drawing/2010/main">
                  <a:solidFill>
                    <a:srgbClr val="FFFFFF"/>
                  </a:solidFill>
                </a14:hiddenFill>
              </a:ext>
            </a:extLst>
          </p:spPr>
        </p:pic>
        <p:pic>
          <p:nvPicPr>
            <p:cNvPr id="16385"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157095">
              <a:off x="7952239" y="1323473"/>
              <a:ext cx="1670050" cy="167005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Ορθογώνιο 6"/>
          <p:cNvSpPr/>
          <p:nvPr>
            <p:custDataLst>
              <p:tags r:id="rId3"/>
            </p:custDataLst>
          </p:nvPr>
        </p:nvSpPr>
        <p:spPr>
          <a:xfrm>
            <a:off x="107504" y="5165763"/>
            <a:ext cx="9036496" cy="1200329"/>
          </a:xfrm>
          <a:prstGeom prst="rect">
            <a:avLst/>
          </a:prstGeom>
        </p:spPr>
        <p:txBody>
          <a:bodyPr wrap="square">
            <a:spAutoFit/>
          </a:bodyPr>
          <a:lstStyle/>
          <a:p>
            <a:pPr marL="342900" lvl="0" indent="-342900">
              <a:spcBef>
                <a:spcPts val="600"/>
              </a:spcBef>
              <a:spcAft>
                <a:spcPts val="0"/>
              </a:spcAft>
              <a:buFont typeface="Wingdings" panose="05000000000000000000" pitchFamily="2" charset="2"/>
              <a:buChar char=""/>
            </a:pPr>
            <a:r>
              <a:rPr lang="el-GR" dirty="0">
                <a:ea typeface="Times New Roman" panose="02020603050405020304" pitchFamily="18" charset="0"/>
              </a:rPr>
              <a:t>Μπορείτε να ελέγξετε την εγκυρότητα ενός </a:t>
            </a:r>
            <a:r>
              <a:rPr lang="en-US" dirty="0">
                <a:ea typeface="Times New Roman" panose="02020603050405020304" pitchFamily="18" charset="0"/>
              </a:rPr>
              <a:t>XML </a:t>
            </a:r>
            <a:r>
              <a:rPr lang="el-GR" dirty="0">
                <a:ea typeface="Times New Roman" panose="02020603050405020304" pitchFamily="18" charset="0"/>
              </a:rPr>
              <a:t>εγγράφου είτε με ειδικά λογισμικά χειρισμού </a:t>
            </a:r>
            <a:r>
              <a:rPr lang="en-US" dirty="0">
                <a:ea typeface="Times New Roman" panose="02020603050405020304" pitchFamily="18" charset="0"/>
              </a:rPr>
              <a:t>XML </a:t>
            </a:r>
            <a:r>
              <a:rPr lang="el-GR" dirty="0">
                <a:ea typeface="Times New Roman" panose="02020603050405020304" pitchFamily="18" charset="0"/>
              </a:rPr>
              <a:t>δεδομένων (π.χ. </a:t>
            </a:r>
            <a:r>
              <a:rPr lang="en-US" dirty="0" err="1">
                <a:ea typeface="Times New Roman" panose="02020603050405020304" pitchFamily="18" charset="0"/>
              </a:rPr>
              <a:t>XMLSpy</a:t>
            </a:r>
            <a:r>
              <a:rPr lang="el-GR" dirty="0">
                <a:ea typeface="Times New Roman" panose="02020603050405020304" pitchFamily="18" charset="0"/>
              </a:rPr>
              <a:t>) ή με </a:t>
            </a:r>
            <a:r>
              <a:rPr lang="en-US" dirty="0">
                <a:ea typeface="Times New Roman" panose="02020603050405020304" pitchFamily="18" charset="0"/>
              </a:rPr>
              <a:t>on</a:t>
            </a:r>
            <a:r>
              <a:rPr lang="el-GR" dirty="0">
                <a:ea typeface="Times New Roman" panose="02020603050405020304" pitchFamily="18" charset="0"/>
              </a:rPr>
              <a:t>-</a:t>
            </a:r>
            <a:r>
              <a:rPr lang="en-US" dirty="0">
                <a:ea typeface="Times New Roman" panose="02020603050405020304" pitchFamily="18" charset="0"/>
              </a:rPr>
              <a:t>line validators </a:t>
            </a:r>
            <a:r>
              <a:rPr lang="el-GR" dirty="0">
                <a:ea typeface="Times New Roman" panose="02020603050405020304" pitchFamily="18" charset="0"/>
              </a:rPr>
              <a:t>όπως αυτός του </a:t>
            </a:r>
            <a:r>
              <a:rPr lang="en-US" dirty="0">
                <a:ea typeface="Times New Roman" panose="02020603050405020304" pitchFamily="18" charset="0"/>
              </a:rPr>
              <a:t>W</a:t>
            </a:r>
            <a:r>
              <a:rPr lang="el-GR" dirty="0">
                <a:ea typeface="Times New Roman" panose="02020603050405020304" pitchFamily="18" charset="0"/>
              </a:rPr>
              <a:t>3</a:t>
            </a:r>
            <a:r>
              <a:rPr lang="en-US" dirty="0">
                <a:ea typeface="Times New Roman" panose="02020603050405020304" pitchFamily="18" charset="0"/>
              </a:rPr>
              <a:t>Schools </a:t>
            </a:r>
            <a:r>
              <a:rPr lang="el-GR" dirty="0">
                <a:ea typeface="Times New Roman" panose="02020603050405020304" pitchFamily="18" charset="0"/>
              </a:rPr>
              <a:t>στη διεύθυνση: </a:t>
            </a:r>
            <a:r>
              <a:rPr lang="el-GR" b="1" spc="-40" dirty="0">
                <a:ea typeface="Times New Roman" panose="02020603050405020304" pitchFamily="18" charset="0"/>
              </a:rPr>
              <a:t>http://www.w3schools.com/xml/xml_validator.asp</a:t>
            </a:r>
            <a:endParaRPr lang="el-GR" dirty="0">
              <a:ea typeface="Times New Roman" panose="02020603050405020304" pitchFamily="18" charset="0"/>
            </a:endParaRPr>
          </a:p>
          <a:p>
            <a:pPr marL="800100" lvl="1" indent="-342900">
              <a:spcAft>
                <a:spcPts val="300"/>
              </a:spcAft>
              <a:buSzPts val="1800"/>
              <a:buFont typeface="Wingdings" panose="05000000000000000000" pitchFamily="2" charset="2"/>
              <a:buChar char=""/>
              <a:tabLst>
                <a:tab pos="698500" algn="l"/>
              </a:tabLst>
            </a:pPr>
            <a:r>
              <a:rPr lang="el-GR" dirty="0">
                <a:ea typeface="Times New Roman" panose="02020603050405020304" pitchFamily="18" charset="0"/>
              </a:rPr>
              <a:t>Θα χρειαστεί να αποθηκεύσετε το </a:t>
            </a:r>
            <a:r>
              <a:rPr lang="en-US" dirty="0">
                <a:ea typeface="Times New Roman" panose="02020603050405020304" pitchFamily="18" charset="0"/>
              </a:rPr>
              <a:t>DTD </a:t>
            </a:r>
            <a:r>
              <a:rPr lang="el-GR" dirty="0">
                <a:ea typeface="Times New Roman" panose="02020603050405020304" pitchFamily="18" charset="0"/>
              </a:rPr>
              <a:t>σε αρχείο με όνομα </a:t>
            </a:r>
            <a:r>
              <a:rPr lang="el-GR" b="1" spc="-40" dirty="0">
                <a:ea typeface="Times New Roman" panose="02020603050405020304" pitchFamily="18" charset="0"/>
              </a:rPr>
              <a:t>email.dtd</a:t>
            </a:r>
            <a:endParaRPr lang="el-GR" dirty="0">
              <a:effectLst/>
              <a:ea typeface="Times New Roman" panose="02020603050405020304" pitchFamily="18" charset="0"/>
            </a:endParaRPr>
          </a:p>
        </p:txBody>
      </p:sp>
      <p:sp>
        <p:nvSpPr>
          <p:cNvPr id="6" name="Θέση υποσέλιδου 3" descr="."/>
          <p:cNvSpPr txBox="1">
            <a:spLocks/>
          </p:cNvSpPr>
          <p:nvPr>
            <p:custDataLst>
              <p:tags r:id="rId4"/>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30375113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67544" y="1833611"/>
            <a:ext cx="8229600" cy="4525963"/>
          </a:xfrm>
        </p:spPr>
        <p:txBody>
          <a:bodyPr>
            <a:normAutofit/>
          </a:bodyPr>
          <a:lstStyle/>
          <a:p>
            <a:pPr marL="0"/>
            <a:r>
              <a:rPr lang="el-GR" sz="2800" dirty="0" smtClean="0"/>
              <a:t>Να αναφέρει τα στοιχεία που χαρακτηρίζουν την ορθότητα σύνταξης ενός </a:t>
            </a:r>
            <a:r>
              <a:rPr lang="en-US" sz="2800" dirty="0" smtClean="0"/>
              <a:t>XML </a:t>
            </a:r>
            <a:r>
              <a:rPr lang="el-GR" sz="2800" dirty="0" smtClean="0"/>
              <a:t>εγγράφου.</a:t>
            </a:r>
          </a:p>
          <a:p>
            <a:pPr marL="0"/>
            <a:r>
              <a:rPr lang="el-GR" sz="2800" dirty="0" smtClean="0"/>
              <a:t>Να συντάσσει ένα </a:t>
            </a:r>
            <a:r>
              <a:rPr lang="en-US" sz="2800" dirty="0" smtClean="0"/>
              <a:t>Document Type Definition. </a:t>
            </a:r>
          </a:p>
          <a:p>
            <a:pPr marL="0"/>
            <a:r>
              <a:rPr lang="el-GR" sz="2800" dirty="0" smtClean="0"/>
              <a:t>Να αναλύει τα δομικά στοιχεία ενός </a:t>
            </a:r>
            <a:r>
              <a:rPr lang="en-US" sz="2800" dirty="0" smtClean="0"/>
              <a:t>xml </a:t>
            </a:r>
            <a:r>
              <a:rPr lang="el-GR" sz="2800" dirty="0" smtClean="0"/>
              <a:t>εγγράφου.   </a:t>
            </a:r>
          </a:p>
          <a:p>
            <a:pPr marL="0"/>
            <a:r>
              <a:rPr lang="el-GR" sz="2800" dirty="0" smtClean="0"/>
              <a:t>Να αναλύει τις διαφορές </a:t>
            </a:r>
            <a:r>
              <a:rPr lang="en-US" sz="2800" dirty="0" smtClean="0"/>
              <a:t>elements </a:t>
            </a:r>
            <a:r>
              <a:rPr lang="el-GR" sz="2800" dirty="0" smtClean="0"/>
              <a:t>και </a:t>
            </a:r>
            <a:r>
              <a:rPr lang="en-US" sz="2800" dirty="0" smtClean="0"/>
              <a:t>attributes. </a:t>
            </a:r>
            <a:endParaRPr lang="el-GR" sz="2800" dirty="0" smtClean="0"/>
          </a:p>
          <a:p>
            <a:pPr marL="0" indent="0">
              <a:buNone/>
            </a:pPr>
            <a:r>
              <a:rPr lang="el-GR" sz="2800" dirty="0" smtClean="0"/>
              <a:t/>
            </a:r>
            <a:br>
              <a:rPr lang="el-GR" sz="2800" dirty="0" smtClean="0"/>
            </a:br>
            <a:endParaRPr lang="el-GR" sz="2800" dirty="0"/>
          </a:p>
        </p:txBody>
      </p:sp>
      <p:sp>
        <p:nvSpPr>
          <p:cNvPr id="5" name="Θέση υποσέλιδου 3" descr="."/>
          <p:cNvSpPr txBox="1">
            <a:spLocks/>
          </p:cNvSpPr>
          <p:nvPr>
            <p:custDataLst>
              <p:tags r:id="rId4"/>
            </p:custDataLst>
          </p:nvPr>
        </p:nvSpPr>
        <p:spPr>
          <a:xfrm>
            <a:off x="3059833" y="6381328"/>
            <a:ext cx="3312368"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Εφαρμογών Διαδικτύου</a:t>
            </a:r>
            <a:endParaRPr lang="en-US"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0" y="1855365"/>
            <a:ext cx="9036496" cy="4525963"/>
          </a:xfrm>
        </p:spPr>
        <p:txBody>
          <a:bodyPr>
            <a:noAutofit/>
          </a:bodyPr>
          <a:lstStyle/>
          <a:p>
            <a:pPr lvl="1">
              <a:buFont typeface="Wingdings" pitchFamily="2" charset="2"/>
              <a:buChar char="§"/>
            </a:pPr>
            <a:r>
              <a:rPr lang="el-GR" dirty="0" smtClean="0">
                <a:hlinkClick r:id="rId8" action="ppaction://hlinksldjump"/>
              </a:rPr>
              <a:t>Δομώντας ένα </a:t>
            </a:r>
            <a:r>
              <a:rPr lang="en-US" dirty="0" smtClean="0">
                <a:hlinkClick r:id="rId8" action="ppaction://hlinksldjump"/>
              </a:rPr>
              <a:t>XML </a:t>
            </a:r>
            <a:r>
              <a:rPr lang="el-GR" dirty="0" smtClean="0">
                <a:hlinkClick r:id="rId8" action="ppaction://hlinksldjump"/>
              </a:rPr>
              <a:t>έγγραφο.</a:t>
            </a:r>
            <a:endParaRPr lang="el-GR" dirty="0" smtClean="0"/>
          </a:p>
          <a:p>
            <a:pPr lvl="1">
              <a:buFont typeface="Wingdings" pitchFamily="2" charset="2"/>
              <a:buChar char="§"/>
            </a:pPr>
            <a:r>
              <a:rPr lang="el-GR" dirty="0">
                <a:hlinkClick r:id="rId9" action="ppaction://hlinksldjump"/>
              </a:rPr>
              <a:t>Πώς Δηλώνεται ένα </a:t>
            </a:r>
            <a:r>
              <a:rPr lang="en-US" dirty="0" smtClean="0">
                <a:hlinkClick r:id="rId9" action="ppaction://hlinksldjump"/>
              </a:rPr>
              <a:t>DTD</a:t>
            </a:r>
            <a:r>
              <a:rPr lang="el-GR" dirty="0" smtClean="0">
                <a:hlinkClick r:id="rId9" action="ppaction://hlinksldjump"/>
              </a:rPr>
              <a:t>.</a:t>
            </a:r>
            <a:endParaRPr lang="fi-FI" dirty="0"/>
          </a:p>
          <a:p>
            <a:pPr lvl="1">
              <a:buFont typeface="Wingdings" pitchFamily="2" charset="2"/>
              <a:buChar char="§"/>
            </a:pPr>
            <a:r>
              <a:rPr lang="el-GR" dirty="0">
                <a:hlinkClick r:id="rId10" action="ppaction://hlinksldjump"/>
              </a:rPr>
              <a:t>Δηλώσεις Στοιχείων (</a:t>
            </a:r>
            <a:r>
              <a:rPr lang="el-GR" dirty="0" err="1">
                <a:hlinkClick r:id="rId10" action="ppaction://hlinksldjump"/>
              </a:rPr>
              <a:t>elements</a:t>
            </a:r>
            <a:r>
              <a:rPr lang="el-GR" dirty="0" smtClean="0">
                <a:hlinkClick r:id="rId10" action="ppaction://hlinksldjump"/>
              </a:rPr>
              <a:t>).</a:t>
            </a:r>
            <a:r>
              <a:rPr lang="en-US" dirty="0" smtClean="0">
                <a:hlinkClick r:id="rId10" action="ppaction://hlinksldjump"/>
              </a:rPr>
              <a:t> </a:t>
            </a:r>
            <a:r>
              <a:rPr lang="el-GR" dirty="0" smtClean="0">
                <a:hlinkClick r:id="rId10" action="ppaction://hlinksldjump"/>
              </a:rPr>
              <a:t> </a:t>
            </a:r>
            <a:endParaRPr lang="fi-FI" dirty="0"/>
          </a:p>
          <a:p>
            <a:pPr lvl="1">
              <a:buFont typeface="Wingdings" pitchFamily="2" charset="2"/>
              <a:buChar char="§"/>
            </a:pPr>
            <a:r>
              <a:rPr lang="el-GR" dirty="0">
                <a:hlinkClick r:id="rId11" action="ppaction://hlinksldjump"/>
              </a:rPr>
              <a:t>Δηλώσεις Ιδιοτήτων</a:t>
            </a:r>
            <a:r>
              <a:rPr lang="en-US" dirty="0">
                <a:hlinkClick r:id="rId11" action="ppaction://hlinksldjump"/>
              </a:rPr>
              <a:t> (attributes</a:t>
            </a:r>
            <a:r>
              <a:rPr lang="en-US" dirty="0" smtClean="0">
                <a:hlinkClick r:id="rId11" action="ppaction://hlinksldjump"/>
              </a:rPr>
              <a:t>)</a:t>
            </a:r>
            <a:r>
              <a:rPr lang="el-GR" dirty="0" smtClean="0">
                <a:hlinkClick r:id="rId11" action="ppaction://hlinksldjump"/>
              </a:rPr>
              <a:t>.</a:t>
            </a:r>
            <a:r>
              <a:rPr lang="en-US" dirty="0" smtClean="0">
                <a:hlinkClick r:id="rId11" action="ppaction://hlinksldjump"/>
              </a:rPr>
              <a:t> </a:t>
            </a:r>
            <a:endParaRPr lang="el-GR" dirty="0" smtClean="0"/>
          </a:p>
          <a:p>
            <a:pPr lvl="1">
              <a:buFont typeface="Wingdings" pitchFamily="2" charset="2"/>
              <a:buChar char="§"/>
            </a:pPr>
            <a:r>
              <a:rPr lang="el-GR" dirty="0">
                <a:hlinkClick r:id="rId12" action="ppaction://hlinksldjump"/>
              </a:rPr>
              <a:t>Αναφορές </a:t>
            </a:r>
            <a:r>
              <a:rPr lang="el-GR" dirty="0" smtClean="0">
                <a:hlinkClick r:id="rId12" action="ppaction://hlinksldjump"/>
              </a:rPr>
              <a:t>Οντοτήτων.</a:t>
            </a:r>
            <a:endParaRPr lang="el-GR" dirty="0" smtClean="0"/>
          </a:p>
          <a:p>
            <a:pPr lvl="1">
              <a:buFont typeface="Wingdings" pitchFamily="2" charset="2"/>
              <a:buChar char="§"/>
            </a:pPr>
            <a:r>
              <a:rPr lang="en-US" dirty="0">
                <a:hlinkClick r:id="rId13" action="ppaction://hlinksldjump"/>
              </a:rPr>
              <a:t>DTD </a:t>
            </a:r>
            <a:r>
              <a:rPr lang="el-GR" dirty="0">
                <a:hlinkClick r:id="rId13" action="ppaction://hlinksldjump"/>
              </a:rPr>
              <a:t>για </a:t>
            </a:r>
            <a:r>
              <a:rPr lang="en-US" dirty="0">
                <a:hlinkClick r:id="rId13" action="ppaction://hlinksldjump"/>
              </a:rPr>
              <a:t>email </a:t>
            </a:r>
            <a:r>
              <a:rPr lang="en-US" dirty="0" smtClean="0">
                <a:hlinkClick r:id="rId13" action="ppaction://hlinksldjump"/>
              </a:rPr>
              <a:t>element</a:t>
            </a:r>
            <a:r>
              <a:rPr lang="el-GR" dirty="0" smtClean="0">
                <a:hlinkClick r:id="rId13" action="ppaction://hlinksldjump"/>
              </a:rPr>
              <a:t>.</a:t>
            </a:r>
            <a:endParaRPr lang="el-GR" dirty="0" smtClean="0"/>
          </a:p>
          <a:p>
            <a:pPr lvl="1">
              <a:buFont typeface="Wingdings" pitchFamily="2" charset="2"/>
              <a:buChar char="§"/>
            </a:pPr>
            <a:r>
              <a:rPr lang="en-US" dirty="0">
                <a:hlinkClick r:id="rId14" action="ppaction://hlinksldjump"/>
              </a:rPr>
              <a:t>XML </a:t>
            </a:r>
            <a:r>
              <a:rPr lang="en-US" dirty="0" smtClean="0">
                <a:hlinkClick r:id="rId14" action="ppaction://hlinksldjump"/>
              </a:rPr>
              <a:t>Record</a:t>
            </a:r>
            <a:r>
              <a:rPr lang="el-GR" dirty="0" smtClean="0">
                <a:hlinkClick r:id="rId14" action="ppaction://hlinksldjump"/>
              </a:rPr>
              <a:t>.</a:t>
            </a:r>
            <a:endParaRPr lang="el-GR" dirty="0" smtClean="0"/>
          </a:p>
          <a:p>
            <a:pPr lvl="1">
              <a:buFont typeface="Wingdings" pitchFamily="2" charset="2"/>
              <a:buChar char="§"/>
            </a:pPr>
            <a:endParaRPr lang="en-US" dirty="0"/>
          </a:p>
          <a:p>
            <a:pPr>
              <a:buFont typeface="Wingdings" pitchFamily="2" charset="2"/>
              <a:buChar char="§"/>
            </a:pPr>
            <a:endParaRPr lang="el-GR" dirty="0"/>
          </a:p>
        </p:txBody>
      </p:sp>
      <p:sp>
        <p:nvSpPr>
          <p:cNvPr id="5"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0"/>
            <a:ext cx="8229600" cy="940966"/>
          </a:xfrm>
        </p:spPr>
        <p:txBody>
          <a:bodyPr>
            <a:noAutofit/>
          </a:bodyPr>
          <a:lstStyle/>
          <a:p>
            <a:r>
              <a:rPr lang="el-GR" sz="4000" dirty="0"/>
              <a:t>Δομώντας ένα </a:t>
            </a:r>
            <a:r>
              <a:rPr lang="en-US" sz="4000" dirty="0"/>
              <a:t>XML </a:t>
            </a:r>
            <a:r>
              <a:rPr lang="el-GR" sz="4000" dirty="0"/>
              <a:t>Έγγραφο</a:t>
            </a:r>
          </a:p>
        </p:txBody>
      </p:sp>
      <p:sp>
        <p:nvSpPr>
          <p:cNvPr id="4" name="Rectangle 3"/>
          <p:cNvSpPr>
            <a:spLocks noChangeArrowheads="1"/>
          </p:cNvSpPr>
          <p:nvPr>
            <p:custDataLst>
              <p:tags r:id="rId3"/>
            </p:custDataLst>
          </p:nvPr>
        </p:nvSpPr>
        <p:spPr bwMode="auto">
          <a:xfrm>
            <a:off x="228600" y="999450"/>
            <a:ext cx="86868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98500" algn="l"/>
              </a:tabLst>
              <a:defRPr>
                <a:solidFill>
                  <a:schemeClr val="tx1"/>
                </a:solidFill>
                <a:latin typeface="Arial" panose="020B0604020202020204" pitchFamily="34" charset="0"/>
              </a:defRPr>
            </a:lvl1pPr>
            <a:lvl2pPr eaLnBrk="0" fontAlgn="base" hangingPunct="0">
              <a:spcBef>
                <a:spcPct val="0"/>
              </a:spcBef>
              <a:spcAft>
                <a:spcPct val="0"/>
              </a:spcAft>
              <a:tabLst>
                <a:tab pos="698500" algn="l"/>
              </a:tabLst>
              <a:defRPr>
                <a:solidFill>
                  <a:schemeClr val="tx1"/>
                </a:solidFill>
                <a:latin typeface="Arial" panose="020B0604020202020204" pitchFamily="34" charset="0"/>
              </a:defRPr>
            </a:lvl2pPr>
            <a:lvl3pPr eaLnBrk="0" fontAlgn="base" hangingPunct="0">
              <a:spcBef>
                <a:spcPct val="0"/>
              </a:spcBef>
              <a:spcAft>
                <a:spcPct val="0"/>
              </a:spcAft>
              <a:tabLst>
                <a:tab pos="698500" algn="l"/>
              </a:tabLst>
              <a:defRPr>
                <a:solidFill>
                  <a:schemeClr val="tx1"/>
                </a:solidFill>
                <a:latin typeface="Arial" panose="020B0604020202020204" pitchFamily="34" charset="0"/>
              </a:defRPr>
            </a:lvl3pPr>
            <a:lvl4pPr eaLnBrk="0" fontAlgn="base" hangingPunct="0">
              <a:spcBef>
                <a:spcPct val="0"/>
              </a:spcBef>
              <a:spcAft>
                <a:spcPct val="0"/>
              </a:spcAft>
              <a:tabLst>
                <a:tab pos="698500" algn="l"/>
              </a:tabLst>
              <a:defRPr>
                <a:solidFill>
                  <a:schemeClr val="tx1"/>
                </a:solidFill>
                <a:latin typeface="Arial" panose="020B0604020202020204" pitchFamily="34" charset="0"/>
              </a:defRPr>
            </a:lvl4pPr>
            <a:lvl5pPr eaLnBrk="0" fontAlgn="base" hangingPunct="0">
              <a:spcBef>
                <a:spcPct val="0"/>
              </a:spcBef>
              <a:spcAft>
                <a:spcPct val="0"/>
              </a:spcAft>
              <a:tabLst>
                <a:tab pos="698500" algn="l"/>
              </a:tabLst>
              <a:defRPr>
                <a:solidFill>
                  <a:schemeClr val="tx1"/>
                </a:solidFill>
                <a:latin typeface="Arial" panose="020B0604020202020204" pitchFamily="34" charset="0"/>
              </a:defRPr>
            </a:lvl5pPr>
            <a:lvl6pPr eaLnBrk="0" fontAlgn="base" hangingPunct="0">
              <a:spcBef>
                <a:spcPct val="0"/>
              </a:spcBef>
              <a:spcAft>
                <a:spcPct val="0"/>
              </a:spcAft>
              <a:tabLst>
                <a:tab pos="698500" algn="l"/>
              </a:tabLst>
              <a:defRPr>
                <a:solidFill>
                  <a:schemeClr val="tx1"/>
                </a:solidFill>
                <a:latin typeface="Arial" panose="020B0604020202020204" pitchFamily="34" charset="0"/>
              </a:defRPr>
            </a:lvl6pPr>
            <a:lvl7pPr eaLnBrk="0" fontAlgn="base" hangingPunct="0">
              <a:spcBef>
                <a:spcPct val="0"/>
              </a:spcBef>
              <a:spcAft>
                <a:spcPct val="0"/>
              </a:spcAft>
              <a:tabLst>
                <a:tab pos="698500" algn="l"/>
              </a:tabLst>
              <a:defRPr>
                <a:solidFill>
                  <a:schemeClr val="tx1"/>
                </a:solidFill>
                <a:latin typeface="Arial" panose="020B0604020202020204" pitchFamily="34" charset="0"/>
              </a:defRPr>
            </a:lvl7pPr>
            <a:lvl8pPr eaLnBrk="0" fontAlgn="base" hangingPunct="0">
              <a:spcBef>
                <a:spcPct val="0"/>
              </a:spcBef>
              <a:spcAft>
                <a:spcPct val="0"/>
              </a:spcAft>
              <a:tabLst>
                <a:tab pos="698500" algn="l"/>
              </a:tabLst>
              <a:defRPr>
                <a:solidFill>
                  <a:schemeClr val="tx1"/>
                </a:solidFill>
                <a:latin typeface="Arial" panose="020B0604020202020204" pitchFamily="34" charset="0"/>
              </a:defRPr>
            </a:lvl8pPr>
            <a:lvl9pPr eaLnBrk="0" fontAlgn="base" hangingPunct="0">
              <a:spcBef>
                <a:spcPct val="0"/>
              </a:spcBef>
              <a:spcAft>
                <a:spcPct val="0"/>
              </a:spcAft>
              <a:tabLst>
                <a:tab pos="698500" algn="l"/>
              </a:tabLst>
              <a:defRPr>
                <a:solidFill>
                  <a:schemeClr val="tx1"/>
                </a:solidFill>
                <a:latin typeface="Arial" panose="020B0604020202020204" pitchFamily="34" charset="0"/>
              </a:defRPr>
            </a:lvl9pPr>
          </a:lstStyle>
          <a:p>
            <a:pPr marL="285750" lvl="0" indent="-285750">
              <a:buFont typeface="Wingdings" panose="05000000000000000000" pitchFamily="2" charset="2"/>
              <a:buChar char="v"/>
            </a:pPr>
            <a:r>
              <a:rPr lang="el-GR" altLang="el-GR" dirty="0">
                <a:latin typeface="+mn-lt"/>
                <a:ea typeface="Times New Roman" panose="02020603050405020304" pitchFamily="18" charset="0"/>
              </a:rPr>
              <a:t>Για να φτιαχτεί ένα σωστό </a:t>
            </a:r>
            <a:r>
              <a:rPr lang="en-US" altLang="el-GR" dirty="0">
                <a:latin typeface="+mn-lt"/>
                <a:ea typeface="Times New Roman" panose="02020603050405020304" pitchFamily="18" charset="0"/>
              </a:rPr>
              <a:t>XML </a:t>
            </a:r>
            <a:r>
              <a:rPr lang="el-GR" altLang="el-GR" dirty="0">
                <a:latin typeface="+mn-lt"/>
                <a:ea typeface="Times New Roman" panose="02020603050405020304" pitchFamily="18" charset="0"/>
              </a:rPr>
              <a:t>έγγραφο, πρέπει να αποφασιστούν:</a:t>
            </a:r>
            <a:endParaRPr lang="el-GR" altLang="el-GR" dirty="0">
              <a:latin typeface="+mn-lt"/>
            </a:endParaRPr>
          </a:p>
          <a:p>
            <a:pPr marL="742950" lvl="1" indent="-285750">
              <a:buFont typeface="Wingdings" panose="05000000000000000000" pitchFamily="2" charset="2"/>
              <a:buChar char="q"/>
            </a:pPr>
            <a:r>
              <a:rPr lang="el-GR" altLang="el-GR" dirty="0">
                <a:latin typeface="+mn-lt"/>
                <a:ea typeface="Times New Roman" panose="02020603050405020304" pitchFamily="18" charset="0"/>
              </a:rPr>
              <a:t>τα </a:t>
            </a:r>
            <a:r>
              <a:rPr lang="el-GR" altLang="el-GR" b="1" dirty="0">
                <a:latin typeface="+mn-lt"/>
                <a:ea typeface="Times New Roman" panose="02020603050405020304" pitchFamily="18" charset="0"/>
              </a:rPr>
              <a:t>στοιχεία</a:t>
            </a:r>
            <a:r>
              <a:rPr lang="el-GR" altLang="el-GR" dirty="0">
                <a:latin typeface="+mn-lt"/>
                <a:ea typeface="Times New Roman" panose="02020603050405020304" pitchFamily="18" charset="0"/>
              </a:rPr>
              <a:t> (</a:t>
            </a:r>
            <a:r>
              <a:rPr lang="en-US" altLang="el-GR" b="1" dirty="0">
                <a:latin typeface="+mn-lt"/>
                <a:ea typeface="Times New Roman" panose="02020603050405020304" pitchFamily="18" charset="0"/>
              </a:rPr>
              <a:t>elements</a:t>
            </a:r>
            <a:r>
              <a:rPr lang="el-GR" altLang="el-GR" dirty="0">
                <a:latin typeface="+mn-lt"/>
                <a:ea typeface="Times New Roman" panose="02020603050405020304" pitchFamily="18" charset="0"/>
              </a:rPr>
              <a:t>) που θα χρησιμοποιηθούν</a:t>
            </a:r>
            <a:endParaRPr lang="el-GR" altLang="el-GR" dirty="0">
              <a:latin typeface="+mn-lt"/>
            </a:endParaRPr>
          </a:p>
          <a:p>
            <a:pPr marL="742950" lvl="1" indent="-285750">
              <a:buFont typeface="Wingdings" panose="05000000000000000000" pitchFamily="2" charset="2"/>
              <a:buChar char="q"/>
            </a:pPr>
            <a:r>
              <a:rPr lang="el-GR" altLang="el-GR" dirty="0">
                <a:latin typeface="+mn-lt"/>
                <a:ea typeface="Times New Roman" panose="02020603050405020304" pitchFamily="18" charset="0"/>
              </a:rPr>
              <a:t>οι </a:t>
            </a:r>
            <a:r>
              <a:rPr lang="el-GR" altLang="el-GR" b="1" dirty="0">
                <a:latin typeface="+mn-lt"/>
                <a:ea typeface="Times New Roman" panose="02020603050405020304" pitchFamily="18" charset="0"/>
              </a:rPr>
              <a:t>ιδιότητες</a:t>
            </a:r>
            <a:r>
              <a:rPr lang="el-GR" altLang="el-GR" dirty="0">
                <a:latin typeface="+mn-lt"/>
                <a:ea typeface="Times New Roman" panose="02020603050405020304" pitchFamily="18" charset="0"/>
              </a:rPr>
              <a:t> (</a:t>
            </a:r>
            <a:r>
              <a:rPr lang="en-US" altLang="el-GR" b="1" dirty="0">
                <a:latin typeface="+mn-lt"/>
                <a:ea typeface="Times New Roman" panose="02020603050405020304" pitchFamily="18" charset="0"/>
              </a:rPr>
              <a:t>attributes</a:t>
            </a:r>
            <a:r>
              <a:rPr lang="el-GR" altLang="el-GR" dirty="0">
                <a:latin typeface="+mn-lt"/>
                <a:ea typeface="Times New Roman" panose="02020603050405020304" pitchFamily="18" charset="0"/>
              </a:rPr>
              <a:t>) που θα έχει (αν θα έχει) το κάθε στοιχείο</a:t>
            </a:r>
            <a:endParaRPr lang="el-GR" altLang="el-GR" dirty="0">
              <a:latin typeface="+mn-lt"/>
            </a:endParaRPr>
          </a:p>
          <a:p>
            <a:pPr marL="742950" lvl="1" indent="-285750">
              <a:buFont typeface="Wingdings" panose="05000000000000000000" pitchFamily="2" charset="2"/>
              <a:buChar char="q"/>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οι </a:t>
            </a:r>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rPr>
              <a:t>τιμές των </a:t>
            </a: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rPr>
              <a:t>attributes</a:t>
            </a:r>
            <a:endParaRPr kumimoji="0" lang="el-GR" altLang="el-GR"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η </a:t>
            </a:r>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rPr>
              <a:t>σειρά εμφάνισης</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των στοιχείων</a:t>
            </a:r>
            <a:endParaRPr kumimoji="0" lang="el-GR" altLang="el-GR"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το </a:t>
            </a:r>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rPr>
              <a:t>πλήθος</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των στοιχείων</a:t>
            </a:r>
            <a:endParaRPr kumimoji="0" lang="el-GR" altLang="el-GR"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οι </a:t>
            </a:r>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rPr>
              <a:t>σχέσεις πατρότητας</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των στοιχείων </a:t>
            </a:r>
            <a:endParaRPr kumimoji="0" lang="el-GR" altLang="el-GR" b="0" i="0" u="none" strike="noStrike" cap="none" normalizeH="0" baseline="0" dirty="0" smtClean="0">
              <a:ln>
                <a:noFill/>
              </a:ln>
              <a:solidFill>
                <a:schemeClr val="tx1"/>
              </a:solidFill>
              <a:effectLst/>
              <a:latin typeface="+mn-lt"/>
            </a:endParaRPr>
          </a:p>
          <a:p>
            <a:pPr marL="1200150" lvl="2" indent="-285750">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δηλ. ποια στοιχεία μπορεί να περιέχει κάποιο στοιχείο</a:t>
            </a:r>
            <a:endParaRPr kumimoji="0" lang="el-GR" altLang="el-GR"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l-GR" altLang="el-GR" b="0" i="1" u="none" strike="noStrike" cap="none" normalizeH="0" baseline="0" dirty="0" smtClean="0">
                <a:ln>
                  <a:noFill/>
                </a:ln>
                <a:solidFill>
                  <a:schemeClr val="tx1"/>
                </a:solidFill>
                <a:effectLst/>
                <a:latin typeface="+mn-lt"/>
                <a:ea typeface="Times New Roman" panose="02020603050405020304" pitchFamily="18" charset="0"/>
              </a:rPr>
              <a:t>(υπάρχουν επιπλέον πράγματα που δεν θα μας απασχολήσουν)</a:t>
            </a:r>
            <a:endParaRPr kumimoji="0" lang="el-GR" altLang="el-GR" b="0" i="0" u="none" strike="noStrike" cap="none" normalizeH="0" baseline="0" dirty="0" smtClean="0">
              <a:ln>
                <a:noFill/>
              </a:ln>
              <a:solidFill>
                <a:schemeClr val="tx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698500" algn="l"/>
              </a:tabLst>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Όλα τα παραπάνω, για δεδομένη εφαρμογή, ορίζουν την </a:t>
            </a:r>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rPr>
              <a:t>γραμματική</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l-GR" b="0" i="0" u="none" strike="noStrike" cap="none" normalizeH="0" baseline="0" dirty="0" smtClean="0">
                <a:ln>
                  <a:noFill/>
                </a:ln>
                <a:solidFill>
                  <a:schemeClr val="tx1"/>
                </a:solidFill>
                <a:effectLst/>
                <a:latin typeface="+mn-lt"/>
                <a:ea typeface="Times New Roman" panose="02020603050405020304" pitchFamily="18" charset="0"/>
              </a:rPr>
              <a:t>grammar</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της γλώσσας </a:t>
            </a:r>
            <a:r>
              <a:rPr kumimoji="0" lang="en-US" altLang="el-GR" b="0" i="0" u="none" strike="noStrike" cap="none" normalizeH="0" baseline="0" dirty="0" smtClean="0">
                <a:ln>
                  <a:noFill/>
                </a:ln>
                <a:solidFill>
                  <a:schemeClr val="tx1"/>
                </a:solidFill>
                <a:effectLst/>
                <a:latin typeface="+mn-lt"/>
                <a:ea typeface="Times New Roman" panose="02020603050405020304" pitchFamily="18" charset="0"/>
              </a:rPr>
              <a:t>XML </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της εφαρμογής. Η κωδικοποίησή της μπορεί να γίνει με 2 τρόπους:</a:t>
            </a:r>
            <a:endParaRPr kumimoji="0" lang="el-GR" altLang="el-GR"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rPr>
              <a:t>DTD</a:t>
            </a:r>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rPr>
              <a:t>Document Type Definition</a:t>
            </a:r>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rPr>
              <a:t>)</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Απλός τρόπος, επαρκής για μεγάλη γκάμα εφαρμογών, αλλά απλών ως επί των πλείστων (θα τον δούμε στη συνέχεια)</a:t>
            </a:r>
            <a:endParaRPr kumimoji="0" lang="el-GR" altLang="el-GR"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rPr>
              <a:t>XML Schema</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Παρέχει περισσότερες δυνατότητες (π.χ. υποστηρίζει τύπους δεδομένων!) αλλά είναι και πιο δύσκολος στην εκμάθηση/χρήση (</a:t>
            </a:r>
            <a:r>
              <a:rPr kumimoji="0" lang="el-GR" altLang="el-GR" b="0" i="1" u="none" strike="noStrike" cap="none" normalizeH="0" baseline="0" dirty="0" smtClean="0">
                <a:ln>
                  <a:noFill/>
                </a:ln>
                <a:solidFill>
                  <a:schemeClr val="tx1"/>
                </a:solidFill>
                <a:effectLst/>
                <a:latin typeface="+mn-lt"/>
                <a:ea typeface="Times New Roman" panose="02020603050405020304" pitchFamily="18" charset="0"/>
              </a:rPr>
              <a:t>δεν θα μας απασχολήσει</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a:t>
            </a:r>
            <a:endParaRPr kumimoji="0" lang="el-GR" altLang="el-GR" b="0" i="0" u="none" strike="noStrike" cap="none" normalizeH="0" baseline="0" dirty="0" smtClean="0">
              <a:ln>
                <a:noFill/>
              </a:ln>
              <a:solidFill>
                <a:schemeClr val="tx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698500" algn="l"/>
              </a:tabLst>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Αν υπάρχουν οι παραπάνω πληροφορίες σχετικά με τα δομικά στοιχεία του εγγρά­φου, τότε μπορεί να ελεγχθεί η εγκυρότητα του, αν δηλαδή είναι </a:t>
            </a:r>
            <a:r>
              <a:rPr kumimoji="0" lang="en-US" altLang="el-GR" b="0" i="0" u="none" strike="noStrike" cap="none" normalizeH="0" baseline="0" dirty="0" smtClean="0">
                <a:ln>
                  <a:noFill/>
                </a:ln>
                <a:solidFill>
                  <a:schemeClr val="tx1"/>
                </a:solidFill>
                <a:effectLst/>
                <a:latin typeface="+mn-lt"/>
                <a:ea typeface="Times New Roman" panose="02020603050405020304" pitchFamily="18" charset="0"/>
              </a:rPr>
              <a:t>valid</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a:t>
            </a:r>
            <a:endParaRPr kumimoji="0" lang="el-GR" altLang="el-GR" b="0" i="0" u="none" strike="noStrike" cap="none" normalizeH="0" baseline="0" dirty="0" smtClean="0">
              <a:ln>
                <a:noFill/>
              </a:ln>
              <a:solidFill>
                <a:schemeClr val="tx1"/>
              </a:solidFill>
              <a:effectLst/>
              <a:latin typeface="+mn-lt"/>
            </a:endParaRPr>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169167" y="5989677"/>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3"/>
            </p:custDataLst>
          </p:nvPr>
        </p:nvSpPr>
        <p:spPr>
          <a:xfrm>
            <a:off x="457200" y="0"/>
            <a:ext cx="8229600" cy="940966"/>
          </a:xfrm>
        </p:spPr>
        <p:txBody>
          <a:bodyPr>
            <a:noAutofit/>
          </a:bodyPr>
          <a:lstStyle/>
          <a:p>
            <a:r>
              <a:rPr lang="el-GR" sz="4000" dirty="0"/>
              <a:t>Πώς Δηλώνεται ένα </a:t>
            </a:r>
            <a:r>
              <a:rPr lang="en-US" sz="4000" dirty="0"/>
              <a:t>DTD</a:t>
            </a:r>
            <a:r>
              <a:rPr lang="el-GR" sz="4000" dirty="0"/>
              <a:t>;</a:t>
            </a:r>
          </a:p>
        </p:txBody>
      </p:sp>
      <p:sp>
        <p:nvSpPr>
          <p:cNvPr id="5" name="Rectangle 3"/>
          <p:cNvSpPr>
            <a:spLocks noChangeArrowheads="1"/>
          </p:cNvSpPr>
          <p:nvPr>
            <p:custDataLst>
              <p:tags r:id="rId4"/>
            </p:custDataLst>
          </p:nvPr>
        </p:nvSpPr>
        <p:spPr bwMode="auto">
          <a:xfrm>
            <a:off x="238345" y="877522"/>
            <a:ext cx="86868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82675" algn="l"/>
              </a:tabLst>
              <a:defRPr>
                <a:solidFill>
                  <a:schemeClr val="tx1"/>
                </a:solidFill>
                <a:latin typeface="Arial" panose="020B0604020202020204" pitchFamily="34" charset="0"/>
              </a:defRPr>
            </a:lvl1pPr>
            <a:lvl2pPr eaLnBrk="0" fontAlgn="base" hangingPunct="0">
              <a:spcBef>
                <a:spcPct val="0"/>
              </a:spcBef>
              <a:spcAft>
                <a:spcPct val="0"/>
              </a:spcAft>
              <a:tabLst>
                <a:tab pos="1082675" algn="l"/>
              </a:tabLst>
              <a:defRPr>
                <a:solidFill>
                  <a:schemeClr val="tx1"/>
                </a:solidFill>
                <a:latin typeface="Arial" panose="020B0604020202020204" pitchFamily="34" charset="0"/>
              </a:defRPr>
            </a:lvl2pPr>
            <a:lvl3pPr eaLnBrk="0" fontAlgn="base" hangingPunct="0">
              <a:spcBef>
                <a:spcPct val="0"/>
              </a:spcBef>
              <a:spcAft>
                <a:spcPct val="0"/>
              </a:spcAft>
              <a:tabLst>
                <a:tab pos="1082675" algn="l"/>
              </a:tabLst>
              <a:defRPr>
                <a:solidFill>
                  <a:schemeClr val="tx1"/>
                </a:solidFill>
                <a:latin typeface="Arial" panose="020B0604020202020204" pitchFamily="34" charset="0"/>
              </a:defRPr>
            </a:lvl3pPr>
            <a:lvl4pPr eaLnBrk="0" fontAlgn="base" hangingPunct="0">
              <a:spcBef>
                <a:spcPct val="0"/>
              </a:spcBef>
              <a:spcAft>
                <a:spcPct val="0"/>
              </a:spcAft>
              <a:tabLst>
                <a:tab pos="1082675" algn="l"/>
              </a:tabLst>
              <a:defRPr>
                <a:solidFill>
                  <a:schemeClr val="tx1"/>
                </a:solidFill>
                <a:latin typeface="Arial" panose="020B0604020202020204" pitchFamily="34" charset="0"/>
              </a:defRPr>
            </a:lvl4pPr>
            <a:lvl5pPr eaLnBrk="0" fontAlgn="base" hangingPunct="0">
              <a:spcBef>
                <a:spcPct val="0"/>
              </a:spcBef>
              <a:spcAft>
                <a:spcPct val="0"/>
              </a:spcAft>
              <a:tabLst>
                <a:tab pos="1082675" algn="l"/>
              </a:tabLst>
              <a:defRPr>
                <a:solidFill>
                  <a:schemeClr val="tx1"/>
                </a:solidFill>
                <a:latin typeface="Arial" panose="020B0604020202020204" pitchFamily="34" charset="0"/>
              </a:defRPr>
            </a:lvl5pPr>
            <a:lvl6pPr eaLnBrk="0" fontAlgn="base" hangingPunct="0">
              <a:spcBef>
                <a:spcPct val="0"/>
              </a:spcBef>
              <a:spcAft>
                <a:spcPct val="0"/>
              </a:spcAft>
              <a:tabLst>
                <a:tab pos="1082675" algn="l"/>
              </a:tabLst>
              <a:defRPr>
                <a:solidFill>
                  <a:schemeClr val="tx1"/>
                </a:solidFill>
                <a:latin typeface="Arial" panose="020B0604020202020204" pitchFamily="34" charset="0"/>
              </a:defRPr>
            </a:lvl6pPr>
            <a:lvl7pPr eaLnBrk="0" fontAlgn="base" hangingPunct="0">
              <a:spcBef>
                <a:spcPct val="0"/>
              </a:spcBef>
              <a:spcAft>
                <a:spcPct val="0"/>
              </a:spcAft>
              <a:tabLst>
                <a:tab pos="1082675" algn="l"/>
              </a:tabLst>
              <a:defRPr>
                <a:solidFill>
                  <a:schemeClr val="tx1"/>
                </a:solidFill>
                <a:latin typeface="Arial" panose="020B0604020202020204" pitchFamily="34" charset="0"/>
              </a:defRPr>
            </a:lvl7pPr>
            <a:lvl8pPr eaLnBrk="0" fontAlgn="base" hangingPunct="0">
              <a:spcBef>
                <a:spcPct val="0"/>
              </a:spcBef>
              <a:spcAft>
                <a:spcPct val="0"/>
              </a:spcAft>
              <a:tabLst>
                <a:tab pos="1082675" algn="l"/>
              </a:tabLst>
              <a:defRPr>
                <a:solidFill>
                  <a:schemeClr val="tx1"/>
                </a:solidFill>
                <a:latin typeface="Arial" panose="020B0604020202020204" pitchFamily="34" charset="0"/>
              </a:defRPr>
            </a:lvl8pPr>
            <a:lvl9pPr eaLnBrk="0" fontAlgn="base" hangingPunct="0">
              <a:spcBef>
                <a:spcPct val="0"/>
              </a:spcBef>
              <a:spcAft>
                <a:spcPct val="0"/>
              </a:spcAft>
              <a:tabLst>
                <a:tab pos="1082675" algn="l"/>
              </a:tabLst>
              <a:defRPr>
                <a:solidFill>
                  <a:schemeClr val="tx1"/>
                </a:solidFill>
                <a:latin typeface="Arial" panose="020B0604020202020204" pitchFamily="34" charset="0"/>
              </a:defRPr>
            </a:lvl9pPr>
          </a:lstStyle>
          <a:p>
            <a:pPr marL="285750" lvl="0" indent="-285750">
              <a:buFont typeface="Wingdings" panose="05000000000000000000" pitchFamily="2" charset="2"/>
              <a:buChar char="v"/>
              <a:tabLst/>
            </a:pPr>
            <a:r>
              <a:rPr lang="el-GR" altLang="el-GR" sz="2000" dirty="0">
                <a:latin typeface="+mn-lt"/>
                <a:ea typeface="Times New Roman" panose="02020603050405020304" pitchFamily="18" charset="0"/>
              </a:rPr>
              <a:t>Το </a:t>
            </a:r>
            <a:r>
              <a:rPr lang="en-US" altLang="el-GR" sz="2000" dirty="0">
                <a:latin typeface="+mn-lt"/>
                <a:ea typeface="Times New Roman" panose="02020603050405020304" pitchFamily="18" charset="0"/>
              </a:rPr>
              <a:t>DTD </a:t>
            </a:r>
            <a:r>
              <a:rPr lang="el-GR" altLang="el-GR" sz="2000" dirty="0">
                <a:latin typeface="+mn-lt"/>
                <a:ea typeface="Times New Roman" panose="02020603050405020304" pitchFamily="18" charset="0"/>
              </a:rPr>
              <a:t>μπορεί να δηλωθεί </a:t>
            </a:r>
            <a:r>
              <a:rPr lang="el-GR" altLang="el-GR" sz="2000" b="1" dirty="0">
                <a:latin typeface="+mn-lt"/>
                <a:ea typeface="Times New Roman" panose="02020603050405020304" pitchFamily="18" charset="0"/>
              </a:rPr>
              <a:t>εντός του </a:t>
            </a:r>
            <a:r>
              <a:rPr lang="en-US" altLang="el-GR" sz="2000" b="1" dirty="0">
                <a:latin typeface="+mn-lt"/>
                <a:ea typeface="Times New Roman" panose="02020603050405020304" pitchFamily="18" charset="0"/>
              </a:rPr>
              <a:t>XML</a:t>
            </a:r>
            <a:r>
              <a:rPr lang="el-GR" altLang="el-GR" sz="2000" b="1" dirty="0">
                <a:latin typeface="+mn-lt"/>
                <a:ea typeface="Times New Roman" panose="02020603050405020304" pitchFamily="18" charset="0"/>
              </a:rPr>
              <a:t> αρχείου</a:t>
            </a:r>
            <a:r>
              <a:rPr lang="el-GR" altLang="el-GR" sz="2000" dirty="0">
                <a:latin typeface="+mn-lt"/>
                <a:ea typeface="Times New Roman" panose="02020603050405020304" pitchFamily="18" charset="0"/>
              </a:rPr>
              <a:t> ή </a:t>
            </a:r>
            <a:r>
              <a:rPr lang="el-GR" altLang="el-GR" sz="2000" b="1" dirty="0">
                <a:latin typeface="+mn-lt"/>
                <a:ea typeface="Times New Roman" panose="02020603050405020304" pitchFamily="18" charset="0"/>
              </a:rPr>
              <a:t>ως εξωτερική αναφορά</a:t>
            </a:r>
            <a:r>
              <a:rPr lang="el-GR" altLang="el-GR" sz="2000" dirty="0">
                <a:latin typeface="+mn-lt"/>
                <a:ea typeface="Times New Roman" panose="02020603050405020304" pitchFamily="18" charset="0"/>
              </a:rPr>
              <a:t>.</a:t>
            </a:r>
            <a:endParaRPr lang="el-GR" altLang="el-GR" sz="2000" dirty="0">
              <a:latin typeface="+mn-lt"/>
            </a:endParaRPr>
          </a:p>
          <a:p>
            <a:pPr marL="742950" lvl="1" indent="-285750">
              <a:buFont typeface="Wingdings" panose="05000000000000000000" pitchFamily="2" charset="2"/>
              <a:buChar char="q"/>
            </a:pPr>
            <a:r>
              <a:rPr kumimoji="0" lang="el-GR" altLang="el-GR" sz="2000" b="1" i="0" u="none" strike="noStrike" cap="none" normalizeH="0" baseline="0" dirty="0" smtClean="0">
                <a:ln>
                  <a:noFill/>
                </a:ln>
                <a:solidFill>
                  <a:schemeClr val="tx1"/>
                </a:solidFill>
                <a:effectLst/>
                <a:latin typeface="+mn-lt"/>
                <a:ea typeface="Times New Roman" panose="02020603050405020304" pitchFamily="18" charset="0"/>
              </a:rPr>
              <a:t>Εσωτερική δήλωση </a:t>
            </a:r>
            <a:r>
              <a:rPr kumimoji="0" lang="en-US" altLang="el-GR" sz="2000" b="1" i="0" u="none" strike="noStrike" cap="none" normalizeH="0" baseline="0" dirty="0" smtClean="0">
                <a:ln>
                  <a:noFill/>
                </a:ln>
                <a:solidFill>
                  <a:schemeClr val="tx1"/>
                </a:solidFill>
                <a:effectLst/>
                <a:latin typeface="+mn-lt"/>
                <a:ea typeface="Times New Roman" panose="02020603050405020304" pitchFamily="18" charset="0"/>
              </a:rPr>
              <a:t>DTD</a:t>
            </a:r>
            <a:r>
              <a:rPr kumimoji="0" lang="el-GR" altLang="el-GR" sz="2000" b="0" i="0" u="none" strike="noStrike" cap="none" normalizeH="0" baseline="0" dirty="0" smtClean="0">
                <a:ln>
                  <a:noFill/>
                </a:ln>
                <a:solidFill>
                  <a:schemeClr val="tx1"/>
                </a:solidFill>
                <a:effectLst/>
                <a:latin typeface="+mn-lt"/>
                <a:ea typeface="Times New Roman" panose="02020603050405020304" pitchFamily="18" charset="0"/>
              </a:rPr>
              <a:t> (δηλ. εντός του </a:t>
            </a:r>
            <a:r>
              <a:rPr kumimoji="0" lang="en-US" altLang="el-GR" sz="2000" b="0" i="0" u="none" strike="noStrike" cap="none" normalizeH="0" baseline="0" dirty="0" smtClean="0">
                <a:ln>
                  <a:noFill/>
                </a:ln>
                <a:solidFill>
                  <a:schemeClr val="tx1"/>
                </a:solidFill>
                <a:effectLst/>
                <a:latin typeface="+mn-lt"/>
                <a:ea typeface="Times New Roman" panose="02020603050405020304" pitchFamily="18" charset="0"/>
              </a:rPr>
              <a:t>XML </a:t>
            </a:r>
            <a:r>
              <a:rPr kumimoji="0" lang="el-GR" altLang="el-GR" sz="2000" b="0" i="0" u="none" strike="noStrike" cap="none" normalizeH="0" baseline="0" dirty="0" smtClean="0">
                <a:ln>
                  <a:noFill/>
                </a:ln>
                <a:solidFill>
                  <a:schemeClr val="tx1"/>
                </a:solidFill>
                <a:effectLst/>
                <a:latin typeface="+mn-lt"/>
                <a:ea typeface="Times New Roman" panose="02020603050405020304" pitchFamily="18" charset="0"/>
              </a:rPr>
              <a:t>που το χρησιμοποιεί)</a:t>
            </a:r>
            <a:endParaRPr kumimoji="0" lang="el-GR" altLang="el-GR" sz="2000" b="0" i="0" u="none" strike="noStrike" cap="none" normalizeH="0" baseline="0" dirty="0" smtClean="0">
              <a:ln>
                <a:noFill/>
              </a:ln>
              <a:solidFill>
                <a:schemeClr val="tx1"/>
              </a:solidFill>
              <a:effectLst/>
              <a:latin typeface="+mn-lt"/>
            </a:endParaRPr>
          </a:p>
          <a:p>
            <a:pPr marL="1200150" lvl="2" indent="-285750">
              <a:buFont typeface="Wingdings" panose="05000000000000000000" pitchFamily="2" charset="2"/>
              <a:buChar char="ü"/>
            </a:pPr>
            <a:r>
              <a:rPr kumimoji="0" lang="en-US" altLang="el-GR" sz="20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&lt;!DOCTYPE </a:t>
            </a:r>
            <a:r>
              <a:rPr kumimoji="0" lang="en-US" altLang="el-GR" sz="2000" b="1" i="0" u="none" strike="noStrike" cap="none" normalizeH="0" baseline="0" dirty="0" smtClean="0">
                <a:ln>
                  <a:noFill/>
                </a:ln>
                <a:solidFill>
                  <a:srgbClr val="C00000"/>
                </a:solidFill>
                <a:effectLst/>
                <a:latin typeface="+mn-lt"/>
                <a:ea typeface="Times New Roman" panose="02020603050405020304" pitchFamily="18" charset="0"/>
                <a:cs typeface="Courier New" panose="02070309020205020404" pitchFamily="49" charset="0"/>
              </a:rPr>
              <a:t>root-element</a:t>
            </a:r>
            <a:r>
              <a:rPr kumimoji="0" lang="en-US" altLang="el-GR" sz="20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n-US" altLang="el-GR" sz="2000" b="1" i="1" u="none" strike="noStrike" cap="none" normalizeH="0" baseline="0" dirty="0" smtClean="0">
                <a:ln>
                  <a:noFill/>
                </a:ln>
                <a:solidFill>
                  <a:srgbClr val="0000FF"/>
                </a:solidFill>
                <a:effectLst/>
                <a:latin typeface="+mn-lt"/>
                <a:ea typeface="Times New Roman" panose="02020603050405020304" pitchFamily="18" charset="0"/>
                <a:cs typeface="Courier New" panose="02070309020205020404" pitchFamily="49" charset="0"/>
              </a:rPr>
              <a:t>element-declarations</a:t>
            </a:r>
            <a:r>
              <a:rPr kumimoji="0" lang="en-US" altLang="el-GR" sz="20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]&gt;</a:t>
            </a:r>
            <a:endParaRPr kumimoji="0" lang="el-GR" altLang="el-GR" sz="2000"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l-GR" altLang="el-GR" sz="2000" b="1" i="0" u="none" strike="noStrike" cap="none" normalizeH="0" baseline="0" dirty="0" smtClean="0">
                <a:ln>
                  <a:noFill/>
                </a:ln>
                <a:solidFill>
                  <a:schemeClr val="tx1"/>
                </a:solidFill>
                <a:effectLst/>
                <a:latin typeface="+mn-lt"/>
                <a:ea typeface="Times New Roman" panose="02020603050405020304" pitchFamily="18" charset="0"/>
              </a:rPr>
              <a:t>Εξωτερική δήλωση </a:t>
            </a:r>
            <a:r>
              <a:rPr kumimoji="0" lang="en-US" altLang="el-GR" sz="2000" b="1" i="0" u="none" strike="noStrike" cap="none" normalizeH="0" baseline="0" dirty="0" smtClean="0">
                <a:ln>
                  <a:noFill/>
                </a:ln>
                <a:solidFill>
                  <a:schemeClr val="tx1"/>
                </a:solidFill>
                <a:effectLst/>
                <a:latin typeface="+mn-lt"/>
                <a:ea typeface="Times New Roman" panose="02020603050405020304" pitchFamily="18" charset="0"/>
              </a:rPr>
              <a:t>DTD</a:t>
            </a:r>
            <a:r>
              <a:rPr kumimoji="0" lang="el-GR" altLang="el-GR" sz="2000" b="0" i="0" u="none" strike="noStrike" cap="none" normalizeH="0" baseline="0" dirty="0" smtClean="0">
                <a:ln>
                  <a:noFill/>
                </a:ln>
                <a:solidFill>
                  <a:schemeClr val="tx1"/>
                </a:solidFill>
                <a:effectLst/>
                <a:latin typeface="+mn-lt"/>
                <a:ea typeface="Times New Roman" panose="02020603050405020304" pitchFamily="18" charset="0"/>
              </a:rPr>
              <a:t> (δηλ. το </a:t>
            </a:r>
            <a:r>
              <a:rPr kumimoji="0" lang="en-US" altLang="el-GR" sz="2000" b="0" i="0" u="none" strike="noStrike" cap="none" normalizeH="0" baseline="0" dirty="0" smtClean="0">
                <a:ln>
                  <a:noFill/>
                </a:ln>
                <a:solidFill>
                  <a:schemeClr val="tx1"/>
                </a:solidFill>
                <a:effectLst/>
                <a:latin typeface="+mn-lt"/>
                <a:ea typeface="Times New Roman" panose="02020603050405020304" pitchFamily="18" charset="0"/>
              </a:rPr>
              <a:t>DTD </a:t>
            </a:r>
            <a:r>
              <a:rPr kumimoji="0" lang="el-GR" altLang="el-GR" sz="2000" b="0" i="0" u="none" strike="noStrike" cap="none" normalizeH="0" baseline="0" dirty="0" smtClean="0">
                <a:ln>
                  <a:noFill/>
                </a:ln>
                <a:solidFill>
                  <a:schemeClr val="tx1"/>
                </a:solidFill>
                <a:effectLst/>
                <a:latin typeface="+mn-lt"/>
                <a:ea typeface="Times New Roman" panose="02020603050405020304" pitchFamily="18" charset="0"/>
              </a:rPr>
              <a:t>γίνεται "</a:t>
            </a:r>
            <a:r>
              <a:rPr kumimoji="0" lang="en-US" altLang="el-GR" sz="2000" b="0" i="0" u="none" strike="noStrike" cap="none" normalizeH="0" baseline="0" dirty="0" smtClean="0">
                <a:ln>
                  <a:noFill/>
                </a:ln>
                <a:solidFill>
                  <a:schemeClr val="tx1"/>
                </a:solidFill>
                <a:effectLst/>
                <a:latin typeface="+mn-lt"/>
                <a:ea typeface="Times New Roman" panose="02020603050405020304" pitchFamily="18" charset="0"/>
              </a:rPr>
              <a:t>include</a:t>
            </a:r>
            <a:r>
              <a:rPr kumimoji="0" lang="el-GR" altLang="el-GR" sz="2000" b="0" i="0" u="none" strike="noStrike" cap="none" normalizeH="0" baseline="0" dirty="0" smtClean="0">
                <a:ln>
                  <a:noFill/>
                </a:ln>
                <a:solidFill>
                  <a:schemeClr val="tx1"/>
                </a:solidFill>
                <a:effectLst/>
                <a:latin typeface="+mn-lt"/>
                <a:ea typeface="Times New Roman" panose="02020603050405020304" pitchFamily="18" charset="0"/>
              </a:rPr>
              <a:t>" στο </a:t>
            </a:r>
            <a:r>
              <a:rPr kumimoji="0" lang="en-US" altLang="el-GR" sz="2000" b="0" i="0" u="none" strike="noStrike" cap="none" normalizeH="0" baseline="0" dirty="0" smtClean="0">
                <a:ln>
                  <a:noFill/>
                </a:ln>
                <a:solidFill>
                  <a:schemeClr val="tx1"/>
                </a:solidFill>
                <a:effectLst/>
                <a:latin typeface="+mn-lt"/>
                <a:ea typeface="Times New Roman" panose="02020603050405020304" pitchFamily="18" charset="0"/>
              </a:rPr>
              <a:t>XML</a:t>
            </a:r>
            <a:r>
              <a:rPr kumimoji="0" lang="el-GR" altLang="el-GR" sz="2000" b="0" i="0" u="none" strike="noStrike" cap="none" normalizeH="0" baseline="0" dirty="0" smtClean="0">
                <a:ln>
                  <a:noFill/>
                </a:ln>
                <a:solidFill>
                  <a:schemeClr val="tx1"/>
                </a:solidFill>
                <a:effectLst/>
                <a:latin typeface="+mn-lt"/>
                <a:ea typeface="Times New Roman" panose="02020603050405020304" pitchFamily="18" charset="0"/>
              </a:rPr>
              <a:t>)</a:t>
            </a:r>
            <a:endParaRPr kumimoji="0" lang="el-GR" altLang="el-GR" sz="2000" b="0" i="0" u="none" strike="noStrike" cap="none" normalizeH="0" baseline="0" dirty="0" smtClean="0">
              <a:ln>
                <a:noFill/>
              </a:ln>
              <a:solidFill>
                <a:schemeClr val="tx1"/>
              </a:solidFill>
              <a:effectLst/>
              <a:latin typeface="+mn-lt"/>
            </a:endParaRPr>
          </a:p>
          <a:p>
            <a:pPr marL="1200150" lvl="2" indent="-285750">
              <a:buFont typeface="Wingdings" panose="05000000000000000000" pitchFamily="2" charset="2"/>
              <a:buChar char="ü"/>
            </a:pPr>
            <a:r>
              <a:rPr kumimoji="0" lang="en-US" altLang="el-GR" sz="20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&lt;!DOCTYPE </a:t>
            </a:r>
            <a:r>
              <a:rPr kumimoji="0" lang="en-US" altLang="el-GR" sz="2000" b="1" i="0" u="none" strike="noStrike" cap="none" normalizeH="0" baseline="0" dirty="0" smtClean="0">
                <a:ln>
                  <a:noFill/>
                </a:ln>
                <a:solidFill>
                  <a:srgbClr val="C00000"/>
                </a:solidFill>
                <a:effectLst/>
                <a:latin typeface="+mn-lt"/>
                <a:ea typeface="Times New Roman" panose="02020603050405020304" pitchFamily="18" charset="0"/>
                <a:cs typeface="Courier New" panose="02070309020205020404" pitchFamily="49" charset="0"/>
              </a:rPr>
              <a:t>root-element</a:t>
            </a:r>
            <a:r>
              <a:rPr kumimoji="0" lang="en-US" altLang="el-GR" sz="20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SYSTEM "</a:t>
            </a:r>
            <a:r>
              <a:rPr kumimoji="0" lang="en-US" altLang="el-GR" sz="2000" b="1" i="0" u="none" strike="noStrike" cap="none" normalizeH="0" baseline="0" dirty="0" smtClean="0">
                <a:ln>
                  <a:noFill/>
                </a:ln>
                <a:solidFill>
                  <a:srgbClr val="0000FF"/>
                </a:solidFill>
                <a:effectLst/>
                <a:latin typeface="+mn-lt"/>
                <a:ea typeface="Times New Roman" panose="02020603050405020304" pitchFamily="18" charset="0"/>
                <a:cs typeface="Courier New" panose="02070309020205020404" pitchFamily="49" charset="0"/>
              </a:rPr>
              <a:t>filename</a:t>
            </a:r>
            <a:r>
              <a:rPr kumimoji="0" lang="en-US" altLang="el-GR" sz="20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"&gt;</a:t>
            </a:r>
            <a:endParaRPr kumimoji="0" lang="en-US" altLang="el-GR" sz="2000" b="0" i="0" u="none" strike="noStrike" cap="none" normalizeH="0" baseline="0" dirty="0" smtClean="0">
              <a:ln>
                <a:noFill/>
              </a:ln>
              <a:solidFill>
                <a:schemeClr val="tx1"/>
              </a:solidFill>
              <a:effectLst/>
              <a:latin typeface="+mn-lt"/>
            </a:endParaRPr>
          </a:p>
        </p:txBody>
      </p:sp>
      <p:graphicFrame>
        <p:nvGraphicFramePr>
          <p:cNvPr id="3" name="Αντικείμενο 2" descr="Εικόνες με 2 Παράδειγματα. πρώτο παράδειγμα με εσωτερική δήλωση DTD όπου  υπάρχει μόνο ένα XML αρχείο. Δεύτερο παράδειγμα με εξωτερική δήλωση DTD όπου υπάρχουν 2 αρχεία. το DTD και το XML. "/>
          <p:cNvGraphicFramePr>
            <a:graphicFrameLocks noChangeAspect="1"/>
          </p:cNvGraphicFramePr>
          <p:nvPr>
            <p:extLst>
              <p:ext uri="{D42A27DB-BD31-4B8C-83A1-F6EECF244321}">
                <p14:modId xmlns:p14="http://schemas.microsoft.com/office/powerpoint/2010/main" val="2239772817"/>
              </p:ext>
            </p:extLst>
          </p:nvPr>
        </p:nvGraphicFramePr>
        <p:xfrm>
          <a:off x="111349" y="2605896"/>
          <a:ext cx="8813796" cy="3750454"/>
        </p:xfrm>
        <a:graphic>
          <a:graphicData uri="http://schemas.openxmlformats.org/presentationml/2006/ole">
            <mc:AlternateContent xmlns:mc="http://schemas.openxmlformats.org/markup-compatibility/2006">
              <mc:Choice xmlns:v="urn:schemas-microsoft-com:vml" Requires="v">
                <p:oleObj spid="_x0000_s3104" name="Έγγραφο" r:id="rId10" imgW="9959519" imgH="4241244" progId="Word.Document.12">
                  <p:embed/>
                </p:oleObj>
              </mc:Choice>
              <mc:Fallback>
                <p:oleObj name="Έγγραφο" r:id="rId10" imgW="9959519" imgH="4241244" progId="Word.Document.12">
                  <p:embed/>
                  <p:pic>
                    <p:nvPicPr>
                      <p:cNvPr id="0" name=""/>
                      <p:cNvPicPr/>
                      <p:nvPr/>
                    </p:nvPicPr>
                    <p:blipFill>
                      <a:blip r:embed="rId11"/>
                      <a:stretch>
                        <a:fillRect/>
                      </a:stretch>
                    </p:blipFill>
                    <p:spPr>
                      <a:xfrm>
                        <a:off x="111349" y="2605896"/>
                        <a:ext cx="8813796" cy="3750454"/>
                      </a:xfrm>
                      <a:prstGeom prst="rect">
                        <a:avLst/>
                      </a:prstGeom>
                    </p:spPr>
                  </p:pic>
                </p:oleObj>
              </mc:Fallback>
            </mc:AlternateContent>
          </a:graphicData>
        </a:graphic>
      </p:graphicFrame>
      <p:sp>
        <p:nvSpPr>
          <p:cNvPr id="8" name="Θέση υποσέλιδου 3" descr="."/>
          <p:cNvSpPr txBox="1">
            <a:spLocks/>
          </p:cNvSpPr>
          <p:nvPr>
            <p:custDataLst>
              <p:tags r:id="rId5"/>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24" name="Θέση αριθμού διαφάνειας 5" descr="."/>
          <p:cNvSpPr txBox="1">
            <a:spLocks/>
          </p:cNvSpPr>
          <p:nvPr>
            <p:custDataLst>
              <p:tags r:id="rId6"/>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2"/>
    </p:custDataLst>
    <p:extLst>
      <p:ext uri="{BB962C8B-B14F-4D97-AF65-F5344CB8AC3E}">
        <p14:creationId xmlns:p14="http://schemas.microsoft.com/office/powerpoint/2010/main" val="507028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200603"/>
            <a:ext cx="8229600" cy="811580"/>
          </a:xfrm>
        </p:spPr>
        <p:txBody>
          <a:bodyPr>
            <a:noAutofit/>
          </a:bodyPr>
          <a:lstStyle/>
          <a:p>
            <a:r>
              <a:rPr lang="el-GR" dirty="0"/>
              <a:t>Τι Σημαίνουν αυτές οι Δηλώσεις;</a:t>
            </a:r>
          </a:p>
        </p:txBody>
      </p:sp>
      <p:sp>
        <p:nvSpPr>
          <p:cNvPr id="4" name="Rectangle 3"/>
          <p:cNvSpPr>
            <a:spLocks noChangeArrowheads="1"/>
          </p:cNvSpPr>
          <p:nvPr>
            <p:custDataLst>
              <p:tags r:id="rId3"/>
            </p:custDataLst>
          </p:nvPr>
        </p:nvSpPr>
        <p:spPr bwMode="auto">
          <a:xfrm>
            <a:off x="179512" y="1211975"/>
            <a:ext cx="8178274"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82675" algn="l"/>
              </a:tabLst>
              <a:defRPr>
                <a:solidFill>
                  <a:schemeClr val="tx1"/>
                </a:solidFill>
                <a:latin typeface="Arial" panose="020B0604020202020204" pitchFamily="34" charset="0"/>
              </a:defRPr>
            </a:lvl1pPr>
            <a:lvl2pPr eaLnBrk="0" fontAlgn="base" hangingPunct="0">
              <a:spcBef>
                <a:spcPct val="0"/>
              </a:spcBef>
              <a:spcAft>
                <a:spcPct val="0"/>
              </a:spcAft>
              <a:tabLst>
                <a:tab pos="1082675" algn="l"/>
              </a:tabLst>
              <a:defRPr>
                <a:solidFill>
                  <a:schemeClr val="tx1"/>
                </a:solidFill>
                <a:latin typeface="Arial" panose="020B0604020202020204" pitchFamily="34" charset="0"/>
              </a:defRPr>
            </a:lvl2pPr>
            <a:lvl3pPr eaLnBrk="0" fontAlgn="base" hangingPunct="0">
              <a:spcBef>
                <a:spcPct val="0"/>
              </a:spcBef>
              <a:spcAft>
                <a:spcPct val="0"/>
              </a:spcAft>
              <a:tabLst>
                <a:tab pos="1082675" algn="l"/>
              </a:tabLst>
              <a:defRPr>
                <a:solidFill>
                  <a:schemeClr val="tx1"/>
                </a:solidFill>
                <a:latin typeface="Arial" panose="020B0604020202020204" pitchFamily="34" charset="0"/>
              </a:defRPr>
            </a:lvl3pPr>
            <a:lvl4pPr eaLnBrk="0" fontAlgn="base" hangingPunct="0">
              <a:spcBef>
                <a:spcPct val="0"/>
              </a:spcBef>
              <a:spcAft>
                <a:spcPct val="0"/>
              </a:spcAft>
              <a:tabLst>
                <a:tab pos="1082675" algn="l"/>
              </a:tabLst>
              <a:defRPr>
                <a:solidFill>
                  <a:schemeClr val="tx1"/>
                </a:solidFill>
                <a:latin typeface="Arial" panose="020B0604020202020204" pitchFamily="34" charset="0"/>
              </a:defRPr>
            </a:lvl4pPr>
            <a:lvl5pPr eaLnBrk="0" fontAlgn="base" hangingPunct="0">
              <a:spcBef>
                <a:spcPct val="0"/>
              </a:spcBef>
              <a:spcAft>
                <a:spcPct val="0"/>
              </a:spcAft>
              <a:tabLst>
                <a:tab pos="1082675" algn="l"/>
              </a:tabLst>
              <a:defRPr>
                <a:solidFill>
                  <a:schemeClr val="tx1"/>
                </a:solidFill>
                <a:latin typeface="Arial" panose="020B0604020202020204" pitchFamily="34" charset="0"/>
              </a:defRPr>
            </a:lvl5pPr>
            <a:lvl6pPr eaLnBrk="0" fontAlgn="base" hangingPunct="0">
              <a:spcBef>
                <a:spcPct val="0"/>
              </a:spcBef>
              <a:spcAft>
                <a:spcPct val="0"/>
              </a:spcAft>
              <a:tabLst>
                <a:tab pos="1082675" algn="l"/>
              </a:tabLst>
              <a:defRPr>
                <a:solidFill>
                  <a:schemeClr val="tx1"/>
                </a:solidFill>
                <a:latin typeface="Arial" panose="020B0604020202020204" pitchFamily="34" charset="0"/>
              </a:defRPr>
            </a:lvl6pPr>
            <a:lvl7pPr eaLnBrk="0" fontAlgn="base" hangingPunct="0">
              <a:spcBef>
                <a:spcPct val="0"/>
              </a:spcBef>
              <a:spcAft>
                <a:spcPct val="0"/>
              </a:spcAft>
              <a:tabLst>
                <a:tab pos="1082675" algn="l"/>
              </a:tabLst>
              <a:defRPr>
                <a:solidFill>
                  <a:schemeClr val="tx1"/>
                </a:solidFill>
                <a:latin typeface="Arial" panose="020B0604020202020204" pitchFamily="34" charset="0"/>
              </a:defRPr>
            </a:lvl7pPr>
            <a:lvl8pPr eaLnBrk="0" fontAlgn="base" hangingPunct="0">
              <a:spcBef>
                <a:spcPct val="0"/>
              </a:spcBef>
              <a:spcAft>
                <a:spcPct val="0"/>
              </a:spcAft>
              <a:tabLst>
                <a:tab pos="1082675" algn="l"/>
              </a:tabLst>
              <a:defRPr>
                <a:solidFill>
                  <a:schemeClr val="tx1"/>
                </a:solidFill>
                <a:latin typeface="Arial" panose="020B0604020202020204" pitchFamily="34" charset="0"/>
              </a:defRPr>
            </a:lvl8pPr>
            <a:lvl9pPr eaLnBrk="0" fontAlgn="base" hangingPunct="0">
              <a:spcBef>
                <a:spcPct val="0"/>
              </a:spcBef>
              <a:spcAft>
                <a:spcPct val="0"/>
              </a:spcAft>
              <a:tabLst>
                <a:tab pos="1082675" algn="l"/>
              </a:tabLst>
              <a:defRPr>
                <a:solidFill>
                  <a:schemeClr val="tx1"/>
                </a:solidFill>
                <a:latin typeface="Arial" panose="020B0604020202020204" pitchFamily="34" charset="0"/>
              </a:defRPr>
            </a:lvl9pPr>
          </a:lstStyle>
          <a:p>
            <a:pPr marL="285750" lvl="0" indent="-285750">
              <a:buFont typeface="Wingdings" panose="05000000000000000000" pitchFamily="2" charset="2"/>
              <a:buChar char="v"/>
              <a:tabLst>
                <a:tab pos="698500" algn="l"/>
              </a:tabLst>
            </a:pPr>
            <a:r>
              <a:rPr lang="el-GR" altLang="el-GR" dirty="0">
                <a:latin typeface="+mn-lt"/>
                <a:ea typeface="Times New Roman" panose="02020603050405020304" pitchFamily="18" charset="0"/>
              </a:rPr>
              <a:t>Στο προηγούμενο παράδειγμα η ερμηνεία των δηλώσεων είναι περίπου η εξής:</a:t>
            </a:r>
            <a:endParaRPr lang="el-GR" altLang="el-GR" dirty="0">
              <a:latin typeface="+mn-lt"/>
            </a:endParaRPr>
          </a:p>
          <a:p>
            <a:pPr marL="742950" lvl="1" indent="-285750">
              <a:buFont typeface="Wingdings" panose="05000000000000000000" pitchFamily="2" charset="2"/>
              <a:buChar char="q"/>
              <a:tabLst>
                <a:tab pos="698500" algn="l"/>
              </a:tabLst>
            </a:pPr>
            <a:r>
              <a:rPr lang="el-GR" altLang="el-GR" dirty="0">
                <a:latin typeface="+mn-lt"/>
                <a:ea typeface="Times New Roman" panose="02020603050405020304" pitchFamily="18" charset="0"/>
              </a:rPr>
              <a:t>Υπάρχει ένα στοιχείο ρίζα με όνομα </a:t>
            </a:r>
            <a:r>
              <a:rPr lang="en-US" altLang="el-GR" b="1" dirty="0">
                <a:latin typeface="+mn-lt"/>
                <a:ea typeface="Times New Roman" panose="02020603050405020304" pitchFamily="18" charset="0"/>
              </a:rPr>
              <a:t>person</a:t>
            </a:r>
            <a:r>
              <a:rPr lang="el-GR" altLang="el-GR" dirty="0">
                <a:latin typeface="+mn-lt"/>
                <a:ea typeface="Times New Roman" panose="02020603050405020304" pitchFamily="18" charset="0"/>
              </a:rPr>
              <a:t>.</a:t>
            </a:r>
            <a:endParaRPr lang="el-GR" altLang="el-GR" dirty="0">
              <a:latin typeface="+mn-lt"/>
            </a:endParaRPr>
          </a:p>
          <a:p>
            <a:pPr marL="742950" lvl="1" indent="-285750">
              <a:buFont typeface="Wingdings" panose="05000000000000000000" pitchFamily="2" charset="2"/>
              <a:buChar char="q"/>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Μέσα του πρέπει να υπάρχουν στοιχεία </a:t>
            </a: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rPr>
              <a:t>name</a:t>
            </a:r>
            <a:r>
              <a:rPr kumimoji="0" lang="en-US" altLang="el-GR" b="0" i="0" u="none" strike="noStrike" cap="none" normalizeH="0" baseline="0" dirty="0" smtClean="0">
                <a:ln>
                  <a:noFill/>
                </a:ln>
                <a:solidFill>
                  <a:schemeClr val="tx1"/>
                </a:solidFill>
                <a:effectLst/>
                <a:latin typeface="+mn-lt"/>
                <a:ea typeface="Times New Roman" panose="02020603050405020304" pitchFamily="18" charset="0"/>
              </a:rPr>
              <a:t> </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και </a:t>
            </a: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rPr>
              <a:t>surname</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με αυτή τη σειρά.</a:t>
            </a:r>
            <a:endParaRPr kumimoji="0" lang="el-GR" altLang="el-GR" b="0" i="0" u="none" strike="noStrike" cap="none" normalizeH="0" baseline="0" dirty="0" smtClean="0">
              <a:ln>
                <a:noFill/>
              </a:ln>
              <a:solidFill>
                <a:schemeClr val="tx1"/>
              </a:solidFill>
              <a:effectLst/>
              <a:latin typeface="+mn-lt"/>
            </a:endParaRPr>
          </a:p>
          <a:p>
            <a:pPr marL="1200150" lvl="2" indent="-285750">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Κάθε ένα από αυτά τα στοιχεία περιέχει μέσα του κείμενο (#</a:t>
            </a:r>
            <a:r>
              <a:rPr kumimoji="0" lang="en-US" altLang="el-GR" b="0" i="0" u="none" strike="noStrike" cap="none" normalizeH="0" baseline="0" dirty="0" smtClean="0">
                <a:ln>
                  <a:noFill/>
                </a:ln>
                <a:solidFill>
                  <a:schemeClr val="tx1"/>
                </a:solidFill>
                <a:effectLst/>
                <a:latin typeface="+mn-lt"/>
                <a:ea typeface="Times New Roman" panose="02020603050405020304" pitchFamily="18" charset="0"/>
              </a:rPr>
              <a:t>PCDATA</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a:t>
            </a:r>
            <a:endParaRPr kumimoji="0" lang="el-GR" altLang="el-GR" b="0" i="0" u="none" strike="noStrike" cap="none" normalizeH="0" baseline="0" dirty="0" smtClean="0">
              <a:ln>
                <a:noFill/>
              </a:ln>
              <a:solidFill>
                <a:schemeClr val="tx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1082675" algn="l"/>
              </a:tabLst>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Η ακριβής σύνταξη ενός </a:t>
            </a:r>
            <a:r>
              <a:rPr kumimoji="0" lang="en-US" altLang="el-GR" b="0" i="0" u="none" strike="noStrike" cap="none" normalizeH="0" baseline="0" dirty="0" smtClean="0">
                <a:ln>
                  <a:noFill/>
                </a:ln>
                <a:solidFill>
                  <a:schemeClr val="tx1"/>
                </a:solidFill>
                <a:effectLst/>
                <a:latin typeface="+mn-lt"/>
                <a:ea typeface="Times New Roman" panose="02020603050405020304" pitchFamily="18" charset="0"/>
              </a:rPr>
              <a:t>DTD </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θα εξηγηθεί παρακάτω</a:t>
            </a:r>
            <a:endParaRPr kumimoji="0" lang="el-GR" altLang="el-GR" b="0" i="0" u="none" strike="noStrike" cap="none" normalizeH="0" baseline="0" dirty="0" smtClean="0">
              <a:ln>
                <a:noFill/>
              </a:ln>
              <a:solidFill>
                <a:schemeClr val="tx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1082675" algn="l"/>
              </a:tabLst>
            </a:pPr>
            <a:endParaRPr kumimoji="0" lang="el-GR" altLang="el-GR" b="0" i="0" u="none" strike="noStrike" cap="none" normalizeH="0" baseline="0" dirty="0" smtClean="0">
              <a:ln>
                <a:noFill/>
              </a:ln>
              <a:solidFill>
                <a:schemeClr val="tx1"/>
              </a:solidFill>
              <a:effectLst/>
              <a:latin typeface="+mn-lt"/>
            </a:endParaRPr>
          </a:p>
        </p:txBody>
      </p:sp>
      <p:pic>
        <p:nvPicPr>
          <p:cNvPr id="10" name="Picture 6" descr="εικονίδιο προσοχής."/>
          <p:cNvPicPr/>
          <p:nvPr/>
        </p:nvPicPr>
        <p:blipFill>
          <a:blip r:embed="rId10">
            <a:extLst>
              <a:ext uri="{28A0092B-C50C-407E-A947-70E740481C1C}">
                <a14:useLocalDpi xmlns:a14="http://schemas.microsoft.com/office/drawing/2010/main" val="0"/>
              </a:ext>
            </a:extLst>
          </a:blip>
          <a:stretch>
            <a:fillRect/>
          </a:stretch>
        </p:blipFill>
        <p:spPr>
          <a:xfrm>
            <a:off x="7707546" y="1281163"/>
            <a:ext cx="1300480" cy="1300480"/>
          </a:xfrm>
          <a:prstGeom prst="rect">
            <a:avLst/>
          </a:prstGeom>
        </p:spPr>
      </p:pic>
      <p:sp>
        <p:nvSpPr>
          <p:cNvPr id="8" name="Ορθογώνιο 7"/>
          <p:cNvSpPr/>
          <p:nvPr>
            <p:custDataLst>
              <p:tags r:id="rId4"/>
            </p:custDataLst>
          </p:nvPr>
        </p:nvSpPr>
        <p:spPr>
          <a:xfrm>
            <a:off x="1592796" y="3243300"/>
            <a:ext cx="5958408" cy="584775"/>
          </a:xfrm>
          <a:prstGeom prst="rect">
            <a:avLst/>
          </a:prstGeom>
        </p:spPr>
        <p:txBody>
          <a:bodyPr wrap="square">
            <a:spAutoFit/>
          </a:bodyPr>
          <a:lstStyle/>
          <a:p>
            <a:pPr algn="ctr">
              <a:spcAft>
                <a:spcPts val="300"/>
              </a:spcAft>
            </a:pPr>
            <a:r>
              <a:rPr lang="el-GR" sz="3200" b="1" kern="1400" spc="-100" dirty="0">
                <a:latin typeface="Century Gothic" panose="020B0502020202020204" pitchFamily="34" charset="0"/>
                <a:ea typeface="Times New Roman" panose="02020603050405020304" pitchFamily="18" charset="0"/>
                <a:cs typeface="Arial" panose="020B0604020202020204" pitchFamily="34" charset="0"/>
              </a:rPr>
              <a:t>Γιατί Χρησιμοποιούμε </a:t>
            </a:r>
            <a:r>
              <a:rPr lang="en-US" sz="3200" b="1" kern="1400" spc="-100" dirty="0">
                <a:latin typeface="Century Gothic" panose="020B0502020202020204" pitchFamily="34" charset="0"/>
                <a:ea typeface="Times New Roman" panose="02020603050405020304" pitchFamily="18" charset="0"/>
                <a:cs typeface="Arial" panose="020B0604020202020204" pitchFamily="34" charset="0"/>
              </a:rPr>
              <a:t>DTD;</a:t>
            </a:r>
            <a:endParaRPr lang="el-GR" sz="3200" b="1" kern="1400" spc="-100" dirty="0">
              <a:effectLst/>
              <a:latin typeface="Century Gothic" panose="020B0502020202020204" pitchFamily="34" charset="0"/>
              <a:ea typeface="Times New Roman" panose="02020603050405020304" pitchFamily="18" charset="0"/>
              <a:cs typeface="Arial" panose="020B0604020202020204" pitchFamily="34" charset="0"/>
            </a:endParaRPr>
          </a:p>
        </p:txBody>
      </p:sp>
      <p:sp>
        <p:nvSpPr>
          <p:cNvPr id="11" name="Rectangle 6"/>
          <p:cNvSpPr>
            <a:spLocks noChangeArrowheads="1"/>
          </p:cNvSpPr>
          <p:nvPr>
            <p:custDataLst>
              <p:tags r:id="rId5"/>
            </p:custDataLst>
          </p:nvPr>
        </p:nvSpPr>
        <p:spPr bwMode="auto">
          <a:xfrm>
            <a:off x="372482" y="4012403"/>
            <a:ext cx="8635543"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98500" algn="l"/>
              </a:tabLst>
              <a:defRPr>
                <a:solidFill>
                  <a:schemeClr val="tx1"/>
                </a:solidFill>
                <a:latin typeface="Arial" panose="020B0604020202020204" pitchFamily="34" charset="0"/>
              </a:defRPr>
            </a:lvl1pPr>
            <a:lvl2pPr eaLnBrk="0" fontAlgn="base" hangingPunct="0">
              <a:spcBef>
                <a:spcPct val="0"/>
              </a:spcBef>
              <a:spcAft>
                <a:spcPct val="0"/>
              </a:spcAft>
              <a:tabLst>
                <a:tab pos="698500" algn="l"/>
              </a:tabLst>
              <a:defRPr>
                <a:solidFill>
                  <a:schemeClr val="tx1"/>
                </a:solidFill>
                <a:latin typeface="Arial" panose="020B0604020202020204" pitchFamily="34" charset="0"/>
              </a:defRPr>
            </a:lvl2pPr>
            <a:lvl3pPr eaLnBrk="0" fontAlgn="base" hangingPunct="0">
              <a:spcBef>
                <a:spcPct val="0"/>
              </a:spcBef>
              <a:spcAft>
                <a:spcPct val="0"/>
              </a:spcAft>
              <a:tabLst>
                <a:tab pos="698500" algn="l"/>
              </a:tabLst>
              <a:defRPr>
                <a:solidFill>
                  <a:schemeClr val="tx1"/>
                </a:solidFill>
                <a:latin typeface="Arial" panose="020B0604020202020204" pitchFamily="34" charset="0"/>
              </a:defRPr>
            </a:lvl3pPr>
            <a:lvl4pPr eaLnBrk="0" fontAlgn="base" hangingPunct="0">
              <a:spcBef>
                <a:spcPct val="0"/>
              </a:spcBef>
              <a:spcAft>
                <a:spcPct val="0"/>
              </a:spcAft>
              <a:tabLst>
                <a:tab pos="698500" algn="l"/>
              </a:tabLst>
              <a:defRPr>
                <a:solidFill>
                  <a:schemeClr val="tx1"/>
                </a:solidFill>
                <a:latin typeface="Arial" panose="020B0604020202020204" pitchFamily="34" charset="0"/>
              </a:defRPr>
            </a:lvl4pPr>
            <a:lvl5pPr eaLnBrk="0" fontAlgn="base" hangingPunct="0">
              <a:spcBef>
                <a:spcPct val="0"/>
              </a:spcBef>
              <a:spcAft>
                <a:spcPct val="0"/>
              </a:spcAft>
              <a:tabLst>
                <a:tab pos="698500" algn="l"/>
              </a:tabLst>
              <a:defRPr>
                <a:solidFill>
                  <a:schemeClr val="tx1"/>
                </a:solidFill>
                <a:latin typeface="Arial" panose="020B0604020202020204" pitchFamily="34" charset="0"/>
              </a:defRPr>
            </a:lvl5pPr>
            <a:lvl6pPr eaLnBrk="0" fontAlgn="base" hangingPunct="0">
              <a:spcBef>
                <a:spcPct val="0"/>
              </a:spcBef>
              <a:spcAft>
                <a:spcPct val="0"/>
              </a:spcAft>
              <a:tabLst>
                <a:tab pos="698500" algn="l"/>
              </a:tabLst>
              <a:defRPr>
                <a:solidFill>
                  <a:schemeClr val="tx1"/>
                </a:solidFill>
                <a:latin typeface="Arial" panose="020B0604020202020204" pitchFamily="34" charset="0"/>
              </a:defRPr>
            </a:lvl6pPr>
            <a:lvl7pPr eaLnBrk="0" fontAlgn="base" hangingPunct="0">
              <a:spcBef>
                <a:spcPct val="0"/>
              </a:spcBef>
              <a:spcAft>
                <a:spcPct val="0"/>
              </a:spcAft>
              <a:tabLst>
                <a:tab pos="698500" algn="l"/>
              </a:tabLst>
              <a:defRPr>
                <a:solidFill>
                  <a:schemeClr val="tx1"/>
                </a:solidFill>
                <a:latin typeface="Arial" panose="020B0604020202020204" pitchFamily="34" charset="0"/>
              </a:defRPr>
            </a:lvl7pPr>
            <a:lvl8pPr eaLnBrk="0" fontAlgn="base" hangingPunct="0">
              <a:spcBef>
                <a:spcPct val="0"/>
              </a:spcBef>
              <a:spcAft>
                <a:spcPct val="0"/>
              </a:spcAft>
              <a:tabLst>
                <a:tab pos="698500" algn="l"/>
              </a:tabLst>
              <a:defRPr>
                <a:solidFill>
                  <a:schemeClr val="tx1"/>
                </a:solidFill>
                <a:latin typeface="Arial" panose="020B0604020202020204" pitchFamily="34" charset="0"/>
              </a:defRPr>
            </a:lvl8pPr>
            <a:lvl9pPr eaLnBrk="0" fontAlgn="base" hangingPunct="0">
              <a:spcBef>
                <a:spcPct val="0"/>
              </a:spcBef>
              <a:spcAft>
                <a:spcPct val="0"/>
              </a:spcAft>
              <a:tabLst>
                <a:tab pos="698500" algn="l"/>
              </a:tabLst>
              <a:defRPr>
                <a:solidFill>
                  <a:schemeClr val="tx1"/>
                </a:solidFill>
                <a:latin typeface="Arial" panose="020B0604020202020204" pitchFamily="34" charset="0"/>
              </a:defRPr>
            </a:lvl9pPr>
          </a:lstStyle>
          <a:p>
            <a:pPr marL="342900" indent="-342900">
              <a:buFont typeface="Wingdings" panose="05000000000000000000" pitchFamily="2" charset="2"/>
              <a:buChar char="v"/>
            </a:pPr>
            <a:r>
              <a:rPr lang="el-GR" altLang="el-GR" sz="2000" dirty="0" smtClean="0">
                <a:latin typeface="+mn-lt"/>
                <a:ea typeface="Times New Roman" panose="02020603050405020304" pitchFamily="18" charset="0"/>
              </a:rPr>
              <a:t>Με </a:t>
            </a:r>
            <a:r>
              <a:rPr lang="el-GR" altLang="el-GR" sz="2000" dirty="0">
                <a:latin typeface="+mn-lt"/>
                <a:ea typeface="Times New Roman" panose="02020603050405020304" pitchFamily="18" charset="0"/>
              </a:rPr>
              <a:t>το </a:t>
            </a:r>
            <a:r>
              <a:rPr lang="en-US" altLang="el-GR" sz="2000" dirty="0">
                <a:latin typeface="+mn-lt"/>
                <a:ea typeface="Times New Roman" panose="02020603050405020304" pitchFamily="18" charset="0"/>
              </a:rPr>
              <a:t>DTD</a:t>
            </a:r>
            <a:r>
              <a:rPr lang="el-GR" altLang="el-GR" sz="2000" dirty="0">
                <a:latin typeface="+mn-lt"/>
                <a:ea typeface="Times New Roman" panose="02020603050405020304" pitchFamily="18" charset="0"/>
              </a:rPr>
              <a:t> κάθε </a:t>
            </a:r>
            <a:r>
              <a:rPr lang="en-US" altLang="el-GR" sz="2000" dirty="0">
                <a:latin typeface="+mn-lt"/>
                <a:ea typeface="Times New Roman" panose="02020603050405020304" pitchFamily="18" charset="0"/>
              </a:rPr>
              <a:t>XML</a:t>
            </a:r>
            <a:r>
              <a:rPr lang="el-GR" altLang="el-GR" sz="2000" dirty="0">
                <a:latin typeface="+mn-lt"/>
                <a:ea typeface="Times New Roman" panose="02020603050405020304" pitchFamily="18" charset="0"/>
              </a:rPr>
              <a:t> έγγραφο μεταφέρει μαζί του και μια περιγραφή του εαυτού του!</a:t>
            </a:r>
            <a:endParaRPr lang="el-GR" altLang="el-GR" sz="2000" dirty="0">
              <a:latin typeface="+mn-lt"/>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698500" algn="l"/>
              </a:tabLst>
            </a:pPr>
            <a:r>
              <a:rPr lang="el-GR" altLang="el-GR" sz="2000" dirty="0" smtClean="0">
                <a:latin typeface="+mn-lt"/>
                <a:ea typeface="Times New Roman" panose="02020603050405020304" pitchFamily="18" charset="0"/>
              </a:rPr>
              <a:t>Μέσ</a:t>
            </a:r>
            <a:r>
              <a:rPr kumimoji="0" lang="el-GR" altLang="el-GR" sz="2000" b="0" i="0" u="none" strike="noStrike" cap="none" normalizeH="0" baseline="0" dirty="0" smtClean="0">
                <a:ln>
                  <a:noFill/>
                </a:ln>
                <a:solidFill>
                  <a:schemeClr val="tx1"/>
                </a:solidFill>
                <a:effectLst/>
                <a:latin typeface="+mn-lt"/>
                <a:ea typeface="Times New Roman" panose="02020603050405020304" pitchFamily="18" charset="0"/>
              </a:rPr>
              <a:t>ω του </a:t>
            </a:r>
            <a:r>
              <a:rPr kumimoji="0" lang="en-US" altLang="el-GR" sz="2000" b="0" i="0" u="none" strike="noStrike" cap="none" normalizeH="0" baseline="0" dirty="0" smtClean="0">
                <a:ln>
                  <a:noFill/>
                </a:ln>
                <a:solidFill>
                  <a:schemeClr val="tx1"/>
                </a:solidFill>
                <a:effectLst/>
                <a:latin typeface="+mn-lt"/>
                <a:ea typeface="Times New Roman" panose="02020603050405020304" pitchFamily="18" charset="0"/>
              </a:rPr>
              <a:t>DTD</a:t>
            </a:r>
            <a:r>
              <a:rPr kumimoji="0" lang="el-GR" altLang="el-GR" sz="2000" b="0" i="0" u="none" strike="noStrike" cap="none" normalizeH="0" baseline="0" dirty="0" smtClean="0">
                <a:ln>
                  <a:noFill/>
                </a:ln>
                <a:solidFill>
                  <a:schemeClr val="tx1"/>
                </a:solidFill>
                <a:effectLst/>
                <a:latin typeface="+mn-lt"/>
                <a:ea typeface="Times New Roman" panose="02020603050405020304" pitchFamily="18" charset="0"/>
              </a:rPr>
              <a:t>, ανεξάρτητοι μεταξύ τους χρήστες μπορούν να συμφωνήσουν στην κωδικοποίηση ανταλλαγής δεδομένων. </a:t>
            </a:r>
            <a:endParaRPr kumimoji="0" lang="el-GR" altLang="el-GR" sz="2000" b="0" i="0" u="none" strike="noStrike" cap="none" normalizeH="0" baseline="0" dirty="0" smtClean="0">
              <a:ln>
                <a:noFill/>
              </a:ln>
              <a:solidFill>
                <a:schemeClr val="tx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698500" algn="l"/>
              </a:tabLst>
            </a:pPr>
            <a:r>
              <a:rPr kumimoji="0" lang="el-GR" altLang="el-GR" sz="2000" b="0" i="0" u="none" strike="noStrike" cap="none" normalizeH="0" baseline="0" dirty="0" smtClean="0">
                <a:ln>
                  <a:noFill/>
                </a:ln>
                <a:solidFill>
                  <a:schemeClr val="tx1"/>
                </a:solidFill>
                <a:effectLst/>
                <a:latin typeface="+mn-lt"/>
                <a:ea typeface="Times New Roman" panose="02020603050405020304" pitchFamily="18" charset="0"/>
              </a:rPr>
              <a:t>Μια εφαρμογή μπορεί μέσω του </a:t>
            </a:r>
            <a:r>
              <a:rPr kumimoji="0" lang="en-US" altLang="el-GR" sz="2000" b="0" i="0" u="none" strike="noStrike" cap="none" normalizeH="0" baseline="0" dirty="0" smtClean="0">
                <a:ln>
                  <a:noFill/>
                </a:ln>
                <a:solidFill>
                  <a:schemeClr val="tx1"/>
                </a:solidFill>
                <a:effectLst/>
                <a:latin typeface="+mn-lt"/>
                <a:ea typeface="Times New Roman" panose="02020603050405020304" pitchFamily="18" charset="0"/>
              </a:rPr>
              <a:t>DTD </a:t>
            </a:r>
            <a:r>
              <a:rPr kumimoji="0" lang="el-GR" altLang="el-GR" sz="2000" b="0" i="0" u="none" strike="noStrike" cap="none" normalizeH="0" baseline="0" dirty="0" smtClean="0">
                <a:ln>
                  <a:noFill/>
                </a:ln>
                <a:solidFill>
                  <a:schemeClr val="tx1"/>
                </a:solidFill>
                <a:effectLst/>
                <a:latin typeface="+mn-lt"/>
                <a:ea typeface="Times New Roman" panose="02020603050405020304" pitchFamily="18" charset="0"/>
              </a:rPr>
              <a:t>να ελέγξει: </a:t>
            </a:r>
            <a:endParaRPr kumimoji="0" lang="el-GR" altLang="el-GR" sz="2000" b="0" i="0" u="none" strike="noStrike" cap="none" normalizeH="0" baseline="0" dirty="0" smtClean="0">
              <a:ln>
                <a:noFill/>
              </a:ln>
              <a:solidFill>
                <a:schemeClr val="tx1"/>
              </a:solidFill>
              <a:effectLst/>
              <a:latin typeface="+mn-lt"/>
            </a:endParaRPr>
          </a:p>
          <a:p>
            <a:pPr marL="800100" lvl="1" indent="-342900">
              <a:buFont typeface="Wingdings" panose="05000000000000000000" pitchFamily="2" charset="2"/>
              <a:buChar char="q"/>
            </a:pPr>
            <a:r>
              <a:rPr kumimoji="0" lang="el-GR" altLang="el-GR" sz="2000" b="0" i="0" u="none" strike="noStrike" cap="none" normalizeH="0" baseline="0" dirty="0" smtClean="0">
                <a:ln>
                  <a:noFill/>
                </a:ln>
                <a:solidFill>
                  <a:schemeClr val="tx1"/>
                </a:solidFill>
                <a:effectLst/>
                <a:latin typeface="+mn-lt"/>
                <a:ea typeface="Times New Roman" panose="02020603050405020304" pitchFamily="18" charset="0"/>
              </a:rPr>
              <a:t>αν τα δεδομένα που παρέλαβε από εξωτερική πηγή είναι έγκυρα</a:t>
            </a:r>
            <a:endParaRPr kumimoji="0" lang="el-GR" altLang="el-GR" sz="2000" b="0" i="0" u="none" strike="noStrike" cap="none" normalizeH="0" baseline="0" dirty="0" smtClean="0">
              <a:ln>
                <a:noFill/>
              </a:ln>
              <a:solidFill>
                <a:schemeClr val="tx1"/>
              </a:solidFill>
              <a:effectLst/>
              <a:latin typeface="+mn-lt"/>
            </a:endParaRPr>
          </a:p>
          <a:p>
            <a:pPr marL="800100" lvl="1" indent="-342900">
              <a:buFont typeface="Wingdings" panose="05000000000000000000" pitchFamily="2" charset="2"/>
              <a:buChar char="q"/>
            </a:pPr>
            <a:r>
              <a:rPr kumimoji="0" lang="el-GR" altLang="el-GR" sz="2000" b="0" i="0" u="none" strike="noStrike" cap="none" normalizeH="0" baseline="0" dirty="0" smtClean="0">
                <a:ln>
                  <a:noFill/>
                </a:ln>
                <a:solidFill>
                  <a:schemeClr val="tx1"/>
                </a:solidFill>
                <a:effectLst/>
                <a:latin typeface="+mn-lt"/>
                <a:ea typeface="Times New Roman" panose="02020603050405020304" pitchFamily="18" charset="0"/>
              </a:rPr>
              <a:t>αν τα δεδομένα που παρήγαγε η ίδια είναι έγκυρα</a:t>
            </a:r>
            <a:endParaRPr kumimoji="0" lang="el-GR" altLang="el-GR" sz="2000" b="0" i="0" u="none" strike="noStrike" cap="none" normalizeH="0" baseline="0" dirty="0" smtClean="0">
              <a:ln>
                <a:noFill/>
              </a:ln>
              <a:solidFill>
                <a:schemeClr val="tx1"/>
              </a:solidFill>
              <a:effectLst/>
              <a:latin typeface="+mn-lt"/>
            </a:endParaRPr>
          </a:p>
        </p:txBody>
      </p:sp>
      <p:pic>
        <p:nvPicPr>
          <p:cNvPr id="4100" name="Picture 7" descr="εικονίδιο προσοχής."/>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84140" y="4828145"/>
            <a:ext cx="1539625" cy="1539625"/>
          </a:xfrm>
          <a:prstGeom prst="rect">
            <a:avLst/>
          </a:prstGeom>
          <a:noFill/>
          <a:extLst>
            <a:ext uri="{909E8E84-426E-40DD-AFC4-6F175D3DCCD1}">
              <a14:hiddenFill xmlns:a14="http://schemas.microsoft.com/office/drawing/2010/main">
                <a:solidFill>
                  <a:srgbClr val="FFFFFF"/>
                </a:solidFill>
              </a14:hiddenFill>
            </a:ext>
          </a:extLst>
        </p:spPr>
      </p:pic>
      <p:sp>
        <p:nvSpPr>
          <p:cNvPr id="6" name="Θέση υποσέλιδου 3" descr="."/>
          <p:cNvSpPr txBox="1">
            <a:spLocks/>
          </p:cNvSpPr>
          <p:nvPr>
            <p:custDataLst>
              <p:tags r:id="rId6"/>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7"/>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1207206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200603"/>
            <a:ext cx="8229600" cy="811580"/>
          </a:xfrm>
        </p:spPr>
        <p:txBody>
          <a:bodyPr>
            <a:noAutofit/>
          </a:bodyPr>
          <a:lstStyle/>
          <a:p>
            <a:r>
              <a:rPr lang="en-US" dirty="0"/>
              <a:t>T</a:t>
            </a:r>
            <a:r>
              <a:rPr lang="el-GR" dirty="0"/>
              <a:t>α Δομικά Στοιχεία ενός </a:t>
            </a:r>
            <a:r>
              <a:rPr lang="en-US" dirty="0"/>
              <a:t>XML</a:t>
            </a:r>
            <a:endParaRPr lang="el-GR" dirty="0"/>
          </a:p>
        </p:txBody>
      </p:sp>
      <p:sp>
        <p:nvSpPr>
          <p:cNvPr id="3" name="Ορθογώνιο 2"/>
          <p:cNvSpPr/>
          <p:nvPr>
            <p:custDataLst>
              <p:tags r:id="rId3"/>
            </p:custDataLst>
          </p:nvPr>
        </p:nvSpPr>
        <p:spPr>
          <a:xfrm>
            <a:off x="170756" y="1156427"/>
            <a:ext cx="8959924" cy="4816703"/>
          </a:xfrm>
          <a:prstGeom prst="rect">
            <a:avLst/>
          </a:prstGeom>
        </p:spPr>
        <p:txBody>
          <a:bodyPr wrap="square">
            <a:spAutoFit/>
          </a:bodyPr>
          <a:lstStyle/>
          <a:p>
            <a:pPr marL="342900" lvl="0" indent="-342900">
              <a:spcAft>
                <a:spcPts val="300"/>
              </a:spcAft>
              <a:buFont typeface="Wingdings" panose="05000000000000000000" pitchFamily="2" charset="2"/>
              <a:buChar char=""/>
            </a:pPr>
            <a:r>
              <a:rPr lang="el-GR" sz="1600" spc="-30" dirty="0">
                <a:ea typeface="Times New Roman" panose="02020603050405020304" pitchFamily="18" charset="0"/>
              </a:rPr>
              <a:t>Είδαμε (</a:t>
            </a:r>
            <a:r>
              <a:rPr lang="en-US" sz="1600" spc="-30" dirty="0">
                <a:ea typeface="Times New Roman" panose="02020603050405020304" pitchFamily="18" charset="0"/>
              </a:rPr>
              <a:t>slides XML</a:t>
            </a:r>
            <a:r>
              <a:rPr lang="el-GR" sz="1600" spc="-30" dirty="0">
                <a:ea typeface="Times New Roman" panose="02020603050405020304" pitchFamily="18" charset="0"/>
              </a:rPr>
              <a:t>) ότι ένα</a:t>
            </a:r>
            <a:r>
              <a:rPr lang="el-GR" sz="1600" b="1" spc="-30" dirty="0">
                <a:ea typeface="Times New Roman" panose="02020603050405020304" pitchFamily="18" charset="0"/>
              </a:rPr>
              <a:t> </a:t>
            </a:r>
            <a:r>
              <a:rPr lang="en-US" sz="1600" b="1" spc="-30" dirty="0">
                <a:ea typeface="Times New Roman" panose="02020603050405020304" pitchFamily="18" charset="0"/>
              </a:rPr>
              <a:t>XML</a:t>
            </a:r>
            <a:r>
              <a:rPr lang="el-GR" sz="1600" b="1" spc="-30" dirty="0">
                <a:ea typeface="Times New Roman" panose="02020603050405020304" pitchFamily="18" charset="0"/>
              </a:rPr>
              <a:t> έγγραφο</a:t>
            </a:r>
            <a:r>
              <a:rPr lang="el-GR" sz="1600" spc="-30" dirty="0">
                <a:ea typeface="Times New Roman" panose="02020603050405020304" pitchFamily="18" charset="0"/>
              </a:rPr>
              <a:t> χτίζεται με τα ακόλουθα δομικά στοιχεία:</a:t>
            </a:r>
            <a:endParaRPr lang="el-GR" sz="1600" dirty="0">
              <a:ea typeface="Times New Roman" panose="02020603050405020304" pitchFamily="18" charset="0"/>
            </a:endParaRPr>
          </a:p>
          <a:p>
            <a:pPr marL="800100" lvl="1" indent="-342900">
              <a:spcAft>
                <a:spcPts val="300"/>
              </a:spcAft>
              <a:buSzPts val="1800"/>
              <a:buFont typeface="Wingdings" panose="05000000000000000000" pitchFamily="2" charset="2"/>
              <a:buChar char=""/>
              <a:tabLst>
                <a:tab pos="698500" algn="l"/>
              </a:tabLst>
            </a:pPr>
            <a:r>
              <a:rPr lang="el-GR" sz="1600" b="1" dirty="0">
                <a:ea typeface="Times New Roman" panose="02020603050405020304" pitchFamily="18" charset="0"/>
              </a:rPr>
              <a:t>στοιχεία</a:t>
            </a:r>
            <a:r>
              <a:rPr lang="el-GR" sz="1600" dirty="0">
                <a:ea typeface="Times New Roman" panose="02020603050405020304" pitchFamily="18" charset="0"/>
              </a:rPr>
              <a:t> (</a:t>
            </a:r>
            <a:r>
              <a:rPr lang="en-US" sz="1600" b="1" dirty="0">
                <a:ea typeface="Times New Roman" panose="02020603050405020304" pitchFamily="18" charset="0"/>
              </a:rPr>
              <a:t>elements</a:t>
            </a:r>
            <a:r>
              <a:rPr lang="el-GR" sz="1600" dirty="0">
                <a:ea typeface="Times New Roman" panose="02020603050405020304" pitchFamily="18" charset="0"/>
              </a:rPr>
              <a:t>) - οι γνωστές ετικέτες/</a:t>
            </a:r>
            <a:r>
              <a:rPr lang="en-US" sz="1600" dirty="0">
                <a:ea typeface="Times New Roman" panose="02020603050405020304" pitchFamily="18" charset="0"/>
              </a:rPr>
              <a:t>tags</a:t>
            </a:r>
            <a:endParaRPr lang="el-GR" sz="1600" dirty="0">
              <a:ea typeface="Times New Roman" panose="02020603050405020304" pitchFamily="18" charset="0"/>
            </a:endParaRPr>
          </a:p>
          <a:p>
            <a:pPr marL="1257300" lvl="2" indent="-342900">
              <a:spcAft>
                <a:spcPts val="300"/>
              </a:spcAft>
              <a:buSzPts val="1600"/>
              <a:buFont typeface="Symbol" panose="05050102010706020507" pitchFamily="18" charset="2"/>
              <a:buChar char=""/>
              <a:tabLst>
                <a:tab pos="1082675" algn="l"/>
              </a:tabLst>
            </a:pPr>
            <a:r>
              <a:rPr lang="el-GR" sz="1600" dirty="0">
                <a:ea typeface="Times New Roman" panose="02020603050405020304" pitchFamily="18" charset="0"/>
              </a:rPr>
              <a:t>πχ το </a:t>
            </a:r>
            <a:r>
              <a:rPr lang="en-US" sz="1600" b="1" spc="-40" dirty="0">
                <a:solidFill>
                  <a:srgbClr val="C00000"/>
                </a:solidFill>
                <a:ea typeface="Times New Roman" panose="02020603050405020304" pitchFamily="18" charset="0"/>
              </a:rPr>
              <a:t>div</a:t>
            </a:r>
            <a:r>
              <a:rPr lang="el-GR" sz="1600" dirty="0">
                <a:ea typeface="Times New Roman" panose="02020603050405020304" pitchFamily="18" charset="0"/>
              </a:rPr>
              <a:t> στην γλώσσα </a:t>
            </a:r>
            <a:r>
              <a:rPr lang="en-US" sz="1600" dirty="0">
                <a:ea typeface="Times New Roman" panose="02020603050405020304" pitchFamily="18" charset="0"/>
              </a:rPr>
              <a:t>XHTML</a:t>
            </a:r>
            <a:endParaRPr lang="el-GR" sz="1600" dirty="0">
              <a:ea typeface="Times New Roman" panose="02020603050405020304" pitchFamily="18" charset="0"/>
            </a:endParaRPr>
          </a:p>
          <a:p>
            <a:pPr marL="800100" lvl="1" indent="-342900">
              <a:spcAft>
                <a:spcPts val="300"/>
              </a:spcAft>
              <a:buSzPts val="1800"/>
              <a:buFont typeface="Wingdings" panose="05000000000000000000" pitchFamily="2" charset="2"/>
              <a:buChar char=""/>
              <a:tabLst>
                <a:tab pos="698500" algn="l"/>
              </a:tabLst>
            </a:pPr>
            <a:r>
              <a:rPr lang="el-GR" sz="1600" b="1" dirty="0">
                <a:ea typeface="Times New Roman" panose="02020603050405020304" pitchFamily="18" charset="0"/>
              </a:rPr>
              <a:t>ιδιότητες</a:t>
            </a:r>
            <a:r>
              <a:rPr lang="el-GR" sz="1600" dirty="0">
                <a:ea typeface="Times New Roman" panose="02020603050405020304" pitchFamily="18" charset="0"/>
              </a:rPr>
              <a:t> (</a:t>
            </a:r>
            <a:r>
              <a:rPr lang="en-US" sz="1600" b="1" dirty="0">
                <a:ea typeface="Times New Roman" panose="02020603050405020304" pitchFamily="18" charset="0"/>
              </a:rPr>
              <a:t>attributes</a:t>
            </a:r>
            <a:r>
              <a:rPr lang="el-GR" sz="1600" dirty="0">
                <a:ea typeface="Times New Roman" panose="02020603050405020304" pitchFamily="18" charset="0"/>
              </a:rPr>
              <a:t>) </a:t>
            </a:r>
          </a:p>
          <a:p>
            <a:pPr marL="1257300" lvl="2" indent="-342900">
              <a:spcAft>
                <a:spcPts val="300"/>
              </a:spcAft>
              <a:buSzPts val="1600"/>
              <a:buFont typeface="Symbol" panose="05050102010706020507" pitchFamily="18" charset="2"/>
              <a:buChar char=""/>
              <a:tabLst>
                <a:tab pos="1082675" algn="l"/>
              </a:tabLst>
            </a:pPr>
            <a:r>
              <a:rPr lang="el-GR" sz="1600" dirty="0">
                <a:ea typeface="Times New Roman" panose="02020603050405020304" pitchFamily="18" charset="0"/>
              </a:rPr>
              <a:t>πχ το </a:t>
            </a:r>
            <a:r>
              <a:rPr lang="en-US" sz="1600" b="1" spc="-40" dirty="0">
                <a:solidFill>
                  <a:srgbClr val="C00000"/>
                </a:solidFill>
                <a:ea typeface="Times New Roman" panose="02020603050405020304" pitchFamily="18" charset="0"/>
              </a:rPr>
              <a:t>class</a:t>
            </a:r>
            <a:r>
              <a:rPr lang="el-GR" sz="1600" dirty="0">
                <a:ea typeface="Times New Roman" panose="02020603050405020304" pitchFamily="18" charset="0"/>
              </a:rPr>
              <a:t> στον ακόλουθο </a:t>
            </a:r>
            <a:r>
              <a:rPr lang="en-US" sz="1600" dirty="0">
                <a:ea typeface="Times New Roman" panose="02020603050405020304" pitchFamily="18" charset="0"/>
              </a:rPr>
              <a:t>XHTML</a:t>
            </a:r>
            <a:r>
              <a:rPr lang="el-GR" sz="1600" dirty="0">
                <a:ea typeface="Times New Roman" panose="02020603050405020304" pitchFamily="18" charset="0"/>
              </a:rPr>
              <a:t> κώδικα </a:t>
            </a:r>
            <a:r>
              <a:rPr lang="el-GR" sz="1600" b="1" spc="-40" dirty="0">
                <a:ea typeface="Times New Roman" panose="02020603050405020304" pitchFamily="18" charset="0"/>
              </a:rPr>
              <a:t>&lt;</a:t>
            </a:r>
            <a:r>
              <a:rPr lang="en-US" sz="1600" b="1" spc="-40" dirty="0">
                <a:ea typeface="Times New Roman" panose="02020603050405020304" pitchFamily="18" charset="0"/>
              </a:rPr>
              <a:t>div </a:t>
            </a:r>
            <a:r>
              <a:rPr lang="en-US" sz="1600" b="1" spc="-40" dirty="0">
                <a:solidFill>
                  <a:srgbClr val="C00000"/>
                </a:solidFill>
                <a:ea typeface="Times New Roman" panose="02020603050405020304" pitchFamily="18" charset="0"/>
              </a:rPr>
              <a:t>class</a:t>
            </a:r>
            <a:r>
              <a:rPr lang="el-GR" sz="1600" b="1" spc="-40" dirty="0">
                <a:solidFill>
                  <a:srgbClr val="C00000"/>
                </a:solidFill>
                <a:ea typeface="Times New Roman" panose="02020603050405020304" pitchFamily="18" charset="0"/>
              </a:rPr>
              <a:t>="</a:t>
            </a:r>
            <a:r>
              <a:rPr lang="en-US" sz="1600" b="1" spc="-40" dirty="0">
                <a:solidFill>
                  <a:srgbClr val="C00000"/>
                </a:solidFill>
                <a:ea typeface="Times New Roman" panose="02020603050405020304" pitchFamily="18" charset="0"/>
              </a:rPr>
              <a:t>main</a:t>
            </a:r>
            <a:r>
              <a:rPr lang="el-GR" sz="1600" b="1" spc="-40" dirty="0">
                <a:solidFill>
                  <a:srgbClr val="C00000"/>
                </a:solidFill>
                <a:ea typeface="Times New Roman" panose="02020603050405020304" pitchFamily="18" charset="0"/>
              </a:rPr>
              <a:t>"</a:t>
            </a:r>
            <a:r>
              <a:rPr lang="el-GR" sz="1600" b="1" spc="-40" dirty="0">
                <a:ea typeface="Times New Roman" panose="02020603050405020304" pitchFamily="18" charset="0"/>
              </a:rPr>
              <a:t>&gt;&lt;/</a:t>
            </a:r>
            <a:r>
              <a:rPr lang="en-US" sz="1600" b="1" spc="-40" dirty="0">
                <a:ea typeface="Times New Roman" panose="02020603050405020304" pitchFamily="18" charset="0"/>
              </a:rPr>
              <a:t>div</a:t>
            </a:r>
            <a:r>
              <a:rPr lang="el-GR" sz="1600" b="1" spc="-40" dirty="0">
                <a:ea typeface="Times New Roman" panose="02020603050405020304" pitchFamily="18" charset="0"/>
              </a:rPr>
              <a:t>&gt;</a:t>
            </a:r>
            <a:endParaRPr lang="el-GR" sz="1600" dirty="0">
              <a:ea typeface="Times New Roman" panose="02020603050405020304" pitchFamily="18" charset="0"/>
            </a:endParaRPr>
          </a:p>
          <a:p>
            <a:pPr marL="800100" lvl="1" indent="-342900">
              <a:spcAft>
                <a:spcPts val="300"/>
              </a:spcAft>
              <a:buSzPts val="1800"/>
              <a:buFont typeface="Wingdings" panose="05000000000000000000" pitchFamily="2" charset="2"/>
              <a:buChar char=""/>
              <a:tabLst>
                <a:tab pos="698500" algn="l"/>
              </a:tabLst>
            </a:pPr>
            <a:r>
              <a:rPr lang="el-GR" sz="1600" b="1" dirty="0">
                <a:ea typeface="Times New Roman" panose="02020603050405020304" pitchFamily="18" charset="0"/>
              </a:rPr>
              <a:t>αναφορές οντοτήτων</a:t>
            </a:r>
            <a:r>
              <a:rPr lang="el-GR" sz="1600" dirty="0">
                <a:ea typeface="Times New Roman" panose="02020603050405020304" pitchFamily="18" charset="0"/>
              </a:rPr>
              <a:t> (</a:t>
            </a:r>
            <a:r>
              <a:rPr lang="en-US" sz="1600" b="1" dirty="0">
                <a:ea typeface="Times New Roman" panose="02020603050405020304" pitchFamily="18" charset="0"/>
              </a:rPr>
              <a:t>entity reference</a:t>
            </a:r>
            <a:r>
              <a:rPr lang="el-GR" sz="1600" dirty="0">
                <a:ea typeface="Times New Roman" panose="02020603050405020304" pitchFamily="18" charset="0"/>
              </a:rPr>
              <a:t>)  </a:t>
            </a:r>
            <a:r>
              <a:rPr lang="el-GR" sz="1600" i="1" dirty="0">
                <a:ea typeface="Times New Roman" panose="02020603050405020304" pitchFamily="18" charset="0"/>
              </a:rPr>
              <a:t>(βλ. και </a:t>
            </a:r>
            <a:r>
              <a:rPr lang="en-US" sz="1600" i="1" dirty="0">
                <a:ea typeface="Times New Roman" panose="02020603050405020304" pitchFamily="18" charset="0"/>
              </a:rPr>
              <a:t>slides XML</a:t>
            </a:r>
            <a:r>
              <a:rPr lang="el-GR" sz="1600" i="1" dirty="0">
                <a:ea typeface="Times New Roman" panose="02020603050405020304" pitchFamily="18" charset="0"/>
              </a:rPr>
              <a:t>)</a:t>
            </a:r>
            <a:endParaRPr lang="el-GR" sz="1600" dirty="0">
              <a:ea typeface="Times New Roman" panose="02020603050405020304" pitchFamily="18" charset="0"/>
            </a:endParaRPr>
          </a:p>
          <a:p>
            <a:pPr marL="1257300" lvl="2" indent="-342900">
              <a:spcAft>
                <a:spcPts val="300"/>
              </a:spcAft>
              <a:buSzPts val="1600"/>
              <a:buFont typeface="Symbol" panose="05050102010706020507" pitchFamily="18" charset="2"/>
              <a:buChar char=""/>
              <a:tabLst>
                <a:tab pos="1082675" algn="l"/>
              </a:tabLst>
            </a:pPr>
            <a:r>
              <a:rPr lang="el-GR" sz="1600" dirty="0">
                <a:ea typeface="Times New Roman" panose="02020603050405020304" pitchFamily="18" charset="0"/>
              </a:rPr>
              <a:t>πχ τα  </a:t>
            </a:r>
            <a:r>
              <a:rPr lang="el-GR" sz="1600" b="1" spc="-40" dirty="0">
                <a:solidFill>
                  <a:srgbClr val="C00000"/>
                </a:solidFill>
                <a:ea typeface="Times New Roman" panose="02020603050405020304" pitchFamily="18" charset="0"/>
              </a:rPr>
              <a:t>&amp;</a:t>
            </a:r>
            <a:r>
              <a:rPr lang="en-US" sz="1600" b="1" spc="-40" dirty="0" err="1">
                <a:solidFill>
                  <a:srgbClr val="C00000"/>
                </a:solidFill>
                <a:ea typeface="Times New Roman" panose="02020603050405020304" pitchFamily="18" charset="0"/>
              </a:rPr>
              <a:t>lt</a:t>
            </a:r>
            <a:r>
              <a:rPr lang="el-GR" sz="1600" b="1" spc="-40" dirty="0">
                <a:solidFill>
                  <a:srgbClr val="C00000"/>
                </a:solidFill>
                <a:ea typeface="Times New Roman" panose="02020603050405020304" pitchFamily="18" charset="0"/>
              </a:rPr>
              <a:t>;</a:t>
            </a:r>
            <a:r>
              <a:rPr lang="el-GR" sz="1600" dirty="0">
                <a:ea typeface="Times New Roman" panose="02020603050405020304" pitchFamily="18" charset="0"/>
              </a:rPr>
              <a:t> , </a:t>
            </a:r>
            <a:r>
              <a:rPr lang="el-GR" sz="1600" b="1" spc="-40" dirty="0">
                <a:solidFill>
                  <a:srgbClr val="C00000"/>
                </a:solidFill>
                <a:ea typeface="Times New Roman" panose="02020603050405020304" pitchFamily="18" charset="0"/>
              </a:rPr>
              <a:t>&amp;</a:t>
            </a:r>
            <a:r>
              <a:rPr lang="en-US" sz="1600" b="1" spc="-40" dirty="0" err="1">
                <a:solidFill>
                  <a:srgbClr val="C00000"/>
                </a:solidFill>
                <a:ea typeface="Times New Roman" panose="02020603050405020304" pitchFamily="18" charset="0"/>
              </a:rPr>
              <a:t>gt</a:t>
            </a:r>
            <a:r>
              <a:rPr lang="el-GR" sz="1600" b="1" spc="-40" dirty="0">
                <a:solidFill>
                  <a:srgbClr val="C00000"/>
                </a:solidFill>
                <a:ea typeface="Times New Roman" panose="02020603050405020304" pitchFamily="18" charset="0"/>
              </a:rPr>
              <a:t>;</a:t>
            </a:r>
            <a:r>
              <a:rPr lang="el-GR" sz="1600" dirty="0">
                <a:ea typeface="Times New Roman" panose="02020603050405020304" pitchFamily="18" charset="0"/>
              </a:rPr>
              <a:t> , </a:t>
            </a:r>
            <a:r>
              <a:rPr lang="el-GR" sz="1600" b="1" spc="-40" dirty="0">
                <a:solidFill>
                  <a:srgbClr val="C00000"/>
                </a:solidFill>
                <a:ea typeface="Times New Roman" panose="02020603050405020304" pitchFamily="18" charset="0"/>
              </a:rPr>
              <a:t>&amp;</a:t>
            </a:r>
            <a:r>
              <a:rPr lang="en-US" sz="1600" b="1" spc="-40" dirty="0">
                <a:solidFill>
                  <a:srgbClr val="C00000"/>
                </a:solidFill>
                <a:ea typeface="Times New Roman" panose="02020603050405020304" pitchFamily="18" charset="0"/>
              </a:rPr>
              <a:t>amp</a:t>
            </a:r>
            <a:r>
              <a:rPr lang="el-GR" sz="1600" b="1" spc="-40" dirty="0">
                <a:solidFill>
                  <a:srgbClr val="C00000"/>
                </a:solidFill>
                <a:ea typeface="Times New Roman" panose="02020603050405020304" pitchFamily="18" charset="0"/>
              </a:rPr>
              <a:t>;</a:t>
            </a:r>
            <a:r>
              <a:rPr lang="el-GR" sz="1600" dirty="0">
                <a:ea typeface="Times New Roman" panose="02020603050405020304" pitchFamily="18" charset="0"/>
              </a:rPr>
              <a:t> , </a:t>
            </a:r>
            <a:r>
              <a:rPr lang="el-GR" sz="1600" b="1" spc="-40" dirty="0">
                <a:solidFill>
                  <a:srgbClr val="C00000"/>
                </a:solidFill>
                <a:ea typeface="Times New Roman" panose="02020603050405020304" pitchFamily="18" charset="0"/>
              </a:rPr>
              <a:t>&amp;</a:t>
            </a:r>
            <a:r>
              <a:rPr lang="en-US" sz="1600" b="1" spc="-40" dirty="0" err="1">
                <a:solidFill>
                  <a:srgbClr val="C00000"/>
                </a:solidFill>
                <a:ea typeface="Times New Roman" panose="02020603050405020304" pitchFamily="18" charset="0"/>
              </a:rPr>
              <a:t>quot</a:t>
            </a:r>
            <a:r>
              <a:rPr lang="el-GR" sz="1600" b="1" spc="-40" dirty="0">
                <a:solidFill>
                  <a:srgbClr val="C00000"/>
                </a:solidFill>
                <a:ea typeface="Times New Roman" panose="02020603050405020304" pitchFamily="18" charset="0"/>
              </a:rPr>
              <a:t>;</a:t>
            </a:r>
            <a:r>
              <a:rPr lang="el-GR" sz="1600" dirty="0">
                <a:ea typeface="Times New Roman" panose="02020603050405020304" pitchFamily="18" charset="0"/>
              </a:rPr>
              <a:t> , </a:t>
            </a:r>
            <a:r>
              <a:rPr lang="el-GR" sz="1600" b="1" spc="-40" dirty="0">
                <a:solidFill>
                  <a:srgbClr val="C00000"/>
                </a:solidFill>
                <a:ea typeface="Times New Roman" panose="02020603050405020304" pitchFamily="18" charset="0"/>
              </a:rPr>
              <a:t>&amp;</a:t>
            </a:r>
            <a:r>
              <a:rPr lang="en-US" sz="1600" b="1" spc="-40" dirty="0" err="1">
                <a:solidFill>
                  <a:srgbClr val="C00000"/>
                </a:solidFill>
                <a:ea typeface="Times New Roman" panose="02020603050405020304" pitchFamily="18" charset="0"/>
              </a:rPr>
              <a:t>apos</a:t>
            </a:r>
            <a:r>
              <a:rPr lang="el-GR" sz="1600" b="1" spc="-40" dirty="0">
                <a:solidFill>
                  <a:srgbClr val="C00000"/>
                </a:solidFill>
                <a:ea typeface="Times New Roman" panose="02020603050405020304" pitchFamily="18" charset="0"/>
              </a:rPr>
              <a:t>;</a:t>
            </a:r>
            <a:r>
              <a:rPr lang="el-GR" sz="1600" dirty="0">
                <a:ea typeface="Times New Roman" panose="02020603050405020304" pitchFamily="18" charset="0"/>
              </a:rPr>
              <a:t> (για τα </a:t>
            </a:r>
            <a:r>
              <a:rPr lang="el-GR" sz="1600" b="1" spc="-40" dirty="0">
                <a:ea typeface="Times New Roman" panose="02020603050405020304" pitchFamily="18" charset="0"/>
              </a:rPr>
              <a:t>&lt;</a:t>
            </a:r>
            <a:r>
              <a:rPr lang="el-GR" sz="1600" dirty="0">
                <a:ea typeface="Times New Roman" panose="02020603050405020304" pitchFamily="18" charset="0"/>
              </a:rPr>
              <a:t>, </a:t>
            </a:r>
            <a:r>
              <a:rPr lang="el-GR" sz="1600" b="1" spc="-40" dirty="0">
                <a:ea typeface="Times New Roman" panose="02020603050405020304" pitchFamily="18" charset="0"/>
              </a:rPr>
              <a:t>&gt;</a:t>
            </a:r>
            <a:r>
              <a:rPr lang="el-GR" sz="1600" dirty="0">
                <a:ea typeface="Times New Roman" panose="02020603050405020304" pitchFamily="18" charset="0"/>
              </a:rPr>
              <a:t>, </a:t>
            </a:r>
            <a:r>
              <a:rPr lang="el-GR" sz="1600" b="1" spc="-40" dirty="0">
                <a:ea typeface="Times New Roman" panose="02020603050405020304" pitchFamily="18" charset="0"/>
              </a:rPr>
              <a:t>&amp;</a:t>
            </a:r>
            <a:r>
              <a:rPr lang="el-GR" sz="1600" dirty="0">
                <a:ea typeface="Times New Roman" panose="02020603050405020304" pitchFamily="18" charset="0"/>
              </a:rPr>
              <a:t>, </a:t>
            </a:r>
            <a:r>
              <a:rPr lang="el-GR" sz="1600" b="1" spc="-40" dirty="0">
                <a:ea typeface="Times New Roman" panose="02020603050405020304" pitchFamily="18" charset="0"/>
              </a:rPr>
              <a:t>"</a:t>
            </a:r>
            <a:r>
              <a:rPr lang="el-GR" sz="1600" dirty="0">
                <a:ea typeface="Times New Roman" panose="02020603050405020304" pitchFamily="18" charset="0"/>
              </a:rPr>
              <a:t>, </a:t>
            </a:r>
            <a:r>
              <a:rPr lang="el-GR" sz="1600" b="1" spc="-40" dirty="0">
                <a:ea typeface="Times New Roman" panose="02020603050405020304" pitchFamily="18" charset="0"/>
              </a:rPr>
              <a:t>'</a:t>
            </a:r>
            <a:r>
              <a:rPr lang="el-GR" sz="1600" dirty="0">
                <a:ea typeface="Times New Roman" panose="02020603050405020304" pitchFamily="18" charset="0"/>
              </a:rPr>
              <a:t>)</a:t>
            </a:r>
          </a:p>
          <a:p>
            <a:pPr marL="800100" lvl="1" indent="-342900">
              <a:spcAft>
                <a:spcPts val="300"/>
              </a:spcAft>
              <a:buSzPts val="1800"/>
              <a:buFont typeface="Wingdings" panose="05000000000000000000" pitchFamily="2" charset="2"/>
              <a:buChar char=""/>
              <a:tabLst>
                <a:tab pos="698500" algn="l"/>
              </a:tabLst>
            </a:pPr>
            <a:r>
              <a:rPr lang="en-US" sz="1600" b="1" dirty="0">
                <a:solidFill>
                  <a:srgbClr val="C00000"/>
                </a:solidFill>
                <a:ea typeface="Times New Roman" panose="02020603050405020304" pitchFamily="18" charset="0"/>
              </a:rPr>
              <a:t>C</a:t>
            </a:r>
            <a:r>
              <a:rPr lang="en-US" sz="1600" b="1" dirty="0">
                <a:ea typeface="Times New Roman" panose="02020603050405020304" pitchFamily="18" charset="0"/>
              </a:rPr>
              <a:t>DATA</a:t>
            </a:r>
            <a:r>
              <a:rPr lang="en-US" sz="1600" dirty="0">
                <a:ea typeface="Times New Roman" panose="02020603050405020304" pitchFamily="18" charset="0"/>
              </a:rPr>
              <a:t> </a:t>
            </a:r>
            <a:r>
              <a:rPr lang="el-GR" sz="1600" dirty="0">
                <a:ea typeface="Times New Roman" panose="02020603050405020304" pitchFamily="18" charset="0"/>
              </a:rPr>
              <a:t>(</a:t>
            </a:r>
            <a:r>
              <a:rPr lang="en-US" sz="1600" b="1" dirty="0">
                <a:solidFill>
                  <a:srgbClr val="C00000"/>
                </a:solidFill>
                <a:ea typeface="Times New Roman" panose="02020603050405020304" pitchFamily="18" charset="0"/>
              </a:rPr>
              <a:t>C</a:t>
            </a:r>
            <a:r>
              <a:rPr lang="en-US" sz="1600" dirty="0">
                <a:ea typeface="Times New Roman" panose="02020603050405020304" pitchFamily="18" charset="0"/>
              </a:rPr>
              <a:t>haracter Data</a:t>
            </a:r>
            <a:r>
              <a:rPr lang="el-GR" sz="1600" dirty="0">
                <a:ea typeface="Times New Roman" panose="02020603050405020304" pitchFamily="18" charset="0"/>
              </a:rPr>
              <a:t>) – αλφαριθμητικά που θα ληφθούν ως έχουν </a:t>
            </a:r>
          </a:p>
          <a:p>
            <a:pPr marL="1257300" lvl="2" indent="-342900">
              <a:spcAft>
                <a:spcPts val="300"/>
              </a:spcAft>
              <a:buSzPts val="1600"/>
              <a:buFont typeface="Symbol" panose="05050102010706020507" pitchFamily="18" charset="2"/>
              <a:buChar char=""/>
              <a:tabLst>
                <a:tab pos="1082675" algn="l"/>
              </a:tabLst>
            </a:pPr>
            <a:r>
              <a:rPr lang="el-GR" sz="1600" dirty="0">
                <a:ea typeface="Times New Roman" panose="02020603050405020304" pitchFamily="18" charset="0"/>
              </a:rPr>
              <a:t>Δεν θα περάσουν δηλαδή από τον ελεγκτή σύνταξης (</a:t>
            </a:r>
            <a:r>
              <a:rPr lang="en-US" sz="1600" dirty="0">
                <a:ea typeface="Times New Roman" panose="02020603050405020304" pitchFamily="18" charset="0"/>
              </a:rPr>
              <a:t>parser</a:t>
            </a:r>
            <a:r>
              <a:rPr lang="el-GR" sz="1600" dirty="0">
                <a:ea typeface="Times New Roman" panose="02020603050405020304" pitchFamily="18" charset="0"/>
              </a:rPr>
              <a:t>) της γλώσσας)  </a:t>
            </a:r>
            <a:r>
              <a:rPr lang="el-GR" sz="1600" i="1" dirty="0">
                <a:ea typeface="Times New Roman" panose="02020603050405020304" pitchFamily="18" charset="0"/>
              </a:rPr>
              <a:t>(βλ. </a:t>
            </a:r>
            <a:r>
              <a:rPr lang="en-US" sz="1600" i="1" dirty="0">
                <a:ea typeface="Times New Roman" panose="02020603050405020304" pitchFamily="18" charset="0"/>
              </a:rPr>
              <a:t>slides XML</a:t>
            </a:r>
            <a:r>
              <a:rPr lang="el-GR" sz="1600" i="1" dirty="0">
                <a:ea typeface="Times New Roman" panose="02020603050405020304" pitchFamily="18" charset="0"/>
              </a:rPr>
              <a:t>)</a:t>
            </a:r>
            <a:endParaRPr lang="el-GR" sz="1600" dirty="0">
              <a:ea typeface="Times New Roman" panose="02020603050405020304" pitchFamily="18" charset="0"/>
            </a:endParaRPr>
          </a:p>
          <a:p>
            <a:pPr marL="1257300" lvl="2" indent="-342900">
              <a:spcAft>
                <a:spcPts val="300"/>
              </a:spcAft>
              <a:buSzPts val="1600"/>
              <a:buFont typeface="Symbol" panose="05050102010706020507" pitchFamily="18" charset="2"/>
              <a:buChar char=""/>
              <a:tabLst>
                <a:tab pos="1082675" algn="l"/>
              </a:tabLst>
            </a:pPr>
            <a:r>
              <a:rPr lang="el-GR" sz="1600" dirty="0">
                <a:ea typeface="Times New Roman" panose="02020603050405020304" pitchFamily="18" charset="0"/>
              </a:rPr>
              <a:t>Άρα τυχόν </a:t>
            </a:r>
            <a:r>
              <a:rPr lang="en-US" sz="1600" dirty="0">
                <a:ea typeface="Times New Roman" panose="02020603050405020304" pitchFamily="18" charset="0"/>
              </a:rPr>
              <a:t>markup</a:t>
            </a:r>
            <a:r>
              <a:rPr lang="el-GR" sz="1600" dirty="0">
                <a:ea typeface="Times New Roman" panose="02020603050405020304" pitchFamily="18" charset="0"/>
              </a:rPr>
              <a:t> (ετικέτες, </a:t>
            </a:r>
            <a:r>
              <a:rPr lang="el-GR" sz="1600" dirty="0" err="1">
                <a:ea typeface="Times New Roman" panose="02020603050405020304" pitchFamily="18" charset="0"/>
              </a:rPr>
              <a:t>κτλ</a:t>
            </a:r>
            <a:r>
              <a:rPr lang="el-GR" sz="1600" dirty="0">
                <a:ea typeface="Times New Roman" panose="02020603050405020304" pitchFamily="18" charset="0"/>
              </a:rPr>
              <a:t>) εντός τέτοιων δεδομένων ΔΕΝ θα ληφθεί ως </a:t>
            </a:r>
            <a:r>
              <a:rPr lang="en-US" sz="1600" dirty="0">
                <a:ea typeface="Times New Roman" panose="02020603050405020304" pitchFamily="18" charset="0"/>
              </a:rPr>
              <a:t>XML</a:t>
            </a:r>
            <a:r>
              <a:rPr lang="el-GR" sz="1600" dirty="0">
                <a:ea typeface="Times New Roman" panose="02020603050405020304" pitchFamily="18" charset="0"/>
              </a:rPr>
              <a:t>.</a:t>
            </a:r>
          </a:p>
          <a:p>
            <a:pPr marL="800100" lvl="1" indent="-342900">
              <a:spcAft>
                <a:spcPts val="300"/>
              </a:spcAft>
              <a:buSzPts val="1800"/>
              <a:buFont typeface="Wingdings" panose="05000000000000000000" pitchFamily="2" charset="2"/>
              <a:buChar char=""/>
              <a:tabLst>
                <a:tab pos="698500" algn="l"/>
              </a:tabLst>
            </a:pPr>
            <a:r>
              <a:rPr lang="en-US" sz="1600" b="1" dirty="0">
                <a:solidFill>
                  <a:srgbClr val="C00000"/>
                </a:solidFill>
                <a:ea typeface="Times New Roman" panose="02020603050405020304" pitchFamily="18" charset="0"/>
              </a:rPr>
              <a:t>PC</a:t>
            </a:r>
            <a:r>
              <a:rPr lang="en-US" sz="1600" b="1" dirty="0">
                <a:ea typeface="Times New Roman" panose="02020603050405020304" pitchFamily="18" charset="0"/>
              </a:rPr>
              <a:t>DATA</a:t>
            </a:r>
            <a:r>
              <a:rPr lang="el-GR" sz="1600" dirty="0">
                <a:ea typeface="Times New Roman" panose="02020603050405020304" pitchFamily="18" charset="0"/>
              </a:rPr>
              <a:t> (</a:t>
            </a:r>
            <a:r>
              <a:rPr lang="en-US" sz="1600" b="1" dirty="0">
                <a:solidFill>
                  <a:srgbClr val="C00000"/>
                </a:solidFill>
                <a:ea typeface="Times New Roman" panose="02020603050405020304" pitchFamily="18" charset="0"/>
              </a:rPr>
              <a:t>P</a:t>
            </a:r>
            <a:r>
              <a:rPr lang="en-US" sz="1600" dirty="0">
                <a:ea typeface="Times New Roman" panose="02020603050405020304" pitchFamily="18" charset="0"/>
              </a:rPr>
              <a:t>arsed </a:t>
            </a:r>
            <a:r>
              <a:rPr lang="en-US" sz="1600" b="1" dirty="0">
                <a:solidFill>
                  <a:srgbClr val="C00000"/>
                </a:solidFill>
                <a:ea typeface="Times New Roman" panose="02020603050405020304" pitchFamily="18" charset="0"/>
              </a:rPr>
              <a:t>C</a:t>
            </a:r>
            <a:r>
              <a:rPr lang="en-US" sz="1600" dirty="0">
                <a:ea typeface="Times New Roman" panose="02020603050405020304" pitchFamily="18" charset="0"/>
              </a:rPr>
              <a:t>haracter Data</a:t>
            </a:r>
            <a:r>
              <a:rPr lang="el-GR" sz="1600" dirty="0">
                <a:ea typeface="Times New Roman" panose="02020603050405020304" pitchFamily="18" charset="0"/>
              </a:rPr>
              <a:t>) – </a:t>
            </a:r>
          </a:p>
          <a:p>
            <a:pPr marL="1257300" lvl="2" indent="-342900">
              <a:spcAft>
                <a:spcPts val="300"/>
              </a:spcAft>
              <a:buSzPts val="1600"/>
              <a:buFont typeface="Symbol" panose="05050102010706020507" pitchFamily="18" charset="2"/>
              <a:buChar char=""/>
              <a:tabLst>
                <a:tab pos="1082675" algn="l"/>
              </a:tabLst>
            </a:pPr>
            <a:r>
              <a:rPr lang="el-GR" sz="1600" dirty="0">
                <a:ea typeface="Times New Roman" panose="02020603050405020304" pitchFamily="18" charset="0"/>
              </a:rPr>
              <a:t>Αλφαριθμητικά που θα περάσουν από τον </a:t>
            </a:r>
            <a:r>
              <a:rPr lang="en-US" sz="1600" dirty="0">
                <a:ea typeface="Times New Roman" panose="02020603050405020304" pitchFamily="18" charset="0"/>
              </a:rPr>
              <a:t>parser</a:t>
            </a:r>
            <a:r>
              <a:rPr lang="el-GR" sz="1600" dirty="0">
                <a:ea typeface="Times New Roman" panose="02020603050405020304" pitchFamily="18" charset="0"/>
              </a:rPr>
              <a:t> της γλώσσας  </a:t>
            </a:r>
            <a:r>
              <a:rPr lang="el-GR" sz="1600" i="1" dirty="0">
                <a:ea typeface="Times New Roman" panose="02020603050405020304" pitchFamily="18" charset="0"/>
              </a:rPr>
              <a:t>(βλ. </a:t>
            </a:r>
            <a:r>
              <a:rPr lang="en-US" sz="1600" i="1" dirty="0">
                <a:ea typeface="Times New Roman" panose="02020603050405020304" pitchFamily="18" charset="0"/>
              </a:rPr>
              <a:t>slides XML</a:t>
            </a:r>
            <a:r>
              <a:rPr lang="el-GR" sz="1600" i="1" dirty="0">
                <a:ea typeface="Times New Roman" panose="02020603050405020304" pitchFamily="18" charset="0"/>
              </a:rPr>
              <a:t>)</a:t>
            </a:r>
            <a:r>
              <a:rPr lang="el-GR" sz="1600" dirty="0">
                <a:ea typeface="Times New Roman" panose="02020603050405020304" pitchFamily="18" charset="0"/>
              </a:rPr>
              <a:t>. </a:t>
            </a:r>
          </a:p>
          <a:p>
            <a:pPr marL="1257300" lvl="2" indent="-342900">
              <a:spcAft>
                <a:spcPts val="300"/>
              </a:spcAft>
              <a:buSzPts val="1600"/>
              <a:buFont typeface="Symbol" panose="05050102010706020507" pitchFamily="18" charset="2"/>
              <a:buChar char=""/>
              <a:tabLst>
                <a:tab pos="1082675" algn="l"/>
              </a:tabLst>
            </a:pPr>
            <a:r>
              <a:rPr lang="el-GR" sz="1600" dirty="0">
                <a:ea typeface="Times New Roman" panose="02020603050405020304" pitchFamily="18" charset="0"/>
              </a:rPr>
              <a:t>Άρα τυχόν </a:t>
            </a:r>
            <a:r>
              <a:rPr lang="en-US" sz="1600" dirty="0">
                <a:ea typeface="Times New Roman" panose="02020603050405020304" pitchFamily="18" charset="0"/>
              </a:rPr>
              <a:t>markup</a:t>
            </a:r>
            <a:r>
              <a:rPr lang="el-GR" sz="1600" dirty="0">
                <a:ea typeface="Times New Roman" panose="02020603050405020304" pitchFamily="18" charset="0"/>
              </a:rPr>
              <a:t> (ετικέτες, </a:t>
            </a:r>
            <a:r>
              <a:rPr lang="el-GR" sz="1600" dirty="0" err="1">
                <a:ea typeface="Times New Roman" panose="02020603050405020304" pitchFamily="18" charset="0"/>
              </a:rPr>
              <a:t>κτλ</a:t>
            </a:r>
            <a:r>
              <a:rPr lang="el-GR" sz="1600" dirty="0">
                <a:ea typeface="Times New Roman" panose="02020603050405020304" pitchFamily="18" charset="0"/>
              </a:rPr>
              <a:t>) εντός τέτοιων δεδομένων θα ληφθεί ως </a:t>
            </a:r>
            <a:r>
              <a:rPr lang="en-US" sz="1600" dirty="0">
                <a:ea typeface="Times New Roman" panose="02020603050405020304" pitchFamily="18" charset="0"/>
              </a:rPr>
              <a:t>XML</a:t>
            </a:r>
            <a:r>
              <a:rPr lang="el-GR" sz="1600" dirty="0">
                <a:ea typeface="Times New Roman" panose="02020603050405020304" pitchFamily="18" charset="0"/>
              </a:rPr>
              <a:t>.</a:t>
            </a:r>
          </a:p>
          <a:p>
            <a:pPr marL="285750" indent="-285750">
              <a:spcAft>
                <a:spcPts val="300"/>
              </a:spcAft>
              <a:buFont typeface="Wingdings" panose="05000000000000000000" pitchFamily="2" charset="2"/>
              <a:buChar char="v"/>
            </a:pPr>
            <a:r>
              <a:rPr lang="el-GR" sz="1600" dirty="0" smtClean="0">
                <a:ea typeface="Times New Roman" panose="02020603050405020304" pitchFamily="18" charset="0"/>
              </a:rPr>
              <a:t>Άρα </a:t>
            </a:r>
            <a:r>
              <a:rPr lang="el-GR" sz="1600" dirty="0">
                <a:ea typeface="Times New Roman" panose="02020603050405020304" pitchFamily="18" charset="0"/>
              </a:rPr>
              <a:t>σε ένα </a:t>
            </a:r>
            <a:r>
              <a:rPr lang="en-US" sz="1600" dirty="0">
                <a:ea typeface="Times New Roman" panose="02020603050405020304" pitchFamily="18" charset="0"/>
              </a:rPr>
              <a:t>DTD </a:t>
            </a:r>
            <a:r>
              <a:rPr lang="el-GR" sz="1600" dirty="0">
                <a:ea typeface="Times New Roman" panose="02020603050405020304" pitchFamily="18" charset="0"/>
              </a:rPr>
              <a:t>πρέπει να μπορούμε να περιγράψουμε </a:t>
            </a:r>
            <a:r>
              <a:rPr lang="el-GR" sz="1600" b="1" dirty="0">
                <a:ea typeface="Times New Roman" panose="02020603050405020304" pitchFamily="18" charset="0"/>
              </a:rPr>
              <a:t>στοιχεία</a:t>
            </a:r>
            <a:r>
              <a:rPr lang="el-GR" sz="1600" dirty="0">
                <a:ea typeface="Times New Roman" panose="02020603050405020304" pitchFamily="18" charset="0"/>
              </a:rPr>
              <a:t>, </a:t>
            </a:r>
            <a:r>
              <a:rPr lang="el-GR" sz="1600" b="1" dirty="0">
                <a:ea typeface="Times New Roman" panose="02020603050405020304" pitchFamily="18" charset="0"/>
              </a:rPr>
              <a:t>ιδιότητες</a:t>
            </a:r>
            <a:r>
              <a:rPr lang="el-GR" sz="1600" dirty="0">
                <a:ea typeface="Times New Roman" panose="02020603050405020304" pitchFamily="18" charset="0"/>
              </a:rPr>
              <a:t> και </a:t>
            </a:r>
            <a:r>
              <a:rPr lang="el-GR" sz="1600" b="1" dirty="0">
                <a:ea typeface="Times New Roman" panose="02020603050405020304" pitchFamily="18" charset="0"/>
              </a:rPr>
              <a:t>αναφορές οντοτήτων</a:t>
            </a:r>
            <a:r>
              <a:rPr lang="el-GR" sz="1600" dirty="0">
                <a:ea typeface="Times New Roman" panose="02020603050405020304" pitchFamily="18" charset="0"/>
              </a:rPr>
              <a:t> (τα </a:t>
            </a:r>
            <a:r>
              <a:rPr lang="en-US" sz="1600" b="1" spc="-40" dirty="0">
                <a:ea typeface="Times New Roman" panose="02020603050405020304" pitchFamily="18" charset="0"/>
              </a:rPr>
              <a:t>CDATA</a:t>
            </a:r>
            <a:r>
              <a:rPr lang="en-US" sz="1600" dirty="0">
                <a:ea typeface="Times New Roman" panose="02020603050405020304" pitchFamily="18" charset="0"/>
              </a:rPr>
              <a:t> </a:t>
            </a:r>
            <a:r>
              <a:rPr lang="el-GR" sz="1600" dirty="0">
                <a:ea typeface="Times New Roman" panose="02020603050405020304" pitchFamily="18" charset="0"/>
              </a:rPr>
              <a:t>και </a:t>
            </a:r>
            <a:r>
              <a:rPr lang="en-US" sz="1600" b="1" spc="-40" dirty="0">
                <a:ea typeface="Times New Roman" panose="02020603050405020304" pitchFamily="18" charset="0"/>
              </a:rPr>
              <a:t>PCDATA</a:t>
            </a:r>
            <a:r>
              <a:rPr lang="en-US" sz="1600" dirty="0">
                <a:ea typeface="Times New Roman" panose="02020603050405020304" pitchFamily="18" charset="0"/>
              </a:rPr>
              <a:t> </a:t>
            </a:r>
            <a:r>
              <a:rPr lang="el-GR" sz="1600" dirty="0">
                <a:ea typeface="Times New Roman" panose="02020603050405020304" pitchFamily="18" charset="0"/>
              </a:rPr>
              <a:t>δεν αναλύονται περισσότερο).</a:t>
            </a:r>
          </a:p>
          <a:p>
            <a:pPr marL="800100" lvl="1" indent="-342900">
              <a:spcAft>
                <a:spcPts val="300"/>
              </a:spcAft>
              <a:buSzPts val="1800"/>
              <a:buFont typeface="Wingdings" panose="05000000000000000000" pitchFamily="2" charset="2"/>
              <a:buChar char=""/>
              <a:tabLst>
                <a:tab pos="698500" algn="l"/>
              </a:tabLst>
            </a:pPr>
            <a:r>
              <a:rPr lang="el-GR" sz="1600" dirty="0">
                <a:ea typeface="Times New Roman" panose="02020603050405020304" pitchFamily="18" charset="0"/>
              </a:rPr>
              <a:t>Με αυτό θα ασχοληθούμε στη συνέχεια.</a:t>
            </a:r>
            <a:endParaRPr lang="el-GR" sz="1600" dirty="0">
              <a:effectLst/>
              <a:ea typeface="Times New Roman" panose="02020603050405020304" pitchFamily="18" charset="0"/>
            </a:endParaRPr>
          </a:p>
        </p:txBody>
      </p:sp>
      <p:pic>
        <p:nvPicPr>
          <p:cNvPr id="7" name="Εικόνα 6"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169167" y="5989677"/>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867955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EnglishUS"/>
  <p:tag name="ZHAW.ACCESSIBILITYADDIN.CHECKTIMEDATE" val="23/7/2014 12:48:21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READINGORDER" val="2,4,3,7,6,14,"/>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2,4,6,8,2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2,5,3,8,2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2,4,10,8,11,4100,6,1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2,3,7,6,14,"/>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2,4,8,6,14,"/>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READINGORDER" val="2,3,4,6,14,"/>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READINGORDER" val="2,4,8193,6,14,"/>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READINGORDER" val="2,3,7,6,14,"/>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READINGORDER" val="2,4,10241,9,12,13,15,17,18,16,6,14,"/>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1.xml><?xml version="1.0" encoding="utf-8"?>
<p:tagLst xmlns:a="http://schemas.openxmlformats.org/drawingml/2006/main" xmlns:r="http://schemas.openxmlformats.org/officeDocument/2006/relationships" xmlns:p="http://schemas.openxmlformats.org/presentationml/2006/main">
  <p:tag name="ZHAW.ACCESSIBILITYADDIN.READINGORDER" val="2,3,4,6,14,"/>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READINGORDER" val="2,10,4,11,9,6,14,"/>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READINGORDER" val="2,3,12,9,6,14,"/>
</p:tagLst>
</file>

<file path=ppt/tags/tag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7.xml><?xml version="1.0" encoding="utf-8"?>
<p:tagLst xmlns:a="http://schemas.openxmlformats.org/drawingml/2006/main" xmlns:r="http://schemas.openxmlformats.org/officeDocument/2006/relationships" xmlns:p="http://schemas.openxmlformats.org/presentationml/2006/main">
  <p:tag name="ZHAW.ACCESSIBILITYADDIN.READINGORDER" val="2,7,4,9,10,11,6,14,"/>
</p:tagLst>
</file>

<file path=ppt/tags/tag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4.xml><?xml version="1.0" encoding="utf-8"?>
<p:tagLst xmlns:a="http://schemas.openxmlformats.org/drawingml/2006/main" xmlns:r="http://schemas.openxmlformats.org/officeDocument/2006/relationships" xmlns:p="http://schemas.openxmlformats.org/presentationml/2006/main">
  <p:tag name="ZHAW.ACCESSIBILITYADDIN.READINGORDER" val="2,17,3,13,12,20,10,6,14,"/>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C1A144EA-26A1-4326-9805-3A41D95E96A8}">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4</Template>
  <TotalTime>5454</TotalTime>
  <Words>1665</Words>
  <Application>Microsoft Office PowerPoint</Application>
  <PresentationFormat>Προβολή στην οθόνη (4:3)</PresentationFormat>
  <Paragraphs>309</Paragraphs>
  <Slides>21</Slides>
  <Notes>21</Notes>
  <HiddenSlides>0</HiddenSlides>
  <MMClips>0</MMClips>
  <ScaleCrop>false</ScaleCrop>
  <HeadingPairs>
    <vt:vector size="8" baseType="variant">
      <vt:variant>
        <vt:lpstr>Γραμματοσειρές που χρησιμοποιούνται</vt:lpstr>
      </vt:variant>
      <vt:variant>
        <vt:i4>7</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21</vt:i4>
      </vt:variant>
    </vt:vector>
  </HeadingPairs>
  <TitlesOfParts>
    <vt:vector size="30" baseType="lpstr">
      <vt:lpstr>Arial</vt:lpstr>
      <vt:lpstr>Calibri</vt:lpstr>
      <vt:lpstr>Century Gothic</vt:lpstr>
      <vt:lpstr>Courier New</vt:lpstr>
      <vt:lpstr>Symbol</vt:lpstr>
      <vt:lpstr>Times New Roman</vt:lpstr>
      <vt:lpstr>Wingdings</vt:lpstr>
      <vt:lpstr>Θέμα του Office</vt:lpstr>
      <vt:lpstr>Έγγραφο</vt:lpstr>
      <vt:lpstr>Προγραμματισμός  Εφαρμογών Διαδικτύου</vt:lpstr>
      <vt:lpstr>Άδειες Χρήσης</vt:lpstr>
      <vt:lpstr>Χρηματοδότηση</vt:lpstr>
      <vt:lpstr>Σκοποί  ενότητας</vt:lpstr>
      <vt:lpstr>Περιεχόμενα ενότητας</vt:lpstr>
      <vt:lpstr>Δομώντας ένα XML Έγγραφο</vt:lpstr>
      <vt:lpstr>Πώς Δηλώνεται ένα DTD;</vt:lpstr>
      <vt:lpstr>Τι Σημαίνουν αυτές οι Δηλώσεις;</vt:lpstr>
      <vt:lpstr>Tα Δομικά Στοιχεία ενός XML</vt:lpstr>
      <vt:lpstr>Δηλώσεις Στοιχείων (elements)   1/5</vt:lpstr>
      <vt:lpstr>Δηλώσεις Στοιχείων (elements)  2/5 Προσδιορισμός του Περιεχομένου ενός Στοιχείου</vt:lpstr>
      <vt:lpstr>Δηλώσεις Στοιχείων (elements)  3/5 Προσδιορισμός του Περιεχομένου ενός Στοιχείου</vt:lpstr>
      <vt:lpstr>Δηλώσεις Στοιχείων (elements)  4/5 Προσδιορισμός του Περιεχομένου ενός Στοιχείου</vt:lpstr>
      <vt:lpstr>Δηλώσεις Στοιχείων (elements)  5/5 Προσδιορισμός του Περιεχομένου ενός Στοιχείου</vt:lpstr>
      <vt:lpstr>Δηλώσεις Ιδιοτήτων (attributes)   1/2</vt:lpstr>
      <vt:lpstr>Δηλώσεις Ιδιοτήτων (attributes)   2/2</vt:lpstr>
      <vt:lpstr>Elements vs. Attributes</vt:lpstr>
      <vt:lpstr>Αναφορές Οντοτήτων (Entity References)</vt:lpstr>
      <vt:lpstr>Παράδειγμα DTD για email element</vt:lpstr>
      <vt:lpstr>XML Record με Βάση το Προηγούμενο DTD</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Προγραμματισμός  Εφαρμογών Διαδικτύου</dc:title>
  <dc:creator>maxos</dc:creator>
  <cp:keywords>Δομές Δεδομένων και Αρχεία, Διαχείριση Αρχείων κειμένου, Εκτύπωση/Αντιγραφή αρχείων κειμένου, Ειδικές διαδικασίες αρχείων κειμένου, Header Files.</cp:keywords>
  <cp:lastModifiedBy>maxos</cp:lastModifiedBy>
  <cp:revision>239</cp:revision>
  <dcterms:created xsi:type="dcterms:W3CDTF">2014-05-12T06:36:11Z</dcterms:created>
  <dcterms:modified xsi:type="dcterms:W3CDTF">2015-03-09T07:31:21Z</dcterms:modified>
</cp:coreProperties>
</file>