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5" r:id="rId3"/>
    <p:sldId id="276" r:id="rId4"/>
    <p:sldId id="277" r:id="rId5"/>
    <p:sldId id="278" r:id="rId6"/>
    <p:sldId id="329" r:id="rId7"/>
    <p:sldId id="330" r:id="rId8"/>
    <p:sldId id="333" r:id="rId9"/>
    <p:sldId id="334" r:id="rId10"/>
    <p:sldId id="335" r:id="rId11"/>
    <p:sldId id="336" r:id="rId12"/>
    <p:sldId id="337" r:id="rId13"/>
    <p:sldId id="340" r:id="rId14"/>
    <p:sldId id="341" r:id="rId15"/>
    <p:sldId id="342" r:id="rId16"/>
    <p:sldId id="343" r:id="rId17"/>
    <p:sldId id="345" r:id="rId18"/>
    <p:sldId id="349" r:id="rId19"/>
    <p:sldId id="350" r:id="rId20"/>
    <p:sldId id="351" r:id="rId21"/>
    <p:sldId id="352" r:id="rId22"/>
    <p:sldId id="328" r:id="rId23"/>
    <p:sldId id="274"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94265" autoAdjust="0"/>
  </p:normalViewPr>
  <p:slideViewPr>
    <p:cSldViewPr>
      <p:cViewPr>
        <p:scale>
          <a:sx n="80" d="100"/>
          <a:sy n="80" d="100"/>
        </p:scale>
        <p:origin x="-840" y="156"/>
      </p:cViewPr>
      <p:guideLst>
        <p:guide orient="horz" pos="2160"/>
        <p:guide pos="2880"/>
      </p:guideLst>
    </p:cSldViewPr>
  </p:slideViewPr>
  <p:outlineViewPr>
    <p:cViewPr>
      <p:scale>
        <a:sx n="33" d="100"/>
        <a:sy n="33" d="100"/>
      </p:scale>
      <p:origin x="0" y="117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solidFill>
                  <a:schemeClr val="tx1"/>
                </a:solidFill>
                <a:effectLst/>
                <a:latin typeface="+mj-lt"/>
              </a:rPr>
              <a:t>Ειδική Φυσική Αγωγή</a:t>
            </a:r>
            <a:endParaRPr lang="el-GR" dirty="0">
              <a:solidFill>
                <a:schemeClr val="tx1"/>
              </a:solidFill>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solidFill>
                  <a:schemeClr val="tx1"/>
                </a:solidFill>
                <a:effectLst/>
                <a:latin typeface="+mj-lt"/>
              </a:rPr>
              <a:t>Ενότητα </a:t>
            </a:r>
            <a:r>
              <a:rPr lang="en-US" sz="2800" b="1" dirty="0" smtClean="0">
                <a:solidFill>
                  <a:schemeClr val="tx1"/>
                </a:solidFill>
                <a:latin typeface="+mj-lt"/>
              </a:rPr>
              <a:t>1</a:t>
            </a:r>
            <a:r>
              <a:rPr lang="en-US" sz="2800" b="1" dirty="0" smtClean="0">
                <a:latin typeface="+mj-lt"/>
              </a:rPr>
              <a:t>3</a:t>
            </a:r>
            <a:r>
              <a:rPr lang="el-GR" sz="2800" b="1" dirty="0" smtClean="0">
                <a:solidFill>
                  <a:schemeClr val="tx1"/>
                </a:solidFill>
                <a:effectLst/>
                <a:latin typeface="+mj-lt"/>
              </a:rPr>
              <a:t>η:</a:t>
            </a:r>
            <a:r>
              <a:rPr lang="en-US" sz="2800" dirty="0" smtClean="0">
                <a:solidFill>
                  <a:schemeClr val="tx1"/>
                </a:solidFill>
                <a:effectLst/>
                <a:latin typeface="+mj-lt"/>
              </a:rPr>
              <a:t> </a:t>
            </a:r>
            <a:r>
              <a:rPr lang="el-GR" sz="2800" dirty="0" smtClean="0">
                <a:latin typeface="+mj-lt"/>
              </a:rPr>
              <a:t>Θεραπευτική κολύμβηση</a:t>
            </a:r>
            <a:endParaRPr lang="el-GR" sz="2800" dirty="0" smtClean="0">
              <a:solidFill>
                <a:schemeClr val="tx1"/>
              </a:solidFill>
              <a:effectLst/>
              <a:latin typeface="+mj-lt"/>
            </a:endParaRPr>
          </a:p>
          <a:p>
            <a:endParaRPr lang="el-GR" sz="2800" dirty="0" smtClean="0">
              <a:solidFill>
                <a:schemeClr val="tx1"/>
              </a:solidFill>
              <a:effectLst/>
              <a:latin typeface="+mj-lt"/>
            </a:endParaRPr>
          </a:p>
          <a:p>
            <a:r>
              <a:rPr lang="el-GR" sz="2800" dirty="0" err="1" smtClean="0">
                <a:solidFill>
                  <a:schemeClr val="tx1"/>
                </a:solidFill>
                <a:effectLst/>
                <a:latin typeface="+mj-lt"/>
              </a:rPr>
              <a:t>Κοκαρίδας</a:t>
            </a:r>
            <a:r>
              <a:rPr lang="el-GR" sz="2800" dirty="0" smtClean="0">
                <a:solidFill>
                  <a:schemeClr val="tx1"/>
                </a:solidFill>
                <a:effectLst/>
                <a:latin typeface="+mj-lt"/>
              </a:rPr>
              <a:t> Δημήτρης</a:t>
            </a:r>
          </a:p>
          <a:p>
            <a:r>
              <a:rPr lang="el-GR" sz="2800" dirty="0" smtClean="0">
                <a:solidFill>
                  <a:schemeClr val="tx1"/>
                </a:solidFill>
                <a:effectLst/>
                <a:latin typeface="+mj-lt"/>
              </a:rPr>
              <a:t>Τμήμα</a:t>
            </a:r>
            <a:r>
              <a:rPr lang="en-US" sz="2800" dirty="0" smtClean="0">
                <a:solidFill>
                  <a:schemeClr val="tx1"/>
                </a:solidFill>
                <a:effectLst/>
                <a:latin typeface="+mj-lt"/>
              </a:rPr>
              <a:t> </a:t>
            </a:r>
            <a:r>
              <a:rPr lang="el-GR" sz="2800" dirty="0" smtClean="0">
                <a:solidFill>
                  <a:schemeClr val="tx1"/>
                </a:solidFill>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826928"/>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457200" y="292100"/>
            <a:ext cx="8229600" cy="1384300"/>
          </a:xfrm>
          <a:prstGeom prst="rect">
            <a:avLst/>
          </a:prstGeom>
          <a:noFill/>
          <a:ln w="9525">
            <a:noFill/>
            <a:miter lim="800000"/>
            <a:headEnd/>
            <a:tailEnd/>
          </a:ln>
          <a:effectLst/>
        </p:spPr>
        <p:txBody>
          <a:bodyPr anchor="ctr"/>
          <a:lstStyle/>
          <a:p>
            <a:pPr algn="ctr"/>
            <a:r>
              <a:rPr lang="el-GR" sz="4400" b="1" dirty="0"/>
              <a:t>Απαραίτητες Προϋποθέσεις</a:t>
            </a:r>
          </a:p>
        </p:txBody>
      </p:sp>
      <p:sp>
        <p:nvSpPr>
          <p:cNvPr id="76803" name="Rectangle 3"/>
          <p:cNvSpPr>
            <a:spLocks noChangeArrowheads="1"/>
          </p:cNvSpPr>
          <p:nvPr/>
        </p:nvSpPr>
        <p:spPr bwMode="auto">
          <a:xfrm>
            <a:off x="457200" y="1905000"/>
            <a:ext cx="8229600" cy="4548188"/>
          </a:xfrm>
          <a:prstGeom prst="rect">
            <a:avLst/>
          </a:prstGeom>
          <a:noFill/>
          <a:ln w="9525">
            <a:noFill/>
            <a:miter lim="800000"/>
            <a:headEnd/>
            <a:tailEnd/>
          </a:ln>
          <a:effectLst/>
        </p:spPr>
        <p:txBody>
          <a:bodyPr/>
          <a:lstStyle/>
          <a:p>
            <a:pPr marL="342900" indent="-342900" algn="just">
              <a:lnSpc>
                <a:spcPct val="80000"/>
              </a:lnSpc>
              <a:spcBef>
                <a:spcPct val="20000"/>
              </a:spcBef>
            </a:pPr>
            <a:r>
              <a:rPr lang="el-GR" sz="2800" dirty="0">
                <a:latin typeface="Times New Roman" pitchFamily="18" charset="0"/>
              </a:rPr>
              <a:t>	</a:t>
            </a:r>
            <a:r>
              <a:rPr lang="el-GR" sz="2600" dirty="0">
                <a:latin typeface="+mj-lt"/>
              </a:rPr>
              <a:t>Ο καθηγητής </a:t>
            </a:r>
            <a:r>
              <a:rPr lang="el-GR" sz="2600" dirty="0" smtClean="0">
                <a:latin typeface="+mj-lt"/>
              </a:rPr>
              <a:t>θεραπευτικής κολύμβησης </a:t>
            </a:r>
            <a:r>
              <a:rPr lang="el-GR" sz="2600" dirty="0">
                <a:latin typeface="+mj-lt"/>
              </a:rPr>
              <a:t>πρέπει:</a:t>
            </a:r>
          </a:p>
          <a:p>
            <a:pPr marL="342900" indent="-342900" algn="just">
              <a:lnSpc>
                <a:spcPct val="80000"/>
              </a:lnSpc>
              <a:spcBef>
                <a:spcPct val="20000"/>
              </a:spcBef>
              <a:buFontTx/>
              <a:buChar char="•"/>
            </a:pPr>
            <a:r>
              <a:rPr lang="el-GR" sz="2600" dirty="0" smtClean="0">
                <a:latin typeface="+mj-lt"/>
              </a:rPr>
              <a:t>Να γνωρίζει βασικούς υδροδυναμικούς νόμους.</a:t>
            </a:r>
          </a:p>
          <a:p>
            <a:pPr marL="342900" indent="-342900" algn="just">
              <a:lnSpc>
                <a:spcPct val="80000"/>
              </a:lnSpc>
              <a:spcBef>
                <a:spcPct val="20000"/>
              </a:spcBef>
              <a:buFontTx/>
              <a:buChar char="•"/>
            </a:pPr>
            <a:r>
              <a:rPr lang="el-GR" sz="2600" dirty="0" smtClean="0">
                <a:latin typeface="+mj-lt"/>
              </a:rPr>
              <a:t>Να έχει καλή γνώση των μεθόδων και δραστηριοτήτων που γίνονται μέσα στο νερό.</a:t>
            </a:r>
          </a:p>
          <a:p>
            <a:pPr marL="342900" indent="-342900" algn="just">
              <a:lnSpc>
                <a:spcPct val="80000"/>
              </a:lnSpc>
              <a:spcBef>
                <a:spcPct val="20000"/>
              </a:spcBef>
              <a:buFontTx/>
              <a:buChar char="•"/>
            </a:pPr>
            <a:r>
              <a:rPr lang="el-GR" sz="2600" dirty="0" smtClean="0">
                <a:latin typeface="+mj-lt"/>
              </a:rPr>
              <a:t>Να </a:t>
            </a:r>
            <a:r>
              <a:rPr lang="el-GR" sz="2600" dirty="0">
                <a:latin typeface="+mj-lt"/>
              </a:rPr>
              <a:t>μπορεί να κατανοεί τις διαφορετικές ανάγκες του κάθε ατόμου καθώς και του τρόπου με τον οποίο οι ανάγκες αυτές μπορεί να επηρεάσουν την απόδοσή του.</a:t>
            </a:r>
          </a:p>
          <a:p>
            <a:pPr marL="342900" indent="-342900" algn="just">
              <a:lnSpc>
                <a:spcPct val="80000"/>
              </a:lnSpc>
              <a:spcBef>
                <a:spcPct val="20000"/>
              </a:spcBef>
              <a:buFontTx/>
              <a:buChar char="•"/>
            </a:pPr>
            <a:r>
              <a:rPr lang="el-GR" sz="2600" dirty="0">
                <a:latin typeface="+mj-lt"/>
              </a:rPr>
              <a:t>Να μπορεί να πάρει αποφάσεις ως προς το ποιες προσαρμογές </a:t>
            </a:r>
            <a:r>
              <a:rPr lang="el-GR" sz="2600" dirty="0" smtClean="0">
                <a:latin typeface="+mj-lt"/>
              </a:rPr>
              <a:t>άσκησης (εάν </a:t>
            </a:r>
            <a:r>
              <a:rPr lang="el-GR" sz="2600" dirty="0">
                <a:latin typeface="+mj-lt"/>
              </a:rPr>
              <a:t>είναι απαραίτητο) πρέπει να γίνουν</a:t>
            </a:r>
            <a:r>
              <a:rPr lang="el-GR" sz="2600" dirty="0" smtClean="0">
                <a:latin typeface="+mj-lt"/>
              </a:rPr>
              <a:t>, ανάλογα με το λειτουργικό επίπεδο του κάθε ατόμου.</a:t>
            </a:r>
            <a:endParaRPr lang="el-GR" sz="26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ChangeArrowheads="1"/>
          </p:cNvSpPr>
          <p:nvPr/>
        </p:nvSpPr>
        <p:spPr bwMode="auto">
          <a:xfrm>
            <a:off x="684213" y="188913"/>
            <a:ext cx="7772400" cy="762000"/>
          </a:xfrm>
          <a:prstGeom prst="rect">
            <a:avLst/>
          </a:prstGeom>
          <a:noFill/>
          <a:ln w="9525">
            <a:noFill/>
            <a:miter lim="800000"/>
            <a:headEnd/>
            <a:tailEnd/>
          </a:ln>
          <a:effectLst/>
        </p:spPr>
        <p:txBody>
          <a:bodyPr anchor="ctr"/>
          <a:lstStyle/>
          <a:p>
            <a:pPr algn="ctr"/>
            <a:r>
              <a:rPr lang="el-GR" sz="3600" b="1" dirty="0"/>
              <a:t>Η Μέθοδος H</a:t>
            </a:r>
            <a:r>
              <a:rPr lang="en-US" sz="3600" b="1" dirty="0" err="1"/>
              <a:t>alliwick</a:t>
            </a:r>
            <a:endParaRPr lang="el-GR" sz="3600" b="1" dirty="0"/>
          </a:p>
        </p:txBody>
      </p:sp>
      <p:sp>
        <p:nvSpPr>
          <p:cNvPr id="45062" name="Rectangle 6"/>
          <p:cNvSpPr>
            <a:spLocks noChangeArrowheads="1"/>
          </p:cNvSpPr>
          <p:nvPr/>
        </p:nvSpPr>
        <p:spPr bwMode="auto">
          <a:xfrm>
            <a:off x="357158" y="1214423"/>
            <a:ext cx="8429684" cy="5211778"/>
          </a:xfrm>
          <a:prstGeom prst="rect">
            <a:avLst/>
          </a:prstGeom>
          <a:noFill/>
          <a:ln w="9525">
            <a:noFill/>
            <a:miter lim="800000"/>
            <a:headEnd/>
            <a:tailEnd/>
          </a:ln>
          <a:effectLst/>
        </p:spPr>
        <p:txBody>
          <a:bodyPr/>
          <a:lstStyle/>
          <a:p>
            <a:pPr marL="342900" lvl="1" indent="-342900" algn="just">
              <a:spcBef>
                <a:spcPct val="20000"/>
              </a:spcBef>
              <a:buFontTx/>
              <a:buChar char="•"/>
            </a:pPr>
            <a:r>
              <a:rPr lang="el-GR" sz="2400" dirty="0" smtClean="0"/>
              <a:t>Μία από τις κύριες μεθόδους θεραπευτικής κολύμβησης για άτομα με αναπηρίες είναι η μέθοδος </a:t>
            </a:r>
            <a:r>
              <a:rPr lang="en-US" sz="2400" dirty="0" err="1" smtClean="0"/>
              <a:t>Halliwick</a:t>
            </a:r>
            <a:r>
              <a:rPr lang="el-GR" sz="2400" dirty="0" smtClean="0"/>
              <a:t>. Η μέθοδος  αυτή εφαρμόσθηκε για πρώτη φορά το 1949 από τον </a:t>
            </a:r>
            <a:r>
              <a:rPr lang="en-US" sz="2400" dirty="0" smtClean="0"/>
              <a:t>James</a:t>
            </a:r>
            <a:r>
              <a:rPr lang="el-GR" sz="2400" dirty="0" smtClean="0"/>
              <a:t> </a:t>
            </a:r>
            <a:r>
              <a:rPr lang="en-US" sz="2400" dirty="0" smtClean="0"/>
              <a:t>Mc</a:t>
            </a:r>
            <a:r>
              <a:rPr lang="el-GR" sz="2400" dirty="0" smtClean="0"/>
              <a:t> </a:t>
            </a:r>
            <a:r>
              <a:rPr lang="en-US" sz="2400" dirty="0" err="1" smtClean="0"/>
              <a:t>Millan</a:t>
            </a:r>
            <a:r>
              <a:rPr lang="el-GR" sz="2400" dirty="0" smtClean="0"/>
              <a:t> στο σχολείο </a:t>
            </a:r>
            <a:r>
              <a:rPr lang="en-US" sz="2400" dirty="0" err="1" smtClean="0"/>
              <a:t>Halliwick</a:t>
            </a:r>
            <a:r>
              <a:rPr lang="el-GR" sz="2400" dirty="0" smtClean="0"/>
              <a:t> του Λονδίνου</a:t>
            </a:r>
            <a:r>
              <a:rPr lang="en-US" sz="2400" dirty="0" smtClean="0"/>
              <a:t> </a:t>
            </a:r>
            <a:r>
              <a:rPr lang="el-GR" sz="2400" dirty="0" smtClean="0"/>
              <a:t>με σκοπό να προωθήσει μέσω της άσκησης την ένταξη των μαθητριών με κινητικές αναπηρίες στην ευρύτερη κοινότητα.</a:t>
            </a:r>
            <a:endParaRPr lang="en-US" sz="2400" dirty="0" smtClean="0"/>
          </a:p>
          <a:p>
            <a:pPr marL="342900" lvl="1" indent="-342900" algn="just">
              <a:spcBef>
                <a:spcPct val="20000"/>
              </a:spcBef>
            </a:pPr>
            <a:endParaRPr lang="en-US" sz="2400" dirty="0" smtClean="0"/>
          </a:p>
          <a:p>
            <a:pPr marL="342900" lvl="1" indent="-342900" algn="just">
              <a:spcBef>
                <a:spcPct val="20000"/>
              </a:spcBef>
              <a:buFontTx/>
              <a:buChar char="•"/>
            </a:pPr>
            <a:r>
              <a:rPr lang="el-GR" sz="2400" dirty="0" smtClean="0"/>
              <a:t>Η γρήγορη και εμφανής βελτίωση στην κολυμβητικές και κοινωνικές δεξιότητες που παρατηρήθηκε, αποτέλεσε το έναυσμα για την δημιουργία πολλών κολυμβητικών </a:t>
            </a:r>
            <a:r>
              <a:rPr lang="en-US" sz="2400" dirty="0" smtClean="0"/>
              <a:t>club</a:t>
            </a:r>
            <a:r>
              <a:rPr lang="el-GR" sz="2400" dirty="0" smtClean="0"/>
              <a:t> σε όλον τον κόσμο</a:t>
            </a:r>
            <a:r>
              <a:rPr lang="en-US" sz="2400" dirty="0" smtClean="0"/>
              <a:t> </a:t>
            </a:r>
            <a:r>
              <a:rPr lang="el-GR" sz="2400" dirty="0" smtClean="0"/>
              <a:t>από τον οργανισμό </a:t>
            </a:r>
            <a:r>
              <a:rPr lang="en-US" sz="2400" dirty="0" smtClean="0"/>
              <a:t>Association of Swimming Therapy (AST).</a:t>
            </a:r>
          </a:p>
          <a:p>
            <a:pPr marL="342900" indent="-342900" algn="just">
              <a:spcBef>
                <a:spcPct val="20000"/>
              </a:spcBef>
              <a:buFontTx/>
              <a:buChar char="•"/>
            </a:pPr>
            <a:endParaRPr lang="el-GR"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r>
              <a:rPr lang="el-GR" sz="3600" b="1" dirty="0"/>
              <a:t>Η Μέθοδος H</a:t>
            </a:r>
            <a:r>
              <a:rPr lang="en-US" sz="3600" b="1" dirty="0" err="1"/>
              <a:t>alliwick</a:t>
            </a:r>
            <a:endParaRPr lang="el-GR" sz="3600" b="1" dirty="0"/>
          </a:p>
        </p:txBody>
      </p:sp>
      <p:sp>
        <p:nvSpPr>
          <p:cNvPr id="48133" name="Rectangle 5"/>
          <p:cNvSpPr>
            <a:spLocks noChangeArrowheads="1"/>
          </p:cNvSpPr>
          <p:nvPr/>
        </p:nvSpPr>
        <p:spPr bwMode="auto">
          <a:xfrm>
            <a:off x="285721" y="1484313"/>
            <a:ext cx="8643998" cy="5087959"/>
          </a:xfrm>
          <a:prstGeom prst="rect">
            <a:avLst/>
          </a:prstGeom>
          <a:noFill/>
          <a:ln w="9525">
            <a:noFill/>
            <a:miter lim="800000"/>
            <a:headEnd/>
            <a:tailEnd/>
          </a:ln>
          <a:effectLst/>
        </p:spPr>
        <p:txBody>
          <a:bodyPr/>
          <a:lstStyle/>
          <a:p>
            <a:pPr marL="342900" indent="-342900" algn="just">
              <a:spcBef>
                <a:spcPct val="20000"/>
              </a:spcBef>
              <a:buFontTx/>
              <a:buChar char="•"/>
            </a:pPr>
            <a:r>
              <a:rPr lang="el-GR" sz="2600" dirty="0"/>
              <a:t>Ένα </a:t>
            </a:r>
            <a:r>
              <a:rPr lang="el-GR" sz="2600" dirty="0" smtClean="0"/>
              <a:t>κύριο </a:t>
            </a:r>
            <a:r>
              <a:rPr lang="el-GR" sz="2600" dirty="0"/>
              <a:t>χαρακτηριστικό της μεθόδου </a:t>
            </a:r>
            <a:r>
              <a:rPr lang="el-GR" sz="2600" dirty="0" err="1"/>
              <a:t>Halliwick</a:t>
            </a:r>
            <a:r>
              <a:rPr lang="el-GR" sz="2600" dirty="0"/>
              <a:t>, είναι ότι το πρόγραμμά της </a:t>
            </a:r>
            <a:r>
              <a:rPr lang="el-GR" sz="2600" b="1" dirty="0"/>
              <a:t>βασίζεται στην εφαρμογή βασικών υδροδυναμικών </a:t>
            </a:r>
            <a:r>
              <a:rPr lang="el-GR" sz="2600" b="1" dirty="0" smtClean="0"/>
              <a:t>νόμων </a:t>
            </a:r>
            <a:r>
              <a:rPr lang="el-GR" sz="2600" dirty="0" smtClean="0"/>
              <a:t>που αναφέρθηκαν προηγουμένως. </a:t>
            </a:r>
            <a:endParaRPr lang="el-GR" sz="2600" dirty="0"/>
          </a:p>
          <a:p>
            <a:pPr marL="342900" indent="-342900" algn="just">
              <a:spcBef>
                <a:spcPct val="20000"/>
              </a:spcBef>
              <a:buFontTx/>
              <a:buChar char="•"/>
            </a:pPr>
            <a:r>
              <a:rPr lang="el-GR" sz="2600" dirty="0"/>
              <a:t>Το τελικό αποτέλεσμα είναι η δημιουργία του ‘ασφαλούς κολυμβητή’, δηλαδή η δημιουργία ενός κολυμβητή που με την θέλησή του μπορεί να ελέγξει το σώμα του κατά την ηρεμία ή την κίνηση μέσα στο νερό και να κολυμπήσει σύμφωνα με μια </a:t>
            </a:r>
            <a:r>
              <a:rPr lang="el-GR" sz="2600" dirty="0" smtClean="0"/>
              <a:t>από τις τεχνικές κολύμβησης που υπάρχουν.</a:t>
            </a:r>
          </a:p>
          <a:p>
            <a:pPr marL="342900" lvl="1" indent="-342900" algn="just">
              <a:spcBef>
                <a:spcPct val="20000"/>
              </a:spcBef>
              <a:buFontTx/>
              <a:buChar char="•"/>
            </a:pPr>
            <a:r>
              <a:rPr lang="el-GR" sz="2600" dirty="0" smtClean="0"/>
              <a:t>Ένα δεύτερο χαρακτηριστικό της μεθόδου είναι ότι </a:t>
            </a:r>
            <a:r>
              <a:rPr lang="el-GR" sz="2600" b="1" dirty="0" smtClean="0"/>
              <a:t>αρνείται</a:t>
            </a:r>
            <a:r>
              <a:rPr lang="el-GR" sz="2600" dirty="0" smtClean="0"/>
              <a:t> </a:t>
            </a:r>
            <a:r>
              <a:rPr lang="el-GR" sz="2600" b="1" dirty="0" smtClean="0"/>
              <a:t>την χρησιμοποίηση βοηθητικών μέσων εκμάθησης κολύμβησης.</a:t>
            </a:r>
          </a:p>
          <a:p>
            <a:pPr marL="342900" indent="-342900" algn="just">
              <a:spcBef>
                <a:spcPct val="20000"/>
              </a:spcBef>
              <a:buFontTx/>
              <a:buChar char="•"/>
            </a:pPr>
            <a:endParaRPr lang="el-GR" sz="2600" dirty="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0" y="138113"/>
            <a:ext cx="9144000" cy="914400"/>
          </a:xfrm>
          <a:prstGeom prst="rect">
            <a:avLst/>
          </a:prstGeom>
          <a:noFill/>
          <a:ln w="9525">
            <a:noFill/>
            <a:miter lim="800000"/>
            <a:headEnd/>
            <a:tailEnd/>
          </a:ln>
          <a:effectLst/>
        </p:spPr>
        <p:txBody>
          <a:bodyPr anchor="ctr"/>
          <a:lstStyle/>
          <a:p>
            <a:pPr algn="ctr"/>
            <a:r>
              <a:rPr lang="el-GR" sz="4000" b="1" dirty="0"/>
              <a:t>Οι 4 Φάσεις Της Μεθόδου</a:t>
            </a:r>
          </a:p>
        </p:txBody>
      </p:sp>
      <p:sp>
        <p:nvSpPr>
          <p:cNvPr id="50181" name="Rectangle 5"/>
          <p:cNvSpPr>
            <a:spLocks noChangeArrowheads="1"/>
          </p:cNvSpPr>
          <p:nvPr/>
        </p:nvSpPr>
        <p:spPr bwMode="auto">
          <a:xfrm>
            <a:off x="468313" y="1412875"/>
            <a:ext cx="8064500" cy="4895850"/>
          </a:xfrm>
          <a:prstGeom prst="rect">
            <a:avLst/>
          </a:prstGeom>
          <a:noFill/>
          <a:ln w="9525">
            <a:noFill/>
            <a:miter lim="800000"/>
            <a:headEnd/>
            <a:tailEnd/>
          </a:ln>
          <a:effectLst/>
        </p:spPr>
        <p:txBody>
          <a:bodyPr/>
          <a:lstStyle/>
          <a:p>
            <a:pPr marL="342900" indent="-342900" algn="just">
              <a:spcBef>
                <a:spcPct val="20000"/>
              </a:spcBef>
              <a:buFontTx/>
              <a:buChar char="•"/>
            </a:pPr>
            <a:r>
              <a:rPr lang="el-GR" sz="2400" dirty="0"/>
              <a:t>Ασκήσεις εξοικείωσης του ατόμου με το καινούργιο περιβάλλον της πισίνας, και σταδιακής ανεξαρτησίας του κολυμβητή μέσα στο νερό.</a:t>
            </a:r>
          </a:p>
          <a:p>
            <a:pPr marL="342900" indent="-342900" algn="just">
              <a:spcBef>
                <a:spcPct val="20000"/>
              </a:spcBef>
              <a:buFontTx/>
              <a:buChar char="•"/>
            </a:pPr>
            <a:r>
              <a:rPr lang="el-GR" sz="2400" dirty="0"/>
              <a:t>Εκμάθηση εκτέλεσης ασκήσεων γύρω από τους διάφορους άξονες του σώματος.</a:t>
            </a:r>
            <a:endParaRPr lang="el-GR" sz="2400" b="1" dirty="0"/>
          </a:p>
          <a:p>
            <a:pPr marL="342900" indent="-342900" algn="just">
              <a:spcBef>
                <a:spcPct val="20000"/>
              </a:spcBef>
              <a:buFontTx/>
              <a:buChar char="•"/>
            </a:pPr>
            <a:r>
              <a:rPr lang="el-GR" sz="2400" dirty="0"/>
              <a:t>Εκμάθηση διατήρησης μίας ασφαλούς θέσεως αναπνοής μέσα στο νερό, καθώς και εκμάθηση επανάκτησης αυτής της ασφαλούς θέσεως αναπνοής από οποιαδήποτε άλλη θέση.</a:t>
            </a:r>
            <a:endParaRPr lang="el-GR" sz="2400" b="1" dirty="0"/>
          </a:p>
          <a:p>
            <a:pPr marL="342900" indent="-342900" algn="just">
              <a:spcBef>
                <a:spcPct val="20000"/>
              </a:spcBef>
              <a:buFontTx/>
              <a:buChar char="•"/>
            </a:pPr>
            <a:r>
              <a:rPr lang="el-GR" sz="2400" dirty="0"/>
              <a:t>Από την ασφαλή θέση αναπνοής, εκμάθηση τρόπου κίνησης μέσα στο νερό, σύμφωνα με κάποιο συγκεκριμένο κολυμβητικό στυλ.</a:t>
            </a:r>
            <a:endParaRPr lang="el-GR"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468313" y="0"/>
            <a:ext cx="8229600" cy="733425"/>
          </a:xfrm>
          <a:prstGeom prst="rect">
            <a:avLst/>
          </a:prstGeom>
          <a:noFill/>
          <a:ln w="9525">
            <a:noFill/>
            <a:miter lim="800000"/>
            <a:headEnd/>
            <a:tailEnd/>
          </a:ln>
          <a:effectLst/>
        </p:spPr>
        <p:txBody>
          <a:bodyPr anchor="ctr"/>
          <a:lstStyle/>
          <a:p>
            <a:pPr algn="ctr"/>
            <a:r>
              <a:rPr lang="el-GR" sz="4000" b="1" dirty="0"/>
              <a:t>Τα 10 Στάδια Της Μεθόδου</a:t>
            </a:r>
          </a:p>
        </p:txBody>
      </p:sp>
      <p:graphicFrame>
        <p:nvGraphicFramePr>
          <p:cNvPr id="51205" name="Group 5"/>
          <p:cNvGraphicFramePr>
            <a:graphicFrameLocks noGrp="1"/>
          </p:cNvGraphicFramePr>
          <p:nvPr/>
        </p:nvGraphicFramePr>
        <p:xfrm>
          <a:off x="0" y="754063"/>
          <a:ext cx="9144000" cy="6107115"/>
        </p:xfrm>
        <a:graphic>
          <a:graphicData uri="http://schemas.openxmlformats.org/drawingml/2006/table">
            <a:tbl>
              <a:tblPr/>
              <a:tblGrid>
                <a:gridCol w="6516688"/>
                <a:gridCol w="2627312"/>
              </a:tblGrid>
              <a:tr h="3603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mj-lt"/>
                          <a:cs typeface="Times New Roman" pitchFamily="18" charset="0"/>
                        </a:rPr>
                        <a:t>10 Στάδια</a:t>
                      </a:r>
                      <a:endParaRPr kumimoji="0" lang="el-GR" sz="2800" b="0" i="0" u="none" strike="noStrike" cap="none" normalizeH="0" baseline="0" dirty="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800" b="1" i="0" u="none" strike="noStrike" cap="none" normalizeH="0" baseline="0" smtClean="0">
                          <a:ln>
                            <a:noFill/>
                          </a:ln>
                          <a:solidFill>
                            <a:schemeClr val="tx1"/>
                          </a:solidFill>
                          <a:effectLst/>
                          <a:latin typeface="+mj-lt"/>
                          <a:cs typeface="Times New Roman" pitchFamily="18" charset="0"/>
                        </a:rPr>
                        <a:t>4 Φάσεις</a:t>
                      </a:r>
                      <a:endParaRPr kumimoji="0" lang="el-GR" sz="28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1.  Ψυχολογική προσαρμογή.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j-lt"/>
                          <a:cs typeface="Times New Roman" pitchFamily="18" charset="0"/>
                        </a:rPr>
                        <a:t>Προσαρμογή</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2286000" algn="l"/>
                        </a:tabLst>
                      </a:pPr>
                      <a:r>
                        <a:rPr kumimoji="0" lang="el-GR" sz="2800" b="0" i="0" u="none" strike="noStrike" cap="none" normalizeH="0" baseline="0" dirty="0" smtClean="0">
                          <a:ln>
                            <a:noFill/>
                          </a:ln>
                          <a:solidFill>
                            <a:schemeClr val="tx1"/>
                          </a:solidFill>
                          <a:effectLst/>
                          <a:latin typeface="+mj-lt"/>
                          <a:cs typeface="Times New Roman" pitchFamily="18" charset="0"/>
                        </a:rPr>
                        <a:t>2.  Αποδέσμευση.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41592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3.   Κάθετη περιστροφή.</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j-lt"/>
                          <a:cs typeface="Times New Roman" pitchFamily="18" charset="0"/>
                        </a:rPr>
                        <a:t>Απόκτηση  Ισορροπίας</a:t>
                      </a:r>
                      <a:endParaRPr kumimoji="0" lang="el-GR" sz="2800" b="0" i="0" u="none" strike="noStrike" cap="none" normalizeH="0" baseline="0" smtClean="0">
                        <a:ln>
                          <a:noFill/>
                        </a:ln>
                        <a:solidFill>
                          <a:schemeClr val="tx1"/>
                        </a:solidFill>
                        <a:effectLst/>
                        <a:latin typeface="+mj-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4.   Πλευρική Περιστροφή.</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417513">
                <a:tc>
                  <a:txBody>
                    <a:bodyPr/>
                    <a:lstStyle/>
                    <a:p>
                      <a:pPr marL="342900" marR="0" lvl="0" indent="-1143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5.   Συνδυασμένη περιστροφή.</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57626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6.   Άνωση.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j-lt"/>
                          <a:cs typeface="Times New Roman" pitchFamily="18" charset="0"/>
                        </a:rPr>
                        <a:t>Έλεγχος κίνησης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7.   Ισορροπία.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57626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8.   Πλεύση.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r h="41751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smtClean="0">
                          <a:ln>
                            <a:noFill/>
                          </a:ln>
                          <a:solidFill>
                            <a:schemeClr val="tx1"/>
                          </a:solidFill>
                          <a:effectLst/>
                          <a:latin typeface="+mj-lt"/>
                          <a:cs typeface="Times New Roman" pitchFamily="18" charset="0"/>
                        </a:rPr>
                        <a:t>9.   Απλή προώθηση.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Κίνηση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mj-lt"/>
                          <a:cs typeface="Times New Roman" pitchFamily="18" charset="0"/>
                        </a:rPr>
                        <a:t>10. Βασική προώθηση.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l-G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Water Specific Therapy (WST)</a:t>
            </a:r>
            <a:endParaRPr lang="el-GR" dirty="0"/>
          </a:p>
        </p:txBody>
      </p:sp>
      <p:sp>
        <p:nvSpPr>
          <p:cNvPr id="3" name="2 - Θέση περιεχομένου"/>
          <p:cNvSpPr>
            <a:spLocks noGrp="1"/>
          </p:cNvSpPr>
          <p:nvPr>
            <p:ph idx="1"/>
          </p:nvPr>
        </p:nvSpPr>
        <p:spPr>
          <a:xfrm>
            <a:off x="457200" y="1428736"/>
            <a:ext cx="8229600" cy="5000660"/>
          </a:xfrm>
        </p:spPr>
        <p:txBody>
          <a:bodyPr>
            <a:normAutofit/>
          </a:bodyPr>
          <a:lstStyle/>
          <a:p>
            <a:pPr algn="just"/>
            <a:r>
              <a:rPr lang="el-GR" sz="2600" dirty="0" smtClean="0">
                <a:latin typeface="+mn-lt"/>
                <a:ea typeface="+mn-ea"/>
                <a:cs typeface="+mn-cs"/>
              </a:rPr>
              <a:t>Η </a:t>
            </a:r>
            <a:r>
              <a:rPr lang="en-US" sz="2600" dirty="0" smtClean="0">
                <a:latin typeface="+mn-lt"/>
                <a:ea typeface="+mn-ea"/>
                <a:cs typeface="+mn-cs"/>
              </a:rPr>
              <a:t>WST </a:t>
            </a:r>
            <a:r>
              <a:rPr lang="el-GR" sz="2600" dirty="0" smtClean="0">
                <a:latin typeface="+mn-lt"/>
                <a:ea typeface="+mn-ea"/>
                <a:cs typeface="+mn-cs"/>
              </a:rPr>
              <a:t>είναι ένα πρόγραμμα που χρησιμοποιεί τις ιδιότητες του νερού πάνω στις οποίες το πρόγραμμα 10 σημείων της </a:t>
            </a:r>
            <a:r>
              <a:rPr lang="en-US" sz="2600" dirty="0" err="1" smtClean="0">
                <a:latin typeface="+mn-lt"/>
                <a:ea typeface="+mn-ea"/>
                <a:cs typeface="+mn-cs"/>
              </a:rPr>
              <a:t>Halliwick</a:t>
            </a:r>
            <a:r>
              <a:rPr lang="en-US" sz="2600" dirty="0" smtClean="0">
                <a:latin typeface="+mn-lt"/>
                <a:ea typeface="+mn-ea"/>
                <a:cs typeface="+mn-cs"/>
              </a:rPr>
              <a:t> </a:t>
            </a:r>
            <a:r>
              <a:rPr lang="el-GR" sz="2600" dirty="0" smtClean="0">
                <a:latin typeface="+mn-lt"/>
                <a:ea typeface="+mn-ea"/>
                <a:cs typeface="+mn-cs"/>
              </a:rPr>
              <a:t>έχει βασιστεί.</a:t>
            </a:r>
            <a:endParaRPr lang="en-US" sz="2600" dirty="0" smtClean="0">
              <a:latin typeface="+mn-lt"/>
              <a:ea typeface="+mn-ea"/>
              <a:cs typeface="+mn-cs"/>
            </a:endParaRPr>
          </a:p>
          <a:p>
            <a:pPr algn="just"/>
            <a:r>
              <a:rPr lang="el-GR" sz="2600" dirty="0" smtClean="0">
                <a:latin typeface="+mn-lt"/>
                <a:ea typeface="+mn-ea"/>
                <a:cs typeface="+mn-cs"/>
              </a:rPr>
              <a:t>Το πρόγραμμα σκοπεύει στην ανάπτυξη μίας εξατομικευμένης εκπαιδευτικής προσέγγισης για ενήλικες με ορθοπεδικά, ρευματολογικά και νευρολογικά προβλήματα. </a:t>
            </a:r>
            <a:endParaRPr lang="en-US" sz="2600" dirty="0" smtClean="0">
              <a:latin typeface="+mn-lt"/>
              <a:ea typeface="+mn-ea"/>
              <a:cs typeface="+mn-cs"/>
            </a:endParaRPr>
          </a:p>
          <a:p>
            <a:pPr algn="just"/>
            <a:r>
              <a:rPr lang="el-GR" sz="2600" dirty="0" smtClean="0">
                <a:latin typeface="+mn-lt"/>
                <a:ea typeface="+mn-ea"/>
                <a:cs typeface="+mn-cs"/>
              </a:rPr>
              <a:t>Η </a:t>
            </a:r>
            <a:r>
              <a:rPr lang="en-US" sz="2600" dirty="0" smtClean="0">
                <a:latin typeface="+mn-lt"/>
                <a:ea typeface="+mn-ea"/>
                <a:cs typeface="+mn-cs"/>
              </a:rPr>
              <a:t>WST </a:t>
            </a:r>
            <a:r>
              <a:rPr lang="el-GR" sz="2600" dirty="0" smtClean="0">
                <a:latin typeface="+mn-lt"/>
                <a:ea typeface="+mn-ea"/>
                <a:cs typeface="+mn-cs"/>
              </a:rPr>
              <a:t>προσεγγίζει κάθε άτομο ως ασθενή και επικεντρώνεται σε στόχους που ανταποκρίνονται στα </a:t>
            </a:r>
            <a:r>
              <a:rPr lang="en-US" sz="2600" dirty="0" smtClean="0"/>
              <a:t>ICF</a:t>
            </a:r>
            <a:r>
              <a:rPr lang="el-GR" sz="2600" dirty="0" smtClean="0">
                <a:latin typeface="+mn-lt"/>
                <a:ea typeface="+mn-ea"/>
                <a:cs typeface="+mn-cs"/>
              </a:rPr>
              <a:t> επίπεδα λειτουργικότητας</a:t>
            </a:r>
            <a:r>
              <a:rPr lang="en-US" sz="2600" dirty="0" smtClean="0">
                <a:latin typeface="+mn-lt"/>
                <a:ea typeface="+mn-ea"/>
                <a:cs typeface="+mn-cs"/>
              </a:rPr>
              <a:t>. </a:t>
            </a:r>
            <a:endParaRPr lang="el-GR" sz="2600" dirty="0" smtClean="0">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Ai  Chi</a:t>
            </a:r>
            <a:endParaRPr lang="el-GR" dirty="0"/>
          </a:p>
        </p:txBody>
      </p:sp>
      <p:sp>
        <p:nvSpPr>
          <p:cNvPr id="61443" name="Rectangle 3"/>
          <p:cNvSpPr>
            <a:spLocks noGrp="1" noChangeArrowheads="1"/>
          </p:cNvSpPr>
          <p:nvPr>
            <p:ph idx="1"/>
          </p:nvPr>
        </p:nvSpPr>
        <p:spPr/>
        <p:txBody>
          <a:bodyPr/>
          <a:lstStyle/>
          <a:p>
            <a:pPr algn="just">
              <a:lnSpc>
                <a:spcPct val="80000"/>
              </a:lnSpc>
            </a:pPr>
            <a:r>
              <a:rPr lang="el-GR" sz="2400" dirty="0" smtClean="0"/>
              <a:t>Μορφή </a:t>
            </a:r>
            <a:r>
              <a:rPr lang="el-GR" sz="2400" dirty="0"/>
              <a:t>θεραπείας στο νερό βασισμένη στις αρχές του </a:t>
            </a:r>
            <a:r>
              <a:rPr lang="el-GR" sz="2400" dirty="0" err="1"/>
              <a:t>T'ai</a:t>
            </a:r>
            <a:r>
              <a:rPr lang="el-GR" sz="2400" dirty="0"/>
              <a:t> </a:t>
            </a:r>
            <a:r>
              <a:rPr lang="el-GR" sz="2400" dirty="0" err="1"/>
              <a:t>Chi</a:t>
            </a:r>
            <a:r>
              <a:rPr lang="el-GR" sz="2400" dirty="0"/>
              <a:t> και των τεχνικών αναπνοής γιόγκα. Στην τεχνική αυτή δεν υπάρχει επαφή μεταξύ θεραπευτή και ασκούμενου. Ο θεραπευτής στέκεται στην άκρη της πισίνας επιτρέποντας στον εκπαιδευόμενο να βλέπει τις συνδυασμένες κινήσεις που εκτελούνται. Ο ασκούμενος στέκεται σε νερό βάθους μέχρι το στήθος και κατευθύνεται οπτικά και ακουστικά από τον θεραπευτή για να εκτελέσει μία σειρά αργών, ρυθμικών συνδυασμών θεραπευτικών κινήσεων και βαθιών αναπνοών.</a:t>
            </a:r>
            <a:endParaRPr lang="el-GR"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Bad </a:t>
            </a:r>
            <a:r>
              <a:rPr lang="en-US" dirty="0" err="1" smtClean="0"/>
              <a:t>Ragaz</a:t>
            </a:r>
            <a:endParaRPr lang="el-GR" dirty="0"/>
          </a:p>
        </p:txBody>
      </p:sp>
      <p:sp>
        <p:nvSpPr>
          <p:cNvPr id="62467" name="Rectangle 3"/>
          <p:cNvSpPr>
            <a:spLocks noGrp="1" noChangeArrowheads="1"/>
          </p:cNvSpPr>
          <p:nvPr>
            <p:ph idx="1"/>
          </p:nvPr>
        </p:nvSpPr>
        <p:spPr/>
        <p:txBody>
          <a:bodyPr>
            <a:normAutofit/>
          </a:bodyPr>
          <a:lstStyle/>
          <a:p>
            <a:pPr algn="just">
              <a:lnSpc>
                <a:spcPct val="90000"/>
              </a:lnSpc>
            </a:pPr>
            <a:r>
              <a:rPr lang="el-GR" sz="2400" b="1"/>
              <a:t>Bad Ragaz Μέθοδος.</a:t>
            </a:r>
            <a:r>
              <a:rPr lang="el-GR" sz="2400"/>
              <a:t> Παθητική ή ενεργητική θεραπεία στο νερό βασισμένη στις αρχές και τα κινητικά πρότυπα της νευρομυϊκής χαλάρωσης του ανθρώπου. Στη μέθοδο Bad Ragaz πάντοτε χρησιμοποιείται σωματική υποστήριξη από τον εκπαιδευτή. Ο ασκούμενος καθοδηγείται ακουστικά, οπτικά ή κιναισθητικά μέσα από μία σειρά από χαλαρωτικές κινήσεις στην ύπτια θέση, υποβοηθούμενος από μία σειρά σωσιβίων (δακτυλίων) για την υποστήριξη όλου του σώματός του, εκτός του μέλους του σώματος που εκτελεί τις κινήσεις. Οι κινήσεις μπορεί να εκτελούνται παθητικά (για χαλάρωση και διάταση), ενεργητικά, ή με αντίσταση που παρέχεται από τον θεραπευτή. </a:t>
            </a:r>
            <a:endParaRPr lang="el-GR" sz="24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err="1" smtClean="0"/>
              <a:t>Watsu</a:t>
            </a:r>
            <a:endParaRPr lang="el-GR" dirty="0"/>
          </a:p>
        </p:txBody>
      </p:sp>
      <p:sp>
        <p:nvSpPr>
          <p:cNvPr id="69635" name="Rectangle 3"/>
          <p:cNvSpPr>
            <a:spLocks noGrp="1" noChangeArrowheads="1"/>
          </p:cNvSpPr>
          <p:nvPr>
            <p:ph idx="1"/>
          </p:nvPr>
        </p:nvSpPr>
        <p:spPr>
          <a:xfrm>
            <a:off x="457200" y="1844675"/>
            <a:ext cx="8229600" cy="4281488"/>
          </a:xfrm>
        </p:spPr>
        <p:txBody>
          <a:bodyPr/>
          <a:lstStyle/>
          <a:p>
            <a:pPr algn="just">
              <a:lnSpc>
                <a:spcPct val="90000"/>
              </a:lnSpc>
            </a:pPr>
            <a:r>
              <a:rPr lang="el-GR" sz="2400" dirty="0" smtClean="0"/>
              <a:t>Μορφή </a:t>
            </a:r>
            <a:r>
              <a:rPr lang="el-GR" sz="2400" dirty="0"/>
              <a:t>παθητικής θεραπείας βασιζόμενη στην πλεύση του σώματος στο νερό με την εφαρμογή </a:t>
            </a:r>
            <a:r>
              <a:rPr lang="el-GR" sz="2400" dirty="0" err="1"/>
              <a:t>εκτατικών</a:t>
            </a:r>
            <a:r>
              <a:rPr lang="el-GR" sz="2400" dirty="0"/>
              <a:t> ασκήσεων και κινήσεων του </a:t>
            </a:r>
            <a:r>
              <a:rPr lang="el-GR" sz="2400" dirty="0" err="1"/>
              <a:t>Zen</a:t>
            </a:r>
            <a:r>
              <a:rPr lang="el-GR" sz="2400" dirty="0"/>
              <a:t> </a:t>
            </a:r>
            <a:r>
              <a:rPr lang="el-GR" sz="2400" dirty="0" err="1"/>
              <a:t>Shiatsu</a:t>
            </a:r>
            <a:r>
              <a:rPr lang="el-GR" sz="2400" dirty="0"/>
              <a:t>. Οι κινήσεις και οι διατάσεις γίνονται με ήρεμο τρόπο σε ζεστό νερό 34-35</a:t>
            </a:r>
            <a:r>
              <a:rPr lang="el-GR" sz="2400" dirty="0">
                <a:sym typeface="Symbol" pitchFamily="18" charset="2"/>
              </a:rPr>
              <a:t></a:t>
            </a:r>
            <a:r>
              <a:rPr lang="el-GR" sz="2400" dirty="0"/>
              <a:t>C με στόχο την </a:t>
            </a:r>
            <a:r>
              <a:rPr lang="el-GR" sz="2400" dirty="0" err="1"/>
              <a:t>νευρομυϊκή</a:t>
            </a:r>
            <a:r>
              <a:rPr lang="el-GR" sz="2400" dirty="0"/>
              <a:t> χαλάρωση. Εφαρμόζονται παθητική επιμήκυνση των μυών, χειρισμοί κινητικότητας των αρθρώσεων και πίεση ορισμένων σημείων του σώματος για την καλύτερη ισορροπία των συστημάτων του σώματος.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Αντενδείξεις Θεραπευτικής Κολύμβησης</a:t>
            </a:r>
            <a:endParaRPr lang="el-GR" b="1" dirty="0"/>
          </a:p>
        </p:txBody>
      </p:sp>
      <p:sp>
        <p:nvSpPr>
          <p:cNvPr id="3" name="2 - Θέση περιεχομένου"/>
          <p:cNvSpPr>
            <a:spLocks noGrp="1"/>
          </p:cNvSpPr>
          <p:nvPr>
            <p:ph idx="1"/>
          </p:nvPr>
        </p:nvSpPr>
        <p:spPr>
          <a:xfrm>
            <a:off x="214282" y="1785926"/>
            <a:ext cx="8715436" cy="4340237"/>
          </a:xfrm>
        </p:spPr>
        <p:txBody>
          <a:bodyPr>
            <a:normAutofit fontScale="40000" lnSpcReduction="20000"/>
          </a:bodyPr>
          <a:lstStyle/>
          <a:p>
            <a:pPr lvl="0"/>
            <a:r>
              <a:rPr lang="el-GR" sz="5500" dirty="0" smtClean="0"/>
              <a:t>Μη ελεγχόμενη επιληψία που οδηγούν στην επείγουσα απόσυρση του ατόμου από την πισίνα. Σε αυτήν την περίπτωση χρειάζεται το άδειασμα της πισίνας μετά το περιστατικό.</a:t>
            </a:r>
          </a:p>
          <a:p>
            <a:pPr lvl="0"/>
            <a:r>
              <a:rPr lang="el-GR" sz="5500" dirty="0" smtClean="0"/>
              <a:t>Μολυσματικές ασθένειες στο ενεργό στάδιο που έχουν ως αποτέλεσμα την εμπύρετη κατάσταση του ατόμου.</a:t>
            </a:r>
          </a:p>
          <a:p>
            <a:pPr lvl="0"/>
            <a:r>
              <a:rPr lang="el-GR" sz="5500" dirty="0" smtClean="0"/>
              <a:t>Ασθένειες που μεταδίδονται στο νερό (τυφοειδής πυρετός, χολέρα, δυσεντερία)</a:t>
            </a:r>
          </a:p>
          <a:p>
            <a:pPr lvl="0"/>
            <a:r>
              <a:rPr lang="el-GR" sz="5500" dirty="0" smtClean="0"/>
              <a:t>Χρόνιες μολύνσεις αυτιών, ή τους μήνες κατά τους οποίους το άτομο φοράει ωτοασπίδες. </a:t>
            </a:r>
          </a:p>
          <a:p>
            <a:pPr lvl="0"/>
            <a:r>
              <a:rPr lang="el-GR" sz="5500" dirty="0" smtClean="0"/>
              <a:t>Αλλεργία στο χλώριο. Σε αυτήν την περίπτωση χρειάζεται πισίνα όπου χρησιμοποιούνται διαφορετικά χημικά καθαρισμού.</a:t>
            </a:r>
          </a:p>
          <a:p>
            <a:pPr lvl="0"/>
            <a:r>
              <a:rPr lang="el-GR" sz="5500" dirty="0" smtClean="0"/>
              <a:t>Χρόνια ιγμορίτιδα.</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solidFill>
                  <a:schemeClr val="tx1"/>
                </a:solidFill>
                <a:effectLst/>
                <a:latin typeface="+mj-lt"/>
              </a:rPr>
              <a:t>Άδειες Χρήσης</a:t>
            </a:r>
            <a:endParaRPr lang="el-GR" dirty="0">
              <a:solidFill>
                <a:schemeClr val="tx1"/>
              </a:solidFill>
              <a:effectLst/>
              <a:latin typeface="+mj-lt"/>
            </a:endParaRPr>
          </a:p>
        </p:txBody>
      </p:sp>
      <p:sp>
        <p:nvSpPr>
          <p:cNvPr id="9" name="Subtitle 8"/>
          <p:cNvSpPr>
            <a:spLocks noGrp="1"/>
          </p:cNvSpPr>
          <p:nvPr>
            <p:ph idx="1"/>
          </p:nvPr>
        </p:nvSpPr>
        <p:spPr/>
        <p:txBody>
          <a:bodyPr>
            <a:normAutofit/>
          </a:bodyPr>
          <a:lstStyle/>
          <a:p>
            <a:pPr algn="l"/>
            <a:r>
              <a:rPr lang="el-GR" sz="2800" dirty="0" smtClean="0">
                <a:solidFill>
                  <a:schemeClr val="tx1"/>
                </a:solidFill>
                <a:effectLst/>
                <a:latin typeface="+mj-lt"/>
              </a:rPr>
              <a:t>Το παρόν εκπαιδευτικό υλικό υπόκειται σε</a:t>
            </a:r>
            <a:r>
              <a:rPr lang="en-US" sz="2800" dirty="0" smtClean="0">
                <a:solidFill>
                  <a:schemeClr val="tx1"/>
                </a:solidFill>
                <a:effectLst/>
                <a:latin typeface="+mj-lt"/>
              </a:rPr>
              <a:t> </a:t>
            </a:r>
            <a:r>
              <a:rPr lang="el-GR" sz="2800" dirty="0" smtClean="0">
                <a:solidFill>
                  <a:schemeClr val="tx1"/>
                </a:solidFill>
                <a:effectLst/>
                <a:latin typeface="+mj-lt"/>
              </a:rPr>
              <a:t>άδειες χρήσης </a:t>
            </a:r>
            <a:r>
              <a:rPr lang="en-US" sz="2800" dirty="0" smtClean="0">
                <a:solidFill>
                  <a:schemeClr val="tx1"/>
                </a:solidFill>
                <a:effectLst/>
                <a:latin typeface="+mj-lt"/>
              </a:rPr>
              <a:t>Creative Commons. </a:t>
            </a:r>
          </a:p>
          <a:p>
            <a:pPr algn="l"/>
            <a:r>
              <a:rPr lang="el-GR" sz="2800" dirty="0" smtClean="0">
                <a:solidFill>
                  <a:schemeClr val="tx1"/>
                </a:solidFill>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947" y="4941168"/>
            <a:ext cx="1584561" cy="55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Αντενδείξεις Θεραπευτικής Κολύμβησης</a:t>
            </a:r>
            <a:endParaRPr lang="el-GR" b="1" dirty="0"/>
          </a:p>
        </p:txBody>
      </p:sp>
      <p:sp>
        <p:nvSpPr>
          <p:cNvPr id="3" name="2 - Θέση περιεχομένου"/>
          <p:cNvSpPr>
            <a:spLocks noGrp="1"/>
          </p:cNvSpPr>
          <p:nvPr>
            <p:ph idx="1"/>
          </p:nvPr>
        </p:nvSpPr>
        <p:spPr>
          <a:xfrm>
            <a:off x="214282" y="1857364"/>
            <a:ext cx="8715436" cy="4268799"/>
          </a:xfrm>
        </p:spPr>
        <p:txBody>
          <a:bodyPr>
            <a:normAutofit fontScale="47500" lnSpcReduction="20000"/>
          </a:bodyPr>
          <a:lstStyle/>
          <a:p>
            <a:pPr lvl="0"/>
            <a:r>
              <a:rPr lang="el-GR" sz="5100" dirty="0" smtClean="0"/>
              <a:t>Μολυσματικά δερματικά εξανθήματα και παθήσεις όπως το έκζεμα. </a:t>
            </a:r>
          </a:p>
          <a:p>
            <a:pPr lvl="0"/>
            <a:r>
              <a:rPr lang="el-GR" sz="5100" dirty="0" smtClean="0"/>
              <a:t>Ανοιχτά τραύματα και πληγές.</a:t>
            </a:r>
          </a:p>
          <a:p>
            <a:pPr lvl="0"/>
            <a:r>
              <a:rPr lang="el-GR" sz="5100" dirty="0" smtClean="0"/>
              <a:t>Οστεομυελίτιδα στο ενεργό στάδιο.</a:t>
            </a:r>
          </a:p>
          <a:p>
            <a:pPr lvl="0"/>
            <a:r>
              <a:rPr lang="el-GR" sz="5100" dirty="0" smtClean="0"/>
              <a:t>Σοβαρά καρδιακά προβλήματα.</a:t>
            </a:r>
          </a:p>
          <a:p>
            <a:pPr lvl="0"/>
            <a:r>
              <a:rPr lang="el-GR" sz="5100" dirty="0" smtClean="0"/>
              <a:t>Τρέχουσα ή πρόσφατη ακτινοβολία.</a:t>
            </a:r>
          </a:p>
          <a:p>
            <a:pPr lvl="0"/>
            <a:r>
              <a:rPr lang="el-GR" sz="5100" dirty="0" smtClean="0"/>
              <a:t>Χαμηλή ζωτική χωρητικότητα πνευμόνων (900 – 1500 </a:t>
            </a:r>
            <a:r>
              <a:rPr lang="en-US" sz="5100" dirty="0" smtClean="0"/>
              <a:t>ml)</a:t>
            </a:r>
            <a:endParaRPr lang="el-GR" sz="5100" dirty="0" smtClean="0"/>
          </a:p>
          <a:p>
            <a:pPr lvl="0"/>
            <a:r>
              <a:rPr lang="el-GR" sz="5100" dirty="0" smtClean="0"/>
              <a:t>Ακράτεια ούρων ή κοπράνων.</a:t>
            </a:r>
            <a:endParaRPr lang="en-US" sz="5100" dirty="0" smtClean="0"/>
          </a:p>
          <a:p>
            <a:pPr lvl="0"/>
            <a:r>
              <a:rPr lang="el-GR" sz="5100" dirty="0" smtClean="0"/>
              <a:t>Χαμηλό ανοσοποιητικό.</a:t>
            </a:r>
          </a:p>
          <a:p>
            <a:pPr lvl="0"/>
            <a:r>
              <a:rPr lang="el-GR" sz="5100" dirty="0" smtClean="0"/>
              <a:t>Θρόμβωση.</a:t>
            </a:r>
          </a:p>
          <a:p>
            <a:pPr lvl="0"/>
            <a:endParaRPr lang="el-GR" sz="5100" dirty="0" smtClean="0"/>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Θερμοκρασία Νερού</a:t>
            </a:r>
            <a:endParaRPr lang="el-GR" b="1" dirty="0"/>
          </a:p>
        </p:txBody>
      </p:sp>
      <p:sp>
        <p:nvSpPr>
          <p:cNvPr id="3" name="2 - Θέση περιεχομένου"/>
          <p:cNvSpPr>
            <a:spLocks noGrp="1"/>
          </p:cNvSpPr>
          <p:nvPr>
            <p:ph idx="1"/>
          </p:nvPr>
        </p:nvSpPr>
        <p:spPr/>
        <p:txBody>
          <a:bodyPr>
            <a:normAutofit/>
          </a:bodyPr>
          <a:lstStyle/>
          <a:p>
            <a:pPr algn="just"/>
            <a:r>
              <a:rPr lang="el-GR" sz="2800" dirty="0" smtClean="0">
                <a:latin typeface="+mj-lt"/>
              </a:rPr>
              <a:t>32</a:t>
            </a:r>
            <a:r>
              <a:rPr lang="el-GR" sz="2800" baseline="30000" dirty="0" smtClean="0">
                <a:latin typeface="+mj-lt"/>
              </a:rPr>
              <a:t>ο</a:t>
            </a:r>
            <a:r>
              <a:rPr lang="el-GR" sz="2800" dirty="0" smtClean="0">
                <a:latin typeface="+mj-lt"/>
              </a:rPr>
              <a:t> </a:t>
            </a:r>
            <a:r>
              <a:rPr lang="en-US" sz="2800" dirty="0" smtClean="0">
                <a:latin typeface="+mj-lt"/>
              </a:rPr>
              <a:t>C: </a:t>
            </a:r>
            <a:r>
              <a:rPr lang="el-GR" sz="2800" dirty="0" smtClean="0">
                <a:latin typeface="+mj-lt"/>
              </a:rPr>
              <a:t>αναπηρίες που προκαλούν μυϊκή υπερτονία (π.χ. εγκεφαλική παράλυση σπαστικής μορφής, εγκεφαλικό επεισόδιο)</a:t>
            </a:r>
            <a:endParaRPr lang="en-US" sz="2800" dirty="0" smtClean="0">
              <a:latin typeface="+mj-lt"/>
            </a:endParaRPr>
          </a:p>
          <a:p>
            <a:pPr algn="just"/>
            <a:r>
              <a:rPr lang="el-GR" sz="2800" dirty="0" smtClean="0">
                <a:latin typeface="+mj-lt"/>
              </a:rPr>
              <a:t>28</a:t>
            </a:r>
            <a:r>
              <a:rPr lang="el-GR" sz="2800" baseline="30000" dirty="0" smtClean="0">
                <a:latin typeface="+mj-lt"/>
              </a:rPr>
              <a:t>ο</a:t>
            </a:r>
            <a:r>
              <a:rPr lang="el-GR" sz="2800" dirty="0" smtClean="0">
                <a:latin typeface="+mj-lt"/>
              </a:rPr>
              <a:t> </a:t>
            </a:r>
            <a:r>
              <a:rPr lang="en-US" sz="2800" dirty="0" smtClean="0">
                <a:latin typeface="+mj-lt"/>
              </a:rPr>
              <a:t>C: </a:t>
            </a:r>
            <a:r>
              <a:rPr lang="el-GR" sz="2800" dirty="0" smtClean="0">
                <a:latin typeface="+mj-lt"/>
              </a:rPr>
              <a:t>Νοητική υστέρηση, διαταραχές αισθητηρίων, εγκεφαλική παράλυση εκτός της σπαστικής μορφής, </a:t>
            </a:r>
            <a:r>
              <a:rPr lang="el-GR" sz="2800" dirty="0" err="1" smtClean="0">
                <a:latin typeface="+mj-lt"/>
              </a:rPr>
              <a:t>νευρομυϊκές</a:t>
            </a:r>
            <a:r>
              <a:rPr lang="el-GR" sz="2800" dirty="0" smtClean="0">
                <a:latin typeface="+mj-lt"/>
              </a:rPr>
              <a:t> παθήσεις.</a:t>
            </a:r>
          </a:p>
          <a:p>
            <a:pPr algn="just"/>
            <a:r>
              <a:rPr lang="el-GR" sz="2800" dirty="0" smtClean="0">
                <a:latin typeface="+mj-lt"/>
              </a:rPr>
              <a:t>25</a:t>
            </a:r>
            <a:r>
              <a:rPr lang="el-GR" sz="2800" baseline="30000" dirty="0" smtClean="0">
                <a:latin typeface="+mj-lt"/>
              </a:rPr>
              <a:t>ο</a:t>
            </a:r>
            <a:r>
              <a:rPr lang="el-GR" sz="2800" dirty="0" smtClean="0">
                <a:latin typeface="+mj-lt"/>
              </a:rPr>
              <a:t> - 28</a:t>
            </a:r>
            <a:r>
              <a:rPr lang="el-GR" sz="2800" baseline="30000" dirty="0" smtClean="0">
                <a:latin typeface="+mj-lt"/>
              </a:rPr>
              <a:t>ο</a:t>
            </a:r>
            <a:r>
              <a:rPr lang="el-GR" sz="2800" dirty="0" smtClean="0">
                <a:latin typeface="+mj-lt"/>
              </a:rPr>
              <a:t> </a:t>
            </a:r>
            <a:r>
              <a:rPr lang="en-US" sz="2800" dirty="0" smtClean="0">
                <a:latin typeface="+mj-lt"/>
              </a:rPr>
              <a:t>C: </a:t>
            </a:r>
            <a:r>
              <a:rPr lang="el-GR" sz="2800" dirty="0" smtClean="0">
                <a:latin typeface="+mj-lt"/>
              </a:rPr>
              <a:t>Αυτισμός, σύνδρομο </a:t>
            </a:r>
            <a:r>
              <a:rPr lang="en-US" sz="2800" dirty="0" smtClean="0">
                <a:latin typeface="+mj-lt"/>
              </a:rPr>
              <a:t>Down</a:t>
            </a:r>
            <a:r>
              <a:rPr lang="el-GR" sz="2800" dirty="0" smtClean="0">
                <a:latin typeface="+mj-lt"/>
              </a:rPr>
              <a:t>.</a:t>
            </a:r>
          </a:p>
          <a:p>
            <a:pPr algn="just"/>
            <a:r>
              <a:rPr lang="el-GR" sz="2800" dirty="0" smtClean="0">
                <a:latin typeface="+mj-lt"/>
              </a:rPr>
              <a:t>25</a:t>
            </a:r>
            <a:r>
              <a:rPr lang="el-GR" sz="2800" baseline="30000" dirty="0" smtClean="0">
                <a:latin typeface="+mj-lt"/>
              </a:rPr>
              <a:t>ο</a:t>
            </a:r>
            <a:r>
              <a:rPr lang="el-GR" sz="2800" dirty="0" smtClean="0">
                <a:latin typeface="+mj-lt"/>
              </a:rPr>
              <a:t> </a:t>
            </a:r>
            <a:r>
              <a:rPr lang="en-US" sz="2800" dirty="0" smtClean="0">
                <a:latin typeface="+mj-lt"/>
              </a:rPr>
              <a:t>C. </a:t>
            </a:r>
            <a:r>
              <a:rPr lang="el-GR" sz="2800" dirty="0" smtClean="0">
                <a:latin typeface="+mj-lt"/>
              </a:rPr>
              <a:t>Αθλητικός τραυματισμός, φλεγμονές, ψυχικές νόσοι</a:t>
            </a:r>
          </a:p>
          <a:p>
            <a:endParaRPr lang="el-G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00034" y="142860"/>
            <a:ext cx="8229600" cy="1143000"/>
          </a:xfrm>
        </p:spPr>
        <p:txBody>
          <a:bodyPr/>
          <a:lstStyle/>
          <a:p>
            <a:r>
              <a:rPr lang="el-GR" dirty="0">
                <a:solidFill>
                  <a:schemeClr val="tx1"/>
                </a:solidFill>
                <a:latin typeface="+mj-lt"/>
              </a:rPr>
              <a:t>Βιβλιογραφία</a:t>
            </a:r>
          </a:p>
        </p:txBody>
      </p:sp>
      <p:sp>
        <p:nvSpPr>
          <p:cNvPr id="26627" name="Rectangle 3"/>
          <p:cNvSpPr>
            <a:spLocks noGrp="1" noChangeArrowheads="1"/>
          </p:cNvSpPr>
          <p:nvPr>
            <p:ph type="body" idx="1"/>
          </p:nvPr>
        </p:nvSpPr>
        <p:spPr>
          <a:xfrm>
            <a:off x="214283" y="1714488"/>
            <a:ext cx="8501122" cy="4656151"/>
          </a:xfrm>
        </p:spPr>
        <p:txBody>
          <a:bodyPr>
            <a:normAutofit/>
          </a:bodyPr>
          <a:lstStyle/>
          <a:p>
            <a:pPr algn="just"/>
            <a:r>
              <a:rPr lang="el-GR" sz="2400" dirty="0" err="1">
                <a:solidFill>
                  <a:schemeClr val="tx1"/>
                </a:solidFill>
                <a:latin typeface="+mj-lt"/>
              </a:rPr>
              <a:t>Κοκαρίδας</a:t>
            </a:r>
            <a:r>
              <a:rPr lang="el-GR" sz="2400" dirty="0">
                <a:solidFill>
                  <a:schemeClr val="tx1"/>
                </a:solidFill>
                <a:latin typeface="+mj-lt"/>
              </a:rPr>
              <a:t>, Δ. (2010). Άσκηση και αναπηρία: εξατομίκευση, προσαρμογές και προοπτικές ένταξης. Θεσσαλονίκη: Εκδόσεις Χριστοδουλίδη. </a:t>
            </a:r>
            <a:endParaRPr lang="en-US" sz="2400" dirty="0" smtClean="0">
              <a:solidFill>
                <a:schemeClr val="tx1"/>
              </a:solidFill>
              <a:latin typeface="+mj-lt"/>
            </a:endParaRPr>
          </a:p>
          <a:p>
            <a:pPr algn="just"/>
            <a:r>
              <a:rPr lang="el-GR" sz="2400" dirty="0" err="1" smtClean="0">
                <a:solidFill>
                  <a:schemeClr val="tx1"/>
                </a:solidFill>
                <a:latin typeface="+mj-lt"/>
              </a:rPr>
              <a:t>Κοκαρίδας</a:t>
            </a:r>
            <a:r>
              <a:rPr lang="el-GR" sz="2400" dirty="0" smtClean="0">
                <a:solidFill>
                  <a:schemeClr val="tx1"/>
                </a:solidFill>
                <a:latin typeface="+mj-lt"/>
              </a:rPr>
              <a:t>, Δ. (2003). Η κολύμβηση για άτομα με ειδικές ανάγκες. Θεσσαλονίκη: Εκδόσεις Χριστοδουλίδη.</a:t>
            </a:r>
          </a:p>
          <a:p>
            <a:pPr lvl="0" algn="just"/>
            <a:r>
              <a:rPr lang="de-DE" sz="2400" dirty="0" smtClean="0">
                <a:latin typeface="+mj-lt"/>
              </a:rPr>
              <a:t>Kokaridas, D., Angelopoulou-Sakadami, N. &amp; Walters, B. (2000). </a:t>
            </a:r>
            <a:r>
              <a:rPr lang="en-US" sz="2400" dirty="0" smtClean="0">
                <a:latin typeface="+mj-lt"/>
              </a:rPr>
              <a:t>An intervention in the </a:t>
            </a:r>
            <a:r>
              <a:rPr lang="en-US" sz="2400" dirty="0" err="1" smtClean="0">
                <a:latin typeface="+mj-lt"/>
              </a:rPr>
              <a:t>Halliwick</a:t>
            </a:r>
            <a:r>
              <a:rPr lang="en-US" sz="2400" dirty="0" smtClean="0">
                <a:latin typeface="+mj-lt"/>
              </a:rPr>
              <a:t> Method procedures (Swimming) for a group of individuals with Down’s Syndrome. </a:t>
            </a:r>
            <a:r>
              <a:rPr lang="en-US" sz="2400" i="1" dirty="0" smtClean="0">
                <a:latin typeface="+mj-lt"/>
              </a:rPr>
              <a:t>European Journal of Special Needs Education 15</a:t>
            </a:r>
            <a:r>
              <a:rPr lang="en-US" sz="2400" dirty="0" smtClean="0">
                <a:latin typeface="+mj-lt"/>
              </a:rPr>
              <a:t> (2), 218-231. </a:t>
            </a:r>
            <a:endParaRPr lang="el-GR" sz="2400" dirty="0" smtClean="0">
              <a:latin typeface="+mj-lt"/>
            </a:endParaRPr>
          </a:p>
          <a:p>
            <a:pPr algn="just"/>
            <a:endParaRPr lang="en-US" sz="2400" dirty="0" smtClean="0">
              <a:solidFill>
                <a:schemeClr val="tx1"/>
              </a:solidFill>
              <a:latin typeface="+mj-lt"/>
            </a:endParaRPr>
          </a:p>
          <a:p>
            <a:pPr algn="just"/>
            <a:endParaRPr lang="el-GR" sz="2400" dirty="0" smtClean="0">
              <a:solidFill>
                <a:schemeClr val="tx1"/>
              </a:solidFill>
              <a:latin typeface="+mj-lt"/>
            </a:endParaRPr>
          </a:p>
          <a:p>
            <a:pPr lvl="0" algn="just"/>
            <a:endParaRPr lang="el-GR" sz="2400" dirty="0" smtClean="0">
              <a:solidFill>
                <a:schemeClr val="tx1"/>
              </a:solidFill>
              <a:latin typeface="+mj-lt"/>
            </a:endParaRPr>
          </a:p>
          <a:p>
            <a:pPr algn="just"/>
            <a:endParaRPr lang="el-GR" sz="2800" dirty="0">
              <a:solidFill>
                <a:schemeClr val="tx1"/>
              </a:solidFill>
              <a:latin typeface="+mj-lt"/>
            </a:endParaRPr>
          </a:p>
          <a:p>
            <a:endParaRPr lang="el-GR" sz="2800" dirty="0">
              <a:solidFill>
                <a:schemeClr val="tx1"/>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chemeClr val="tx1"/>
                </a:solidFill>
                <a:effectLst/>
                <a:latin typeface="+mj-lt"/>
              </a:rPr>
              <a:t>Τέλος Ενότητας</a:t>
            </a:r>
            <a:endParaRPr lang="el-GR" dirty="0">
              <a:solidFill>
                <a:schemeClr val="tx1"/>
              </a:solidFill>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5826670"/>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effectLst/>
                <a:latin typeface="+mj-lt"/>
              </a:rPr>
              <a:t>Χρηματοδότηση</a:t>
            </a:r>
            <a:endParaRPr lang="el-GR" dirty="0">
              <a:solidFill>
                <a:schemeClr val="tx1"/>
              </a:solidFill>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solidFill>
                  <a:schemeClr val="tx1"/>
                </a:solidFill>
                <a:effectLst/>
                <a:latin typeface="+mj-lt"/>
              </a:rPr>
              <a:t>Το παρόν εκπαιδευτικό υλικό έχει αναπτυχθεί στα πλαίσια του εκπαιδευτικού έργου του διδάσκοντα.</a:t>
            </a:r>
            <a:endParaRPr lang="en-US" sz="2400" dirty="0" smtClean="0">
              <a:solidFill>
                <a:schemeClr val="tx1"/>
              </a:solidFill>
              <a:effectLst/>
              <a:latin typeface="+mj-lt"/>
            </a:endParaRPr>
          </a:p>
          <a:p>
            <a:r>
              <a:rPr lang="el-GR" sz="2400" dirty="0" smtClean="0">
                <a:solidFill>
                  <a:schemeClr val="tx1"/>
                </a:solidFill>
                <a:effectLst/>
                <a:latin typeface="+mj-lt"/>
              </a:rPr>
              <a:t>Το έργο «</a:t>
            </a:r>
            <a:r>
              <a:rPr lang="el-GR" sz="2400" b="1" dirty="0" smtClean="0">
                <a:solidFill>
                  <a:schemeClr val="tx1"/>
                </a:solidFill>
                <a:effectLst/>
                <a:latin typeface="+mj-lt"/>
              </a:rPr>
              <a:t>Ανοικτά Ακαδημαϊκά Μαθήματα Πανεπιστημίου Θεσσαλίας</a:t>
            </a:r>
            <a:r>
              <a:rPr lang="el-GR" sz="2400" dirty="0" smtClean="0">
                <a:solidFill>
                  <a:schemeClr val="tx1"/>
                </a:solidFill>
                <a:effectLst/>
                <a:latin typeface="+mj-lt"/>
              </a:rPr>
              <a:t>» έχει χρηματοδοτήσει μόνο τη αναδιαμόρφωση του εκπαιδευτικού υλικού. </a:t>
            </a:r>
          </a:p>
          <a:p>
            <a:r>
              <a:rPr lang="el-GR" sz="2400" dirty="0" smtClean="0">
                <a:solidFill>
                  <a:schemeClr val="tx1"/>
                </a:solidFill>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effectLst/>
                <a:latin typeface="+mj-lt"/>
              </a:rPr>
              <a:t>Σκοποί  ενότητας</a:t>
            </a:r>
            <a:endParaRPr lang="el-GR" dirty="0">
              <a:solidFill>
                <a:schemeClr val="tx1"/>
              </a:solidFill>
              <a:effectLst/>
              <a:latin typeface="+mj-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solidFill>
                  <a:schemeClr val="tx1"/>
                </a:solidFill>
                <a:effectLst/>
                <a:latin typeface="+mj-lt"/>
              </a:rPr>
              <a:t>Να</a:t>
            </a:r>
            <a:r>
              <a:rPr lang="en-US" dirty="0" smtClean="0">
                <a:solidFill>
                  <a:schemeClr val="tx1"/>
                </a:solidFill>
                <a:effectLst/>
                <a:latin typeface="+mj-lt"/>
              </a:rPr>
              <a:t> </a:t>
            </a:r>
            <a:r>
              <a:rPr lang="el-GR" dirty="0" smtClean="0">
                <a:solidFill>
                  <a:schemeClr val="tx1"/>
                </a:solidFill>
                <a:effectLst/>
                <a:latin typeface="+mj-lt"/>
              </a:rPr>
              <a:t>δώσει μία συνολική εικόνα της έννοιας της θεραπευτικής κολύμβησης και των κύριων μεθόδων που υπάρχουν</a:t>
            </a:r>
            <a:r>
              <a:rPr lang="el-GR" dirty="0" smtClean="0">
                <a:solidFill>
                  <a:schemeClr val="tx1"/>
                </a:solidFill>
                <a:latin typeface="+mj-lt"/>
              </a:rPr>
              <a:t>.</a:t>
            </a:r>
            <a:endParaRPr lang="el-GR" dirty="0">
              <a:solidFill>
                <a:schemeClr val="tx1"/>
              </a:solidFill>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effectLst/>
                <a:latin typeface="+mj-lt"/>
              </a:rPr>
              <a:t>Περιεχόμενα ενότητας</a:t>
            </a:r>
            <a:endParaRPr lang="el-GR" dirty="0">
              <a:solidFill>
                <a:schemeClr val="tx1"/>
              </a:solidFill>
              <a:effectLst/>
              <a:latin typeface="+mj-lt"/>
            </a:endParaRPr>
          </a:p>
        </p:txBody>
      </p:sp>
      <p:sp>
        <p:nvSpPr>
          <p:cNvPr id="3" name="Content Placeholder 2"/>
          <p:cNvSpPr>
            <a:spLocks noGrp="1"/>
          </p:cNvSpPr>
          <p:nvPr>
            <p:ph idx="1"/>
          </p:nvPr>
        </p:nvSpPr>
        <p:spPr>
          <a:xfrm>
            <a:off x="457200" y="1714488"/>
            <a:ext cx="7829576" cy="4411675"/>
          </a:xfrm>
        </p:spPr>
        <p:txBody>
          <a:bodyPr>
            <a:normAutofit/>
          </a:bodyPr>
          <a:lstStyle/>
          <a:p>
            <a:pPr algn="just"/>
            <a:r>
              <a:rPr lang="en-US" sz="2800" dirty="0" smtClean="0">
                <a:solidFill>
                  <a:schemeClr val="tx1"/>
                </a:solidFill>
                <a:latin typeface="+mj-lt"/>
              </a:rPr>
              <a:t>Adapted aquatics, </a:t>
            </a:r>
            <a:r>
              <a:rPr lang="el-GR" sz="2800" dirty="0" smtClean="0">
                <a:solidFill>
                  <a:schemeClr val="tx1"/>
                </a:solidFill>
                <a:latin typeface="+mj-lt"/>
              </a:rPr>
              <a:t>θεραπευτική κολύμβηση, επίδραση της άνωσης, απαραίτητες προϋποθέσεις.</a:t>
            </a:r>
          </a:p>
          <a:p>
            <a:pPr algn="just"/>
            <a:r>
              <a:rPr lang="el-GR" sz="2800" dirty="0" smtClean="0">
                <a:latin typeface="+mj-lt"/>
              </a:rPr>
              <a:t>Κύριες μέθοδοι, </a:t>
            </a:r>
            <a:r>
              <a:rPr lang="en-US" sz="2800" dirty="0" err="1" smtClean="0">
                <a:latin typeface="+mj-lt"/>
              </a:rPr>
              <a:t>Halliwick</a:t>
            </a:r>
            <a:r>
              <a:rPr lang="en-US" sz="2800" dirty="0" smtClean="0">
                <a:latin typeface="+mj-lt"/>
              </a:rPr>
              <a:t>, Water Specific Therapy, Bad </a:t>
            </a:r>
            <a:r>
              <a:rPr lang="en-US" sz="2800" dirty="0" err="1" smtClean="0">
                <a:latin typeface="+mj-lt"/>
              </a:rPr>
              <a:t>Ragaz</a:t>
            </a:r>
            <a:r>
              <a:rPr lang="en-US" sz="2800" dirty="0" smtClean="0">
                <a:latin typeface="+mj-lt"/>
              </a:rPr>
              <a:t>, Ai Chi, </a:t>
            </a:r>
            <a:r>
              <a:rPr lang="en-US" sz="2800" dirty="0" err="1" smtClean="0">
                <a:latin typeface="+mj-lt"/>
              </a:rPr>
              <a:t>Watsu</a:t>
            </a:r>
            <a:r>
              <a:rPr lang="en-US" sz="2800" dirty="0" smtClean="0">
                <a:latin typeface="+mj-lt"/>
              </a:rPr>
              <a:t>.</a:t>
            </a:r>
            <a:endParaRPr lang="el-GR" sz="2800" dirty="0" smtClean="0">
              <a:latin typeface="+mj-lt"/>
            </a:endParaRPr>
          </a:p>
          <a:p>
            <a:pPr algn="just"/>
            <a:r>
              <a:rPr lang="el-GR" sz="2800" dirty="0" smtClean="0">
                <a:latin typeface="+mj-lt"/>
              </a:rPr>
              <a:t>Αντενδείξεις θεραπευτικής κολύμβησης, </a:t>
            </a:r>
            <a:r>
              <a:rPr lang="el-GR" sz="2800" smtClean="0">
                <a:latin typeface="+mj-lt"/>
              </a:rPr>
              <a:t>θερμοκρασία νερού.</a:t>
            </a:r>
            <a:endParaRPr lang="el-GR" sz="2800" dirty="0" smtClean="0">
              <a:solidFill>
                <a:schemeClr val="tx1"/>
              </a:solidFill>
              <a:latin typeface="+mj-lt"/>
            </a:endParaRPr>
          </a:p>
          <a:p>
            <a:pPr algn="just"/>
            <a:endParaRPr lang="el-GR" sz="2800" dirty="0">
              <a:solidFill>
                <a:schemeClr val="tx1"/>
              </a:solidFill>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dirty="0" smtClean="0"/>
              <a:t>Adapted Aquatics</a:t>
            </a:r>
            <a:endParaRPr lang="el-GR" b="1" dirty="0" smtClean="0"/>
          </a:p>
        </p:txBody>
      </p:sp>
      <p:sp>
        <p:nvSpPr>
          <p:cNvPr id="3075" name="Content Placeholder 2"/>
          <p:cNvSpPr>
            <a:spLocks noGrp="1"/>
          </p:cNvSpPr>
          <p:nvPr>
            <p:ph idx="1"/>
          </p:nvPr>
        </p:nvSpPr>
        <p:spPr>
          <a:xfrm>
            <a:off x="179388" y="1524000"/>
            <a:ext cx="8713787" cy="4784725"/>
          </a:xfrm>
        </p:spPr>
        <p:txBody>
          <a:bodyPr>
            <a:normAutofit/>
          </a:bodyPr>
          <a:lstStyle/>
          <a:p>
            <a:pPr algn="just">
              <a:lnSpc>
                <a:spcPct val="80000"/>
              </a:lnSpc>
            </a:pPr>
            <a:r>
              <a:rPr lang="en-US" sz="2800" dirty="0" smtClean="0">
                <a:latin typeface="+mj-lt"/>
                <a:cs typeface="Times New Roman" pitchFamily="18" charset="0"/>
              </a:rPr>
              <a:t>O </a:t>
            </a:r>
            <a:r>
              <a:rPr lang="el-GR" sz="2800" dirty="0" smtClean="0">
                <a:latin typeface="+mj-lt"/>
                <a:cs typeface="Times New Roman" pitchFamily="18" charset="0"/>
              </a:rPr>
              <a:t>όρος </a:t>
            </a:r>
            <a:r>
              <a:rPr lang="en-US" sz="2800" dirty="0" smtClean="0">
                <a:latin typeface="+mj-lt"/>
                <a:cs typeface="Times New Roman" pitchFamily="18" charset="0"/>
              </a:rPr>
              <a:t>adapted aquatics</a:t>
            </a:r>
            <a:r>
              <a:rPr lang="en-GB" sz="2800" dirty="0" smtClean="0">
                <a:latin typeface="+mj-lt"/>
                <a:cs typeface="Times New Roman" pitchFamily="18" charset="0"/>
              </a:rPr>
              <a:t>, </a:t>
            </a:r>
            <a:r>
              <a:rPr lang="el-GR" sz="2800" dirty="0" smtClean="0">
                <a:latin typeface="+mj-lt"/>
                <a:cs typeface="Times New Roman" pitchFamily="18" charset="0"/>
              </a:rPr>
              <a:t>δηλαδή η προσαρμοσμένη καθοδήγηση στο νερό σύμφωνα με τις ανάγκες των ατόμων με αναπηρία,</a:t>
            </a:r>
            <a:r>
              <a:rPr lang="en-GB" sz="2800" dirty="0" smtClean="0">
                <a:latin typeface="+mj-lt"/>
                <a:cs typeface="Times New Roman" pitchFamily="18" charset="0"/>
              </a:rPr>
              <a:t> </a:t>
            </a:r>
            <a:r>
              <a:rPr lang="el-GR" sz="2800" dirty="0" smtClean="0">
                <a:latin typeface="+mj-lt"/>
                <a:cs typeface="Times New Roman" pitchFamily="18" charset="0"/>
              </a:rPr>
              <a:t>αναπτύχθηκε στις δεκαετίες του 1960 και 1970 ως αποτέλεσμα του αυξανόμενου ενδιαφέροντος παροχής ίσων ευκαιριών σε όλους τους ανθρώπους να μάθουν βασικές κολυμβητικές κινήσεις, ανεξάρτητα από το  επίπεδο των ικανοτήτων τους. </a:t>
            </a:r>
          </a:p>
          <a:p>
            <a:pPr algn="just">
              <a:lnSpc>
                <a:spcPct val="80000"/>
              </a:lnSpc>
              <a:buNone/>
            </a:pPr>
            <a:endParaRPr lang="el-GR" sz="2800" dirty="0" smtClean="0">
              <a:latin typeface="+mj-lt"/>
              <a:cs typeface="Times New Roman" pitchFamily="18" charset="0"/>
            </a:endParaRPr>
          </a:p>
          <a:p>
            <a:pPr algn="just">
              <a:lnSpc>
                <a:spcPct val="80000"/>
              </a:lnSpc>
            </a:pPr>
            <a:r>
              <a:rPr lang="el-GR" sz="2800" dirty="0" smtClean="0">
                <a:latin typeface="+mj-lt"/>
                <a:cs typeface="Times New Roman" pitchFamily="18" charset="0"/>
              </a:rPr>
              <a:t>Ο όρος </a:t>
            </a:r>
            <a:r>
              <a:rPr lang="en-US" sz="2800" dirty="0" smtClean="0">
                <a:latin typeface="+mj-lt"/>
                <a:cs typeface="Times New Roman" pitchFamily="18" charset="0"/>
              </a:rPr>
              <a:t>adapted aquatics  </a:t>
            </a:r>
            <a:r>
              <a:rPr lang="el-GR" sz="2800" dirty="0" smtClean="0">
                <a:latin typeface="+mj-lt"/>
                <a:cs typeface="Times New Roman" pitchFamily="18" charset="0"/>
              </a:rPr>
              <a:t>έχει επεκταθεί και περιλαμβάνει εκτός από την κολύμβηση και άλλα αθλήματα του υγρού στίβου όπως η ιστιοπλοΐα, η κωπηλασία, οι καταδύσεις και το κανό-καγιάκ. </a:t>
            </a:r>
            <a:endParaRPr lang="el-GR" sz="2800" b="1" dirty="0" smtClean="0">
              <a:latin typeface="+mj-lt"/>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lstStyle/>
          <a:p>
            <a:r>
              <a:rPr lang="el-GR" b="1" dirty="0" smtClean="0"/>
              <a:t>Κολύμβηση</a:t>
            </a:r>
            <a:endParaRPr lang="el-GR" b="1" dirty="0"/>
          </a:p>
        </p:txBody>
      </p:sp>
      <p:sp>
        <p:nvSpPr>
          <p:cNvPr id="3" name="2 - Θέση περιεχομένου"/>
          <p:cNvSpPr>
            <a:spLocks noGrp="1"/>
          </p:cNvSpPr>
          <p:nvPr>
            <p:ph idx="1"/>
          </p:nvPr>
        </p:nvSpPr>
        <p:spPr>
          <a:xfrm>
            <a:off x="214282" y="1142984"/>
            <a:ext cx="8643998" cy="4983179"/>
          </a:xfrm>
        </p:spPr>
        <p:txBody>
          <a:bodyPr>
            <a:noAutofit/>
          </a:bodyPr>
          <a:lstStyle/>
          <a:p>
            <a:pPr algn="just" hangingPunct="0"/>
            <a:r>
              <a:rPr lang="el-GR" sz="2600" dirty="0">
                <a:latin typeface="+mj-lt"/>
                <a:cs typeface="Times New Roman" pitchFamily="18" charset="0"/>
              </a:rPr>
              <a:t>Η κολύμβηση, η οποία μπορεί να οριστεί ως η ανεξάρτητη κίνηση μέσα στο νερό, κατέχει υψηλή θέση μεταξύ των δραστηριοτήτων </a:t>
            </a:r>
            <a:r>
              <a:rPr lang="el-GR" sz="2600" dirty="0" smtClean="0">
                <a:latin typeface="+mj-lt"/>
                <a:cs typeface="Times New Roman" pitchFamily="18" charset="0"/>
              </a:rPr>
              <a:t>που </a:t>
            </a:r>
            <a:r>
              <a:rPr lang="el-GR" sz="2600" dirty="0">
                <a:latin typeface="+mj-lt"/>
                <a:cs typeface="Times New Roman" pitchFamily="18" charset="0"/>
              </a:rPr>
              <a:t>μπορούν να διδαχθούν επιτυχώς σε άτομα με </a:t>
            </a:r>
            <a:r>
              <a:rPr lang="el-GR" sz="2600" dirty="0" smtClean="0">
                <a:latin typeface="+mj-lt"/>
                <a:cs typeface="Times New Roman" pitchFamily="18" charset="0"/>
              </a:rPr>
              <a:t>αναπηρία. </a:t>
            </a:r>
          </a:p>
          <a:p>
            <a:pPr algn="just" hangingPunct="0"/>
            <a:r>
              <a:rPr lang="el-GR" sz="2600" dirty="0" smtClean="0">
                <a:latin typeface="+mj-lt"/>
                <a:cs typeface="Times New Roman" pitchFamily="18" charset="0"/>
              </a:rPr>
              <a:t>Ο </a:t>
            </a:r>
            <a:r>
              <a:rPr lang="el-GR" sz="2600" dirty="0">
                <a:latin typeface="+mj-lt"/>
                <a:cs typeface="Times New Roman" pitchFamily="18" charset="0"/>
              </a:rPr>
              <a:t>λόγος είναι </a:t>
            </a:r>
            <a:r>
              <a:rPr lang="el-GR" sz="2600" dirty="0" smtClean="0">
                <a:latin typeface="+mj-lt"/>
                <a:cs typeface="Times New Roman" pitchFamily="18" charset="0"/>
              </a:rPr>
              <a:t>η άνωση </a:t>
            </a:r>
            <a:r>
              <a:rPr lang="el-GR" sz="2600" dirty="0">
                <a:latin typeface="+mj-lt"/>
                <a:cs typeface="Times New Roman" pitchFamily="18" charset="0"/>
              </a:rPr>
              <a:t>του νερού που παρέχει υποστήριξη στο </a:t>
            </a:r>
            <a:r>
              <a:rPr lang="el-GR" sz="2600" dirty="0" smtClean="0">
                <a:latin typeface="+mj-lt"/>
                <a:cs typeface="Times New Roman" pitchFamily="18" charset="0"/>
              </a:rPr>
              <a:t>σώμα και δίνει την </a:t>
            </a:r>
            <a:r>
              <a:rPr lang="el-GR" sz="2600" dirty="0">
                <a:latin typeface="+mj-lt"/>
                <a:cs typeface="Times New Roman" pitchFamily="18" charset="0"/>
              </a:rPr>
              <a:t>δυνατότητα στα άτομα με </a:t>
            </a:r>
            <a:r>
              <a:rPr lang="el-GR" sz="2600" dirty="0" smtClean="0">
                <a:latin typeface="+mj-lt"/>
                <a:cs typeface="Times New Roman" pitchFamily="18" charset="0"/>
              </a:rPr>
              <a:t>αναπηρία να </a:t>
            </a:r>
            <a:r>
              <a:rPr lang="el-GR" sz="2600" dirty="0">
                <a:latin typeface="+mj-lt"/>
                <a:cs typeface="Times New Roman" pitchFamily="18" charset="0"/>
              </a:rPr>
              <a:t>εκτελέσουν μεγαλύτερο αριθμό κινήσεων από ότι θα μπορούσαν σε οποιοδήποτε άλλο άθλημα </a:t>
            </a:r>
            <a:endParaRPr lang="el-GR" sz="2600" dirty="0" smtClean="0">
              <a:latin typeface="+mj-lt"/>
              <a:cs typeface="Times New Roman" pitchFamily="18" charset="0"/>
            </a:endParaRPr>
          </a:p>
          <a:p>
            <a:pPr algn="just" hangingPunct="0"/>
            <a:r>
              <a:rPr lang="el-GR" sz="2600" dirty="0" smtClean="0">
                <a:latin typeface="+mj-lt"/>
                <a:cs typeface="Times New Roman" pitchFamily="18" charset="0"/>
              </a:rPr>
              <a:t>Γι </a:t>
            </a:r>
            <a:r>
              <a:rPr lang="el-GR" sz="2600" dirty="0">
                <a:latin typeface="+mj-lt"/>
                <a:cs typeface="Times New Roman" pitchFamily="18" charset="0"/>
              </a:rPr>
              <a:t>αυτό το λόγο, η κολύμβηση αναγνωρίζεται παγκόσμια σαν το καλύτερο, ίσως, άθλημα για τη διατήρηση ή βελτίωση της οργανικής και κινητικής κατάστασης των ατόμων με </a:t>
            </a:r>
            <a:r>
              <a:rPr lang="el-GR" sz="2600" dirty="0" smtClean="0">
                <a:latin typeface="+mj-lt"/>
                <a:cs typeface="Times New Roman" pitchFamily="18" charset="0"/>
              </a:rPr>
              <a:t>αναπηρίες.</a:t>
            </a:r>
            <a:endParaRPr lang="el-GR" sz="2600" dirty="0">
              <a:latin typeface="+mj-lt"/>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928662" y="285728"/>
            <a:ext cx="7489825" cy="857232"/>
          </a:xfrm>
          <a:prstGeom prst="rect">
            <a:avLst/>
          </a:prstGeom>
          <a:noFill/>
          <a:ln w="9525">
            <a:noFill/>
            <a:miter lim="800000"/>
            <a:headEnd/>
            <a:tailEnd/>
          </a:ln>
          <a:effectLst/>
        </p:spPr>
        <p:txBody>
          <a:bodyPr anchor="ctr"/>
          <a:lstStyle/>
          <a:p>
            <a:pPr algn="ctr"/>
            <a:r>
              <a:rPr lang="el-GR" sz="4000" b="1" dirty="0" smtClean="0"/>
              <a:t>Θεραπευτική Κολύμβηση</a:t>
            </a:r>
            <a:endParaRPr lang="el-GR" sz="4000" b="1" dirty="0"/>
          </a:p>
        </p:txBody>
      </p:sp>
      <p:sp>
        <p:nvSpPr>
          <p:cNvPr id="73731" name="Rectangle 3"/>
          <p:cNvSpPr>
            <a:spLocks noChangeArrowheads="1"/>
          </p:cNvSpPr>
          <p:nvPr/>
        </p:nvSpPr>
        <p:spPr bwMode="auto">
          <a:xfrm>
            <a:off x="214282" y="1428736"/>
            <a:ext cx="8572560" cy="4214866"/>
          </a:xfrm>
          <a:prstGeom prst="rect">
            <a:avLst/>
          </a:prstGeom>
          <a:noFill/>
          <a:ln w="9525">
            <a:noFill/>
            <a:miter lim="800000"/>
            <a:headEnd/>
            <a:tailEnd/>
          </a:ln>
          <a:effectLst/>
        </p:spPr>
        <p:txBody>
          <a:bodyPr/>
          <a:lstStyle/>
          <a:p>
            <a:pPr marL="342900" indent="-342900" algn="just">
              <a:lnSpc>
                <a:spcPct val="80000"/>
              </a:lnSpc>
              <a:spcBef>
                <a:spcPct val="20000"/>
              </a:spcBef>
              <a:buFontTx/>
              <a:buChar char="•"/>
            </a:pPr>
            <a:r>
              <a:rPr lang="el-GR" sz="2600" dirty="0">
                <a:latin typeface="+mj-lt"/>
                <a:cs typeface="Times New Roman" pitchFamily="18" charset="0"/>
              </a:rPr>
              <a:t>Το νερό ως μέσο δραστηριότητας έχει θεραπευτικό και ψυχαγωγικό χαρακτήρα. </a:t>
            </a:r>
            <a:endParaRPr lang="el-GR" sz="2600" dirty="0" smtClean="0">
              <a:latin typeface="+mj-lt"/>
              <a:cs typeface="Times New Roman" pitchFamily="18" charset="0"/>
            </a:endParaRPr>
          </a:p>
          <a:p>
            <a:pPr marL="342900" indent="-342900" algn="just">
              <a:lnSpc>
                <a:spcPct val="80000"/>
              </a:lnSpc>
              <a:spcBef>
                <a:spcPct val="20000"/>
              </a:spcBef>
              <a:buFontTx/>
              <a:buChar char="•"/>
            </a:pPr>
            <a:r>
              <a:rPr lang="el-GR" sz="2600" b="1" dirty="0" smtClean="0">
                <a:latin typeface="+mj-lt"/>
                <a:cs typeface="Times New Roman" pitchFamily="18" charset="0"/>
              </a:rPr>
              <a:t>Η </a:t>
            </a:r>
            <a:r>
              <a:rPr lang="el-GR" sz="2600" b="1" dirty="0">
                <a:latin typeface="+mj-lt"/>
                <a:cs typeface="Times New Roman" pitchFamily="18" charset="0"/>
              </a:rPr>
              <a:t>υδροθεραπεία </a:t>
            </a:r>
            <a:r>
              <a:rPr lang="el-GR" sz="2600" dirty="0">
                <a:latin typeface="+mj-lt"/>
                <a:cs typeface="Times New Roman" pitchFamily="18" charset="0"/>
              </a:rPr>
              <a:t>(άσκηση στο νερό για θεραπευτικούς λόγους) είναι εξ’ ορισμού καθαρά θεραπευτικής </a:t>
            </a:r>
            <a:r>
              <a:rPr lang="el-GR" sz="2600" dirty="0" smtClean="0">
                <a:latin typeface="+mj-lt"/>
                <a:cs typeface="Times New Roman" pitchFamily="18" charset="0"/>
              </a:rPr>
              <a:t>φύσεως. </a:t>
            </a:r>
          </a:p>
          <a:p>
            <a:pPr marL="342900" indent="-342900" algn="just">
              <a:lnSpc>
                <a:spcPct val="80000"/>
              </a:lnSpc>
              <a:spcBef>
                <a:spcPct val="20000"/>
              </a:spcBef>
              <a:buFontTx/>
              <a:buChar char="•"/>
            </a:pPr>
            <a:r>
              <a:rPr lang="el-GR" sz="2600" b="1" dirty="0" smtClean="0">
                <a:latin typeface="+mj-lt"/>
                <a:cs typeface="Times New Roman" pitchFamily="18" charset="0"/>
              </a:rPr>
              <a:t>Οι γενικές </a:t>
            </a:r>
            <a:r>
              <a:rPr lang="el-GR" sz="2600" b="1" dirty="0">
                <a:latin typeface="+mj-lt"/>
                <a:cs typeface="Times New Roman" pitchFamily="18" charset="0"/>
              </a:rPr>
              <a:t>μέθοδοι εκμάθησης κολύμβησης </a:t>
            </a:r>
            <a:r>
              <a:rPr lang="el-GR" sz="2600" dirty="0">
                <a:latin typeface="+mj-lt"/>
                <a:cs typeface="Times New Roman" pitchFamily="18" charset="0"/>
              </a:rPr>
              <a:t>δεν πετυχαίνουν πάντοτε, επειδή δεν λαμβάνουν υπόψη τις ιδιαιτερότητες των ατόμων με διαφορετικές </a:t>
            </a:r>
            <a:r>
              <a:rPr lang="el-GR" sz="2600" dirty="0" smtClean="0">
                <a:latin typeface="+mj-lt"/>
                <a:cs typeface="Times New Roman" pitchFamily="18" charset="0"/>
              </a:rPr>
              <a:t>αναπηρίες. </a:t>
            </a:r>
            <a:endParaRPr lang="el-GR" sz="2600" dirty="0">
              <a:latin typeface="+mj-lt"/>
              <a:cs typeface="Times New Roman" pitchFamily="18" charset="0"/>
            </a:endParaRPr>
          </a:p>
          <a:p>
            <a:pPr marL="342900" indent="-342900" algn="just">
              <a:lnSpc>
                <a:spcPct val="80000"/>
              </a:lnSpc>
              <a:spcBef>
                <a:spcPct val="20000"/>
              </a:spcBef>
              <a:buFontTx/>
              <a:buChar char="•"/>
            </a:pPr>
            <a:r>
              <a:rPr lang="el-GR" sz="2600" dirty="0">
                <a:latin typeface="+mj-lt"/>
                <a:cs typeface="Times New Roman" pitchFamily="18" charset="0"/>
              </a:rPr>
              <a:t>Στον βαθμό που οι θεραπευτικές και εκπαιδευτικές ιδιότητες της κολύμβησης μπορούν να συνυπάρξουν, τότε μπορεί να αναπτυχθεί μία συγκεκριμένη μέθοδος </a:t>
            </a:r>
            <a:r>
              <a:rPr lang="el-GR" sz="2600" dirty="0" smtClean="0">
                <a:latin typeface="+mj-lt"/>
                <a:cs typeface="Times New Roman" pitchFamily="18" charset="0"/>
              </a:rPr>
              <a:t>«θεραπευτικής» ή αλλιώς «προσαρμοσμένης </a:t>
            </a:r>
            <a:r>
              <a:rPr lang="el-GR" sz="2600" dirty="0">
                <a:latin typeface="+mj-lt"/>
                <a:cs typeface="Times New Roman" pitchFamily="18" charset="0"/>
              </a:rPr>
              <a:t>κολύμβησης». </a:t>
            </a:r>
            <a:endParaRPr lang="el-GR" sz="2600" dirty="0" smtClean="0">
              <a:latin typeface="+mj-lt"/>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928662" y="285728"/>
            <a:ext cx="7489825" cy="857232"/>
          </a:xfrm>
          <a:prstGeom prst="rect">
            <a:avLst/>
          </a:prstGeom>
          <a:noFill/>
          <a:ln w="9525">
            <a:noFill/>
            <a:miter lim="800000"/>
            <a:headEnd/>
            <a:tailEnd/>
          </a:ln>
          <a:effectLst/>
        </p:spPr>
        <p:txBody>
          <a:bodyPr anchor="ctr"/>
          <a:lstStyle/>
          <a:p>
            <a:pPr algn="ctr"/>
            <a:r>
              <a:rPr lang="el-GR" sz="4000" b="1" dirty="0" smtClean="0"/>
              <a:t>Θεραπευτική Κολύμβηση</a:t>
            </a:r>
            <a:endParaRPr lang="el-GR" sz="4000" b="1" dirty="0"/>
          </a:p>
        </p:txBody>
      </p:sp>
      <p:sp>
        <p:nvSpPr>
          <p:cNvPr id="73731" name="Rectangle 3"/>
          <p:cNvSpPr>
            <a:spLocks noChangeArrowheads="1"/>
          </p:cNvSpPr>
          <p:nvPr/>
        </p:nvSpPr>
        <p:spPr bwMode="auto">
          <a:xfrm>
            <a:off x="428596" y="1428736"/>
            <a:ext cx="8072494" cy="3786214"/>
          </a:xfrm>
          <a:prstGeom prst="rect">
            <a:avLst/>
          </a:prstGeom>
          <a:noFill/>
          <a:ln w="9525">
            <a:noFill/>
            <a:miter lim="800000"/>
            <a:headEnd/>
            <a:tailEnd/>
          </a:ln>
          <a:effectLst/>
        </p:spPr>
        <p:txBody>
          <a:bodyPr/>
          <a:lstStyle/>
          <a:p>
            <a:pPr marL="342900" indent="-342900" algn="just">
              <a:lnSpc>
                <a:spcPct val="80000"/>
              </a:lnSpc>
              <a:spcBef>
                <a:spcPct val="20000"/>
              </a:spcBef>
              <a:buFontTx/>
              <a:buChar char="•"/>
            </a:pPr>
            <a:r>
              <a:rPr lang="el-GR" sz="2400" dirty="0" smtClean="0">
                <a:latin typeface="+mj-lt"/>
                <a:cs typeface="Times New Roman" pitchFamily="18" charset="0"/>
              </a:rPr>
              <a:t>Στην </a:t>
            </a:r>
            <a:r>
              <a:rPr lang="el-GR" sz="2400" b="1" dirty="0" smtClean="0">
                <a:latin typeface="+mj-lt"/>
                <a:cs typeface="Times New Roman" pitchFamily="18" charset="0"/>
              </a:rPr>
              <a:t>θεραπευτική κολύμβηση</a:t>
            </a:r>
            <a:r>
              <a:rPr lang="el-GR" sz="2400" dirty="0" smtClean="0">
                <a:latin typeface="+mj-lt"/>
                <a:cs typeface="Times New Roman" pitchFamily="18" charset="0"/>
              </a:rPr>
              <a:t>, οι εκπαιδευτές χρησιμοποιούν τις μοναδικές ιδιότητες του νερού για να δημιουργήσουν νέες τεχνικές κίνησης συνδυάζοντας τις θεραπευτικές πλευρές της υδροθεραπείας με τα πλεονεκτήματα των ψυχαγωγικών μεθόδων εκμάθησης κολύμβησης. </a:t>
            </a:r>
            <a:endParaRPr lang="en-US" sz="2400" dirty="0" smtClean="0">
              <a:latin typeface="+mj-lt"/>
              <a:cs typeface="Times New Roman" pitchFamily="18" charset="0"/>
            </a:endParaRPr>
          </a:p>
          <a:p>
            <a:pPr marL="342900" indent="-342900" algn="just">
              <a:lnSpc>
                <a:spcPct val="80000"/>
              </a:lnSpc>
              <a:spcBef>
                <a:spcPct val="20000"/>
              </a:spcBef>
              <a:buFontTx/>
              <a:buChar char="•"/>
            </a:pPr>
            <a:r>
              <a:rPr lang="el-GR" sz="2400" dirty="0" smtClean="0">
                <a:latin typeface="+mj-lt"/>
                <a:cs typeface="Times New Roman" pitchFamily="18" charset="0"/>
              </a:rPr>
              <a:t>Κολυμβητικά</a:t>
            </a:r>
            <a:r>
              <a:rPr lang="el-GR" sz="2400" dirty="0">
                <a:latin typeface="+mj-lt"/>
                <a:cs typeface="Times New Roman" pitchFamily="18" charset="0"/>
              </a:rPr>
              <a:t> </a:t>
            </a:r>
            <a:r>
              <a:rPr lang="el-GR" sz="2400" dirty="0" smtClean="0">
                <a:latin typeface="+mj-lt"/>
                <a:cs typeface="Times New Roman" pitchFamily="18" charset="0"/>
              </a:rPr>
              <a:t>παρατηρείται εκτέλεση αδρών κινητικών προτύπων με επιστράτευση μεγάλων μυϊκών ομάδων</a:t>
            </a:r>
            <a:r>
              <a:rPr lang="en-GB" sz="2400" dirty="0" smtClean="0">
                <a:latin typeface="+mj-lt"/>
                <a:cs typeface="Times New Roman" pitchFamily="18" charset="0"/>
              </a:rPr>
              <a:t>, </a:t>
            </a:r>
            <a:r>
              <a:rPr lang="el-GR" sz="2400" dirty="0" smtClean="0">
                <a:latin typeface="+mj-lt"/>
                <a:cs typeface="Times New Roman" pitchFamily="18" charset="0"/>
              </a:rPr>
              <a:t>ενώ θεραπευτικά αυτά τα κινητικά πρότυπα βελτιώνονται λειτουργικά</a:t>
            </a:r>
            <a:r>
              <a:rPr lang="en-US" sz="2400" dirty="0" smtClean="0">
                <a:latin typeface="+mj-lt"/>
                <a:cs typeface="Times New Roman" pitchFamily="18" charset="0"/>
              </a:rPr>
              <a:t>. </a:t>
            </a:r>
            <a:endParaRPr lang="el-GR" sz="2400" b="1" dirty="0">
              <a:latin typeface="+mj-lt"/>
              <a:cs typeface="Times New Roman"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1451</Words>
  <Application>Microsoft Office PowerPoint</Application>
  <PresentationFormat>Προβολή στην οθόνη (4:3)</PresentationFormat>
  <Paragraphs>125</Paragraphs>
  <Slides>23</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Adapted Aquatics</vt:lpstr>
      <vt:lpstr>Κολύμβηση</vt:lpstr>
      <vt:lpstr>Διαφάνεια 8</vt:lpstr>
      <vt:lpstr>Διαφάνεια 9</vt:lpstr>
      <vt:lpstr>Διαφάνεια 10</vt:lpstr>
      <vt:lpstr>Διαφάνεια 11</vt:lpstr>
      <vt:lpstr>Η Μέθοδος Halliwick</vt:lpstr>
      <vt:lpstr>Διαφάνεια 13</vt:lpstr>
      <vt:lpstr>Διαφάνεια 14</vt:lpstr>
      <vt:lpstr>Water Specific Therapy (WST)</vt:lpstr>
      <vt:lpstr>Ai  Chi</vt:lpstr>
      <vt:lpstr>Bad Ragaz</vt:lpstr>
      <vt:lpstr>Watsu</vt:lpstr>
      <vt:lpstr>Αντενδείξεις Θεραπευτικής Κολύμβησης</vt:lpstr>
      <vt:lpstr>Αντενδείξεις Θεραπευτικής Κολύμβησης</vt:lpstr>
      <vt:lpstr>Θερμοκρασία Νερού</vt:lpstr>
      <vt:lpstr>Βιβλιογραφία</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216</cp:revision>
  <dcterms:created xsi:type="dcterms:W3CDTF">2012-09-06T09:03:05Z</dcterms:created>
  <dcterms:modified xsi:type="dcterms:W3CDTF">2015-07-31T21:04:53Z</dcterms:modified>
</cp:coreProperties>
</file>