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9"/>
  </p:notesMasterIdLst>
  <p:sldIdLst>
    <p:sldId id="257" r:id="rId3"/>
    <p:sldId id="258" r:id="rId4"/>
    <p:sldId id="265" r:id="rId5"/>
    <p:sldId id="264" r:id="rId6"/>
    <p:sldId id="524" r:id="rId7"/>
    <p:sldId id="489" r:id="rId8"/>
    <p:sldId id="490" r:id="rId9"/>
    <p:sldId id="491" r:id="rId10"/>
    <p:sldId id="492" r:id="rId11"/>
    <p:sldId id="493" r:id="rId12"/>
    <p:sldId id="525" r:id="rId13"/>
    <p:sldId id="494" r:id="rId14"/>
    <p:sldId id="526" r:id="rId15"/>
    <p:sldId id="495" r:id="rId16"/>
    <p:sldId id="496" r:id="rId17"/>
    <p:sldId id="527" r:id="rId18"/>
    <p:sldId id="497" r:id="rId19"/>
    <p:sldId id="498" r:id="rId20"/>
    <p:sldId id="499" r:id="rId21"/>
    <p:sldId id="500" r:id="rId22"/>
    <p:sldId id="501" r:id="rId23"/>
    <p:sldId id="502" r:id="rId24"/>
    <p:sldId id="503" r:id="rId25"/>
    <p:sldId id="504" r:id="rId26"/>
    <p:sldId id="505" r:id="rId27"/>
    <p:sldId id="528" r:id="rId28"/>
    <p:sldId id="529" r:id="rId29"/>
    <p:sldId id="506" r:id="rId30"/>
    <p:sldId id="507" r:id="rId31"/>
    <p:sldId id="508" r:id="rId32"/>
    <p:sldId id="509" r:id="rId33"/>
    <p:sldId id="510" r:id="rId34"/>
    <p:sldId id="511" r:id="rId35"/>
    <p:sldId id="512" r:id="rId36"/>
    <p:sldId id="513" r:id="rId37"/>
    <p:sldId id="514" r:id="rId38"/>
    <p:sldId id="515" r:id="rId39"/>
    <p:sldId id="516" r:id="rId40"/>
    <p:sldId id="517" r:id="rId41"/>
    <p:sldId id="530" r:id="rId42"/>
    <p:sldId id="531" r:id="rId43"/>
    <p:sldId id="532" r:id="rId44"/>
    <p:sldId id="533" r:id="rId45"/>
    <p:sldId id="537" r:id="rId46"/>
    <p:sldId id="535" r:id="rId47"/>
    <p:sldId id="536" r:id="rId48"/>
  </p:sldIdLst>
  <p:sldSz cx="9144000" cy="6858000" type="screen4x3"/>
  <p:notesSz cx="6858000" cy="9144000"/>
  <p:custDataLst>
    <p:tags r:id="rId50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3D8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6" autoAdjust="0"/>
    <p:restoredTop sz="94660"/>
  </p:normalViewPr>
  <p:slideViewPr>
    <p:cSldViewPr>
      <p:cViewPr>
        <p:scale>
          <a:sx n="60" d="100"/>
          <a:sy n="60" d="100"/>
        </p:scale>
        <p:origin x="-1448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0E8D5103-7F54-4F51-ABDA-5D9E7669F8FA}" type="datetimeFigureOut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E4EDF49-40F4-4C26-BDC7-485ABD26057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6293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018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61465B-A68F-4090-8536-10871DED212F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12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A00A8D-2D0D-4DC9-9338-7D0802317228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EDF49-40F4-4C26-BDC7-485ABD26057B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1642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EDF49-40F4-4C26-BDC7-485ABD26057B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640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95A2F8-0C18-4E98-9BC9-2EA460E61CBB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C6851-5681-4ED6-B4B4-576085BE4B16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D3BF2-C592-413A-AFF8-992F6015CAE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7282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18E1D-F6D4-4850-AE93-D63050766A46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FFCBC-6986-4C31-8410-46F93EAD97A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582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8874C-A091-448D-8004-7CC45247AA0E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6A19-FA9D-40CD-B745-D2EB336166D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0521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C5203-0756-4102-8CE8-B9784219E166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8EBA8-CFE7-4FA3-ACD5-E2F866FD8CC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9609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ADDD9-0B38-4C47-90DF-619294E8E680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9DEB8-AE1B-4D8F-AB36-6D0442757A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3789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288E6-A401-4AAE-A34B-D1EF2766BD7D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01B7D-BB6D-4006-849C-C2C00B00B54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4202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30E45-7EA7-478B-AB68-FC36F7F0FC33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7762A-2537-4FDD-A00E-52DA7F92D24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317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897BB-CB6B-494C-A239-9C6F5A785269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7ABC2-500C-4797-8B86-DC575A088D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279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53CDF-CB3F-42E7-B78D-F82DC44BD032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99172-4F4D-417C-A44F-886E5FB19A9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1922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3675C-D3C6-4D11-9F5E-720AA3A09BC8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6AC24-461E-4728-AAF3-6363A417014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957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8AF69-B246-443D-8D08-B598253C513F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42F60-BB50-4D2B-98F0-7F8EDD3024C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5171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0E9E47-8BBE-44E2-98AD-F233117BD25A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 smtClean="0"/>
              <a:t>Πολλαπλή πρόσβαση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37166C-C24D-470F-92A0-14C61B9D354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5.jpeg"/><Relationship Id="rId5" Type="http://schemas.openxmlformats.org/officeDocument/2006/relationships/slide" Target="slide4.xml"/><Relationship Id="rId4" Type="http://schemas.openxmlformats.org/officeDocument/2006/relationships/image" Target="../media/image10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5.jpeg"/><Relationship Id="rId5" Type="http://schemas.openxmlformats.org/officeDocument/2006/relationships/slide" Target="slide4.xml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notesSlide" Target="../notesSlides/notesSlide2.xml"/><Relationship Id="rId7" Type="http://schemas.openxmlformats.org/officeDocument/2006/relationships/slide" Target="slide2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slide" Target="slide20.xml"/><Relationship Id="rId5" Type="http://schemas.openxmlformats.org/officeDocument/2006/relationships/slide" Target="slide11.xml"/><Relationship Id="rId10" Type="http://schemas.openxmlformats.org/officeDocument/2006/relationships/slide" Target="slide37.xml"/><Relationship Id="rId4" Type="http://schemas.openxmlformats.org/officeDocument/2006/relationships/slide" Target="slide5.xml"/><Relationship Id="rId9" Type="http://schemas.openxmlformats.org/officeDocument/2006/relationships/slide" Target="slide3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3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5" Type="http://schemas.openxmlformats.org/officeDocument/2006/relationships/image" Target="../media/image21.png"/><Relationship Id="rId4" Type="http://schemas.openxmlformats.org/officeDocument/2006/relationships/hyperlink" Target="http://creativecommons.org/licenses/by-nc-sa/4.0/deed.el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altLang="el-GR" sz="2000" b="0" dirty="0"/>
                <a:t>Τεχνολογικό Εκπαιδευτικό </a:t>
              </a:r>
            </a:p>
            <a:p>
              <a:pPr eaLnBrk="1" hangingPunct="1"/>
              <a:r>
                <a:rPr lang="el-GR" altLang="el-GR" sz="2000" b="0" dirty="0"/>
                <a:t>Ίδρυμα Θεσσαλίας</a:t>
              </a:r>
            </a:p>
          </p:txBody>
        </p:sp>
      </p:grpSp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757238" y="1644650"/>
            <a:ext cx="7772400" cy="1470025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000000"/>
                </a:solidFill>
              </a:rPr>
              <a:t>Κινητές Επικοινωνίες</a:t>
            </a:r>
            <a:endParaRPr lang="el-GR" altLang="el-GR" dirty="0" smtClean="0"/>
          </a:p>
        </p:txBody>
      </p:sp>
      <p:sp>
        <p:nvSpPr>
          <p:cNvPr id="2052" name="Θέση περιεχομένου 2"/>
          <p:cNvSpPr txBox="1">
            <a:spLocks/>
          </p:cNvSpPr>
          <p:nvPr/>
        </p:nvSpPr>
        <p:spPr bwMode="auto">
          <a:xfrm>
            <a:off x="1331913" y="3048000"/>
            <a:ext cx="6553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Aft>
                <a:spcPts val="1800"/>
              </a:spcAft>
              <a:buFont typeface="Arial" charset="0"/>
              <a:buNone/>
            </a:pPr>
            <a:r>
              <a:rPr lang="el-GR" altLang="el-GR" sz="2800" dirty="0">
                <a:solidFill>
                  <a:srgbClr val="000000"/>
                </a:solidFill>
                <a:latin typeface="+mn-lt"/>
              </a:rPr>
              <a:t>Ενότητα #</a:t>
            </a:r>
            <a:r>
              <a:rPr lang="en-US" altLang="el-GR" sz="2800" dirty="0">
                <a:solidFill>
                  <a:srgbClr val="000000"/>
                </a:solidFill>
                <a:latin typeface="+mn-lt"/>
              </a:rPr>
              <a:t>8: </a:t>
            </a:r>
            <a:r>
              <a:rPr lang="el-GR" altLang="el-GR" sz="2800" b="0" dirty="0">
                <a:solidFill>
                  <a:srgbClr val="000000"/>
                </a:solidFill>
                <a:latin typeface="+mn-lt"/>
              </a:rPr>
              <a:t>Πολλαπλή πρόσβαση</a:t>
            </a:r>
            <a:r>
              <a:rPr lang="el-GR" altLang="el-GR" sz="2800" b="0" dirty="0">
                <a:latin typeface="+mn-lt"/>
              </a:rPr>
              <a:t> </a:t>
            </a:r>
          </a:p>
          <a:p>
            <a:pPr algn="ctr" eaLnBrk="1" hangingPunct="1">
              <a:spcAft>
                <a:spcPts val="1800"/>
              </a:spcAft>
              <a:buFont typeface="Arial" charset="0"/>
              <a:buNone/>
            </a:pPr>
            <a:r>
              <a:rPr lang="el-GR" altLang="el-GR" sz="2800" b="0" dirty="0" smtClean="0">
                <a:solidFill>
                  <a:srgbClr val="000000"/>
                </a:solidFill>
                <a:latin typeface="+mn-lt"/>
              </a:rPr>
              <a:t>Γεώργιος </a:t>
            </a:r>
            <a:r>
              <a:rPr lang="el-GR" altLang="el-GR" sz="2800" b="0" dirty="0" err="1">
                <a:solidFill>
                  <a:srgbClr val="000000"/>
                </a:solidFill>
                <a:latin typeface="+mn-lt"/>
              </a:rPr>
              <a:t>Καρέτσος</a:t>
            </a:r>
            <a:endParaRPr lang="el-GR" altLang="el-GR" sz="2800" b="0" dirty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buFont typeface="Arial" charset="0"/>
              <a:buNone/>
            </a:pPr>
            <a:r>
              <a:rPr lang="el-GR" altLang="el-GR" sz="2800" b="0" dirty="0">
                <a:solidFill>
                  <a:srgbClr val="000000"/>
                </a:solidFill>
                <a:latin typeface="+mn-lt"/>
              </a:rPr>
              <a:t>Σχολή Τεχνολογικών Εφαρμογών</a:t>
            </a:r>
          </a:p>
          <a:p>
            <a:pPr algn="ctr" eaLnBrk="1" hangingPunct="1">
              <a:buFont typeface="Arial" charset="0"/>
              <a:buNone/>
            </a:pPr>
            <a:r>
              <a:rPr lang="el-GR" altLang="el-GR" sz="2800" b="0" dirty="0">
                <a:solidFill>
                  <a:srgbClr val="000000"/>
                </a:solidFill>
                <a:latin typeface="+mn-lt"/>
              </a:rPr>
              <a:t>Τμήμα Μηχανικών Πληροφορικής Τ.Ε. </a:t>
            </a:r>
          </a:p>
        </p:txBody>
      </p:sp>
      <p:pic>
        <p:nvPicPr>
          <p:cNvPr id="2053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970588"/>
            <a:ext cx="15843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Περιορισμοί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sp>
        <p:nvSpPr>
          <p:cNvPr id="11266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Χαρακτηριστικά των </a:t>
            </a:r>
            <a:r>
              <a:rPr lang="el-GR" altLang="el-GR" sz="3200" dirty="0" err="1" smtClean="0"/>
              <a:t>ραδιοζεύξεων</a:t>
            </a:r>
            <a:r>
              <a:rPr lang="el-GR" altLang="el-GR" sz="3200" dirty="0" smtClean="0"/>
              <a:t>:</a:t>
            </a:r>
            <a:endParaRPr lang="en-US" altLang="el-GR" sz="32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>
                <a:solidFill>
                  <a:prstClr val="black"/>
                </a:solidFill>
              </a:rPr>
              <a:t>Δ</a:t>
            </a:r>
            <a:r>
              <a:rPr lang="el-GR" altLang="el-GR" sz="2800" dirty="0" smtClean="0"/>
              <a:t>εκτικές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σε σφάλματα:</a:t>
            </a:r>
            <a:endParaRPr lang="en-US" altLang="el-GR" sz="2800" dirty="0" smtClean="0"/>
          </a:p>
          <a:p>
            <a:pPr marL="1943100" lvl="2" indent="-457200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  <a:buSzPct val="70000"/>
              <a:buFont typeface="Wingdings 2" panose="05020102010507070707" pitchFamily="18" charset="2"/>
              <a:buChar char="¢"/>
            </a:pPr>
            <a:r>
              <a:rPr lang="el-GR" altLang="el-GR" dirty="0" smtClean="0"/>
              <a:t>Διαλείψεις.</a:t>
            </a:r>
            <a:endParaRPr lang="el-GR" altLang="el-GR" dirty="0"/>
          </a:p>
          <a:p>
            <a:pPr marL="1943100" lvl="2" indent="-457200" fontAlgn="auto">
              <a:spcBef>
                <a:spcPts val="0"/>
              </a:spcBef>
              <a:spcAft>
                <a:spcPts val="2400"/>
              </a:spcAft>
              <a:buClr>
                <a:prstClr val="black">
                  <a:lumMod val="65000"/>
                  <a:lumOff val="35000"/>
                </a:prstClr>
              </a:buClr>
              <a:buSzPct val="70000"/>
              <a:buFont typeface="Wingdings 2" panose="05020102010507070707" pitchFamily="18" charset="2"/>
              <a:buChar char="¢"/>
            </a:pPr>
            <a:r>
              <a:rPr lang="el-GR" altLang="el-GR" dirty="0" smtClean="0"/>
              <a:t>Παρεμβολές.</a:t>
            </a:r>
            <a:endParaRPr lang="en-US" altLang="el-GR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Φαινόμενο σύλληψης:</a:t>
            </a:r>
            <a:endParaRPr lang="en-US" altLang="el-GR" sz="32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Το τερματικό με τη μεγαλύτερη ισχύ καλύπτει το άλλο.</a:t>
            </a:r>
            <a:endParaRPr lang="el-GR" altLang="el-GR" sz="2800" dirty="0"/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Το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τερματικό χαμηλής ισχύος μπορεί να μην έχει ποτέ τη δυνατότητα να ακουστεί.</a:t>
            </a:r>
            <a:endParaRPr lang="en-US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9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/>
              <a:t>Αμφιδρόμηση</a:t>
            </a:r>
            <a:r>
              <a:rPr lang="el-GR" altLang="el-GR" b="1" dirty="0"/>
              <a:t> (</a:t>
            </a:r>
            <a:r>
              <a:rPr lang="el-GR" altLang="el-GR" b="1" dirty="0" smtClean="0"/>
              <a:t>1 από 2)</a:t>
            </a:r>
            <a:endParaRPr lang="el-GR" b="1" dirty="0"/>
          </a:p>
        </p:txBody>
      </p:sp>
      <p:sp>
        <p:nvSpPr>
          <p:cNvPr id="12290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Στα συστήματα κινητών επικοινωνιών ο χρήστης στέλνει και λαμβάνει πληροφορίες ταυτόχρονα.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Απαίτηση για διαθεσιμότητα πόρων και προς τις δύο κατευθύνσεις.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err="1" smtClean="0"/>
              <a:t>Αμφιδρόμηση</a:t>
            </a:r>
            <a:r>
              <a:rPr lang="el-GR" altLang="el-GR" sz="3200" dirty="0" smtClean="0"/>
              <a:t> είτε με διαίρεση συχνότητας (</a:t>
            </a:r>
            <a:r>
              <a:rPr lang="en-US" altLang="el-GR" sz="3200" dirty="0" smtClean="0"/>
              <a:t>FDD, Frequency Division Duplexing)</a:t>
            </a:r>
            <a:r>
              <a:rPr lang="el-GR" altLang="el-GR" sz="3200" dirty="0" smtClean="0"/>
              <a:t>,</a:t>
            </a:r>
            <a:r>
              <a:rPr lang="en-US" altLang="el-GR" sz="3200" dirty="0" smtClean="0"/>
              <a:t> </a:t>
            </a:r>
            <a:r>
              <a:rPr lang="el-GR" altLang="el-GR" sz="3200" dirty="0" smtClean="0"/>
              <a:t>είτε</a:t>
            </a:r>
            <a:r>
              <a:rPr lang="en-US" altLang="el-GR" sz="3200" dirty="0" smtClean="0"/>
              <a:t> </a:t>
            </a:r>
            <a:r>
              <a:rPr lang="el-GR" altLang="el-GR" sz="3200" dirty="0" smtClean="0"/>
              <a:t>με διαίρεση χρόνου (</a:t>
            </a:r>
            <a:r>
              <a:rPr lang="en-US" altLang="el-GR" sz="3200" dirty="0" smtClean="0"/>
              <a:t>Time Division Duplexing)</a:t>
            </a:r>
            <a:r>
              <a:rPr lang="el-GR" altLang="el-GR" sz="3200" dirty="0"/>
              <a:t>.</a:t>
            </a:r>
            <a:endParaRPr lang="el-GR" altLang="el-GR" sz="32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8EBA8-CFE7-4FA3-ACD5-E2F866FD8CC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/>
              <a:t>Αμφιδρόμηση</a:t>
            </a:r>
            <a:r>
              <a:rPr lang="el-GR" altLang="el-GR" b="1" dirty="0"/>
              <a:t>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pic>
        <p:nvPicPr>
          <p:cNvPr id="6" name="Θέση περιεχομένου 1" descr="Εικόνα συστημάτων fdd και tdd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70" y="1600200"/>
            <a:ext cx="7981630" cy="464820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 dirty="0"/>
              <a:t>FDD</a:t>
            </a:r>
            <a:r>
              <a:rPr lang="el-GR" b="1" dirty="0"/>
              <a:t> (</a:t>
            </a:r>
            <a:r>
              <a:rPr lang="en-US" b="1" dirty="0" smtClean="0"/>
              <a:t>1</a:t>
            </a:r>
            <a:r>
              <a:rPr lang="el-GR" b="1" dirty="0" smtClean="0"/>
              <a:t> από 3)</a:t>
            </a:r>
            <a:endParaRPr lang="el-GR" b="1" dirty="0"/>
          </a:p>
        </p:txBody>
      </p:sp>
      <p:sp>
        <p:nvSpPr>
          <p:cNvPr id="14338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Η </a:t>
            </a:r>
            <a:r>
              <a:rPr lang="en-US" altLang="el-GR" sz="2400" dirty="0" smtClean="0"/>
              <a:t>FDD </a:t>
            </a:r>
            <a:r>
              <a:rPr lang="el-GR" altLang="el-GR" sz="2400" dirty="0" smtClean="0"/>
              <a:t>απαιτεί την ύπαρξη φίλτρων για τον διαχωρισμό των συχνοτ</a:t>
            </a:r>
            <a:r>
              <a:rPr lang="el-GR" altLang="el-GR" sz="2400" dirty="0"/>
              <a:t>ή</a:t>
            </a:r>
            <a:r>
              <a:rPr lang="el-GR" altLang="el-GR" sz="2400" dirty="0" smtClean="0"/>
              <a:t>των εκπομπής και λήψης.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Το φίλτρο </a:t>
            </a:r>
            <a:r>
              <a:rPr lang="el-GR" altLang="el-GR" sz="2400" dirty="0" err="1" smtClean="0"/>
              <a:t>αμφιδρόμησης</a:t>
            </a:r>
            <a:r>
              <a:rPr lang="el-GR" altLang="el-GR" sz="2400" dirty="0" smtClean="0"/>
              <a:t> παρεμποδίζει το σήμα και τον θόρυβο του πομπού, από το να περιορίζουν την ευαισθησία του δέκτη και την σύνθετη αντίσταση του δέκτη, να περιορίζει την επίδοση του πομπού.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Επαρκής απόσταση συχνοτήτων ανόδου και καθόδου, ώστε να </a:t>
            </a:r>
            <a:r>
              <a:rPr lang="el-GR" altLang="el-GR" sz="2400" dirty="0" err="1" smtClean="0"/>
              <a:t>αποσυσχετίζονται</a:t>
            </a:r>
            <a:r>
              <a:rPr lang="el-GR" altLang="el-GR" sz="2400" dirty="0" smtClean="0"/>
              <a:t> οι βραχυχρόνιες διαλείψεις των αντίστοιχων σημάτων.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Προσεκτική κατανομή των συχνοτήτων επειδή οι στάθμες εκπομπής και λήψης διαφέρουν πάνω από 100</a:t>
            </a:r>
            <a:r>
              <a:rPr lang="en-US" altLang="el-GR" sz="2400" dirty="0" smtClean="0"/>
              <a:t>dB</a:t>
            </a:r>
            <a:r>
              <a:rPr lang="el-GR" altLang="el-GR" sz="2400" dirty="0" smtClean="0"/>
              <a:t>.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8EBA8-CFE7-4FA3-ACD5-E2F866FD8CC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 dirty="0"/>
              <a:t>FDD</a:t>
            </a:r>
            <a:r>
              <a:rPr lang="el-GR" b="1" dirty="0"/>
              <a:t> </a:t>
            </a:r>
            <a:r>
              <a:rPr lang="el-GR" b="1" dirty="0" smtClean="0"/>
              <a:t>(2 </a:t>
            </a:r>
            <a:r>
              <a:rPr lang="el-GR" b="1" dirty="0"/>
              <a:t>από 3)</a:t>
            </a:r>
            <a:endParaRPr lang="el-GR" dirty="0"/>
          </a:p>
        </p:txBody>
      </p:sp>
      <p:pic>
        <p:nvPicPr>
          <p:cNvPr id="5" name="Θέση περιεχομένου 1" descr="Εικόνα της αρχιτεκτονικής του πομποδέκτη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51" y="1447800"/>
            <a:ext cx="7494849" cy="4907257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 dirty="0"/>
              <a:t>FDD</a:t>
            </a:r>
            <a:r>
              <a:rPr lang="el-GR" b="1" dirty="0"/>
              <a:t> </a:t>
            </a:r>
            <a:r>
              <a:rPr lang="el-GR" b="1" dirty="0" smtClean="0"/>
              <a:t>(3 </a:t>
            </a:r>
            <a:r>
              <a:rPr lang="el-GR" b="1" dirty="0"/>
              <a:t>από 3)</a:t>
            </a:r>
            <a:endParaRPr lang="el-GR" dirty="0"/>
          </a:p>
        </p:txBody>
      </p:sp>
      <p:pic>
        <p:nvPicPr>
          <p:cNvPr id="5" name="Θέση περιεχομένου 1" descr="Εικόνα συστήματ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00" y="1600200"/>
            <a:ext cx="7779999" cy="4525963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lvl="0" eaLnBrk="1" hangingPunct="1"/>
            <a:r>
              <a:rPr lang="en-US" altLang="el-GR" b="1" dirty="0">
                <a:solidFill>
                  <a:prstClr val="black"/>
                </a:solidFill>
                <a:ea typeface="+mn-ea"/>
                <a:cs typeface="Arial" charset="0"/>
              </a:rPr>
              <a:t>TDD (</a:t>
            </a:r>
            <a:r>
              <a:rPr lang="en-US" altLang="el-GR" b="1" dirty="0" smtClean="0">
                <a:solidFill>
                  <a:prstClr val="black"/>
                </a:solidFill>
                <a:ea typeface="+mn-ea"/>
                <a:cs typeface="Arial" charset="0"/>
              </a:rPr>
              <a:t>1</a:t>
            </a:r>
            <a:r>
              <a:rPr lang="el-GR" altLang="el-GR" b="1" dirty="0" smtClean="0">
                <a:solidFill>
                  <a:prstClr val="black"/>
                </a:solidFill>
                <a:ea typeface="+mn-ea"/>
                <a:cs typeface="Arial" charset="0"/>
              </a:rPr>
              <a:t> από 2</a:t>
            </a:r>
            <a:r>
              <a:rPr lang="en-US" altLang="el-GR" b="1" dirty="0" smtClean="0">
                <a:solidFill>
                  <a:prstClr val="black"/>
                </a:solidFill>
                <a:ea typeface="+mn-ea"/>
                <a:cs typeface="Arial" charset="0"/>
              </a:rPr>
              <a:t>)</a:t>
            </a:r>
            <a:endParaRPr lang="el-GR" sz="5400" dirty="0"/>
          </a:p>
        </p:txBody>
      </p:sp>
      <p:sp>
        <p:nvSpPr>
          <p:cNvPr id="17410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Δεν υπάρχει ανάγκη διαχωρισμού εκπομπής και λήψης στο πεδίο της συχνότητας.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Υπάρχει μία καθυστέρηση μεταξύ εκπομπής και λήψης, από το γεγονός ότι αντί για φίλτρο </a:t>
            </a:r>
            <a:r>
              <a:rPr lang="el-GR" altLang="el-GR" sz="2400" dirty="0" err="1" smtClean="0"/>
              <a:t>αμφιδρόμησης</a:t>
            </a:r>
            <a:r>
              <a:rPr lang="el-GR" altLang="el-GR" sz="2400" dirty="0" smtClean="0"/>
              <a:t> γίνεται χρήση διακόπτη.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Απαιτείται ακριβής συγχρονισμός μεταξύ των σταθμών βάσης, ώστε να αποφεύγονται οι μεταξύ τους παρεμβολές.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Ειδικότερα, είτε εκχωρούνται </a:t>
            </a:r>
            <a:r>
              <a:rPr lang="el-GR" altLang="el-GR" sz="2400" dirty="0" err="1" smtClean="0"/>
              <a:t>χρονοσχισμές</a:t>
            </a:r>
            <a:r>
              <a:rPr lang="el-GR" altLang="el-GR" sz="2400" dirty="0" smtClean="0"/>
              <a:t> προς τις 2 κατευθύνσεις με την μεγαλύτερη δυνατή χρονική απόσταση μεταξύ τους εντός του πλαισίου, είτε εκχωρούνται δυναμικά.  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8EBA8-CFE7-4FA3-ACD5-E2F866FD8CC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>
                <a:solidFill>
                  <a:prstClr val="black"/>
                </a:solidFill>
                <a:cs typeface="Arial" charset="0"/>
              </a:rPr>
              <a:t>TDD </a:t>
            </a:r>
            <a:r>
              <a:rPr lang="en-US" altLang="el-GR" b="1" dirty="0" smtClean="0">
                <a:solidFill>
                  <a:prstClr val="black"/>
                </a:solidFill>
                <a:cs typeface="Arial" charset="0"/>
              </a:rPr>
              <a:t>(</a:t>
            </a:r>
            <a:r>
              <a:rPr lang="el-GR" altLang="el-GR" b="1" dirty="0" smtClean="0">
                <a:solidFill>
                  <a:prstClr val="black"/>
                </a:solidFill>
                <a:cs typeface="Arial" charset="0"/>
              </a:rPr>
              <a:t>2 </a:t>
            </a:r>
            <a:r>
              <a:rPr lang="el-GR" altLang="el-GR" b="1" dirty="0">
                <a:solidFill>
                  <a:prstClr val="black"/>
                </a:solidFill>
                <a:cs typeface="Arial" charset="0"/>
              </a:rPr>
              <a:t>από 2</a:t>
            </a:r>
            <a:r>
              <a:rPr lang="en-US" altLang="el-GR" b="1" dirty="0">
                <a:solidFill>
                  <a:prstClr val="black"/>
                </a:solidFill>
                <a:cs typeface="Arial" charset="0"/>
              </a:rPr>
              <a:t>)</a:t>
            </a:r>
            <a:endParaRPr lang="el-GR" dirty="0"/>
          </a:p>
        </p:txBody>
      </p:sp>
      <p:pic>
        <p:nvPicPr>
          <p:cNvPr id="5" name="Θέση περιεχομένου 1" descr="Εικόνα της αρχιτεκτονικής του πομποδέκτη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0"/>
            <a:ext cx="7246063" cy="4880469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altLang="el-GR" sz="4000" b="1" dirty="0" smtClean="0"/>
              <a:t>Τεχνικές πολλαπλής πρόσβασης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(1 από 2)</a:t>
            </a:r>
            <a:endParaRPr lang="en-GB" altLang="el-GR" sz="4000" b="1" dirty="0" smtClean="0"/>
          </a:p>
        </p:txBody>
      </p:sp>
      <p:sp>
        <p:nvSpPr>
          <p:cNvPr id="19458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Απομόνωση των δεδομένων των διαφόρων πηγών.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Τέσσερις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βασικές επιλογές:</a:t>
            </a:r>
            <a:endParaRPr lang="en-US" altLang="el-GR" sz="28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Πολλαπλή πρόσβαση διαίρεσης συχνότητας (</a:t>
            </a:r>
            <a:r>
              <a:rPr lang="en-US" altLang="el-GR" sz="2400" dirty="0" smtClean="0"/>
              <a:t>Frequency division multiple access</a:t>
            </a:r>
            <a:r>
              <a:rPr lang="el-GR" altLang="el-GR" sz="2400" dirty="0" smtClean="0"/>
              <a:t>, </a:t>
            </a:r>
            <a:r>
              <a:rPr lang="en-US" altLang="el-GR" sz="2400" dirty="0" smtClean="0"/>
              <a:t>FDMA)</a:t>
            </a:r>
            <a:r>
              <a:rPr lang="el-GR" altLang="el-GR" sz="2400" dirty="0" smtClean="0"/>
              <a:t>.</a:t>
            </a:r>
            <a:endParaRPr lang="el-GR" altLang="el-GR" sz="2400" dirty="0"/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Πολλαπλή πρόσβαση διαίρεσης χρόνου (</a:t>
            </a:r>
            <a:r>
              <a:rPr lang="en-US" altLang="el-GR" sz="2400" dirty="0" smtClean="0"/>
              <a:t>Time division multiple access</a:t>
            </a:r>
            <a:r>
              <a:rPr lang="el-GR" altLang="el-GR" sz="2400" dirty="0" smtClean="0"/>
              <a:t>,</a:t>
            </a:r>
            <a:r>
              <a:rPr lang="en-US" altLang="el-GR" sz="2400" dirty="0" smtClean="0"/>
              <a:t> TDMA)</a:t>
            </a:r>
            <a:r>
              <a:rPr lang="el-GR" altLang="el-GR" sz="2400" dirty="0" smtClean="0"/>
              <a:t>.</a:t>
            </a:r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Πολλαπλή πρόσβαση διαίρεσης κώδικα (</a:t>
            </a:r>
            <a:r>
              <a:rPr lang="en-US" altLang="el-GR" sz="2400" dirty="0" smtClean="0"/>
              <a:t>Code division multiple access</a:t>
            </a:r>
            <a:r>
              <a:rPr lang="el-GR" altLang="el-GR" sz="2400" dirty="0" smtClean="0"/>
              <a:t>,</a:t>
            </a:r>
            <a:r>
              <a:rPr lang="en-US" altLang="el-GR" sz="2400" dirty="0" smtClean="0"/>
              <a:t> CDMA)</a:t>
            </a:r>
            <a:r>
              <a:rPr lang="el-GR" altLang="el-GR" sz="2400" dirty="0" smtClean="0"/>
              <a:t>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Πολλαπλή πρόσβαση διαίρεσης χώρου (</a:t>
            </a:r>
            <a:r>
              <a:rPr lang="en-US" altLang="el-GR" sz="2400" dirty="0" smtClean="0"/>
              <a:t>Space Division Multiple Access, SDM</a:t>
            </a:r>
            <a:r>
              <a:rPr lang="el-GR" altLang="el-GR" sz="2400" dirty="0" smtClean="0"/>
              <a:t>Α).</a:t>
            </a:r>
            <a:endParaRPr lang="en-US" altLang="el-GR" sz="24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altLang="el-GR" sz="4000" b="1" dirty="0" smtClean="0"/>
              <a:t>Τεχνικές πολλαπλής </a:t>
            </a:r>
            <a:r>
              <a:rPr lang="el-GR" altLang="el-GR" sz="4000" b="1" dirty="0"/>
              <a:t>πρόσβασης</a:t>
            </a:r>
            <a:br>
              <a:rPr lang="el-GR" altLang="el-GR" sz="4000" b="1" dirty="0"/>
            </a:br>
            <a:r>
              <a:rPr lang="el-GR" altLang="el-GR" sz="4000" b="1" dirty="0" smtClean="0"/>
              <a:t>(2 </a:t>
            </a:r>
            <a:r>
              <a:rPr lang="el-GR" altLang="el-GR" sz="4000" b="1" dirty="0"/>
              <a:t>από 2)</a:t>
            </a:r>
            <a:endParaRPr lang="el-GR" altLang="el-GR" sz="4000" b="1" dirty="0" smtClean="0"/>
          </a:p>
        </p:txBody>
      </p:sp>
      <p:graphicFrame>
        <p:nvGraphicFramePr>
          <p:cNvPr id="4" name="Θέση περιεχομένου 1" descr="Πίνακας με τις αντίστοιχες τεχνικές πολλαπλής πρόσβασης για διάφορα κυψελωτά συστήματα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936970"/>
              </p:ext>
            </p:extLst>
          </p:nvPr>
        </p:nvGraphicFramePr>
        <p:xfrm>
          <a:off x="381000" y="1569720"/>
          <a:ext cx="8305800" cy="429768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4724400"/>
                <a:gridCol w="3581400"/>
              </a:tblGrid>
              <a:tr h="3313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el-GR" sz="2000" b="1" dirty="0" err="1" smtClean="0"/>
                        <a:t>Κυψελωτό</a:t>
                      </a:r>
                      <a:r>
                        <a:rPr lang="el-GR" altLang="el-GR" sz="2000" b="1" dirty="0" smtClean="0"/>
                        <a:t> σύστημα</a:t>
                      </a:r>
                      <a:endParaRPr lang="en-US" altLang="el-GR" sz="2000" b="1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/>
                      <a:r>
                        <a:rPr lang="el-GR" altLang="el-GR" sz="2000" b="1" dirty="0" smtClean="0"/>
                        <a:t>Τεχνική πολλαπλής</a:t>
                      </a:r>
                      <a:r>
                        <a:rPr lang="el-GR" altLang="el-GR" sz="2000" b="1" baseline="0" dirty="0" smtClean="0"/>
                        <a:t> </a:t>
                      </a:r>
                      <a:r>
                        <a:rPr lang="el-GR" altLang="el-GR" sz="2000" b="1" dirty="0" smtClean="0"/>
                        <a:t>πρόσβασης</a:t>
                      </a:r>
                      <a:endParaRPr lang="en-US" altLang="el-GR" sz="2000" b="1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02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Advanced Mobile Phone System (AMPS)</a:t>
                      </a:r>
                      <a:endParaRPr lang="en-US" altLang="el-GR" sz="2000" b="0" noProof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FDMA/FDD</a:t>
                      </a:r>
                      <a:endParaRPr lang="en-US" altLang="el-GR" sz="2000" b="0" noProof="0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202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Global System for Mobile (GSM)</a:t>
                      </a:r>
                      <a:endParaRPr lang="en-US" altLang="el-GR" sz="2000" b="0" noProof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TDMA/FDD</a:t>
                      </a:r>
                      <a:endParaRPr lang="en-US" altLang="el-GR" sz="2000" b="0" noProof="0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3202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U.S. Digital Cellular (USDC)</a:t>
                      </a:r>
                      <a:endParaRPr lang="en-US" altLang="el-GR" sz="2000" b="0" noProof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TDMA/FDD</a:t>
                      </a:r>
                      <a:endParaRPr lang="en-US" altLang="el-GR" sz="2000" b="0" noProof="0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3202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Japanese Digital Cellular (JDC)</a:t>
                      </a:r>
                      <a:endParaRPr lang="en-US" altLang="el-GR" sz="2000" b="0" noProof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TDMA/FDD</a:t>
                      </a:r>
                      <a:endParaRPr lang="en-US" altLang="el-GR" sz="2000" b="0" noProof="0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3202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Cordless Telephone 2 (CT2) </a:t>
                      </a:r>
                      <a:endParaRPr lang="en-US" altLang="el-GR" sz="2000" b="0" noProof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FDMA/TDD</a:t>
                      </a:r>
                      <a:endParaRPr lang="en-US" altLang="el-GR" sz="2000" b="0" noProof="0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3202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Digital European Cordless Telephone (DECT)</a:t>
                      </a:r>
                      <a:endParaRPr lang="en-US" altLang="el-GR" sz="2000" b="0" noProof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TDMA/TDD</a:t>
                      </a:r>
                      <a:endParaRPr lang="en-US" altLang="el-GR" sz="2000" b="0" noProof="0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3202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U.S. Narrowband Spread Spectrum (IS-95)</a:t>
                      </a:r>
                      <a:endParaRPr lang="en-US" altLang="el-GR" sz="2000" b="0" noProof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CDMA/FDD</a:t>
                      </a:r>
                      <a:endParaRPr lang="en-US" altLang="el-GR" sz="2000" b="0" noProof="0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3202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cdma2000</a:t>
                      </a:r>
                      <a:endParaRPr lang="en-US" altLang="el-GR" sz="2000" b="0" noProof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CDMA/FDD</a:t>
                      </a:r>
                      <a:endParaRPr lang="en-US" altLang="el-GR" sz="2000" b="0" noProof="0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3202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UMTS (UTRA-FDD)</a:t>
                      </a:r>
                      <a:endParaRPr lang="en-US" altLang="el-GR" sz="2000" b="0" noProof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WCDMA/FDD</a:t>
                      </a:r>
                      <a:endParaRPr lang="en-US" altLang="el-GR" sz="2000" b="0" noProof="0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3202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UMTS (UTRA-TDD)</a:t>
                      </a:r>
                      <a:endParaRPr lang="en-US" altLang="el-GR" sz="2000" b="0" noProof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l-GR" sz="2000" noProof="0" dirty="0" smtClean="0"/>
                        <a:t>WCDMA/FDD</a:t>
                      </a:r>
                      <a:endParaRPr lang="en-US" altLang="el-GR" sz="2000" b="0" noProof="0" dirty="0" smtClean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54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19800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Χρηματοδότηση </a:t>
            </a: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altLang="el-GR" sz="2000" dirty="0" smtClean="0"/>
              <a:t>Το παρόν εκπαιδευτικό υλικό έχει αναπτυχθεί στο πλαίσιο του εκπαιδευτικού έργου του διδάσκοντα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 </a:t>
            </a:r>
            <a:endParaRPr lang="en-US" altLang="el-GR" sz="2000" dirty="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altLang="el-GR" sz="2000" dirty="0" smtClean="0">
                <a:solidFill>
                  <a:srgbClr val="000000"/>
                </a:solidFill>
              </a:rPr>
              <a:t>Το έργο «</a:t>
            </a:r>
            <a:r>
              <a:rPr lang="el-GR" altLang="el-GR" sz="2000" b="1" dirty="0" smtClean="0">
                <a:solidFill>
                  <a:srgbClr val="000000"/>
                </a:solidFill>
              </a:rPr>
              <a:t>Ανοικτά Ακαδημαϊκά Μαθήματα στο Τ.Ε.Ι. Θεσσαλίας</a:t>
            </a:r>
            <a:r>
              <a:rPr lang="el-GR" altLang="el-GR" sz="2000" dirty="0" smtClean="0">
                <a:solidFill>
                  <a:srgbClr val="000000"/>
                </a:solidFill>
              </a:rPr>
              <a:t>» έχει χρηματοδοτήσει μόνο τη αναδιαμόρφωση του εκπαιδευτικού υλικού.</a:t>
            </a:r>
            <a:endParaRPr lang="el-GR" altLang="el-GR" sz="2000" dirty="0" smtClean="0"/>
          </a:p>
          <a:p>
            <a:pPr eaLnBrk="1" hangingPunct="1">
              <a:spcBef>
                <a:spcPct val="0"/>
              </a:spcBef>
            </a:pPr>
            <a:r>
              <a:rPr lang="el-GR" alt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altLang="el-GR" sz="2000" dirty="0" smtClean="0"/>
              <a:t>. </a:t>
            </a:r>
            <a:endParaRPr lang="el-GR" altLang="el-GR" sz="2000" dirty="0" smtClean="0"/>
          </a:p>
        </p:txBody>
      </p:sp>
      <p:pic>
        <p:nvPicPr>
          <p:cNvPr id="307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Τίτλος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 anchor="ctr"/>
          <a:lstStyle/>
          <a:p>
            <a:pPr eaLnBrk="1" hangingPunct="1"/>
            <a:r>
              <a:rPr lang="en-US" altLang="el-GR" b="1" dirty="0" smtClean="0"/>
              <a:t>FDMA (1</a:t>
            </a:r>
            <a:r>
              <a:rPr lang="el-GR" altLang="el-GR" b="1" dirty="0" smtClean="0"/>
              <a:t> από 2</a:t>
            </a:r>
            <a:r>
              <a:rPr lang="en-US" altLang="el-GR" b="1" dirty="0" smtClean="0"/>
              <a:t>)</a:t>
            </a:r>
          </a:p>
        </p:txBody>
      </p:sp>
      <p:sp>
        <p:nvSpPr>
          <p:cNvPr id="2150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Όλοι οι σταθμοί μεταδίδουν ταυτόχρονα</a:t>
            </a:r>
            <a:r>
              <a:rPr lang="en-US" altLang="el-GR" dirty="0" smtClean="0"/>
              <a:t>, </a:t>
            </a:r>
            <a:r>
              <a:rPr lang="el-GR" altLang="el-GR" dirty="0" smtClean="0"/>
              <a:t>αλλά σε διαφορετικές συχνότητες.</a:t>
            </a:r>
            <a:endParaRPr lang="el-GR" altLang="el-GR" dirty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Ο αριθμός συχνοτήτων είναι περιορισμένος: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 err="1" smtClean="0"/>
              <a:t>Κυψελωτή</a:t>
            </a:r>
            <a:r>
              <a:rPr lang="el-GR" altLang="el-GR" sz="2200" dirty="0" smtClean="0"/>
              <a:t> δομή, επαναχρησιμοποίηση συχνοτήτων.</a:t>
            </a:r>
            <a:endParaRPr lang="en-US" altLang="el-GR" sz="22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Είναι πολύ απλή.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Μειονεκτήματα: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 smtClean="0"/>
              <a:t>Χαμηλή απόδοση φάσματος.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/>
              <a:t>Α</a:t>
            </a:r>
            <a:r>
              <a:rPr lang="el-GR" altLang="el-GR" sz="2200" dirty="0" smtClean="0"/>
              <a:t>κατάλληλη</a:t>
            </a:r>
            <a:r>
              <a:rPr lang="en-US" altLang="el-GR" sz="2200" dirty="0" smtClean="0"/>
              <a:t> </a:t>
            </a:r>
            <a:r>
              <a:rPr lang="el-GR" altLang="el-GR" sz="2200" dirty="0" smtClean="0"/>
              <a:t>για υπηρεσίες πολυμέσων. 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 smtClean="0"/>
              <a:t>Ακριβότεροι σταθμοί βάσης σε σχέση με τη </a:t>
            </a:r>
            <a:r>
              <a:rPr lang="en-US" altLang="el-GR" sz="2200" dirty="0" smtClean="0"/>
              <a:t>TDMA</a:t>
            </a:r>
            <a:r>
              <a:rPr lang="el-GR" altLang="el-GR" sz="2200" dirty="0" smtClean="0"/>
              <a:t>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 smtClean="0"/>
              <a:t>Η μη γραμμικότητα των ενισχυτών προκαλεί </a:t>
            </a:r>
            <a:r>
              <a:rPr lang="el-GR" altLang="el-GR" sz="2200" dirty="0" err="1" smtClean="0"/>
              <a:t>ενδοδιαμόρφωση</a:t>
            </a:r>
            <a:r>
              <a:rPr lang="el-GR" altLang="el-GR" sz="2200" dirty="0" smtClean="0"/>
              <a:t>.</a:t>
            </a:r>
            <a:endParaRPr lang="en-US" altLang="el-GR" sz="22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l-GR" b="1" dirty="0"/>
              <a:t>FDMA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2 </a:t>
            </a:r>
            <a:r>
              <a:rPr lang="el-GR" altLang="el-GR" b="1" dirty="0"/>
              <a:t>από 2</a:t>
            </a:r>
            <a:r>
              <a:rPr lang="en-US" altLang="el-GR" b="1" dirty="0"/>
              <a:t>)</a:t>
            </a:r>
            <a:endParaRPr lang="el-GR" dirty="0"/>
          </a:p>
        </p:txBody>
      </p:sp>
      <p:pic>
        <p:nvPicPr>
          <p:cNvPr id="6" name="Θέση περιεχομένου 1" descr="Εικόνα της τεχνικής f d m a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47800"/>
            <a:ext cx="7692854" cy="4694947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48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14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Τίτλος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 anchor="ctr"/>
          <a:lstStyle/>
          <a:p>
            <a:pPr eaLnBrk="1" hangingPunct="1"/>
            <a:r>
              <a:rPr lang="en-US" altLang="el-GR" b="1" dirty="0" smtClean="0"/>
              <a:t>TDMA (1</a:t>
            </a:r>
            <a:r>
              <a:rPr lang="el-GR" altLang="el-GR" b="1" dirty="0" smtClean="0"/>
              <a:t> από 2</a:t>
            </a:r>
            <a:r>
              <a:rPr lang="en-US" altLang="el-GR" b="1" dirty="0" smtClean="0"/>
              <a:t>)</a:t>
            </a:r>
          </a:p>
        </p:txBody>
      </p:sp>
      <p:sp>
        <p:nvSpPr>
          <p:cNvPr id="23555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Όλοι οι σταθμοί μεταδίδουν δεδομένα στην ίδια συχνότητα</a:t>
            </a:r>
            <a:r>
              <a:rPr lang="en-US" altLang="el-GR" sz="2200" dirty="0" smtClean="0"/>
              <a:t>, </a:t>
            </a:r>
            <a:r>
              <a:rPr lang="el-GR" altLang="el-GR" sz="2200" dirty="0" smtClean="0"/>
              <a:t>αλλά σε διαφορετικούς χρόνους.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Ανάγκη συγχρονισμού.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Πλεονεκτήματα:</a:t>
            </a:r>
            <a:endParaRPr lang="en-US" altLang="el-GR" sz="22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>
                <a:solidFill>
                  <a:prstClr val="black"/>
                </a:solidFill>
              </a:rPr>
              <a:t>Μ</a:t>
            </a:r>
            <a:r>
              <a:rPr lang="el-GR" altLang="el-GR" sz="2000" dirty="0" smtClean="0"/>
              <a:t>πορεί να δοθεί διαφορετικό εύρος ζώνης σε διαφορετικούς χρήστες.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/>
              <a:t>Τ</a:t>
            </a:r>
            <a:r>
              <a:rPr lang="el-GR" altLang="el-GR" sz="2000" dirty="0" smtClean="0"/>
              <a:t>α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κινητά μπορεί να χρησιμοποιούν τους νεκρούς χρόνους για να καθορίσουν τον καλύτερο σταθμό βάσης.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/>
              <a:t>Μ</a:t>
            </a:r>
            <a:r>
              <a:rPr lang="el-GR" altLang="el-GR" sz="2000" dirty="0" smtClean="0"/>
              <a:t>πορεί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να παραμείνουν κλειστά όταν δεν εκπέμπουν.</a:t>
            </a:r>
            <a:endParaRPr lang="en-US" altLang="el-GR" sz="20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Μειονεκτήματα:</a:t>
            </a:r>
            <a:endParaRPr lang="en-US" altLang="el-GR" sz="22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 smtClean="0"/>
              <a:t>Πλεονάζουσα πληροφορία για συγχρονισμό.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/>
              <a:t>Μ</a:t>
            </a:r>
            <a:r>
              <a:rPr lang="el-GR" altLang="el-GR" sz="2000" dirty="0" smtClean="0"/>
              <a:t>εγαλύτερα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προβλήματα με τις πολλαπλές διαδρομές.</a:t>
            </a:r>
            <a:endParaRPr lang="en-US" altLang="el-GR" sz="20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TDMA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2 </a:t>
            </a:r>
            <a:r>
              <a:rPr lang="el-GR" altLang="el-GR" b="1" dirty="0"/>
              <a:t>από 2</a:t>
            </a:r>
            <a:r>
              <a:rPr lang="en-US" altLang="el-GR" b="1" dirty="0"/>
              <a:t>)</a:t>
            </a:r>
            <a:endParaRPr lang="el-GR" dirty="0"/>
          </a:p>
        </p:txBody>
      </p:sp>
      <p:pic>
        <p:nvPicPr>
          <p:cNvPr id="8" name="Θέση περιεχομένου 1" descr="Εικόνα της τεχνικής t d m a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62" y="1600200"/>
            <a:ext cx="7793138" cy="475615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Δομή πλαισίου </a:t>
            </a:r>
            <a:r>
              <a:rPr lang="en-US" altLang="el-GR" b="1" dirty="0"/>
              <a:t>TDMA</a:t>
            </a:r>
            <a:endParaRPr lang="el-GR" dirty="0"/>
          </a:p>
        </p:txBody>
      </p:sp>
      <p:pic>
        <p:nvPicPr>
          <p:cNvPr id="5" name="Θέση περιεχομένου 1" descr="Εικόνα της δομής ενός πλαισίου t d m a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81" y="1600200"/>
            <a:ext cx="8033837" cy="4525963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Τίτλος 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anchor="ctr"/>
          <a:lstStyle/>
          <a:p>
            <a:pPr eaLnBrk="1" hangingPunct="1"/>
            <a:r>
              <a:rPr lang="el-GR" altLang="el-GR" b="1" dirty="0" smtClean="0"/>
              <a:t>Παράδειγμα </a:t>
            </a:r>
            <a:r>
              <a:rPr lang="en-US" altLang="el-GR" b="1" dirty="0" smtClean="0"/>
              <a:t>A</a:t>
            </a:r>
            <a:endParaRPr lang="en-US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l-GR" sz="2200" dirty="0" smtClean="0">
                <a:solidFill>
                  <a:prstClr val="black"/>
                </a:solidFill>
                <a:cs typeface="Arial" charset="0"/>
              </a:rPr>
              <a:t>GSM, TDMA 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με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8 </a:t>
            </a:r>
            <a:r>
              <a:rPr lang="en-US" altLang="el-GR" sz="2200" dirty="0">
                <a:solidFill>
                  <a:prstClr val="black"/>
                </a:solidFill>
                <a:cs typeface="Arial" charset="0"/>
              </a:rPr>
              <a:t>slots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 και κάθε </a:t>
            </a:r>
            <a:r>
              <a:rPr lang="en-US" altLang="el-GR" sz="2200" dirty="0" smtClean="0">
                <a:solidFill>
                  <a:prstClr val="black"/>
                </a:solidFill>
                <a:cs typeface="Arial" charset="0"/>
              </a:rPr>
              <a:t>slot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περιέχει 156.25 </a:t>
            </a:r>
            <a:r>
              <a:rPr lang="en-US" altLang="el-GR" sz="2200" dirty="0" smtClean="0">
                <a:solidFill>
                  <a:prstClr val="black"/>
                </a:solidFill>
                <a:cs typeface="Arial" charset="0"/>
              </a:rPr>
              <a:t>bit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.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Κάθε </a:t>
            </a:r>
            <a:r>
              <a:rPr lang="en-US" altLang="el-GR" sz="2200" dirty="0" smtClean="0">
                <a:solidFill>
                  <a:prstClr val="black"/>
                </a:solidFill>
                <a:cs typeface="Arial" charset="0"/>
              </a:rPr>
              <a:t>slot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αποτελείται από 6 </a:t>
            </a:r>
            <a:r>
              <a:rPr lang="en-US" altLang="el-GR" sz="2200" dirty="0" smtClean="0">
                <a:solidFill>
                  <a:prstClr val="black"/>
                </a:solidFill>
                <a:cs typeface="Arial" charset="0"/>
              </a:rPr>
              <a:t>bit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προοιμίου, 26 </a:t>
            </a:r>
            <a:r>
              <a:rPr lang="en-US" altLang="el-GR" sz="2200" dirty="0" smtClean="0">
                <a:solidFill>
                  <a:prstClr val="black"/>
                </a:solidFill>
                <a:cs typeface="Arial" charset="0"/>
              </a:rPr>
              <a:t>bit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συγχρονισμού, 8.25 </a:t>
            </a:r>
            <a:r>
              <a:rPr lang="en-US" altLang="el-GR" sz="2200" dirty="0" smtClean="0">
                <a:solidFill>
                  <a:prstClr val="black"/>
                </a:solidFill>
                <a:cs typeface="Arial" charset="0"/>
              </a:rPr>
              <a:t>bit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χάριτος και δύο ριπές δεδομένων κίνησης των 58 </a:t>
            </a:r>
            <a:r>
              <a:rPr lang="en-US" altLang="el-GR" sz="2200" dirty="0" smtClean="0">
                <a:solidFill>
                  <a:prstClr val="black"/>
                </a:solidFill>
                <a:cs typeface="Arial" charset="0"/>
              </a:rPr>
              <a:t>bit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.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Τα δεδομένα στον δίαυλο μεταδίδονται με ρυθμό 270.833 </a:t>
            </a:r>
            <a:r>
              <a:rPr lang="en-US" altLang="el-GR" sz="2200" dirty="0" smtClean="0">
                <a:solidFill>
                  <a:prstClr val="black"/>
                </a:solidFill>
                <a:cs typeface="Arial" charset="0"/>
              </a:rPr>
              <a:t>kbps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.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Να βρεθούν:</a:t>
            </a:r>
          </a:p>
          <a:p>
            <a:pPr marL="1143000" lvl="0" indent="-457200" eaLnBrk="1" hangingPunct="1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Font typeface="+mj-lt"/>
              <a:buAutoNum type="alphaLcParenR"/>
            </a:pPr>
            <a:r>
              <a:rPr lang="en-US" altLang="el-GR" sz="2000" dirty="0" err="1" smtClean="0">
                <a:solidFill>
                  <a:prstClr val="black"/>
                </a:solidFill>
                <a:cs typeface="Arial" charset="0"/>
              </a:rPr>
              <a:t>Τ</a:t>
            </a:r>
            <a:r>
              <a:rPr lang="en-US" altLang="el-GR" sz="2000" baseline="-25000" dirty="0" err="1" smtClean="0">
                <a:solidFill>
                  <a:prstClr val="black"/>
                </a:solidFill>
                <a:cs typeface="Arial" charset="0"/>
              </a:rPr>
              <a:t>bit</a:t>
            </a:r>
            <a:r>
              <a:rPr lang="en-US" altLang="el-GR" sz="2000" dirty="0" smtClean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marL="1143000" lvl="0" indent="-457200" eaLnBrk="1" hangingPunct="1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Font typeface="+mj-lt"/>
              <a:buAutoNum type="alphaLcParenR"/>
            </a:pPr>
            <a:r>
              <a:rPr lang="en-US" altLang="el-GR" sz="2000" dirty="0" err="1" smtClean="0">
                <a:solidFill>
                  <a:prstClr val="black"/>
                </a:solidFill>
                <a:cs typeface="Arial" charset="0"/>
              </a:rPr>
              <a:t>Τ</a:t>
            </a:r>
            <a:r>
              <a:rPr lang="en-US" altLang="el-GR" sz="2000" baseline="-25000" dirty="0" err="1" smtClean="0">
                <a:solidFill>
                  <a:prstClr val="black"/>
                </a:solidFill>
                <a:cs typeface="Arial" charset="0"/>
              </a:rPr>
              <a:t>slot</a:t>
            </a:r>
            <a:r>
              <a:rPr lang="en-US" altLang="el-GR" sz="2000" dirty="0" smtClean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marL="1143000" lvl="0" indent="-457200" eaLnBrk="1" hangingPunct="1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Font typeface="+mj-lt"/>
              <a:buAutoNum type="alphaLcParenR"/>
            </a:pPr>
            <a:r>
              <a:rPr lang="en-US" altLang="el-GR" sz="2000" dirty="0" err="1" smtClean="0">
                <a:solidFill>
                  <a:prstClr val="black"/>
                </a:solidFill>
                <a:cs typeface="Arial" charset="0"/>
              </a:rPr>
              <a:t>T</a:t>
            </a:r>
            <a:r>
              <a:rPr lang="en-US" altLang="el-GR" sz="2000" baseline="-25000" dirty="0" err="1" smtClean="0">
                <a:solidFill>
                  <a:prstClr val="black"/>
                </a:solidFill>
                <a:cs typeface="Arial" charset="0"/>
              </a:rPr>
              <a:t>frame</a:t>
            </a:r>
            <a:r>
              <a:rPr lang="en-US" altLang="el-GR" sz="2000" dirty="0" smtClean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marL="1143000" lvl="0" indent="-457200" eaLnBrk="1" hangingPunct="1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Font typeface="+mj-lt"/>
              <a:buAutoNum type="alphaLcParenR"/>
            </a:pP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Πόσο </a:t>
            </a: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χρόνο πρέπει να περιμένει ένας χρήστης, μεταξύ δύο διαδοχικών </a:t>
            </a: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μεταδόσεων;</a:t>
            </a:r>
          </a:p>
          <a:p>
            <a:pPr marL="1143000" lvl="0" indent="-457200" eaLnBrk="1" hangingPunct="1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Font typeface="+mj-lt"/>
              <a:buAutoNum type="alphaLcParenR"/>
            </a:pP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Η</a:t>
            </a: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απόδοση </a:t>
            </a: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πλαισίου.</a:t>
            </a:r>
          </a:p>
          <a:p>
            <a:pPr marL="1143000" lvl="0" indent="-457200" eaLnBrk="1" hangingPunct="1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Font typeface="+mj-lt"/>
              <a:buAutoNum type="alphaLcParenR"/>
            </a:pP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Ο</a:t>
            </a: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αριθμός των χρηστών που εξυπηρετούνται ταυτόχρονα στο </a:t>
            </a:r>
            <a:r>
              <a:rPr lang="en-US" altLang="el-GR" sz="2000" dirty="0" smtClean="0">
                <a:solidFill>
                  <a:prstClr val="black"/>
                </a:solidFill>
                <a:cs typeface="Arial" charset="0"/>
              </a:rPr>
              <a:t>GSM</a:t>
            </a: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. </a:t>
            </a: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Αγνοείστε την ύπαρξη εύρους ζώνης ασφαλείας</a:t>
            </a: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n-GB" altLang="el-GR" sz="20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12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CDMA (</a:t>
            </a:r>
            <a:r>
              <a:rPr lang="en-US" altLang="el-GR" b="1" dirty="0" smtClean="0"/>
              <a:t>1</a:t>
            </a:r>
            <a:r>
              <a:rPr lang="el-GR" altLang="el-GR" b="1" dirty="0" smtClean="0"/>
              <a:t> από 5</a:t>
            </a:r>
            <a:r>
              <a:rPr lang="en-US" altLang="el-GR" b="1" dirty="0" smtClean="0"/>
              <a:t>)</a:t>
            </a:r>
            <a:endParaRPr lang="el-GR" b="1" dirty="0"/>
          </a:p>
        </p:txBody>
      </p:sp>
      <p:sp>
        <p:nvSpPr>
          <p:cNvPr id="27650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Όλοι οι χρήστες χρησιμοποιούν το </a:t>
            </a:r>
            <a:r>
              <a:rPr lang="el-GR" altLang="el-GR" sz="2600" dirty="0"/>
              <a:t>ί</a:t>
            </a:r>
            <a:r>
              <a:rPr lang="el-GR" altLang="el-GR" sz="2600" dirty="0" smtClean="0"/>
              <a:t>διο φέρον και μπορούν να μεταδίδουν ταυτόχρονα.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Κάθε χρήστης χρησιμοποιεί όλο το διατιθέμενο φάσμα.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Το σήμα πληροφορίας (στενής ζώνης) αρχικά διαμορφώνεται από μία μοναδική </a:t>
            </a:r>
            <a:r>
              <a:rPr lang="el-GR" altLang="el-GR" sz="2600" dirty="0" err="1" smtClean="0"/>
              <a:t>κωδική</a:t>
            </a:r>
            <a:r>
              <a:rPr lang="el-GR" altLang="el-GR" sz="2600" dirty="0" smtClean="0"/>
              <a:t> ακολουθία, που λέγεται ακολουθία υπογραφής.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Το διαμορφωμένο σήμα πολλαπλασιάζεται με ένα σήμα πολύ μεγάλου εύρους ζώνης, που λέγεται σήμα εξάπλωσης.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8EBA8-CFE7-4FA3-ACD5-E2F866FD8CC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CDMA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2 </a:t>
            </a:r>
            <a:r>
              <a:rPr lang="el-GR" altLang="el-GR" b="1" dirty="0"/>
              <a:t>από 5</a:t>
            </a:r>
            <a:r>
              <a:rPr lang="en-US" altLang="el-GR" b="1" dirty="0"/>
              <a:t>)</a:t>
            </a:r>
            <a:endParaRPr lang="el-GR" dirty="0"/>
          </a:p>
        </p:txBody>
      </p:sp>
      <p:sp>
        <p:nvSpPr>
          <p:cNvPr id="28674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Στην πλευρά του δέκτη τα δεδομένα εισόδου πολλαπλασιάζονται ξανά με την </a:t>
            </a:r>
            <a:r>
              <a:rPr lang="el-GR" altLang="el-GR" dirty="0" err="1" smtClean="0"/>
              <a:t>κωδική</a:t>
            </a:r>
            <a:r>
              <a:rPr lang="el-GR" altLang="el-GR" dirty="0" smtClean="0"/>
              <a:t> ακολουθία του χρήστη, τα αποτελέσματα τα αθροίζουμε για την διάρκεια ενός </a:t>
            </a:r>
            <a:r>
              <a:rPr lang="en-US" altLang="el-GR" dirty="0" smtClean="0"/>
              <a:t>slot</a:t>
            </a:r>
            <a:r>
              <a:rPr lang="el-GR" altLang="el-GR" dirty="0" smtClean="0"/>
              <a:t>,</a:t>
            </a:r>
            <a:r>
              <a:rPr lang="en-US" altLang="el-GR" dirty="0" smtClean="0"/>
              <a:t> </a:t>
            </a:r>
            <a:r>
              <a:rPr lang="el-GR" altLang="el-GR" dirty="0" smtClean="0"/>
              <a:t>και τα διαιρούμε με τον αριθμό των </a:t>
            </a:r>
            <a:r>
              <a:rPr lang="en-US" altLang="el-GR" dirty="0" smtClean="0"/>
              <a:t>bits </a:t>
            </a:r>
            <a:r>
              <a:rPr lang="el-GR" altLang="el-GR" dirty="0" smtClean="0"/>
              <a:t>του </a:t>
            </a:r>
            <a:r>
              <a:rPr lang="en-US" altLang="el-GR" dirty="0" smtClean="0"/>
              <a:t>slot.</a:t>
            </a:r>
            <a:endParaRPr lang="el-GR" altLang="el-GR" dirty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Εάν οι κώδικες που χρησιμοποιούνται για κάθε χρήστη είναι ορθογώνιοι, όλες οι ταυτόχρονες μεταδόσεις που δρουν ως πρόσθετη παρεμβολή στο επιθυμητό σήμα, μπορούν να απομακρυνθούν.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Συνεπώς, επιτυγχάνονται πολλές ταυτόχρονες επιτυχείς μεταδόσεις πάνω από το ίδιο φάσμα, και δεν χρειάζεται συντονισμός μεταξύ των χρηστών. 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8EBA8-CFE7-4FA3-ACD5-E2F866FD8CC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27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CDMA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3 </a:t>
            </a:r>
            <a:r>
              <a:rPr lang="el-GR" altLang="el-GR" b="1" dirty="0"/>
              <a:t>από 5</a:t>
            </a:r>
            <a:r>
              <a:rPr lang="en-US" altLang="el-GR" b="1" dirty="0"/>
              <a:t>)</a:t>
            </a:r>
            <a:endParaRPr lang="el-GR" dirty="0"/>
          </a:p>
        </p:txBody>
      </p:sp>
      <p:pic>
        <p:nvPicPr>
          <p:cNvPr id="4" name="Θέση περιεχομένου 1" descr="Εικόνα της ταυτόχρονης μετάδοση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18" y="1600200"/>
            <a:ext cx="7157482" cy="475615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28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CDMA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4 </a:t>
            </a:r>
            <a:r>
              <a:rPr lang="el-GR" altLang="el-GR" b="1" dirty="0"/>
              <a:t>από 5</a:t>
            </a:r>
            <a:r>
              <a:rPr lang="en-US" altLang="el-GR" b="1" dirty="0"/>
              <a:t>)</a:t>
            </a:r>
            <a:endParaRPr lang="el-GR" dirty="0"/>
          </a:p>
        </p:txBody>
      </p:sp>
      <p:pic>
        <p:nvPicPr>
          <p:cNvPr id="4" name="Θέση περιεχομένου 1" descr="Εικόνα της ταυτόχρονης μετάδοση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191226" cy="475615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29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Σκοποί ενότητας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/>
          <a:lstStyle/>
          <a:p>
            <a:pPr marL="609600" indent="-609600" eaLnBrk="1" hangingPunct="1">
              <a:spcBef>
                <a:spcPct val="0"/>
              </a:spcBef>
              <a:spcAft>
                <a:spcPts val="1800"/>
              </a:spcAft>
              <a:buFont typeface="Arial" charset="0"/>
              <a:buNone/>
            </a:pPr>
            <a:r>
              <a:rPr lang="el-GR" altLang="el-GR" dirty="0" smtClean="0"/>
              <a:t>Ο αναγνώστης να μπορεί να:</a:t>
            </a:r>
          </a:p>
          <a:p>
            <a:pPr marL="933450" lvl="1" indent="-5334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dirty="0" smtClean="0"/>
              <a:t>σχεδιάζει αποδοτικά συστήματα ταυτόχρονης εκπομπής και λήψης,</a:t>
            </a:r>
          </a:p>
          <a:p>
            <a:pPr marL="933450" lvl="1" indent="-5334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dirty="0" smtClean="0"/>
              <a:t>επιλέγει τρόπους βέλτιστου διαμοιρασμού του διατιθέμενου φάσματος σε πολλούς χρήστες ταυτόχρονα,</a:t>
            </a:r>
          </a:p>
          <a:p>
            <a:pPr marL="933450" lvl="1" indent="-5334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dirty="0" smtClean="0"/>
              <a:t>υπολογίζει την απόδοση μιας μεθόδου πολλαπλής πρόσβασης,</a:t>
            </a:r>
          </a:p>
          <a:p>
            <a:pPr marL="933450" lvl="1" indent="-5334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dirty="0" smtClean="0"/>
              <a:t>υπολογίζει την ασύρματη χωρητικότητα.</a:t>
            </a: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10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3263FC-9414-4338-AB18-3CA071B110AA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l-G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l-GR" b="1" dirty="0"/>
              <a:t>CDMA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5 </a:t>
            </a:r>
            <a:r>
              <a:rPr lang="el-GR" altLang="el-GR" b="1" dirty="0"/>
              <a:t>από 5</a:t>
            </a:r>
            <a:r>
              <a:rPr lang="en-US" altLang="el-GR" b="1" dirty="0"/>
              <a:t>)</a:t>
            </a:r>
            <a:endParaRPr lang="el-GR" dirty="0"/>
          </a:p>
        </p:txBody>
      </p:sp>
      <p:sp>
        <p:nvSpPr>
          <p:cNvPr id="31746" name="Θέση περιεχομένου 1"/>
          <p:cNvSpPr>
            <a:spLocks noGrp="1" noChangeArrowheads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l-GR" sz="3200" dirty="0" smtClean="0"/>
              <a:t>CDMA </a:t>
            </a:r>
            <a:r>
              <a:rPr lang="el-GR" altLang="el-GR" sz="3200" dirty="0" smtClean="0"/>
              <a:t>ευθείας ακολουθίας (</a:t>
            </a:r>
            <a:r>
              <a:rPr lang="en-US" altLang="el-GR" sz="3200" dirty="0" smtClean="0"/>
              <a:t>Direct Sequence CDMA, DS/CDMA)</a:t>
            </a:r>
            <a:r>
              <a:rPr lang="el-GR" altLang="el-GR" sz="3200" dirty="0" smtClean="0"/>
              <a:t>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l-GR" sz="3200" dirty="0" smtClean="0"/>
              <a:t>CDMA </a:t>
            </a:r>
            <a:r>
              <a:rPr lang="el-GR" altLang="el-GR" sz="3200" dirty="0" smtClean="0"/>
              <a:t>με μεταπήδηση συχνότητας (</a:t>
            </a:r>
            <a:r>
              <a:rPr lang="en-US" altLang="el-GR" sz="3200" dirty="0" smtClean="0"/>
              <a:t>Frequency Hopping CDMA, FH/CDMA)</a:t>
            </a:r>
            <a:r>
              <a:rPr lang="el-GR" altLang="el-GR" sz="3200" dirty="0" smtClean="0"/>
              <a:t>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l-GR" sz="3200" dirty="0" smtClean="0"/>
              <a:t>CDMA </a:t>
            </a:r>
            <a:r>
              <a:rPr lang="el-GR" altLang="el-GR" sz="3200" dirty="0" smtClean="0"/>
              <a:t>με μεταπήδηση χρόνου (</a:t>
            </a:r>
            <a:r>
              <a:rPr lang="en-US" altLang="el-GR" sz="3200" dirty="0" smtClean="0"/>
              <a:t>Time Hopping CDMA, TH/CDMA)</a:t>
            </a:r>
            <a:r>
              <a:rPr lang="el-GR" altLang="el-GR" sz="3200" dirty="0" smtClean="0"/>
              <a:t>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Υβριδικά συστήματα </a:t>
            </a:r>
            <a:r>
              <a:rPr lang="en-US" altLang="el-GR" sz="3200" dirty="0" smtClean="0"/>
              <a:t>CDMA</a:t>
            </a:r>
            <a:r>
              <a:rPr lang="el-GR" altLang="el-GR" sz="3200" dirty="0" smtClean="0"/>
              <a:t>.</a:t>
            </a:r>
            <a:endParaRPr lang="en-GB" altLang="el-GR" sz="32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9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Τίτλος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 anchor="ctr"/>
          <a:lstStyle/>
          <a:p>
            <a:pPr eaLnBrk="1" hangingPunct="1"/>
            <a:r>
              <a:rPr lang="en-US" altLang="el-GR" b="1" dirty="0" smtClean="0"/>
              <a:t>DS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/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CDMA</a:t>
            </a:r>
            <a:endParaRPr lang="en-GB" altLang="el-GR" b="1" dirty="0" smtClean="0"/>
          </a:p>
        </p:txBody>
      </p:sp>
      <p:sp>
        <p:nvSpPr>
          <p:cNvPr id="32771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Πλεονεκτήματα:</a:t>
            </a:r>
          </a:p>
          <a:p>
            <a:pPr marL="1143000" lvl="0" indent="-457200" fontAlgn="auto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Εύκολη η κωδικοποίηση.</a:t>
            </a:r>
          </a:p>
          <a:p>
            <a:pPr marL="1143000" lvl="0" indent="-457200" fontAlgn="auto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Ο συνθέτης συχνοτήτων είναι απλή γεννήτρια.</a:t>
            </a:r>
          </a:p>
          <a:p>
            <a:pPr marL="1143000" lvl="0" indent="-457200" fontAlgn="auto">
              <a:spcBef>
                <a:spcPts val="0"/>
              </a:spcBef>
              <a:spcAft>
                <a:spcPts val="24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err="1" smtClean="0"/>
              <a:t>Ομόδυνη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αποδιαμόρφωση</a:t>
            </a:r>
            <a:r>
              <a:rPr lang="el-GR" altLang="el-GR" sz="2400" dirty="0" smtClean="0"/>
              <a:t>. Δεν απαιτείται συγχρονισμός μεταξύ χρηστών.</a:t>
            </a:r>
            <a:endParaRPr lang="en-US" altLang="el-GR" sz="24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Μειονεκτήματα:</a:t>
            </a:r>
          </a:p>
          <a:p>
            <a:pPr marL="1143000" lvl="0" indent="-457200" fontAlgn="auto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Δυσκολία ανάκτησης και διατήρησης του συγχρονισμού.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Το σφάλμα πρέπει να είναι μικρό κλάσμα του </a:t>
            </a:r>
            <a:r>
              <a:rPr lang="en-US" altLang="el-GR" sz="2400" dirty="0" err="1" smtClean="0"/>
              <a:t>T</a:t>
            </a:r>
            <a:r>
              <a:rPr lang="en-US" altLang="el-GR" sz="2400" baseline="-25000" dirty="0" err="1" smtClean="0"/>
              <a:t>ch</a:t>
            </a:r>
            <a:r>
              <a:rPr lang="en-US" altLang="el-GR" sz="2400" baseline="-25000" dirty="0" smtClean="0"/>
              <a:t>  </a:t>
            </a:r>
            <a:r>
              <a:rPr lang="en-US" altLang="el-GR" sz="2400" dirty="0" smtClean="0">
                <a:sym typeface="Symbol" pitchFamily="18" charset="2"/>
              </a:rPr>
              <a:t> </a:t>
            </a:r>
            <a:r>
              <a:rPr lang="el-GR" altLang="el-GR" sz="2400" dirty="0" smtClean="0">
                <a:sym typeface="Symbol" pitchFamily="18" charset="2"/>
              </a:rPr>
              <a:t>περιορισμός του εύρους ζώνης σε 10 – 20 </a:t>
            </a:r>
            <a:r>
              <a:rPr lang="en-US" altLang="el-GR" sz="2400" dirty="0" smtClean="0">
                <a:sym typeface="Symbol" pitchFamily="18" charset="2"/>
              </a:rPr>
              <a:t>MHz</a:t>
            </a:r>
            <a:r>
              <a:rPr lang="el-GR" altLang="el-GR" sz="2400" dirty="0" smtClean="0">
                <a:sym typeface="Symbol" pitchFamily="18" charset="2"/>
              </a:rPr>
              <a:t>.</a:t>
            </a:r>
            <a:endParaRPr lang="en-GB" altLang="el-GR" sz="24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Τίτλος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 anchor="ctr"/>
          <a:lstStyle/>
          <a:p>
            <a:pPr eaLnBrk="1" hangingPunct="1"/>
            <a:r>
              <a:rPr lang="en-US" altLang="el-GR" b="1" dirty="0" smtClean="0"/>
              <a:t>FH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/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CDMA (1</a:t>
            </a:r>
            <a:r>
              <a:rPr lang="el-GR" altLang="el-GR" b="1" dirty="0" smtClean="0"/>
              <a:t> από 2</a:t>
            </a:r>
            <a:r>
              <a:rPr lang="en-US" altLang="el-GR" b="1" dirty="0" smtClean="0"/>
              <a:t>)</a:t>
            </a:r>
            <a:endParaRPr lang="en-GB" altLang="el-GR" b="1" dirty="0" smtClean="0"/>
          </a:p>
        </p:txBody>
      </p:sp>
      <p:pic>
        <p:nvPicPr>
          <p:cNvPr id="3" name="Θέση περιεχομένου 1" descr="Εικόνα γραφικής παράστασης συχνότητας - χρόνου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00200"/>
            <a:ext cx="6941263" cy="4675176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32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FH</a:t>
            </a:r>
            <a:r>
              <a:rPr lang="el-GR" altLang="el-GR" b="1" dirty="0"/>
              <a:t> </a:t>
            </a:r>
            <a:r>
              <a:rPr lang="en-US" altLang="el-GR" b="1" dirty="0"/>
              <a:t>/</a:t>
            </a:r>
            <a:r>
              <a:rPr lang="el-GR" altLang="el-GR" b="1" dirty="0"/>
              <a:t> </a:t>
            </a:r>
            <a:r>
              <a:rPr lang="en-US" altLang="el-GR" b="1" dirty="0"/>
              <a:t>CDMA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2 </a:t>
            </a:r>
            <a:r>
              <a:rPr lang="el-GR" altLang="el-GR" b="1" dirty="0"/>
              <a:t>από 2</a:t>
            </a:r>
            <a:r>
              <a:rPr lang="en-US" altLang="el-GR" b="1" dirty="0"/>
              <a:t>)</a:t>
            </a:r>
            <a:endParaRPr lang="el-GR" dirty="0"/>
          </a:p>
        </p:txBody>
      </p:sp>
      <p:sp>
        <p:nvSpPr>
          <p:cNvPr id="35842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Χρησιμοποιεί μέρος του εύρους ζώνης, αλλά η θέση του μέρους αυτού μεταβάλλεται χρονικά.</a:t>
            </a:r>
            <a:endParaRPr lang="el-GR" altLang="el-GR" sz="2200" dirty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Πλεονεκτήματα: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1800" dirty="0" smtClean="0"/>
              <a:t>Ευκολότερος συγχρονισμός από ότι στην </a:t>
            </a:r>
            <a:r>
              <a:rPr lang="en-US" altLang="el-GR" sz="1800" dirty="0" smtClean="0"/>
              <a:t>DS/CDMA</a:t>
            </a:r>
            <a:r>
              <a:rPr lang="el-GR" altLang="el-GR" sz="1800" dirty="0" smtClean="0"/>
              <a:t>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1800" dirty="0" smtClean="0"/>
              <a:t>Οι διάφορες ζώνες συχνοτήτων δεν χρειάζεται να είναι γειτονικές στο φάσμα.</a:t>
            </a:r>
          </a:p>
          <a:p>
            <a:pPr marL="1143000" lvl="0" indent="-457200" fontAlgn="auto">
              <a:spcBef>
                <a:spcPts val="0"/>
              </a:spcBef>
              <a:spcAft>
                <a:spcPts val="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1800" dirty="0" smtClean="0"/>
              <a:t>Η πιθανότητα να μεταδίδουν πολλοί χρήστες ταυτόχρονα στην ίδια περιοχή συχνοτήτων είναι μικρή.</a:t>
            </a:r>
            <a:endParaRPr lang="en-US" altLang="el-GR" sz="18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Μειονεκτήματα: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1800" dirty="0" smtClean="0"/>
              <a:t>Απαιτείται πολύπλοκος συνθέτης συχνοτήτων.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1800" dirty="0" smtClean="0"/>
              <a:t>Απότομη μεταβολή του σήματος κατά τη μεταπήδηση </a:t>
            </a:r>
            <a:r>
              <a:rPr lang="en-US" altLang="el-GR" sz="1800" dirty="0" smtClean="0">
                <a:sym typeface="Symbol" pitchFamily="18" charset="2"/>
              </a:rPr>
              <a:t> </a:t>
            </a:r>
            <a:r>
              <a:rPr lang="el-GR" altLang="el-GR" sz="1800" dirty="0" smtClean="0">
                <a:sym typeface="Symbol" pitchFamily="18" charset="2"/>
              </a:rPr>
              <a:t>αύξηση του εύρους ζώνης.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1800" dirty="0" smtClean="0"/>
              <a:t>Δύσκολη η </a:t>
            </a:r>
            <a:r>
              <a:rPr lang="el-GR" altLang="el-GR" sz="1800" dirty="0" err="1" smtClean="0"/>
              <a:t>ομόδυνη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/>
              <a:t>αποδιαμόρφωση</a:t>
            </a:r>
            <a:r>
              <a:rPr lang="el-GR" altLang="el-GR" sz="1800" dirty="0" smtClean="0"/>
              <a:t>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l-GR" sz="2200" dirty="0" smtClean="0"/>
              <a:t>FFH/CDMA, SFH/CDMA</a:t>
            </a:r>
            <a:r>
              <a:rPr lang="el-GR" altLang="el-GR" sz="2200" dirty="0" smtClean="0"/>
              <a:t>.</a:t>
            </a:r>
            <a:endParaRPr lang="en-GB" altLang="el-GR" sz="2200" dirty="0" smtClean="0">
              <a:sym typeface="Symbol" pitchFamily="18" charset="2"/>
            </a:endParaRP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Τίτλος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 anchor="ctr"/>
          <a:lstStyle/>
          <a:p>
            <a:pPr eaLnBrk="1" hangingPunct="1"/>
            <a:r>
              <a:rPr lang="en-US" altLang="el-GR" b="1" dirty="0" smtClean="0"/>
              <a:t>TH/CDMA (1</a:t>
            </a:r>
            <a:r>
              <a:rPr lang="el-GR" altLang="el-GR" b="1" dirty="0" smtClean="0"/>
              <a:t> από 2</a:t>
            </a:r>
            <a:r>
              <a:rPr lang="en-US" altLang="el-GR" b="1" dirty="0" smtClean="0"/>
              <a:t>)</a:t>
            </a:r>
            <a:endParaRPr lang="en-GB" altLang="el-GR" b="1" dirty="0" smtClean="0"/>
          </a:p>
        </p:txBody>
      </p:sp>
      <p:pic>
        <p:nvPicPr>
          <p:cNvPr id="3" name="Θέση περιεχομένου 1" descr="Εικόνα γραφικής παράστασης συχνότητας - χρόνου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05" y="1600200"/>
            <a:ext cx="7169095" cy="4829732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34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TH/CDMA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2 </a:t>
            </a:r>
            <a:r>
              <a:rPr lang="el-GR" altLang="el-GR" b="1" dirty="0"/>
              <a:t>από 2</a:t>
            </a:r>
            <a:r>
              <a:rPr lang="en-US" altLang="el-GR" b="1" dirty="0"/>
              <a:t>)</a:t>
            </a:r>
            <a:endParaRPr lang="el-GR" dirty="0"/>
          </a:p>
        </p:txBody>
      </p:sp>
      <p:sp>
        <p:nvSpPr>
          <p:cNvPr id="37890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Ο χρόνος διαιρείται σε πλαίσια, και κάθε πλαίσιο σε Μ </a:t>
            </a:r>
            <a:r>
              <a:rPr lang="el-GR" altLang="el-GR" sz="2200" dirty="0" err="1" smtClean="0"/>
              <a:t>χρονοσχισμές</a:t>
            </a:r>
            <a:r>
              <a:rPr lang="el-GR" altLang="el-GR" sz="2200" dirty="0" smtClean="0"/>
              <a:t>.</a:t>
            </a:r>
            <a:endParaRPr lang="el-GR" altLang="el-GR" sz="2200" dirty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Κατά τη διάρκεια ενός πλαισίου, ο χρήστης μεταδίδει σε μία από τις </a:t>
            </a:r>
            <a:r>
              <a:rPr lang="el-GR" altLang="el-GR" sz="2200" dirty="0" err="1" smtClean="0"/>
              <a:t>χρονοσχισμές</a:t>
            </a:r>
            <a:r>
              <a:rPr lang="el-GR" altLang="el-GR" sz="2200" dirty="0" smtClean="0"/>
              <a:t> σύμφωνα με κάποιον κώδικα.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Πλεονεκτήματα: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 smtClean="0"/>
              <a:t>Ευκολότερη υλοποίηση από την </a:t>
            </a:r>
            <a:r>
              <a:rPr lang="en-US" altLang="el-GR" sz="2000" dirty="0" smtClean="0"/>
              <a:t>FH/CDMA</a:t>
            </a:r>
            <a:r>
              <a:rPr lang="el-GR" altLang="el-GR" sz="2000" dirty="0" smtClean="0"/>
              <a:t>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 smtClean="0"/>
              <a:t>Χρήσιμη όταν υπάρχει περιορισμός ως προς τη μέση ισχύ και όχι ως προς τη μέγιστη.</a:t>
            </a:r>
          </a:p>
          <a:p>
            <a:pPr marL="1143000" lvl="0" indent="-457200" fontAlgn="auto">
              <a:spcBef>
                <a:spcPts val="0"/>
              </a:spcBef>
              <a:spcAft>
                <a:spcPts val="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 smtClean="0"/>
              <a:t>Το φαινόμενο </a:t>
            </a:r>
            <a:r>
              <a:rPr lang="en-US" altLang="el-GR" sz="2000" dirty="0" smtClean="0"/>
              <a:t>near-far </a:t>
            </a:r>
            <a:r>
              <a:rPr lang="el-GR" altLang="el-GR" sz="2000" dirty="0" smtClean="0"/>
              <a:t>είναι πολύ πιο ασήμαντο, γιατί κάθε τερματικό μεταδίδει μόνο του.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Μειονεκτήματα: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 smtClean="0"/>
              <a:t>Απαιτείται πολύς χρόνος για τον συγχρονισμό, ενώ ο χρόνος που πρέπει να συγχρονιστεί ο δέκτης είναι πολύ μικρός.</a:t>
            </a:r>
            <a:endParaRPr lang="en-GB" altLang="el-GR" sz="2000" dirty="0" smtClean="0">
              <a:sym typeface="Symbol" pitchFamily="18" charset="2"/>
            </a:endParaRP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Πολλαπλή πρόσβαση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διαίρεσης </a:t>
            </a:r>
            <a:r>
              <a:rPr lang="el-GR" altLang="el-GR" sz="4000" b="1" dirty="0"/>
              <a:t>χώρου</a:t>
            </a:r>
            <a:endParaRPr lang="el-GR" sz="4000" dirty="0"/>
          </a:p>
        </p:txBody>
      </p:sp>
      <p:pic>
        <p:nvPicPr>
          <p:cNvPr id="4" name="Θέση περιεχομένου 1" descr="Εικόνα της διαίρεσης του χώρου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18" y="1600200"/>
            <a:ext cx="6829682" cy="4648977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36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12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 smtClean="0">
                <a:solidFill>
                  <a:prstClr val="black"/>
                </a:solidFill>
              </a:rPr>
              <a:t>Ασύρματη χωρητικότητα</a:t>
            </a:r>
            <a:r>
              <a:rPr lang="en-US" altLang="el-GR" sz="4000" b="1" dirty="0" smtClean="0">
                <a:solidFill>
                  <a:prstClr val="black"/>
                </a:solidFill>
              </a:rPr>
              <a:t> </a:t>
            </a:r>
            <a:r>
              <a:rPr lang="el-GR" altLang="el-GR" sz="4000" b="1" dirty="0" smtClean="0">
                <a:solidFill>
                  <a:prstClr val="black"/>
                </a:solidFill>
              </a:rPr>
              <a:t/>
            </a:r>
            <a:br>
              <a:rPr lang="el-GR" altLang="el-GR" sz="4000" b="1" dirty="0" smtClean="0">
                <a:solidFill>
                  <a:prstClr val="black"/>
                </a:solidFill>
              </a:rPr>
            </a:br>
            <a:r>
              <a:rPr lang="en-US" altLang="el-GR" sz="4000" b="1" dirty="0" smtClean="0">
                <a:solidFill>
                  <a:prstClr val="black"/>
                </a:solidFill>
              </a:rPr>
              <a:t>(1</a:t>
            </a:r>
            <a:r>
              <a:rPr lang="el-GR" altLang="el-GR" sz="4000" b="1" dirty="0" smtClean="0">
                <a:solidFill>
                  <a:prstClr val="black"/>
                </a:solidFill>
              </a:rPr>
              <a:t> από 2</a:t>
            </a:r>
            <a:r>
              <a:rPr lang="en-US" altLang="el-GR" sz="4000" b="1" dirty="0" smtClean="0">
                <a:solidFill>
                  <a:prstClr val="black"/>
                </a:solidFill>
              </a:rPr>
              <a:t>)</a:t>
            </a:r>
            <a:r>
              <a:rPr lang="el-GR" altLang="el-GR" sz="4000" b="1" dirty="0" smtClean="0">
                <a:solidFill>
                  <a:prstClr val="black"/>
                </a:solidFill>
              </a:rPr>
              <a:t> </a:t>
            </a:r>
            <a:endParaRPr lang="el-GR" sz="4800" dirty="0"/>
          </a:p>
        </p:txBody>
      </p:sp>
      <p:pic>
        <p:nvPicPr>
          <p:cNvPr id="8" name="Θέση περιεχομένου 1" descr="Εικόνα με τον μέγιστο αριθμών διαύλων που μπορεί να παρέχει το σύστημα σε καθορισμένη ζώνη συχνοτήτων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05" y="1600200"/>
            <a:ext cx="7631789" cy="4525963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37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>
                <a:solidFill>
                  <a:prstClr val="black"/>
                </a:solidFill>
              </a:rPr>
              <a:t>Ασύρματη χωρητικότητα</a:t>
            </a:r>
            <a:r>
              <a:rPr lang="en-US" altLang="el-GR" sz="4000" b="1" dirty="0">
                <a:solidFill>
                  <a:prstClr val="black"/>
                </a:solidFill>
              </a:rPr>
              <a:t> </a:t>
            </a:r>
            <a:r>
              <a:rPr lang="el-GR" altLang="el-GR" sz="4000" b="1" dirty="0">
                <a:solidFill>
                  <a:prstClr val="black"/>
                </a:solidFill>
              </a:rPr>
              <a:t/>
            </a:r>
            <a:br>
              <a:rPr lang="el-GR" altLang="el-GR" sz="4000" b="1" dirty="0">
                <a:solidFill>
                  <a:prstClr val="black"/>
                </a:solidFill>
              </a:rPr>
            </a:br>
            <a:r>
              <a:rPr lang="en-US" altLang="el-GR" sz="4000" b="1" dirty="0" smtClean="0">
                <a:solidFill>
                  <a:prstClr val="black"/>
                </a:solidFill>
              </a:rPr>
              <a:t>(</a:t>
            </a:r>
            <a:r>
              <a:rPr lang="el-GR" altLang="el-GR" sz="4000" b="1" dirty="0" smtClean="0">
                <a:solidFill>
                  <a:prstClr val="black"/>
                </a:solidFill>
              </a:rPr>
              <a:t>2 </a:t>
            </a:r>
            <a:r>
              <a:rPr lang="el-GR" altLang="el-GR" sz="4000" b="1" dirty="0">
                <a:solidFill>
                  <a:prstClr val="black"/>
                </a:solidFill>
              </a:rPr>
              <a:t>από 2</a:t>
            </a:r>
            <a:r>
              <a:rPr lang="en-US" altLang="el-GR" sz="4000" b="1" dirty="0">
                <a:solidFill>
                  <a:prstClr val="black"/>
                </a:solidFill>
              </a:rPr>
              <a:t>)</a:t>
            </a:r>
            <a:r>
              <a:rPr lang="el-GR" altLang="el-GR" sz="4000" b="1" dirty="0">
                <a:solidFill>
                  <a:prstClr val="black"/>
                </a:solidFill>
              </a:rPr>
              <a:t> </a:t>
            </a:r>
            <a:endParaRPr lang="el-GR" sz="4000" dirty="0"/>
          </a:p>
        </p:txBody>
      </p:sp>
      <p:sp>
        <p:nvSpPr>
          <p:cNvPr id="4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Για </a:t>
            </a:r>
            <a:r>
              <a:rPr lang="el-GR" altLang="el-GR" sz="2400" dirty="0"/>
              <a:t>τη σύγκριση των διαφόρων συστημάτων, πρέπει να χρησιμοποιηθεί ένας ισοδύναμος λόγος (</a:t>
            </a:r>
            <a:r>
              <a:rPr lang="en-US" altLang="el-GR" sz="2400" dirty="0"/>
              <a:t>S/I), </a:t>
            </a:r>
            <a:r>
              <a:rPr lang="el-GR" altLang="el-GR" sz="2400" dirty="0"/>
              <a:t>δεδομένου ότι κάθε σύστημα έχει διαφορετική τιμή (</a:t>
            </a:r>
            <a:r>
              <a:rPr lang="en-US" altLang="el-GR" sz="2400" dirty="0" smtClean="0"/>
              <a:t>S/I)</a:t>
            </a:r>
            <a:r>
              <a:rPr lang="en-US" altLang="el-GR" sz="2400" baseline="-25000" dirty="0" smtClean="0"/>
              <a:t>min</a:t>
            </a:r>
            <a:r>
              <a:rPr lang="el-GR" altLang="el-GR" dirty="0" smtClean="0"/>
              <a:t>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1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Κρατώντας </a:t>
            </a:r>
            <a:r>
              <a:rPr lang="el-GR" altLang="el-GR" sz="2400" dirty="0"/>
              <a:t>σταθερά τα </a:t>
            </a:r>
            <a:r>
              <a:rPr lang="en-US" altLang="el-GR" sz="2400" i="1" dirty="0"/>
              <a:t>m</a:t>
            </a:r>
            <a:r>
              <a:rPr lang="en-US" altLang="el-GR" sz="2400" dirty="0"/>
              <a:t> και </a:t>
            </a:r>
            <a:r>
              <a:rPr lang="en-US" altLang="el-GR" sz="2400" i="1" dirty="0" err="1"/>
              <a:t>B</a:t>
            </a:r>
            <a:r>
              <a:rPr lang="en-US" altLang="el-GR" sz="2400" baseline="-25000" dirty="0" err="1"/>
              <a:t>s</a:t>
            </a:r>
            <a:r>
              <a:rPr lang="en-US" altLang="el-GR" sz="2400" dirty="0"/>
              <a:t> και </a:t>
            </a:r>
            <a:r>
              <a:rPr lang="el-GR" altLang="el-GR" sz="2400" dirty="0" smtClean="0"/>
              <a:t>για</a:t>
            </a:r>
            <a:r>
              <a:rPr lang="en-US" altLang="el-GR" sz="2400" dirty="0" smtClean="0"/>
              <a:t> </a:t>
            </a:r>
            <a:r>
              <a:rPr lang="en-US" altLang="el-GR" sz="2400" dirty="0"/>
              <a:t>n = </a:t>
            </a:r>
            <a:r>
              <a:rPr lang="en-US" altLang="el-GR" sz="2400" dirty="0" smtClean="0"/>
              <a:t>4</a:t>
            </a:r>
            <a:r>
              <a:rPr lang="el-GR" altLang="el-GR" sz="2400" dirty="0" smtClean="0"/>
              <a:t>.</a:t>
            </a:r>
            <a:endParaRPr lang="el-GR" altLang="el-GR" i="1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>
                <a:solidFill>
                  <a:prstClr val="black"/>
                </a:solidFill>
                <a:cs typeface="Arial" charset="0"/>
              </a:rPr>
              <a:t>Για </a:t>
            </a:r>
            <a:r>
              <a:rPr lang="el-GR" altLang="el-GR" sz="2400" dirty="0">
                <a:solidFill>
                  <a:prstClr val="black"/>
                </a:solidFill>
                <a:cs typeface="Arial" charset="0"/>
              </a:rPr>
              <a:t>σταθερό αριθμό χρηστών ανά </a:t>
            </a:r>
            <a:r>
              <a:rPr lang="el-GR" altLang="el-GR" sz="2400" dirty="0" err="1">
                <a:solidFill>
                  <a:prstClr val="black"/>
                </a:solidFill>
                <a:cs typeface="Arial" charset="0"/>
              </a:rPr>
              <a:t>ραδιοδίαυλο</a:t>
            </a:r>
            <a:r>
              <a:rPr lang="el-GR" altLang="el-GR" sz="2400" dirty="0">
                <a:solidFill>
                  <a:prstClr val="black"/>
                </a:solidFill>
                <a:cs typeface="Arial" charset="0"/>
              </a:rPr>
              <a:t>, θα διατηρηθεί η ίδια ποιότητα υπηρεσίας σε σύστημα με μισό εύρος ζώνης διαύλου, μόνο όταν το (</a:t>
            </a:r>
            <a:r>
              <a:rPr lang="en-US" altLang="el-GR" sz="2400" dirty="0">
                <a:solidFill>
                  <a:prstClr val="black"/>
                </a:solidFill>
                <a:cs typeface="Arial" charset="0"/>
              </a:rPr>
              <a:t>S/I)</a:t>
            </a:r>
            <a:r>
              <a:rPr lang="en-US" altLang="el-GR" sz="2400" baseline="-25000" dirty="0">
                <a:solidFill>
                  <a:prstClr val="black"/>
                </a:solidFill>
                <a:cs typeface="Arial" charset="0"/>
              </a:rPr>
              <a:t>min</a:t>
            </a:r>
            <a:r>
              <a:rPr lang="el-GR" altLang="el-GR" sz="2400" dirty="0">
                <a:solidFill>
                  <a:prstClr val="black"/>
                </a:solidFill>
                <a:cs typeface="Arial" charset="0"/>
              </a:rPr>
              <a:t> τετραπλασιασθεί</a:t>
            </a:r>
            <a:r>
              <a:rPr lang="el-GR" altLang="el-GR" sz="24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n-GB" altLang="el-GR" sz="2400" dirty="0"/>
          </a:p>
          <a:p>
            <a:endParaRPr lang="el-GR" dirty="0"/>
          </a:p>
        </p:txBody>
      </p:sp>
      <p:graphicFrame>
        <p:nvGraphicFramePr>
          <p:cNvPr id="40962" name="Θέση περιεχομένου 2" descr="Εικόνα με τύπου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857239"/>
              </p:ext>
            </p:extLst>
          </p:nvPr>
        </p:nvGraphicFramePr>
        <p:xfrm>
          <a:off x="2590800" y="3386137"/>
          <a:ext cx="3963988" cy="126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0" name="Εξίσωση" r:id="rId4" imgW="1504980" imgH="476340" progId="Equation.3">
                  <p:embed/>
                </p:oleObj>
              </mc:Choice>
              <mc:Fallback>
                <p:oleObj name="Εξίσωση" r:id="rId4" imgW="1504980" imgH="4763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386137"/>
                        <a:ext cx="3963988" cy="1262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Παράδειγμα </a:t>
            </a:r>
            <a:r>
              <a:rPr lang="en-US" altLang="el-GR" b="1" dirty="0" smtClean="0"/>
              <a:t>B</a:t>
            </a:r>
            <a:endParaRPr lang="el-GR" b="1" dirty="0"/>
          </a:p>
        </p:txBody>
      </p:sp>
      <p:pic>
        <p:nvPicPr>
          <p:cNvPr id="8" name="Θέση περιεχομένου 1" descr="Εικόνα με τους τύπους του παραδείγματο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84" y="2019141"/>
            <a:ext cx="8180832" cy="3688080"/>
          </a:xfrm>
        </p:spPr>
      </p:pic>
      <p:sp>
        <p:nvSpPr>
          <p:cNvPr id="11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39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Περιεχόμενα ενότητας  </a:t>
            </a:r>
          </a:p>
        </p:txBody>
      </p:sp>
      <p:sp>
        <p:nvSpPr>
          <p:cNvPr id="4" name="Θέση περιεχομένου 1">
            <a:hlinkClick r:id="rId4" action="ppaction://hlinksldjump"/>
          </p:cNvPr>
          <p:cNvSpPr/>
          <p:nvPr/>
        </p:nvSpPr>
        <p:spPr>
          <a:xfrm>
            <a:off x="685800" y="1447800"/>
            <a:ext cx="76708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buFont typeface="+mj-lt"/>
              <a:buAutoNum type="arabicParenR"/>
              <a:defRPr/>
            </a:pPr>
            <a:r>
              <a:rPr lang="el-GR" sz="2800" b="0" i="1" dirty="0" smtClean="0">
                <a:solidFill>
                  <a:srgbClr val="3D89CF"/>
                </a:solidFill>
                <a:cs typeface="Arial" charset="0"/>
              </a:rPr>
              <a:t>Σχεδιασμός </a:t>
            </a:r>
            <a:r>
              <a:rPr lang="el-GR" sz="2800" b="0" i="1" dirty="0">
                <a:solidFill>
                  <a:srgbClr val="3D89CF"/>
                </a:solidFill>
                <a:cs typeface="Arial" charset="0"/>
              </a:rPr>
              <a:t>σχημάτων πολλαπλής πρόσβασης</a:t>
            </a:r>
          </a:p>
        </p:txBody>
      </p:sp>
      <p:sp>
        <p:nvSpPr>
          <p:cNvPr id="5" name="Θέση περιεχομένου 2">
            <a:hlinkClick r:id="rId5" action="ppaction://hlinksldjump"/>
          </p:cNvPr>
          <p:cNvSpPr/>
          <p:nvPr/>
        </p:nvSpPr>
        <p:spPr bwMode="gray">
          <a:xfrm>
            <a:off x="685800" y="2133600"/>
            <a:ext cx="76708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buFont typeface="+mj-lt"/>
              <a:buAutoNum type="arabicParenR" startAt="2"/>
              <a:defRPr/>
            </a:pPr>
            <a:r>
              <a:rPr lang="el-GR" sz="2800" b="0" i="1" dirty="0" err="1" smtClean="0">
                <a:solidFill>
                  <a:srgbClr val="3D89CF"/>
                </a:solidFill>
                <a:cs typeface="Arial" charset="0"/>
              </a:rPr>
              <a:t>Αμφιδρόμηση</a:t>
            </a:r>
            <a:endParaRPr lang="el-GR" sz="2800" b="0" i="1" dirty="0">
              <a:solidFill>
                <a:srgbClr val="3D89CF"/>
              </a:solidFill>
              <a:cs typeface="Arial" charset="0"/>
            </a:endParaRPr>
          </a:p>
        </p:txBody>
      </p:sp>
      <p:sp>
        <p:nvSpPr>
          <p:cNvPr id="5125" name="Θέση περιεχομένου 3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2819400"/>
            <a:ext cx="767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3"/>
            </a:pPr>
            <a:r>
              <a:rPr lang="el-GR" altLang="el-GR" sz="2800" b="0" i="1" dirty="0" smtClean="0">
                <a:solidFill>
                  <a:srgbClr val="3D89CF"/>
                </a:solidFill>
                <a:latin typeface="+mn-lt"/>
              </a:rPr>
              <a:t>Πολλαπλή </a:t>
            </a:r>
            <a:r>
              <a:rPr lang="el-GR" altLang="el-GR" sz="2800" b="0" i="1" dirty="0">
                <a:solidFill>
                  <a:srgbClr val="3D89CF"/>
                </a:solidFill>
                <a:latin typeface="+mn-lt"/>
              </a:rPr>
              <a:t>πρόσβαση διαίρεσης συχνότητας</a:t>
            </a:r>
          </a:p>
        </p:txBody>
      </p:sp>
      <p:sp>
        <p:nvSpPr>
          <p:cNvPr id="3" name="Θέση περιεχομένου 4">
            <a:hlinkClick r:id="rId7" action="ppaction://hlinksldjump"/>
          </p:cNvPr>
          <p:cNvSpPr/>
          <p:nvPr/>
        </p:nvSpPr>
        <p:spPr>
          <a:xfrm>
            <a:off x="685800" y="3505200"/>
            <a:ext cx="76708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buFont typeface="+mj-lt"/>
              <a:buAutoNum type="arabicParenR" startAt="4"/>
              <a:defRPr/>
            </a:pPr>
            <a:r>
              <a:rPr lang="el-GR" sz="2800" b="0" i="1" dirty="0" smtClean="0">
                <a:solidFill>
                  <a:srgbClr val="3D89CF"/>
                </a:solidFill>
                <a:cs typeface="Arial" charset="0"/>
              </a:rPr>
              <a:t>Πολλαπλή </a:t>
            </a:r>
            <a:r>
              <a:rPr lang="el-GR" sz="2800" b="0" i="1" dirty="0">
                <a:solidFill>
                  <a:srgbClr val="3D89CF"/>
                </a:solidFill>
                <a:cs typeface="Arial" charset="0"/>
              </a:rPr>
              <a:t>πρόσβαση διαίρεσης χρόνου</a:t>
            </a:r>
            <a:endParaRPr lang="el-GR" sz="28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" name="Θέση περιεχομένου 5">
            <a:hlinkClick r:id="rId8" action="ppaction://hlinksldjump"/>
          </p:cNvPr>
          <p:cNvSpPr/>
          <p:nvPr/>
        </p:nvSpPr>
        <p:spPr>
          <a:xfrm>
            <a:off x="685800" y="4191000"/>
            <a:ext cx="76708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buFont typeface="+mj-lt"/>
              <a:buAutoNum type="arabicParenR" startAt="5"/>
              <a:defRPr/>
            </a:pPr>
            <a:r>
              <a:rPr lang="el-GR" sz="2800" b="0" i="1" dirty="0" smtClean="0">
                <a:solidFill>
                  <a:srgbClr val="3D89CF"/>
                </a:solidFill>
                <a:cs typeface="Arial" charset="0"/>
              </a:rPr>
              <a:t>Πολλαπλή </a:t>
            </a:r>
            <a:r>
              <a:rPr lang="el-GR" sz="2800" b="0" i="1" dirty="0">
                <a:solidFill>
                  <a:srgbClr val="3D89CF"/>
                </a:solidFill>
                <a:cs typeface="Arial" charset="0"/>
              </a:rPr>
              <a:t>πρόσβαση διαίρεσης κώδικα</a:t>
            </a:r>
            <a:endParaRPr lang="el-GR" sz="28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6" name="Θέση περιεχομένου 6">
            <a:hlinkClick r:id="rId9" action="ppaction://hlinksldjump"/>
          </p:cNvPr>
          <p:cNvSpPr/>
          <p:nvPr/>
        </p:nvSpPr>
        <p:spPr>
          <a:xfrm>
            <a:off x="685800" y="4902200"/>
            <a:ext cx="76708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buFont typeface="+mj-lt"/>
              <a:buAutoNum type="arabicParenR" startAt="6"/>
              <a:defRPr/>
            </a:pPr>
            <a:r>
              <a:rPr lang="el-GR" sz="2800" b="0" i="1" dirty="0" smtClean="0">
                <a:solidFill>
                  <a:srgbClr val="3D89CF"/>
                </a:solidFill>
                <a:cs typeface="Arial" charset="0"/>
              </a:rPr>
              <a:t>Υβριδικές </a:t>
            </a:r>
            <a:r>
              <a:rPr lang="el-GR" sz="2800" b="0" i="1" dirty="0">
                <a:solidFill>
                  <a:srgbClr val="3D89CF"/>
                </a:solidFill>
                <a:cs typeface="Arial" charset="0"/>
              </a:rPr>
              <a:t>τεχνικές</a:t>
            </a:r>
            <a:endParaRPr lang="el-GR" sz="28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7" name="Θέση περιεχομένου 7">
            <a:hlinkClick r:id="rId10" action="ppaction://hlinksldjump"/>
          </p:cNvPr>
          <p:cNvSpPr/>
          <p:nvPr/>
        </p:nvSpPr>
        <p:spPr>
          <a:xfrm>
            <a:off x="685800" y="5588000"/>
            <a:ext cx="76708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buFont typeface="+mj-lt"/>
              <a:buAutoNum type="arabicParenR" startAt="7"/>
              <a:defRPr/>
            </a:pPr>
            <a:r>
              <a:rPr lang="el-GR" sz="2800" b="0" i="1" dirty="0" smtClean="0">
                <a:solidFill>
                  <a:srgbClr val="3D89CF"/>
                </a:solidFill>
                <a:cs typeface="Arial" charset="0"/>
              </a:rPr>
              <a:t>Ασύρματη </a:t>
            </a:r>
            <a:r>
              <a:rPr lang="el-GR" sz="2800" b="0" i="1" dirty="0">
                <a:solidFill>
                  <a:srgbClr val="3D89CF"/>
                </a:solidFill>
                <a:cs typeface="Arial" charset="0"/>
              </a:rPr>
              <a:t>χωρητικότητα</a:t>
            </a:r>
            <a:endParaRPr lang="el-GR" sz="28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32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95A61B-341A-424E-A930-1D8647CCE208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z="1400" dirty="0" smtClean="0"/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164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682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dirty="0" smtClean="0"/>
              <a:t>Το </a:t>
            </a:r>
            <a:r>
              <a:rPr lang="el-GR" dirty="0"/>
              <a:t>παρόν έργο αποτελεί την έκδοση </a:t>
            </a:r>
            <a:r>
              <a:rPr lang="el-GR" dirty="0" smtClean="0"/>
              <a:t>1.01.</a:t>
            </a:r>
            <a:endParaRPr lang="el-GR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8522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Σημείωμα Αναφοράς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 2015. 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. «Κινητές Επικοινωνίες».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hlinkClick r:id="rId3" tooltip="Μετάβαση στην ιστοσελίδα του Μαθήματος"/>
              </a:rPr>
              <a:t>http://cdev.teilar.gr/courses/TMA113</a:t>
            </a:r>
            <a:r>
              <a:rPr lang="en-US" sz="2400" dirty="0" smtClean="0">
                <a:hlinkClick r:id="rId3" tooltip="Μετάβαση στην ιστοσελίδα του Μαθήματος"/>
              </a:rPr>
              <a:t>/</a:t>
            </a:r>
            <a:r>
              <a:rPr lang="el-GR" sz="2400" dirty="0"/>
              <a:t>,</a:t>
            </a:r>
            <a:r>
              <a:rPr lang="el-GR" sz="2400" dirty="0" smtClean="0"/>
              <a:t> </a:t>
            </a:r>
            <a:r>
              <a:rPr lang="en-US" sz="2400" dirty="0" smtClean="0"/>
              <a:t>20</a:t>
            </a:r>
            <a:r>
              <a:rPr lang="el-GR" sz="2400" dirty="0" smtClean="0"/>
              <a:t>/</a:t>
            </a:r>
            <a:r>
              <a:rPr lang="en-US" sz="2400" dirty="0" smtClean="0"/>
              <a:t>11</a:t>
            </a:r>
            <a:r>
              <a:rPr lang="el-GR" sz="2400" dirty="0" smtClean="0"/>
              <a:t>/2015</a:t>
            </a:r>
            <a:r>
              <a:rPr lang="el-GR" sz="24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636960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b="0" dirty="0"/>
              <a:t>[1] </a:t>
            </a:r>
            <a:r>
              <a:rPr lang="en-US" sz="1400" b="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b="0" dirty="0"/>
          </a:p>
          <a:p>
            <a:r>
              <a:rPr lang="el-GR" sz="1400" b="0" dirty="0"/>
              <a:t>Ως Μη Εμπορική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b="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b="0" dirty="0" err="1" smtClean="0"/>
              <a:t>αδειοδόχο</a:t>
            </a:r>
            <a:r>
              <a:rPr lang="el-GR" sz="1400" b="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b="0" dirty="0"/>
              <a:t>που</a:t>
            </a:r>
            <a:r>
              <a:rPr lang="en-GB" sz="1400" b="0" dirty="0"/>
              <a:t> </a:t>
            </a:r>
            <a:r>
              <a:rPr lang="el-GR" sz="1400" b="0" dirty="0"/>
              <a:t>δεν περιλαμβάνει οικονομική συναλλαγή ως προϋπόθεση για τη χρήση ή πρόσβαση στο </a:t>
            </a:r>
            <a:r>
              <a:rPr lang="el-GR" sz="1400" b="0" dirty="0" smtClean="0"/>
              <a:t>έργο,</a:t>
            </a:r>
            <a:endParaRPr lang="el-GR" sz="1400" b="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b="0" dirty="0"/>
              <a:t>που</a:t>
            </a:r>
            <a:r>
              <a:rPr lang="en-GB" sz="1400" b="0" dirty="0"/>
              <a:t> </a:t>
            </a:r>
            <a:r>
              <a:rPr lang="el-GR" sz="1400" b="0" dirty="0"/>
              <a:t>δεν προσπορίζει στο διανομέα του έργου και</a:t>
            </a:r>
            <a:r>
              <a:rPr lang="en-GB" sz="1400" b="0" dirty="0"/>
              <a:t> </a:t>
            </a:r>
            <a:r>
              <a:rPr lang="el-GR" sz="1400" b="0" dirty="0" err="1"/>
              <a:t>αδειοδόχο</a:t>
            </a:r>
            <a:r>
              <a:rPr lang="en-GB" sz="1400" b="0" dirty="0"/>
              <a:t> </a:t>
            </a:r>
            <a:r>
              <a:rPr lang="el-GR" sz="1400" b="0" dirty="0"/>
              <a:t>έμμεσο οικονομικό όφελος (π.χ. διαφημίσεις) από την προβολή του έργου σε διαδικτυακό </a:t>
            </a:r>
            <a:r>
              <a:rPr lang="el-GR" sz="1400" b="0" dirty="0" smtClean="0"/>
              <a:t>τόπο.</a:t>
            </a:r>
            <a:endParaRPr lang="el-GR" sz="1400" b="0" dirty="0"/>
          </a:p>
          <a:p>
            <a:r>
              <a:rPr lang="el-GR" sz="1400" b="0" dirty="0" smtClean="0"/>
              <a:t>Ο </a:t>
            </a:r>
            <a:r>
              <a:rPr lang="el-GR" sz="1400" b="0" dirty="0"/>
              <a:t>δικαιούχος μπορεί να παρέχει στον </a:t>
            </a:r>
            <a:r>
              <a:rPr lang="el-GR" sz="1400" b="0" dirty="0" err="1"/>
              <a:t>αδειοδόχο</a:t>
            </a:r>
            <a:r>
              <a:rPr lang="el-GR" sz="1400" b="0" dirty="0"/>
              <a:t> ξεχωριστή άδεια να χρησιμοποιεί το έργο για εμπορική χρήση, εφόσον αυτό του ζητηθεί</a:t>
            </a:r>
            <a:r>
              <a:rPr lang="el-GR" sz="1400" b="0" dirty="0" smtClean="0"/>
              <a:t>.</a:t>
            </a:r>
            <a:endParaRPr lang="el-GR" sz="1400" b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607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υπάρχουν).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1174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Σημείωμα Χρήσης </a:t>
            </a:r>
            <a:r>
              <a:rPr lang="el-GR" b="1" dirty="0" smtClean="0"/>
              <a:t>Έργων Τρίτων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</a:t>
            </a:r>
            <a:r>
              <a:rPr lang="el-GR" sz="2400" dirty="0" smtClean="0"/>
              <a:t>: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sz="2400" dirty="0" smtClean="0"/>
              <a:t>Τα κείμενα και οι εικόνες που έχουν χρησιμοποιηθεί σε αυτό το έργο, στα πλαίσια του εκπαιδευτικού έργου του διδάσκοντα, προέρχονται από: Δίκτυα </a:t>
            </a:r>
            <a:r>
              <a:rPr lang="el-GR" sz="2400" dirty="0"/>
              <a:t>Κινητών και Προσωπικών Επικοινωνιών, 2η έκδοση, Μ.Ε. Θεολόγου, ISBN: 978-960-418-278-7, Εκδόσεις Α. </a:t>
            </a:r>
            <a:r>
              <a:rPr lang="el-GR" sz="2400" dirty="0" err="1"/>
              <a:t>Τζιόλα</a:t>
            </a:r>
            <a:r>
              <a:rPr lang="el-GR" sz="2400" dirty="0"/>
              <a:t> &amp; Υιοί Ο.Ε., 2010, </a:t>
            </a:r>
            <a:r>
              <a:rPr lang="el-GR" sz="2400" dirty="0" err="1" smtClean="0"/>
              <a:t>Θεσ</a:t>
            </a:r>
            <a:r>
              <a:rPr lang="el-GR" sz="2400" dirty="0" smtClean="0"/>
              <a:t>/νίκη.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85325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Πρόβλημα</a:t>
            </a:r>
          </a:p>
        </p:txBody>
      </p:sp>
      <p:sp>
        <p:nvSpPr>
          <p:cNvPr id="98307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Σκεφτείτε μία τηλεδιάσκεψη όπου: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200" dirty="0"/>
              <a:t>Α</a:t>
            </a:r>
            <a:r>
              <a:rPr lang="el-GR" sz="2200" dirty="0" smtClean="0"/>
              <a:t>ν μόνο ένα άτομο μιλάει, όλοι μπορούν να ακούσουν.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200" dirty="0" smtClean="0"/>
              <a:t>Εάν περισσότερα από ένα άτομο μιλούν την ίδια στιγμή, οι φωνές είναι αλλοιωμένες.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Πώς θα πρέπει να συντονίζουν τις ενέργειές τους οι συμμετέχοντες έτσι ώστε: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200" dirty="0" smtClean="0"/>
              <a:t>Ο αριθμός των μηνυμάτων που ανταλλάσσονται ανά δευτερόλεπτο να μεγιστοποιείται.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200" dirty="0" smtClean="0"/>
              <a:t>Χρόνος αναμονής για μία ευκαιρία να μιλήσουν να ελαχιστοποιείται.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Αυτό είναι το πρόβλημα της πολλαπλής πρόσβασης! 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8EBA8-CFE7-4FA3-ACD5-E2F866FD8CC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altLang="el-GR" b="1" dirty="0" smtClean="0"/>
              <a:t>Πολλαπλή πρόσβαση</a:t>
            </a:r>
            <a:endParaRPr lang="en-GB" altLang="el-GR" b="1" dirty="0" smtClean="0"/>
          </a:p>
        </p:txBody>
      </p:sp>
      <p:sp>
        <p:nvSpPr>
          <p:cNvPr id="858115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sz="2800" dirty="0" smtClean="0">
              <a:latin typeface="+mj-lt"/>
            </a:endParaRP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>
                <a:latin typeface="+mj-lt"/>
              </a:rPr>
              <a:t>Παρέχει τα μέσα για την αποτελεσματική χρήση των πόρων που αντιστοιχούν σε κάθε κυψέλη.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>
                <a:latin typeface="+mj-lt"/>
              </a:rPr>
              <a:t>Μία καλή τεχνική πολλαπλής πρόσβασης μπορεί:</a:t>
            </a:r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400" dirty="0" smtClean="0">
                <a:latin typeface="+mj-lt"/>
              </a:rPr>
              <a:t>Να βελτιώσει τη χωρητικότητα του συστήματος.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400" dirty="0" smtClean="0">
                <a:latin typeface="+mj-lt"/>
              </a:rPr>
              <a:t>Να ελαττώσει το κόστος του συστήματος.</a:t>
            </a:r>
            <a:endParaRPr lang="el-GR" sz="2400" dirty="0">
              <a:latin typeface="+mj-lt"/>
            </a:endParaRP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400" dirty="0" smtClean="0">
                <a:latin typeface="+mj-lt"/>
              </a:rPr>
              <a:t>Να κάνει τις υπηρεσίες περισσότερο ελκυστικές προς τους χρήστες.</a:t>
            </a:r>
            <a:endParaRPr lang="en-GB" sz="2400" dirty="0" smtClean="0">
              <a:latin typeface="+mj-lt"/>
            </a:endParaRP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altLang="el-GR" b="1" dirty="0" smtClean="0"/>
              <a:t>Μεθοδολογία</a:t>
            </a:r>
            <a:endParaRPr lang="en-US" altLang="el-GR" b="1" dirty="0" smtClean="0"/>
          </a:p>
        </p:txBody>
      </p:sp>
      <p:sp>
        <p:nvSpPr>
          <p:cNvPr id="859139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>
                <a:latin typeface="+mj-lt"/>
              </a:rPr>
              <a:t>Αρχικά</a:t>
            </a:r>
            <a:r>
              <a:rPr lang="en-US" sz="2800" dirty="0" smtClean="0">
                <a:latin typeface="+mj-lt"/>
              </a:rPr>
              <a:t>, </a:t>
            </a:r>
            <a:r>
              <a:rPr lang="el-GR" sz="2800" dirty="0" smtClean="0">
                <a:latin typeface="+mj-lt"/>
              </a:rPr>
              <a:t>επιλέγουμε μία βασική τεχνολογία:</a:t>
            </a:r>
            <a:endParaRPr lang="en-US" sz="2800" dirty="0" smtClean="0">
              <a:latin typeface="+mj-lt"/>
            </a:endParaRP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400" dirty="0" smtClean="0">
                <a:latin typeface="+mj-lt"/>
              </a:rPr>
              <a:t>Για</a:t>
            </a:r>
            <a:r>
              <a:rPr lang="en-US" sz="2400" dirty="0" smtClean="0">
                <a:latin typeface="+mj-lt"/>
              </a:rPr>
              <a:t> </a:t>
            </a:r>
            <a:r>
              <a:rPr lang="el-GR" sz="2400" dirty="0" smtClean="0">
                <a:latin typeface="+mj-lt"/>
              </a:rPr>
              <a:t>να απομονώσουμε την κίνηση μεταξύ διαφορετικών χρηστών (τερματικά).</a:t>
            </a:r>
            <a:endParaRPr lang="el-GR" sz="2400" dirty="0">
              <a:latin typeface="+mj-lt"/>
            </a:endParaRP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400" dirty="0" smtClean="0">
                <a:latin typeface="+mj-lt"/>
              </a:rPr>
              <a:t>Μπορεί</a:t>
            </a:r>
            <a:r>
              <a:rPr lang="en-US" sz="2400" dirty="0" smtClean="0">
                <a:latin typeface="+mj-lt"/>
              </a:rPr>
              <a:t> </a:t>
            </a:r>
            <a:r>
              <a:rPr lang="el-GR" sz="2400" dirty="0" smtClean="0">
                <a:latin typeface="+mj-lt"/>
              </a:rPr>
              <a:t>να είναι στο πεδίο του χρόνου ή στο πεδίο της συχνότητας.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>
                <a:latin typeface="+mj-lt"/>
              </a:rPr>
              <a:t>Στη συνέχεια, επιλέγουμε πώς να κατανέμουμε έναν περιορισμένο αριθμό πόρων μετάδοσης</a:t>
            </a:r>
            <a:r>
              <a:rPr lang="en-US" sz="2800" dirty="0" smtClean="0">
                <a:latin typeface="+mj-lt"/>
              </a:rPr>
              <a:t> </a:t>
            </a:r>
            <a:r>
              <a:rPr lang="el-GR" sz="2800" dirty="0" smtClean="0">
                <a:latin typeface="+mj-lt"/>
              </a:rPr>
              <a:t>σε μεγαλύτερο σύνολο ανταγωνιζόμενων χρηστών.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>
                <a:latin typeface="+mj-lt"/>
              </a:rPr>
              <a:t>Η ύπαρξη σταθμού βάσης διευκολύνει την πολλαπλή πρόσβαση.</a:t>
            </a:r>
            <a:endParaRPr lang="en-US" sz="2800" dirty="0" smtClean="0">
              <a:latin typeface="+mj-lt"/>
            </a:endParaRPr>
          </a:p>
          <a:p>
            <a:pPr lvl="2" eaLnBrk="1" hangingPunct="1">
              <a:defRPr/>
            </a:pPr>
            <a:endParaRPr lang="en-US" sz="2000" dirty="0" smtClean="0">
              <a:latin typeface="+mj-lt"/>
            </a:endParaRP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altLang="el-GR" b="1" dirty="0" smtClean="0"/>
              <a:t>Βασικοί σχεδιαστικοί στόχοι</a:t>
            </a:r>
          </a:p>
        </p:txBody>
      </p:sp>
      <p:sp>
        <p:nvSpPr>
          <p:cNvPr id="63491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b="1" dirty="0" smtClean="0">
                <a:latin typeface="+mj-lt"/>
              </a:rPr>
              <a:t>Ευελιξία</a:t>
            </a:r>
            <a:r>
              <a:rPr lang="el-GR" sz="2600" dirty="0" smtClean="0">
                <a:latin typeface="+mj-lt"/>
              </a:rPr>
              <a:t>: δυνατότητα εξυπηρέτησης ολοκληρωμένης κίνησης φωνής, δεδομένων και </a:t>
            </a:r>
            <a:r>
              <a:rPr lang="en-US" sz="2600" dirty="0" smtClean="0">
                <a:latin typeface="+mj-lt"/>
              </a:rPr>
              <a:t>video</a:t>
            </a:r>
            <a:r>
              <a:rPr lang="el-GR" sz="2600" dirty="0" smtClean="0">
                <a:latin typeface="+mj-lt"/>
              </a:rPr>
              <a:t>,</a:t>
            </a:r>
            <a:r>
              <a:rPr lang="en-US" sz="2600" dirty="0" smtClean="0">
                <a:latin typeface="+mj-lt"/>
              </a:rPr>
              <a:t> </a:t>
            </a:r>
            <a:r>
              <a:rPr lang="el-GR" sz="2600" dirty="0" smtClean="0">
                <a:latin typeface="+mj-lt"/>
              </a:rPr>
              <a:t>και δυνατότητα αντιμετώπισης της </a:t>
            </a:r>
            <a:r>
              <a:rPr lang="el-GR" sz="2600" dirty="0" err="1" smtClean="0">
                <a:latin typeface="+mj-lt"/>
              </a:rPr>
              <a:t>περιαγωγής</a:t>
            </a:r>
            <a:r>
              <a:rPr lang="el-GR" sz="2600" dirty="0" smtClean="0">
                <a:latin typeface="+mj-lt"/>
              </a:rPr>
              <a:t> (</a:t>
            </a:r>
            <a:r>
              <a:rPr lang="en-US" sz="2600" dirty="0" smtClean="0">
                <a:latin typeface="+mj-lt"/>
              </a:rPr>
              <a:t>roaming) </a:t>
            </a:r>
            <a:r>
              <a:rPr lang="el-GR" sz="2600" dirty="0" smtClean="0">
                <a:latin typeface="+mj-lt"/>
              </a:rPr>
              <a:t>του τερματικού.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b="1" dirty="0" smtClean="0">
                <a:latin typeface="+mj-lt"/>
              </a:rPr>
              <a:t>Ποιότητα</a:t>
            </a:r>
            <a:r>
              <a:rPr lang="el-GR" sz="2600" dirty="0" smtClean="0">
                <a:latin typeface="+mj-lt"/>
              </a:rPr>
              <a:t>: ικανοποίηση των απαιτήσεων υπηρεσίας, όπως π.χ. είναι οι περιορισμοί καθυστέρησης και απώλειας πακέτων.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b="1" dirty="0" smtClean="0">
                <a:latin typeface="+mj-lt"/>
              </a:rPr>
              <a:t>Χωρητικότητα</a:t>
            </a:r>
            <a:r>
              <a:rPr lang="el-GR" sz="2600" dirty="0" smtClean="0">
                <a:latin typeface="+mj-lt"/>
              </a:rPr>
              <a:t>: μεγιστοποίηση του αριθμού των χρηστών που εξυπηρετούνται για το διατιθέμενο εύρος ζώνης συχνοτήτων.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altLang="el-GR" b="1" dirty="0" smtClean="0"/>
              <a:t>Περιορισμοί (1 από 2)</a:t>
            </a:r>
            <a:endParaRPr lang="en-US" altLang="el-GR" b="1" dirty="0" smtClean="0"/>
          </a:p>
        </p:txBody>
      </p:sp>
      <p:sp>
        <p:nvSpPr>
          <p:cNvPr id="10243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sz="20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600" dirty="0" smtClean="0"/>
              <a:t>Έλλειψη φάσματος:</a:t>
            </a:r>
            <a:endParaRPr lang="en-US" altLang="el-GR" sz="36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3200" dirty="0" smtClean="0"/>
              <a:t>Δύσκολα βρίσκεται διαθέσιμο φάσμα.</a:t>
            </a:r>
            <a:endParaRPr lang="el-GR" altLang="el-GR" dirty="0"/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3200" dirty="0" smtClean="0"/>
              <a:t>Λίγες</a:t>
            </a:r>
            <a:r>
              <a:rPr lang="en-US" altLang="el-GR" sz="3200" dirty="0" smtClean="0"/>
              <a:t> </a:t>
            </a:r>
            <a:r>
              <a:rPr lang="el-GR" altLang="el-GR" sz="3200" dirty="0" smtClean="0"/>
              <a:t>συχνότητες διατίθενται για επικοινωνίες μεγάλων αποστάσεων</a:t>
            </a:r>
            <a:r>
              <a:rPr lang="el-GR" altLang="el-GR" dirty="0" smtClean="0"/>
              <a:t>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3200" dirty="0"/>
              <a:t>Τ</a:t>
            </a:r>
            <a:r>
              <a:rPr lang="el-GR" altLang="el-GR" sz="3200" dirty="0" smtClean="0"/>
              <a:t>α</a:t>
            </a:r>
            <a:r>
              <a:rPr lang="en-US" altLang="el-GR" sz="3200" dirty="0" smtClean="0"/>
              <a:t> </a:t>
            </a:r>
            <a:r>
              <a:rPr lang="el-GR" altLang="el-GR" sz="3200" dirty="0" smtClean="0"/>
              <a:t>σχήματα πολλαπλής πρόσβασης πρέπει να μην σπαταλούν εύρος ζώνης.</a:t>
            </a:r>
            <a:endParaRPr lang="en-US" altLang="el-GR" sz="32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Πολλαπλή πρόσβαση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99172-4F4D-417C-A44F-886E5FB19A93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l-G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4/21/2015 8:29:09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482,4,10,11,54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10,11,48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627,3,10,11,12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2052,2053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1746,10,11,9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3076,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10,11,12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40962,10,11,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8,11,12,7,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122,4,5,5125,3,2,6,7,13,5132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11266,10,11,9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23B5EA3B-3ADF-4E06-8784-EAF72D94FE41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3036</TotalTime>
  <Words>2028</Words>
  <Application>Microsoft Office PowerPoint</Application>
  <PresentationFormat>Προβολή στην οθόνη (4:3)</PresentationFormat>
  <Paragraphs>309</Paragraphs>
  <Slides>46</Slides>
  <Notes>9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46</vt:i4>
      </vt:variant>
    </vt:vector>
  </HeadingPairs>
  <TitlesOfParts>
    <vt:vector size="48" baseType="lpstr">
      <vt:lpstr>Θέμα του Office</vt:lpstr>
      <vt:lpstr>Εξίσωση</vt:lpstr>
      <vt:lpstr>Κινητές Επικοινωνίες</vt:lpstr>
      <vt:lpstr>Χρηματοδότηση </vt:lpstr>
      <vt:lpstr>Σκοποί ενότητας </vt:lpstr>
      <vt:lpstr>Περιεχόμενα ενότητας  </vt:lpstr>
      <vt:lpstr>Πρόβλημα</vt:lpstr>
      <vt:lpstr>Πολλαπλή πρόσβαση</vt:lpstr>
      <vt:lpstr>Μεθοδολογία</vt:lpstr>
      <vt:lpstr>Βασικοί σχεδιαστικοί στόχοι</vt:lpstr>
      <vt:lpstr>Περιορισμοί (1 από 2)</vt:lpstr>
      <vt:lpstr>Περιορισμοί (2 από 2)</vt:lpstr>
      <vt:lpstr>Αμφιδρόμηση (1 από 2)</vt:lpstr>
      <vt:lpstr>Αμφιδρόμηση (2 από 2)</vt:lpstr>
      <vt:lpstr>FDD (1 από 3)</vt:lpstr>
      <vt:lpstr>FDD (2 από 3)</vt:lpstr>
      <vt:lpstr>FDD (3 από 3)</vt:lpstr>
      <vt:lpstr>TDD (1 από 2)</vt:lpstr>
      <vt:lpstr>TDD (2 από 2)</vt:lpstr>
      <vt:lpstr>Τεχνικές πολλαπλής πρόσβασης  (1 από 2)</vt:lpstr>
      <vt:lpstr>Τεχνικές πολλαπλής πρόσβασης (2 από 2)</vt:lpstr>
      <vt:lpstr>FDMA (1 από 2)</vt:lpstr>
      <vt:lpstr>FDMA (2 από 2)</vt:lpstr>
      <vt:lpstr>TDMA (1 από 2)</vt:lpstr>
      <vt:lpstr>TDMA (2 από 2)</vt:lpstr>
      <vt:lpstr>Δομή πλαισίου TDMA</vt:lpstr>
      <vt:lpstr>Παράδειγμα A</vt:lpstr>
      <vt:lpstr>CDMA (1 από 5)</vt:lpstr>
      <vt:lpstr>CDMA (2 από 5)</vt:lpstr>
      <vt:lpstr>CDMA (3 από 5)</vt:lpstr>
      <vt:lpstr>CDMA (4 από 5)</vt:lpstr>
      <vt:lpstr>CDMA (5 από 5)</vt:lpstr>
      <vt:lpstr>DS / CDMA</vt:lpstr>
      <vt:lpstr>FH / CDMA (1 από 2)</vt:lpstr>
      <vt:lpstr>FH / CDMA (2 από 2)</vt:lpstr>
      <vt:lpstr>TH/CDMA (1 από 2)</vt:lpstr>
      <vt:lpstr>TH/CDMA (2 από 2)</vt:lpstr>
      <vt:lpstr>Πολλαπλή πρόσβαση  διαίρεσης χώρου</vt:lpstr>
      <vt:lpstr>Ασύρματη χωρητικότητα  (1 από 2) </vt:lpstr>
      <vt:lpstr>Ασύρματη χωρητικότητα  (2 από 2) </vt:lpstr>
      <vt:lpstr>Παράδειγμα B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Κινητές Επικοινωνίες</dc:title>
  <dc:subject>Πολλαπλή πρόσβαση</dc:subject>
  <dc:creator>Καρέτσος Γεώργιος</dc:creator>
  <cp:lastModifiedBy>eLearning</cp:lastModifiedBy>
  <cp:revision>213</cp:revision>
  <dcterms:modified xsi:type="dcterms:W3CDTF">2015-11-16T14:56:41Z</dcterms:modified>
  <cp:category>Εκπαιδευτικό υλικό</cp:category>
  <cp:contentStatus>Τελικό</cp:contentStatus>
</cp:coreProperties>
</file>