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7.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8.xml" ContentType="application/vnd.openxmlformats-officedocument.presentationml.notesSlide+xml"/>
  <Override PartName="/ppt/tags/tag15.xml" ContentType="application/vnd.openxmlformats-officedocument.presentationml.tags+xml"/>
  <Override PartName="/ppt/notesSlides/notesSlide9.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0.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1.xml" ContentType="application/vnd.openxmlformats-officedocument.presentationml.notesSlide+xml"/>
  <Override PartName="/ppt/tags/tag21.xml" ContentType="application/vnd.openxmlformats-officedocument.presentationml.tags+xml"/>
  <Override PartName="/ppt/notesSlides/notesSlide12.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3.xml" ContentType="application/vnd.openxmlformats-officedocument.presentationml.notesSlide+xml"/>
  <Override PartName="/ppt/tags/tag24.xml" ContentType="application/vnd.openxmlformats-officedocument.presentationml.tags+xml"/>
  <Override PartName="/ppt/notesSlides/notesSlide14.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5.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16.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17.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18.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19.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20.xml" ContentType="application/vnd.openxmlformats-officedocument.presentationml.notesSlide+xml"/>
  <Override PartName="/ppt/tags/tag38.xml" ContentType="application/vnd.openxmlformats-officedocument.presentationml.tags+xml"/>
  <Override PartName="/ppt/notesSlides/notesSlide21.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30"/>
  </p:notesMasterIdLst>
  <p:sldIdLst>
    <p:sldId id="256" r:id="rId3"/>
    <p:sldId id="257" r:id="rId4"/>
    <p:sldId id="259" r:id="rId5"/>
    <p:sldId id="261" r:id="rId6"/>
    <p:sldId id="262" r:id="rId7"/>
    <p:sldId id="264" r:id="rId8"/>
    <p:sldId id="266" r:id="rId9"/>
    <p:sldId id="265" r:id="rId10"/>
    <p:sldId id="274" r:id="rId11"/>
    <p:sldId id="288" r:id="rId12"/>
    <p:sldId id="277" r:id="rId13"/>
    <p:sldId id="269" r:id="rId14"/>
    <p:sldId id="278" r:id="rId15"/>
    <p:sldId id="270" r:id="rId16"/>
    <p:sldId id="272" r:id="rId17"/>
    <p:sldId id="279" r:id="rId18"/>
    <p:sldId id="273" r:id="rId19"/>
    <p:sldId id="281" r:id="rId20"/>
    <p:sldId id="284" r:id="rId21"/>
    <p:sldId id="282" r:id="rId22"/>
    <p:sldId id="283" r:id="rId23"/>
    <p:sldId id="285" r:id="rId24"/>
    <p:sldId id="289" r:id="rId25"/>
    <p:sldId id="308" r:id="rId26"/>
    <p:sldId id="290" r:id="rId27"/>
    <p:sldId id="291" r:id="rId28"/>
    <p:sldId id="280" r:id="rId29"/>
  </p:sldIdLst>
  <p:sldSz cx="9144000" cy="6858000" type="screen4x3"/>
  <p:notesSz cx="6858000" cy="9144000"/>
  <p:custDataLst>
    <p:tags r:id="rId31"/>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08" autoAdjust="0"/>
    <p:restoredTop sz="99339" autoAdjust="0"/>
  </p:normalViewPr>
  <p:slideViewPr>
    <p:cSldViewPr>
      <p:cViewPr>
        <p:scale>
          <a:sx n="50" d="100"/>
          <a:sy n="50" d="100"/>
        </p:scale>
        <p:origin x="-1764" y="-636"/>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2/10/2005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4124343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307016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2185088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61026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804480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29955853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18417991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22686691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n-US" baseline="0" dirty="0" smtClean="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24044648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solidFill>
                  <a:srgbClr val="00B050"/>
                </a:solidFill>
              </a:rPr>
              <a:t> </a:t>
            </a:r>
            <a:endParaRPr lang="el-GR" dirty="0">
              <a:solidFill>
                <a:srgbClr val="00B05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32566696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98172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edulll.gr/" TargetMode="External"/><Relationship Id="rId5" Type="http://schemas.openxmlformats.org/officeDocument/2006/relationships/image" Target="../media/image1.jpeg"/><Relationship Id="rId4" Type="http://schemas.openxmlformats.org/officeDocument/2006/relationships/hyperlink" Target="http://www.teilar.gr/" TargetMode="Externa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7.xml"/><Relationship Id="rId1" Type="http://schemas.openxmlformats.org/officeDocument/2006/relationships/tags" Target="../tags/tag1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21.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tags" Target="../tags/tag2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notesSlide" Target="../notesSlides/notesSlide16.xml"/><Relationship Id="rId4"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3.xml"/><Relationship Id="rId1" Type="http://schemas.openxmlformats.org/officeDocument/2006/relationships/tags" Target="../tags/tag32.xml"/><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0.xml"/><Relationship Id="rId1" Type="http://schemas.openxmlformats.org/officeDocument/2006/relationships/tags" Target="../tags/tag39.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2.xml"/><Relationship Id="rId1" Type="http://schemas.openxmlformats.org/officeDocument/2006/relationships/tags" Target="../tags/tag41.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45.xml"/><Relationship Id="rId6" Type="http://schemas.openxmlformats.org/officeDocument/2006/relationships/hyperlink" Target="http://www.edulll.gr/" TargetMode="Externa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2.jpeg"/><Relationship Id="rId4" Type="http://schemas.openxmlformats.org/officeDocument/2006/relationships/hyperlink" Target="http://www.edulll.gr/"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slideLayout" Target="../slideLayouts/slideLayout2.xml"/><Relationship Id="rId7" Type="http://schemas.openxmlformats.org/officeDocument/2006/relationships/slide" Target="slide11.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 Target="slide8.xml"/><Relationship Id="rId5" Type="http://schemas.openxmlformats.org/officeDocument/2006/relationships/slide" Target="slide6.xml"/><Relationship Id="rId10" Type="http://schemas.openxmlformats.org/officeDocument/2006/relationships/slide" Target="slide17.xml"/><Relationship Id="rId4" Type="http://schemas.openxmlformats.org/officeDocument/2006/relationships/notesSlide" Target="../notesSlides/notesSlide5.xml"/><Relationship Id="rId9" Type="http://schemas.openxmlformats.org/officeDocument/2006/relationships/slide" Target="slide15.xml"/></Relationships>
</file>

<file path=ppt/slides/_rels/slide6.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4.jpeg"/><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1.bin"/><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nvPr>
        </p:nvSpPr>
        <p:spPr>
          <a:xfrm>
            <a:off x="685800" y="1382911"/>
            <a:ext cx="7772400" cy="1470025"/>
          </a:xfrm>
        </p:spPr>
        <p:txBody>
          <a:bodyPr/>
          <a:lstStyle/>
          <a:p>
            <a:r>
              <a:rPr lang="el-GR" dirty="0"/>
              <a:t>Πληροφορική</a:t>
            </a:r>
          </a:p>
        </p:txBody>
      </p:sp>
      <p:sp>
        <p:nvSpPr>
          <p:cNvPr id="3" name="Υπότιτλος 2" descr="Διδάκτωρ Ηλίας Κ. Σάββας, &#10;Αναπληρωτής Καθηγητής,&#10;Τμήμα Μηχανικών Πληροφορικής Τεχνολογικής Εκπαίδευσης,&#10;Tεχνολογικό Εκπαιδευτικό Ίδρυμα Θεσσαλίας&#10;"/>
          <p:cNvSpPr>
            <a:spLocks noGrp="1"/>
          </p:cNvSpPr>
          <p:nvPr>
            <p:ph type="subTitle" idx="1"/>
          </p:nvPr>
        </p:nvSpPr>
        <p:spPr>
          <a:xfrm>
            <a:off x="683568" y="2924944"/>
            <a:ext cx="7776864" cy="4056856"/>
          </a:xfrm>
        </p:spPr>
        <p:txBody>
          <a:bodyPr>
            <a:noAutofit/>
          </a:bodyPr>
          <a:lstStyle/>
          <a:p>
            <a:r>
              <a:rPr lang="el-GR" sz="2800" b="1" dirty="0" smtClean="0"/>
              <a:t>Ενότητα 1</a:t>
            </a:r>
            <a:r>
              <a:rPr lang="en-US" sz="2800" b="1" dirty="0" smtClean="0"/>
              <a:t> </a:t>
            </a:r>
            <a:r>
              <a:rPr lang="el-GR" sz="2800" b="1" dirty="0" smtClean="0"/>
              <a:t>(Μέρος Β):</a:t>
            </a:r>
            <a:r>
              <a:rPr lang="en-US" sz="2800" dirty="0" smtClean="0"/>
              <a:t> </a:t>
            </a:r>
            <a:r>
              <a:rPr lang="el-GR" sz="2800" dirty="0">
                <a:ea typeface="Times New Roman"/>
                <a:cs typeface="Times New Roman"/>
              </a:rPr>
              <a:t>Δυαδικό Σύστημα </a:t>
            </a:r>
            <a:r>
              <a:rPr lang="el-GR" sz="2800" dirty="0" smtClean="0">
                <a:ea typeface="Times New Roman"/>
                <a:cs typeface="Times New Roman"/>
              </a:rPr>
              <a:t>Αρίθμησης</a:t>
            </a:r>
            <a:r>
              <a:rPr lang="el-GR" sz="2800" dirty="0" smtClean="0"/>
              <a:t>.</a:t>
            </a:r>
            <a:endParaRPr lang="en-US" sz="28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Δήμητρα Αβραμούλη</a:t>
            </a:r>
            <a:r>
              <a:rPr lang="fi-FI" sz="2800" dirty="0" smtClean="0"/>
              <a:t>, </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Καθηγήτρια Εφαρμογών</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a:t>
            </a:r>
            <a:r>
              <a:rPr lang="el-GR" sz="2800" dirty="0" smtClean="0"/>
              <a:t>Σχεδιασμού και Τεχνολογίας Ξύλου και Επίπλου </a:t>
            </a:r>
            <a:r>
              <a:rPr lang="el-GR" sz="2800" dirty="0"/>
              <a:t>Τ.Ε.</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6"/>
          </p:cNvPr>
          <p:cNvPicPr>
            <a:picLocks noChangeAspect="1" noChangeArrowheads="1"/>
          </p:cNvPicPr>
          <p:nvPr/>
        </p:nvPicPr>
        <p:blipFill>
          <a:blip r:embed="rId7" cstate="print"/>
          <a:srcRect/>
          <a:stretch>
            <a:fillRect/>
          </a:stretch>
        </p:blipFill>
        <p:spPr bwMode="auto">
          <a:xfrm>
            <a:off x="2416856" y="5643487"/>
            <a:ext cx="4310289" cy="1025873"/>
          </a:xfrm>
          <a:prstGeom prst="rect">
            <a:avLst/>
          </a:prstGeom>
          <a:noFill/>
        </p:spPr>
      </p:pic>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4354" y="44624"/>
            <a:ext cx="9074150" cy="126206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Αριθμητικά Συστήματα </a:t>
            </a:r>
            <a:r>
              <a:rPr lang="el-GR" dirty="0" smtClean="0"/>
              <a:t>(3 </a:t>
            </a:r>
            <a:r>
              <a:rPr lang="el-GR" dirty="0"/>
              <a:t>από 3)</a:t>
            </a:r>
          </a:p>
        </p:txBody>
      </p:sp>
      <p:sp>
        <p:nvSpPr>
          <p:cNvPr id="10" name="Ορθογώνιο 9" descr=" Παρατηρήσεις&#10;Η Βάση κάθε συστήματος είναι κατά 1 μεγαλύτερη του μεγαλύτερου ψηφίου του συστήματος.&#10;Αν η βάση του συστήματος είναι μεγαλύτερη από το δέκα τότε χρησιμοποιούνται τα γράμματα Α,B,C,D,E,F,... για την αναπαράσταση των στοιχείων 10,11,12,13,14,15,... του αριθμητικού συστήματος.&#10;"/>
          <p:cNvSpPr/>
          <p:nvPr>
            <p:custDataLst>
              <p:tags r:id="rId2"/>
            </p:custDataLst>
          </p:nvPr>
        </p:nvSpPr>
        <p:spPr>
          <a:xfrm>
            <a:off x="467544" y="1676181"/>
            <a:ext cx="8219256" cy="3970318"/>
          </a:xfrm>
          <a:prstGeom prst="rect">
            <a:avLst/>
          </a:prstGeom>
        </p:spPr>
        <p:txBody>
          <a:bodyPr wrap="square">
            <a:spAutoFit/>
          </a:bodyPr>
          <a:lstStyle/>
          <a:p>
            <a:pPr>
              <a:lnSpc>
                <a:spcPct val="150000"/>
              </a:lnSpc>
              <a:buNone/>
            </a:pPr>
            <a:r>
              <a:rPr lang="el-GR" sz="2400" dirty="0"/>
              <a:t> </a:t>
            </a:r>
            <a:r>
              <a:rPr lang="el-GR" sz="2400" b="1" dirty="0"/>
              <a:t>Παρατηρήσεις</a:t>
            </a:r>
            <a:endParaRPr lang="el-GR" sz="2400" dirty="0"/>
          </a:p>
          <a:p>
            <a:pPr marL="342900" indent="-342900">
              <a:lnSpc>
                <a:spcPct val="150000"/>
              </a:lnSpc>
              <a:buFont typeface="Arial" panose="020B0604020202020204" pitchFamily="34" charset="0"/>
              <a:buChar char="•"/>
            </a:pPr>
            <a:r>
              <a:rPr lang="el-GR" sz="2400" dirty="0" smtClean="0"/>
              <a:t>Η </a:t>
            </a:r>
            <a:r>
              <a:rPr lang="el-GR" sz="2400" dirty="0"/>
              <a:t>Βάση κάθε συστήματος είναι κατά 1 μεγαλύτερη του μεγαλύτερου ψηφίου του συστήματος.</a:t>
            </a:r>
          </a:p>
          <a:p>
            <a:pPr marL="342900" indent="-342900">
              <a:lnSpc>
                <a:spcPct val="150000"/>
              </a:lnSpc>
              <a:buFont typeface="Arial" panose="020B0604020202020204" pitchFamily="34" charset="0"/>
              <a:buChar char="•"/>
            </a:pPr>
            <a:r>
              <a:rPr lang="el-GR" sz="2400" dirty="0"/>
              <a:t>Αν η βάση του συστήματος είναι μεγαλύτερη από το δέκα τότε χρησιμοποιούνται τα γράμματα Α,</a:t>
            </a:r>
            <a:r>
              <a:rPr lang="en-GB" sz="2400" dirty="0"/>
              <a:t>B</a:t>
            </a:r>
            <a:r>
              <a:rPr lang="el-GR" sz="2400" dirty="0"/>
              <a:t>,</a:t>
            </a:r>
            <a:r>
              <a:rPr lang="en-GB" sz="2400" dirty="0"/>
              <a:t>C</a:t>
            </a:r>
            <a:r>
              <a:rPr lang="el-GR" sz="2400" dirty="0"/>
              <a:t>,</a:t>
            </a:r>
            <a:r>
              <a:rPr lang="en-GB" sz="2400" dirty="0"/>
              <a:t>D</a:t>
            </a:r>
            <a:r>
              <a:rPr lang="el-GR" sz="2400" dirty="0"/>
              <a:t>,</a:t>
            </a:r>
            <a:r>
              <a:rPr lang="en-GB" sz="2400" dirty="0"/>
              <a:t>E</a:t>
            </a:r>
            <a:r>
              <a:rPr lang="el-GR" sz="2400" dirty="0"/>
              <a:t>,</a:t>
            </a:r>
            <a:r>
              <a:rPr lang="en-GB" sz="2400" dirty="0"/>
              <a:t>F</a:t>
            </a:r>
            <a:r>
              <a:rPr lang="el-GR" sz="2400" dirty="0"/>
              <a:t>,... για την αναπαράσταση των στοιχείων 10,11,12,13,14,15,... του αριθμητικού </a:t>
            </a:r>
            <a:r>
              <a:rPr lang="el-GR" sz="2400" dirty="0" smtClean="0"/>
              <a:t>συστήματος.</a:t>
            </a:r>
            <a:endParaRPr lang="el-GR" sz="2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ea typeface="Times New Roman"/>
                <a:cs typeface="Times New Roman"/>
              </a:rPr>
              <a:t>Δυαδικό Σύστημα Αρίθμησης</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20667560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
          <p:cNvSpPr>
            <a:spLocks noGrp="1" noChangeArrowheads="1"/>
          </p:cNvSpPr>
          <p:nvPr>
            <p:ph type="title"/>
          </p:nvPr>
        </p:nvSpPr>
        <p:spPr>
          <a:xfrm>
            <a:off x="35941" y="188640"/>
            <a:ext cx="9072563" cy="1260475"/>
          </a:xfrm>
          <a:ln/>
          <a:extLst>
            <a:ext uri="{91240B29-F687-4F45-9708-019B960494DF}">
              <a14:hiddenLine xmlns:a14="http://schemas.microsoft.com/office/drawing/2010/main" w="9525">
                <a:solidFill>
                  <a:srgbClr val="000000"/>
                </a:solidFill>
                <a:round/>
                <a:headEnd/>
                <a:tailEnd/>
              </a14:hiddenLine>
            </a:ext>
          </a:extLst>
        </p:spPr>
        <p:txBody>
          <a:bodyPr lIns="0" tIns="13601" rIns="0" bIns="0" anchor="ctr">
            <a:no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Το δυαδικό σύστημα </a:t>
            </a:r>
            <a:r>
              <a:rPr lang="el-GR" dirty="0" smtClean="0"/>
              <a:t>αρίθμησης</a:t>
            </a:r>
            <a:br>
              <a:rPr lang="el-GR" dirty="0" smtClean="0"/>
            </a:br>
            <a:r>
              <a:rPr lang="el-GR" dirty="0" smtClean="0"/>
              <a:t>(1 από 2)</a:t>
            </a:r>
            <a:endParaRPr lang="el-GR" dirty="0"/>
          </a:p>
        </p:txBody>
      </p:sp>
      <p:sp>
        <p:nvSpPr>
          <p:cNvPr id="7" name="Ορθογώνιο 6" descr="Οι ηλεκτρονικοί υπολογιστές «καταλαβαίνουν» μόνο τα δυαδικά ψηφία.&#10;Το δυαδικό σύστημα έχει: &#10;σαν βάση τον αριθμό 2, &#10;σαν ψηφία το 0 και 1.&#10;"/>
          <p:cNvSpPr/>
          <p:nvPr/>
        </p:nvSpPr>
        <p:spPr>
          <a:xfrm>
            <a:off x="467544" y="1628800"/>
            <a:ext cx="8219256" cy="1569660"/>
          </a:xfrm>
          <a:prstGeom prst="rect">
            <a:avLst/>
          </a:prstGeom>
        </p:spPr>
        <p:txBody>
          <a:bodyPr wrap="square">
            <a:spAutoFit/>
          </a:bodyPr>
          <a:lstStyle/>
          <a:p>
            <a:pPr marL="342900" indent="-342900">
              <a:buFont typeface="Wingdings" panose="05000000000000000000" pitchFamily="2" charset="2"/>
              <a:buChar char="§"/>
            </a:pPr>
            <a:r>
              <a:rPr lang="el-GR" sz="2400" dirty="0"/>
              <a:t>Οι Η/Υ «καταλαβαίνουν» μόνο τα δυαδικά ψηφία.</a:t>
            </a:r>
          </a:p>
          <a:p>
            <a:pPr marL="342900" indent="-342900">
              <a:buFont typeface="Wingdings" panose="05000000000000000000" pitchFamily="2" charset="2"/>
              <a:buChar char="§"/>
            </a:pPr>
            <a:r>
              <a:rPr lang="el-GR" sz="2400" dirty="0"/>
              <a:t>Το δυαδικό σύστημα </a:t>
            </a:r>
            <a:r>
              <a:rPr lang="el-GR" sz="2400" dirty="0" smtClean="0"/>
              <a:t>έχει: </a:t>
            </a:r>
            <a:endParaRPr lang="el-GR" sz="2400" dirty="0"/>
          </a:p>
          <a:p>
            <a:pPr marL="800100" lvl="1" indent="-342900">
              <a:buFont typeface="Arial" panose="020B0604020202020204" pitchFamily="34" charset="0"/>
              <a:buChar char="•"/>
            </a:pPr>
            <a:r>
              <a:rPr lang="el-GR" sz="2400" dirty="0"/>
              <a:t>σαν βάση τον αριθμό </a:t>
            </a:r>
            <a:r>
              <a:rPr lang="el-GR" sz="2400" dirty="0" smtClean="0"/>
              <a:t>2, </a:t>
            </a:r>
            <a:endParaRPr lang="el-GR" sz="2400" dirty="0"/>
          </a:p>
          <a:p>
            <a:pPr marL="800100" lvl="1" indent="-342900">
              <a:buFont typeface="Arial" panose="020B0604020202020204" pitchFamily="34" charset="0"/>
              <a:buChar char="•"/>
            </a:pPr>
            <a:r>
              <a:rPr lang="el-GR" sz="2400" dirty="0"/>
              <a:t>σαν ψηφία το 0 και </a:t>
            </a:r>
            <a:r>
              <a:rPr lang="el-GR" sz="2400" dirty="0" smtClean="0"/>
              <a:t>1.</a:t>
            </a:r>
            <a:endParaRPr lang="el-GR" sz="2400" dirty="0"/>
          </a:p>
        </p:txBody>
      </p:sp>
      <p:sp>
        <p:nvSpPr>
          <p:cNvPr id="2" name="Ορθογώνιο 1" descr="το ένα εννιά πέντε οκτώ στο δεκαδικό ισούται με οχτώ επί δέκα στην μηδενική σύν πέντε επί δέκα στην πρώτη σύν εννέα απί δέκα στο τετράγωνο σύν ένα επί δέκα στην τρίτη.&#10;&#10;Το ένα ένα μηδέν ένα ένα ένα στο διαδικό ισούται με ένα επί δύο στην μηδενική σύν ένα σπί 2 στην πρώτη σύν ένα επί δύο στο τετάγωνο σύν μηδέν επί δύο στην τρίτη σύν ένα επί δύο στην τετάρτη σύν ένα επί δύο στην πέμπτη.&#10;&#10;Το ένα ένα μηδέν ένα ένα ένα στο διαδικόισούται με ένα επί δύο στην μηδενική σύν ένα σπί 2 στην πρώτη σύν ένα επί δύο στο τετάγωνο σύν μηδέν επί δύο στην τρίτη σύν ένα επί δύο στην τετάρτη σύν ένα επί δύο στην πέμπτη που ισούται με ένα επί ένα σύν ένα επί δύο σύν ένα επί τέσσερα σύν μηδέν επί οχτώ σύν ένα επί δέκαέξι σύν ένα επί τριάνταδύο που ισούται με πέντε πέντε στο δεκαδικό.&#10; &#10;                        "/>
          <p:cNvSpPr/>
          <p:nvPr/>
        </p:nvSpPr>
        <p:spPr>
          <a:xfrm>
            <a:off x="467544" y="3589853"/>
            <a:ext cx="8219256" cy="2431435"/>
          </a:xfrm>
          <a:prstGeom prst="rect">
            <a:avLst/>
          </a:prstGeom>
        </p:spPr>
        <p:txBody>
          <a:bodyPr wrap="square">
            <a:spAutoFit/>
          </a:bodyPr>
          <a:lstStyle/>
          <a:p>
            <a:pPr marL="342900" indent="-342900">
              <a:buFont typeface="Arial" panose="020B0604020202020204" pitchFamily="34" charset="0"/>
              <a:buChar char="•"/>
            </a:pPr>
            <a:r>
              <a:rPr lang="el-GR" sz="2400" dirty="0"/>
              <a:t>1958</a:t>
            </a:r>
            <a:r>
              <a:rPr lang="en-US" sz="2400" baseline="-25000" dirty="0"/>
              <a:t>10</a:t>
            </a:r>
            <a:r>
              <a:rPr lang="el-GR" sz="2400" dirty="0"/>
              <a:t> = 8 </a:t>
            </a:r>
            <a:r>
              <a:rPr lang="en-US" sz="2400" dirty="0"/>
              <a:t>x 10</a:t>
            </a:r>
            <a:r>
              <a:rPr lang="en-US" sz="2400" baseline="30000" dirty="0"/>
              <a:t>0</a:t>
            </a:r>
            <a:r>
              <a:rPr lang="en-US" sz="2400" dirty="0"/>
              <a:t> + 5 x 10</a:t>
            </a:r>
            <a:r>
              <a:rPr lang="en-US" sz="2400" baseline="30000" dirty="0"/>
              <a:t>1</a:t>
            </a:r>
            <a:r>
              <a:rPr lang="en-US" sz="2400" dirty="0"/>
              <a:t> +9 x10</a:t>
            </a:r>
            <a:r>
              <a:rPr lang="en-US" sz="2400" baseline="30000" dirty="0"/>
              <a:t>2 </a:t>
            </a:r>
            <a:r>
              <a:rPr lang="en-US" sz="2400" dirty="0"/>
              <a:t>+ 1 x 10</a:t>
            </a:r>
            <a:r>
              <a:rPr lang="en-US" sz="2400" baseline="30000" dirty="0"/>
              <a:t>3</a:t>
            </a:r>
          </a:p>
          <a:p>
            <a:pPr marL="342900" indent="-342900">
              <a:buFont typeface="Arial" panose="020B0604020202020204" pitchFamily="34" charset="0"/>
              <a:buChar char="•"/>
            </a:pPr>
            <a:endParaRPr lang="en-US" sz="2400" baseline="30000" dirty="0"/>
          </a:p>
          <a:p>
            <a:pPr marL="342900" indent="-342900">
              <a:buFont typeface="Arial" panose="020B0604020202020204" pitchFamily="34" charset="0"/>
              <a:buChar char="•"/>
            </a:pPr>
            <a:r>
              <a:rPr lang="en-US" sz="2400" dirty="0"/>
              <a:t>110111</a:t>
            </a:r>
            <a:r>
              <a:rPr lang="en-US" sz="2400" baseline="-25000" dirty="0"/>
              <a:t>2</a:t>
            </a:r>
            <a:r>
              <a:rPr lang="en-US" sz="2400" dirty="0"/>
              <a:t>= 1x2</a:t>
            </a:r>
            <a:r>
              <a:rPr lang="en-US" sz="2400" baseline="30000" dirty="0"/>
              <a:t>0</a:t>
            </a:r>
            <a:r>
              <a:rPr lang="en-US" sz="2400" dirty="0"/>
              <a:t> + 1x2</a:t>
            </a:r>
            <a:r>
              <a:rPr lang="en-US" sz="2400" baseline="30000" dirty="0"/>
              <a:t>1</a:t>
            </a:r>
            <a:r>
              <a:rPr lang="en-US" sz="2400" dirty="0"/>
              <a:t> +  1x2</a:t>
            </a:r>
            <a:r>
              <a:rPr lang="en-US" sz="2400" baseline="30000" dirty="0"/>
              <a:t>2</a:t>
            </a:r>
            <a:r>
              <a:rPr lang="en-US" sz="2400" dirty="0"/>
              <a:t> + 0x2</a:t>
            </a:r>
            <a:r>
              <a:rPr lang="en-US" sz="2400" baseline="30000" dirty="0"/>
              <a:t>3</a:t>
            </a:r>
            <a:r>
              <a:rPr lang="en-US" sz="2400" dirty="0"/>
              <a:t> + 1x2</a:t>
            </a:r>
            <a:r>
              <a:rPr lang="en-US" sz="2400" baseline="30000" dirty="0"/>
              <a:t>4</a:t>
            </a:r>
            <a:r>
              <a:rPr lang="en-US" sz="2400" dirty="0"/>
              <a:t> + 1x2</a:t>
            </a:r>
            <a:r>
              <a:rPr lang="en-US" sz="2400" baseline="30000" dirty="0"/>
              <a:t>5</a:t>
            </a:r>
          </a:p>
          <a:p>
            <a:pPr marL="342900" indent="-342900">
              <a:buFont typeface="Arial" panose="020B0604020202020204" pitchFamily="34" charset="0"/>
              <a:buChar char="•"/>
            </a:pPr>
            <a:endParaRPr lang="en-US" sz="2400" baseline="30000" dirty="0"/>
          </a:p>
          <a:p>
            <a:pPr marL="342900" indent="-342900">
              <a:buFont typeface="Arial" panose="020B0604020202020204" pitchFamily="34" charset="0"/>
              <a:buChar char="•"/>
            </a:pPr>
            <a:r>
              <a:rPr lang="en-US" sz="2400" dirty="0"/>
              <a:t>110111</a:t>
            </a:r>
            <a:r>
              <a:rPr lang="en-US" sz="2400" baseline="-25000" dirty="0"/>
              <a:t>2</a:t>
            </a:r>
            <a:r>
              <a:rPr lang="en-US" sz="2400" dirty="0"/>
              <a:t>= 1x2</a:t>
            </a:r>
            <a:r>
              <a:rPr lang="en-US" sz="2400" baseline="30000" dirty="0"/>
              <a:t>0</a:t>
            </a:r>
            <a:r>
              <a:rPr lang="en-US" sz="2400" dirty="0"/>
              <a:t> + 1x2</a:t>
            </a:r>
            <a:r>
              <a:rPr lang="en-US" sz="2400" baseline="30000" dirty="0"/>
              <a:t>1</a:t>
            </a:r>
            <a:r>
              <a:rPr lang="en-US" sz="2400" dirty="0"/>
              <a:t> +  1x2</a:t>
            </a:r>
            <a:r>
              <a:rPr lang="en-US" sz="2400" baseline="30000" dirty="0"/>
              <a:t>2</a:t>
            </a:r>
            <a:r>
              <a:rPr lang="en-US" sz="2400" dirty="0"/>
              <a:t> + 0x2</a:t>
            </a:r>
            <a:r>
              <a:rPr lang="en-US" sz="2400" baseline="30000" dirty="0"/>
              <a:t>3</a:t>
            </a:r>
            <a:r>
              <a:rPr lang="en-US" sz="2400" dirty="0"/>
              <a:t> + 1x2</a:t>
            </a:r>
            <a:r>
              <a:rPr lang="en-US" sz="2400" baseline="30000" dirty="0"/>
              <a:t>4</a:t>
            </a:r>
            <a:r>
              <a:rPr lang="en-US" sz="2400" dirty="0"/>
              <a:t> + 1x2</a:t>
            </a:r>
            <a:r>
              <a:rPr lang="en-US" sz="2400" baseline="30000" dirty="0"/>
              <a:t>5 </a:t>
            </a:r>
          </a:p>
          <a:p>
            <a:r>
              <a:rPr lang="en-US" sz="2400" baseline="30000" dirty="0"/>
              <a:t>	                       </a:t>
            </a:r>
            <a:r>
              <a:rPr lang="en-US" sz="2400" dirty="0"/>
              <a:t>=  1x1  +  1x2  +  1x4  +0x8   + 1x16 + 1x32</a:t>
            </a:r>
          </a:p>
          <a:p>
            <a:pPr lvl="4">
              <a:buNone/>
            </a:pPr>
            <a:r>
              <a:rPr lang="en-US" sz="2400" dirty="0"/>
              <a:t>=  </a:t>
            </a:r>
            <a:r>
              <a:rPr lang="en-US" sz="2400" dirty="0" smtClean="0"/>
              <a:t>55</a:t>
            </a:r>
            <a:r>
              <a:rPr lang="en-US" sz="2400" baseline="-25000" dirty="0" smtClean="0"/>
              <a:t>10</a:t>
            </a:r>
            <a:endParaRPr lang="en-US" sz="2400" baseline="-250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ea typeface="Times New Roman"/>
                <a:cs typeface="Times New Roman"/>
              </a:rPr>
              <a:t>Δυαδικό Σύστημα Αρίθμησης</a:t>
            </a:r>
            <a:endParaRPr lang="en-US" sz="1400" dirty="0"/>
          </a:p>
        </p:txBody>
      </p:sp>
      <p:sp>
        <p:nvSpPr>
          <p:cNvPr id="13"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34675035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
          <p:cNvSpPr>
            <a:spLocks noGrp="1" noChangeArrowheads="1"/>
          </p:cNvSpPr>
          <p:nvPr>
            <p:ph type="title"/>
          </p:nvPr>
        </p:nvSpPr>
        <p:spPr>
          <a:xfrm>
            <a:off x="35941" y="44624"/>
            <a:ext cx="9072563" cy="1548507"/>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Το δυαδικό σύστημα αρίθμησης</a:t>
            </a:r>
            <a:br>
              <a:rPr lang="el-GR" dirty="0"/>
            </a:br>
            <a:r>
              <a:rPr lang="el-GR" dirty="0" smtClean="0"/>
              <a:t>(2 </a:t>
            </a:r>
            <a:r>
              <a:rPr lang="el-GR" dirty="0"/>
              <a:t>από 2)</a:t>
            </a:r>
          </a:p>
        </p:txBody>
      </p:sp>
      <p:sp>
        <p:nvSpPr>
          <p:cNvPr id="27" name="2 - Θέση περιεχομένου" descr="Σχήμα, μετατροπή ενός αριθμού από το δεκαδικό σύστημα στο δυαδικό."/>
          <p:cNvSpPr>
            <a:spLocks noGrp="1"/>
          </p:cNvSpPr>
          <p:nvPr>
            <p:ph sz="quarter" idx="1"/>
            <p:custDataLst>
              <p:tags r:id="rId2"/>
            </p:custDataLst>
          </p:nvPr>
        </p:nvSpPr>
        <p:spPr>
          <a:xfrm>
            <a:off x="1171128" y="1600200"/>
            <a:ext cx="6569224" cy="4495800"/>
          </a:xfrm>
          <a:ln w="57150">
            <a:solidFill>
              <a:schemeClr val="bg1"/>
            </a:solidFill>
          </a:ln>
        </p:spPr>
        <p:style>
          <a:lnRef idx="1">
            <a:schemeClr val="accent1"/>
          </a:lnRef>
          <a:fillRef idx="0">
            <a:schemeClr val="accent1"/>
          </a:fillRef>
          <a:effectRef idx="0">
            <a:schemeClr val="accent1"/>
          </a:effectRef>
          <a:fontRef idx="minor">
            <a:schemeClr val="tx1"/>
          </a:fontRef>
        </p:style>
        <p:txBody>
          <a:bodyPr>
            <a:normAutofit/>
          </a:bodyPr>
          <a:lstStyle/>
          <a:p>
            <a:pPr>
              <a:buNone/>
            </a:pPr>
            <a:r>
              <a:rPr lang="en-US" dirty="0" smtClean="0"/>
              <a:t>55 2  </a:t>
            </a:r>
          </a:p>
          <a:p>
            <a:pPr>
              <a:buNone/>
            </a:pPr>
            <a:r>
              <a:rPr lang="en-US" dirty="0" smtClean="0"/>
              <a:t>  1  27  2</a:t>
            </a:r>
          </a:p>
          <a:p>
            <a:pPr>
              <a:buNone/>
            </a:pPr>
            <a:r>
              <a:rPr lang="en-US" dirty="0" smtClean="0"/>
              <a:t>        1  13  2</a:t>
            </a:r>
          </a:p>
          <a:p>
            <a:pPr>
              <a:buNone/>
            </a:pPr>
            <a:r>
              <a:rPr lang="en-US" dirty="0" smtClean="0"/>
              <a:t>               1   6  2</a:t>
            </a:r>
          </a:p>
          <a:p>
            <a:pPr>
              <a:buNone/>
            </a:pPr>
            <a:r>
              <a:rPr lang="en-US" dirty="0" smtClean="0"/>
              <a:t>                    0  3  2</a:t>
            </a:r>
          </a:p>
          <a:p>
            <a:pPr>
              <a:buNone/>
            </a:pPr>
            <a:r>
              <a:rPr lang="en-US" dirty="0" smtClean="0"/>
              <a:t>                        1   1    2</a:t>
            </a:r>
          </a:p>
          <a:p>
            <a:pPr>
              <a:buNone/>
            </a:pPr>
            <a:r>
              <a:rPr lang="en-US" dirty="0" smtClean="0"/>
              <a:t>                             1    0</a:t>
            </a:r>
          </a:p>
          <a:p>
            <a:pPr>
              <a:buNone/>
            </a:pPr>
            <a:r>
              <a:rPr lang="en-US" dirty="0" smtClean="0"/>
              <a:t>55</a:t>
            </a:r>
            <a:r>
              <a:rPr lang="en-US" baseline="-25000" dirty="0" smtClean="0"/>
              <a:t>10</a:t>
            </a:r>
            <a:r>
              <a:rPr lang="en-US" dirty="0" smtClean="0"/>
              <a:t> = 110111</a:t>
            </a:r>
            <a:r>
              <a:rPr lang="en-US" baseline="-25000" dirty="0" smtClean="0"/>
              <a:t>2</a:t>
            </a:r>
          </a:p>
          <a:p>
            <a:pPr>
              <a:buNone/>
            </a:pPr>
            <a:r>
              <a:rPr lang="en-US" dirty="0" smtClean="0"/>
              <a:t>  </a:t>
            </a:r>
            <a:endParaRPr lang="el-GR"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ea typeface="Times New Roman"/>
                <a:cs typeface="Times New Roman"/>
              </a:rPr>
              <a:t>Δυαδικό Σύστημα Αρίθμησης</a:t>
            </a:r>
            <a:endParaRPr lang="en-US" sz="1400" dirty="0"/>
          </a:p>
        </p:txBody>
      </p:sp>
      <p:sp>
        <p:nvSpPr>
          <p:cNvPr id="1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cxnSp>
        <p:nvCxnSpPr>
          <p:cNvPr id="28" name="4 - Ευθεία γραμμή σύνδεσης" descr="."/>
          <p:cNvCxnSpPr/>
          <p:nvPr/>
        </p:nvCxnSpPr>
        <p:spPr>
          <a:xfrm>
            <a:off x="1586114" y="2149624"/>
            <a:ext cx="0" cy="86409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6 - Ευθεία γραμμή σύνδεσης" descr="."/>
          <p:cNvCxnSpPr/>
          <p:nvPr/>
        </p:nvCxnSpPr>
        <p:spPr>
          <a:xfrm>
            <a:off x="1586114" y="2509664"/>
            <a:ext cx="64807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8 - Ευθεία γραμμή σύνδεσης" descr="."/>
          <p:cNvCxnSpPr/>
          <p:nvPr/>
        </p:nvCxnSpPr>
        <p:spPr>
          <a:xfrm>
            <a:off x="2034136" y="2636912"/>
            <a:ext cx="0" cy="86409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10 - Ευθεία γραμμή σύνδεσης" descr="."/>
          <p:cNvCxnSpPr/>
          <p:nvPr/>
        </p:nvCxnSpPr>
        <p:spPr>
          <a:xfrm>
            <a:off x="2034136" y="2996952"/>
            <a:ext cx="57606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12 - Ευθεία γραμμή σύνδεσης" descr="."/>
          <p:cNvCxnSpPr/>
          <p:nvPr/>
        </p:nvCxnSpPr>
        <p:spPr>
          <a:xfrm>
            <a:off x="2466184" y="3140968"/>
            <a:ext cx="0" cy="100811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14 - Ευθεία γραμμή σύνδεσης" descr="."/>
          <p:cNvCxnSpPr/>
          <p:nvPr/>
        </p:nvCxnSpPr>
        <p:spPr>
          <a:xfrm>
            <a:off x="2466184" y="3429000"/>
            <a:ext cx="43204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18 - Ευθεία γραμμή σύνδεσης" descr="."/>
          <p:cNvCxnSpPr/>
          <p:nvPr/>
        </p:nvCxnSpPr>
        <p:spPr>
          <a:xfrm>
            <a:off x="2826224" y="3517776"/>
            <a:ext cx="0" cy="86409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20 - Ευθεία γραμμή σύνδεσης" descr="."/>
          <p:cNvCxnSpPr/>
          <p:nvPr/>
        </p:nvCxnSpPr>
        <p:spPr>
          <a:xfrm>
            <a:off x="2826224" y="3949824"/>
            <a:ext cx="50405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22 - Ευθεία γραμμή σύνδεσης" descr="."/>
          <p:cNvCxnSpPr/>
          <p:nvPr/>
        </p:nvCxnSpPr>
        <p:spPr>
          <a:xfrm>
            <a:off x="3114256" y="4021832"/>
            <a:ext cx="0" cy="93610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25 - Ευθεία γραμμή σύνδεσης" descr="."/>
          <p:cNvCxnSpPr/>
          <p:nvPr/>
        </p:nvCxnSpPr>
        <p:spPr>
          <a:xfrm>
            <a:off x="3186264" y="4381872"/>
            <a:ext cx="50405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26 - Ευθεία γραμμή σύνδεσης" descr="."/>
          <p:cNvCxnSpPr/>
          <p:nvPr/>
        </p:nvCxnSpPr>
        <p:spPr>
          <a:xfrm>
            <a:off x="3546304" y="4525888"/>
            <a:ext cx="0" cy="93610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27 - Ευθεία γραμμή σύνδεσης" descr="."/>
          <p:cNvCxnSpPr/>
          <p:nvPr/>
        </p:nvCxnSpPr>
        <p:spPr>
          <a:xfrm>
            <a:off x="3618312" y="4885928"/>
            <a:ext cx="50405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29 - Ευθύγραμμο βέλος σύνδεσης" descr="[DECORATIVE]"/>
          <p:cNvCxnSpPr/>
          <p:nvPr/>
        </p:nvCxnSpPr>
        <p:spPr>
          <a:xfrm flipH="1" flipV="1">
            <a:off x="1401716" y="3805808"/>
            <a:ext cx="1728192" cy="144016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4190802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941" y="44624"/>
            <a:ext cx="9072563" cy="1548507"/>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Το </a:t>
            </a:r>
            <a:r>
              <a:rPr lang="el-GR" dirty="0" err="1"/>
              <a:t>οκταδικό</a:t>
            </a:r>
            <a:r>
              <a:rPr lang="el-GR" dirty="0"/>
              <a:t> σύστημα αρίθμησης </a:t>
            </a:r>
            <a:r>
              <a:rPr lang="el-GR" dirty="0" smtClean="0"/>
              <a:t/>
            </a:r>
            <a:br>
              <a:rPr lang="el-GR" dirty="0" smtClean="0"/>
            </a:br>
            <a:r>
              <a:rPr lang="el-GR" dirty="0" smtClean="0"/>
              <a:t>(1 από 2)</a:t>
            </a:r>
            <a:endParaRPr lang="el-GR" dirty="0"/>
          </a:p>
        </p:txBody>
      </p:sp>
      <p:sp>
        <p:nvSpPr>
          <p:cNvPr id="13" name="Rectangle 3" descr="Οι Η/Υ χρησιμοποιούν και το οκταδικό σύστημα&#10;οκταδικό σύστημα.&#10;Έχει σαν βάση το 8 και &#10;ψηφία 0,1,2,3,4,5,6,7.&#10;"/>
          <p:cNvSpPr>
            <a:spLocks noGrp="1" noChangeArrowheads="1"/>
          </p:cNvSpPr>
          <p:nvPr>
            <p:ph type="body" idx="1"/>
          </p:nvPr>
        </p:nvSpPr>
        <p:spPr>
          <a:xfrm>
            <a:off x="467544" y="1628800"/>
            <a:ext cx="8219256" cy="1800200"/>
          </a:xfrm>
        </p:spPr>
        <p:txBody>
          <a:bodyPr>
            <a:noAutofit/>
          </a:bodyPr>
          <a:lstStyle/>
          <a:p>
            <a:r>
              <a:rPr lang="el-GR" b="0" dirty="0"/>
              <a:t>Οι Η/Υ χρησιμοποιούν και το </a:t>
            </a:r>
            <a:r>
              <a:rPr lang="el-GR" b="0" dirty="0" err="1"/>
              <a:t>οκταδικό</a:t>
            </a:r>
            <a:r>
              <a:rPr lang="el-GR" b="0" dirty="0"/>
              <a:t> σύστημα</a:t>
            </a:r>
          </a:p>
          <a:p>
            <a:r>
              <a:rPr lang="el-GR" b="0" dirty="0" err="1"/>
              <a:t>οκταδικό</a:t>
            </a:r>
            <a:r>
              <a:rPr lang="el-GR" b="0" dirty="0"/>
              <a:t> </a:t>
            </a:r>
            <a:r>
              <a:rPr lang="el-GR" b="0" dirty="0" smtClean="0"/>
              <a:t>σύστημα.</a:t>
            </a:r>
            <a:endParaRPr lang="el-GR" b="0" dirty="0"/>
          </a:p>
          <a:p>
            <a:pPr lvl="1"/>
            <a:r>
              <a:rPr lang="el-GR" sz="2400" b="0" dirty="0"/>
              <a:t>Έχει σαν βάση το 8 και </a:t>
            </a:r>
          </a:p>
          <a:p>
            <a:pPr lvl="1"/>
            <a:r>
              <a:rPr lang="el-GR" sz="2400" b="0" dirty="0"/>
              <a:t>ψηφία </a:t>
            </a:r>
            <a:r>
              <a:rPr lang="el-GR" sz="2400" b="0" dirty="0" smtClean="0"/>
              <a:t>0,1,2,3,4,5,6,7.</a:t>
            </a:r>
            <a:endParaRPr lang="el-GR" sz="2400" b="0" dirty="0"/>
          </a:p>
        </p:txBody>
      </p:sp>
      <p:sp>
        <p:nvSpPr>
          <p:cNvPr id="2" name="Ορθογώνιο 1" descr="το ένα δύο στο οχταδικό ισούται με δύο επί οχτό στη μηδενική σύν ένα απί οκτώ στην πρώτη που ισούται με δύο επί ένα σύν οκτώ που ισούται με ένα μηδέν στο δεκαδικό. &#10;το τρία τρία τέσσερα το οκταδικό ισούται με τέσσερα επί οκτώ στην μηδενική σύν τρία επί οκτό στην πρώτη σύν τρία επί οκτώ στην πρώτη που ισούται με δύο δύο μηδέν στο δεκαδικό."/>
          <p:cNvSpPr/>
          <p:nvPr/>
        </p:nvSpPr>
        <p:spPr>
          <a:xfrm>
            <a:off x="467544" y="3894147"/>
            <a:ext cx="8219256" cy="830997"/>
          </a:xfrm>
          <a:prstGeom prst="rect">
            <a:avLst/>
          </a:prstGeom>
        </p:spPr>
        <p:txBody>
          <a:bodyPr wrap="square">
            <a:spAutoFit/>
          </a:bodyPr>
          <a:lstStyle/>
          <a:p>
            <a:pPr marL="342900" indent="-342900">
              <a:buFont typeface="Arial" panose="020B0604020202020204" pitchFamily="34" charset="0"/>
              <a:buChar char="•"/>
            </a:pPr>
            <a:r>
              <a:rPr lang="el-GR" sz="2400" dirty="0"/>
              <a:t>12</a:t>
            </a:r>
            <a:r>
              <a:rPr lang="el-GR" sz="2400" baseline="-25000" dirty="0"/>
              <a:t>8 </a:t>
            </a:r>
            <a:r>
              <a:rPr lang="el-GR" sz="2400" dirty="0"/>
              <a:t>= 2</a:t>
            </a:r>
            <a:r>
              <a:rPr lang="en-US" sz="2400" dirty="0"/>
              <a:t>x8</a:t>
            </a:r>
            <a:r>
              <a:rPr lang="en-US" sz="2400" baseline="30000" dirty="0"/>
              <a:t>0</a:t>
            </a:r>
            <a:r>
              <a:rPr lang="en-US" sz="2400" dirty="0"/>
              <a:t> + 1 x 8</a:t>
            </a:r>
            <a:r>
              <a:rPr lang="en-US" sz="2400" baseline="30000" dirty="0"/>
              <a:t>1</a:t>
            </a:r>
            <a:r>
              <a:rPr lang="en-US" sz="2400" dirty="0"/>
              <a:t> = 2x1 + 8 = 10</a:t>
            </a:r>
            <a:r>
              <a:rPr lang="en-US" sz="2400" baseline="-25000" dirty="0"/>
              <a:t>10</a:t>
            </a:r>
          </a:p>
          <a:p>
            <a:pPr marL="342900" indent="-342900">
              <a:buFont typeface="Arial" panose="020B0604020202020204" pitchFamily="34" charset="0"/>
              <a:buChar char="•"/>
            </a:pPr>
            <a:r>
              <a:rPr lang="en-US" sz="2400" dirty="0"/>
              <a:t>334</a:t>
            </a:r>
            <a:r>
              <a:rPr lang="en-US" sz="2400" baseline="-25000" dirty="0"/>
              <a:t>8</a:t>
            </a:r>
            <a:r>
              <a:rPr lang="en-US" sz="2400" dirty="0"/>
              <a:t> = 4x8</a:t>
            </a:r>
            <a:r>
              <a:rPr lang="en-US" sz="2400" baseline="30000" dirty="0"/>
              <a:t>0 </a:t>
            </a:r>
            <a:r>
              <a:rPr lang="en-US" sz="2400" dirty="0"/>
              <a:t>+ 3x8</a:t>
            </a:r>
            <a:r>
              <a:rPr lang="en-US" sz="2400" baseline="30000" dirty="0"/>
              <a:t>1</a:t>
            </a:r>
            <a:r>
              <a:rPr lang="en-US" sz="2400" dirty="0"/>
              <a:t> + 3x8</a:t>
            </a:r>
            <a:r>
              <a:rPr lang="en-US" sz="2400" baseline="30000" dirty="0"/>
              <a:t>1</a:t>
            </a:r>
            <a:r>
              <a:rPr lang="en-US" sz="2400" dirty="0"/>
              <a:t>= (4 +24 + 192) </a:t>
            </a:r>
            <a:r>
              <a:rPr lang="en-US" sz="2400" baseline="-25000" dirty="0"/>
              <a:t>10</a:t>
            </a:r>
            <a:r>
              <a:rPr lang="en-US" sz="2400" dirty="0"/>
              <a:t>= 220</a:t>
            </a:r>
            <a:r>
              <a:rPr lang="en-US" sz="2400" baseline="-25000" dirty="0"/>
              <a:t>10</a:t>
            </a:r>
            <a:r>
              <a:rPr lang="en-US" sz="2400" dirty="0"/>
              <a:t> </a:t>
            </a:r>
            <a:endParaRPr lang="el-GR" sz="2400" dirty="0"/>
          </a:p>
        </p:txBody>
      </p:sp>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ea typeface="Times New Roman"/>
                <a:cs typeface="Times New Roman"/>
              </a:rPr>
              <a:t>Δυαδικό Σύστημα Αρίθμησης</a:t>
            </a:r>
            <a:endParaRPr lang="en-US"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Tree>
    <p:custDataLst>
      <p:tags r:id="rId1"/>
    </p:custDataLst>
    <p:extLst>
      <p:ext uri="{BB962C8B-B14F-4D97-AF65-F5344CB8AC3E}">
        <p14:creationId xmlns:p14="http://schemas.microsoft.com/office/powerpoint/2010/main" val="2133089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nvPr>
        </p:nvSpPr>
        <p:spPr bwMode="gray">
          <a:xfrm>
            <a:off x="35496" y="80293"/>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a:t>Το </a:t>
            </a:r>
            <a:r>
              <a:rPr lang="el-GR" sz="4000" dirty="0" err="1"/>
              <a:t>οκταδικό</a:t>
            </a:r>
            <a:r>
              <a:rPr lang="el-GR" sz="4000" dirty="0"/>
              <a:t> σύστημα αρίθμησης </a:t>
            </a:r>
            <a:br>
              <a:rPr lang="el-GR" sz="4000" dirty="0"/>
            </a:br>
            <a:r>
              <a:rPr lang="el-GR" sz="4000" dirty="0" smtClean="0"/>
              <a:t>(2 </a:t>
            </a:r>
            <a:r>
              <a:rPr lang="el-GR" sz="4000" dirty="0"/>
              <a:t>από 2)</a:t>
            </a:r>
          </a:p>
        </p:txBody>
      </p:sp>
      <p:graphicFrame>
        <p:nvGraphicFramePr>
          <p:cNvPr id="7" name="3 - Πίνακας" descr="Αντιστοιχία δυαδικού με οκταδικό σύστημα.&#10;&#10;Στο δυαδικό είναι μηδέν μηδέν μηδεν ενώ στο οκταδικό μηδεν.&#10;Αντίστοιχα:&#10;μηδέν μηδέν ένα αντιστοιχεί με ένα,&#10;μηδέν δέκα με δύο,&#10;μηδεν έντεκα με τρία,&#10;ένα μηδέν μηδεν με τέσσερα,&#10;ένα μηδέν ένα με πέντε,&#10;ένα ένα μηδέν με έξι,&#10;και ένα ένα ένα με εφτά."/>
          <p:cNvGraphicFramePr>
            <a:graphicFrameLocks noGrp="1"/>
          </p:cNvGraphicFramePr>
          <p:nvPr>
            <p:custDataLst>
              <p:tags r:id="rId2"/>
            </p:custDataLst>
            <p:extLst>
              <p:ext uri="{D42A27DB-BD31-4B8C-83A1-F6EECF244321}">
                <p14:modId xmlns:p14="http://schemas.microsoft.com/office/powerpoint/2010/main" val="182047353"/>
              </p:ext>
            </p:extLst>
          </p:nvPr>
        </p:nvGraphicFramePr>
        <p:xfrm>
          <a:off x="2555776" y="1628800"/>
          <a:ext cx="4104456" cy="4511524"/>
        </p:xfrm>
        <a:graphic>
          <a:graphicData uri="http://schemas.openxmlformats.org/drawingml/2006/table">
            <a:tbl>
              <a:tblPr firstRow="1"/>
              <a:tblGrid>
                <a:gridCol w="1324982"/>
                <a:gridCol w="2779474"/>
              </a:tblGrid>
              <a:tr h="493400">
                <a:tc>
                  <a:txBody>
                    <a:bodyPr/>
                    <a:lstStyle/>
                    <a:p>
                      <a:pPr algn="ctr"/>
                      <a:r>
                        <a:rPr lang="el-GR"/>
                        <a:t>ΔΥΑΔΙΚΟ</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C0C2C2"/>
                      </a:solidFill>
                      <a:prstDash val="solid"/>
                      <a:round/>
                      <a:headEnd type="none" w="med" len="med"/>
                      <a:tailEnd type="none" w="med" len="med"/>
                    </a:lnB>
                    <a:solidFill>
                      <a:srgbClr val="F2F2F2"/>
                    </a:solidFill>
                  </a:tcPr>
                </a:tc>
                <a:tc>
                  <a:txBody>
                    <a:bodyPr/>
                    <a:lstStyle/>
                    <a:p>
                      <a:pPr algn="l"/>
                      <a:r>
                        <a:rPr lang="el-GR" dirty="0"/>
                        <a:t>ΟΚΤΑΔΙΚΟ</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E0C5C2"/>
                      </a:solidFill>
                      <a:prstDash val="solid"/>
                      <a:round/>
                      <a:headEnd type="none" w="med" len="med"/>
                      <a:tailEnd type="none" w="med" len="med"/>
                    </a:lnB>
                    <a:solidFill>
                      <a:srgbClr val="F2F2F2"/>
                    </a:solidFill>
                  </a:tcPr>
                </a:tc>
              </a:tr>
              <a:tr h="493400">
                <a:tc>
                  <a:txBody>
                    <a:bodyPr/>
                    <a:lstStyle/>
                    <a:p>
                      <a:r>
                        <a:rPr lang="el-GR"/>
                        <a:t>000</a:t>
                      </a:r>
                    </a:p>
                  </a:txBody>
                  <a:tcPr anchor="ctr">
                    <a:lnL w="9525" cap="flat" cmpd="sng" algn="ctr">
                      <a:solidFill>
                        <a:srgbClr val="C0C2C2"/>
                      </a:solidFill>
                      <a:prstDash val="solid"/>
                      <a:round/>
                      <a:headEnd type="none" w="med" len="med"/>
                      <a:tailEnd type="none" w="med" len="med"/>
                    </a:lnL>
                    <a:lnR w="9525" cap="flat" cmpd="sng" algn="ctr">
                      <a:solidFill>
                        <a:srgbClr val="E0C5C2"/>
                      </a:solidFill>
                      <a:prstDash val="solid"/>
                      <a:round/>
                      <a:headEnd type="none" w="med" len="med"/>
                      <a:tailEnd type="none" w="med" len="med"/>
                    </a:lnR>
                    <a:lnT w="9525" cap="flat" cmpd="sng" algn="ctr">
                      <a:solidFill>
                        <a:srgbClr val="C0C2C2"/>
                      </a:solidFill>
                      <a:prstDash val="solid"/>
                      <a:round/>
                      <a:headEnd type="none" w="med" len="med"/>
                      <a:tailEnd type="none" w="med" len="med"/>
                    </a:lnT>
                    <a:lnB w="9525" cap="flat" cmpd="sng" algn="ctr">
                      <a:solidFill>
                        <a:srgbClr val="20C1C2"/>
                      </a:solidFill>
                      <a:prstDash val="solid"/>
                      <a:round/>
                      <a:headEnd type="none" w="med" len="med"/>
                      <a:tailEnd type="none" w="med" len="med"/>
                    </a:lnB>
                    <a:solidFill>
                      <a:srgbClr val="F9F9F9"/>
                    </a:solidFill>
                  </a:tcPr>
                </a:tc>
                <a:tc>
                  <a:txBody>
                    <a:bodyPr/>
                    <a:lstStyle/>
                    <a:p>
                      <a:r>
                        <a:rPr lang="el-GR"/>
                        <a:t>0</a:t>
                      </a:r>
                    </a:p>
                  </a:txBody>
                  <a:tcPr anchor="ctr">
                    <a:lnL w="9525" cap="flat" cmpd="sng" algn="ctr">
                      <a:solidFill>
                        <a:srgbClr val="E0C5C2"/>
                      </a:solidFill>
                      <a:prstDash val="solid"/>
                      <a:round/>
                      <a:headEnd type="none" w="med" len="med"/>
                      <a:tailEnd type="none" w="med" len="med"/>
                    </a:lnL>
                    <a:lnR w="9525" cap="flat" cmpd="sng" algn="ctr">
                      <a:solidFill>
                        <a:srgbClr val="E0C5C2"/>
                      </a:solidFill>
                      <a:prstDash val="solid"/>
                      <a:round/>
                      <a:headEnd type="none" w="med" len="med"/>
                      <a:tailEnd type="none" w="med" len="med"/>
                    </a:lnR>
                    <a:lnT w="9525" cap="flat" cmpd="sng" algn="ctr">
                      <a:solidFill>
                        <a:srgbClr val="E0C5C2"/>
                      </a:solidFill>
                      <a:prstDash val="solid"/>
                      <a:round/>
                      <a:headEnd type="none" w="med" len="med"/>
                      <a:tailEnd type="none" w="med" len="med"/>
                    </a:lnT>
                    <a:lnB w="9525" cap="flat" cmpd="sng" algn="ctr">
                      <a:solidFill>
                        <a:srgbClr val="D0C4E7"/>
                      </a:solidFill>
                      <a:prstDash val="solid"/>
                      <a:round/>
                      <a:headEnd type="none" w="med" len="med"/>
                      <a:tailEnd type="none" w="med" len="med"/>
                    </a:lnB>
                    <a:solidFill>
                      <a:srgbClr val="F9F9F9"/>
                    </a:solidFill>
                  </a:tcPr>
                </a:tc>
              </a:tr>
              <a:tr h="493400">
                <a:tc>
                  <a:txBody>
                    <a:bodyPr/>
                    <a:lstStyle/>
                    <a:p>
                      <a:r>
                        <a:rPr lang="el-GR"/>
                        <a:t>001</a:t>
                      </a:r>
                    </a:p>
                  </a:txBody>
                  <a:tcPr anchor="ctr">
                    <a:lnL w="9525" cap="flat" cmpd="sng" algn="ctr">
                      <a:solidFill>
                        <a:srgbClr val="20C1C2"/>
                      </a:solidFill>
                      <a:prstDash val="solid"/>
                      <a:round/>
                      <a:headEnd type="none" w="med" len="med"/>
                      <a:tailEnd type="none" w="med" len="med"/>
                    </a:lnL>
                    <a:lnR w="9525" cap="flat" cmpd="sng" algn="ctr">
                      <a:solidFill>
                        <a:srgbClr val="D0C4E7"/>
                      </a:solidFill>
                      <a:prstDash val="solid"/>
                      <a:round/>
                      <a:headEnd type="none" w="med" len="med"/>
                      <a:tailEnd type="none" w="med" len="med"/>
                    </a:lnR>
                    <a:lnT w="9525" cap="flat" cmpd="sng" algn="ctr">
                      <a:solidFill>
                        <a:srgbClr val="20C1C2"/>
                      </a:solidFill>
                      <a:prstDash val="solid"/>
                      <a:round/>
                      <a:headEnd type="none" w="med" len="med"/>
                      <a:tailEnd type="none" w="med" len="med"/>
                    </a:lnT>
                    <a:lnB w="9525" cap="flat" cmpd="sng" algn="ctr">
                      <a:solidFill>
                        <a:srgbClr val="00C0C2"/>
                      </a:solidFill>
                      <a:prstDash val="solid"/>
                      <a:round/>
                      <a:headEnd type="none" w="med" len="med"/>
                      <a:tailEnd type="none" w="med" len="med"/>
                    </a:lnB>
                    <a:solidFill>
                      <a:srgbClr val="F9F9F9"/>
                    </a:solidFill>
                  </a:tcPr>
                </a:tc>
                <a:tc>
                  <a:txBody>
                    <a:bodyPr/>
                    <a:lstStyle/>
                    <a:p>
                      <a:r>
                        <a:rPr lang="el-GR"/>
                        <a:t>1</a:t>
                      </a:r>
                    </a:p>
                  </a:txBody>
                  <a:tcPr anchor="ctr">
                    <a:lnL w="9525" cap="flat" cmpd="sng" algn="ctr">
                      <a:solidFill>
                        <a:srgbClr val="D0C4E7"/>
                      </a:solidFill>
                      <a:prstDash val="solid"/>
                      <a:round/>
                      <a:headEnd type="none" w="med" len="med"/>
                      <a:tailEnd type="none" w="med" len="med"/>
                    </a:lnL>
                    <a:lnR w="9525" cap="flat" cmpd="sng" algn="ctr">
                      <a:solidFill>
                        <a:srgbClr val="D0C4E7"/>
                      </a:solidFill>
                      <a:prstDash val="solid"/>
                      <a:round/>
                      <a:headEnd type="none" w="med" len="med"/>
                      <a:tailEnd type="none" w="med" len="med"/>
                    </a:lnR>
                    <a:lnT w="9525" cap="flat" cmpd="sng" algn="ctr">
                      <a:solidFill>
                        <a:srgbClr val="D0C4E7"/>
                      </a:solidFill>
                      <a:prstDash val="solid"/>
                      <a:round/>
                      <a:headEnd type="none" w="med" len="med"/>
                      <a:tailEnd type="none" w="med" len="med"/>
                    </a:lnT>
                    <a:lnB w="9525" cap="flat" cmpd="sng" algn="ctr">
                      <a:solidFill>
                        <a:srgbClr val="30CBC2"/>
                      </a:solidFill>
                      <a:prstDash val="solid"/>
                      <a:round/>
                      <a:headEnd type="none" w="med" len="med"/>
                      <a:tailEnd type="none" w="med" len="med"/>
                    </a:lnB>
                    <a:solidFill>
                      <a:srgbClr val="F9F9F9"/>
                    </a:solidFill>
                  </a:tcPr>
                </a:tc>
              </a:tr>
              <a:tr h="564324">
                <a:tc>
                  <a:txBody>
                    <a:bodyPr/>
                    <a:lstStyle/>
                    <a:p>
                      <a:r>
                        <a:rPr lang="el-GR"/>
                        <a:t>010</a:t>
                      </a:r>
                    </a:p>
                  </a:txBody>
                  <a:tcPr anchor="ctr">
                    <a:lnL w="9525" cap="flat" cmpd="sng" algn="ctr">
                      <a:solidFill>
                        <a:srgbClr val="00C0C2"/>
                      </a:solidFill>
                      <a:prstDash val="solid"/>
                      <a:round/>
                      <a:headEnd type="none" w="med" len="med"/>
                      <a:tailEnd type="none" w="med" len="med"/>
                    </a:lnL>
                    <a:lnR w="9525" cap="flat" cmpd="sng" algn="ctr">
                      <a:solidFill>
                        <a:srgbClr val="30CBC2"/>
                      </a:solidFill>
                      <a:prstDash val="solid"/>
                      <a:round/>
                      <a:headEnd type="none" w="med" len="med"/>
                      <a:tailEnd type="none" w="med" len="med"/>
                    </a:lnR>
                    <a:lnT w="9525" cap="flat" cmpd="sng" algn="ctr">
                      <a:solidFill>
                        <a:srgbClr val="00C0C2"/>
                      </a:solidFill>
                      <a:prstDash val="solid"/>
                      <a:round/>
                      <a:headEnd type="none" w="med" len="med"/>
                      <a:tailEnd type="none" w="med" len="med"/>
                    </a:lnT>
                    <a:lnB w="9525" cap="flat" cmpd="sng" algn="ctr">
                      <a:solidFill>
                        <a:srgbClr val="90CBC2"/>
                      </a:solidFill>
                      <a:prstDash val="solid"/>
                      <a:round/>
                      <a:headEnd type="none" w="med" len="med"/>
                      <a:tailEnd type="none" w="med" len="med"/>
                    </a:lnB>
                    <a:solidFill>
                      <a:srgbClr val="F9F9F9"/>
                    </a:solidFill>
                  </a:tcPr>
                </a:tc>
                <a:tc>
                  <a:txBody>
                    <a:bodyPr/>
                    <a:lstStyle/>
                    <a:p>
                      <a:r>
                        <a:rPr lang="el-GR"/>
                        <a:t>2</a:t>
                      </a:r>
                    </a:p>
                  </a:txBody>
                  <a:tcPr anchor="ctr">
                    <a:lnL w="9525" cap="flat" cmpd="sng" algn="ctr">
                      <a:solidFill>
                        <a:srgbClr val="30CBC2"/>
                      </a:solidFill>
                      <a:prstDash val="solid"/>
                      <a:round/>
                      <a:headEnd type="none" w="med" len="med"/>
                      <a:tailEnd type="none" w="med" len="med"/>
                    </a:lnL>
                    <a:lnR w="9525" cap="flat" cmpd="sng" algn="ctr">
                      <a:solidFill>
                        <a:srgbClr val="30CBC2"/>
                      </a:solidFill>
                      <a:prstDash val="solid"/>
                      <a:round/>
                      <a:headEnd type="none" w="med" len="med"/>
                      <a:tailEnd type="none" w="med" len="med"/>
                    </a:lnR>
                    <a:lnT w="9525" cap="flat" cmpd="sng" algn="ctr">
                      <a:solidFill>
                        <a:srgbClr val="30CBC2"/>
                      </a:solidFill>
                      <a:prstDash val="solid"/>
                      <a:round/>
                      <a:headEnd type="none" w="med" len="med"/>
                      <a:tailEnd type="none" w="med" len="med"/>
                    </a:lnT>
                    <a:lnB w="9525" cap="flat" cmpd="sng" algn="ctr">
                      <a:solidFill>
                        <a:srgbClr val="E0CBC2"/>
                      </a:solidFill>
                      <a:prstDash val="solid"/>
                      <a:round/>
                      <a:headEnd type="none" w="med" len="med"/>
                      <a:tailEnd type="none" w="med" len="med"/>
                    </a:lnB>
                    <a:solidFill>
                      <a:srgbClr val="F9F9F9"/>
                    </a:solidFill>
                  </a:tcPr>
                </a:tc>
              </a:tr>
              <a:tr h="493400">
                <a:tc>
                  <a:txBody>
                    <a:bodyPr/>
                    <a:lstStyle/>
                    <a:p>
                      <a:r>
                        <a:rPr lang="el-GR"/>
                        <a:t>011</a:t>
                      </a:r>
                    </a:p>
                  </a:txBody>
                  <a:tcPr anchor="ctr">
                    <a:lnL w="9525" cap="flat" cmpd="sng" algn="ctr">
                      <a:solidFill>
                        <a:srgbClr val="90CBC2"/>
                      </a:solidFill>
                      <a:prstDash val="solid"/>
                      <a:round/>
                      <a:headEnd type="none" w="med" len="med"/>
                      <a:tailEnd type="none" w="med" len="med"/>
                    </a:lnL>
                    <a:lnR w="9525" cap="flat" cmpd="sng" algn="ctr">
                      <a:solidFill>
                        <a:srgbClr val="E0CBC2"/>
                      </a:solidFill>
                      <a:prstDash val="solid"/>
                      <a:round/>
                      <a:headEnd type="none" w="med" len="med"/>
                      <a:tailEnd type="none" w="med" len="med"/>
                    </a:lnR>
                    <a:lnT w="9525" cap="flat" cmpd="sng" algn="ctr">
                      <a:solidFill>
                        <a:srgbClr val="90CBC2"/>
                      </a:solidFill>
                      <a:prstDash val="solid"/>
                      <a:round/>
                      <a:headEnd type="none" w="med" len="med"/>
                      <a:tailEnd type="none" w="med" len="med"/>
                    </a:lnT>
                    <a:lnB w="9525" cap="flat" cmpd="sng" algn="ctr">
                      <a:solidFill>
                        <a:srgbClr val="00E6BD"/>
                      </a:solidFill>
                      <a:prstDash val="solid"/>
                      <a:round/>
                      <a:headEnd type="none" w="med" len="med"/>
                      <a:tailEnd type="none" w="med" len="med"/>
                    </a:lnB>
                    <a:solidFill>
                      <a:srgbClr val="F9F9F9"/>
                    </a:solidFill>
                  </a:tcPr>
                </a:tc>
                <a:tc>
                  <a:txBody>
                    <a:bodyPr/>
                    <a:lstStyle/>
                    <a:p>
                      <a:r>
                        <a:rPr lang="el-GR"/>
                        <a:t>3</a:t>
                      </a:r>
                    </a:p>
                  </a:txBody>
                  <a:tcPr anchor="ctr">
                    <a:lnL w="9525" cap="flat" cmpd="sng" algn="ctr">
                      <a:solidFill>
                        <a:srgbClr val="E0CBC2"/>
                      </a:solidFill>
                      <a:prstDash val="solid"/>
                      <a:round/>
                      <a:headEnd type="none" w="med" len="med"/>
                      <a:tailEnd type="none" w="med" len="med"/>
                    </a:lnL>
                    <a:lnR w="9525" cap="flat" cmpd="sng" algn="ctr">
                      <a:solidFill>
                        <a:srgbClr val="E0CBC2"/>
                      </a:solidFill>
                      <a:prstDash val="solid"/>
                      <a:round/>
                      <a:headEnd type="none" w="med" len="med"/>
                      <a:tailEnd type="none" w="med" len="med"/>
                    </a:lnR>
                    <a:lnT w="9525" cap="flat" cmpd="sng" algn="ctr">
                      <a:solidFill>
                        <a:srgbClr val="E0CBC2"/>
                      </a:solidFill>
                      <a:prstDash val="solid"/>
                      <a:round/>
                      <a:headEnd type="none" w="med" len="med"/>
                      <a:tailEnd type="none" w="med" len="med"/>
                    </a:lnT>
                    <a:lnB w="9525" cap="flat" cmpd="sng" algn="ctr">
                      <a:solidFill>
                        <a:srgbClr val="C0C9C2"/>
                      </a:solidFill>
                      <a:prstDash val="solid"/>
                      <a:round/>
                      <a:headEnd type="none" w="med" len="med"/>
                      <a:tailEnd type="none" w="med" len="med"/>
                    </a:lnB>
                    <a:solidFill>
                      <a:srgbClr val="F9F9F9"/>
                    </a:solidFill>
                  </a:tcPr>
                </a:tc>
              </a:tr>
              <a:tr h="493400">
                <a:tc>
                  <a:txBody>
                    <a:bodyPr/>
                    <a:lstStyle/>
                    <a:p>
                      <a:r>
                        <a:rPr lang="el-GR"/>
                        <a:t>100</a:t>
                      </a:r>
                    </a:p>
                  </a:txBody>
                  <a:tcPr anchor="ctr">
                    <a:lnL w="9525" cap="flat" cmpd="sng" algn="ctr">
                      <a:solidFill>
                        <a:srgbClr val="00E6BD"/>
                      </a:solidFill>
                      <a:prstDash val="solid"/>
                      <a:round/>
                      <a:headEnd type="none" w="med" len="med"/>
                      <a:tailEnd type="none" w="med" len="med"/>
                    </a:lnL>
                    <a:lnR w="9525" cap="flat" cmpd="sng" algn="ctr">
                      <a:solidFill>
                        <a:srgbClr val="C0C9C2"/>
                      </a:solidFill>
                      <a:prstDash val="solid"/>
                      <a:round/>
                      <a:headEnd type="none" w="med" len="med"/>
                      <a:tailEnd type="none" w="med" len="med"/>
                    </a:lnR>
                    <a:lnT w="9525" cap="flat" cmpd="sng" algn="ctr">
                      <a:solidFill>
                        <a:srgbClr val="00E6BD"/>
                      </a:solidFill>
                      <a:prstDash val="solid"/>
                      <a:round/>
                      <a:headEnd type="none" w="med" len="med"/>
                      <a:tailEnd type="none" w="med" len="med"/>
                    </a:lnT>
                    <a:lnB w="9525" cap="flat" cmpd="sng" algn="ctr">
                      <a:solidFill>
                        <a:srgbClr val="80C6C2"/>
                      </a:solidFill>
                      <a:prstDash val="solid"/>
                      <a:round/>
                      <a:headEnd type="none" w="med" len="med"/>
                      <a:tailEnd type="none" w="med" len="med"/>
                    </a:lnB>
                    <a:solidFill>
                      <a:srgbClr val="F9F9F9"/>
                    </a:solidFill>
                  </a:tcPr>
                </a:tc>
                <a:tc>
                  <a:txBody>
                    <a:bodyPr/>
                    <a:lstStyle/>
                    <a:p>
                      <a:r>
                        <a:rPr lang="el-GR"/>
                        <a:t>4</a:t>
                      </a:r>
                    </a:p>
                  </a:txBody>
                  <a:tcPr anchor="ctr">
                    <a:lnL w="9525" cap="flat" cmpd="sng" algn="ctr">
                      <a:solidFill>
                        <a:srgbClr val="C0C9C2"/>
                      </a:solidFill>
                      <a:prstDash val="solid"/>
                      <a:round/>
                      <a:headEnd type="none" w="med" len="med"/>
                      <a:tailEnd type="none" w="med" len="med"/>
                    </a:lnL>
                    <a:lnR w="9525" cap="flat" cmpd="sng" algn="ctr">
                      <a:solidFill>
                        <a:srgbClr val="C0C9C2"/>
                      </a:solidFill>
                      <a:prstDash val="solid"/>
                      <a:round/>
                      <a:headEnd type="none" w="med" len="med"/>
                      <a:tailEnd type="none" w="med" len="med"/>
                    </a:lnR>
                    <a:lnT w="9525" cap="flat" cmpd="sng" algn="ctr">
                      <a:solidFill>
                        <a:srgbClr val="C0C9C2"/>
                      </a:solidFill>
                      <a:prstDash val="solid"/>
                      <a:round/>
                      <a:headEnd type="none" w="med" len="med"/>
                      <a:tailEnd type="none" w="med" len="med"/>
                    </a:lnT>
                    <a:lnB w="9525" cap="flat" cmpd="sng" algn="ctr">
                      <a:solidFill>
                        <a:srgbClr val="90CAC2"/>
                      </a:solidFill>
                      <a:prstDash val="solid"/>
                      <a:round/>
                      <a:headEnd type="none" w="med" len="med"/>
                      <a:tailEnd type="none" w="med" len="med"/>
                    </a:lnB>
                    <a:solidFill>
                      <a:srgbClr val="F9F9F9"/>
                    </a:solidFill>
                  </a:tcPr>
                </a:tc>
              </a:tr>
              <a:tr h="493400">
                <a:tc>
                  <a:txBody>
                    <a:bodyPr/>
                    <a:lstStyle/>
                    <a:p>
                      <a:r>
                        <a:rPr lang="el-GR"/>
                        <a:t>101</a:t>
                      </a:r>
                    </a:p>
                  </a:txBody>
                  <a:tcPr anchor="ctr">
                    <a:lnL w="9525" cap="flat" cmpd="sng" algn="ctr">
                      <a:solidFill>
                        <a:srgbClr val="80C6C2"/>
                      </a:solidFill>
                      <a:prstDash val="solid"/>
                      <a:round/>
                      <a:headEnd type="none" w="med" len="med"/>
                      <a:tailEnd type="none" w="med" len="med"/>
                    </a:lnL>
                    <a:lnR w="9525" cap="flat" cmpd="sng" algn="ctr">
                      <a:solidFill>
                        <a:srgbClr val="90CAC2"/>
                      </a:solidFill>
                      <a:prstDash val="solid"/>
                      <a:round/>
                      <a:headEnd type="none" w="med" len="med"/>
                      <a:tailEnd type="none" w="med" len="med"/>
                    </a:lnR>
                    <a:lnT w="9525" cap="flat" cmpd="sng" algn="ctr">
                      <a:solidFill>
                        <a:srgbClr val="80C6C2"/>
                      </a:solidFill>
                      <a:prstDash val="solid"/>
                      <a:round/>
                      <a:headEnd type="none" w="med" len="med"/>
                      <a:tailEnd type="none" w="med" len="med"/>
                    </a:lnT>
                    <a:lnB w="9525" cap="flat" cmpd="sng" algn="ctr">
                      <a:solidFill>
                        <a:srgbClr val="D0EBBD"/>
                      </a:solidFill>
                      <a:prstDash val="solid"/>
                      <a:round/>
                      <a:headEnd type="none" w="med" len="med"/>
                      <a:tailEnd type="none" w="med" len="med"/>
                    </a:lnB>
                    <a:solidFill>
                      <a:srgbClr val="F9F9F9"/>
                    </a:solidFill>
                  </a:tcPr>
                </a:tc>
                <a:tc>
                  <a:txBody>
                    <a:bodyPr/>
                    <a:lstStyle/>
                    <a:p>
                      <a:r>
                        <a:rPr lang="el-GR"/>
                        <a:t>5</a:t>
                      </a:r>
                    </a:p>
                  </a:txBody>
                  <a:tcPr anchor="ctr">
                    <a:lnL w="9525" cap="flat" cmpd="sng" algn="ctr">
                      <a:solidFill>
                        <a:srgbClr val="90CAC2"/>
                      </a:solidFill>
                      <a:prstDash val="solid"/>
                      <a:round/>
                      <a:headEnd type="none" w="med" len="med"/>
                      <a:tailEnd type="none" w="med" len="med"/>
                    </a:lnL>
                    <a:lnR w="9525" cap="flat" cmpd="sng" algn="ctr">
                      <a:solidFill>
                        <a:srgbClr val="90CAC2"/>
                      </a:solidFill>
                      <a:prstDash val="solid"/>
                      <a:round/>
                      <a:headEnd type="none" w="med" len="med"/>
                      <a:tailEnd type="none" w="med" len="med"/>
                    </a:lnR>
                    <a:lnT w="9525" cap="flat" cmpd="sng" algn="ctr">
                      <a:solidFill>
                        <a:srgbClr val="90CAC2"/>
                      </a:solidFill>
                      <a:prstDash val="solid"/>
                      <a:round/>
                      <a:headEnd type="none" w="med" len="med"/>
                      <a:tailEnd type="none" w="med" len="med"/>
                    </a:lnT>
                    <a:lnB w="9525" cap="flat" cmpd="sng" algn="ctr">
                      <a:solidFill>
                        <a:srgbClr val="70C3C2"/>
                      </a:solidFill>
                      <a:prstDash val="solid"/>
                      <a:round/>
                      <a:headEnd type="none" w="med" len="med"/>
                      <a:tailEnd type="none" w="med" len="med"/>
                    </a:lnB>
                    <a:solidFill>
                      <a:srgbClr val="F9F9F9"/>
                    </a:solidFill>
                  </a:tcPr>
                </a:tc>
              </a:tr>
              <a:tr h="493400">
                <a:tc>
                  <a:txBody>
                    <a:bodyPr/>
                    <a:lstStyle/>
                    <a:p>
                      <a:r>
                        <a:rPr lang="el-GR"/>
                        <a:t>110</a:t>
                      </a:r>
                    </a:p>
                  </a:txBody>
                  <a:tcPr anchor="ctr">
                    <a:lnL w="9525" cap="flat" cmpd="sng" algn="ctr">
                      <a:solidFill>
                        <a:srgbClr val="D0EBBD"/>
                      </a:solidFill>
                      <a:prstDash val="solid"/>
                      <a:round/>
                      <a:headEnd type="none" w="med" len="med"/>
                      <a:tailEnd type="none" w="med" len="med"/>
                    </a:lnL>
                    <a:lnR w="9525" cap="flat" cmpd="sng" algn="ctr">
                      <a:solidFill>
                        <a:srgbClr val="70C3C2"/>
                      </a:solidFill>
                      <a:prstDash val="solid"/>
                      <a:round/>
                      <a:headEnd type="none" w="med" len="med"/>
                      <a:tailEnd type="none" w="med" len="med"/>
                    </a:lnR>
                    <a:lnT w="9525" cap="flat" cmpd="sng" algn="ctr">
                      <a:solidFill>
                        <a:srgbClr val="D0EBBD"/>
                      </a:solidFill>
                      <a:prstDash val="solid"/>
                      <a:round/>
                      <a:headEnd type="none" w="med" len="med"/>
                      <a:tailEnd type="none" w="med" len="med"/>
                    </a:lnT>
                    <a:lnB w="9525" cap="flat" cmpd="sng" algn="ctr">
                      <a:solidFill>
                        <a:srgbClr val="80C8C2"/>
                      </a:solidFill>
                      <a:prstDash val="solid"/>
                      <a:round/>
                      <a:headEnd type="none" w="med" len="med"/>
                      <a:tailEnd type="none" w="med" len="med"/>
                    </a:lnB>
                    <a:solidFill>
                      <a:srgbClr val="F9F9F9"/>
                    </a:solidFill>
                  </a:tcPr>
                </a:tc>
                <a:tc>
                  <a:txBody>
                    <a:bodyPr/>
                    <a:lstStyle/>
                    <a:p>
                      <a:r>
                        <a:rPr lang="el-GR"/>
                        <a:t>6</a:t>
                      </a:r>
                    </a:p>
                  </a:txBody>
                  <a:tcPr anchor="ctr">
                    <a:lnL w="9525" cap="flat" cmpd="sng" algn="ctr">
                      <a:solidFill>
                        <a:srgbClr val="70C3C2"/>
                      </a:solidFill>
                      <a:prstDash val="solid"/>
                      <a:round/>
                      <a:headEnd type="none" w="med" len="med"/>
                      <a:tailEnd type="none" w="med" len="med"/>
                    </a:lnL>
                    <a:lnR w="9525" cap="flat" cmpd="sng" algn="ctr">
                      <a:solidFill>
                        <a:srgbClr val="70C3C2"/>
                      </a:solidFill>
                      <a:prstDash val="solid"/>
                      <a:round/>
                      <a:headEnd type="none" w="med" len="med"/>
                      <a:tailEnd type="none" w="med" len="med"/>
                    </a:lnR>
                    <a:lnT w="9525" cap="flat" cmpd="sng" algn="ctr">
                      <a:solidFill>
                        <a:srgbClr val="70C3C2"/>
                      </a:solidFill>
                      <a:prstDash val="solid"/>
                      <a:round/>
                      <a:headEnd type="none" w="med" len="med"/>
                      <a:tailEnd type="none" w="med" len="med"/>
                    </a:lnT>
                    <a:lnB w="9525" cap="flat" cmpd="sng" algn="ctr">
                      <a:solidFill>
                        <a:srgbClr val="D04CE5"/>
                      </a:solidFill>
                      <a:prstDash val="solid"/>
                      <a:round/>
                      <a:headEnd type="none" w="med" len="med"/>
                      <a:tailEnd type="none" w="med" len="med"/>
                    </a:lnB>
                    <a:solidFill>
                      <a:srgbClr val="F9F9F9"/>
                    </a:solidFill>
                  </a:tcPr>
                </a:tc>
              </a:tr>
              <a:tr h="493400">
                <a:tc>
                  <a:txBody>
                    <a:bodyPr/>
                    <a:lstStyle/>
                    <a:p>
                      <a:r>
                        <a:rPr lang="el-GR"/>
                        <a:t>111</a:t>
                      </a:r>
                    </a:p>
                  </a:txBody>
                  <a:tcPr anchor="ctr">
                    <a:lnL w="9525" cap="flat" cmpd="sng" algn="ctr">
                      <a:solidFill>
                        <a:srgbClr val="80C8C2"/>
                      </a:solidFill>
                      <a:prstDash val="solid"/>
                      <a:round/>
                      <a:headEnd type="none" w="med" len="med"/>
                      <a:tailEnd type="none" w="med" len="med"/>
                    </a:lnL>
                    <a:lnR w="9525" cap="flat" cmpd="sng" algn="ctr">
                      <a:solidFill>
                        <a:srgbClr val="D04CE5"/>
                      </a:solidFill>
                      <a:prstDash val="solid"/>
                      <a:round/>
                      <a:headEnd type="none" w="med" len="med"/>
                      <a:tailEnd type="none" w="med" len="med"/>
                    </a:lnR>
                    <a:lnT w="9525" cap="flat" cmpd="sng" algn="ctr">
                      <a:solidFill>
                        <a:srgbClr val="80C8C2"/>
                      </a:solidFill>
                      <a:prstDash val="solid"/>
                      <a:round/>
                      <a:headEnd type="none" w="med" len="med"/>
                      <a:tailEnd type="none" w="med" len="med"/>
                    </a:lnT>
                    <a:lnB w="9525" cap="flat" cmpd="sng" algn="ctr">
                      <a:solidFill>
                        <a:srgbClr val="80C8C2"/>
                      </a:solidFill>
                      <a:prstDash val="solid"/>
                      <a:round/>
                      <a:headEnd type="none" w="med" len="med"/>
                      <a:tailEnd type="none" w="med" len="med"/>
                    </a:lnB>
                    <a:solidFill>
                      <a:srgbClr val="F9F9F9"/>
                    </a:solidFill>
                  </a:tcPr>
                </a:tc>
                <a:tc>
                  <a:txBody>
                    <a:bodyPr/>
                    <a:lstStyle/>
                    <a:p>
                      <a:r>
                        <a:rPr lang="el-GR" dirty="0"/>
                        <a:t>7</a:t>
                      </a:r>
                    </a:p>
                  </a:txBody>
                  <a:tcPr anchor="ctr">
                    <a:lnL w="9525" cap="flat" cmpd="sng" algn="ctr">
                      <a:solidFill>
                        <a:srgbClr val="D04CE5"/>
                      </a:solidFill>
                      <a:prstDash val="solid"/>
                      <a:round/>
                      <a:headEnd type="none" w="med" len="med"/>
                      <a:tailEnd type="none" w="med" len="med"/>
                    </a:lnL>
                    <a:lnR w="9525" cap="flat" cmpd="sng" algn="ctr">
                      <a:solidFill>
                        <a:srgbClr val="D04CE5"/>
                      </a:solidFill>
                      <a:prstDash val="solid"/>
                      <a:round/>
                      <a:headEnd type="none" w="med" len="med"/>
                      <a:tailEnd type="none" w="med" len="med"/>
                    </a:lnR>
                    <a:lnT w="9525" cap="flat" cmpd="sng" algn="ctr">
                      <a:solidFill>
                        <a:srgbClr val="D04CE5"/>
                      </a:solidFill>
                      <a:prstDash val="solid"/>
                      <a:round/>
                      <a:headEnd type="none" w="med" len="med"/>
                      <a:tailEnd type="none" w="med" len="med"/>
                    </a:lnT>
                    <a:lnB w="9525" cap="flat" cmpd="sng" algn="ctr">
                      <a:solidFill>
                        <a:srgbClr val="D04CE5"/>
                      </a:solidFill>
                      <a:prstDash val="solid"/>
                      <a:round/>
                      <a:headEnd type="none" w="med" len="med"/>
                      <a:tailEnd type="none" w="med" len="med"/>
                    </a:lnB>
                    <a:solidFill>
                      <a:srgbClr val="F9F9F9"/>
                    </a:solidFill>
                  </a:tcPr>
                </a:tc>
              </a:tr>
            </a:tbl>
          </a:graphicData>
        </a:graphic>
      </p:graphicFrame>
      <p:sp>
        <p:nvSpPr>
          <p:cNvPr id="1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ea typeface="Times New Roman"/>
                <a:cs typeface="Times New Roman"/>
              </a:rPr>
              <a:t>Δυαδικό Σύστημα Αρίθμησης</a:t>
            </a:r>
            <a:endParaRPr lang="en-US" sz="1400" dirty="0"/>
          </a:p>
        </p:txBody>
      </p:sp>
      <p:sp>
        <p:nvSpPr>
          <p:cNvPr id="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15669933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5496" y="8285"/>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Δεκαεξαδικό </a:t>
            </a:r>
            <a:r>
              <a:rPr lang="el-GR" dirty="0" smtClean="0"/>
              <a:t>σύστημα (1 από 2)</a:t>
            </a:r>
            <a:endParaRPr lang="el-GR" dirty="0"/>
          </a:p>
        </p:txBody>
      </p:sp>
      <p:sp>
        <p:nvSpPr>
          <p:cNvPr id="6" name="TextBox 4" descr="Έχει σαν βάση το 16.&#10;Έχει τα ψηφία : 0,1,2,3,4,5,6,7,8,9,Α,Β,C,D,E,F.&#10;&#10;&#10;εκατόν πενήντα έξι με δείκτη δεκαέξι, ισούται με έξι επί δέκαέξι στην μεδενική σύν πέντε επί δεκαέξι στην πρώτη σύν ένα επί δεκαέξι στο τετράγωνοπου ισούται με τρία τέσσερα δύο στο δεκαδικό.&#10;&#10;F πέντε στο δεκαεξαικό ισούται με πέντε επι δεκαέξι στη μηδενική σύν F επί δεκαέξι στην πρώτη που ισούται με πέντε επί ένα σύν δεκαπέντε επί δέκαέξι που ισούται με δύο τέεσερα πέντε στο δεκαδικό."/>
          <p:cNvSpPr txBox="1">
            <a:spLocks noChangeArrowheads="1"/>
          </p:cNvSpPr>
          <p:nvPr/>
        </p:nvSpPr>
        <p:spPr bwMode="auto">
          <a:xfrm>
            <a:off x="395537" y="1772816"/>
            <a:ext cx="8291264"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l-GR" sz="2400" dirty="0"/>
              <a:t>Έχει σαν βάση </a:t>
            </a:r>
            <a:r>
              <a:rPr lang="el-GR" sz="2400" dirty="0" smtClean="0"/>
              <a:t>το 16.</a:t>
            </a:r>
            <a:endParaRPr lang="el-GR" sz="2400" dirty="0"/>
          </a:p>
          <a:p>
            <a:r>
              <a:rPr lang="el-GR" sz="2400" dirty="0"/>
              <a:t>Έχει τα ψηφία : 0,1,2,3,4,5,6,7,8,9,Α,Β,</a:t>
            </a:r>
            <a:r>
              <a:rPr lang="en-US" sz="2400" dirty="0" smtClean="0"/>
              <a:t>C,D,E,F</a:t>
            </a:r>
            <a:r>
              <a:rPr lang="el-GR" sz="2400" dirty="0" smtClean="0"/>
              <a:t>.</a:t>
            </a:r>
          </a:p>
          <a:p>
            <a:endParaRPr lang="en-US" sz="2400" dirty="0"/>
          </a:p>
          <a:p>
            <a:endParaRPr lang="en-US" sz="2400" dirty="0"/>
          </a:p>
          <a:p>
            <a:pPr marL="342900" indent="-342900">
              <a:buFont typeface="Arial" panose="020B0604020202020204" pitchFamily="34" charset="0"/>
              <a:buChar char="•"/>
            </a:pPr>
            <a:r>
              <a:rPr lang="en-US" sz="2400" dirty="0"/>
              <a:t>156</a:t>
            </a:r>
            <a:r>
              <a:rPr lang="en-US" sz="2400" baseline="-25000" dirty="0"/>
              <a:t>16</a:t>
            </a:r>
            <a:r>
              <a:rPr lang="en-US" sz="2400" dirty="0"/>
              <a:t>= 6X16</a:t>
            </a:r>
            <a:r>
              <a:rPr lang="en-US" sz="2400" baseline="30000" dirty="0"/>
              <a:t>0</a:t>
            </a:r>
            <a:r>
              <a:rPr lang="en-US" sz="2400" dirty="0"/>
              <a:t> + 5X16</a:t>
            </a:r>
            <a:r>
              <a:rPr lang="en-US" sz="2400" baseline="30000" dirty="0"/>
              <a:t>1</a:t>
            </a:r>
            <a:r>
              <a:rPr lang="en-US" sz="2400" dirty="0"/>
              <a:t> + 1X16</a:t>
            </a:r>
            <a:r>
              <a:rPr lang="en-US" sz="2400" baseline="30000" dirty="0"/>
              <a:t>2</a:t>
            </a:r>
            <a:r>
              <a:rPr lang="en-US" sz="2400" dirty="0"/>
              <a:t> = (6 + 80 +256)</a:t>
            </a:r>
            <a:r>
              <a:rPr lang="en-US" sz="2400" baseline="-25000" dirty="0"/>
              <a:t>10</a:t>
            </a:r>
            <a:r>
              <a:rPr lang="en-US" sz="2400" dirty="0"/>
              <a:t>= </a:t>
            </a:r>
            <a:r>
              <a:rPr lang="en-US" sz="2400" dirty="0" smtClean="0"/>
              <a:t>342</a:t>
            </a:r>
            <a:r>
              <a:rPr lang="en-US" sz="2400" baseline="-25000" dirty="0" smtClean="0"/>
              <a:t>10</a:t>
            </a:r>
            <a:endParaRPr lang="el-GR" sz="2400" baseline="-25000" dirty="0" smtClean="0"/>
          </a:p>
          <a:p>
            <a:pPr marL="342900" indent="-342900">
              <a:buFont typeface="Arial" panose="020B0604020202020204" pitchFamily="34" charset="0"/>
              <a:buChar char="•"/>
            </a:pPr>
            <a:endParaRPr lang="en-US" sz="2400" baseline="-25000" dirty="0"/>
          </a:p>
          <a:p>
            <a:pPr marL="342900" indent="-342900">
              <a:buFont typeface="Arial" panose="020B0604020202020204" pitchFamily="34" charset="0"/>
              <a:buChar char="•"/>
            </a:pPr>
            <a:r>
              <a:rPr lang="en-US" sz="2400" dirty="0"/>
              <a:t>F5</a:t>
            </a:r>
            <a:r>
              <a:rPr lang="en-US" sz="2400" baseline="-25000" dirty="0"/>
              <a:t>16</a:t>
            </a:r>
            <a:r>
              <a:rPr lang="en-US" sz="2400" dirty="0"/>
              <a:t>= 5X16</a:t>
            </a:r>
            <a:r>
              <a:rPr lang="en-US" sz="2400" baseline="30000" dirty="0"/>
              <a:t>0</a:t>
            </a:r>
            <a:r>
              <a:rPr lang="en-US" sz="2400" dirty="0"/>
              <a:t> + FX16</a:t>
            </a:r>
            <a:r>
              <a:rPr lang="en-US" sz="2400" baseline="30000" dirty="0"/>
              <a:t>1</a:t>
            </a:r>
            <a:r>
              <a:rPr lang="en-US" sz="2400" dirty="0"/>
              <a:t> = 5X1 + 15X16= 5 + 240=245</a:t>
            </a:r>
            <a:r>
              <a:rPr lang="en-US" sz="2400" baseline="-25000" dirty="0"/>
              <a:t>10</a:t>
            </a:r>
            <a:endParaRPr lang="el-GR" sz="2400" baseline="-250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ea typeface="Times New Roman"/>
                <a:cs typeface="Times New Roman"/>
              </a:rPr>
              <a:t>Δυαδικό Σύστημα Αρίθμησης</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41647263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5496" y="8285"/>
            <a:ext cx="9072563" cy="1044451"/>
          </a:xfrm>
        </p:spPr>
        <p:txBody>
          <a:bodyPr>
            <a:normAutofit/>
          </a:bodyPr>
          <a:lstStyle/>
          <a:p>
            <a:r>
              <a:rPr lang="el-GR" dirty="0"/>
              <a:t>Δεκαεξαδικό σύστημα </a:t>
            </a:r>
            <a:r>
              <a:rPr lang="el-GR" dirty="0" smtClean="0"/>
              <a:t>(2 </a:t>
            </a:r>
            <a:r>
              <a:rPr lang="el-GR" dirty="0"/>
              <a:t>από 2)</a:t>
            </a:r>
          </a:p>
        </p:txBody>
      </p:sp>
      <p:graphicFrame>
        <p:nvGraphicFramePr>
          <p:cNvPr id="6" name="3 - Πίνακας" descr="Πίνακας, αναπαράσταση αριθμών στα τέσσερα διαφορετικά συστήματα αρίθμησης."/>
          <p:cNvGraphicFramePr>
            <a:graphicFrameLocks noGrp="1"/>
          </p:cNvGraphicFramePr>
          <p:nvPr>
            <p:custDataLst>
              <p:tags r:id="rId2"/>
            </p:custDataLst>
            <p:extLst>
              <p:ext uri="{D42A27DB-BD31-4B8C-83A1-F6EECF244321}">
                <p14:modId xmlns:p14="http://schemas.microsoft.com/office/powerpoint/2010/main" val="3789999242"/>
              </p:ext>
            </p:extLst>
          </p:nvPr>
        </p:nvGraphicFramePr>
        <p:xfrm>
          <a:off x="1907704" y="1052736"/>
          <a:ext cx="5688631" cy="5281883"/>
        </p:xfrm>
        <a:graphic>
          <a:graphicData uri="http://schemas.openxmlformats.org/drawingml/2006/table">
            <a:tbl>
              <a:tblPr firstRow="1"/>
              <a:tblGrid>
                <a:gridCol w="1101025"/>
                <a:gridCol w="1284530"/>
                <a:gridCol w="1376949"/>
                <a:gridCol w="1926127"/>
              </a:tblGrid>
              <a:tr h="310699">
                <a:tc>
                  <a:txBody>
                    <a:bodyPr/>
                    <a:lstStyle/>
                    <a:p>
                      <a:pPr algn="ctr"/>
                      <a:r>
                        <a:rPr lang="el-GR" sz="1500" dirty="0" smtClean="0"/>
                        <a:t>ΔΕΚΑΔΙΚΟ</a:t>
                      </a:r>
                      <a:endParaRPr lang="el-GR" sz="1500" dirty="0"/>
                    </a:p>
                  </a:txBody>
                  <a:tcPr marL="77674" marR="77674" marT="38838" marB="3883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C0C2C2"/>
                      </a:solidFill>
                      <a:prstDash val="solid"/>
                      <a:round/>
                      <a:headEnd type="none" w="med" len="med"/>
                      <a:tailEnd type="none" w="med" len="med"/>
                    </a:lnB>
                    <a:solidFill>
                      <a:schemeClr val="accent1">
                        <a:lumMod val="40000"/>
                        <a:lumOff val="60000"/>
                      </a:schemeClr>
                    </a:solidFill>
                  </a:tcPr>
                </a:tc>
                <a:tc>
                  <a:txBody>
                    <a:bodyPr/>
                    <a:lstStyle/>
                    <a:p>
                      <a:pPr algn="ctr"/>
                      <a:r>
                        <a:rPr lang="el-GR" sz="1500" dirty="0"/>
                        <a:t>ΔΥΑΔΙΚΟ</a:t>
                      </a:r>
                    </a:p>
                  </a:txBody>
                  <a:tcPr marL="77674" marR="77674" marT="38838" marB="3883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C0C2C2"/>
                      </a:solidFill>
                      <a:prstDash val="solid"/>
                      <a:round/>
                      <a:headEnd type="none" w="med" len="med"/>
                      <a:tailEnd type="none" w="med" len="med"/>
                    </a:lnB>
                    <a:solidFill>
                      <a:schemeClr val="accent1">
                        <a:lumMod val="40000"/>
                        <a:lumOff val="60000"/>
                      </a:schemeClr>
                    </a:solidFill>
                  </a:tcPr>
                </a:tc>
                <a:tc>
                  <a:txBody>
                    <a:bodyPr/>
                    <a:lstStyle/>
                    <a:p>
                      <a:pPr algn="l"/>
                      <a:r>
                        <a:rPr lang="el-GR" sz="1500" dirty="0"/>
                        <a:t>ΟΚΤΑΔΙΚΟ</a:t>
                      </a:r>
                    </a:p>
                  </a:txBody>
                  <a:tcPr marL="77674" marR="77674" marT="38838" marB="3883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E0C5C2"/>
                      </a:solidFill>
                      <a:prstDash val="solid"/>
                      <a:round/>
                      <a:headEnd type="none" w="med" len="med"/>
                      <a:tailEnd type="none" w="med" len="med"/>
                    </a:lnB>
                    <a:solidFill>
                      <a:schemeClr val="accent1">
                        <a:lumMod val="40000"/>
                        <a:lumOff val="60000"/>
                      </a:schemeClr>
                    </a:solidFill>
                  </a:tcPr>
                </a:tc>
                <a:tc>
                  <a:txBody>
                    <a:bodyPr/>
                    <a:lstStyle/>
                    <a:p>
                      <a:pPr algn="l"/>
                      <a:r>
                        <a:rPr lang="el-GR" sz="1500" dirty="0" smtClean="0"/>
                        <a:t>ΔΕΚΑΕΞΑΔΙΚΟ</a:t>
                      </a:r>
                      <a:endParaRPr lang="el-GR" sz="1500" dirty="0"/>
                    </a:p>
                  </a:txBody>
                  <a:tcPr marL="77674" marR="77674" marT="38838" marB="3883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E0C5C2"/>
                      </a:solidFill>
                      <a:prstDash val="solid"/>
                      <a:round/>
                      <a:headEnd type="none" w="med" len="med"/>
                      <a:tailEnd type="none" w="med" len="med"/>
                    </a:lnB>
                    <a:solidFill>
                      <a:schemeClr val="accent1">
                        <a:lumMod val="40000"/>
                        <a:lumOff val="60000"/>
                      </a:schemeClr>
                    </a:solidFill>
                  </a:tcPr>
                </a:tc>
              </a:tr>
              <a:tr h="310699">
                <a:tc>
                  <a:txBody>
                    <a:bodyPr/>
                    <a:lstStyle/>
                    <a:p>
                      <a:r>
                        <a:rPr lang="el-GR" sz="1500" dirty="0" smtClean="0"/>
                        <a:t>0</a:t>
                      </a:r>
                      <a:endParaRPr lang="el-GR" sz="1500" dirty="0"/>
                    </a:p>
                  </a:txBody>
                  <a:tcPr marL="77674" marR="77674" marT="38838" marB="38838" anchor="ctr">
                    <a:lnL w="9525" cap="flat" cmpd="sng" algn="ctr">
                      <a:solidFill>
                        <a:srgbClr val="C0C2C2"/>
                      </a:solidFill>
                      <a:prstDash val="solid"/>
                      <a:round/>
                      <a:headEnd type="none" w="med" len="med"/>
                      <a:tailEnd type="none" w="med" len="med"/>
                    </a:lnL>
                    <a:lnR w="9525" cap="flat" cmpd="sng" algn="ctr">
                      <a:solidFill>
                        <a:srgbClr val="E0C5C2"/>
                      </a:solidFill>
                      <a:prstDash val="solid"/>
                      <a:round/>
                      <a:headEnd type="none" w="med" len="med"/>
                      <a:tailEnd type="none" w="med" len="med"/>
                    </a:lnR>
                    <a:lnT w="9525" cap="flat" cmpd="sng" algn="ctr">
                      <a:solidFill>
                        <a:srgbClr val="C0C2C2"/>
                      </a:solidFill>
                      <a:prstDash val="solid"/>
                      <a:round/>
                      <a:headEnd type="none" w="med" len="med"/>
                      <a:tailEnd type="none" w="med" len="med"/>
                    </a:lnT>
                    <a:lnB w="9525" cap="flat" cmpd="sng" algn="ctr">
                      <a:solidFill>
                        <a:srgbClr val="20C1C2"/>
                      </a:solidFill>
                      <a:prstDash val="solid"/>
                      <a:round/>
                      <a:headEnd type="none" w="med" len="med"/>
                      <a:tailEnd type="none" w="med" len="med"/>
                    </a:lnB>
                    <a:solidFill>
                      <a:srgbClr val="F9F9F9"/>
                    </a:solidFill>
                  </a:tcPr>
                </a:tc>
                <a:tc>
                  <a:txBody>
                    <a:bodyPr/>
                    <a:lstStyle/>
                    <a:p>
                      <a:r>
                        <a:rPr lang="en-US" sz="1500" dirty="0" smtClean="0"/>
                        <a:t>0</a:t>
                      </a:r>
                      <a:r>
                        <a:rPr lang="el-GR" sz="1500" dirty="0" smtClean="0"/>
                        <a:t>000</a:t>
                      </a:r>
                      <a:endParaRPr lang="el-GR" sz="1500" dirty="0"/>
                    </a:p>
                  </a:txBody>
                  <a:tcPr marL="77674" marR="77674" marT="38838" marB="38838" anchor="ctr">
                    <a:lnL w="9525" cap="flat" cmpd="sng" algn="ctr">
                      <a:solidFill>
                        <a:srgbClr val="E0C5C2"/>
                      </a:solidFill>
                      <a:prstDash val="solid"/>
                      <a:round/>
                      <a:headEnd type="none" w="med" len="med"/>
                      <a:tailEnd type="none" w="med" len="med"/>
                    </a:lnL>
                    <a:lnR w="9525" cap="flat" cmpd="sng" algn="ctr">
                      <a:solidFill>
                        <a:srgbClr val="E0C5C2"/>
                      </a:solidFill>
                      <a:prstDash val="solid"/>
                      <a:round/>
                      <a:headEnd type="none" w="med" len="med"/>
                      <a:tailEnd type="none" w="med" len="med"/>
                    </a:lnR>
                    <a:lnT w="9525" cap="flat" cmpd="sng" algn="ctr">
                      <a:solidFill>
                        <a:srgbClr val="C0C2C2"/>
                      </a:solidFill>
                      <a:prstDash val="solid"/>
                      <a:round/>
                      <a:headEnd type="none" w="med" len="med"/>
                      <a:tailEnd type="none" w="med" len="med"/>
                    </a:lnT>
                    <a:lnB w="9525" cap="flat" cmpd="sng" algn="ctr">
                      <a:solidFill>
                        <a:srgbClr val="20C1C2"/>
                      </a:solidFill>
                      <a:prstDash val="solid"/>
                      <a:round/>
                      <a:headEnd type="none" w="med" len="med"/>
                      <a:tailEnd type="none" w="med" len="med"/>
                    </a:lnB>
                    <a:solidFill>
                      <a:srgbClr val="F9F9F9"/>
                    </a:solidFill>
                  </a:tcPr>
                </a:tc>
                <a:tc>
                  <a:txBody>
                    <a:bodyPr/>
                    <a:lstStyle/>
                    <a:p>
                      <a:r>
                        <a:rPr lang="el-GR" sz="1500" dirty="0"/>
                        <a:t>0</a:t>
                      </a:r>
                    </a:p>
                  </a:txBody>
                  <a:tcPr marL="77674" marR="77674" marT="38838" marB="38838" anchor="ctr">
                    <a:lnL w="9525" cap="flat" cmpd="sng" algn="ctr">
                      <a:solidFill>
                        <a:srgbClr val="E0C5C2"/>
                      </a:solidFill>
                      <a:prstDash val="solid"/>
                      <a:round/>
                      <a:headEnd type="none" w="med" len="med"/>
                      <a:tailEnd type="none" w="med" len="med"/>
                    </a:lnL>
                    <a:lnR w="9525" cap="flat" cmpd="sng" algn="ctr">
                      <a:solidFill>
                        <a:srgbClr val="E0C5C2"/>
                      </a:solidFill>
                      <a:prstDash val="solid"/>
                      <a:round/>
                      <a:headEnd type="none" w="med" len="med"/>
                      <a:tailEnd type="none" w="med" len="med"/>
                    </a:lnR>
                    <a:lnT w="9525" cap="flat" cmpd="sng" algn="ctr">
                      <a:solidFill>
                        <a:srgbClr val="E0C5C2"/>
                      </a:solidFill>
                      <a:prstDash val="solid"/>
                      <a:round/>
                      <a:headEnd type="none" w="med" len="med"/>
                      <a:tailEnd type="none" w="med" len="med"/>
                    </a:lnT>
                    <a:lnB w="9525" cap="flat" cmpd="sng" algn="ctr">
                      <a:solidFill>
                        <a:srgbClr val="D0C4E7"/>
                      </a:solidFill>
                      <a:prstDash val="solid"/>
                      <a:round/>
                      <a:headEnd type="none" w="med" len="med"/>
                      <a:tailEnd type="none" w="med" len="med"/>
                    </a:lnB>
                    <a:solidFill>
                      <a:srgbClr val="F9F9F9"/>
                    </a:solidFill>
                  </a:tcPr>
                </a:tc>
                <a:tc>
                  <a:txBody>
                    <a:bodyPr/>
                    <a:lstStyle/>
                    <a:p>
                      <a:r>
                        <a:rPr lang="el-GR" sz="1500" dirty="0" smtClean="0"/>
                        <a:t>0</a:t>
                      </a:r>
                      <a:endParaRPr lang="el-GR" sz="1500" dirty="0"/>
                    </a:p>
                  </a:txBody>
                  <a:tcPr marL="77674" marR="77674" marT="38838" marB="38838" anchor="ctr">
                    <a:lnL w="9525" cap="flat" cmpd="sng" algn="ctr">
                      <a:solidFill>
                        <a:srgbClr val="E0C5C2"/>
                      </a:solidFill>
                      <a:prstDash val="solid"/>
                      <a:round/>
                      <a:headEnd type="none" w="med" len="med"/>
                      <a:tailEnd type="none" w="med" len="med"/>
                    </a:lnL>
                    <a:lnR w="9525" cap="flat" cmpd="sng" algn="ctr">
                      <a:solidFill>
                        <a:srgbClr val="E0C5C2"/>
                      </a:solidFill>
                      <a:prstDash val="solid"/>
                      <a:round/>
                      <a:headEnd type="none" w="med" len="med"/>
                      <a:tailEnd type="none" w="med" len="med"/>
                    </a:lnR>
                    <a:lnT w="9525" cap="flat" cmpd="sng" algn="ctr">
                      <a:solidFill>
                        <a:srgbClr val="E0C5C2"/>
                      </a:solidFill>
                      <a:prstDash val="solid"/>
                      <a:round/>
                      <a:headEnd type="none" w="med" len="med"/>
                      <a:tailEnd type="none" w="med" len="med"/>
                    </a:lnT>
                    <a:lnB w="9525" cap="flat" cmpd="sng" algn="ctr">
                      <a:solidFill>
                        <a:srgbClr val="D0C4E7"/>
                      </a:solidFill>
                      <a:prstDash val="solid"/>
                      <a:round/>
                      <a:headEnd type="none" w="med" len="med"/>
                      <a:tailEnd type="none" w="med" len="med"/>
                    </a:lnB>
                    <a:solidFill>
                      <a:srgbClr val="F9F9F9"/>
                    </a:solidFill>
                  </a:tcPr>
                </a:tc>
              </a:tr>
              <a:tr h="310699">
                <a:tc>
                  <a:txBody>
                    <a:bodyPr/>
                    <a:lstStyle/>
                    <a:p>
                      <a:r>
                        <a:rPr lang="el-GR" sz="1500" dirty="0" smtClean="0"/>
                        <a:t>1</a:t>
                      </a:r>
                      <a:endParaRPr lang="el-GR" sz="1500" dirty="0"/>
                    </a:p>
                  </a:txBody>
                  <a:tcPr marL="77674" marR="77674" marT="38838" marB="38838" anchor="ctr">
                    <a:lnL w="9525" cap="flat" cmpd="sng" algn="ctr">
                      <a:solidFill>
                        <a:srgbClr val="20C1C2"/>
                      </a:solidFill>
                      <a:prstDash val="solid"/>
                      <a:round/>
                      <a:headEnd type="none" w="med" len="med"/>
                      <a:tailEnd type="none" w="med" len="med"/>
                    </a:lnL>
                    <a:lnR w="9525" cap="flat" cmpd="sng" algn="ctr">
                      <a:solidFill>
                        <a:srgbClr val="D0C4E7"/>
                      </a:solidFill>
                      <a:prstDash val="solid"/>
                      <a:round/>
                      <a:headEnd type="none" w="med" len="med"/>
                      <a:tailEnd type="none" w="med" len="med"/>
                    </a:lnR>
                    <a:lnT w="9525" cap="flat" cmpd="sng" algn="ctr">
                      <a:solidFill>
                        <a:srgbClr val="20C1C2"/>
                      </a:solidFill>
                      <a:prstDash val="solid"/>
                      <a:round/>
                      <a:headEnd type="none" w="med" len="med"/>
                      <a:tailEnd type="none" w="med" len="med"/>
                    </a:lnT>
                    <a:lnB w="9525" cap="flat" cmpd="sng" algn="ctr">
                      <a:solidFill>
                        <a:srgbClr val="00C0C2"/>
                      </a:solidFill>
                      <a:prstDash val="solid"/>
                      <a:round/>
                      <a:headEnd type="none" w="med" len="med"/>
                      <a:tailEnd type="none" w="med" len="med"/>
                    </a:lnB>
                    <a:solidFill>
                      <a:srgbClr val="F9F9F9"/>
                    </a:solidFill>
                  </a:tcPr>
                </a:tc>
                <a:tc>
                  <a:txBody>
                    <a:bodyPr/>
                    <a:lstStyle/>
                    <a:p>
                      <a:r>
                        <a:rPr lang="en-US" sz="1500" dirty="0" smtClean="0"/>
                        <a:t>0</a:t>
                      </a:r>
                      <a:r>
                        <a:rPr lang="el-GR" sz="1500" dirty="0" smtClean="0"/>
                        <a:t>001</a:t>
                      </a:r>
                      <a:endParaRPr lang="el-GR" sz="1500" dirty="0"/>
                    </a:p>
                  </a:txBody>
                  <a:tcPr marL="77674" marR="77674" marT="38838" marB="38838" anchor="ctr">
                    <a:lnL w="9525" cap="flat" cmpd="sng" algn="ctr">
                      <a:solidFill>
                        <a:srgbClr val="D0C4E7"/>
                      </a:solidFill>
                      <a:prstDash val="solid"/>
                      <a:round/>
                      <a:headEnd type="none" w="med" len="med"/>
                      <a:tailEnd type="none" w="med" len="med"/>
                    </a:lnL>
                    <a:lnR w="9525" cap="flat" cmpd="sng" algn="ctr">
                      <a:solidFill>
                        <a:srgbClr val="D0C4E7"/>
                      </a:solidFill>
                      <a:prstDash val="solid"/>
                      <a:round/>
                      <a:headEnd type="none" w="med" len="med"/>
                      <a:tailEnd type="none" w="med" len="med"/>
                    </a:lnR>
                    <a:lnT w="9525" cap="flat" cmpd="sng" algn="ctr">
                      <a:solidFill>
                        <a:srgbClr val="20C1C2"/>
                      </a:solidFill>
                      <a:prstDash val="solid"/>
                      <a:round/>
                      <a:headEnd type="none" w="med" len="med"/>
                      <a:tailEnd type="none" w="med" len="med"/>
                    </a:lnT>
                    <a:lnB w="9525" cap="flat" cmpd="sng" algn="ctr">
                      <a:solidFill>
                        <a:srgbClr val="00C0C2"/>
                      </a:solidFill>
                      <a:prstDash val="solid"/>
                      <a:round/>
                      <a:headEnd type="none" w="med" len="med"/>
                      <a:tailEnd type="none" w="med" len="med"/>
                    </a:lnB>
                    <a:solidFill>
                      <a:srgbClr val="F9F9F9"/>
                    </a:solidFill>
                  </a:tcPr>
                </a:tc>
                <a:tc>
                  <a:txBody>
                    <a:bodyPr/>
                    <a:lstStyle/>
                    <a:p>
                      <a:r>
                        <a:rPr lang="el-GR" sz="1500"/>
                        <a:t>1</a:t>
                      </a:r>
                    </a:p>
                  </a:txBody>
                  <a:tcPr marL="77674" marR="77674" marT="38838" marB="38838" anchor="ctr">
                    <a:lnL w="9525" cap="flat" cmpd="sng" algn="ctr">
                      <a:solidFill>
                        <a:srgbClr val="D0C4E7"/>
                      </a:solidFill>
                      <a:prstDash val="solid"/>
                      <a:round/>
                      <a:headEnd type="none" w="med" len="med"/>
                      <a:tailEnd type="none" w="med" len="med"/>
                    </a:lnL>
                    <a:lnR w="9525" cap="flat" cmpd="sng" algn="ctr">
                      <a:solidFill>
                        <a:srgbClr val="D0C4E7"/>
                      </a:solidFill>
                      <a:prstDash val="solid"/>
                      <a:round/>
                      <a:headEnd type="none" w="med" len="med"/>
                      <a:tailEnd type="none" w="med" len="med"/>
                    </a:lnR>
                    <a:lnT w="9525" cap="flat" cmpd="sng" algn="ctr">
                      <a:solidFill>
                        <a:srgbClr val="D0C4E7"/>
                      </a:solidFill>
                      <a:prstDash val="solid"/>
                      <a:round/>
                      <a:headEnd type="none" w="med" len="med"/>
                      <a:tailEnd type="none" w="med" len="med"/>
                    </a:lnT>
                    <a:lnB w="9525" cap="flat" cmpd="sng" algn="ctr">
                      <a:solidFill>
                        <a:srgbClr val="30CBC2"/>
                      </a:solidFill>
                      <a:prstDash val="solid"/>
                      <a:round/>
                      <a:headEnd type="none" w="med" len="med"/>
                      <a:tailEnd type="none" w="med" len="med"/>
                    </a:lnB>
                    <a:solidFill>
                      <a:srgbClr val="F9F9F9"/>
                    </a:solidFill>
                  </a:tcPr>
                </a:tc>
                <a:tc>
                  <a:txBody>
                    <a:bodyPr/>
                    <a:lstStyle/>
                    <a:p>
                      <a:r>
                        <a:rPr lang="el-GR" sz="1500" dirty="0" smtClean="0"/>
                        <a:t>1</a:t>
                      </a:r>
                      <a:endParaRPr lang="el-GR" sz="1500" dirty="0"/>
                    </a:p>
                  </a:txBody>
                  <a:tcPr marL="77674" marR="77674" marT="38838" marB="38838" anchor="ctr">
                    <a:lnL w="9525" cap="flat" cmpd="sng" algn="ctr">
                      <a:solidFill>
                        <a:srgbClr val="D0C4E7"/>
                      </a:solidFill>
                      <a:prstDash val="solid"/>
                      <a:round/>
                      <a:headEnd type="none" w="med" len="med"/>
                      <a:tailEnd type="none" w="med" len="med"/>
                    </a:lnL>
                    <a:lnR w="9525" cap="flat" cmpd="sng" algn="ctr">
                      <a:solidFill>
                        <a:srgbClr val="D0C4E7"/>
                      </a:solidFill>
                      <a:prstDash val="solid"/>
                      <a:round/>
                      <a:headEnd type="none" w="med" len="med"/>
                      <a:tailEnd type="none" w="med" len="med"/>
                    </a:lnR>
                    <a:lnT w="9525" cap="flat" cmpd="sng" algn="ctr">
                      <a:solidFill>
                        <a:srgbClr val="D0C4E7"/>
                      </a:solidFill>
                      <a:prstDash val="solid"/>
                      <a:round/>
                      <a:headEnd type="none" w="med" len="med"/>
                      <a:tailEnd type="none" w="med" len="med"/>
                    </a:lnT>
                    <a:lnB w="9525" cap="flat" cmpd="sng" algn="ctr">
                      <a:solidFill>
                        <a:srgbClr val="30CBC2"/>
                      </a:solidFill>
                      <a:prstDash val="solid"/>
                      <a:round/>
                      <a:headEnd type="none" w="med" len="med"/>
                      <a:tailEnd type="none" w="med" len="med"/>
                    </a:lnB>
                    <a:solidFill>
                      <a:srgbClr val="F9F9F9"/>
                    </a:solidFill>
                  </a:tcPr>
                </a:tc>
              </a:tr>
              <a:tr h="310699">
                <a:tc>
                  <a:txBody>
                    <a:bodyPr/>
                    <a:lstStyle/>
                    <a:p>
                      <a:r>
                        <a:rPr lang="el-GR" sz="1500" dirty="0" smtClean="0"/>
                        <a:t>2</a:t>
                      </a:r>
                      <a:endParaRPr lang="el-GR" sz="1500" dirty="0"/>
                    </a:p>
                  </a:txBody>
                  <a:tcPr marL="77674" marR="77674" marT="38838" marB="38838" anchor="ctr">
                    <a:lnL w="9525" cap="flat" cmpd="sng" algn="ctr">
                      <a:solidFill>
                        <a:srgbClr val="00C0C2"/>
                      </a:solidFill>
                      <a:prstDash val="solid"/>
                      <a:round/>
                      <a:headEnd type="none" w="med" len="med"/>
                      <a:tailEnd type="none" w="med" len="med"/>
                    </a:lnL>
                    <a:lnR w="9525" cap="flat" cmpd="sng" algn="ctr">
                      <a:solidFill>
                        <a:srgbClr val="30CBC2"/>
                      </a:solidFill>
                      <a:prstDash val="solid"/>
                      <a:round/>
                      <a:headEnd type="none" w="med" len="med"/>
                      <a:tailEnd type="none" w="med" len="med"/>
                    </a:lnR>
                    <a:lnT w="9525" cap="flat" cmpd="sng" algn="ctr">
                      <a:solidFill>
                        <a:srgbClr val="00C0C2"/>
                      </a:solidFill>
                      <a:prstDash val="solid"/>
                      <a:round/>
                      <a:headEnd type="none" w="med" len="med"/>
                      <a:tailEnd type="none" w="med" len="med"/>
                    </a:lnT>
                    <a:lnB w="9525" cap="flat" cmpd="sng" algn="ctr">
                      <a:solidFill>
                        <a:srgbClr val="90CBC2"/>
                      </a:solidFill>
                      <a:prstDash val="solid"/>
                      <a:round/>
                      <a:headEnd type="none" w="med" len="med"/>
                      <a:tailEnd type="none" w="med" len="med"/>
                    </a:lnB>
                    <a:solidFill>
                      <a:srgbClr val="F9F9F9"/>
                    </a:solidFill>
                  </a:tcPr>
                </a:tc>
                <a:tc>
                  <a:txBody>
                    <a:bodyPr/>
                    <a:lstStyle/>
                    <a:p>
                      <a:r>
                        <a:rPr lang="en-US" sz="1500" dirty="0" smtClean="0"/>
                        <a:t>0</a:t>
                      </a:r>
                      <a:r>
                        <a:rPr lang="el-GR" sz="1500" dirty="0" smtClean="0"/>
                        <a:t>010</a:t>
                      </a:r>
                      <a:endParaRPr lang="el-GR" sz="1500" dirty="0"/>
                    </a:p>
                  </a:txBody>
                  <a:tcPr marL="77674" marR="77674" marT="38838" marB="38838" anchor="ctr">
                    <a:lnL w="9525" cap="flat" cmpd="sng" algn="ctr">
                      <a:solidFill>
                        <a:srgbClr val="30CBC2"/>
                      </a:solidFill>
                      <a:prstDash val="solid"/>
                      <a:round/>
                      <a:headEnd type="none" w="med" len="med"/>
                      <a:tailEnd type="none" w="med" len="med"/>
                    </a:lnL>
                    <a:lnR w="9525" cap="flat" cmpd="sng" algn="ctr">
                      <a:solidFill>
                        <a:srgbClr val="30CBC2"/>
                      </a:solidFill>
                      <a:prstDash val="solid"/>
                      <a:round/>
                      <a:headEnd type="none" w="med" len="med"/>
                      <a:tailEnd type="none" w="med" len="med"/>
                    </a:lnR>
                    <a:lnT w="9525" cap="flat" cmpd="sng" algn="ctr">
                      <a:solidFill>
                        <a:srgbClr val="00C0C2"/>
                      </a:solidFill>
                      <a:prstDash val="solid"/>
                      <a:round/>
                      <a:headEnd type="none" w="med" len="med"/>
                      <a:tailEnd type="none" w="med" len="med"/>
                    </a:lnT>
                    <a:lnB w="9525" cap="flat" cmpd="sng" algn="ctr">
                      <a:solidFill>
                        <a:srgbClr val="90CBC2"/>
                      </a:solidFill>
                      <a:prstDash val="solid"/>
                      <a:round/>
                      <a:headEnd type="none" w="med" len="med"/>
                      <a:tailEnd type="none" w="med" len="med"/>
                    </a:lnB>
                    <a:solidFill>
                      <a:srgbClr val="F9F9F9"/>
                    </a:solidFill>
                  </a:tcPr>
                </a:tc>
                <a:tc>
                  <a:txBody>
                    <a:bodyPr/>
                    <a:lstStyle/>
                    <a:p>
                      <a:r>
                        <a:rPr lang="el-GR" sz="1500"/>
                        <a:t>2</a:t>
                      </a:r>
                    </a:p>
                  </a:txBody>
                  <a:tcPr marL="77674" marR="77674" marT="38838" marB="38838" anchor="ctr">
                    <a:lnL w="9525" cap="flat" cmpd="sng" algn="ctr">
                      <a:solidFill>
                        <a:srgbClr val="30CBC2"/>
                      </a:solidFill>
                      <a:prstDash val="solid"/>
                      <a:round/>
                      <a:headEnd type="none" w="med" len="med"/>
                      <a:tailEnd type="none" w="med" len="med"/>
                    </a:lnL>
                    <a:lnR w="9525" cap="flat" cmpd="sng" algn="ctr">
                      <a:solidFill>
                        <a:srgbClr val="30CBC2"/>
                      </a:solidFill>
                      <a:prstDash val="solid"/>
                      <a:round/>
                      <a:headEnd type="none" w="med" len="med"/>
                      <a:tailEnd type="none" w="med" len="med"/>
                    </a:lnR>
                    <a:lnT w="9525" cap="flat" cmpd="sng" algn="ctr">
                      <a:solidFill>
                        <a:srgbClr val="30CBC2"/>
                      </a:solidFill>
                      <a:prstDash val="solid"/>
                      <a:round/>
                      <a:headEnd type="none" w="med" len="med"/>
                      <a:tailEnd type="none" w="med" len="med"/>
                    </a:lnT>
                    <a:lnB w="9525" cap="flat" cmpd="sng" algn="ctr">
                      <a:solidFill>
                        <a:srgbClr val="E0CBC2"/>
                      </a:solidFill>
                      <a:prstDash val="solid"/>
                      <a:round/>
                      <a:headEnd type="none" w="med" len="med"/>
                      <a:tailEnd type="none" w="med" len="med"/>
                    </a:lnB>
                    <a:solidFill>
                      <a:srgbClr val="F9F9F9"/>
                    </a:solidFill>
                  </a:tcPr>
                </a:tc>
                <a:tc>
                  <a:txBody>
                    <a:bodyPr/>
                    <a:lstStyle/>
                    <a:p>
                      <a:r>
                        <a:rPr lang="el-GR" sz="1500" dirty="0" smtClean="0"/>
                        <a:t>2</a:t>
                      </a:r>
                      <a:endParaRPr lang="el-GR" sz="1500" dirty="0"/>
                    </a:p>
                  </a:txBody>
                  <a:tcPr marL="77674" marR="77674" marT="38838" marB="38838" anchor="ctr">
                    <a:lnL w="9525" cap="flat" cmpd="sng" algn="ctr">
                      <a:solidFill>
                        <a:srgbClr val="30CBC2"/>
                      </a:solidFill>
                      <a:prstDash val="solid"/>
                      <a:round/>
                      <a:headEnd type="none" w="med" len="med"/>
                      <a:tailEnd type="none" w="med" len="med"/>
                    </a:lnL>
                    <a:lnR w="9525" cap="flat" cmpd="sng" algn="ctr">
                      <a:solidFill>
                        <a:srgbClr val="30CBC2"/>
                      </a:solidFill>
                      <a:prstDash val="solid"/>
                      <a:round/>
                      <a:headEnd type="none" w="med" len="med"/>
                      <a:tailEnd type="none" w="med" len="med"/>
                    </a:lnR>
                    <a:lnT w="9525" cap="flat" cmpd="sng" algn="ctr">
                      <a:solidFill>
                        <a:srgbClr val="30CBC2"/>
                      </a:solidFill>
                      <a:prstDash val="solid"/>
                      <a:round/>
                      <a:headEnd type="none" w="med" len="med"/>
                      <a:tailEnd type="none" w="med" len="med"/>
                    </a:lnT>
                    <a:lnB w="9525" cap="flat" cmpd="sng" algn="ctr">
                      <a:solidFill>
                        <a:srgbClr val="E0CBC2"/>
                      </a:solidFill>
                      <a:prstDash val="solid"/>
                      <a:round/>
                      <a:headEnd type="none" w="med" len="med"/>
                      <a:tailEnd type="none" w="med" len="med"/>
                    </a:lnB>
                    <a:solidFill>
                      <a:srgbClr val="F9F9F9"/>
                    </a:solidFill>
                  </a:tcPr>
                </a:tc>
              </a:tr>
              <a:tr h="310699">
                <a:tc>
                  <a:txBody>
                    <a:bodyPr/>
                    <a:lstStyle/>
                    <a:p>
                      <a:r>
                        <a:rPr lang="el-GR" sz="1500" dirty="0" smtClean="0"/>
                        <a:t>3</a:t>
                      </a:r>
                      <a:endParaRPr lang="el-GR" sz="1500" dirty="0"/>
                    </a:p>
                  </a:txBody>
                  <a:tcPr marL="77674" marR="77674" marT="38838" marB="38838" anchor="ctr">
                    <a:lnL w="9525" cap="flat" cmpd="sng" algn="ctr">
                      <a:solidFill>
                        <a:srgbClr val="90CBC2"/>
                      </a:solidFill>
                      <a:prstDash val="solid"/>
                      <a:round/>
                      <a:headEnd type="none" w="med" len="med"/>
                      <a:tailEnd type="none" w="med" len="med"/>
                    </a:lnL>
                    <a:lnR w="9525" cap="flat" cmpd="sng" algn="ctr">
                      <a:solidFill>
                        <a:srgbClr val="E0CBC2"/>
                      </a:solidFill>
                      <a:prstDash val="solid"/>
                      <a:round/>
                      <a:headEnd type="none" w="med" len="med"/>
                      <a:tailEnd type="none" w="med" len="med"/>
                    </a:lnR>
                    <a:lnT w="9525" cap="flat" cmpd="sng" algn="ctr">
                      <a:solidFill>
                        <a:srgbClr val="90CBC2"/>
                      </a:solidFill>
                      <a:prstDash val="solid"/>
                      <a:round/>
                      <a:headEnd type="none" w="med" len="med"/>
                      <a:tailEnd type="none" w="med" len="med"/>
                    </a:lnT>
                    <a:lnB w="9525" cap="flat" cmpd="sng" algn="ctr">
                      <a:solidFill>
                        <a:srgbClr val="00E6BD"/>
                      </a:solidFill>
                      <a:prstDash val="solid"/>
                      <a:round/>
                      <a:headEnd type="none" w="med" len="med"/>
                      <a:tailEnd type="none" w="med" len="med"/>
                    </a:lnB>
                    <a:solidFill>
                      <a:srgbClr val="F9F9F9"/>
                    </a:solidFill>
                  </a:tcPr>
                </a:tc>
                <a:tc>
                  <a:txBody>
                    <a:bodyPr/>
                    <a:lstStyle/>
                    <a:p>
                      <a:r>
                        <a:rPr lang="en-US" sz="1500" dirty="0" smtClean="0"/>
                        <a:t>0</a:t>
                      </a:r>
                      <a:r>
                        <a:rPr lang="el-GR" sz="1500" dirty="0" smtClean="0"/>
                        <a:t>011</a:t>
                      </a:r>
                      <a:endParaRPr lang="el-GR" sz="1500" dirty="0"/>
                    </a:p>
                  </a:txBody>
                  <a:tcPr marL="77674" marR="77674" marT="38838" marB="38838" anchor="ctr">
                    <a:lnL w="9525" cap="flat" cmpd="sng" algn="ctr">
                      <a:solidFill>
                        <a:srgbClr val="E0CBC2"/>
                      </a:solidFill>
                      <a:prstDash val="solid"/>
                      <a:round/>
                      <a:headEnd type="none" w="med" len="med"/>
                      <a:tailEnd type="none" w="med" len="med"/>
                    </a:lnL>
                    <a:lnR w="9525" cap="flat" cmpd="sng" algn="ctr">
                      <a:solidFill>
                        <a:srgbClr val="E0CBC2"/>
                      </a:solidFill>
                      <a:prstDash val="solid"/>
                      <a:round/>
                      <a:headEnd type="none" w="med" len="med"/>
                      <a:tailEnd type="none" w="med" len="med"/>
                    </a:lnR>
                    <a:lnT w="9525" cap="flat" cmpd="sng" algn="ctr">
                      <a:solidFill>
                        <a:srgbClr val="90CBC2"/>
                      </a:solidFill>
                      <a:prstDash val="solid"/>
                      <a:round/>
                      <a:headEnd type="none" w="med" len="med"/>
                      <a:tailEnd type="none" w="med" len="med"/>
                    </a:lnT>
                    <a:lnB w="9525" cap="flat" cmpd="sng" algn="ctr">
                      <a:solidFill>
                        <a:srgbClr val="00E6BD"/>
                      </a:solidFill>
                      <a:prstDash val="solid"/>
                      <a:round/>
                      <a:headEnd type="none" w="med" len="med"/>
                      <a:tailEnd type="none" w="med" len="med"/>
                    </a:lnB>
                    <a:solidFill>
                      <a:srgbClr val="F9F9F9"/>
                    </a:solidFill>
                  </a:tcPr>
                </a:tc>
                <a:tc>
                  <a:txBody>
                    <a:bodyPr/>
                    <a:lstStyle/>
                    <a:p>
                      <a:r>
                        <a:rPr lang="el-GR" sz="1500"/>
                        <a:t>3</a:t>
                      </a:r>
                    </a:p>
                  </a:txBody>
                  <a:tcPr marL="77674" marR="77674" marT="38838" marB="38838" anchor="ctr">
                    <a:lnL w="9525" cap="flat" cmpd="sng" algn="ctr">
                      <a:solidFill>
                        <a:srgbClr val="E0CBC2"/>
                      </a:solidFill>
                      <a:prstDash val="solid"/>
                      <a:round/>
                      <a:headEnd type="none" w="med" len="med"/>
                      <a:tailEnd type="none" w="med" len="med"/>
                    </a:lnL>
                    <a:lnR w="9525" cap="flat" cmpd="sng" algn="ctr">
                      <a:solidFill>
                        <a:srgbClr val="E0CBC2"/>
                      </a:solidFill>
                      <a:prstDash val="solid"/>
                      <a:round/>
                      <a:headEnd type="none" w="med" len="med"/>
                      <a:tailEnd type="none" w="med" len="med"/>
                    </a:lnR>
                    <a:lnT w="9525" cap="flat" cmpd="sng" algn="ctr">
                      <a:solidFill>
                        <a:srgbClr val="E0CBC2"/>
                      </a:solidFill>
                      <a:prstDash val="solid"/>
                      <a:round/>
                      <a:headEnd type="none" w="med" len="med"/>
                      <a:tailEnd type="none" w="med" len="med"/>
                    </a:lnT>
                    <a:lnB w="9525" cap="flat" cmpd="sng" algn="ctr">
                      <a:solidFill>
                        <a:srgbClr val="C0C9C2"/>
                      </a:solidFill>
                      <a:prstDash val="solid"/>
                      <a:round/>
                      <a:headEnd type="none" w="med" len="med"/>
                      <a:tailEnd type="none" w="med" len="med"/>
                    </a:lnB>
                    <a:solidFill>
                      <a:srgbClr val="F9F9F9"/>
                    </a:solidFill>
                  </a:tcPr>
                </a:tc>
                <a:tc>
                  <a:txBody>
                    <a:bodyPr/>
                    <a:lstStyle/>
                    <a:p>
                      <a:r>
                        <a:rPr lang="el-GR" sz="1500" dirty="0" smtClean="0"/>
                        <a:t>3</a:t>
                      </a:r>
                      <a:endParaRPr lang="el-GR" sz="1500" dirty="0"/>
                    </a:p>
                  </a:txBody>
                  <a:tcPr marL="77674" marR="77674" marT="38838" marB="38838" anchor="ctr">
                    <a:lnL w="9525" cap="flat" cmpd="sng" algn="ctr">
                      <a:solidFill>
                        <a:srgbClr val="E0CBC2"/>
                      </a:solidFill>
                      <a:prstDash val="solid"/>
                      <a:round/>
                      <a:headEnd type="none" w="med" len="med"/>
                      <a:tailEnd type="none" w="med" len="med"/>
                    </a:lnL>
                    <a:lnR w="9525" cap="flat" cmpd="sng" algn="ctr">
                      <a:solidFill>
                        <a:srgbClr val="E0CBC2"/>
                      </a:solidFill>
                      <a:prstDash val="solid"/>
                      <a:round/>
                      <a:headEnd type="none" w="med" len="med"/>
                      <a:tailEnd type="none" w="med" len="med"/>
                    </a:lnR>
                    <a:lnT w="9525" cap="flat" cmpd="sng" algn="ctr">
                      <a:solidFill>
                        <a:srgbClr val="E0CBC2"/>
                      </a:solidFill>
                      <a:prstDash val="solid"/>
                      <a:round/>
                      <a:headEnd type="none" w="med" len="med"/>
                      <a:tailEnd type="none" w="med" len="med"/>
                    </a:lnT>
                    <a:lnB w="9525" cap="flat" cmpd="sng" algn="ctr">
                      <a:solidFill>
                        <a:srgbClr val="C0C9C2"/>
                      </a:solidFill>
                      <a:prstDash val="solid"/>
                      <a:round/>
                      <a:headEnd type="none" w="med" len="med"/>
                      <a:tailEnd type="none" w="med" len="med"/>
                    </a:lnB>
                    <a:solidFill>
                      <a:srgbClr val="F9F9F9"/>
                    </a:solidFill>
                  </a:tcPr>
                </a:tc>
              </a:tr>
              <a:tr h="310699">
                <a:tc>
                  <a:txBody>
                    <a:bodyPr/>
                    <a:lstStyle/>
                    <a:p>
                      <a:r>
                        <a:rPr lang="el-GR" sz="1500" dirty="0" smtClean="0"/>
                        <a:t>4</a:t>
                      </a:r>
                      <a:endParaRPr lang="el-GR" sz="1500" dirty="0"/>
                    </a:p>
                  </a:txBody>
                  <a:tcPr marL="77674" marR="77674" marT="38838" marB="38838" anchor="ctr">
                    <a:lnL w="9525" cap="flat" cmpd="sng" algn="ctr">
                      <a:solidFill>
                        <a:srgbClr val="00E6BD"/>
                      </a:solidFill>
                      <a:prstDash val="solid"/>
                      <a:round/>
                      <a:headEnd type="none" w="med" len="med"/>
                      <a:tailEnd type="none" w="med" len="med"/>
                    </a:lnL>
                    <a:lnR w="9525" cap="flat" cmpd="sng" algn="ctr">
                      <a:solidFill>
                        <a:srgbClr val="C0C9C2"/>
                      </a:solidFill>
                      <a:prstDash val="solid"/>
                      <a:round/>
                      <a:headEnd type="none" w="med" len="med"/>
                      <a:tailEnd type="none" w="med" len="med"/>
                    </a:lnR>
                    <a:lnT w="9525" cap="flat" cmpd="sng" algn="ctr">
                      <a:solidFill>
                        <a:srgbClr val="00E6BD"/>
                      </a:solidFill>
                      <a:prstDash val="solid"/>
                      <a:round/>
                      <a:headEnd type="none" w="med" len="med"/>
                      <a:tailEnd type="none" w="med" len="med"/>
                    </a:lnT>
                    <a:lnB w="9525" cap="flat" cmpd="sng" algn="ctr">
                      <a:solidFill>
                        <a:srgbClr val="80C6C2"/>
                      </a:solidFill>
                      <a:prstDash val="solid"/>
                      <a:round/>
                      <a:headEnd type="none" w="med" len="med"/>
                      <a:tailEnd type="none" w="med" len="med"/>
                    </a:lnB>
                    <a:solidFill>
                      <a:srgbClr val="F9F9F9"/>
                    </a:solidFill>
                  </a:tcPr>
                </a:tc>
                <a:tc>
                  <a:txBody>
                    <a:bodyPr/>
                    <a:lstStyle/>
                    <a:p>
                      <a:r>
                        <a:rPr lang="en-US" sz="1500" dirty="0" smtClean="0"/>
                        <a:t>0</a:t>
                      </a:r>
                      <a:r>
                        <a:rPr lang="el-GR" sz="1500" dirty="0" smtClean="0"/>
                        <a:t>100</a:t>
                      </a:r>
                      <a:endParaRPr lang="el-GR" sz="1500" dirty="0"/>
                    </a:p>
                  </a:txBody>
                  <a:tcPr marL="77674" marR="77674" marT="38838" marB="38838" anchor="ctr">
                    <a:lnL w="9525" cap="flat" cmpd="sng" algn="ctr">
                      <a:solidFill>
                        <a:srgbClr val="C0C9C2"/>
                      </a:solidFill>
                      <a:prstDash val="solid"/>
                      <a:round/>
                      <a:headEnd type="none" w="med" len="med"/>
                      <a:tailEnd type="none" w="med" len="med"/>
                    </a:lnL>
                    <a:lnR w="9525" cap="flat" cmpd="sng" algn="ctr">
                      <a:solidFill>
                        <a:srgbClr val="C0C9C2"/>
                      </a:solidFill>
                      <a:prstDash val="solid"/>
                      <a:round/>
                      <a:headEnd type="none" w="med" len="med"/>
                      <a:tailEnd type="none" w="med" len="med"/>
                    </a:lnR>
                    <a:lnT w="9525" cap="flat" cmpd="sng" algn="ctr">
                      <a:solidFill>
                        <a:srgbClr val="00E6BD"/>
                      </a:solidFill>
                      <a:prstDash val="solid"/>
                      <a:round/>
                      <a:headEnd type="none" w="med" len="med"/>
                      <a:tailEnd type="none" w="med" len="med"/>
                    </a:lnT>
                    <a:lnB w="9525" cap="flat" cmpd="sng" algn="ctr">
                      <a:solidFill>
                        <a:srgbClr val="80C6C2"/>
                      </a:solidFill>
                      <a:prstDash val="solid"/>
                      <a:round/>
                      <a:headEnd type="none" w="med" len="med"/>
                      <a:tailEnd type="none" w="med" len="med"/>
                    </a:lnB>
                    <a:solidFill>
                      <a:srgbClr val="F9F9F9"/>
                    </a:solidFill>
                  </a:tcPr>
                </a:tc>
                <a:tc>
                  <a:txBody>
                    <a:bodyPr/>
                    <a:lstStyle/>
                    <a:p>
                      <a:r>
                        <a:rPr lang="el-GR" sz="1500"/>
                        <a:t>4</a:t>
                      </a:r>
                    </a:p>
                  </a:txBody>
                  <a:tcPr marL="77674" marR="77674" marT="38838" marB="38838" anchor="ctr">
                    <a:lnL w="9525" cap="flat" cmpd="sng" algn="ctr">
                      <a:solidFill>
                        <a:srgbClr val="C0C9C2"/>
                      </a:solidFill>
                      <a:prstDash val="solid"/>
                      <a:round/>
                      <a:headEnd type="none" w="med" len="med"/>
                      <a:tailEnd type="none" w="med" len="med"/>
                    </a:lnL>
                    <a:lnR w="9525" cap="flat" cmpd="sng" algn="ctr">
                      <a:solidFill>
                        <a:srgbClr val="C0C9C2"/>
                      </a:solidFill>
                      <a:prstDash val="solid"/>
                      <a:round/>
                      <a:headEnd type="none" w="med" len="med"/>
                      <a:tailEnd type="none" w="med" len="med"/>
                    </a:lnR>
                    <a:lnT w="9525" cap="flat" cmpd="sng" algn="ctr">
                      <a:solidFill>
                        <a:srgbClr val="C0C9C2"/>
                      </a:solidFill>
                      <a:prstDash val="solid"/>
                      <a:round/>
                      <a:headEnd type="none" w="med" len="med"/>
                      <a:tailEnd type="none" w="med" len="med"/>
                    </a:lnT>
                    <a:lnB w="9525" cap="flat" cmpd="sng" algn="ctr">
                      <a:solidFill>
                        <a:srgbClr val="90CAC2"/>
                      </a:solidFill>
                      <a:prstDash val="solid"/>
                      <a:round/>
                      <a:headEnd type="none" w="med" len="med"/>
                      <a:tailEnd type="none" w="med" len="med"/>
                    </a:lnB>
                    <a:solidFill>
                      <a:srgbClr val="F9F9F9"/>
                    </a:solidFill>
                  </a:tcPr>
                </a:tc>
                <a:tc>
                  <a:txBody>
                    <a:bodyPr/>
                    <a:lstStyle/>
                    <a:p>
                      <a:r>
                        <a:rPr lang="el-GR" sz="1500" dirty="0" smtClean="0"/>
                        <a:t>4</a:t>
                      </a:r>
                      <a:endParaRPr lang="el-GR" sz="1500" dirty="0"/>
                    </a:p>
                  </a:txBody>
                  <a:tcPr marL="77674" marR="77674" marT="38838" marB="38838" anchor="ctr">
                    <a:lnL w="9525" cap="flat" cmpd="sng" algn="ctr">
                      <a:solidFill>
                        <a:srgbClr val="C0C9C2"/>
                      </a:solidFill>
                      <a:prstDash val="solid"/>
                      <a:round/>
                      <a:headEnd type="none" w="med" len="med"/>
                      <a:tailEnd type="none" w="med" len="med"/>
                    </a:lnL>
                    <a:lnR w="9525" cap="flat" cmpd="sng" algn="ctr">
                      <a:solidFill>
                        <a:srgbClr val="C0C9C2"/>
                      </a:solidFill>
                      <a:prstDash val="solid"/>
                      <a:round/>
                      <a:headEnd type="none" w="med" len="med"/>
                      <a:tailEnd type="none" w="med" len="med"/>
                    </a:lnR>
                    <a:lnT w="9525" cap="flat" cmpd="sng" algn="ctr">
                      <a:solidFill>
                        <a:srgbClr val="C0C9C2"/>
                      </a:solidFill>
                      <a:prstDash val="solid"/>
                      <a:round/>
                      <a:headEnd type="none" w="med" len="med"/>
                      <a:tailEnd type="none" w="med" len="med"/>
                    </a:lnT>
                    <a:lnB w="9525" cap="flat" cmpd="sng" algn="ctr">
                      <a:solidFill>
                        <a:srgbClr val="90CAC2"/>
                      </a:solidFill>
                      <a:prstDash val="solid"/>
                      <a:round/>
                      <a:headEnd type="none" w="med" len="med"/>
                      <a:tailEnd type="none" w="med" len="med"/>
                    </a:lnB>
                    <a:solidFill>
                      <a:srgbClr val="F9F9F9"/>
                    </a:solidFill>
                  </a:tcPr>
                </a:tc>
              </a:tr>
              <a:tr h="310699">
                <a:tc>
                  <a:txBody>
                    <a:bodyPr/>
                    <a:lstStyle/>
                    <a:p>
                      <a:r>
                        <a:rPr lang="el-GR" sz="1500" dirty="0" smtClean="0"/>
                        <a:t>5</a:t>
                      </a:r>
                      <a:endParaRPr lang="el-GR" sz="1500" dirty="0"/>
                    </a:p>
                  </a:txBody>
                  <a:tcPr marL="77674" marR="77674" marT="38838" marB="38838" anchor="ctr">
                    <a:lnL w="9525" cap="flat" cmpd="sng" algn="ctr">
                      <a:solidFill>
                        <a:srgbClr val="80C6C2"/>
                      </a:solidFill>
                      <a:prstDash val="solid"/>
                      <a:round/>
                      <a:headEnd type="none" w="med" len="med"/>
                      <a:tailEnd type="none" w="med" len="med"/>
                    </a:lnL>
                    <a:lnR w="9525" cap="flat" cmpd="sng" algn="ctr">
                      <a:solidFill>
                        <a:srgbClr val="90CAC2"/>
                      </a:solidFill>
                      <a:prstDash val="solid"/>
                      <a:round/>
                      <a:headEnd type="none" w="med" len="med"/>
                      <a:tailEnd type="none" w="med" len="med"/>
                    </a:lnR>
                    <a:lnT w="9525" cap="flat" cmpd="sng" algn="ctr">
                      <a:solidFill>
                        <a:srgbClr val="80C6C2"/>
                      </a:solidFill>
                      <a:prstDash val="solid"/>
                      <a:round/>
                      <a:headEnd type="none" w="med" len="med"/>
                      <a:tailEnd type="none" w="med" len="med"/>
                    </a:lnT>
                    <a:lnB w="9525" cap="flat" cmpd="sng" algn="ctr">
                      <a:solidFill>
                        <a:srgbClr val="D0EBBD"/>
                      </a:solidFill>
                      <a:prstDash val="solid"/>
                      <a:round/>
                      <a:headEnd type="none" w="med" len="med"/>
                      <a:tailEnd type="none" w="med" len="med"/>
                    </a:lnB>
                    <a:solidFill>
                      <a:srgbClr val="F9F9F9"/>
                    </a:solidFill>
                  </a:tcPr>
                </a:tc>
                <a:tc>
                  <a:txBody>
                    <a:bodyPr/>
                    <a:lstStyle/>
                    <a:p>
                      <a:r>
                        <a:rPr lang="en-US" sz="1500" dirty="0" smtClean="0"/>
                        <a:t>0</a:t>
                      </a:r>
                      <a:r>
                        <a:rPr lang="el-GR" sz="1500" dirty="0" smtClean="0"/>
                        <a:t>101</a:t>
                      </a:r>
                      <a:endParaRPr lang="el-GR" sz="1500" dirty="0"/>
                    </a:p>
                  </a:txBody>
                  <a:tcPr marL="77674" marR="77674" marT="38838" marB="38838" anchor="ctr">
                    <a:lnL w="9525" cap="flat" cmpd="sng" algn="ctr">
                      <a:solidFill>
                        <a:srgbClr val="90CAC2"/>
                      </a:solidFill>
                      <a:prstDash val="solid"/>
                      <a:round/>
                      <a:headEnd type="none" w="med" len="med"/>
                      <a:tailEnd type="none" w="med" len="med"/>
                    </a:lnL>
                    <a:lnR w="9525" cap="flat" cmpd="sng" algn="ctr">
                      <a:solidFill>
                        <a:srgbClr val="90CAC2"/>
                      </a:solidFill>
                      <a:prstDash val="solid"/>
                      <a:round/>
                      <a:headEnd type="none" w="med" len="med"/>
                      <a:tailEnd type="none" w="med" len="med"/>
                    </a:lnR>
                    <a:lnT w="9525" cap="flat" cmpd="sng" algn="ctr">
                      <a:solidFill>
                        <a:srgbClr val="80C6C2"/>
                      </a:solidFill>
                      <a:prstDash val="solid"/>
                      <a:round/>
                      <a:headEnd type="none" w="med" len="med"/>
                      <a:tailEnd type="none" w="med" len="med"/>
                    </a:lnT>
                    <a:lnB w="9525" cap="flat" cmpd="sng" algn="ctr">
                      <a:solidFill>
                        <a:srgbClr val="D0EBBD"/>
                      </a:solidFill>
                      <a:prstDash val="solid"/>
                      <a:round/>
                      <a:headEnd type="none" w="med" len="med"/>
                      <a:tailEnd type="none" w="med" len="med"/>
                    </a:lnB>
                    <a:solidFill>
                      <a:srgbClr val="F9F9F9"/>
                    </a:solidFill>
                  </a:tcPr>
                </a:tc>
                <a:tc>
                  <a:txBody>
                    <a:bodyPr/>
                    <a:lstStyle/>
                    <a:p>
                      <a:r>
                        <a:rPr lang="el-GR" sz="1500"/>
                        <a:t>5</a:t>
                      </a:r>
                    </a:p>
                  </a:txBody>
                  <a:tcPr marL="77674" marR="77674" marT="38838" marB="38838" anchor="ctr">
                    <a:lnL w="9525" cap="flat" cmpd="sng" algn="ctr">
                      <a:solidFill>
                        <a:srgbClr val="90CAC2"/>
                      </a:solidFill>
                      <a:prstDash val="solid"/>
                      <a:round/>
                      <a:headEnd type="none" w="med" len="med"/>
                      <a:tailEnd type="none" w="med" len="med"/>
                    </a:lnL>
                    <a:lnR w="9525" cap="flat" cmpd="sng" algn="ctr">
                      <a:solidFill>
                        <a:srgbClr val="90CAC2"/>
                      </a:solidFill>
                      <a:prstDash val="solid"/>
                      <a:round/>
                      <a:headEnd type="none" w="med" len="med"/>
                      <a:tailEnd type="none" w="med" len="med"/>
                    </a:lnR>
                    <a:lnT w="9525" cap="flat" cmpd="sng" algn="ctr">
                      <a:solidFill>
                        <a:srgbClr val="90CAC2"/>
                      </a:solidFill>
                      <a:prstDash val="solid"/>
                      <a:round/>
                      <a:headEnd type="none" w="med" len="med"/>
                      <a:tailEnd type="none" w="med" len="med"/>
                    </a:lnT>
                    <a:lnB w="9525" cap="flat" cmpd="sng" algn="ctr">
                      <a:solidFill>
                        <a:srgbClr val="70C3C2"/>
                      </a:solidFill>
                      <a:prstDash val="solid"/>
                      <a:round/>
                      <a:headEnd type="none" w="med" len="med"/>
                      <a:tailEnd type="none" w="med" len="med"/>
                    </a:lnB>
                    <a:solidFill>
                      <a:srgbClr val="F9F9F9"/>
                    </a:solidFill>
                  </a:tcPr>
                </a:tc>
                <a:tc>
                  <a:txBody>
                    <a:bodyPr/>
                    <a:lstStyle/>
                    <a:p>
                      <a:r>
                        <a:rPr lang="el-GR" sz="1500" dirty="0" smtClean="0"/>
                        <a:t>5</a:t>
                      </a:r>
                      <a:endParaRPr lang="el-GR" sz="1500" dirty="0"/>
                    </a:p>
                  </a:txBody>
                  <a:tcPr marL="77674" marR="77674" marT="38838" marB="38838" anchor="ctr">
                    <a:lnL w="9525" cap="flat" cmpd="sng" algn="ctr">
                      <a:solidFill>
                        <a:srgbClr val="90CAC2"/>
                      </a:solidFill>
                      <a:prstDash val="solid"/>
                      <a:round/>
                      <a:headEnd type="none" w="med" len="med"/>
                      <a:tailEnd type="none" w="med" len="med"/>
                    </a:lnL>
                    <a:lnR w="9525" cap="flat" cmpd="sng" algn="ctr">
                      <a:solidFill>
                        <a:srgbClr val="90CAC2"/>
                      </a:solidFill>
                      <a:prstDash val="solid"/>
                      <a:round/>
                      <a:headEnd type="none" w="med" len="med"/>
                      <a:tailEnd type="none" w="med" len="med"/>
                    </a:lnR>
                    <a:lnT w="9525" cap="flat" cmpd="sng" algn="ctr">
                      <a:solidFill>
                        <a:srgbClr val="90CAC2"/>
                      </a:solidFill>
                      <a:prstDash val="solid"/>
                      <a:round/>
                      <a:headEnd type="none" w="med" len="med"/>
                      <a:tailEnd type="none" w="med" len="med"/>
                    </a:lnT>
                    <a:lnB w="9525" cap="flat" cmpd="sng" algn="ctr">
                      <a:solidFill>
                        <a:srgbClr val="70C3C2"/>
                      </a:solidFill>
                      <a:prstDash val="solid"/>
                      <a:round/>
                      <a:headEnd type="none" w="med" len="med"/>
                      <a:tailEnd type="none" w="med" len="med"/>
                    </a:lnB>
                    <a:solidFill>
                      <a:srgbClr val="F9F9F9"/>
                    </a:solidFill>
                  </a:tcPr>
                </a:tc>
              </a:tr>
              <a:tr h="310699">
                <a:tc>
                  <a:txBody>
                    <a:bodyPr/>
                    <a:lstStyle/>
                    <a:p>
                      <a:r>
                        <a:rPr lang="el-GR" sz="1500" dirty="0" smtClean="0"/>
                        <a:t>6</a:t>
                      </a:r>
                      <a:endParaRPr lang="el-GR" sz="1500" dirty="0"/>
                    </a:p>
                  </a:txBody>
                  <a:tcPr marL="77674" marR="77674" marT="38838" marB="38838" anchor="ctr">
                    <a:lnL w="9525" cap="flat" cmpd="sng" algn="ctr">
                      <a:solidFill>
                        <a:srgbClr val="D0EBBD"/>
                      </a:solidFill>
                      <a:prstDash val="solid"/>
                      <a:round/>
                      <a:headEnd type="none" w="med" len="med"/>
                      <a:tailEnd type="none" w="med" len="med"/>
                    </a:lnL>
                    <a:lnR w="9525" cap="flat" cmpd="sng" algn="ctr">
                      <a:solidFill>
                        <a:srgbClr val="70C3C2"/>
                      </a:solidFill>
                      <a:prstDash val="solid"/>
                      <a:round/>
                      <a:headEnd type="none" w="med" len="med"/>
                      <a:tailEnd type="none" w="med" len="med"/>
                    </a:lnR>
                    <a:lnT w="9525" cap="flat" cmpd="sng" algn="ctr">
                      <a:solidFill>
                        <a:srgbClr val="D0EBBD"/>
                      </a:solidFill>
                      <a:prstDash val="solid"/>
                      <a:round/>
                      <a:headEnd type="none" w="med" len="med"/>
                      <a:tailEnd type="none" w="med" len="med"/>
                    </a:lnT>
                    <a:lnB w="9525" cap="flat" cmpd="sng" algn="ctr">
                      <a:solidFill>
                        <a:srgbClr val="80C8C2"/>
                      </a:solidFill>
                      <a:prstDash val="solid"/>
                      <a:round/>
                      <a:headEnd type="none" w="med" len="med"/>
                      <a:tailEnd type="none" w="med" len="med"/>
                    </a:lnB>
                    <a:solidFill>
                      <a:srgbClr val="F9F9F9"/>
                    </a:solidFill>
                  </a:tcPr>
                </a:tc>
                <a:tc>
                  <a:txBody>
                    <a:bodyPr/>
                    <a:lstStyle/>
                    <a:p>
                      <a:r>
                        <a:rPr lang="en-US" sz="1500" dirty="0" smtClean="0"/>
                        <a:t>0</a:t>
                      </a:r>
                      <a:r>
                        <a:rPr lang="el-GR" sz="1500" dirty="0" smtClean="0"/>
                        <a:t>110</a:t>
                      </a:r>
                      <a:endParaRPr lang="el-GR" sz="1500" dirty="0"/>
                    </a:p>
                  </a:txBody>
                  <a:tcPr marL="77674" marR="77674" marT="38838" marB="38838" anchor="ctr">
                    <a:lnL w="9525" cap="flat" cmpd="sng" algn="ctr">
                      <a:solidFill>
                        <a:srgbClr val="70C3C2"/>
                      </a:solidFill>
                      <a:prstDash val="solid"/>
                      <a:round/>
                      <a:headEnd type="none" w="med" len="med"/>
                      <a:tailEnd type="none" w="med" len="med"/>
                    </a:lnL>
                    <a:lnR w="9525" cap="flat" cmpd="sng" algn="ctr">
                      <a:solidFill>
                        <a:srgbClr val="70C3C2"/>
                      </a:solidFill>
                      <a:prstDash val="solid"/>
                      <a:round/>
                      <a:headEnd type="none" w="med" len="med"/>
                      <a:tailEnd type="none" w="med" len="med"/>
                    </a:lnR>
                    <a:lnT w="9525" cap="flat" cmpd="sng" algn="ctr">
                      <a:solidFill>
                        <a:srgbClr val="D0EBBD"/>
                      </a:solidFill>
                      <a:prstDash val="solid"/>
                      <a:round/>
                      <a:headEnd type="none" w="med" len="med"/>
                      <a:tailEnd type="none" w="med" len="med"/>
                    </a:lnT>
                    <a:lnB w="9525" cap="flat" cmpd="sng" algn="ctr">
                      <a:solidFill>
                        <a:srgbClr val="80C8C2"/>
                      </a:solidFill>
                      <a:prstDash val="solid"/>
                      <a:round/>
                      <a:headEnd type="none" w="med" len="med"/>
                      <a:tailEnd type="none" w="med" len="med"/>
                    </a:lnB>
                    <a:solidFill>
                      <a:srgbClr val="F9F9F9"/>
                    </a:solidFill>
                  </a:tcPr>
                </a:tc>
                <a:tc>
                  <a:txBody>
                    <a:bodyPr/>
                    <a:lstStyle/>
                    <a:p>
                      <a:r>
                        <a:rPr lang="el-GR" sz="1500"/>
                        <a:t>6</a:t>
                      </a:r>
                    </a:p>
                  </a:txBody>
                  <a:tcPr marL="77674" marR="77674" marT="38838" marB="38838" anchor="ctr">
                    <a:lnL w="9525" cap="flat" cmpd="sng" algn="ctr">
                      <a:solidFill>
                        <a:srgbClr val="70C3C2"/>
                      </a:solidFill>
                      <a:prstDash val="solid"/>
                      <a:round/>
                      <a:headEnd type="none" w="med" len="med"/>
                      <a:tailEnd type="none" w="med" len="med"/>
                    </a:lnL>
                    <a:lnR w="9525" cap="flat" cmpd="sng" algn="ctr">
                      <a:solidFill>
                        <a:srgbClr val="70C3C2"/>
                      </a:solidFill>
                      <a:prstDash val="solid"/>
                      <a:round/>
                      <a:headEnd type="none" w="med" len="med"/>
                      <a:tailEnd type="none" w="med" len="med"/>
                    </a:lnR>
                    <a:lnT w="9525" cap="flat" cmpd="sng" algn="ctr">
                      <a:solidFill>
                        <a:srgbClr val="70C3C2"/>
                      </a:solidFill>
                      <a:prstDash val="solid"/>
                      <a:round/>
                      <a:headEnd type="none" w="med" len="med"/>
                      <a:tailEnd type="none" w="med" len="med"/>
                    </a:lnT>
                    <a:lnB w="9525" cap="flat" cmpd="sng" algn="ctr">
                      <a:solidFill>
                        <a:srgbClr val="D04CE5"/>
                      </a:solidFill>
                      <a:prstDash val="solid"/>
                      <a:round/>
                      <a:headEnd type="none" w="med" len="med"/>
                      <a:tailEnd type="none" w="med" len="med"/>
                    </a:lnB>
                    <a:solidFill>
                      <a:srgbClr val="F9F9F9"/>
                    </a:solidFill>
                  </a:tcPr>
                </a:tc>
                <a:tc>
                  <a:txBody>
                    <a:bodyPr/>
                    <a:lstStyle/>
                    <a:p>
                      <a:r>
                        <a:rPr lang="el-GR" sz="1500" dirty="0" smtClean="0"/>
                        <a:t>6</a:t>
                      </a:r>
                      <a:endParaRPr lang="el-GR" sz="1500" dirty="0"/>
                    </a:p>
                  </a:txBody>
                  <a:tcPr marL="77674" marR="77674" marT="38838" marB="38838" anchor="ctr">
                    <a:lnL w="9525" cap="flat" cmpd="sng" algn="ctr">
                      <a:solidFill>
                        <a:srgbClr val="70C3C2"/>
                      </a:solidFill>
                      <a:prstDash val="solid"/>
                      <a:round/>
                      <a:headEnd type="none" w="med" len="med"/>
                      <a:tailEnd type="none" w="med" len="med"/>
                    </a:lnL>
                    <a:lnR w="9525" cap="flat" cmpd="sng" algn="ctr">
                      <a:solidFill>
                        <a:srgbClr val="70C3C2"/>
                      </a:solidFill>
                      <a:prstDash val="solid"/>
                      <a:round/>
                      <a:headEnd type="none" w="med" len="med"/>
                      <a:tailEnd type="none" w="med" len="med"/>
                    </a:lnR>
                    <a:lnT w="9525" cap="flat" cmpd="sng" algn="ctr">
                      <a:solidFill>
                        <a:srgbClr val="70C3C2"/>
                      </a:solidFill>
                      <a:prstDash val="solid"/>
                      <a:round/>
                      <a:headEnd type="none" w="med" len="med"/>
                      <a:tailEnd type="none" w="med" len="med"/>
                    </a:lnT>
                    <a:lnB w="9525" cap="flat" cmpd="sng" algn="ctr">
                      <a:solidFill>
                        <a:srgbClr val="D04CE5"/>
                      </a:solidFill>
                      <a:prstDash val="solid"/>
                      <a:round/>
                      <a:headEnd type="none" w="med" len="med"/>
                      <a:tailEnd type="none" w="med" len="med"/>
                    </a:lnB>
                    <a:solidFill>
                      <a:srgbClr val="F9F9F9"/>
                    </a:solidFill>
                  </a:tcPr>
                </a:tc>
              </a:tr>
              <a:tr h="310699">
                <a:tc>
                  <a:txBody>
                    <a:bodyPr/>
                    <a:lstStyle/>
                    <a:p>
                      <a:r>
                        <a:rPr lang="el-GR" sz="1500" dirty="0" smtClean="0"/>
                        <a:t>7</a:t>
                      </a:r>
                      <a:endParaRPr lang="el-GR" sz="1500" dirty="0"/>
                    </a:p>
                  </a:txBody>
                  <a:tcPr marL="77674" marR="77674" marT="38838" marB="38838" anchor="ctr">
                    <a:lnL w="9525" cap="flat" cmpd="sng" algn="ctr">
                      <a:solidFill>
                        <a:srgbClr val="80C8C2"/>
                      </a:solidFill>
                      <a:prstDash val="solid"/>
                      <a:round/>
                      <a:headEnd type="none" w="med" len="med"/>
                      <a:tailEnd type="none" w="med" len="med"/>
                    </a:lnL>
                    <a:lnR w="9525" cap="flat" cmpd="sng" algn="ctr">
                      <a:solidFill>
                        <a:srgbClr val="D04CE5"/>
                      </a:solidFill>
                      <a:prstDash val="solid"/>
                      <a:round/>
                      <a:headEnd type="none" w="med" len="med"/>
                      <a:tailEnd type="none" w="med" len="med"/>
                    </a:lnR>
                    <a:lnT w="9525" cap="flat" cmpd="sng" algn="ctr">
                      <a:solidFill>
                        <a:srgbClr val="80C8C2"/>
                      </a:solidFill>
                      <a:prstDash val="solid"/>
                      <a:round/>
                      <a:headEnd type="none" w="med" len="med"/>
                      <a:tailEnd type="none" w="med" len="med"/>
                    </a:lnT>
                    <a:lnB w="9525" cap="flat" cmpd="sng" algn="ctr">
                      <a:solidFill>
                        <a:srgbClr val="80C8C2"/>
                      </a:solidFill>
                      <a:prstDash val="solid"/>
                      <a:round/>
                      <a:headEnd type="none" w="med" len="med"/>
                      <a:tailEnd type="none" w="med" len="med"/>
                    </a:lnB>
                    <a:solidFill>
                      <a:srgbClr val="F9F9F9"/>
                    </a:solidFill>
                  </a:tcPr>
                </a:tc>
                <a:tc>
                  <a:txBody>
                    <a:bodyPr/>
                    <a:lstStyle/>
                    <a:p>
                      <a:r>
                        <a:rPr lang="en-US" sz="1500" dirty="0" smtClean="0"/>
                        <a:t>0</a:t>
                      </a:r>
                      <a:r>
                        <a:rPr lang="el-GR" sz="1500" dirty="0" smtClean="0"/>
                        <a:t>111</a:t>
                      </a:r>
                      <a:endParaRPr lang="el-GR" sz="1500" dirty="0"/>
                    </a:p>
                  </a:txBody>
                  <a:tcPr marL="77674" marR="77674" marT="38838" marB="38838" anchor="ctr">
                    <a:lnL w="9525" cap="flat" cmpd="sng" algn="ctr">
                      <a:solidFill>
                        <a:srgbClr val="D04CE5"/>
                      </a:solidFill>
                      <a:prstDash val="solid"/>
                      <a:round/>
                      <a:headEnd type="none" w="med" len="med"/>
                      <a:tailEnd type="none" w="med" len="med"/>
                    </a:lnL>
                    <a:lnR w="9525" cap="flat" cmpd="sng" algn="ctr">
                      <a:solidFill>
                        <a:srgbClr val="D04CE5"/>
                      </a:solidFill>
                      <a:prstDash val="solid"/>
                      <a:round/>
                      <a:headEnd type="none" w="med" len="med"/>
                      <a:tailEnd type="none" w="med" len="med"/>
                    </a:lnR>
                    <a:lnT w="9525" cap="flat" cmpd="sng" algn="ctr">
                      <a:solidFill>
                        <a:srgbClr val="80C8C2"/>
                      </a:solidFill>
                      <a:prstDash val="solid"/>
                      <a:round/>
                      <a:headEnd type="none" w="med" len="med"/>
                      <a:tailEnd type="none" w="med" len="med"/>
                    </a:lnT>
                    <a:lnB w="9525" cap="flat" cmpd="sng" algn="ctr">
                      <a:solidFill>
                        <a:srgbClr val="80C8C2"/>
                      </a:solidFill>
                      <a:prstDash val="solid"/>
                      <a:round/>
                      <a:headEnd type="none" w="med" len="med"/>
                      <a:tailEnd type="none" w="med" len="med"/>
                    </a:lnB>
                    <a:solidFill>
                      <a:srgbClr val="F9F9F9"/>
                    </a:solidFill>
                  </a:tcPr>
                </a:tc>
                <a:tc>
                  <a:txBody>
                    <a:bodyPr/>
                    <a:lstStyle/>
                    <a:p>
                      <a:r>
                        <a:rPr lang="el-GR" sz="1500" dirty="0"/>
                        <a:t>7</a:t>
                      </a:r>
                    </a:p>
                  </a:txBody>
                  <a:tcPr marL="77674" marR="77674" marT="38838" marB="38838" anchor="ctr">
                    <a:lnL w="9525" cap="flat" cmpd="sng" algn="ctr">
                      <a:solidFill>
                        <a:srgbClr val="D04CE5"/>
                      </a:solidFill>
                      <a:prstDash val="solid"/>
                      <a:round/>
                      <a:headEnd type="none" w="med" len="med"/>
                      <a:tailEnd type="none" w="med" len="med"/>
                    </a:lnL>
                    <a:lnR w="9525" cap="flat" cmpd="sng" algn="ctr">
                      <a:solidFill>
                        <a:srgbClr val="D04CE5"/>
                      </a:solidFill>
                      <a:prstDash val="solid"/>
                      <a:round/>
                      <a:headEnd type="none" w="med" len="med"/>
                      <a:tailEnd type="none" w="med" len="med"/>
                    </a:lnR>
                    <a:lnT w="9525" cap="flat" cmpd="sng" algn="ctr">
                      <a:solidFill>
                        <a:srgbClr val="D04CE5"/>
                      </a:solidFill>
                      <a:prstDash val="solid"/>
                      <a:round/>
                      <a:headEnd type="none" w="med" len="med"/>
                      <a:tailEnd type="none" w="med" len="med"/>
                    </a:lnT>
                    <a:lnB w="9525" cap="flat" cmpd="sng" algn="ctr">
                      <a:solidFill>
                        <a:srgbClr val="D04CE5"/>
                      </a:solidFill>
                      <a:prstDash val="solid"/>
                      <a:round/>
                      <a:headEnd type="none" w="med" len="med"/>
                      <a:tailEnd type="none" w="med" len="med"/>
                    </a:lnB>
                    <a:solidFill>
                      <a:srgbClr val="F9F9F9"/>
                    </a:solidFill>
                  </a:tcPr>
                </a:tc>
                <a:tc>
                  <a:txBody>
                    <a:bodyPr/>
                    <a:lstStyle/>
                    <a:p>
                      <a:r>
                        <a:rPr lang="el-GR" sz="1500" dirty="0" smtClean="0"/>
                        <a:t>7</a:t>
                      </a:r>
                      <a:endParaRPr lang="el-GR" sz="1500" dirty="0"/>
                    </a:p>
                  </a:txBody>
                  <a:tcPr marL="77674" marR="77674" marT="38838" marB="38838" anchor="ctr">
                    <a:lnL w="9525" cap="flat" cmpd="sng" algn="ctr">
                      <a:solidFill>
                        <a:srgbClr val="D04CE5"/>
                      </a:solidFill>
                      <a:prstDash val="solid"/>
                      <a:round/>
                      <a:headEnd type="none" w="med" len="med"/>
                      <a:tailEnd type="none" w="med" len="med"/>
                    </a:lnL>
                    <a:lnR w="9525" cap="flat" cmpd="sng" algn="ctr">
                      <a:solidFill>
                        <a:srgbClr val="D04CE5"/>
                      </a:solidFill>
                      <a:prstDash val="solid"/>
                      <a:round/>
                      <a:headEnd type="none" w="med" len="med"/>
                      <a:tailEnd type="none" w="med" len="med"/>
                    </a:lnR>
                    <a:lnT w="9525" cap="flat" cmpd="sng" algn="ctr">
                      <a:solidFill>
                        <a:srgbClr val="D04CE5"/>
                      </a:solidFill>
                      <a:prstDash val="solid"/>
                      <a:round/>
                      <a:headEnd type="none" w="med" len="med"/>
                      <a:tailEnd type="none" w="med" len="med"/>
                    </a:lnT>
                    <a:lnB w="9525" cap="flat" cmpd="sng" algn="ctr">
                      <a:solidFill>
                        <a:srgbClr val="D04CE5"/>
                      </a:solidFill>
                      <a:prstDash val="solid"/>
                      <a:round/>
                      <a:headEnd type="none" w="med" len="med"/>
                      <a:tailEnd type="none" w="med" len="med"/>
                    </a:lnB>
                    <a:solidFill>
                      <a:srgbClr val="F9F9F9"/>
                    </a:solidFill>
                  </a:tcPr>
                </a:tc>
              </a:tr>
              <a:tr h="310699">
                <a:tc>
                  <a:txBody>
                    <a:bodyPr/>
                    <a:lstStyle/>
                    <a:p>
                      <a:r>
                        <a:rPr lang="el-GR" sz="1500" dirty="0" smtClean="0"/>
                        <a:t>8</a:t>
                      </a:r>
                      <a:endParaRPr lang="el-GR" sz="1500" dirty="0"/>
                    </a:p>
                  </a:txBody>
                  <a:tcPr marL="77674" marR="77674" marT="38838" marB="38838" anchor="ctr">
                    <a:lnL w="9525" cap="flat" cmpd="sng" algn="ctr">
                      <a:solidFill>
                        <a:srgbClr val="80C8C2"/>
                      </a:solidFill>
                      <a:prstDash val="solid"/>
                      <a:round/>
                      <a:headEnd type="none" w="med" len="med"/>
                      <a:tailEnd type="none" w="med" len="med"/>
                    </a:lnL>
                    <a:lnR w="9525" cap="flat" cmpd="sng" algn="ctr">
                      <a:solidFill>
                        <a:srgbClr val="D04CE5"/>
                      </a:solidFill>
                      <a:prstDash val="solid"/>
                      <a:round/>
                      <a:headEnd type="none" w="med" len="med"/>
                      <a:tailEnd type="none" w="med" len="med"/>
                    </a:lnR>
                    <a:lnT w="9525" cap="flat" cmpd="sng" algn="ctr">
                      <a:solidFill>
                        <a:srgbClr val="80C8C2"/>
                      </a:solidFill>
                      <a:prstDash val="solid"/>
                      <a:round/>
                      <a:headEnd type="none" w="med" len="med"/>
                      <a:tailEnd type="none" w="med" len="med"/>
                    </a:lnT>
                    <a:lnB w="9525" cap="flat" cmpd="sng" algn="ctr">
                      <a:solidFill>
                        <a:srgbClr val="80C8C2"/>
                      </a:solidFill>
                      <a:prstDash val="solid"/>
                      <a:round/>
                      <a:headEnd type="none" w="med" len="med"/>
                      <a:tailEnd type="none" w="med" len="med"/>
                    </a:lnB>
                    <a:solidFill>
                      <a:srgbClr val="F9F9F9"/>
                    </a:solidFill>
                  </a:tcPr>
                </a:tc>
                <a:tc>
                  <a:txBody>
                    <a:bodyPr/>
                    <a:lstStyle/>
                    <a:p>
                      <a:r>
                        <a:rPr lang="en-US" sz="1500" dirty="0" smtClean="0"/>
                        <a:t>1</a:t>
                      </a:r>
                      <a:r>
                        <a:rPr lang="el-GR" sz="1500" dirty="0" smtClean="0"/>
                        <a:t>000</a:t>
                      </a:r>
                      <a:endParaRPr lang="el-GR" sz="1500" dirty="0"/>
                    </a:p>
                  </a:txBody>
                  <a:tcPr marL="77674" marR="77674" marT="38838" marB="38838" anchor="ctr">
                    <a:lnL w="9525" cap="flat" cmpd="sng" algn="ctr">
                      <a:solidFill>
                        <a:srgbClr val="D04CE5"/>
                      </a:solidFill>
                      <a:prstDash val="solid"/>
                      <a:round/>
                      <a:headEnd type="none" w="med" len="med"/>
                      <a:tailEnd type="none" w="med" len="med"/>
                    </a:lnL>
                    <a:lnR w="9525" cap="flat" cmpd="sng" algn="ctr">
                      <a:solidFill>
                        <a:srgbClr val="D04CE5"/>
                      </a:solidFill>
                      <a:prstDash val="solid"/>
                      <a:round/>
                      <a:headEnd type="none" w="med" len="med"/>
                      <a:tailEnd type="none" w="med" len="med"/>
                    </a:lnR>
                    <a:lnT w="9525" cap="flat" cmpd="sng" algn="ctr">
                      <a:solidFill>
                        <a:srgbClr val="80C8C2"/>
                      </a:solidFill>
                      <a:prstDash val="solid"/>
                      <a:round/>
                      <a:headEnd type="none" w="med" len="med"/>
                      <a:tailEnd type="none" w="med" len="med"/>
                    </a:lnT>
                    <a:lnB w="9525" cap="flat" cmpd="sng" algn="ctr">
                      <a:solidFill>
                        <a:srgbClr val="80C8C2"/>
                      </a:solidFill>
                      <a:prstDash val="solid"/>
                      <a:round/>
                      <a:headEnd type="none" w="med" len="med"/>
                      <a:tailEnd type="none" w="med" len="med"/>
                    </a:lnB>
                    <a:solidFill>
                      <a:srgbClr val="F9F9F9"/>
                    </a:solidFill>
                  </a:tcPr>
                </a:tc>
                <a:tc>
                  <a:txBody>
                    <a:bodyPr/>
                    <a:lstStyle/>
                    <a:p>
                      <a:endParaRPr lang="el-GR" sz="1500" dirty="0"/>
                    </a:p>
                  </a:txBody>
                  <a:tcPr marL="77674" marR="77674" marT="38838" marB="38838" anchor="ctr">
                    <a:lnL w="9525" cap="flat" cmpd="sng" algn="ctr">
                      <a:solidFill>
                        <a:srgbClr val="D04CE5"/>
                      </a:solidFill>
                      <a:prstDash val="solid"/>
                      <a:round/>
                      <a:headEnd type="none" w="med" len="med"/>
                      <a:tailEnd type="none" w="med" len="med"/>
                    </a:lnL>
                    <a:lnR w="9525" cap="flat" cmpd="sng" algn="ctr">
                      <a:solidFill>
                        <a:srgbClr val="D04CE5"/>
                      </a:solidFill>
                      <a:prstDash val="solid"/>
                      <a:round/>
                      <a:headEnd type="none" w="med" len="med"/>
                      <a:tailEnd type="none" w="med" len="med"/>
                    </a:lnR>
                    <a:lnT w="9525" cap="flat" cmpd="sng" algn="ctr">
                      <a:solidFill>
                        <a:srgbClr val="D04CE5"/>
                      </a:solidFill>
                      <a:prstDash val="solid"/>
                      <a:round/>
                      <a:headEnd type="none" w="med" len="med"/>
                      <a:tailEnd type="none" w="med" len="med"/>
                    </a:lnT>
                    <a:lnB w="9525" cap="flat" cmpd="sng" algn="ctr">
                      <a:solidFill>
                        <a:srgbClr val="D04CE5"/>
                      </a:solidFill>
                      <a:prstDash val="solid"/>
                      <a:round/>
                      <a:headEnd type="none" w="med" len="med"/>
                      <a:tailEnd type="none" w="med" len="med"/>
                    </a:lnB>
                    <a:solidFill>
                      <a:srgbClr val="F9F9F9"/>
                    </a:solidFill>
                  </a:tcPr>
                </a:tc>
                <a:tc>
                  <a:txBody>
                    <a:bodyPr/>
                    <a:lstStyle/>
                    <a:p>
                      <a:r>
                        <a:rPr lang="el-GR" sz="1500" dirty="0" smtClean="0"/>
                        <a:t>8</a:t>
                      </a:r>
                      <a:endParaRPr lang="el-GR" sz="1500" dirty="0"/>
                    </a:p>
                  </a:txBody>
                  <a:tcPr marL="77674" marR="77674" marT="38838" marB="38838" anchor="ctr">
                    <a:lnL w="9525" cap="flat" cmpd="sng" algn="ctr">
                      <a:solidFill>
                        <a:srgbClr val="D04CE5"/>
                      </a:solidFill>
                      <a:prstDash val="solid"/>
                      <a:round/>
                      <a:headEnd type="none" w="med" len="med"/>
                      <a:tailEnd type="none" w="med" len="med"/>
                    </a:lnL>
                    <a:lnR w="9525" cap="flat" cmpd="sng" algn="ctr">
                      <a:solidFill>
                        <a:srgbClr val="D04CE5"/>
                      </a:solidFill>
                      <a:prstDash val="solid"/>
                      <a:round/>
                      <a:headEnd type="none" w="med" len="med"/>
                      <a:tailEnd type="none" w="med" len="med"/>
                    </a:lnR>
                    <a:lnT w="9525" cap="flat" cmpd="sng" algn="ctr">
                      <a:solidFill>
                        <a:srgbClr val="D04CE5"/>
                      </a:solidFill>
                      <a:prstDash val="solid"/>
                      <a:round/>
                      <a:headEnd type="none" w="med" len="med"/>
                      <a:tailEnd type="none" w="med" len="med"/>
                    </a:lnT>
                    <a:lnB w="9525" cap="flat" cmpd="sng" algn="ctr">
                      <a:solidFill>
                        <a:srgbClr val="D04CE5"/>
                      </a:solidFill>
                      <a:prstDash val="solid"/>
                      <a:round/>
                      <a:headEnd type="none" w="med" len="med"/>
                      <a:tailEnd type="none" w="med" len="med"/>
                    </a:lnB>
                    <a:solidFill>
                      <a:srgbClr val="F9F9F9"/>
                    </a:solidFill>
                  </a:tcPr>
                </a:tc>
              </a:tr>
              <a:tr h="310699">
                <a:tc>
                  <a:txBody>
                    <a:bodyPr/>
                    <a:lstStyle/>
                    <a:p>
                      <a:r>
                        <a:rPr lang="el-GR" sz="1500" dirty="0" smtClean="0"/>
                        <a:t>9</a:t>
                      </a:r>
                      <a:endParaRPr lang="el-GR" sz="1500" dirty="0"/>
                    </a:p>
                  </a:txBody>
                  <a:tcPr marL="77674" marR="77674" marT="38838" marB="38838" anchor="ctr">
                    <a:lnL w="9525" cap="flat" cmpd="sng" algn="ctr">
                      <a:solidFill>
                        <a:srgbClr val="80C8C2"/>
                      </a:solidFill>
                      <a:prstDash val="solid"/>
                      <a:round/>
                      <a:headEnd type="none" w="med" len="med"/>
                      <a:tailEnd type="none" w="med" len="med"/>
                    </a:lnL>
                    <a:lnR w="9525" cap="flat" cmpd="sng" algn="ctr">
                      <a:solidFill>
                        <a:srgbClr val="D04CE5"/>
                      </a:solidFill>
                      <a:prstDash val="solid"/>
                      <a:round/>
                      <a:headEnd type="none" w="med" len="med"/>
                      <a:tailEnd type="none" w="med" len="med"/>
                    </a:lnR>
                    <a:lnT w="9525" cap="flat" cmpd="sng" algn="ctr">
                      <a:solidFill>
                        <a:srgbClr val="80C8C2"/>
                      </a:solidFill>
                      <a:prstDash val="solid"/>
                      <a:round/>
                      <a:headEnd type="none" w="med" len="med"/>
                      <a:tailEnd type="none" w="med" len="med"/>
                    </a:lnT>
                    <a:lnB w="9525" cap="flat" cmpd="sng" algn="ctr">
                      <a:solidFill>
                        <a:srgbClr val="80C8C2"/>
                      </a:solidFill>
                      <a:prstDash val="solid"/>
                      <a:round/>
                      <a:headEnd type="none" w="med" len="med"/>
                      <a:tailEnd type="none" w="med" len="med"/>
                    </a:lnB>
                    <a:solidFill>
                      <a:srgbClr val="F9F9F9"/>
                    </a:solidFill>
                  </a:tcPr>
                </a:tc>
                <a:tc>
                  <a:txBody>
                    <a:bodyPr/>
                    <a:lstStyle/>
                    <a:p>
                      <a:r>
                        <a:rPr lang="en-US" sz="1500" dirty="0" smtClean="0"/>
                        <a:t>1</a:t>
                      </a:r>
                      <a:r>
                        <a:rPr lang="el-GR" sz="1500" dirty="0" smtClean="0"/>
                        <a:t>001</a:t>
                      </a:r>
                      <a:endParaRPr lang="el-GR" sz="1500" dirty="0"/>
                    </a:p>
                  </a:txBody>
                  <a:tcPr marL="77674" marR="77674" marT="38838" marB="38838" anchor="ctr">
                    <a:lnL w="9525" cap="flat" cmpd="sng" algn="ctr">
                      <a:solidFill>
                        <a:srgbClr val="D04CE5"/>
                      </a:solidFill>
                      <a:prstDash val="solid"/>
                      <a:round/>
                      <a:headEnd type="none" w="med" len="med"/>
                      <a:tailEnd type="none" w="med" len="med"/>
                    </a:lnL>
                    <a:lnR w="9525" cap="flat" cmpd="sng" algn="ctr">
                      <a:solidFill>
                        <a:srgbClr val="D04CE5"/>
                      </a:solidFill>
                      <a:prstDash val="solid"/>
                      <a:round/>
                      <a:headEnd type="none" w="med" len="med"/>
                      <a:tailEnd type="none" w="med" len="med"/>
                    </a:lnR>
                    <a:lnT w="9525" cap="flat" cmpd="sng" algn="ctr">
                      <a:solidFill>
                        <a:srgbClr val="80C8C2"/>
                      </a:solidFill>
                      <a:prstDash val="solid"/>
                      <a:round/>
                      <a:headEnd type="none" w="med" len="med"/>
                      <a:tailEnd type="none" w="med" len="med"/>
                    </a:lnT>
                    <a:lnB w="9525" cap="flat" cmpd="sng" algn="ctr">
                      <a:solidFill>
                        <a:srgbClr val="80C8C2"/>
                      </a:solidFill>
                      <a:prstDash val="solid"/>
                      <a:round/>
                      <a:headEnd type="none" w="med" len="med"/>
                      <a:tailEnd type="none" w="med" len="med"/>
                    </a:lnB>
                    <a:solidFill>
                      <a:srgbClr val="F9F9F9"/>
                    </a:solidFill>
                  </a:tcPr>
                </a:tc>
                <a:tc>
                  <a:txBody>
                    <a:bodyPr/>
                    <a:lstStyle/>
                    <a:p>
                      <a:endParaRPr lang="el-GR" sz="1500" dirty="0"/>
                    </a:p>
                  </a:txBody>
                  <a:tcPr marL="77674" marR="77674" marT="38838" marB="38838" anchor="ctr">
                    <a:lnL w="9525" cap="flat" cmpd="sng" algn="ctr">
                      <a:solidFill>
                        <a:srgbClr val="D04CE5"/>
                      </a:solidFill>
                      <a:prstDash val="solid"/>
                      <a:round/>
                      <a:headEnd type="none" w="med" len="med"/>
                      <a:tailEnd type="none" w="med" len="med"/>
                    </a:lnL>
                    <a:lnR w="9525" cap="flat" cmpd="sng" algn="ctr">
                      <a:solidFill>
                        <a:srgbClr val="D04CE5"/>
                      </a:solidFill>
                      <a:prstDash val="solid"/>
                      <a:round/>
                      <a:headEnd type="none" w="med" len="med"/>
                      <a:tailEnd type="none" w="med" len="med"/>
                    </a:lnR>
                    <a:lnT w="9525" cap="flat" cmpd="sng" algn="ctr">
                      <a:solidFill>
                        <a:srgbClr val="D04CE5"/>
                      </a:solidFill>
                      <a:prstDash val="solid"/>
                      <a:round/>
                      <a:headEnd type="none" w="med" len="med"/>
                      <a:tailEnd type="none" w="med" len="med"/>
                    </a:lnT>
                    <a:lnB w="9525" cap="flat" cmpd="sng" algn="ctr">
                      <a:solidFill>
                        <a:srgbClr val="D04CE5"/>
                      </a:solidFill>
                      <a:prstDash val="solid"/>
                      <a:round/>
                      <a:headEnd type="none" w="med" len="med"/>
                      <a:tailEnd type="none" w="med" len="med"/>
                    </a:lnB>
                    <a:solidFill>
                      <a:srgbClr val="F9F9F9"/>
                    </a:solidFill>
                  </a:tcPr>
                </a:tc>
                <a:tc>
                  <a:txBody>
                    <a:bodyPr/>
                    <a:lstStyle/>
                    <a:p>
                      <a:r>
                        <a:rPr lang="el-GR" sz="1500" dirty="0" smtClean="0"/>
                        <a:t>9</a:t>
                      </a:r>
                      <a:endParaRPr lang="el-GR" sz="1500" dirty="0"/>
                    </a:p>
                  </a:txBody>
                  <a:tcPr marL="77674" marR="77674" marT="38838" marB="38838" anchor="ctr">
                    <a:lnL w="9525" cap="flat" cmpd="sng" algn="ctr">
                      <a:solidFill>
                        <a:srgbClr val="D04CE5"/>
                      </a:solidFill>
                      <a:prstDash val="solid"/>
                      <a:round/>
                      <a:headEnd type="none" w="med" len="med"/>
                      <a:tailEnd type="none" w="med" len="med"/>
                    </a:lnL>
                    <a:lnR w="9525" cap="flat" cmpd="sng" algn="ctr">
                      <a:solidFill>
                        <a:srgbClr val="D04CE5"/>
                      </a:solidFill>
                      <a:prstDash val="solid"/>
                      <a:round/>
                      <a:headEnd type="none" w="med" len="med"/>
                      <a:tailEnd type="none" w="med" len="med"/>
                    </a:lnR>
                    <a:lnT w="9525" cap="flat" cmpd="sng" algn="ctr">
                      <a:solidFill>
                        <a:srgbClr val="D04CE5"/>
                      </a:solidFill>
                      <a:prstDash val="solid"/>
                      <a:round/>
                      <a:headEnd type="none" w="med" len="med"/>
                      <a:tailEnd type="none" w="med" len="med"/>
                    </a:lnT>
                    <a:lnB w="9525" cap="flat" cmpd="sng" algn="ctr">
                      <a:solidFill>
                        <a:srgbClr val="D04CE5"/>
                      </a:solidFill>
                      <a:prstDash val="solid"/>
                      <a:round/>
                      <a:headEnd type="none" w="med" len="med"/>
                      <a:tailEnd type="none" w="med" len="med"/>
                    </a:lnB>
                    <a:solidFill>
                      <a:srgbClr val="F9F9F9"/>
                    </a:solidFill>
                  </a:tcPr>
                </a:tc>
              </a:tr>
              <a:tr h="310699">
                <a:tc>
                  <a:txBody>
                    <a:bodyPr/>
                    <a:lstStyle/>
                    <a:p>
                      <a:endParaRPr lang="el-GR" sz="1500" dirty="0"/>
                    </a:p>
                  </a:txBody>
                  <a:tcPr marL="77674" marR="77674" marT="38838" marB="38838" anchor="ctr">
                    <a:lnL w="9525" cap="flat" cmpd="sng" algn="ctr">
                      <a:solidFill>
                        <a:srgbClr val="80C8C2"/>
                      </a:solidFill>
                      <a:prstDash val="solid"/>
                      <a:round/>
                      <a:headEnd type="none" w="med" len="med"/>
                      <a:tailEnd type="none" w="med" len="med"/>
                    </a:lnL>
                    <a:lnR w="9525" cap="flat" cmpd="sng" algn="ctr">
                      <a:solidFill>
                        <a:srgbClr val="D04CE5"/>
                      </a:solidFill>
                      <a:prstDash val="solid"/>
                      <a:round/>
                      <a:headEnd type="none" w="med" len="med"/>
                      <a:tailEnd type="none" w="med" len="med"/>
                    </a:lnR>
                    <a:lnT w="9525" cap="flat" cmpd="sng" algn="ctr">
                      <a:solidFill>
                        <a:srgbClr val="80C8C2"/>
                      </a:solidFill>
                      <a:prstDash val="solid"/>
                      <a:round/>
                      <a:headEnd type="none" w="med" len="med"/>
                      <a:tailEnd type="none" w="med" len="med"/>
                    </a:lnT>
                    <a:lnB w="9525" cap="flat" cmpd="sng" algn="ctr">
                      <a:solidFill>
                        <a:srgbClr val="80C8C2"/>
                      </a:solidFill>
                      <a:prstDash val="solid"/>
                      <a:round/>
                      <a:headEnd type="none" w="med" len="med"/>
                      <a:tailEnd type="none" w="med" len="med"/>
                    </a:lnB>
                    <a:solidFill>
                      <a:srgbClr val="F9F9F9"/>
                    </a:solidFill>
                  </a:tcPr>
                </a:tc>
                <a:tc>
                  <a:txBody>
                    <a:bodyPr/>
                    <a:lstStyle/>
                    <a:p>
                      <a:r>
                        <a:rPr lang="en-US" sz="1500" dirty="0" smtClean="0"/>
                        <a:t>1</a:t>
                      </a:r>
                      <a:r>
                        <a:rPr lang="el-GR" sz="1500" dirty="0" smtClean="0"/>
                        <a:t>010</a:t>
                      </a:r>
                      <a:endParaRPr lang="el-GR" sz="1500" dirty="0"/>
                    </a:p>
                  </a:txBody>
                  <a:tcPr marL="77674" marR="77674" marT="38838" marB="38838" anchor="ctr">
                    <a:lnL w="9525" cap="flat" cmpd="sng" algn="ctr">
                      <a:solidFill>
                        <a:srgbClr val="D04CE5"/>
                      </a:solidFill>
                      <a:prstDash val="solid"/>
                      <a:round/>
                      <a:headEnd type="none" w="med" len="med"/>
                      <a:tailEnd type="none" w="med" len="med"/>
                    </a:lnL>
                    <a:lnR w="9525" cap="flat" cmpd="sng" algn="ctr">
                      <a:solidFill>
                        <a:srgbClr val="D04CE5"/>
                      </a:solidFill>
                      <a:prstDash val="solid"/>
                      <a:round/>
                      <a:headEnd type="none" w="med" len="med"/>
                      <a:tailEnd type="none" w="med" len="med"/>
                    </a:lnR>
                    <a:lnT w="9525" cap="flat" cmpd="sng" algn="ctr">
                      <a:solidFill>
                        <a:srgbClr val="80C8C2"/>
                      </a:solidFill>
                      <a:prstDash val="solid"/>
                      <a:round/>
                      <a:headEnd type="none" w="med" len="med"/>
                      <a:tailEnd type="none" w="med" len="med"/>
                    </a:lnT>
                    <a:lnB w="9525" cap="flat" cmpd="sng" algn="ctr">
                      <a:solidFill>
                        <a:srgbClr val="80C8C2"/>
                      </a:solidFill>
                      <a:prstDash val="solid"/>
                      <a:round/>
                      <a:headEnd type="none" w="med" len="med"/>
                      <a:tailEnd type="none" w="med" len="med"/>
                    </a:lnB>
                    <a:solidFill>
                      <a:srgbClr val="F9F9F9"/>
                    </a:solidFill>
                  </a:tcPr>
                </a:tc>
                <a:tc>
                  <a:txBody>
                    <a:bodyPr/>
                    <a:lstStyle/>
                    <a:p>
                      <a:endParaRPr lang="el-GR" sz="1500" dirty="0"/>
                    </a:p>
                  </a:txBody>
                  <a:tcPr marL="77674" marR="77674" marT="38838" marB="38838" anchor="ctr">
                    <a:lnL w="9525" cap="flat" cmpd="sng" algn="ctr">
                      <a:solidFill>
                        <a:srgbClr val="D04CE5"/>
                      </a:solidFill>
                      <a:prstDash val="solid"/>
                      <a:round/>
                      <a:headEnd type="none" w="med" len="med"/>
                      <a:tailEnd type="none" w="med" len="med"/>
                    </a:lnL>
                    <a:lnR w="9525" cap="flat" cmpd="sng" algn="ctr">
                      <a:solidFill>
                        <a:srgbClr val="D04CE5"/>
                      </a:solidFill>
                      <a:prstDash val="solid"/>
                      <a:round/>
                      <a:headEnd type="none" w="med" len="med"/>
                      <a:tailEnd type="none" w="med" len="med"/>
                    </a:lnR>
                    <a:lnT w="9525" cap="flat" cmpd="sng" algn="ctr">
                      <a:solidFill>
                        <a:srgbClr val="D04CE5"/>
                      </a:solidFill>
                      <a:prstDash val="solid"/>
                      <a:round/>
                      <a:headEnd type="none" w="med" len="med"/>
                      <a:tailEnd type="none" w="med" len="med"/>
                    </a:lnT>
                    <a:lnB w="9525" cap="flat" cmpd="sng" algn="ctr">
                      <a:solidFill>
                        <a:srgbClr val="D04CE5"/>
                      </a:solidFill>
                      <a:prstDash val="solid"/>
                      <a:round/>
                      <a:headEnd type="none" w="med" len="med"/>
                      <a:tailEnd type="none" w="med" len="med"/>
                    </a:lnB>
                    <a:solidFill>
                      <a:srgbClr val="F9F9F9"/>
                    </a:solidFill>
                  </a:tcPr>
                </a:tc>
                <a:tc>
                  <a:txBody>
                    <a:bodyPr/>
                    <a:lstStyle/>
                    <a:p>
                      <a:r>
                        <a:rPr lang="el-GR" sz="1500" dirty="0" smtClean="0"/>
                        <a:t>Α</a:t>
                      </a:r>
                      <a:endParaRPr lang="el-GR" sz="1500" dirty="0"/>
                    </a:p>
                  </a:txBody>
                  <a:tcPr marL="77674" marR="77674" marT="38838" marB="38838" anchor="ctr">
                    <a:lnL w="9525" cap="flat" cmpd="sng" algn="ctr">
                      <a:solidFill>
                        <a:srgbClr val="D04CE5"/>
                      </a:solidFill>
                      <a:prstDash val="solid"/>
                      <a:round/>
                      <a:headEnd type="none" w="med" len="med"/>
                      <a:tailEnd type="none" w="med" len="med"/>
                    </a:lnL>
                    <a:lnR w="9525" cap="flat" cmpd="sng" algn="ctr">
                      <a:solidFill>
                        <a:srgbClr val="D04CE5"/>
                      </a:solidFill>
                      <a:prstDash val="solid"/>
                      <a:round/>
                      <a:headEnd type="none" w="med" len="med"/>
                      <a:tailEnd type="none" w="med" len="med"/>
                    </a:lnR>
                    <a:lnT w="9525" cap="flat" cmpd="sng" algn="ctr">
                      <a:solidFill>
                        <a:srgbClr val="D04CE5"/>
                      </a:solidFill>
                      <a:prstDash val="solid"/>
                      <a:round/>
                      <a:headEnd type="none" w="med" len="med"/>
                      <a:tailEnd type="none" w="med" len="med"/>
                    </a:lnT>
                    <a:lnB w="9525" cap="flat" cmpd="sng" algn="ctr">
                      <a:solidFill>
                        <a:srgbClr val="D04CE5"/>
                      </a:solidFill>
                      <a:prstDash val="solid"/>
                      <a:round/>
                      <a:headEnd type="none" w="med" len="med"/>
                      <a:tailEnd type="none" w="med" len="med"/>
                    </a:lnB>
                    <a:solidFill>
                      <a:srgbClr val="F9F9F9"/>
                    </a:solidFill>
                  </a:tcPr>
                </a:tc>
              </a:tr>
              <a:tr h="310699">
                <a:tc>
                  <a:txBody>
                    <a:bodyPr/>
                    <a:lstStyle/>
                    <a:p>
                      <a:endParaRPr lang="el-GR" sz="1500" dirty="0"/>
                    </a:p>
                  </a:txBody>
                  <a:tcPr marL="77674" marR="77674" marT="38838" marB="38838" anchor="ctr">
                    <a:lnL w="9525" cap="flat" cmpd="sng" algn="ctr">
                      <a:solidFill>
                        <a:srgbClr val="80C8C2"/>
                      </a:solidFill>
                      <a:prstDash val="solid"/>
                      <a:round/>
                      <a:headEnd type="none" w="med" len="med"/>
                      <a:tailEnd type="none" w="med" len="med"/>
                    </a:lnL>
                    <a:lnR w="9525" cap="flat" cmpd="sng" algn="ctr">
                      <a:solidFill>
                        <a:srgbClr val="D04CE5"/>
                      </a:solidFill>
                      <a:prstDash val="solid"/>
                      <a:round/>
                      <a:headEnd type="none" w="med" len="med"/>
                      <a:tailEnd type="none" w="med" len="med"/>
                    </a:lnR>
                    <a:lnT w="9525" cap="flat" cmpd="sng" algn="ctr">
                      <a:solidFill>
                        <a:srgbClr val="80C8C2"/>
                      </a:solidFill>
                      <a:prstDash val="solid"/>
                      <a:round/>
                      <a:headEnd type="none" w="med" len="med"/>
                      <a:tailEnd type="none" w="med" len="med"/>
                    </a:lnT>
                    <a:lnB w="9525" cap="flat" cmpd="sng" algn="ctr">
                      <a:solidFill>
                        <a:srgbClr val="80C8C2"/>
                      </a:solidFill>
                      <a:prstDash val="solid"/>
                      <a:round/>
                      <a:headEnd type="none" w="med" len="med"/>
                      <a:tailEnd type="none" w="med" len="med"/>
                    </a:lnB>
                    <a:solidFill>
                      <a:srgbClr val="F9F9F9"/>
                    </a:solidFill>
                  </a:tcPr>
                </a:tc>
                <a:tc>
                  <a:txBody>
                    <a:bodyPr/>
                    <a:lstStyle/>
                    <a:p>
                      <a:r>
                        <a:rPr lang="en-US" sz="1500" dirty="0" smtClean="0"/>
                        <a:t>1</a:t>
                      </a:r>
                      <a:r>
                        <a:rPr lang="el-GR" sz="1500" dirty="0" smtClean="0"/>
                        <a:t>011</a:t>
                      </a:r>
                      <a:endParaRPr lang="el-GR" sz="1500" dirty="0"/>
                    </a:p>
                  </a:txBody>
                  <a:tcPr marL="77674" marR="77674" marT="38838" marB="38838" anchor="ctr">
                    <a:lnL w="9525" cap="flat" cmpd="sng" algn="ctr">
                      <a:solidFill>
                        <a:srgbClr val="D04CE5"/>
                      </a:solidFill>
                      <a:prstDash val="solid"/>
                      <a:round/>
                      <a:headEnd type="none" w="med" len="med"/>
                      <a:tailEnd type="none" w="med" len="med"/>
                    </a:lnL>
                    <a:lnR w="9525" cap="flat" cmpd="sng" algn="ctr">
                      <a:solidFill>
                        <a:srgbClr val="D04CE5"/>
                      </a:solidFill>
                      <a:prstDash val="solid"/>
                      <a:round/>
                      <a:headEnd type="none" w="med" len="med"/>
                      <a:tailEnd type="none" w="med" len="med"/>
                    </a:lnR>
                    <a:lnT w="9525" cap="flat" cmpd="sng" algn="ctr">
                      <a:solidFill>
                        <a:srgbClr val="80C8C2"/>
                      </a:solidFill>
                      <a:prstDash val="solid"/>
                      <a:round/>
                      <a:headEnd type="none" w="med" len="med"/>
                      <a:tailEnd type="none" w="med" len="med"/>
                    </a:lnT>
                    <a:lnB w="9525" cap="flat" cmpd="sng" algn="ctr">
                      <a:solidFill>
                        <a:srgbClr val="80C8C2"/>
                      </a:solidFill>
                      <a:prstDash val="solid"/>
                      <a:round/>
                      <a:headEnd type="none" w="med" len="med"/>
                      <a:tailEnd type="none" w="med" len="med"/>
                    </a:lnB>
                    <a:solidFill>
                      <a:srgbClr val="F9F9F9"/>
                    </a:solidFill>
                  </a:tcPr>
                </a:tc>
                <a:tc>
                  <a:txBody>
                    <a:bodyPr/>
                    <a:lstStyle/>
                    <a:p>
                      <a:endParaRPr lang="el-GR" sz="1500" dirty="0"/>
                    </a:p>
                  </a:txBody>
                  <a:tcPr marL="77674" marR="77674" marT="38838" marB="38838" anchor="ctr">
                    <a:lnL w="9525" cap="flat" cmpd="sng" algn="ctr">
                      <a:solidFill>
                        <a:srgbClr val="D04CE5"/>
                      </a:solidFill>
                      <a:prstDash val="solid"/>
                      <a:round/>
                      <a:headEnd type="none" w="med" len="med"/>
                      <a:tailEnd type="none" w="med" len="med"/>
                    </a:lnL>
                    <a:lnR w="9525" cap="flat" cmpd="sng" algn="ctr">
                      <a:solidFill>
                        <a:srgbClr val="D04CE5"/>
                      </a:solidFill>
                      <a:prstDash val="solid"/>
                      <a:round/>
                      <a:headEnd type="none" w="med" len="med"/>
                      <a:tailEnd type="none" w="med" len="med"/>
                    </a:lnR>
                    <a:lnT w="9525" cap="flat" cmpd="sng" algn="ctr">
                      <a:solidFill>
                        <a:srgbClr val="D04CE5"/>
                      </a:solidFill>
                      <a:prstDash val="solid"/>
                      <a:round/>
                      <a:headEnd type="none" w="med" len="med"/>
                      <a:tailEnd type="none" w="med" len="med"/>
                    </a:lnT>
                    <a:lnB w="9525" cap="flat" cmpd="sng" algn="ctr">
                      <a:solidFill>
                        <a:srgbClr val="D04CE5"/>
                      </a:solidFill>
                      <a:prstDash val="solid"/>
                      <a:round/>
                      <a:headEnd type="none" w="med" len="med"/>
                      <a:tailEnd type="none" w="med" len="med"/>
                    </a:lnB>
                    <a:solidFill>
                      <a:srgbClr val="F9F9F9"/>
                    </a:solidFill>
                  </a:tcPr>
                </a:tc>
                <a:tc>
                  <a:txBody>
                    <a:bodyPr/>
                    <a:lstStyle/>
                    <a:p>
                      <a:r>
                        <a:rPr lang="el-GR" sz="1500" dirty="0" smtClean="0"/>
                        <a:t>Β</a:t>
                      </a:r>
                      <a:endParaRPr lang="el-GR" sz="1500" dirty="0"/>
                    </a:p>
                  </a:txBody>
                  <a:tcPr marL="77674" marR="77674" marT="38838" marB="38838" anchor="ctr">
                    <a:lnL w="9525" cap="flat" cmpd="sng" algn="ctr">
                      <a:solidFill>
                        <a:srgbClr val="D04CE5"/>
                      </a:solidFill>
                      <a:prstDash val="solid"/>
                      <a:round/>
                      <a:headEnd type="none" w="med" len="med"/>
                      <a:tailEnd type="none" w="med" len="med"/>
                    </a:lnL>
                    <a:lnR w="9525" cap="flat" cmpd="sng" algn="ctr">
                      <a:solidFill>
                        <a:srgbClr val="D04CE5"/>
                      </a:solidFill>
                      <a:prstDash val="solid"/>
                      <a:round/>
                      <a:headEnd type="none" w="med" len="med"/>
                      <a:tailEnd type="none" w="med" len="med"/>
                    </a:lnR>
                    <a:lnT w="9525" cap="flat" cmpd="sng" algn="ctr">
                      <a:solidFill>
                        <a:srgbClr val="D04CE5"/>
                      </a:solidFill>
                      <a:prstDash val="solid"/>
                      <a:round/>
                      <a:headEnd type="none" w="med" len="med"/>
                      <a:tailEnd type="none" w="med" len="med"/>
                    </a:lnT>
                    <a:lnB w="9525" cap="flat" cmpd="sng" algn="ctr">
                      <a:solidFill>
                        <a:srgbClr val="D04CE5"/>
                      </a:solidFill>
                      <a:prstDash val="solid"/>
                      <a:round/>
                      <a:headEnd type="none" w="med" len="med"/>
                      <a:tailEnd type="none" w="med" len="med"/>
                    </a:lnB>
                    <a:solidFill>
                      <a:srgbClr val="F9F9F9"/>
                    </a:solidFill>
                  </a:tcPr>
                </a:tc>
              </a:tr>
              <a:tr h="310699">
                <a:tc>
                  <a:txBody>
                    <a:bodyPr/>
                    <a:lstStyle/>
                    <a:p>
                      <a:endParaRPr lang="el-GR" sz="1500" dirty="0"/>
                    </a:p>
                  </a:txBody>
                  <a:tcPr marL="77674" marR="77674" marT="38838" marB="38838" anchor="ctr">
                    <a:lnL w="9525" cap="flat" cmpd="sng" algn="ctr">
                      <a:solidFill>
                        <a:srgbClr val="80C8C2"/>
                      </a:solidFill>
                      <a:prstDash val="solid"/>
                      <a:round/>
                      <a:headEnd type="none" w="med" len="med"/>
                      <a:tailEnd type="none" w="med" len="med"/>
                    </a:lnL>
                    <a:lnR w="9525" cap="flat" cmpd="sng" algn="ctr">
                      <a:solidFill>
                        <a:srgbClr val="D04CE5"/>
                      </a:solidFill>
                      <a:prstDash val="solid"/>
                      <a:round/>
                      <a:headEnd type="none" w="med" len="med"/>
                      <a:tailEnd type="none" w="med" len="med"/>
                    </a:lnR>
                    <a:lnT w="9525" cap="flat" cmpd="sng" algn="ctr">
                      <a:solidFill>
                        <a:srgbClr val="80C8C2"/>
                      </a:solidFill>
                      <a:prstDash val="solid"/>
                      <a:round/>
                      <a:headEnd type="none" w="med" len="med"/>
                      <a:tailEnd type="none" w="med" len="med"/>
                    </a:lnT>
                    <a:lnB w="9525" cap="flat" cmpd="sng" algn="ctr">
                      <a:solidFill>
                        <a:srgbClr val="80C8C2"/>
                      </a:solidFill>
                      <a:prstDash val="solid"/>
                      <a:round/>
                      <a:headEnd type="none" w="med" len="med"/>
                      <a:tailEnd type="none" w="med" len="med"/>
                    </a:lnB>
                    <a:solidFill>
                      <a:srgbClr val="F9F9F9"/>
                    </a:solidFill>
                  </a:tcPr>
                </a:tc>
                <a:tc>
                  <a:txBody>
                    <a:bodyPr/>
                    <a:lstStyle/>
                    <a:p>
                      <a:r>
                        <a:rPr lang="en-US" sz="1500" dirty="0" smtClean="0"/>
                        <a:t>1</a:t>
                      </a:r>
                      <a:r>
                        <a:rPr lang="el-GR" sz="1500" dirty="0" smtClean="0"/>
                        <a:t>100</a:t>
                      </a:r>
                      <a:endParaRPr lang="el-GR" sz="1500" dirty="0"/>
                    </a:p>
                  </a:txBody>
                  <a:tcPr marL="77674" marR="77674" marT="38838" marB="38838" anchor="ctr">
                    <a:lnL w="9525" cap="flat" cmpd="sng" algn="ctr">
                      <a:solidFill>
                        <a:srgbClr val="D04CE5"/>
                      </a:solidFill>
                      <a:prstDash val="solid"/>
                      <a:round/>
                      <a:headEnd type="none" w="med" len="med"/>
                      <a:tailEnd type="none" w="med" len="med"/>
                    </a:lnL>
                    <a:lnR w="9525" cap="flat" cmpd="sng" algn="ctr">
                      <a:solidFill>
                        <a:srgbClr val="D04CE5"/>
                      </a:solidFill>
                      <a:prstDash val="solid"/>
                      <a:round/>
                      <a:headEnd type="none" w="med" len="med"/>
                      <a:tailEnd type="none" w="med" len="med"/>
                    </a:lnR>
                    <a:lnT w="9525" cap="flat" cmpd="sng" algn="ctr">
                      <a:solidFill>
                        <a:srgbClr val="80C8C2"/>
                      </a:solidFill>
                      <a:prstDash val="solid"/>
                      <a:round/>
                      <a:headEnd type="none" w="med" len="med"/>
                      <a:tailEnd type="none" w="med" len="med"/>
                    </a:lnT>
                    <a:lnB w="9525" cap="flat" cmpd="sng" algn="ctr">
                      <a:solidFill>
                        <a:srgbClr val="80C8C2"/>
                      </a:solidFill>
                      <a:prstDash val="solid"/>
                      <a:round/>
                      <a:headEnd type="none" w="med" len="med"/>
                      <a:tailEnd type="none" w="med" len="med"/>
                    </a:lnB>
                    <a:solidFill>
                      <a:srgbClr val="F9F9F9"/>
                    </a:solidFill>
                  </a:tcPr>
                </a:tc>
                <a:tc>
                  <a:txBody>
                    <a:bodyPr/>
                    <a:lstStyle/>
                    <a:p>
                      <a:endParaRPr lang="el-GR" sz="1500" dirty="0"/>
                    </a:p>
                  </a:txBody>
                  <a:tcPr marL="77674" marR="77674" marT="38838" marB="38838" anchor="ctr">
                    <a:lnL w="9525" cap="flat" cmpd="sng" algn="ctr">
                      <a:solidFill>
                        <a:srgbClr val="D04CE5"/>
                      </a:solidFill>
                      <a:prstDash val="solid"/>
                      <a:round/>
                      <a:headEnd type="none" w="med" len="med"/>
                      <a:tailEnd type="none" w="med" len="med"/>
                    </a:lnL>
                    <a:lnR w="9525" cap="flat" cmpd="sng" algn="ctr">
                      <a:solidFill>
                        <a:srgbClr val="D04CE5"/>
                      </a:solidFill>
                      <a:prstDash val="solid"/>
                      <a:round/>
                      <a:headEnd type="none" w="med" len="med"/>
                      <a:tailEnd type="none" w="med" len="med"/>
                    </a:lnR>
                    <a:lnT w="9525" cap="flat" cmpd="sng" algn="ctr">
                      <a:solidFill>
                        <a:srgbClr val="D04CE5"/>
                      </a:solidFill>
                      <a:prstDash val="solid"/>
                      <a:round/>
                      <a:headEnd type="none" w="med" len="med"/>
                      <a:tailEnd type="none" w="med" len="med"/>
                    </a:lnT>
                    <a:lnB w="9525" cap="flat" cmpd="sng" algn="ctr">
                      <a:solidFill>
                        <a:srgbClr val="D04CE5"/>
                      </a:solidFill>
                      <a:prstDash val="solid"/>
                      <a:round/>
                      <a:headEnd type="none" w="med" len="med"/>
                      <a:tailEnd type="none" w="med" len="med"/>
                    </a:lnB>
                    <a:solidFill>
                      <a:srgbClr val="F9F9F9"/>
                    </a:solidFill>
                  </a:tcPr>
                </a:tc>
                <a:tc>
                  <a:txBody>
                    <a:bodyPr/>
                    <a:lstStyle/>
                    <a:p>
                      <a:r>
                        <a:rPr lang="en-US" sz="1500" dirty="0" smtClean="0"/>
                        <a:t>C</a:t>
                      </a:r>
                      <a:endParaRPr lang="el-GR" sz="1500" dirty="0"/>
                    </a:p>
                  </a:txBody>
                  <a:tcPr marL="77674" marR="77674" marT="38838" marB="38838" anchor="ctr">
                    <a:lnL w="9525" cap="flat" cmpd="sng" algn="ctr">
                      <a:solidFill>
                        <a:srgbClr val="D04CE5"/>
                      </a:solidFill>
                      <a:prstDash val="solid"/>
                      <a:round/>
                      <a:headEnd type="none" w="med" len="med"/>
                      <a:tailEnd type="none" w="med" len="med"/>
                    </a:lnL>
                    <a:lnR w="9525" cap="flat" cmpd="sng" algn="ctr">
                      <a:solidFill>
                        <a:srgbClr val="D04CE5"/>
                      </a:solidFill>
                      <a:prstDash val="solid"/>
                      <a:round/>
                      <a:headEnd type="none" w="med" len="med"/>
                      <a:tailEnd type="none" w="med" len="med"/>
                    </a:lnR>
                    <a:lnT w="9525" cap="flat" cmpd="sng" algn="ctr">
                      <a:solidFill>
                        <a:srgbClr val="D04CE5"/>
                      </a:solidFill>
                      <a:prstDash val="solid"/>
                      <a:round/>
                      <a:headEnd type="none" w="med" len="med"/>
                      <a:tailEnd type="none" w="med" len="med"/>
                    </a:lnT>
                    <a:lnB w="9525" cap="flat" cmpd="sng" algn="ctr">
                      <a:solidFill>
                        <a:srgbClr val="D04CE5"/>
                      </a:solidFill>
                      <a:prstDash val="solid"/>
                      <a:round/>
                      <a:headEnd type="none" w="med" len="med"/>
                      <a:tailEnd type="none" w="med" len="med"/>
                    </a:lnB>
                    <a:solidFill>
                      <a:srgbClr val="F9F9F9"/>
                    </a:solidFill>
                  </a:tcPr>
                </a:tc>
              </a:tr>
              <a:tr h="310699">
                <a:tc>
                  <a:txBody>
                    <a:bodyPr/>
                    <a:lstStyle/>
                    <a:p>
                      <a:endParaRPr lang="el-GR" sz="1500" dirty="0"/>
                    </a:p>
                  </a:txBody>
                  <a:tcPr marL="77674" marR="77674" marT="38838" marB="38838" anchor="ctr">
                    <a:lnL w="9525" cap="flat" cmpd="sng" algn="ctr">
                      <a:solidFill>
                        <a:srgbClr val="80C8C2"/>
                      </a:solidFill>
                      <a:prstDash val="solid"/>
                      <a:round/>
                      <a:headEnd type="none" w="med" len="med"/>
                      <a:tailEnd type="none" w="med" len="med"/>
                    </a:lnL>
                    <a:lnR w="9525" cap="flat" cmpd="sng" algn="ctr">
                      <a:solidFill>
                        <a:srgbClr val="D04CE5"/>
                      </a:solidFill>
                      <a:prstDash val="solid"/>
                      <a:round/>
                      <a:headEnd type="none" w="med" len="med"/>
                      <a:tailEnd type="none" w="med" len="med"/>
                    </a:lnR>
                    <a:lnT w="9525" cap="flat" cmpd="sng" algn="ctr">
                      <a:solidFill>
                        <a:srgbClr val="80C8C2"/>
                      </a:solidFill>
                      <a:prstDash val="solid"/>
                      <a:round/>
                      <a:headEnd type="none" w="med" len="med"/>
                      <a:tailEnd type="none" w="med" len="med"/>
                    </a:lnT>
                    <a:lnB w="9525" cap="flat" cmpd="sng" algn="ctr">
                      <a:solidFill>
                        <a:srgbClr val="80C8C2"/>
                      </a:solidFill>
                      <a:prstDash val="solid"/>
                      <a:round/>
                      <a:headEnd type="none" w="med" len="med"/>
                      <a:tailEnd type="none" w="med" len="med"/>
                    </a:lnB>
                    <a:solidFill>
                      <a:srgbClr val="F9F9F9"/>
                    </a:solidFill>
                  </a:tcPr>
                </a:tc>
                <a:tc>
                  <a:txBody>
                    <a:bodyPr/>
                    <a:lstStyle/>
                    <a:p>
                      <a:r>
                        <a:rPr lang="en-US" sz="1500" dirty="0" smtClean="0"/>
                        <a:t>1</a:t>
                      </a:r>
                      <a:r>
                        <a:rPr lang="el-GR" sz="1500" dirty="0" smtClean="0"/>
                        <a:t>101</a:t>
                      </a:r>
                      <a:endParaRPr lang="el-GR" sz="1500" dirty="0"/>
                    </a:p>
                  </a:txBody>
                  <a:tcPr marL="77674" marR="77674" marT="38838" marB="38838" anchor="ctr">
                    <a:lnL w="9525" cap="flat" cmpd="sng" algn="ctr">
                      <a:solidFill>
                        <a:srgbClr val="D04CE5"/>
                      </a:solidFill>
                      <a:prstDash val="solid"/>
                      <a:round/>
                      <a:headEnd type="none" w="med" len="med"/>
                      <a:tailEnd type="none" w="med" len="med"/>
                    </a:lnL>
                    <a:lnR w="9525" cap="flat" cmpd="sng" algn="ctr">
                      <a:solidFill>
                        <a:srgbClr val="D04CE5"/>
                      </a:solidFill>
                      <a:prstDash val="solid"/>
                      <a:round/>
                      <a:headEnd type="none" w="med" len="med"/>
                      <a:tailEnd type="none" w="med" len="med"/>
                    </a:lnR>
                    <a:lnT w="9525" cap="flat" cmpd="sng" algn="ctr">
                      <a:solidFill>
                        <a:srgbClr val="80C8C2"/>
                      </a:solidFill>
                      <a:prstDash val="solid"/>
                      <a:round/>
                      <a:headEnd type="none" w="med" len="med"/>
                      <a:tailEnd type="none" w="med" len="med"/>
                    </a:lnT>
                    <a:lnB w="9525" cap="flat" cmpd="sng" algn="ctr">
                      <a:solidFill>
                        <a:srgbClr val="80C8C2"/>
                      </a:solidFill>
                      <a:prstDash val="solid"/>
                      <a:round/>
                      <a:headEnd type="none" w="med" len="med"/>
                      <a:tailEnd type="none" w="med" len="med"/>
                    </a:lnB>
                    <a:solidFill>
                      <a:srgbClr val="F9F9F9"/>
                    </a:solidFill>
                  </a:tcPr>
                </a:tc>
                <a:tc>
                  <a:txBody>
                    <a:bodyPr/>
                    <a:lstStyle/>
                    <a:p>
                      <a:endParaRPr lang="el-GR" sz="1500" dirty="0"/>
                    </a:p>
                  </a:txBody>
                  <a:tcPr marL="77674" marR="77674" marT="38838" marB="38838" anchor="ctr">
                    <a:lnL w="9525" cap="flat" cmpd="sng" algn="ctr">
                      <a:solidFill>
                        <a:srgbClr val="D04CE5"/>
                      </a:solidFill>
                      <a:prstDash val="solid"/>
                      <a:round/>
                      <a:headEnd type="none" w="med" len="med"/>
                      <a:tailEnd type="none" w="med" len="med"/>
                    </a:lnL>
                    <a:lnR w="9525" cap="flat" cmpd="sng" algn="ctr">
                      <a:solidFill>
                        <a:srgbClr val="D04CE5"/>
                      </a:solidFill>
                      <a:prstDash val="solid"/>
                      <a:round/>
                      <a:headEnd type="none" w="med" len="med"/>
                      <a:tailEnd type="none" w="med" len="med"/>
                    </a:lnR>
                    <a:lnT w="9525" cap="flat" cmpd="sng" algn="ctr">
                      <a:solidFill>
                        <a:srgbClr val="D04CE5"/>
                      </a:solidFill>
                      <a:prstDash val="solid"/>
                      <a:round/>
                      <a:headEnd type="none" w="med" len="med"/>
                      <a:tailEnd type="none" w="med" len="med"/>
                    </a:lnT>
                    <a:lnB w="9525" cap="flat" cmpd="sng" algn="ctr">
                      <a:solidFill>
                        <a:srgbClr val="D04CE5"/>
                      </a:solidFill>
                      <a:prstDash val="solid"/>
                      <a:round/>
                      <a:headEnd type="none" w="med" len="med"/>
                      <a:tailEnd type="none" w="med" len="med"/>
                    </a:lnB>
                    <a:solidFill>
                      <a:srgbClr val="F9F9F9"/>
                    </a:solidFill>
                  </a:tcPr>
                </a:tc>
                <a:tc>
                  <a:txBody>
                    <a:bodyPr/>
                    <a:lstStyle/>
                    <a:p>
                      <a:r>
                        <a:rPr lang="en-US" sz="1500" dirty="0" smtClean="0"/>
                        <a:t>D</a:t>
                      </a:r>
                      <a:endParaRPr lang="el-GR" sz="1500" dirty="0"/>
                    </a:p>
                  </a:txBody>
                  <a:tcPr marL="77674" marR="77674" marT="38838" marB="38838" anchor="ctr">
                    <a:lnL w="9525" cap="flat" cmpd="sng" algn="ctr">
                      <a:solidFill>
                        <a:srgbClr val="D04CE5"/>
                      </a:solidFill>
                      <a:prstDash val="solid"/>
                      <a:round/>
                      <a:headEnd type="none" w="med" len="med"/>
                      <a:tailEnd type="none" w="med" len="med"/>
                    </a:lnL>
                    <a:lnR w="9525" cap="flat" cmpd="sng" algn="ctr">
                      <a:solidFill>
                        <a:srgbClr val="D04CE5"/>
                      </a:solidFill>
                      <a:prstDash val="solid"/>
                      <a:round/>
                      <a:headEnd type="none" w="med" len="med"/>
                      <a:tailEnd type="none" w="med" len="med"/>
                    </a:lnR>
                    <a:lnT w="9525" cap="flat" cmpd="sng" algn="ctr">
                      <a:solidFill>
                        <a:srgbClr val="D04CE5"/>
                      </a:solidFill>
                      <a:prstDash val="solid"/>
                      <a:round/>
                      <a:headEnd type="none" w="med" len="med"/>
                      <a:tailEnd type="none" w="med" len="med"/>
                    </a:lnT>
                    <a:lnB w="9525" cap="flat" cmpd="sng" algn="ctr">
                      <a:solidFill>
                        <a:srgbClr val="D04CE5"/>
                      </a:solidFill>
                      <a:prstDash val="solid"/>
                      <a:round/>
                      <a:headEnd type="none" w="med" len="med"/>
                      <a:tailEnd type="none" w="med" len="med"/>
                    </a:lnB>
                    <a:solidFill>
                      <a:srgbClr val="F9F9F9"/>
                    </a:solidFill>
                  </a:tcPr>
                </a:tc>
              </a:tr>
              <a:tr h="310699">
                <a:tc>
                  <a:txBody>
                    <a:bodyPr/>
                    <a:lstStyle/>
                    <a:p>
                      <a:endParaRPr lang="el-GR" sz="1500" dirty="0"/>
                    </a:p>
                  </a:txBody>
                  <a:tcPr marL="77674" marR="77674" marT="38838" marB="38838" anchor="ctr">
                    <a:lnL w="9525" cap="flat" cmpd="sng" algn="ctr">
                      <a:solidFill>
                        <a:srgbClr val="80C8C2"/>
                      </a:solidFill>
                      <a:prstDash val="solid"/>
                      <a:round/>
                      <a:headEnd type="none" w="med" len="med"/>
                      <a:tailEnd type="none" w="med" len="med"/>
                    </a:lnL>
                    <a:lnR w="9525" cap="flat" cmpd="sng" algn="ctr">
                      <a:solidFill>
                        <a:srgbClr val="D04CE5"/>
                      </a:solidFill>
                      <a:prstDash val="solid"/>
                      <a:round/>
                      <a:headEnd type="none" w="med" len="med"/>
                      <a:tailEnd type="none" w="med" len="med"/>
                    </a:lnR>
                    <a:lnT w="9525" cap="flat" cmpd="sng" algn="ctr">
                      <a:solidFill>
                        <a:srgbClr val="80C8C2"/>
                      </a:solidFill>
                      <a:prstDash val="solid"/>
                      <a:round/>
                      <a:headEnd type="none" w="med" len="med"/>
                      <a:tailEnd type="none" w="med" len="med"/>
                    </a:lnT>
                    <a:lnB w="9525" cap="flat" cmpd="sng" algn="ctr">
                      <a:solidFill>
                        <a:srgbClr val="80C8C2"/>
                      </a:solidFill>
                      <a:prstDash val="solid"/>
                      <a:round/>
                      <a:headEnd type="none" w="med" len="med"/>
                      <a:tailEnd type="none" w="med" len="med"/>
                    </a:lnB>
                    <a:solidFill>
                      <a:srgbClr val="F9F9F9"/>
                    </a:solidFill>
                  </a:tcPr>
                </a:tc>
                <a:tc>
                  <a:txBody>
                    <a:bodyPr/>
                    <a:lstStyle/>
                    <a:p>
                      <a:r>
                        <a:rPr lang="en-US" sz="1500" dirty="0" smtClean="0"/>
                        <a:t>1</a:t>
                      </a:r>
                      <a:r>
                        <a:rPr lang="el-GR" sz="1500" dirty="0" smtClean="0"/>
                        <a:t>110</a:t>
                      </a:r>
                      <a:endParaRPr lang="el-GR" sz="1500" dirty="0"/>
                    </a:p>
                  </a:txBody>
                  <a:tcPr marL="77674" marR="77674" marT="38838" marB="38838" anchor="ctr">
                    <a:lnL w="9525" cap="flat" cmpd="sng" algn="ctr">
                      <a:solidFill>
                        <a:srgbClr val="D04CE5"/>
                      </a:solidFill>
                      <a:prstDash val="solid"/>
                      <a:round/>
                      <a:headEnd type="none" w="med" len="med"/>
                      <a:tailEnd type="none" w="med" len="med"/>
                    </a:lnL>
                    <a:lnR w="9525" cap="flat" cmpd="sng" algn="ctr">
                      <a:solidFill>
                        <a:srgbClr val="D04CE5"/>
                      </a:solidFill>
                      <a:prstDash val="solid"/>
                      <a:round/>
                      <a:headEnd type="none" w="med" len="med"/>
                      <a:tailEnd type="none" w="med" len="med"/>
                    </a:lnR>
                    <a:lnT w="9525" cap="flat" cmpd="sng" algn="ctr">
                      <a:solidFill>
                        <a:srgbClr val="80C8C2"/>
                      </a:solidFill>
                      <a:prstDash val="solid"/>
                      <a:round/>
                      <a:headEnd type="none" w="med" len="med"/>
                      <a:tailEnd type="none" w="med" len="med"/>
                    </a:lnT>
                    <a:lnB w="9525" cap="flat" cmpd="sng" algn="ctr">
                      <a:solidFill>
                        <a:srgbClr val="80C8C2"/>
                      </a:solidFill>
                      <a:prstDash val="solid"/>
                      <a:round/>
                      <a:headEnd type="none" w="med" len="med"/>
                      <a:tailEnd type="none" w="med" len="med"/>
                    </a:lnB>
                    <a:solidFill>
                      <a:srgbClr val="F9F9F9"/>
                    </a:solidFill>
                  </a:tcPr>
                </a:tc>
                <a:tc>
                  <a:txBody>
                    <a:bodyPr/>
                    <a:lstStyle/>
                    <a:p>
                      <a:endParaRPr lang="el-GR" sz="1500" dirty="0"/>
                    </a:p>
                  </a:txBody>
                  <a:tcPr marL="77674" marR="77674" marT="38838" marB="38838" anchor="ctr">
                    <a:lnL w="9525" cap="flat" cmpd="sng" algn="ctr">
                      <a:solidFill>
                        <a:srgbClr val="D04CE5"/>
                      </a:solidFill>
                      <a:prstDash val="solid"/>
                      <a:round/>
                      <a:headEnd type="none" w="med" len="med"/>
                      <a:tailEnd type="none" w="med" len="med"/>
                    </a:lnL>
                    <a:lnR w="9525" cap="flat" cmpd="sng" algn="ctr">
                      <a:solidFill>
                        <a:srgbClr val="D04CE5"/>
                      </a:solidFill>
                      <a:prstDash val="solid"/>
                      <a:round/>
                      <a:headEnd type="none" w="med" len="med"/>
                      <a:tailEnd type="none" w="med" len="med"/>
                    </a:lnR>
                    <a:lnT w="9525" cap="flat" cmpd="sng" algn="ctr">
                      <a:solidFill>
                        <a:srgbClr val="D04CE5"/>
                      </a:solidFill>
                      <a:prstDash val="solid"/>
                      <a:round/>
                      <a:headEnd type="none" w="med" len="med"/>
                      <a:tailEnd type="none" w="med" len="med"/>
                    </a:lnT>
                    <a:lnB w="9525" cap="flat" cmpd="sng" algn="ctr">
                      <a:solidFill>
                        <a:srgbClr val="D04CE5"/>
                      </a:solidFill>
                      <a:prstDash val="solid"/>
                      <a:round/>
                      <a:headEnd type="none" w="med" len="med"/>
                      <a:tailEnd type="none" w="med" len="med"/>
                    </a:lnB>
                    <a:solidFill>
                      <a:srgbClr val="F9F9F9"/>
                    </a:solidFill>
                  </a:tcPr>
                </a:tc>
                <a:tc>
                  <a:txBody>
                    <a:bodyPr/>
                    <a:lstStyle/>
                    <a:p>
                      <a:r>
                        <a:rPr lang="en-US" sz="1500" dirty="0" smtClean="0"/>
                        <a:t>E</a:t>
                      </a:r>
                      <a:endParaRPr lang="el-GR" sz="1500" dirty="0"/>
                    </a:p>
                  </a:txBody>
                  <a:tcPr marL="77674" marR="77674" marT="38838" marB="38838" anchor="ctr">
                    <a:lnL w="9525" cap="flat" cmpd="sng" algn="ctr">
                      <a:solidFill>
                        <a:srgbClr val="D04CE5"/>
                      </a:solidFill>
                      <a:prstDash val="solid"/>
                      <a:round/>
                      <a:headEnd type="none" w="med" len="med"/>
                      <a:tailEnd type="none" w="med" len="med"/>
                    </a:lnL>
                    <a:lnR w="9525" cap="flat" cmpd="sng" algn="ctr">
                      <a:solidFill>
                        <a:srgbClr val="D04CE5"/>
                      </a:solidFill>
                      <a:prstDash val="solid"/>
                      <a:round/>
                      <a:headEnd type="none" w="med" len="med"/>
                      <a:tailEnd type="none" w="med" len="med"/>
                    </a:lnR>
                    <a:lnT w="9525" cap="flat" cmpd="sng" algn="ctr">
                      <a:solidFill>
                        <a:srgbClr val="D04CE5"/>
                      </a:solidFill>
                      <a:prstDash val="solid"/>
                      <a:round/>
                      <a:headEnd type="none" w="med" len="med"/>
                      <a:tailEnd type="none" w="med" len="med"/>
                    </a:lnT>
                    <a:lnB w="9525" cap="flat" cmpd="sng" algn="ctr">
                      <a:solidFill>
                        <a:srgbClr val="D04CE5"/>
                      </a:solidFill>
                      <a:prstDash val="solid"/>
                      <a:round/>
                      <a:headEnd type="none" w="med" len="med"/>
                      <a:tailEnd type="none" w="med" len="med"/>
                    </a:lnB>
                    <a:solidFill>
                      <a:srgbClr val="F9F9F9"/>
                    </a:solidFill>
                  </a:tcPr>
                </a:tc>
              </a:tr>
              <a:tr h="310699">
                <a:tc>
                  <a:txBody>
                    <a:bodyPr/>
                    <a:lstStyle/>
                    <a:p>
                      <a:endParaRPr lang="el-GR" sz="1500" dirty="0"/>
                    </a:p>
                  </a:txBody>
                  <a:tcPr marL="77674" marR="77674" marT="38838" marB="38838" anchor="ctr">
                    <a:lnL w="9525" cap="flat" cmpd="sng" algn="ctr">
                      <a:solidFill>
                        <a:srgbClr val="80C8C2"/>
                      </a:solidFill>
                      <a:prstDash val="solid"/>
                      <a:round/>
                      <a:headEnd type="none" w="med" len="med"/>
                      <a:tailEnd type="none" w="med" len="med"/>
                    </a:lnL>
                    <a:lnR w="9525" cap="flat" cmpd="sng" algn="ctr">
                      <a:solidFill>
                        <a:srgbClr val="D04CE5"/>
                      </a:solidFill>
                      <a:prstDash val="solid"/>
                      <a:round/>
                      <a:headEnd type="none" w="med" len="med"/>
                      <a:tailEnd type="none" w="med" len="med"/>
                    </a:lnR>
                    <a:lnT w="9525" cap="flat" cmpd="sng" algn="ctr">
                      <a:solidFill>
                        <a:srgbClr val="80C8C2"/>
                      </a:solidFill>
                      <a:prstDash val="solid"/>
                      <a:round/>
                      <a:headEnd type="none" w="med" len="med"/>
                      <a:tailEnd type="none" w="med" len="med"/>
                    </a:lnT>
                    <a:lnB w="9525" cap="flat" cmpd="sng" algn="ctr">
                      <a:solidFill>
                        <a:srgbClr val="80C8C2"/>
                      </a:solidFill>
                      <a:prstDash val="solid"/>
                      <a:round/>
                      <a:headEnd type="none" w="med" len="med"/>
                      <a:tailEnd type="none" w="med" len="med"/>
                    </a:lnB>
                    <a:solidFill>
                      <a:srgbClr val="F9F9F9"/>
                    </a:solidFill>
                  </a:tcPr>
                </a:tc>
                <a:tc>
                  <a:txBody>
                    <a:bodyPr/>
                    <a:lstStyle/>
                    <a:p>
                      <a:r>
                        <a:rPr lang="en-US" sz="1500" dirty="0" smtClean="0"/>
                        <a:t>1</a:t>
                      </a:r>
                      <a:r>
                        <a:rPr lang="el-GR" sz="1500" dirty="0" smtClean="0"/>
                        <a:t>111</a:t>
                      </a:r>
                      <a:endParaRPr lang="el-GR" sz="1500" dirty="0"/>
                    </a:p>
                  </a:txBody>
                  <a:tcPr marL="77674" marR="77674" marT="38838" marB="38838" anchor="ctr">
                    <a:lnL w="9525" cap="flat" cmpd="sng" algn="ctr">
                      <a:solidFill>
                        <a:srgbClr val="D04CE5"/>
                      </a:solidFill>
                      <a:prstDash val="solid"/>
                      <a:round/>
                      <a:headEnd type="none" w="med" len="med"/>
                      <a:tailEnd type="none" w="med" len="med"/>
                    </a:lnL>
                    <a:lnR w="9525" cap="flat" cmpd="sng" algn="ctr">
                      <a:solidFill>
                        <a:srgbClr val="D04CE5"/>
                      </a:solidFill>
                      <a:prstDash val="solid"/>
                      <a:round/>
                      <a:headEnd type="none" w="med" len="med"/>
                      <a:tailEnd type="none" w="med" len="med"/>
                    </a:lnR>
                    <a:lnT w="9525" cap="flat" cmpd="sng" algn="ctr">
                      <a:solidFill>
                        <a:srgbClr val="80C8C2"/>
                      </a:solidFill>
                      <a:prstDash val="solid"/>
                      <a:round/>
                      <a:headEnd type="none" w="med" len="med"/>
                      <a:tailEnd type="none" w="med" len="med"/>
                    </a:lnT>
                    <a:lnB w="9525" cap="flat" cmpd="sng" algn="ctr">
                      <a:solidFill>
                        <a:srgbClr val="80C8C2"/>
                      </a:solidFill>
                      <a:prstDash val="solid"/>
                      <a:round/>
                      <a:headEnd type="none" w="med" len="med"/>
                      <a:tailEnd type="none" w="med" len="med"/>
                    </a:lnB>
                    <a:solidFill>
                      <a:srgbClr val="F9F9F9"/>
                    </a:solidFill>
                  </a:tcPr>
                </a:tc>
                <a:tc>
                  <a:txBody>
                    <a:bodyPr/>
                    <a:lstStyle/>
                    <a:p>
                      <a:endParaRPr lang="el-GR" sz="1500" dirty="0"/>
                    </a:p>
                  </a:txBody>
                  <a:tcPr marL="77674" marR="77674" marT="38838" marB="38838" anchor="ctr">
                    <a:lnL w="9525" cap="flat" cmpd="sng" algn="ctr">
                      <a:solidFill>
                        <a:srgbClr val="D04CE5"/>
                      </a:solidFill>
                      <a:prstDash val="solid"/>
                      <a:round/>
                      <a:headEnd type="none" w="med" len="med"/>
                      <a:tailEnd type="none" w="med" len="med"/>
                    </a:lnL>
                    <a:lnR w="9525" cap="flat" cmpd="sng" algn="ctr">
                      <a:solidFill>
                        <a:srgbClr val="D04CE5"/>
                      </a:solidFill>
                      <a:prstDash val="solid"/>
                      <a:round/>
                      <a:headEnd type="none" w="med" len="med"/>
                      <a:tailEnd type="none" w="med" len="med"/>
                    </a:lnR>
                    <a:lnT w="9525" cap="flat" cmpd="sng" algn="ctr">
                      <a:solidFill>
                        <a:srgbClr val="D04CE5"/>
                      </a:solidFill>
                      <a:prstDash val="solid"/>
                      <a:round/>
                      <a:headEnd type="none" w="med" len="med"/>
                      <a:tailEnd type="none" w="med" len="med"/>
                    </a:lnT>
                    <a:lnB w="9525" cap="flat" cmpd="sng" algn="ctr">
                      <a:solidFill>
                        <a:srgbClr val="D04CE5"/>
                      </a:solidFill>
                      <a:prstDash val="solid"/>
                      <a:round/>
                      <a:headEnd type="none" w="med" len="med"/>
                      <a:tailEnd type="none" w="med" len="med"/>
                    </a:lnB>
                    <a:solidFill>
                      <a:srgbClr val="F9F9F9"/>
                    </a:solidFill>
                  </a:tcPr>
                </a:tc>
                <a:tc>
                  <a:txBody>
                    <a:bodyPr/>
                    <a:lstStyle/>
                    <a:p>
                      <a:r>
                        <a:rPr lang="en-US" sz="1500" dirty="0" smtClean="0"/>
                        <a:t>F</a:t>
                      </a:r>
                      <a:endParaRPr lang="el-GR" sz="1500" dirty="0"/>
                    </a:p>
                  </a:txBody>
                  <a:tcPr marL="77674" marR="77674" marT="38838" marB="38838" anchor="ctr">
                    <a:lnL w="9525" cap="flat" cmpd="sng" algn="ctr">
                      <a:solidFill>
                        <a:srgbClr val="D04CE5"/>
                      </a:solidFill>
                      <a:prstDash val="solid"/>
                      <a:round/>
                      <a:headEnd type="none" w="med" len="med"/>
                      <a:tailEnd type="none" w="med" len="med"/>
                    </a:lnL>
                    <a:lnR w="9525" cap="flat" cmpd="sng" algn="ctr">
                      <a:solidFill>
                        <a:srgbClr val="D04CE5"/>
                      </a:solidFill>
                      <a:prstDash val="solid"/>
                      <a:round/>
                      <a:headEnd type="none" w="med" len="med"/>
                      <a:tailEnd type="none" w="med" len="med"/>
                    </a:lnR>
                    <a:lnT w="9525" cap="flat" cmpd="sng" algn="ctr">
                      <a:solidFill>
                        <a:srgbClr val="D04CE5"/>
                      </a:solidFill>
                      <a:prstDash val="solid"/>
                      <a:round/>
                      <a:headEnd type="none" w="med" len="med"/>
                      <a:tailEnd type="none" w="med" len="med"/>
                    </a:lnT>
                    <a:lnB w="9525" cap="flat" cmpd="sng" algn="ctr">
                      <a:solidFill>
                        <a:srgbClr val="D04CE5"/>
                      </a:solidFill>
                      <a:prstDash val="solid"/>
                      <a:round/>
                      <a:headEnd type="none" w="med" len="med"/>
                      <a:tailEnd type="none" w="med" len="med"/>
                    </a:lnB>
                    <a:solidFill>
                      <a:srgbClr val="F9F9F9"/>
                    </a:solidFill>
                  </a:tcPr>
                </a:tc>
              </a:tr>
            </a:tbl>
          </a:graphicData>
        </a:graphic>
      </p:graphicFrame>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ea typeface="Times New Roman"/>
                <a:cs typeface="Times New Roman"/>
              </a:rPr>
              <a:t>Δυαδικό Σύστημα Αρίθμησης</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16</a:t>
            </a:fld>
            <a:endParaRPr lang="el-GR" dirty="0"/>
          </a:p>
        </p:txBody>
      </p:sp>
    </p:spTree>
    <p:custDataLst>
      <p:tags r:id="rId1"/>
    </p:custDataLst>
    <p:extLst>
      <p:ext uri="{BB962C8B-B14F-4D97-AF65-F5344CB8AC3E}">
        <p14:creationId xmlns:p14="http://schemas.microsoft.com/office/powerpoint/2010/main" val="17099119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1"/>
          <p:cNvSpPr>
            <a:spLocks noGrp="1" noChangeArrowheads="1"/>
          </p:cNvSpPr>
          <p:nvPr>
            <p:ph type="title"/>
          </p:nvPr>
        </p:nvSpPr>
        <p:spPr>
          <a:xfrm>
            <a:off x="35941" y="8285"/>
            <a:ext cx="9072563" cy="1260475"/>
          </a:xfrm>
        </p:spPr>
        <p:txBody>
          <a:bodyPr>
            <a:noAutofit/>
          </a:bodyPr>
          <a:lstStyle/>
          <a:p>
            <a:r>
              <a:rPr lang="el-GR" sz="4000" dirty="0"/>
              <a:t>Μ</a:t>
            </a:r>
            <a:r>
              <a:rPr lang="el-GR" sz="4000" dirty="0" smtClean="0"/>
              <a:t>ετατροπή </a:t>
            </a:r>
            <a:r>
              <a:rPr lang="el-GR" sz="4000" dirty="0"/>
              <a:t>κλασματικού </a:t>
            </a:r>
            <a:r>
              <a:rPr lang="el-GR" sz="4000" dirty="0" smtClean="0"/>
              <a:t>μέρους</a:t>
            </a:r>
            <a:br>
              <a:rPr lang="el-GR" sz="4000" dirty="0" smtClean="0"/>
            </a:br>
            <a:r>
              <a:rPr lang="el-GR" sz="4000" dirty="0" smtClean="0"/>
              <a:t>(1 από 4)</a:t>
            </a:r>
            <a:endParaRPr lang="el-GR" sz="4000" dirty="0"/>
          </a:p>
        </p:txBody>
      </p:sp>
      <p:sp>
        <p:nvSpPr>
          <p:cNvPr id="10" name="TextBox 4" descr="Για τη μετατροπή κλασματικού μέρους δεκαδικού αριθμού σε οποιοδήποτε σύστημα πολλαπλασιάζουμε διαδοχικά επί τη βάση του συστήματος και κρατάμε το ακέραιο μέρος.&#10;Παράδειγμα: Μετατροπή του αριθμού μηδέν κόμμα εικοσιπέντε στο δυαδικό σύστημα.&#10;"/>
          <p:cNvSpPr txBox="1">
            <a:spLocks noChangeArrowheads="1"/>
          </p:cNvSpPr>
          <p:nvPr>
            <p:custDataLst>
              <p:tags r:id="rId2"/>
            </p:custDataLst>
          </p:nvPr>
        </p:nvSpPr>
        <p:spPr bwMode="auto">
          <a:xfrm>
            <a:off x="323528" y="1273984"/>
            <a:ext cx="83185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buFont typeface="Wingdings" panose="05000000000000000000" pitchFamily="2" charset="2"/>
              <a:buChar char="§"/>
            </a:pPr>
            <a:r>
              <a:rPr lang="el-GR" sz="2400" dirty="0"/>
              <a:t>Για τη μετατροπή κλασματικού μέρους δεκαδικού αριθμού σε οποιοδήποτε σύστημα πολλαπλασιάζουμε διαδοχικά επί τη βάση του συστήματος και κρατάμε το ακέραιο </a:t>
            </a:r>
            <a:r>
              <a:rPr lang="el-GR" sz="2400" dirty="0" smtClean="0"/>
              <a:t>μέρος.</a:t>
            </a:r>
            <a:endParaRPr lang="el-GR" sz="2400" dirty="0"/>
          </a:p>
          <a:p>
            <a:pPr marL="342900" indent="-342900">
              <a:buFont typeface="Wingdings" panose="05000000000000000000" pitchFamily="2" charset="2"/>
              <a:buChar char="§"/>
            </a:pPr>
            <a:r>
              <a:rPr lang="el-GR" sz="2400" dirty="0"/>
              <a:t>Παράδειγμα: Μετατροπή του αριθμού 0,25 στο δυαδικό σύστημα</a:t>
            </a:r>
            <a:r>
              <a:rPr lang="el-GR" sz="2400" dirty="0" smtClean="0"/>
              <a:t>.</a:t>
            </a:r>
            <a:endParaRPr lang="el-GR" sz="2400" dirty="0"/>
          </a:p>
        </p:txBody>
      </p:sp>
      <p:graphicFrame>
        <p:nvGraphicFramePr>
          <p:cNvPr id="6" name="3 - Πίνακας" descr="Πίνακας, μετατροπή του κλασματικού μέρους ενός αριθμού σου δεκαδικού συστήματος στο δυαδικό σύστημα."/>
          <p:cNvGraphicFramePr>
            <a:graphicFrameLocks noGrp="1"/>
          </p:cNvGraphicFramePr>
          <p:nvPr>
            <p:custDataLst>
              <p:tags r:id="rId3"/>
            </p:custDataLst>
            <p:extLst>
              <p:ext uri="{D42A27DB-BD31-4B8C-83A1-F6EECF244321}">
                <p14:modId xmlns:p14="http://schemas.microsoft.com/office/powerpoint/2010/main" val="201363178"/>
              </p:ext>
            </p:extLst>
          </p:nvPr>
        </p:nvGraphicFramePr>
        <p:xfrm>
          <a:off x="1691680" y="3517359"/>
          <a:ext cx="5374343" cy="1916790"/>
        </p:xfrm>
        <a:graphic>
          <a:graphicData uri="http://schemas.openxmlformats.org/drawingml/2006/table">
            <a:tbl>
              <a:tblPr firstRow="1"/>
              <a:tblGrid>
                <a:gridCol w="1058161"/>
                <a:gridCol w="310177"/>
                <a:gridCol w="942908"/>
                <a:gridCol w="338024"/>
                <a:gridCol w="932079"/>
                <a:gridCol w="1792994"/>
              </a:tblGrid>
              <a:tr h="319465">
                <a:tc gridSpan="5">
                  <a:txBody>
                    <a:bodyPr/>
                    <a:lstStyle/>
                    <a:p>
                      <a:pPr algn="ctr">
                        <a:spcAft>
                          <a:spcPts val="0"/>
                        </a:spcAft>
                      </a:pPr>
                      <a:r>
                        <a:rPr lang="el-GR" sz="1800" b="1" u="sng" dirty="0">
                          <a:latin typeface="Times New Roman"/>
                          <a:ea typeface="Times New Roman"/>
                        </a:rPr>
                        <a:t>Βάση</a:t>
                      </a:r>
                      <a:endParaRPr lang="el-GR"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a:txBody>
                    <a:bodyPr/>
                    <a:lstStyle/>
                    <a:p>
                      <a:pPr algn="ctr">
                        <a:spcAft>
                          <a:spcPts val="0"/>
                        </a:spcAft>
                      </a:pPr>
                      <a:r>
                        <a:rPr lang="el-GR" sz="1800" b="1" u="sng" kern="0">
                          <a:latin typeface="Times New Roman"/>
                        </a:rPr>
                        <a:t>Ακέραιο Μέρος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9465">
                <a:tc>
                  <a:txBody>
                    <a:bodyPr/>
                    <a:lstStyle/>
                    <a:p>
                      <a:pPr algn="ctr">
                        <a:spcAft>
                          <a:spcPts val="0"/>
                        </a:spcAft>
                      </a:pPr>
                      <a:r>
                        <a:rPr lang="el-GR" sz="1800" dirty="0" smtClean="0">
                          <a:latin typeface="Times New Roman"/>
                          <a:ea typeface="Times New Roman"/>
                        </a:rPr>
                        <a:t>0,25 </a:t>
                      </a:r>
                      <a:endParaRPr lang="el-GR"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800" dirty="0">
                          <a:latin typeface="Times New Roman"/>
                          <a:ea typeface="Times New Roman"/>
                          <a:sym typeface="Symbol"/>
                        </a:rPr>
                        <a:t></a:t>
                      </a:r>
                      <a:endParaRPr lang="el-GR"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800" dirty="0">
                          <a:latin typeface="Times New Roman"/>
                          <a:ea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800">
                          <a:latin typeface="Times New Roman"/>
                          <a:ea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800" dirty="0" smtClean="0">
                          <a:latin typeface="Times New Roman"/>
                          <a:ea typeface="Times New Roman"/>
                        </a:rPr>
                        <a:t>0,5</a:t>
                      </a:r>
                      <a:endParaRPr lang="el-GR"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800" dirty="0" smtClean="0">
                          <a:latin typeface="Times New Roman"/>
                          <a:ea typeface="Times New Roman"/>
                        </a:rPr>
                        <a:t>0</a:t>
                      </a:r>
                      <a:endParaRPr lang="el-GR"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9465">
                <a:tc>
                  <a:txBody>
                    <a:bodyPr/>
                    <a:lstStyle/>
                    <a:p>
                      <a:pPr algn="ctr">
                        <a:spcAft>
                          <a:spcPts val="0"/>
                        </a:spcAft>
                      </a:pPr>
                      <a:r>
                        <a:rPr lang="el-GR" sz="1800" dirty="0" smtClean="0">
                          <a:latin typeface="Times New Roman"/>
                          <a:ea typeface="Times New Roman"/>
                        </a:rPr>
                        <a:t>0,5</a:t>
                      </a:r>
                      <a:endParaRPr lang="el-GR"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800">
                          <a:latin typeface="Times New Roman"/>
                          <a:ea typeface="Times New Roman"/>
                          <a:sym typeface="Symbol"/>
                        </a:rPr>
                        <a:t></a:t>
                      </a:r>
                      <a:endParaRPr lang="el-GR"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800" dirty="0">
                          <a:latin typeface="Times New Roman"/>
                          <a:ea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800" dirty="0">
                          <a:latin typeface="Times New Roman"/>
                          <a:ea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800" dirty="0" smtClean="0">
                          <a:latin typeface="Times New Roman"/>
                          <a:ea typeface="Times New Roman"/>
                        </a:rPr>
                        <a:t>1,0</a:t>
                      </a:r>
                      <a:endParaRPr lang="el-GR"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800" dirty="0" smtClean="0">
                          <a:latin typeface="Times New Roman"/>
                          <a:ea typeface="Times New Roman"/>
                        </a:rPr>
                        <a:t>1</a:t>
                      </a:r>
                      <a:endParaRPr lang="el-GR"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9465">
                <a:tc>
                  <a:txBody>
                    <a:bodyPr/>
                    <a:lstStyle/>
                    <a:p>
                      <a:pPr algn="ctr">
                        <a:spcAft>
                          <a:spcPts val="0"/>
                        </a:spcAft>
                      </a:pPr>
                      <a:r>
                        <a:rPr lang="el-GR" sz="1800" dirty="0" smtClean="0">
                          <a:latin typeface="Times New Roman"/>
                          <a:ea typeface="Times New Roman"/>
                        </a:rPr>
                        <a:t>0,0</a:t>
                      </a:r>
                      <a:endParaRPr lang="el-GR"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800">
                          <a:latin typeface="Times New Roman"/>
                          <a:ea typeface="Times New Roman"/>
                          <a:sym typeface="Symbol"/>
                        </a:rPr>
                        <a:t></a:t>
                      </a:r>
                      <a:endParaRPr lang="el-GR"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800" dirty="0">
                          <a:latin typeface="Times New Roman"/>
                          <a:ea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800">
                          <a:latin typeface="Times New Roman"/>
                          <a:ea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800" dirty="0" smtClean="0">
                          <a:latin typeface="Times New Roman"/>
                          <a:ea typeface="Times New Roman"/>
                        </a:rPr>
                        <a:t>0</a:t>
                      </a:r>
                      <a:endParaRPr lang="el-GR"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800" dirty="0" smtClean="0">
                          <a:latin typeface="Times New Roman"/>
                          <a:ea typeface="Times New Roman"/>
                        </a:rPr>
                        <a:t>0</a:t>
                      </a:r>
                      <a:endParaRPr lang="el-GR"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9465">
                <a:tc>
                  <a:txBody>
                    <a:bodyPr/>
                    <a:lstStyle/>
                    <a:p>
                      <a:pPr algn="ctr">
                        <a:spcAft>
                          <a:spcPts val="0"/>
                        </a:spcAft>
                      </a:pPr>
                      <a:endParaRPr lang="el-GR"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l-GR"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l-GR"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l-GR"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l-GR"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l-GR"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9465">
                <a:tc>
                  <a:txBody>
                    <a:bodyPr/>
                    <a:lstStyle/>
                    <a:p>
                      <a:pPr algn="ctr">
                        <a:spcAft>
                          <a:spcPts val="0"/>
                        </a:spcAft>
                      </a:pPr>
                      <a:endParaRPr lang="el-GR"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l-GR"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l-GR"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l-GR"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l-GR"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l-GR"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4 - TextBox" descr=" Έτσι ο αντίστοιχος δυαδικός αριθμός του μηδέν κόμμα είκοσιπέντε είναι το μηδέν κόμμα μηδέν ένα.&#10;"/>
          <p:cNvSpPr txBox="1"/>
          <p:nvPr/>
        </p:nvSpPr>
        <p:spPr>
          <a:xfrm>
            <a:off x="467544" y="5703639"/>
            <a:ext cx="8174484" cy="461665"/>
          </a:xfrm>
          <a:prstGeom prst="rect">
            <a:avLst/>
          </a:prstGeom>
          <a:noFill/>
        </p:spPr>
        <p:txBody>
          <a:bodyPr wrap="square" rtlCol="0">
            <a:spAutoFit/>
          </a:bodyPr>
          <a:lstStyle/>
          <a:p>
            <a:r>
              <a:rPr lang="el-GR" sz="2400" dirty="0" smtClean="0"/>
              <a:t> Έτσι ο αντίστοιχος δυαδικός αριθμός του 0,25 είναι ο 0,01</a:t>
            </a:r>
            <a:endParaRPr lang="el-GR" sz="2400" dirty="0"/>
          </a:p>
        </p:txBody>
      </p:sp>
      <p:sp>
        <p:nvSpPr>
          <p:cNvPr id="1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ea typeface="Times New Roman"/>
                <a:cs typeface="Times New Roman"/>
              </a:rPr>
              <a:t>Δυαδικό Σύστημα Αρίθμησης</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17</a:t>
            </a:fld>
            <a:endParaRPr lang="el-GR" dirty="0"/>
          </a:p>
        </p:txBody>
      </p:sp>
    </p:spTree>
    <p:custDataLst>
      <p:tags r:id="rId1"/>
    </p:custDataLst>
    <p:extLst>
      <p:ext uri="{BB962C8B-B14F-4D97-AF65-F5344CB8AC3E}">
        <p14:creationId xmlns:p14="http://schemas.microsoft.com/office/powerpoint/2010/main" val="38887757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722313" y="50701"/>
            <a:ext cx="7772400" cy="1362075"/>
          </a:xfrm>
        </p:spPr>
        <p:txBody>
          <a:bodyPr/>
          <a:lstStyle/>
          <a:p>
            <a:pPr algn="ctr"/>
            <a:r>
              <a:rPr lang="el-GR" dirty="0"/>
              <a:t>Μετατροπή κλασματικού μέρους</a:t>
            </a:r>
            <a:br>
              <a:rPr lang="el-GR" dirty="0"/>
            </a:br>
            <a:r>
              <a:rPr lang="el-GR" dirty="0" smtClean="0"/>
              <a:t>(2 </a:t>
            </a:r>
            <a:r>
              <a:rPr lang="el-GR" dirty="0"/>
              <a:t>από 4)</a:t>
            </a:r>
          </a:p>
        </p:txBody>
      </p:sp>
      <p:sp>
        <p:nvSpPr>
          <p:cNvPr id="11" name="TextBox 4"/>
          <p:cNvSpPr txBox="1">
            <a:spLocks noChangeArrowheads="1"/>
          </p:cNvSpPr>
          <p:nvPr>
            <p:custDataLst>
              <p:tags r:id="rId2"/>
            </p:custDataLst>
          </p:nvPr>
        </p:nvSpPr>
        <p:spPr bwMode="auto">
          <a:xfrm>
            <a:off x="539751" y="2179890"/>
            <a:ext cx="8147050"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l-GR" sz="2800" dirty="0" smtClean="0"/>
              <a:t>Για </a:t>
            </a:r>
            <a:r>
              <a:rPr lang="el-GR" sz="2800" dirty="0"/>
              <a:t>τη μετατροπή αριθμού του δεκαδικού συστήματος με ακέραιο και κλασματικό μέρος γίνεται, όταν μετατρέψουμε το ακέραιο και χωριστά το κλασματικό μέρος και  συνδυάσουμε μετά τα αποτελέσματα.</a:t>
            </a:r>
          </a:p>
          <a:p>
            <a:endParaRPr lang="el-GR" sz="2400" dirty="0"/>
          </a:p>
        </p:txBody>
      </p:sp>
      <p:sp>
        <p:nvSpPr>
          <p:cNvPr id="10" name="Θέση υποσέλιδου 3" descr="."/>
          <p:cNvSpPr txBox="1">
            <a:spLocks/>
          </p:cNvSpPr>
          <p:nvPr/>
        </p:nvSpPr>
        <p:spPr>
          <a:xfrm>
            <a:off x="3181325" y="6526163"/>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ea typeface="Times New Roman"/>
                <a:cs typeface="Times New Roman"/>
              </a:rPr>
              <a:t>Δυαδικό Σύστημα Αρίθμησης</a:t>
            </a:r>
            <a:endParaRPr lang="en-US" sz="1400" dirty="0"/>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18</a:t>
            </a:fld>
            <a:endParaRPr lang="el-GR" sz="1400" dirty="0"/>
          </a:p>
        </p:txBody>
      </p:sp>
    </p:spTree>
    <p:custDataLst>
      <p:tags r:id="rId1"/>
    </p:custDataLst>
    <p:extLst>
      <p:ext uri="{BB962C8B-B14F-4D97-AF65-F5344CB8AC3E}">
        <p14:creationId xmlns:p14="http://schemas.microsoft.com/office/powerpoint/2010/main" val="7173808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467545" y="44624"/>
            <a:ext cx="8352928"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Μετατροπή κλασματικού μέρους</a:t>
            </a:r>
            <a:br>
              <a:rPr lang="el-GR" dirty="0"/>
            </a:br>
            <a:r>
              <a:rPr lang="el-GR" dirty="0" smtClean="0"/>
              <a:t>(3 </a:t>
            </a:r>
            <a:r>
              <a:rPr lang="el-GR" dirty="0"/>
              <a:t>από 4)</a:t>
            </a:r>
          </a:p>
        </p:txBody>
      </p:sp>
      <p:sp>
        <p:nvSpPr>
          <p:cNvPr id="6" name="2 - Θέση περιεχομένου" descr="Παράδειγμα: Μετατροπή του αριθμού 41,6875 στο δυαδικό σύστημα.&#10; Μετατροπή του ακέραιου μέρους (41): &#10;"/>
          <p:cNvSpPr>
            <a:spLocks noGrp="1"/>
          </p:cNvSpPr>
          <p:nvPr>
            <p:ph sz="quarter" idx="1"/>
          </p:nvPr>
        </p:nvSpPr>
        <p:spPr>
          <a:xfrm>
            <a:off x="612648" y="1600200"/>
            <a:ext cx="8153400" cy="1684784"/>
          </a:xfrm>
        </p:spPr>
        <p:txBody>
          <a:bodyPr>
            <a:normAutofit/>
          </a:bodyPr>
          <a:lstStyle/>
          <a:p>
            <a:r>
              <a:rPr lang="el-GR" sz="2400" b="1" dirty="0" smtClean="0"/>
              <a:t>Παράδειγμα: </a:t>
            </a:r>
            <a:r>
              <a:rPr lang="el-GR" sz="2400" dirty="0" smtClean="0"/>
              <a:t>Μετατροπή του αριθμού 41,6875 στο δυαδικό σύστημα.</a:t>
            </a:r>
          </a:p>
          <a:p>
            <a:r>
              <a:rPr lang="el-GR" sz="2400" dirty="0" smtClean="0"/>
              <a:t> Μετατροπή του ακέραιου μέρους (41): </a:t>
            </a:r>
            <a:endParaRPr lang="el-GR" sz="2400" dirty="0"/>
          </a:p>
        </p:txBody>
      </p:sp>
      <p:graphicFrame>
        <p:nvGraphicFramePr>
          <p:cNvPr id="7" name="3 - Πίνακας" descr="Πίνακας, μετατροπή ενός αριθμού σου δεκαδικού συστήματος που έχει και ακέραιο και  κλασματικό μέρος στο δυαδικό σύστημα (το ακέραιο μέρος - 41)"/>
          <p:cNvGraphicFramePr>
            <a:graphicFrameLocks noGrp="1"/>
          </p:cNvGraphicFramePr>
          <p:nvPr>
            <p:custDataLst>
              <p:tags r:id="rId2"/>
            </p:custDataLst>
            <p:extLst>
              <p:ext uri="{D42A27DB-BD31-4B8C-83A1-F6EECF244321}">
                <p14:modId xmlns:p14="http://schemas.microsoft.com/office/powerpoint/2010/main" val="3545351302"/>
              </p:ext>
            </p:extLst>
          </p:nvPr>
        </p:nvGraphicFramePr>
        <p:xfrm>
          <a:off x="1403649" y="3284984"/>
          <a:ext cx="6408711" cy="2592286"/>
        </p:xfrm>
        <a:graphic>
          <a:graphicData uri="http://schemas.openxmlformats.org/drawingml/2006/table">
            <a:tbl>
              <a:tblPr firstRow="1"/>
              <a:tblGrid>
                <a:gridCol w="1419316"/>
                <a:gridCol w="416042"/>
                <a:gridCol w="1264727"/>
                <a:gridCol w="453392"/>
                <a:gridCol w="1250203"/>
                <a:gridCol w="1605031"/>
              </a:tblGrid>
              <a:tr h="441648">
                <a:tc>
                  <a:txBody>
                    <a:bodyPr/>
                    <a:lstStyle/>
                    <a:p>
                      <a:pPr algn="ctr">
                        <a:spcAft>
                          <a:spcPts val="0"/>
                        </a:spcAft>
                      </a:pPr>
                      <a:r>
                        <a:rPr lang="el-GR" sz="2000" b="1" u="sng" dirty="0" smtClean="0">
                          <a:latin typeface="Times New Roman"/>
                        </a:rPr>
                        <a:t>Βάση </a:t>
                      </a:r>
                      <a:endParaRPr lang="el-GR" sz="2000" b="1" u="sng" dirty="0">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l-GR" sz="2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2000" b="1" u="sng">
                          <a:latin typeface="Times New Roman"/>
                          <a:ea typeface="Times New Roman"/>
                        </a:rPr>
                        <a:t>Πηλίκο</a:t>
                      </a:r>
                      <a:endParaRPr lang="el-G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l-G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2000" b="1" u="sng">
                          <a:latin typeface="Times New Roman"/>
                          <a:ea typeface="Times New Roman"/>
                        </a:rPr>
                        <a:t>Υπόλοιπο</a:t>
                      </a:r>
                      <a:endParaRPr lang="el-G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l-G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7234">
                <a:tc>
                  <a:txBody>
                    <a:bodyPr/>
                    <a:lstStyle/>
                    <a:p>
                      <a:pPr algn="ctr">
                        <a:spcAft>
                          <a:spcPts val="0"/>
                        </a:spcAft>
                      </a:pPr>
                      <a:r>
                        <a:rPr lang="el-GR" sz="2000" dirty="0">
                          <a:latin typeface="Times New Roman"/>
                          <a:ea typeface="Times New Roman"/>
                        </a:rPr>
                        <a:t>41:2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2000" dirty="0">
                          <a:latin typeface="Times New Roman"/>
                          <a:ea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2000" dirty="0">
                          <a:latin typeface="Times New Roman"/>
                          <a:ea typeface="Times New Roman"/>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2000">
                          <a:latin typeface="Times New Roman"/>
                          <a:ea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2000">
                          <a:latin typeface="Times New Roman"/>
                          <a:ea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l-G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7234">
                <a:tc>
                  <a:txBody>
                    <a:bodyPr/>
                    <a:lstStyle/>
                    <a:p>
                      <a:pPr algn="ctr">
                        <a:spcAft>
                          <a:spcPts val="0"/>
                        </a:spcAft>
                      </a:pPr>
                      <a:r>
                        <a:rPr lang="el-GR" sz="2000">
                          <a:latin typeface="Times New Roman"/>
                          <a:ea typeface="Times New Roman"/>
                        </a:rPr>
                        <a:t>20:2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2000">
                          <a:latin typeface="Times New Roman"/>
                          <a:ea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2000" dirty="0">
                          <a:latin typeface="Times New Roman"/>
                          <a:ea typeface="Times New Roman"/>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2000" dirty="0">
                          <a:latin typeface="Times New Roman"/>
                          <a:ea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2000">
                          <a:latin typeface="Times New Roman"/>
                          <a:ea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l-G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7234">
                <a:tc>
                  <a:txBody>
                    <a:bodyPr/>
                    <a:lstStyle/>
                    <a:p>
                      <a:pPr algn="ctr">
                        <a:spcAft>
                          <a:spcPts val="0"/>
                        </a:spcAft>
                      </a:pPr>
                      <a:r>
                        <a:rPr lang="el-GR" sz="2000">
                          <a:latin typeface="Times New Roman"/>
                          <a:ea typeface="Times New Roman"/>
                        </a:rPr>
                        <a:t>10:2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2000">
                          <a:latin typeface="Times New Roman"/>
                          <a:ea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2000">
                          <a:latin typeface="Times New Roman"/>
                          <a:ea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2000" dirty="0">
                          <a:latin typeface="Times New Roman"/>
                          <a:ea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2000" dirty="0">
                          <a:latin typeface="Times New Roman"/>
                          <a:ea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l-G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7234">
                <a:tc>
                  <a:txBody>
                    <a:bodyPr/>
                    <a:lstStyle/>
                    <a:p>
                      <a:pPr algn="ctr">
                        <a:spcAft>
                          <a:spcPts val="0"/>
                        </a:spcAft>
                      </a:pPr>
                      <a:r>
                        <a:rPr lang="el-GR" sz="2000">
                          <a:latin typeface="Times New Roman"/>
                          <a:ea typeface="Times New Roman"/>
                        </a:rPr>
                        <a:t>5:2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2000">
                          <a:latin typeface="Times New Roman"/>
                          <a:ea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2000">
                          <a:latin typeface="Times New Roman"/>
                          <a:ea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2000">
                          <a:latin typeface="Times New Roman"/>
                          <a:ea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2000" dirty="0">
                          <a:latin typeface="Times New Roman"/>
                          <a:ea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l-GR" sz="2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7234">
                <a:tc>
                  <a:txBody>
                    <a:bodyPr/>
                    <a:lstStyle/>
                    <a:p>
                      <a:pPr algn="ctr">
                        <a:spcAft>
                          <a:spcPts val="0"/>
                        </a:spcAft>
                      </a:pPr>
                      <a:r>
                        <a:rPr lang="el-GR" sz="2000">
                          <a:latin typeface="Times New Roman"/>
                          <a:ea typeface="Times New Roman"/>
                        </a:rPr>
                        <a:t>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2000">
                          <a:latin typeface="Times New Roman"/>
                          <a:ea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2000">
                          <a:latin typeface="Times New Roman"/>
                          <a:ea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2000">
                          <a:latin typeface="Times New Roman"/>
                          <a:ea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2000">
                          <a:latin typeface="Times New Roman"/>
                          <a:ea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l-GR" sz="2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7234">
                <a:tc>
                  <a:txBody>
                    <a:bodyPr/>
                    <a:lstStyle/>
                    <a:p>
                      <a:pPr algn="ctr">
                        <a:spcAft>
                          <a:spcPts val="0"/>
                        </a:spcAft>
                      </a:pPr>
                      <a:r>
                        <a:rPr lang="el-GR" sz="2000">
                          <a:latin typeface="Times New Roman"/>
                          <a:ea typeface="Times New Roman"/>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2000">
                          <a:latin typeface="Times New Roman"/>
                          <a:ea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2000">
                          <a:latin typeface="Times New Roman"/>
                          <a:ea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2000">
                          <a:latin typeface="Times New Roman"/>
                          <a:ea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2000" dirty="0">
                          <a:latin typeface="Times New Roman"/>
                          <a:ea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l-GR" sz="2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7234">
                <a:tc>
                  <a:txBody>
                    <a:bodyPr/>
                    <a:lstStyle/>
                    <a:p>
                      <a:pPr algn="ctr">
                        <a:spcAft>
                          <a:spcPts val="0"/>
                        </a:spcAft>
                      </a:pPr>
                      <a:endParaRPr lang="el-G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l-G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l-G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l-G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l-GR" sz="2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2000" dirty="0">
                          <a:solidFill>
                            <a:srgbClr val="FF0000"/>
                          </a:solidFill>
                          <a:latin typeface="Times New Roman"/>
                          <a:ea typeface="Times New Roman"/>
                        </a:rPr>
                        <a:t>1 0 1 0 </a:t>
                      </a:r>
                      <a:r>
                        <a:rPr lang="el-GR" sz="2000" dirty="0" err="1">
                          <a:solidFill>
                            <a:srgbClr val="FF0000"/>
                          </a:solidFill>
                          <a:latin typeface="Times New Roman"/>
                          <a:ea typeface="Times New Roman"/>
                        </a:rPr>
                        <a:t>0</a:t>
                      </a:r>
                      <a:r>
                        <a:rPr lang="el-GR" sz="2000" dirty="0">
                          <a:solidFill>
                            <a:srgbClr val="FF0000"/>
                          </a:solidFill>
                          <a:latin typeface="Times New Roman"/>
                          <a:ea typeface="Times New Roman"/>
                        </a:rPr>
                        <a:t> 1</a:t>
                      </a:r>
                      <a:endParaRPr lang="el-GR" sz="2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ea typeface="Times New Roman"/>
                <a:cs typeface="Times New Roman"/>
              </a:rPr>
              <a:t>Δυαδικό Σύστημα Αρίθμησης</a:t>
            </a:r>
            <a:endParaRPr lang="en-US" sz="1400" dirty="0"/>
          </a:p>
        </p:txBody>
      </p:sp>
      <p:sp>
        <p:nvSpPr>
          <p:cNvPr id="4" name="Slide Number Placeholder 3" descr="."/>
          <p:cNvSpPr>
            <a:spLocks noGrp="1"/>
          </p:cNvSpPr>
          <p:nvPr>
            <p:ph type="sldNum" sz="quarter" idx="12"/>
          </p:nvPr>
        </p:nvSpPr>
        <p:spPr>
          <a:xfrm>
            <a:off x="6553200" y="6309320"/>
            <a:ext cx="2133600" cy="365125"/>
          </a:xfrm>
        </p:spPr>
        <p:txBody>
          <a:bodyPr/>
          <a:lstStyle/>
          <a:p>
            <a:fld id="{95390251-5B84-4D2F-A9C7-1C62C4738B3F}" type="slidenum">
              <a:rPr lang="el-GR" smtClean="0"/>
              <a:pPr/>
              <a:t>19</a:t>
            </a:fld>
            <a:endParaRPr lang="el-GR" dirty="0"/>
          </a:p>
        </p:txBody>
      </p:sp>
    </p:spTree>
    <p:custDataLst>
      <p:tags r:id="rId1"/>
    </p:custDataLst>
    <p:extLst>
      <p:ext uri="{BB962C8B-B14F-4D97-AF65-F5344CB8AC3E}">
        <p14:creationId xmlns:p14="http://schemas.microsoft.com/office/powerpoint/2010/main" val="27941604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4"/>
          </p:cNvPr>
          <p:cNvPicPr>
            <a:picLocks noChangeAspect="1"/>
          </p:cNvPicPr>
          <p:nvPr/>
        </p:nvPicPr>
        <p:blipFill>
          <a:blip r:embed="rId5" cstate="print"/>
          <a:stretch>
            <a:fillRect/>
          </a:stretch>
        </p:blipFill>
        <p:spPr>
          <a:xfrm>
            <a:off x="3707904" y="4941168"/>
            <a:ext cx="1581685" cy="553393"/>
          </a:xfrm>
          <a:prstGeom prst="rect">
            <a:avLst/>
          </a:prstGeom>
        </p:spPr>
      </p:pic>
      <p:sp>
        <p:nvSpPr>
          <p:cNvPr id="3" name="Θέση αριθμού διαφάνειας 2" hidden="1"/>
          <p:cNvSpPr>
            <a:spLocks noGrp="1"/>
          </p:cNvSpPr>
          <p:nvPr>
            <p:ph type="sldNum" sz="quarter" idx="12"/>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395537" y="44624"/>
            <a:ext cx="8424936"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Μετατροπή κλασματικού μέρους</a:t>
            </a:r>
            <a:br>
              <a:rPr lang="el-GR" dirty="0"/>
            </a:br>
            <a:r>
              <a:rPr lang="el-GR" dirty="0" smtClean="0"/>
              <a:t>(4 </a:t>
            </a:r>
            <a:r>
              <a:rPr lang="el-GR" dirty="0"/>
              <a:t>από 4)</a:t>
            </a:r>
          </a:p>
        </p:txBody>
      </p:sp>
      <p:sp>
        <p:nvSpPr>
          <p:cNvPr id="6" name="2 - Θέση περιεχομένου"/>
          <p:cNvSpPr>
            <a:spLocks noGrp="1"/>
          </p:cNvSpPr>
          <p:nvPr>
            <p:ph sz="quarter" idx="1"/>
          </p:nvPr>
        </p:nvSpPr>
        <p:spPr>
          <a:xfrm>
            <a:off x="612648" y="1600200"/>
            <a:ext cx="8153400" cy="676672"/>
          </a:xfrm>
        </p:spPr>
        <p:txBody>
          <a:bodyPr>
            <a:normAutofit/>
          </a:bodyPr>
          <a:lstStyle/>
          <a:p>
            <a:r>
              <a:rPr lang="el-GR" sz="2800" dirty="0" smtClean="0"/>
              <a:t>Μετατροπή του κλασματικού μέρους (0,6875):</a:t>
            </a:r>
          </a:p>
          <a:p>
            <a:endParaRPr lang="el-GR" sz="2800" dirty="0"/>
          </a:p>
        </p:txBody>
      </p:sp>
      <p:graphicFrame>
        <p:nvGraphicFramePr>
          <p:cNvPr id="10" name="3 - Πίνακας" descr="Πίνακας, μετατροπή ενός αριθμού σου δεκαδικού συστήματος που έχει και ακέραιο και  κλασματικό μέρος στο δυαδικό σύστημα (το κλασματικό - 0,6875)."/>
          <p:cNvGraphicFramePr>
            <a:graphicFrameLocks noGrp="1"/>
          </p:cNvGraphicFramePr>
          <p:nvPr>
            <p:custDataLst>
              <p:tags r:id="rId2"/>
            </p:custDataLst>
            <p:extLst>
              <p:ext uri="{D42A27DB-BD31-4B8C-83A1-F6EECF244321}">
                <p14:modId xmlns:p14="http://schemas.microsoft.com/office/powerpoint/2010/main" val="3342127517"/>
              </p:ext>
            </p:extLst>
          </p:nvPr>
        </p:nvGraphicFramePr>
        <p:xfrm>
          <a:off x="1573921" y="2636912"/>
          <a:ext cx="5374343" cy="1897064"/>
        </p:xfrm>
        <a:graphic>
          <a:graphicData uri="http://schemas.openxmlformats.org/drawingml/2006/table">
            <a:tbl>
              <a:tblPr firstRow="1"/>
              <a:tblGrid>
                <a:gridCol w="1058161"/>
                <a:gridCol w="310177"/>
                <a:gridCol w="942908"/>
                <a:gridCol w="338024"/>
                <a:gridCol w="932079"/>
                <a:gridCol w="1792994"/>
              </a:tblGrid>
              <a:tr h="321866">
                <a:tc gridSpan="5">
                  <a:txBody>
                    <a:bodyPr/>
                    <a:lstStyle/>
                    <a:p>
                      <a:pPr algn="ctr">
                        <a:spcAft>
                          <a:spcPts val="0"/>
                        </a:spcAft>
                      </a:pPr>
                      <a:r>
                        <a:rPr lang="el-GR" sz="2000" b="1" u="sng" dirty="0">
                          <a:latin typeface="Times New Roman"/>
                          <a:ea typeface="Times New Roman"/>
                        </a:rPr>
                        <a:t>Βάση</a:t>
                      </a:r>
                      <a:endParaRPr lang="el-GR" sz="2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a:txBody>
                    <a:bodyPr/>
                    <a:lstStyle/>
                    <a:p>
                      <a:pPr algn="ctr">
                        <a:spcAft>
                          <a:spcPts val="0"/>
                        </a:spcAft>
                      </a:pPr>
                      <a:r>
                        <a:rPr lang="el-GR" sz="2000" b="1" u="sng" kern="0">
                          <a:latin typeface="Times New Roman"/>
                        </a:rPr>
                        <a:t>Ακέραιο Μέρος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1866">
                <a:tc>
                  <a:txBody>
                    <a:bodyPr/>
                    <a:lstStyle/>
                    <a:p>
                      <a:pPr algn="ctr">
                        <a:spcAft>
                          <a:spcPts val="0"/>
                        </a:spcAft>
                      </a:pPr>
                      <a:r>
                        <a:rPr lang="el-GR" sz="2000">
                          <a:latin typeface="Times New Roman"/>
                          <a:ea typeface="Times New Roman"/>
                        </a:rPr>
                        <a:t>0,6875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2000">
                          <a:latin typeface="Times New Roman"/>
                          <a:ea typeface="Times New Roman"/>
                          <a:sym typeface="Symbol"/>
                        </a:rPr>
                        <a:t></a:t>
                      </a:r>
                      <a:endParaRPr lang="el-G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2000" dirty="0">
                          <a:latin typeface="Times New Roman"/>
                          <a:ea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2000" dirty="0">
                          <a:latin typeface="Times New Roman"/>
                          <a:ea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2000" dirty="0">
                          <a:latin typeface="Times New Roman"/>
                          <a:ea typeface="Times New Roman"/>
                        </a:rPr>
                        <a:t>1,3750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2000">
                          <a:latin typeface="Times New Roman"/>
                          <a:ea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1866">
                <a:tc>
                  <a:txBody>
                    <a:bodyPr/>
                    <a:lstStyle/>
                    <a:p>
                      <a:pPr algn="ctr">
                        <a:spcAft>
                          <a:spcPts val="0"/>
                        </a:spcAft>
                      </a:pPr>
                      <a:r>
                        <a:rPr lang="el-GR" sz="2000">
                          <a:latin typeface="Times New Roman"/>
                          <a:ea typeface="Times New Roman"/>
                        </a:rPr>
                        <a:t>0,3750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2000">
                          <a:latin typeface="Times New Roman"/>
                          <a:ea typeface="Times New Roman"/>
                          <a:sym typeface="Symbol"/>
                        </a:rPr>
                        <a:t></a:t>
                      </a:r>
                      <a:endParaRPr lang="el-G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2000">
                          <a:latin typeface="Times New Roman"/>
                          <a:ea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2000">
                          <a:latin typeface="Times New Roman"/>
                          <a:ea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2000" dirty="0">
                          <a:latin typeface="Times New Roman"/>
                          <a:ea typeface="Times New Roman"/>
                        </a:rPr>
                        <a:t>0,75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2000" dirty="0">
                          <a:latin typeface="Times New Roman"/>
                          <a:ea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1866">
                <a:tc>
                  <a:txBody>
                    <a:bodyPr/>
                    <a:lstStyle/>
                    <a:p>
                      <a:pPr algn="ctr">
                        <a:spcAft>
                          <a:spcPts val="0"/>
                        </a:spcAft>
                      </a:pPr>
                      <a:r>
                        <a:rPr lang="el-GR" sz="2000">
                          <a:latin typeface="Times New Roman"/>
                          <a:ea typeface="Times New Roman"/>
                        </a:rPr>
                        <a:t>0,75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2000">
                          <a:latin typeface="Times New Roman"/>
                          <a:ea typeface="Times New Roman"/>
                          <a:sym typeface="Symbol"/>
                        </a:rPr>
                        <a:t></a:t>
                      </a:r>
                      <a:endParaRPr lang="el-G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2000">
                          <a:latin typeface="Times New Roman"/>
                          <a:ea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2000">
                          <a:latin typeface="Times New Roman"/>
                          <a:ea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2000" dirty="0" smtClean="0">
                          <a:latin typeface="Times New Roman"/>
                          <a:ea typeface="Times New Roman"/>
                        </a:rPr>
                        <a:t>1,5</a:t>
                      </a:r>
                      <a:endParaRPr lang="el-GR" sz="2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2000" dirty="0">
                          <a:latin typeface="Times New Roman"/>
                          <a:ea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1866">
                <a:tc>
                  <a:txBody>
                    <a:bodyPr/>
                    <a:lstStyle/>
                    <a:p>
                      <a:pPr algn="ctr">
                        <a:spcAft>
                          <a:spcPts val="0"/>
                        </a:spcAft>
                      </a:pPr>
                      <a:r>
                        <a:rPr lang="el-GR" sz="2000">
                          <a:latin typeface="Times New Roman"/>
                          <a:ea typeface="Times New Roman"/>
                        </a:rPr>
                        <a:t>0,5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2000">
                          <a:latin typeface="Times New Roman"/>
                          <a:ea typeface="Times New Roman"/>
                          <a:sym typeface="Symbol"/>
                        </a:rPr>
                        <a:t></a:t>
                      </a:r>
                      <a:endParaRPr lang="el-GR"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2000">
                          <a:latin typeface="Times New Roman"/>
                          <a:ea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2000">
                          <a:latin typeface="Times New Roman"/>
                          <a:ea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2000" dirty="0" smtClean="0">
                          <a:latin typeface="Times New Roman"/>
                          <a:ea typeface="Times New Roman"/>
                        </a:rPr>
                        <a:t>1,0</a:t>
                      </a:r>
                      <a:endParaRPr lang="el-GR" sz="2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2000" dirty="0">
                          <a:latin typeface="Times New Roman"/>
                          <a:ea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 name="4 - TextBox"/>
          <p:cNvSpPr txBox="1"/>
          <p:nvPr/>
        </p:nvSpPr>
        <p:spPr>
          <a:xfrm>
            <a:off x="467544" y="5157192"/>
            <a:ext cx="8183671" cy="830997"/>
          </a:xfrm>
          <a:prstGeom prst="rect">
            <a:avLst/>
          </a:prstGeom>
          <a:noFill/>
        </p:spPr>
        <p:txBody>
          <a:bodyPr wrap="square" rtlCol="0">
            <a:spAutoFit/>
          </a:bodyPr>
          <a:lstStyle/>
          <a:p>
            <a:r>
              <a:rPr lang="el-GR" sz="2400" dirty="0" smtClean="0"/>
              <a:t>Έτσι ο αντίστοιχος δυαδικός αριθμός του 41,6875 είναι ο </a:t>
            </a:r>
            <a:r>
              <a:rPr lang="el-GR" sz="2400" b="1" dirty="0" smtClean="0"/>
              <a:t>101001,1011</a:t>
            </a:r>
            <a:r>
              <a:rPr lang="el-GR" sz="2400" dirty="0" smtClean="0"/>
              <a:t>.</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ea typeface="Times New Roman"/>
                <a:cs typeface="Times New Roman"/>
              </a:rPr>
              <a:t>Δυαδικό Σύστημα Αρίθμησης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20</a:t>
            </a:fld>
            <a:endParaRPr lang="el-GR" dirty="0"/>
          </a:p>
        </p:txBody>
      </p:sp>
    </p:spTree>
    <p:custDataLst>
      <p:tags r:id="rId1"/>
    </p:custDataLst>
    <p:extLst>
      <p:ext uri="{BB962C8B-B14F-4D97-AF65-F5344CB8AC3E}">
        <p14:creationId xmlns:p14="http://schemas.microsoft.com/office/powerpoint/2010/main" val="29989218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35496" y="44624"/>
            <a:ext cx="9108504" cy="1378174"/>
          </a:xfrm>
          <a:ln/>
          <a:extLst>
            <a:ext uri="{91240B29-F687-4F45-9708-019B960494DF}">
              <a14:hiddenLine xmlns:a14="http://schemas.microsoft.com/office/drawing/2010/main" w="9525">
                <a:solidFill>
                  <a:srgbClr val="000000"/>
                </a:solidFill>
                <a:round/>
                <a:headEnd/>
                <a:tailEnd/>
              </a14:hiddenLine>
            </a:ext>
          </a:extLst>
        </p:spPr>
        <p:txBody>
          <a:bodyPr lIns="89964" tIns="46781" rIns="89964" bIns="46781">
            <a:noAutofit/>
          </a:bodyPr>
          <a:lstStyle/>
          <a:p>
            <a:pPr>
              <a:buSzPct val="45000"/>
              <a:tabLst>
                <a:tab pos="723900" algn="l"/>
                <a:tab pos="1447800" algn="l"/>
                <a:tab pos="2171700" algn="l"/>
                <a:tab pos="2895600" algn="l"/>
                <a:tab pos="3619500" algn="l"/>
                <a:tab pos="4343400" algn="l"/>
                <a:tab pos="5065713" algn="l"/>
                <a:tab pos="5791200" algn="l"/>
                <a:tab pos="6515100" algn="l"/>
                <a:tab pos="7235825" algn="l"/>
              </a:tabLst>
            </a:pPr>
            <a:r>
              <a:rPr lang="el-GR" dirty="0" smtClean="0"/>
              <a:t>Μετατροπή στα συστήματα</a:t>
            </a:r>
            <a:br>
              <a:rPr lang="el-GR" dirty="0" smtClean="0"/>
            </a:br>
            <a:r>
              <a:rPr lang="el-GR" dirty="0" smtClean="0"/>
              <a:t>(1 από 2)</a:t>
            </a:r>
            <a:endParaRPr lang="el-GR" dirty="0"/>
          </a:p>
        </p:txBody>
      </p:sp>
      <p:sp>
        <p:nvSpPr>
          <p:cNvPr id="9" name="Rectangle 2" descr="Για τη μετατροπή ανάμεσα στα συστήματα δυαδικό, οκταδικό και δεκαεξαδικό γίνεται ως εξής:&#10; Αφού δύο στην τρίτη ισούται με οκτώ και δύο στην τετάρτη με δεκαέξι κάθε οκταδικό ψηφίο αντιστοιχεί σε τρία (3) δυαδικά ψηφία και κάθε δεκαεξαδικό σε τέσσερα (4) δυαδικά ψηφία.  &#10; &#10;Η μετατροπή από δυαδικό σε οκταδικό γίνεται χωρίζοντας τον δυαδικό αριθμό σε ομάδες των τριών ψηφίων, ξεκινώντας από την υποδιαστολή και προχωρώντας προς τα αριστερά και προς τα δεξιά.. &#10; &#10;"/>
          <p:cNvSpPr txBox="1">
            <a:spLocks noChangeArrowheads="1"/>
          </p:cNvSpPr>
          <p:nvPr>
            <p:custDataLst>
              <p:tags r:id="rId2"/>
            </p:custDataLst>
          </p:nvPr>
        </p:nvSpPr>
        <p:spPr>
          <a:xfrm>
            <a:off x="467544" y="1628800"/>
            <a:ext cx="8208912" cy="4176464"/>
          </a:xfrm>
          <a:prstGeom prst="rect">
            <a:avLst/>
          </a:prstGeom>
          <a:ln/>
          <a:extLst>
            <a:ext uri="{91240B29-F687-4F45-9708-019B960494DF}">
              <a14:hiddenLine xmlns:a14="http://schemas.microsoft.com/office/drawing/2010/main" w="9525">
                <a:solidFill>
                  <a:srgbClr val="000000"/>
                </a:solidFill>
                <a:round/>
                <a:headEnd/>
                <a:tailEnd/>
              </a14:hiddenLine>
            </a:ext>
          </a:extLst>
        </p:spPr>
        <p:txBody>
          <a:bodyPr vert="horz" lIns="89964" tIns="46781" rIns="89964" bIns="46781"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el-GR" sz="2400" dirty="0"/>
              <a:t>Για τη μετατροπή ανάμεσα στα συστήματα δυαδικό, </a:t>
            </a:r>
            <a:r>
              <a:rPr lang="el-GR" sz="2400" dirty="0" err="1"/>
              <a:t>οκταδικό</a:t>
            </a:r>
            <a:r>
              <a:rPr lang="el-GR" sz="2400" dirty="0"/>
              <a:t> και </a:t>
            </a:r>
            <a:r>
              <a:rPr lang="el-GR" sz="2400" dirty="0" err="1"/>
              <a:t>δεκαεξαδικό</a:t>
            </a:r>
            <a:r>
              <a:rPr lang="el-GR" sz="2400" dirty="0"/>
              <a:t> γίνεται ως εξής:</a:t>
            </a:r>
          </a:p>
          <a:p>
            <a:pPr>
              <a:buNone/>
            </a:pPr>
            <a:r>
              <a:rPr lang="el-GR" sz="2400" dirty="0"/>
              <a:t> Αφού 2</a:t>
            </a:r>
            <a:r>
              <a:rPr lang="el-GR" sz="2400" baseline="30000" dirty="0"/>
              <a:t>3</a:t>
            </a:r>
            <a:r>
              <a:rPr lang="el-GR" sz="2400" dirty="0"/>
              <a:t>=8 και 2</a:t>
            </a:r>
            <a:r>
              <a:rPr lang="el-GR" sz="2400" baseline="30000" dirty="0"/>
              <a:t>4</a:t>
            </a:r>
            <a:r>
              <a:rPr lang="el-GR" sz="2400" dirty="0"/>
              <a:t>=16 κάθε </a:t>
            </a:r>
            <a:r>
              <a:rPr lang="el-GR" sz="2400" b="1" dirty="0" err="1"/>
              <a:t>οκταδικό</a:t>
            </a:r>
            <a:r>
              <a:rPr lang="el-GR" sz="2400" b="1" dirty="0"/>
              <a:t> ψηφίο</a:t>
            </a:r>
            <a:r>
              <a:rPr lang="el-GR" sz="2400" dirty="0"/>
              <a:t> αντιστοιχεί σε </a:t>
            </a:r>
            <a:r>
              <a:rPr lang="el-GR" sz="2400" b="1" u="sng" dirty="0"/>
              <a:t>τρία (3) δυαδικά ψηφία</a:t>
            </a:r>
            <a:r>
              <a:rPr lang="el-GR" sz="2400" dirty="0"/>
              <a:t> και κάθε </a:t>
            </a:r>
            <a:r>
              <a:rPr lang="el-GR" sz="2400" b="1" dirty="0" err="1"/>
              <a:t>δεκαεξαδικό</a:t>
            </a:r>
            <a:r>
              <a:rPr lang="el-GR" sz="2400" dirty="0"/>
              <a:t> σε </a:t>
            </a:r>
            <a:r>
              <a:rPr lang="el-GR" sz="2400" b="1" u="sng" dirty="0"/>
              <a:t>τέσσερα (4) δυαδικά ψηφία</a:t>
            </a:r>
            <a:r>
              <a:rPr lang="el-GR" sz="2400" dirty="0"/>
              <a:t>.  </a:t>
            </a:r>
          </a:p>
          <a:p>
            <a:pPr>
              <a:buNone/>
            </a:pPr>
            <a:r>
              <a:rPr lang="el-GR" sz="2400" dirty="0"/>
              <a:t> </a:t>
            </a:r>
          </a:p>
          <a:p>
            <a:pPr>
              <a:buNone/>
            </a:pPr>
            <a:r>
              <a:rPr lang="el-GR" sz="2400" dirty="0"/>
              <a:t>Η μετατροπή από </a:t>
            </a:r>
            <a:r>
              <a:rPr lang="el-GR" sz="2400" b="1" u="sng" dirty="0"/>
              <a:t>δυαδικό σε </a:t>
            </a:r>
            <a:r>
              <a:rPr lang="el-GR" sz="2400" b="1" u="sng" dirty="0" err="1"/>
              <a:t>οκταδικό</a:t>
            </a:r>
            <a:r>
              <a:rPr lang="el-GR" sz="2400" dirty="0"/>
              <a:t> γίνεται χωρίζοντας τον δυαδικό αριθμό σε ομάδες των </a:t>
            </a:r>
            <a:r>
              <a:rPr lang="el-GR" sz="2400" b="1" dirty="0"/>
              <a:t>τριών ψηφίων</a:t>
            </a:r>
            <a:r>
              <a:rPr lang="el-GR" sz="2400" dirty="0"/>
              <a:t>, </a:t>
            </a:r>
            <a:r>
              <a:rPr lang="el-GR" sz="2400" b="1" dirty="0"/>
              <a:t>ξεκινώντας από την υποδιαστολή</a:t>
            </a:r>
            <a:r>
              <a:rPr lang="el-GR" sz="2400" dirty="0"/>
              <a:t> και προχωρώντας προς τα αριστερά και προς τα δεξιά.. </a:t>
            </a:r>
          </a:p>
          <a:p>
            <a:pPr>
              <a:buNone/>
            </a:pPr>
            <a:r>
              <a:rPr lang="el-GR" sz="2400" dirty="0"/>
              <a:t> </a:t>
            </a:r>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ea typeface="Times New Roman"/>
                <a:cs typeface="Times New Roman"/>
              </a:rPr>
              <a:t>Δυαδικό Σύστημα Αρίθμησης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21</a:t>
            </a:fld>
            <a:endParaRPr lang="el-GR" dirty="0"/>
          </a:p>
        </p:txBody>
      </p:sp>
    </p:spTree>
    <p:custDataLst>
      <p:tags r:id="rId1"/>
    </p:custDataLst>
    <p:extLst>
      <p:ext uri="{BB962C8B-B14F-4D97-AF65-F5344CB8AC3E}">
        <p14:creationId xmlns:p14="http://schemas.microsoft.com/office/powerpoint/2010/main" val="40766661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467545" y="80293"/>
            <a:ext cx="8496944" cy="1260475"/>
          </a:xfrm>
        </p:spPr>
        <p:txBody>
          <a:bodyPr>
            <a:normAutofit fontScale="90000"/>
          </a:bodyPr>
          <a:lstStyle/>
          <a:p>
            <a:r>
              <a:rPr lang="el-GR" dirty="0"/>
              <a:t>Μετατροπή στα συστήματα</a:t>
            </a:r>
            <a:br>
              <a:rPr lang="el-GR" dirty="0"/>
            </a:br>
            <a:r>
              <a:rPr lang="el-GR" dirty="0" smtClean="0"/>
              <a:t>(2 </a:t>
            </a:r>
            <a:r>
              <a:rPr lang="el-GR" dirty="0"/>
              <a:t>από 2)</a:t>
            </a:r>
            <a:endParaRPr lang="en-US" dirty="0"/>
          </a:p>
        </p:txBody>
      </p:sp>
      <p:sp>
        <p:nvSpPr>
          <p:cNvPr id="2" name="Ορθογώνιο 1"/>
          <p:cNvSpPr/>
          <p:nvPr/>
        </p:nvSpPr>
        <p:spPr>
          <a:xfrm>
            <a:off x="467544" y="1884888"/>
            <a:ext cx="8208912" cy="3416320"/>
          </a:xfrm>
          <a:prstGeom prst="rect">
            <a:avLst/>
          </a:prstGeom>
        </p:spPr>
        <p:txBody>
          <a:bodyPr wrap="square">
            <a:spAutoFit/>
          </a:bodyPr>
          <a:lstStyle/>
          <a:p>
            <a:pPr>
              <a:buNone/>
            </a:pPr>
            <a:r>
              <a:rPr lang="el-GR" sz="2400" dirty="0"/>
              <a:t>Η μετατροπή από </a:t>
            </a:r>
            <a:r>
              <a:rPr lang="el-GR" sz="2400" b="1" dirty="0"/>
              <a:t>δυαδικό σε </a:t>
            </a:r>
            <a:r>
              <a:rPr lang="el-GR" sz="2400" b="1" dirty="0" err="1"/>
              <a:t>δεκαεξαδικό</a:t>
            </a:r>
            <a:r>
              <a:rPr lang="el-GR" sz="2400" dirty="0"/>
              <a:t> γίνεται χωρίζοντας τον δυαδικό αριθμό σε ομάδες των </a:t>
            </a:r>
            <a:r>
              <a:rPr lang="el-GR" sz="2400" b="1" dirty="0"/>
              <a:t>τεσσάρων ψηφίων</a:t>
            </a:r>
            <a:r>
              <a:rPr lang="el-GR" sz="2400" dirty="0"/>
              <a:t>, </a:t>
            </a:r>
            <a:r>
              <a:rPr lang="el-GR" sz="2400" b="1" dirty="0"/>
              <a:t>ξεκινώντας από την υποδιαστολή</a:t>
            </a:r>
            <a:r>
              <a:rPr lang="el-GR" sz="2400" dirty="0"/>
              <a:t> και προχωρώντας προς τα αριστερά και προς τα δεξιά</a:t>
            </a:r>
            <a:r>
              <a:rPr lang="el-GR" sz="2400" dirty="0" smtClean="0"/>
              <a:t>.</a:t>
            </a:r>
            <a:endParaRPr lang="el-GR" sz="2400" dirty="0"/>
          </a:p>
          <a:p>
            <a:pPr>
              <a:buNone/>
            </a:pPr>
            <a:r>
              <a:rPr lang="el-GR" sz="2400" dirty="0"/>
              <a:t> Για την μετατροπή από </a:t>
            </a:r>
            <a:r>
              <a:rPr lang="el-GR" sz="2400" dirty="0" err="1"/>
              <a:t>οκταδικό</a:t>
            </a:r>
            <a:r>
              <a:rPr lang="el-GR" sz="2400" dirty="0"/>
              <a:t> ή </a:t>
            </a:r>
            <a:r>
              <a:rPr lang="el-GR" sz="2400" dirty="0" err="1"/>
              <a:t>δεκαεξαδικό</a:t>
            </a:r>
            <a:r>
              <a:rPr lang="el-GR" sz="2400" dirty="0"/>
              <a:t> σε δυαδικό γίνεται με διαδικασία αντίστροφη της προηγούμενης. Κάθε </a:t>
            </a:r>
            <a:r>
              <a:rPr lang="el-GR" sz="2400" dirty="0" err="1"/>
              <a:t>οκταδικό</a:t>
            </a:r>
            <a:r>
              <a:rPr lang="el-GR" sz="2400" dirty="0"/>
              <a:t> ψηφίο μετατρέπεται στον αντίστοιχο του τριψήφιο δυαδικό αριθμό. Όμοια, κάθε </a:t>
            </a:r>
            <a:r>
              <a:rPr lang="el-GR" sz="2400" dirty="0" err="1"/>
              <a:t>δεκαεξαδικό</a:t>
            </a:r>
            <a:r>
              <a:rPr lang="el-GR" sz="2400" dirty="0"/>
              <a:t> ψηφίο μετατρέπεται στον αντίστοιχο του τετραδικό δυαδικό.</a:t>
            </a:r>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ea typeface="Times New Roman"/>
                <a:cs typeface="Times New Roman"/>
              </a:rPr>
              <a:t>Δυαδικό Σύστημα Αρίθμησης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22</a:t>
            </a:fld>
            <a:endParaRPr lang="el-GR" dirty="0"/>
          </a:p>
        </p:txBody>
      </p:sp>
    </p:spTree>
    <p:custDataLst>
      <p:tags r:id="rId1"/>
    </p:custDataLst>
    <p:extLst>
      <p:ext uri="{BB962C8B-B14F-4D97-AF65-F5344CB8AC3E}">
        <p14:creationId xmlns:p14="http://schemas.microsoft.com/office/powerpoint/2010/main" val="39769565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95536" y="8285"/>
            <a:ext cx="8424936" cy="1260475"/>
          </a:xfrm>
        </p:spPr>
        <p:txBody>
          <a:bodyPr>
            <a:noAutofit/>
          </a:bodyPr>
          <a:lstStyle/>
          <a:p>
            <a:r>
              <a:rPr lang="el-GR" dirty="0"/>
              <a:t>Μετατροπή από δυαδικό σε </a:t>
            </a:r>
            <a:r>
              <a:rPr lang="el-GR" dirty="0" err="1"/>
              <a:t>οκταδικό</a:t>
            </a:r>
            <a:endParaRPr lang="el-GR" dirty="0"/>
          </a:p>
        </p:txBody>
      </p:sp>
      <p:sp>
        <p:nvSpPr>
          <p:cNvPr id="6" name="Rectangle 6" descr="Μετατροπή ενός αριθμό από το δυαδικό σύστημα αρίθμησης  στο οκταδικό σύστημα αρίθμησης.  "/>
          <p:cNvSpPr txBox="1">
            <a:spLocks noChangeArrowheads="1"/>
          </p:cNvSpPr>
          <p:nvPr>
            <p:custDataLst>
              <p:tags r:id="rId2"/>
            </p:custDataLst>
          </p:nvPr>
        </p:nvSpPr>
        <p:spPr>
          <a:xfrm>
            <a:off x="467545" y="2420888"/>
            <a:ext cx="8280920" cy="1512168"/>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400" dirty="0"/>
              <a:t>( 10 110 001 101 011 . 111 100 000 110  )</a:t>
            </a:r>
            <a:r>
              <a:rPr lang="el-GR" sz="2400" baseline="-25000" dirty="0"/>
              <a:t>2</a:t>
            </a:r>
            <a:r>
              <a:rPr lang="el-GR" sz="2400" dirty="0"/>
              <a:t>  =  ( 26153.7406 )</a:t>
            </a:r>
            <a:r>
              <a:rPr lang="el-GR" sz="2400" baseline="-25000" dirty="0"/>
              <a:t>8</a:t>
            </a:r>
            <a:endParaRPr lang="el-GR" sz="2400" dirty="0"/>
          </a:p>
          <a:p>
            <a:pPr marL="0" indent="0">
              <a:buNone/>
            </a:pPr>
            <a:endParaRPr lang="el-GR" sz="24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ea typeface="Times New Roman"/>
                <a:cs typeface="Times New Roman"/>
              </a:rPr>
              <a:t>Δυαδικό Σύστημα Αρίθμησης</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23</a:t>
            </a:fld>
            <a:endParaRPr lang="el-GR" dirty="0"/>
          </a:p>
        </p:txBody>
      </p:sp>
    </p:spTree>
    <p:custDataLst>
      <p:tags r:id="rId1"/>
    </p:custDataLst>
    <p:extLst>
      <p:ext uri="{BB962C8B-B14F-4D97-AF65-F5344CB8AC3E}">
        <p14:creationId xmlns:p14="http://schemas.microsoft.com/office/powerpoint/2010/main" val="14414225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1143000"/>
          </a:xfrm>
        </p:spPr>
        <p:txBody>
          <a:bodyPr>
            <a:normAutofit fontScale="90000"/>
          </a:bodyPr>
          <a:lstStyle/>
          <a:p>
            <a:r>
              <a:rPr lang="el-GR" dirty="0"/>
              <a:t>Μετατροπή από </a:t>
            </a:r>
            <a:r>
              <a:rPr lang="el-GR" dirty="0" err="1"/>
              <a:t>οκταδικό</a:t>
            </a:r>
            <a:r>
              <a:rPr lang="el-GR" dirty="0"/>
              <a:t> σε </a:t>
            </a:r>
            <a:r>
              <a:rPr lang="el-GR" dirty="0" err="1"/>
              <a:t>δυαδικο</a:t>
            </a:r>
            <a:endParaRPr lang="el-GR" dirty="0"/>
          </a:p>
        </p:txBody>
      </p:sp>
      <p:sp>
        <p:nvSpPr>
          <p:cNvPr id="4" name="Ορθογώνιο 3" descr="Μετατροπή ενός αριθμό από το οκταδικό σύστημα αρίθμησης  στο δυαδικό σύστημα αρίθμησης  ."/>
          <p:cNvSpPr/>
          <p:nvPr>
            <p:custDataLst>
              <p:tags r:id="rId2"/>
            </p:custDataLst>
          </p:nvPr>
        </p:nvSpPr>
        <p:spPr>
          <a:xfrm>
            <a:off x="467545" y="2453987"/>
            <a:ext cx="8208912" cy="830997"/>
          </a:xfrm>
          <a:prstGeom prst="rect">
            <a:avLst/>
          </a:prstGeom>
        </p:spPr>
        <p:txBody>
          <a:bodyPr wrap="square">
            <a:spAutoFit/>
          </a:bodyPr>
          <a:lstStyle/>
          <a:p>
            <a:pPr algn="ctr"/>
            <a:r>
              <a:rPr lang="el-GR" sz="2400" dirty="0"/>
              <a:t>(673.124)</a:t>
            </a:r>
            <a:r>
              <a:rPr lang="el-GR" sz="2400" baseline="-25000" dirty="0"/>
              <a:t>8 </a:t>
            </a:r>
            <a:r>
              <a:rPr lang="el-GR" sz="2400" dirty="0"/>
              <a:t>= ( 110 111 011 . 001 010 100 )</a:t>
            </a:r>
            <a:r>
              <a:rPr lang="el-GR" sz="2400" baseline="-25000" dirty="0"/>
              <a:t>2</a:t>
            </a:r>
            <a:endParaRPr lang="el-GR" sz="2400" dirty="0"/>
          </a:p>
          <a:p>
            <a:pPr algn="ctr"/>
            <a:endParaRPr lang="el-GR" sz="2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ea typeface="Times New Roman"/>
                <a:cs typeface="Times New Roman"/>
              </a:rPr>
              <a:t>Δυαδικό Σύστημα Αρίθμησης</a:t>
            </a:r>
            <a:endParaRPr lang="en-US" sz="1400" dirty="0"/>
          </a:p>
        </p:txBody>
      </p:sp>
      <p:sp>
        <p:nvSpPr>
          <p:cNvPr id="3" name="Θέση αριθμού διαφάνειας 2" descr="."/>
          <p:cNvSpPr>
            <a:spLocks noGrp="1"/>
          </p:cNvSpPr>
          <p:nvPr>
            <p:ph type="sldNum" sz="quarter" idx="12"/>
          </p:nvPr>
        </p:nvSpPr>
        <p:spPr/>
        <p:txBody>
          <a:bodyPr/>
          <a:lstStyle/>
          <a:p>
            <a:fld id="{53C4726A-630D-4CB4-B088-BAB00F4188E9}" type="slidenum">
              <a:rPr lang="el-GR" smtClean="0"/>
              <a:t>24</a:t>
            </a:fld>
            <a:endParaRPr lang="el-GR" dirty="0"/>
          </a:p>
        </p:txBody>
      </p:sp>
    </p:spTree>
    <p:custDataLst>
      <p:tags r:id="rId1"/>
    </p:custDataLst>
    <p:extLst>
      <p:ext uri="{BB962C8B-B14F-4D97-AF65-F5344CB8AC3E}">
        <p14:creationId xmlns:p14="http://schemas.microsoft.com/office/powerpoint/2010/main" val="9214746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496" y="80293"/>
            <a:ext cx="9072563" cy="1260475"/>
          </a:xfrm>
        </p:spPr>
        <p:txBody>
          <a:bodyPr>
            <a:noAutofit/>
          </a:bodyPr>
          <a:lstStyle/>
          <a:p>
            <a:r>
              <a:rPr lang="el-GR" dirty="0"/>
              <a:t>Μετατροπή από δυαδικό σε </a:t>
            </a:r>
            <a:r>
              <a:rPr lang="el-GR" dirty="0" err="1"/>
              <a:t>δεκαεξαδικό</a:t>
            </a:r>
            <a:endParaRPr lang="el-GR" dirty="0"/>
          </a:p>
        </p:txBody>
      </p:sp>
      <p:sp>
        <p:nvSpPr>
          <p:cNvPr id="8" name="Content Placeholder 2" descr="Μετατροπή από δυαδικό σύστημα αρίθμησης  στο δεκαεξαδικό σύστημα αρίθμησης  ."/>
          <p:cNvSpPr>
            <a:spLocks noGrp="1"/>
          </p:cNvSpPr>
          <p:nvPr>
            <p:ph idx="4294967295"/>
          </p:nvPr>
        </p:nvSpPr>
        <p:spPr>
          <a:xfrm>
            <a:off x="467545" y="2431553"/>
            <a:ext cx="8280920" cy="565399"/>
          </a:xfrm>
        </p:spPr>
        <p:txBody>
          <a:bodyPr>
            <a:normAutofit/>
          </a:bodyPr>
          <a:lstStyle/>
          <a:p>
            <a:pPr marL="0" indent="0" algn="ctr">
              <a:buNone/>
            </a:pPr>
            <a:r>
              <a:rPr lang="el-GR" sz="2400" dirty="0"/>
              <a:t>( 10 1100 0110 1011 . 1111</a:t>
            </a:r>
            <a:r>
              <a:rPr lang="en-US" sz="2400" dirty="0"/>
              <a:t> 0</a:t>
            </a:r>
            <a:r>
              <a:rPr lang="el-GR" sz="2400" dirty="0"/>
              <a:t>010  )</a:t>
            </a:r>
            <a:r>
              <a:rPr lang="el-GR" sz="2400" baseline="-25000" dirty="0"/>
              <a:t>2</a:t>
            </a:r>
            <a:r>
              <a:rPr lang="el-GR" sz="2400" dirty="0"/>
              <a:t>  =  ( 2C6B.F2)</a:t>
            </a:r>
            <a:r>
              <a:rPr lang="el-GR" sz="2400" baseline="-25000" dirty="0"/>
              <a:t>16</a:t>
            </a:r>
            <a:r>
              <a:rPr lang="el-GR" sz="2400" dirty="0"/>
              <a:t> </a:t>
            </a:r>
          </a:p>
          <a:p>
            <a:pPr marL="0" indent="0" algn="ctr">
              <a:buNone/>
            </a:pPr>
            <a:endParaRPr lang="el-GR" sz="24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ea typeface="Times New Roman"/>
                <a:cs typeface="Times New Roman"/>
              </a:rPr>
              <a:t>Δυαδικό Σύστημα Αρίθμησης</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25</a:t>
            </a:fld>
            <a:endParaRPr lang="el-GR" dirty="0"/>
          </a:p>
        </p:txBody>
      </p:sp>
    </p:spTree>
    <p:custDataLst>
      <p:tags r:id="rId1"/>
    </p:custDataLst>
    <p:extLst>
      <p:ext uri="{BB962C8B-B14F-4D97-AF65-F5344CB8AC3E}">
        <p14:creationId xmlns:p14="http://schemas.microsoft.com/office/powerpoint/2010/main" val="20921684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941" y="44624"/>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Μετατροπή από </a:t>
            </a:r>
            <a:r>
              <a:rPr lang="el-GR" dirty="0" err="1"/>
              <a:t>δεκαεξαδικό</a:t>
            </a:r>
            <a:r>
              <a:rPr lang="el-GR" dirty="0"/>
              <a:t> σε δυαδικό </a:t>
            </a:r>
          </a:p>
        </p:txBody>
      </p:sp>
      <p:sp>
        <p:nvSpPr>
          <p:cNvPr id="6" name="Rectangle 4" descr="Μετατροπή από δεκαεξαδικό σύστημα αρίθμησης  στο δυαδικό σύστημα αρίθμησης  ."/>
          <p:cNvSpPr txBox="1">
            <a:spLocks noChangeArrowheads="1"/>
          </p:cNvSpPr>
          <p:nvPr/>
        </p:nvSpPr>
        <p:spPr>
          <a:xfrm>
            <a:off x="467545" y="2780928"/>
            <a:ext cx="8280920" cy="72008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l-GR" sz="2800" dirty="0"/>
              <a:t>(306.D)</a:t>
            </a:r>
            <a:r>
              <a:rPr lang="el-GR" sz="2800" baseline="-25000" dirty="0"/>
              <a:t>16</a:t>
            </a:r>
            <a:r>
              <a:rPr lang="el-GR" sz="2800" dirty="0"/>
              <a:t> = ( 0011 0000 0110 . 1101 )</a:t>
            </a:r>
            <a:r>
              <a:rPr lang="el-GR" sz="2800" baseline="-25000" dirty="0"/>
              <a:t>2</a:t>
            </a:r>
            <a:endParaRPr lang="el-GR" sz="2800" dirty="0"/>
          </a:p>
          <a:p>
            <a:pPr marL="0" indent="0" algn="ctr">
              <a:buNone/>
            </a:pPr>
            <a:endParaRPr lang="el-GR" sz="28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ea typeface="Times New Roman"/>
                <a:cs typeface="Times New Roman"/>
              </a:rPr>
              <a:t>Δυαδικό Σύστημα Αρίθμησης</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26</a:t>
            </a:fld>
            <a:endParaRPr lang="el-GR" dirty="0"/>
          </a:p>
        </p:txBody>
      </p:sp>
    </p:spTree>
    <p:custDataLst>
      <p:tags r:id="rId1"/>
    </p:custDataLst>
    <p:extLst>
      <p:ext uri="{BB962C8B-B14F-4D97-AF65-F5344CB8AC3E}">
        <p14:creationId xmlns:p14="http://schemas.microsoft.com/office/powerpoint/2010/main" val="40391877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5800" y="2030983"/>
            <a:ext cx="7772400" cy="1470025"/>
          </a:xfrm>
        </p:spPr>
        <p:txBody>
          <a:bodyPr/>
          <a:lstStyle/>
          <a:p>
            <a:r>
              <a:rPr lang="el-GR" dirty="0" smtClean="0"/>
              <a:t>Τέλος Ενότητας</a:t>
            </a:r>
            <a:endParaRPr lang="el-GR" dirty="0"/>
          </a:p>
        </p:txBody>
      </p:sp>
      <p:pic>
        <p:nvPicPr>
          <p:cNvPr id="9" name="7 - Εικόνα" descr="εικόνα Λογότυπο για Άδειες χρήσης Creative Commons">
            <a:hlinkClick r:id="rId4"/>
          </p:cNvPr>
          <p:cNvPicPr>
            <a:picLocks noChangeAspect="1"/>
          </p:cNvPicPr>
          <p:nvPr/>
        </p:nvPicPr>
        <p:blipFill>
          <a:blip r:embed="rId5"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6"/>
          </p:cNvPr>
          <p:cNvPicPr>
            <a:picLocks noChangeAspect="1" noChangeArrowheads="1"/>
          </p:cNvPicPr>
          <p:nvPr/>
        </p:nvPicPr>
        <p:blipFill>
          <a:blip r:embed="rId7"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4"/>
          </p:cNvPr>
          <p:cNvPicPr>
            <a:picLocks noChangeAspect="1" noChangeArrowheads="1"/>
          </p:cNvPicPr>
          <p:nvPr/>
        </p:nvPicPr>
        <p:blipFill>
          <a:blip r:embed="rId5"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t>3</a:t>
            </a:fld>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a:xfrm>
            <a:off x="467544" y="1833611"/>
            <a:ext cx="8229600" cy="4525963"/>
          </a:xfrm>
        </p:spPr>
        <p:txBody>
          <a:bodyPr>
            <a:normAutofit/>
          </a:bodyPr>
          <a:lstStyle/>
          <a:p>
            <a:r>
              <a:rPr lang="el-GR" sz="2800" dirty="0"/>
              <a:t>Σ</a:t>
            </a:r>
            <a:r>
              <a:rPr lang="el-GR" sz="2800" dirty="0" smtClean="0"/>
              <a:t>κοπός </a:t>
            </a:r>
            <a:r>
              <a:rPr lang="el-GR" sz="2800" dirty="0"/>
              <a:t>της ενότητας είναι η κατανόηση του συστήματος αρίθμησης που χρησιμοποιούν οι </a:t>
            </a:r>
            <a:r>
              <a:rPr lang="el-GR" sz="2800" dirty="0" smtClean="0"/>
              <a:t>ηλεκτρονικοί υπολογιστές </a:t>
            </a:r>
            <a:r>
              <a:rPr lang="el-GR" sz="2800" dirty="0"/>
              <a:t>και η γνωστοποίηση και άλλων συστημάτων αρίθμηση πέραν του γνωστού δεκαδικού συστήματος που χρησιμοποιείται στην καθημερινότητα </a:t>
            </a:r>
            <a:r>
              <a:rPr lang="el-GR" sz="2800" dirty="0" smtClean="0"/>
              <a:t>μας.</a:t>
            </a:r>
            <a:endParaRPr lang="el-GR" sz="2800" dirty="0"/>
          </a:p>
          <a:p>
            <a:endParaRPr lang="el-GR" sz="28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ea typeface="Times New Roman"/>
                <a:cs typeface="Times New Roman"/>
              </a:rPr>
              <a:t>Δυαδικό Σύστημα Αρίθμησης</a:t>
            </a:r>
            <a:endParaRPr lang="en-US" sz="1400" dirty="0"/>
          </a:p>
        </p:txBody>
      </p:sp>
      <p:sp>
        <p:nvSpPr>
          <p:cNvPr id="6" name="Slide Number Placeholder 5" descr="."/>
          <p:cNvSpPr>
            <a:spLocks noGrp="1"/>
          </p:cNvSpPr>
          <p:nvPr>
            <p:ph type="sldNum" sz="quarter" idx="12"/>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descr="Bit / byte,&#10;Αριθμητικά Συστήματα,&#10;Δυαδικό σύστημα αρίθμησης,&#10;Οκταδικό σύστημα αρίθμησης,&#10;Δεκαεξαδικό σύστημα,&#10;Μετατροπή αριθμού από ένα αριθμητικό σύστημα σε άλλο.&#10;&#10;"/>
          <p:cNvSpPr>
            <a:spLocks noGrp="1"/>
          </p:cNvSpPr>
          <p:nvPr>
            <p:ph idx="1"/>
            <p:custDataLst>
              <p:tags r:id="rId2"/>
            </p:custDataLst>
          </p:nvPr>
        </p:nvSpPr>
        <p:spPr>
          <a:xfrm>
            <a:off x="467544" y="1855365"/>
            <a:ext cx="8280920" cy="4525963"/>
          </a:xfrm>
        </p:spPr>
        <p:txBody>
          <a:bodyPr>
            <a:noAutofit/>
          </a:bodyPr>
          <a:lstStyle/>
          <a:p>
            <a:r>
              <a:rPr lang="en-US" dirty="0">
                <a:hlinkClick r:id="rId5" action="ppaction://hlinksldjump"/>
              </a:rPr>
              <a:t>Bit</a:t>
            </a:r>
            <a:r>
              <a:rPr lang="el-GR" dirty="0">
                <a:hlinkClick r:id="rId5" action="ppaction://hlinksldjump"/>
              </a:rPr>
              <a:t> / </a:t>
            </a:r>
            <a:r>
              <a:rPr lang="en-US" dirty="0" smtClean="0">
                <a:hlinkClick r:id="rId5" action="ppaction://hlinksldjump"/>
              </a:rPr>
              <a:t>byte</a:t>
            </a:r>
            <a:r>
              <a:rPr lang="el-GR" dirty="0" smtClean="0">
                <a:hlinkClick r:id="rId5" action="ppaction://hlinksldjump"/>
              </a:rPr>
              <a:t>,</a:t>
            </a:r>
            <a:endParaRPr lang="el-GR" dirty="0"/>
          </a:p>
          <a:p>
            <a:r>
              <a:rPr lang="el-GR" dirty="0">
                <a:hlinkClick r:id="rId6" action="ppaction://hlinksldjump"/>
              </a:rPr>
              <a:t>Αριθμητικά </a:t>
            </a:r>
            <a:r>
              <a:rPr lang="el-GR" dirty="0" smtClean="0">
                <a:hlinkClick r:id="rId6" action="ppaction://hlinksldjump"/>
              </a:rPr>
              <a:t>Συστήματα,</a:t>
            </a:r>
            <a:endParaRPr lang="el-GR" dirty="0"/>
          </a:p>
          <a:p>
            <a:r>
              <a:rPr lang="el-GR" dirty="0">
                <a:hlinkClick r:id="rId7" action="ppaction://hlinksldjump"/>
              </a:rPr>
              <a:t>Δυαδικό σύστημα </a:t>
            </a:r>
            <a:r>
              <a:rPr lang="el-GR" dirty="0" smtClean="0">
                <a:hlinkClick r:id="rId7" action="ppaction://hlinksldjump"/>
              </a:rPr>
              <a:t>αρίθμησης,</a:t>
            </a:r>
            <a:endParaRPr lang="el-GR" dirty="0"/>
          </a:p>
          <a:p>
            <a:r>
              <a:rPr lang="el-GR" dirty="0">
                <a:hlinkClick r:id="rId8" action="ppaction://hlinksldjump"/>
              </a:rPr>
              <a:t>Οκταδικό σύστημα </a:t>
            </a:r>
            <a:r>
              <a:rPr lang="el-GR" dirty="0" smtClean="0">
                <a:hlinkClick r:id="rId8" action="ppaction://hlinksldjump"/>
              </a:rPr>
              <a:t>αρίθμησης,</a:t>
            </a:r>
            <a:endParaRPr lang="el-GR" dirty="0"/>
          </a:p>
          <a:p>
            <a:r>
              <a:rPr lang="el-GR" dirty="0">
                <a:hlinkClick r:id="rId9" action="ppaction://hlinksldjump"/>
              </a:rPr>
              <a:t>Δεκαεξαδικό </a:t>
            </a:r>
            <a:r>
              <a:rPr lang="el-GR" dirty="0" smtClean="0">
                <a:hlinkClick r:id="rId9" action="ppaction://hlinksldjump"/>
              </a:rPr>
              <a:t>σύστημα,</a:t>
            </a:r>
            <a:endParaRPr lang="el-GR" dirty="0"/>
          </a:p>
          <a:p>
            <a:r>
              <a:rPr lang="el-GR" dirty="0">
                <a:hlinkClick r:id="rId10" action="ppaction://hlinksldjump"/>
              </a:rPr>
              <a:t>Μετατροπή αριθμού από ένα αριθμητικό σύστημα σε </a:t>
            </a:r>
            <a:r>
              <a:rPr lang="el-GR" dirty="0" smtClean="0">
                <a:hlinkClick r:id="rId10" action="ppaction://hlinksldjump"/>
              </a:rPr>
              <a:t>άλλο.</a:t>
            </a:r>
            <a:endParaRPr lang="el-GR" dirty="0"/>
          </a:p>
          <a:p>
            <a:pPr>
              <a:buFont typeface="Wingdings" pitchFamily="2" charset="2"/>
              <a:buChar char="§"/>
            </a:pPr>
            <a:endParaRPr lang="el-GR" dirty="0"/>
          </a:p>
        </p:txBody>
      </p:sp>
      <p:sp>
        <p:nvSpPr>
          <p:cNvPr id="5"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ea typeface="Times New Roman"/>
                <a:cs typeface="Times New Roman"/>
              </a:rPr>
              <a:t>Δυαδικό Σύστημα Αρίθμησης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a:t>
            </a:fld>
            <a:endParaRPr lang="el-GR"/>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96144"/>
          </a:xfrm>
        </p:spPr>
        <p:txBody>
          <a:bodyPr>
            <a:noAutofit/>
          </a:bodyPr>
          <a:lstStyle/>
          <a:p>
            <a:r>
              <a:rPr lang="el-GR" dirty="0" smtClean="0"/>
              <a:t>Μονάδες μνήμης</a:t>
            </a:r>
            <a:endParaRPr lang="el-GR" dirty="0"/>
          </a:p>
        </p:txBody>
      </p:sp>
      <p:sp>
        <p:nvSpPr>
          <p:cNvPr id="23" name="Rectangle 3" descr="Bit, το πιο μικρό τμήμα μνήμης που μπορεί να τοποθετηθεί ένα από τα ψηφία του δυαδικού συστήματος, &#10;8 bit ισούται με 1 byte.&#10;&#10;&#10;"/>
          <p:cNvSpPr>
            <a:spLocks noGrp="1" noChangeArrowheads="1"/>
          </p:cNvSpPr>
          <p:nvPr>
            <p:ph idx="1"/>
            <p:custDataLst>
              <p:tags r:id="rId3"/>
            </p:custDataLst>
          </p:nvPr>
        </p:nvSpPr>
        <p:spPr>
          <a:xfrm>
            <a:off x="457200" y="1268760"/>
            <a:ext cx="8229600" cy="2908920"/>
          </a:xfrm>
        </p:spPr>
        <p:txBody>
          <a:bodyPr>
            <a:normAutofit/>
          </a:bodyPr>
          <a:lstStyle/>
          <a:p>
            <a:r>
              <a:rPr lang="en-US" sz="2800" dirty="0"/>
              <a:t>Bit – </a:t>
            </a:r>
            <a:r>
              <a:rPr lang="el-GR" sz="2800" dirty="0"/>
              <a:t>το πιο μικρό τμήμα μνήμης που μπορεί να τοποθετηθεί ένα από τα ψηφία του δυαδικού </a:t>
            </a:r>
            <a:r>
              <a:rPr lang="el-GR" sz="2800" dirty="0" smtClean="0"/>
              <a:t>συστήματος, </a:t>
            </a:r>
            <a:endParaRPr lang="el-GR" sz="2800" dirty="0"/>
          </a:p>
          <a:p>
            <a:r>
              <a:rPr lang="el-GR" sz="2800" dirty="0"/>
              <a:t>8 </a:t>
            </a:r>
            <a:r>
              <a:rPr lang="en-US" sz="2800" dirty="0"/>
              <a:t>bit </a:t>
            </a:r>
            <a:r>
              <a:rPr lang="en-US" sz="2800" dirty="0" smtClean="0"/>
              <a:t>= </a:t>
            </a:r>
            <a:r>
              <a:rPr lang="en-US" sz="2800" dirty="0"/>
              <a:t>1 </a:t>
            </a:r>
            <a:r>
              <a:rPr lang="en-US" sz="2800" dirty="0" smtClean="0"/>
              <a:t>byte</a:t>
            </a:r>
            <a:r>
              <a:rPr lang="el-GR" sz="2800" dirty="0" smtClean="0"/>
              <a:t>.</a:t>
            </a:r>
            <a:endParaRPr lang="en-US" sz="2800" dirty="0"/>
          </a:p>
          <a:p>
            <a:endParaRPr lang="el-GR" sz="2800" dirty="0"/>
          </a:p>
          <a:p>
            <a:pPr>
              <a:buFont typeface="Wingdings" pitchFamily="2" charset="2"/>
              <a:buChar char="q"/>
            </a:pPr>
            <a:endParaRPr lang="el-GR" sz="2800" dirty="0"/>
          </a:p>
        </p:txBody>
      </p:sp>
      <p:pic>
        <p:nvPicPr>
          <p:cNvPr id="8" name="Picture 2" descr="Εικόνα: απεικόνιση της μορφής bits σε bytes.&#10;8 bit ίσο με 1 byte,&#10;16 bit ίσο με 2 bytes."/>
          <p:cNvPicPr>
            <a:picLocks noChangeAspect="1" noChangeArrowheads="1"/>
          </p:cNvPicPr>
          <p:nvPr/>
        </p:nvPicPr>
        <p:blipFill>
          <a:blip r:embed="rId6" cstate="print"/>
          <a:srcRect/>
          <a:stretch>
            <a:fillRect/>
          </a:stretch>
        </p:blipFill>
        <p:spPr bwMode="auto">
          <a:xfrm>
            <a:off x="1547664" y="3212976"/>
            <a:ext cx="5976664" cy="2988332"/>
          </a:xfrm>
          <a:prstGeom prst="rect">
            <a:avLst/>
          </a:prstGeom>
          <a:noFill/>
        </p:spPr>
      </p:pic>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ea typeface="Times New Roman"/>
                <a:cs typeface="Times New Roman"/>
              </a:rPr>
              <a:t>Δυαδικό Σύστημα Αρίθμησης</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44624"/>
            <a:ext cx="7772400" cy="1628800"/>
          </a:xfrm>
        </p:spPr>
        <p:txBody>
          <a:bodyPr>
            <a:noAutofit/>
          </a:bodyPr>
          <a:lstStyle/>
          <a:p>
            <a:r>
              <a:rPr lang="el-GR" dirty="0" smtClean="0"/>
              <a:t>Πολλαπλάσια του </a:t>
            </a:r>
            <a:r>
              <a:rPr lang="en-US" dirty="0" smtClean="0"/>
              <a:t>byte</a:t>
            </a:r>
            <a:endParaRPr lang="en-US" dirty="0"/>
          </a:p>
        </p:txBody>
      </p:sp>
      <p:sp>
        <p:nvSpPr>
          <p:cNvPr id="9" name="Rectangle 3" descr="Kilobyte (Κιλομπάιτ), 1 kB = 1.024 bytes = 210 bytes,&#10;Megabyte (Μεγαμπάιτ), 1 MB = 1.048.576 bytes = 220 bytes,&#10;Gigabyte (Γιγαμπάιτ), 1 GB = 1.073.741.824 bytes = 230 bytes,&#10;Terabyte (Τεραμπάιτ), 1 TB = 1.099.511.627.776 bytes = 240 bytes,&#10;Petabyte (Πεταμπάιτ), 1 PB = 1.125.899.906.842.624 bytes = 250 bytes,&#10;Exabyte (Εξαμπάιτ), 1 EB = 1.152.921.504.606.846.976 bytes = 260 bytes,&#10;Zettabyte (Ζεταμπάιτ), 1 ΖB = 1.180.591.620.717.411.303.424 bytes = 270 bytes,&#10;Yottabyte (Γιωταμπάιτ), 1 YB = 1.208.925.819.614.629.174.706.176 bytes = 280 bytes.&#10;"/>
          <p:cNvSpPr txBox="1">
            <a:spLocks noChangeArrowheads="1"/>
          </p:cNvSpPr>
          <p:nvPr>
            <p:custDataLst>
              <p:tags r:id="rId2"/>
            </p:custDataLst>
          </p:nvPr>
        </p:nvSpPr>
        <p:spPr>
          <a:xfrm>
            <a:off x="467544" y="1495449"/>
            <a:ext cx="8219256" cy="47418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Wingdings" panose="05000000000000000000" pitchFamily="2" charset="2"/>
              <a:buChar char="§"/>
            </a:pPr>
            <a:r>
              <a:rPr lang="en-US" sz="2200" b="1" dirty="0"/>
              <a:t>Kilobyte</a:t>
            </a:r>
            <a:r>
              <a:rPr lang="en-US" sz="2200" dirty="0"/>
              <a:t> (</a:t>
            </a:r>
            <a:r>
              <a:rPr lang="el-GR" sz="2200" dirty="0" err="1"/>
              <a:t>Κιλομπάιτ</a:t>
            </a:r>
            <a:r>
              <a:rPr lang="el-GR" sz="2200" dirty="0"/>
              <a:t>), 1 </a:t>
            </a:r>
            <a:r>
              <a:rPr lang="en-US" sz="2200" dirty="0"/>
              <a:t>kB = 1.024 bytes = 2</a:t>
            </a:r>
            <a:r>
              <a:rPr lang="en-US" sz="2200" baseline="30000" dirty="0"/>
              <a:t>10</a:t>
            </a:r>
            <a:r>
              <a:rPr lang="en-US" sz="2200" dirty="0"/>
              <a:t> </a:t>
            </a:r>
            <a:r>
              <a:rPr lang="en-US" sz="2200" dirty="0" smtClean="0"/>
              <a:t>bytes</a:t>
            </a:r>
            <a:r>
              <a:rPr lang="el-GR" sz="2200" dirty="0" smtClean="0"/>
              <a:t>,</a:t>
            </a:r>
            <a:endParaRPr lang="el-GR" sz="2200" dirty="0"/>
          </a:p>
          <a:p>
            <a:pPr marL="457200" indent="-457200" algn="l">
              <a:buFont typeface="Wingdings" panose="05000000000000000000" pitchFamily="2" charset="2"/>
              <a:buChar char="§"/>
            </a:pPr>
            <a:r>
              <a:rPr lang="en-US" sz="2200" b="1" dirty="0"/>
              <a:t>Megabyte</a:t>
            </a:r>
            <a:r>
              <a:rPr lang="en-US" sz="2200" dirty="0"/>
              <a:t> (</a:t>
            </a:r>
            <a:r>
              <a:rPr lang="el-GR" sz="2200" dirty="0" err="1"/>
              <a:t>Μεγαμπάιτ</a:t>
            </a:r>
            <a:r>
              <a:rPr lang="el-GR" sz="2200" dirty="0"/>
              <a:t>), 1 </a:t>
            </a:r>
            <a:r>
              <a:rPr lang="en-US" sz="2200" dirty="0"/>
              <a:t>MB = 1.048.576 bytes = 2</a:t>
            </a:r>
            <a:r>
              <a:rPr lang="en-US" sz="2200" baseline="30000" dirty="0"/>
              <a:t>20</a:t>
            </a:r>
            <a:r>
              <a:rPr lang="en-US" sz="2200" dirty="0"/>
              <a:t> </a:t>
            </a:r>
            <a:r>
              <a:rPr lang="en-US" sz="2200" dirty="0" smtClean="0"/>
              <a:t>bytes</a:t>
            </a:r>
            <a:r>
              <a:rPr lang="el-GR" sz="2200" dirty="0" smtClean="0"/>
              <a:t>,</a:t>
            </a:r>
            <a:endParaRPr lang="el-GR" sz="2200" dirty="0"/>
          </a:p>
          <a:p>
            <a:pPr marL="457200" indent="-457200" algn="l">
              <a:buFont typeface="Wingdings" panose="05000000000000000000" pitchFamily="2" charset="2"/>
              <a:buChar char="§"/>
            </a:pPr>
            <a:r>
              <a:rPr lang="en-US" sz="2200" b="1" dirty="0"/>
              <a:t>Gigabyte</a:t>
            </a:r>
            <a:r>
              <a:rPr lang="en-US" sz="2200" dirty="0"/>
              <a:t> (</a:t>
            </a:r>
            <a:r>
              <a:rPr lang="el-GR" sz="2200" dirty="0" err="1"/>
              <a:t>Γιγαμπάιτ</a:t>
            </a:r>
            <a:r>
              <a:rPr lang="el-GR" sz="2200" dirty="0"/>
              <a:t>), 1 </a:t>
            </a:r>
            <a:r>
              <a:rPr lang="en-US" sz="2200" dirty="0"/>
              <a:t>GB = 1.073.741.824 bytes = 2</a:t>
            </a:r>
            <a:r>
              <a:rPr lang="en-US" sz="2200" baseline="30000" dirty="0"/>
              <a:t>30</a:t>
            </a:r>
            <a:r>
              <a:rPr lang="en-US" sz="2200" dirty="0"/>
              <a:t> </a:t>
            </a:r>
            <a:r>
              <a:rPr lang="en-US" sz="2200" dirty="0" smtClean="0"/>
              <a:t>bytes</a:t>
            </a:r>
            <a:r>
              <a:rPr lang="el-GR" sz="2200" dirty="0" smtClean="0"/>
              <a:t>,</a:t>
            </a:r>
            <a:endParaRPr lang="el-GR" sz="2200" dirty="0"/>
          </a:p>
          <a:p>
            <a:pPr marL="457200" indent="-457200" algn="l">
              <a:buFont typeface="Wingdings" panose="05000000000000000000" pitchFamily="2" charset="2"/>
              <a:buChar char="§"/>
            </a:pPr>
            <a:r>
              <a:rPr lang="en-US" sz="2200" b="1" dirty="0"/>
              <a:t>Terabyte</a:t>
            </a:r>
            <a:r>
              <a:rPr lang="en-US" sz="2200" dirty="0"/>
              <a:t> (</a:t>
            </a:r>
            <a:r>
              <a:rPr lang="el-GR" sz="2200" dirty="0" err="1"/>
              <a:t>Τεραμπάιτ</a:t>
            </a:r>
            <a:r>
              <a:rPr lang="el-GR" sz="2200" dirty="0"/>
              <a:t>), 1 </a:t>
            </a:r>
            <a:r>
              <a:rPr lang="en-US" sz="2200" dirty="0"/>
              <a:t>TB = 1.099.511.627.776 bytes = 2</a:t>
            </a:r>
            <a:r>
              <a:rPr lang="en-US" sz="2200" baseline="30000" dirty="0"/>
              <a:t>40</a:t>
            </a:r>
            <a:r>
              <a:rPr lang="en-US" sz="2200" dirty="0"/>
              <a:t> </a:t>
            </a:r>
            <a:r>
              <a:rPr lang="en-US" sz="2200" dirty="0" smtClean="0"/>
              <a:t>bytes</a:t>
            </a:r>
            <a:r>
              <a:rPr lang="el-GR" sz="2200" dirty="0" smtClean="0"/>
              <a:t>,</a:t>
            </a:r>
            <a:endParaRPr lang="el-GR" sz="2200" dirty="0"/>
          </a:p>
          <a:p>
            <a:pPr marL="457200" indent="-457200" algn="l">
              <a:buFont typeface="Wingdings" panose="05000000000000000000" pitchFamily="2" charset="2"/>
              <a:buChar char="§"/>
            </a:pPr>
            <a:r>
              <a:rPr lang="en-US" sz="2200" b="1" dirty="0"/>
              <a:t>Petabyte</a:t>
            </a:r>
            <a:r>
              <a:rPr lang="en-US" sz="2200" dirty="0"/>
              <a:t> (</a:t>
            </a:r>
            <a:r>
              <a:rPr lang="el-GR" sz="2200" dirty="0" err="1"/>
              <a:t>Πεταμπάιτ</a:t>
            </a:r>
            <a:r>
              <a:rPr lang="el-GR" sz="2200" dirty="0"/>
              <a:t>), 1 </a:t>
            </a:r>
            <a:r>
              <a:rPr lang="en-US" sz="2200" dirty="0"/>
              <a:t>PB = 1.125.899.906.842.624 bytes = 2</a:t>
            </a:r>
            <a:r>
              <a:rPr lang="en-US" sz="2200" baseline="30000" dirty="0"/>
              <a:t>50</a:t>
            </a:r>
            <a:r>
              <a:rPr lang="en-US" sz="2200" dirty="0"/>
              <a:t> </a:t>
            </a:r>
            <a:r>
              <a:rPr lang="en-US" sz="2200" dirty="0" smtClean="0"/>
              <a:t>bytes</a:t>
            </a:r>
            <a:r>
              <a:rPr lang="el-GR" sz="2200" dirty="0" smtClean="0"/>
              <a:t>,</a:t>
            </a:r>
            <a:endParaRPr lang="el-GR" sz="2200" dirty="0"/>
          </a:p>
          <a:p>
            <a:pPr marL="457200" indent="-457200" algn="l">
              <a:buFont typeface="Wingdings" panose="05000000000000000000" pitchFamily="2" charset="2"/>
              <a:buChar char="§"/>
            </a:pPr>
            <a:r>
              <a:rPr lang="en-US" sz="2200" b="1" dirty="0"/>
              <a:t>Exabyte</a:t>
            </a:r>
            <a:r>
              <a:rPr lang="en-US" sz="2200" dirty="0"/>
              <a:t> (</a:t>
            </a:r>
            <a:r>
              <a:rPr lang="el-GR" sz="2200" dirty="0" err="1"/>
              <a:t>Εξαμπάιτ</a:t>
            </a:r>
            <a:r>
              <a:rPr lang="el-GR" sz="2200" dirty="0"/>
              <a:t>), 1 </a:t>
            </a:r>
            <a:r>
              <a:rPr lang="en-US" sz="2200" dirty="0"/>
              <a:t>EB = 1.152.921.504.606.846.976 bytes = 2</a:t>
            </a:r>
            <a:r>
              <a:rPr lang="en-US" sz="2200" baseline="30000" dirty="0"/>
              <a:t>60</a:t>
            </a:r>
            <a:r>
              <a:rPr lang="en-US" sz="2200" dirty="0"/>
              <a:t> </a:t>
            </a:r>
            <a:r>
              <a:rPr lang="en-US" sz="2200" dirty="0" smtClean="0"/>
              <a:t>bytes</a:t>
            </a:r>
            <a:r>
              <a:rPr lang="el-GR" sz="2200" dirty="0" smtClean="0"/>
              <a:t>,</a:t>
            </a:r>
            <a:endParaRPr lang="el-GR" sz="2200" dirty="0"/>
          </a:p>
          <a:p>
            <a:pPr marL="457200" indent="-457200" algn="l">
              <a:buFont typeface="Wingdings" panose="05000000000000000000" pitchFamily="2" charset="2"/>
              <a:buChar char="§"/>
            </a:pPr>
            <a:r>
              <a:rPr lang="en-US" sz="2200" b="1" dirty="0" err="1"/>
              <a:t>Zettabyte</a:t>
            </a:r>
            <a:r>
              <a:rPr lang="en-US" sz="2200" dirty="0"/>
              <a:t> (</a:t>
            </a:r>
            <a:r>
              <a:rPr lang="el-GR" sz="2200" dirty="0" err="1"/>
              <a:t>Ζεταμπάιτ</a:t>
            </a:r>
            <a:r>
              <a:rPr lang="el-GR" sz="2200" dirty="0"/>
              <a:t>), 1 Ζ</a:t>
            </a:r>
            <a:r>
              <a:rPr lang="en-US" sz="2200" dirty="0"/>
              <a:t>B = 1.180.591.620.717.411.303.424 bytes = 2</a:t>
            </a:r>
            <a:r>
              <a:rPr lang="en-US" sz="2200" baseline="30000" dirty="0"/>
              <a:t>70</a:t>
            </a:r>
            <a:r>
              <a:rPr lang="en-US" sz="2200" dirty="0"/>
              <a:t> </a:t>
            </a:r>
            <a:r>
              <a:rPr lang="en-US" sz="2200" dirty="0" smtClean="0"/>
              <a:t>bytes</a:t>
            </a:r>
            <a:r>
              <a:rPr lang="el-GR" sz="2200" dirty="0" smtClean="0"/>
              <a:t>,</a:t>
            </a:r>
            <a:endParaRPr lang="el-GR" sz="2200" dirty="0"/>
          </a:p>
          <a:p>
            <a:pPr marL="457200" indent="-457200" algn="l">
              <a:buFont typeface="Wingdings" panose="05000000000000000000" pitchFamily="2" charset="2"/>
              <a:buChar char="§"/>
            </a:pPr>
            <a:r>
              <a:rPr lang="en-US" sz="2200" b="1" dirty="0"/>
              <a:t>Yottabyte</a:t>
            </a:r>
            <a:r>
              <a:rPr lang="en-US" sz="2200" dirty="0"/>
              <a:t> (</a:t>
            </a:r>
            <a:r>
              <a:rPr lang="el-GR" sz="2200" dirty="0" err="1"/>
              <a:t>Γιωταμπάιτ</a:t>
            </a:r>
            <a:r>
              <a:rPr lang="el-GR" sz="2200" dirty="0"/>
              <a:t>), 1 </a:t>
            </a:r>
            <a:r>
              <a:rPr lang="en-US" sz="2200" dirty="0"/>
              <a:t>YB = 1.208.925.819.614.629.174.706.176 bytes = 2</a:t>
            </a:r>
            <a:r>
              <a:rPr lang="en-US" sz="2200" baseline="30000" dirty="0"/>
              <a:t>80</a:t>
            </a:r>
            <a:r>
              <a:rPr lang="en-US" sz="2200" dirty="0"/>
              <a:t> </a:t>
            </a:r>
            <a:r>
              <a:rPr lang="en-US" sz="2200" dirty="0" smtClean="0"/>
              <a:t>bytes</a:t>
            </a:r>
            <a:r>
              <a:rPr lang="el-GR" sz="2200" dirty="0" smtClean="0"/>
              <a:t>.</a:t>
            </a:r>
            <a:endParaRPr lang="el-GR" sz="2200" dirty="0"/>
          </a:p>
        </p:txBody>
      </p:sp>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ea typeface="Times New Roman"/>
                <a:cs typeface="Times New Roman"/>
              </a:rPr>
              <a:t>Δυαδικό Σύστημα Αρίθμησης</a:t>
            </a:r>
            <a:endParaRPr lang="en-US"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34354" y="97185"/>
            <a:ext cx="9074150" cy="11715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smtClean="0"/>
              <a:t>Αριθμητικά Συστήματα (1 από 3)</a:t>
            </a:r>
            <a:endParaRPr lang="el-GR" dirty="0"/>
          </a:p>
        </p:txBody>
      </p:sp>
      <p:graphicFrame>
        <p:nvGraphicFramePr>
          <p:cNvPr id="8" name="3 - Πίνακας" descr="1) Σύστημα, Δυαδικό (Binary), βάση το 2, ψηφία μηδέν και ένα.&#10;2) Σύστημα, Οκταδικό (Octal), βάση το οχτώ, ψηφία μηδέν, ένα, δύο, τρία, τέσσερα, πέντε, έξι και επτά,&#10;3) Δεκαδικό (Decimal), βάση το δέκα, ψηφία μηδέν, ένα, δύο, τρία, τέσσερα, πέντε, έξι, εφτά, οχτώ, εννέα,&#10;4) Δεκαεξαδικό (Hexademical), βάση το δεκαέξι, ψηφία μηδέν, ένα, δύο, τρία, τέσσερα, πέντε, έξι, εφτά, οχτώ, εννέα και  A, B, C, D, E, F.&#10;&#10;&#10;"/>
          <p:cNvGraphicFramePr>
            <a:graphicFrameLocks noGrp="1"/>
          </p:cNvGraphicFramePr>
          <p:nvPr>
            <p:custDataLst>
              <p:tags r:id="rId2"/>
            </p:custDataLst>
            <p:extLst>
              <p:ext uri="{D42A27DB-BD31-4B8C-83A1-F6EECF244321}">
                <p14:modId xmlns:p14="http://schemas.microsoft.com/office/powerpoint/2010/main" val="3672876695"/>
              </p:ext>
            </p:extLst>
          </p:nvPr>
        </p:nvGraphicFramePr>
        <p:xfrm>
          <a:off x="539552" y="2271210"/>
          <a:ext cx="7920880" cy="2885982"/>
        </p:xfrm>
        <a:graphic>
          <a:graphicData uri="http://schemas.openxmlformats.org/drawingml/2006/table">
            <a:tbl>
              <a:tblPr firstRow="1"/>
              <a:tblGrid>
                <a:gridCol w="2970330"/>
                <a:gridCol w="1277561"/>
                <a:gridCol w="3672989"/>
              </a:tblGrid>
              <a:tr h="613057">
                <a:tc>
                  <a:txBody>
                    <a:bodyPr/>
                    <a:lstStyle/>
                    <a:p>
                      <a:pPr algn="ctr">
                        <a:spcAft>
                          <a:spcPts val="0"/>
                        </a:spcAft>
                      </a:pPr>
                      <a:r>
                        <a:rPr lang="el-GR" sz="2000" b="1" dirty="0">
                          <a:solidFill>
                            <a:schemeClr val="tx2"/>
                          </a:solidFill>
                          <a:latin typeface="Times New Roman"/>
                          <a:ea typeface="Times New Roman"/>
                          <a:cs typeface="Times New Roman"/>
                        </a:rPr>
                        <a:t>Σύστημα</a:t>
                      </a:r>
                      <a:endParaRPr lang="el-GR" sz="2000" dirty="0">
                        <a:solidFill>
                          <a:schemeClr val="tx2"/>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spcAft>
                          <a:spcPts val="0"/>
                        </a:spcAft>
                      </a:pPr>
                      <a:r>
                        <a:rPr lang="el-GR" sz="2000" b="1" dirty="0">
                          <a:solidFill>
                            <a:schemeClr val="tx2"/>
                          </a:solidFill>
                          <a:latin typeface="Times New Roman"/>
                          <a:ea typeface="Times New Roman"/>
                          <a:cs typeface="Times New Roman"/>
                        </a:rPr>
                        <a:t>Βάση</a:t>
                      </a:r>
                      <a:endParaRPr lang="el-GR" sz="2000" dirty="0">
                        <a:solidFill>
                          <a:schemeClr val="tx2"/>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spcAft>
                          <a:spcPts val="0"/>
                        </a:spcAft>
                      </a:pPr>
                      <a:r>
                        <a:rPr lang="el-GR" sz="2000" b="1" dirty="0">
                          <a:solidFill>
                            <a:schemeClr val="tx2"/>
                          </a:solidFill>
                          <a:latin typeface="Times New Roman"/>
                          <a:ea typeface="Times New Roman"/>
                          <a:cs typeface="Times New Roman"/>
                        </a:rPr>
                        <a:t>Ψηφία</a:t>
                      </a:r>
                      <a:endParaRPr lang="el-GR" sz="2000" dirty="0">
                        <a:solidFill>
                          <a:schemeClr val="tx2"/>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525478">
                <a:tc>
                  <a:txBody>
                    <a:bodyPr/>
                    <a:lstStyle/>
                    <a:p>
                      <a:pPr algn="ctr">
                        <a:spcAft>
                          <a:spcPts val="0"/>
                        </a:spcAft>
                      </a:pPr>
                      <a:r>
                        <a:rPr lang="el-GR" sz="2000" dirty="0">
                          <a:latin typeface="Times New Roman"/>
                          <a:ea typeface="Times New Roman"/>
                          <a:cs typeface="Times New Roman"/>
                        </a:rPr>
                        <a:t>Δυαδικό (</a:t>
                      </a:r>
                      <a:r>
                        <a:rPr lang="en-GB" sz="2000" dirty="0">
                          <a:latin typeface="Times New Roman"/>
                          <a:ea typeface="Times New Roman"/>
                          <a:cs typeface="Times New Roman"/>
                        </a:rPr>
                        <a:t>Binary</a:t>
                      </a:r>
                      <a:r>
                        <a:rPr lang="el-GR" sz="2000" dirty="0">
                          <a:latin typeface="Times New Roman"/>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2000">
                          <a:latin typeface="Times New Roman"/>
                          <a:ea typeface="Times New Roman"/>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2000">
                          <a:latin typeface="Times New Roman"/>
                          <a:ea typeface="Times New Roman"/>
                          <a:cs typeface="Times New Roman"/>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5478">
                <a:tc>
                  <a:txBody>
                    <a:bodyPr/>
                    <a:lstStyle/>
                    <a:p>
                      <a:pPr algn="ctr">
                        <a:spcAft>
                          <a:spcPts val="0"/>
                        </a:spcAft>
                      </a:pPr>
                      <a:r>
                        <a:rPr lang="el-GR" sz="2000" dirty="0">
                          <a:latin typeface="Times New Roman"/>
                          <a:ea typeface="Times New Roman"/>
                          <a:cs typeface="Times New Roman"/>
                        </a:rPr>
                        <a:t>Οκταδικό</a:t>
                      </a:r>
                      <a:r>
                        <a:rPr lang="en-GB" sz="2000" dirty="0">
                          <a:latin typeface="Times New Roman"/>
                          <a:ea typeface="Times New Roman"/>
                          <a:cs typeface="Times New Roman"/>
                        </a:rPr>
                        <a:t> (Octal)</a:t>
                      </a:r>
                      <a:endParaRPr lang="el-GR"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2000" dirty="0">
                          <a:latin typeface="Times New Roman"/>
                          <a:ea typeface="Times New Roman"/>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2000">
                          <a:latin typeface="Times New Roman"/>
                          <a:ea typeface="Times New Roman"/>
                          <a:cs typeface="Times New Roman"/>
                        </a:rPr>
                        <a:t>0,1,2,3,4,5,6,7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5478">
                <a:tc>
                  <a:txBody>
                    <a:bodyPr/>
                    <a:lstStyle/>
                    <a:p>
                      <a:pPr algn="ctr">
                        <a:spcAft>
                          <a:spcPts val="0"/>
                        </a:spcAft>
                      </a:pPr>
                      <a:r>
                        <a:rPr lang="el-GR" sz="2000">
                          <a:latin typeface="Times New Roman"/>
                          <a:ea typeface="Times New Roman"/>
                          <a:cs typeface="Times New Roman"/>
                        </a:rPr>
                        <a:t>Δεκαδικό</a:t>
                      </a:r>
                      <a:r>
                        <a:rPr lang="en-GB" sz="2000">
                          <a:latin typeface="Times New Roman"/>
                          <a:ea typeface="Times New Roman"/>
                          <a:cs typeface="Times New Roman"/>
                        </a:rPr>
                        <a:t> (Decimal)</a:t>
                      </a:r>
                      <a:endParaRPr lang="el-GR"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2000">
                          <a:latin typeface="Times New Roman"/>
                          <a:ea typeface="Times New Roman"/>
                          <a:cs typeface="Times New Roman"/>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2000">
                          <a:latin typeface="Times New Roman"/>
                          <a:ea typeface="Times New Roman"/>
                          <a:cs typeface="Times New Roman"/>
                        </a:rPr>
                        <a:t>0,1,2,3,4,5,6,7,8,9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6491">
                <a:tc>
                  <a:txBody>
                    <a:bodyPr/>
                    <a:lstStyle/>
                    <a:p>
                      <a:pPr algn="ctr">
                        <a:spcAft>
                          <a:spcPts val="0"/>
                        </a:spcAft>
                      </a:pPr>
                      <a:r>
                        <a:rPr lang="el-GR" sz="2000" dirty="0">
                          <a:latin typeface="Times New Roman"/>
                          <a:ea typeface="Times New Roman"/>
                          <a:cs typeface="Times New Roman"/>
                        </a:rPr>
                        <a:t>Δεκαεξαδικό </a:t>
                      </a:r>
                      <a:r>
                        <a:rPr lang="en-GB" sz="2000" dirty="0">
                          <a:latin typeface="Times New Roman"/>
                          <a:ea typeface="Times New Roman"/>
                          <a:cs typeface="Times New Roman"/>
                        </a:rPr>
                        <a:t>(Hexadecimal)</a:t>
                      </a:r>
                      <a:endParaRPr lang="el-GR"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2000">
                          <a:latin typeface="Times New Roman"/>
                          <a:ea typeface="Times New Roman"/>
                          <a:cs typeface="Times New Roman"/>
                        </a:rPr>
                        <a:t>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2000" dirty="0">
                          <a:latin typeface="Times New Roman"/>
                          <a:ea typeface="Times New Roman"/>
                          <a:cs typeface="Times New Roman"/>
                        </a:rPr>
                        <a:t>0,1,2,3,4,5,6,7,8,9, </a:t>
                      </a:r>
                      <a:r>
                        <a:rPr lang="en-GB" sz="2000" dirty="0">
                          <a:latin typeface="Times New Roman"/>
                          <a:ea typeface="Times New Roman"/>
                          <a:cs typeface="Times New Roman"/>
                        </a:rPr>
                        <a:t>A, B, C, D, E, F</a:t>
                      </a:r>
                      <a:endParaRPr lang="el-GR"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ea typeface="Times New Roman"/>
                <a:cs typeface="Times New Roman"/>
              </a:rPr>
              <a:t>Δυαδικό Σύστημα Αρίθμησης</a:t>
            </a:r>
            <a:endParaRPr lang="en-US"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35496" y="8285"/>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Αριθμητικά Συστήματα </a:t>
            </a:r>
            <a:r>
              <a:rPr lang="el-GR" dirty="0" smtClean="0"/>
              <a:t>(2 </a:t>
            </a:r>
            <a:r>
              <a:rPr lang="el-GR" dirty="0"/>
              <a:t>από </a:t>
            </a:r>
            <a:r>
              <a:rPr lang="el-GR" dirty="0" smtClean="0"/>
              <a:t>3)</a:t>
            </a:r>
            <a:endParaRPr lang="el-GR" dirty="0"/>
          </a:p>
        </p:txBody>
      </p:sp>
      <p:graphicFrame>
        <p:nvGraphicFramePr>
          <p:cNvPr id="2" name="Αντικείμενο 1" descr=" &#10;Μπορούμε να γράψουμε έναν αριθμό από οποιοδήποτε αριθμητικό σύστημα όπως παραπάνω, όπου&#10; di-1 είναι το ψηφίο στην i-στη θέση αριστερά της υποδιαστολής,&#10;Β είναι η βάση του αριθμητικού συστήματος,&#10;n είναι το πλήθος των ψηφίων του αριθμού αριστερά της υποδιαστολής,&#10;m είναι το πλήθος των ψηφίων του αριθμού δεξιά της υποδιαστολής,&#10;"/>
          <p:cNvGraphicFramePr>
            <a:graphicFrameLocks noChangeAspect="1"/>
          </p:cNvGraphicFramePr>
          <p:nvPr>
            <p:extLst>
              <p:ext uri="{D42A27DB-BD31-4B8C-83A1-F6EECF244321}">
                <p14:modId xmlns:p14="http://schemas.microsoft.com/office/powerpoint/2010/main" val="4278691444"/>
              </p:ext>
            </p:extLst>
          </p:nvPr>
        </p:nvGraphicFramePr>
        <p:xfrm>
          <a:off x="539750" y="1340445"/>
          <a:ext cx="7878763" cy="360363"/>
        </p:xfrm>
        <a:graphic>
          <a:graphicData uri="http://schemas.openxmlformats.org/presentationml/2006/ole">
            <mc:AlternateContent xmlns:mc="http://schemas.openxmlformats.org/markup-compatibility/2006">
              <mc:Choice xmlns:v="urn:schemas-microsoft-com:vml" Requires="v">
                <p:oleObj spid="_x0000_s1052" r:id="rId5" imgW="5702300" imgH="254000" progId="">
                  <p:embed/>
                </p:oleObj>
              </mc:Choice>
              <mc:Fallback>
                <p:oleObj r:id="rId5" imgW="5702300" imgH="254000" progId="">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0" y="1340445"/>
                        <a:ext cx="787876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
        <p:nvSpPr>
          <p:cNvPr id="6" name="Θέση περιεχομένου 2" descr=".&#10;"/>
          <p:cNvSpPr>
            <a:spLocks noGrp="1"/>
          </p:cNvSpPr>
          <p:nvPr>
            <p:ph idx="1"/>
          </p:nvPr>
        </p:nvSpPr>
        <p:spPr>
          <a:xfrm>
            <a:off x="467544" y="1700808"/>
            <a:ext cx="8219256" cy="4320480"/>
          </a:xfrm>
        </p:spPr>
        <p:txBody>
          <a:bodyPr>
            <a:noAutofit/>
          </a:bodyPr>
          <a:lstStyle/>
          <a:p>
            <a:pPr>
              <a:buNone/>
            </a:pPr>
            <a:r>
              <a:rPr lang="el-GR" sz="2400" dirty="0"/>
              <a:t> </a:t>
            </a:r>
          </a:p>
          <a:p>
            <a:pPr>
              <a:buNone/>
            </a:pPr>
            <a:r>
              <a:rPr lang="el-GR" sz="2400" dirty="0"/>
              <a:t>Μπορούμε να γράψουμε έναν αριθμό από </a:t>
            </a:r>
            <a:r>
              <a:rPr lang="el-GR" sz="2400" dirty="0" smtClean="0"/>
              <a:t>οποιοδήποτε αριθμητικό </a:t>
            </a:r>
            <a:r>
              <a:rPr lang="el-GR" sz="2400" dirty="0"/>
              <a:t>σύστημα όπως παραπάνω</a:t>
            </a:r>
            <a:r>
              <a:rPr lang="en-US" sz="2400" dirty="0"/>
              <a:t>, </a:t>
            </a:r>
            <a:r>
              <a:rPr lang="el-GR" sz="2400" dirty="0"/>
              <a:t>όπου</a:t>
            </a:r>
          </a:p>
          <a:p>
            <a:pPr>
              <a:buNone/>
            </a:pPr>
            <a:r>
              <a:rPr lang="el-GR" sz="2400" dirty="0"/>
              <a:t> </a:t>
            </a:r>
            <a:r>
              <a:rPr lang="en-US" sz="2400" dirty="0"/>
              <a:t>d</a:t>
            </a:r>
            <a:r>
              <a:rPr lang="en-US" sz="2400" baseline="-25000" dirty="0"/>
              <a:t>i-1</a:t>
            </a:r>
            <a:r>
              <a:rPr lang="el-GR" sz="2400" dirty="0"/>
              <a:t> είναι το ψηφίο στην </a:t>
            </a:r>
            <a:r>
              <a:rPr lang="en-US" sz="2400" dirty="0" err="1"/>
              <a:t>i</a:t>
            </a:r>
            <a:r>
              <a:rPr lang="el-GR" sz="2400" dirty="0"/>
              <a:t>-στη θέση </a:t>
            </a:r>
            <a:r>
              <a:rPr lang="el-GR" sz="2400" u="sng" dirty="0"/>
              <a:t>αριστερά</a:t>
            </a:r>
            <a:r>
              <a:rPr lang="el-GR" sz="2400" dirty="0"/>
              <a:t> της </a:t>
            </a:r>
            <a:r>
              <a:rPr lang="el-GR" sz="2400" dirty="0" smtClean="0"/>
              <a:t>υποδιαστολής,</a:t>
            </a:r>
            <a:endParaRPr lang="el-GR" sz="2400" dirty="0"/>
          </a:p>
          <a:p>
            <a:pPr lvl="0">
              <a:buNone/>
            </a:pPr>
            <a:r>
              <a:rPr lang="el-GR" sz="2400" dirty="0"/>
              <a:t>Β είναι η βάση του αριθμητικού </a:t>
            </a:r>
            <a:r>
              <a:rPr lang="el-GR" sz="2400" dirty="0" smtClean="0"/>
              <a:t>συστήματος,</a:t>
            </a:r>
            <a:endParaRPr lang="el-GR" sz="2400" dirty="0"/>
          </a:p>
          <a:p>
            <a:pPr lvl="0">
              <a:buNone/>
            </a:pPr>
            <a:r>
              <a:rPr lang="en-GB" sz="2400" dirty="0"/>
              <a:t>n</a:t>
            </a:r>
            <a:r>
              <a:rPr lang="el-GR" sz="2400" dirty="0"/>
              <a:t> είναι το πλήθος των ψηφίων του αριθμού </a:t>
            </a:r>
            <a:r>
              <a:rPr lang="el-GR" sz="2400" u="sng" dirty="0"/>
              <a:t>αριστερά</a:t>
            </a:r>
            <a:r>
              <a:rPr lang="el-GR" sz="2400" dirty="0"/>
              <a:t> της </a:t>
            </a:r>
            <a:r>
              <a:rPr lang="el-GR" sz="2400" dirty="0" smtClean="0"/>
              <a:t>υποδιαστολής,</a:t>
            </a:r>
            <a:endParaRPr lang="el-GR" sz="2400" dirty="0"/>
          </a:p>
          <a:p>
            <a:pPr lvl="0">
              <a:buNone/>
            </a:pPr>
            <a:r>
              <a:rPr lang="en-GB" sz="2400" dirty="0"/>
              <a:t>m</a:t>
            </a:r>
            <a:r>
              <a:rPr lang="el-GR" sz="2400" dirty="0"/>
              <a:t> είναι το πλήθος των ψηφίων του αριθμού </a:t>
            </a:r>
            <a:r>
              <a:rPr lang="el-GR" sz="2400" u="sng" dirty="0"/>
              <a:t>δεξιά</a:t>
            </a:r>
            <a:r>
              <a:rPr lang="el-GR" sz="2400" dirty="0"/>
              <a:t> της </a:t>
            </a:r>
            <a:r>
              <a:rPr lang="el-GR" sz="2400" dirty="0" smtClean="0"/>
              <a:t>υποδιαστολής</a:t>
            </a:r>
            <a:r>
              <a:rPr lang="el-GR" sz="2400" dirty="0"/>
              <a:t>,</a:t>
            </a:r>
          </a:p>
        </p:txBody>
      </p:sp>
      <p:sp>
        <p:nvSpPr>
          <p:cNvPr id="5" name="Θέση υποσέλιδου 3" descr="."/>
          <p:cNvSpPr txBox="1">
            <a:spLocks/>
          </p:cNvSpPr>
          <p:nvPr/>
        </p:nvSpPr>
        <p:spPr>
          <a:xfrm>
            <a:off x="3181325" y="6526163"/>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ea typeface="Times New Roman"/>
                <a:cs typeface="Times New Roman"/>
              </a:rPr>
              <a:t>Δυαδικό Σύστημα Αρίθμησης</a:t>
            </a:r>
            <a:endParaRPr lang="en-US" sz="1400" dirty="0"/>
          </a:p>
        </p:txBody>
      </p:sp>
    </p:spTree>
    <p:custDataLst>
      <p:tags r:id="rId2"/>
    </p:custDataLst>
    <p:extLst>
      <p:ext uri="{BB962C8B-B14F-4D97-AF65-F5344CB8AC3E}">
        <p14:creationId xmlns:p14="http://schemas.microsoft.com/office/powerpoint/2010/main"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10/2/2005 6:21:52 A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xml><?xml version="1.0" encoding="utf-8"?>
<p:tagLst xmlns:a="http://schemas.openxmlformats.org/drawingml/2006/main" xmlns:r="http://schemas.openxmlformats.org/officeDocument/2006/relationships" xmlns:p="http://schemas.openxmlformats.org/presentationml/2006/main">
  <p:tag name="ZHAW.ACCESSIBILITYADDIN.READINGORDER" val="2,9,4,14,"/>
</p:tagLst>
</file>

<file path=ppt/tags/tag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9,8,6,12,"/>
</p:tagLst>
</file>

<file path=ppt/tags/tag14.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15.xml><?xml version="1.0" encoding="utf-8"?>
<p:tagLst xmlns:a="http://schemas.openxmlformats.org/drawingml/2006/main" xmlns:r="http://schemas.openxmlformats.org/officeDocument/2006/relationships" xmlns:p="http://schemas.openxmlformats.org/presentationml/2006/main">
  <p:tag name="ZHAW.ACCESSIBILITYADDIN.READINGORDER" val="7,2,9,6,5,"/>
</p:tagLst>
</file>

<file path=ppt/tags/tag16.xml><?xml version="1.0" encoding="utf-8"?>
<p:tagLst xmlns:a="http://schemas.openxmlformats.org/drawingml/2006/main" xmlns:r="http://schemas.openxmlformats.org/officeDocument/2006/relationships" xmlns:p="http://schemas.openxmlformats.org/presentationml/2006/main">
  <p:tag name="ZHAW.ACCESSIBILITYADDIN.READINGORDER" val="9,10,5,11,"/>
</p:tagLst>
</file>

<file path=ppt/tags/tag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11,7,2,9,13,"/>
</p:tagLst>
</file>

<file path=ppt/tags/tag19.xml><?xml version="1.0" encoding="utf-8"?>
<p:tagLst xmlns:a="http://schemas.openxmlformats.org/drawingml/2006/main" xmlns:r="http://schemas.openxmlformats.org/officeDocument/2006/relationships" xmlns:p="http://schemas.openxmlformats.org/presentationml/2006/main">
  <p:tag name="ZHAW.ACCESSIBILITYADDIN.READINGORDER" val="13,27,5,15,28,29,30,31,32,33,34,35,36,37,38,39,40,"/>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1.xml><?xml version="1.0" encoding="utf-8"?>
<p:tagLst xmlns:a="http://schemas.openxmlformats.org/drawingml/2006/main" xmlns:r="http://schemas.openxmlformats.org/officeDocument/2006/relationships" xmlns:p="http://schemas.openxmlformats.org/presentationml/2006/main">
  <p:tag name="ZHAW.ACCESSIBILITYADDIN.READINGORDER" val="5,13,2,4,14,"/>
</p:tagLst>
</file>

<file path=ppt/tags/tag22.xml><?xml version="1.0" encoding="utf-8"?>
<p:tagLst xmlns:a="http://schemas.openxmlformats.org/drawingml/2006/main" xmlns:r="http://schemas.openxmlformats.org/officeDocument/2006/relationships" xmlns:p="http://schemas.openxmlformats.org/presentationml/2006/main">
  <p:tag name="ZHAW.ACCESSIBILITYADDIN.READINGORDER" val="6,7,17,5,"/>
</p:tagLst>
</file>

<file path=ppt/tags/tag23.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24.xml><?xml version="1.0" encoding="utf-8"?>
<p:tagLst xmlns:a="http://schemas.openxmlformats.org/drawingml/2006/main" xmlns:r="http://schemas.openxmlformats.org/officeDocument/2006/relationships" xmlns:p="http://schemas.openxmlformats.org/presentationml/2006/main">
  <p:tag name="ZHAW.ACCESSIBILITYADDIN.READINGORDER" val="9,6,5,11,"/>
</p:tagLst>
</file>

<file path=ppt/tags/tag25.xml><?xml version="1.0" encoding="utf-8"?>
<p:tagLst xmlns:a="http://schemas.openxmlformats.org/drawingml/2006/main" xmlns:r="http://schemas.openxmlformats.org/officeDocument/2006/relationships" xmlns:p="http://schemas.openxmlformats.org/presentationml/2006/main">
  <p:tag name="ZHAW.ACCESSIBILITYADDIN.READINGORDER" val="9,6,5,4,"/>
</p:tagLst>
</file>

<file path=ppt/tags/tag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 name="ZHAW.ACCESSIBILITYADDIN.TABLEHEADER" val="R0;"/>
</p:tagLst>
</file>

<file path=ppt/tags/tag27.xml><?xml version="1.0" encoding="utf-8"?>
<p:tagLst xmlns:a="http://schemas.openxmlformats.org/drawingml/2006/main" xmlns:r="http://schemas.openxmlformats.org/officeDocument/2006/relationships" xmlns:p="http://schemas.openxmlformats.org/presentationml/2006/main">
  <p:tag name="ZHAW.ACCESSIBILITYADDIN.READINGORDER" val="12,10,6,7,15,4,"/>
</p:tagLst>
</file>

<file path=ppt/tags/tag2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9.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30.xml><?xml version="1.0" encoding="utf-8"?>
<p:tagLst xmlns:a="http://schemas.openxmlformats.org/drawingml/2006/main" xmlns:r="http://schemas.openxmlformats.org/officeDocument/2006/relationships" xmlns:p="http://schemas.openxmlformats.org/presentationml/2006/main">
  <p:tag name="ZHAW.ACCESSIBILITYADDIN.READINGORDER" val="3,11,10,9,"/>
</p:tagLst>
</file>

<file path=ppt/tags/tag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32.xml><?xml version="1.0" encoding="utf-8"?>
<p:tagLst xmlns:a="http://schemas.openxmlformats.org/drawingml/2006/main" xmlns:r="http://schemas.openxmlformats.org/officeDocument/2006/relationships" xmlns:p="http://schemas.openxmlformats.org/presentationml/2006/main">
  <p:tag name="ZHAW.ACCESSIBILITYADDIN.READINGORDER" val="9,6,7,11,4,"/>
</p:tagLst>
</file>

<file path=ppt/tags/tag33.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34.xml><?xml version="1.0" encoding="utf-8"?>
<p:tagLst xmlns:a="http://schemas.openxmlformats.org/drawingml/2006/main" xmlns:r="http://schemas.openxmlformats.org/officeDocument/2006/relationships" xmlns:p="http://schemas.openxmlformats.org/presentationml/2006/main">
  <p:tag name="ZHAW.ACCESSIBILITYADDIN.READINGORDER" val="7,6,10,11,9,4,"/>
</p:tagLst>
</file>

<file path=ppt/tags/tag35.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36.xml><?xml version="1.0" encoding="utf-8"?>
<p:tagLst xmlns:a="http://schemas.openxmlformats.org/drawingml/2006/main" xmlns:r="http://schemas.openxmlformats.org/officeDocument/2006/relationships" xmlns:p="http://schemas.openxmlformats.org/presentationml/2006/main">
  <p:tag name="ZHAW.ACCESSIBILITYADDIN.READINGORDER" val="7,9,10,4,"/>
</p:tagLst>
</file>

<file path=ppt/tags/tag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8.xml><?xml version="1.0" encoding="utf-8"?>
<p:tagLst xmlns:a="http://schemas.openxmlformats.org/drawingml/2006/main" xmlns:r="http://schemas.openxmlformats.org/officeDocument/2006/relationships" xmlns:p="http://schemas.openxmlformats.org/presentationml/2006/main">
  <p:tag name="ZHAW.ACCESSIBILITYADDIN.READINGORDER" val="7,2,10,4,"/>
</p:tagLst>
</file>

<file path=ppt/tags/tag39.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1.xml><?xml version="1.0" encoding="utf-8"?>
<p:tagLst xmlns:a="http://schemas.openxmlformats.org/drawingml/2006/main" xmlns:r="http://schemas.openxmlformats.org/officeDocument/2006/relationships" xmlns:p="http://schemas.openxmlformats.org/presentationml/2006/main">
  <p:tag name="ZHAW.ACCESSIBILITYADDIN.READINGORDER" val="2,4,5,3,"/>
</p:tagLst>
</file>

<file path=ppt/tags/tag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43.xml><?xml version="1.0" encoding="utf-8"?>
<p:tagLst xmlns:a="http://schemas.openxmlformats.org/drawingml/2006/main" xmlns:r="http://schemas.openxmlformats.org/officeDocument/2006/relationships" xmlns:p="http://schemas.openxmlformats.org/presentationml/2006/main">
  <p:tag name="ZHAW.ACCESSIBILITYADDIN.READINGORDER" val="5,8,7,4,"/>
</p:tagLst>
</file>

<file path=ppt/tags/tag44.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45.xml><?xml version="1.0" encoding="utf-8"?>
<p:tagLst xmlns:a="http://schemas.openxmlformats.org/drawingml/2006/main" xmlns:r="http://schemas.openxmlformats.org/officeDocument/2006/relationships" xmlns:p="http://schemas.openxmlformats.org/presentationml/2006/main">
  <p:tag name="ZHAW.ACCESSIBILITYADDIN.READINGORDER" val="7,9,10,"/>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xml><?xml version="1.0" encoding="utf-8"?>
<p:tagLst xmlns:a="http://schemas.openxmlformats.org/drawingml/2006/main" xmlns:r="http://schemas.openxmlformats.org/officeDocument/2006/relationships" xmlns:p="http://schemas.openxmlformats.org/presentationml/2006/main">
  <p:tag name="ZHAW.ACCESSIBILITYADDIN.READINGORDER" val="22,23,8,5,24,"/>
</p:tagLst>
</file>

<file path=ppt/tags/tag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E6292422-B145-47CF-A13F-DE99CE24DE68}">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4250</TotalTime>
  <Words>1018</Words>
  <Application>Microsoft Office PowerPoint</Application>
  <PresentationFormat>Προβολή στην οθόνη (4:3)</PresentationFormat>
  <Paragraphs>359</Paragraphs>
  <Slides>27</Slides>
  <Notes>22</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0</vt:i4>
      </vt:variant>
      <vt:variant>
        <vt:lpstr>Τίτλοι διαφανειών</vt:lpstr>
      </vt:variant>
      <vt:variant>
        <vt:i4>27</vt:i4>
      </vt:variant>
    </vt:vector>
  </HeadingPairs>
  <TitlesOfParts>
    <vt:vector size="28" baseType="lpstr">
      <vt:lpstr>Θέμα του Office</vt:lpstr>
      <vt:lpstr>Πληροφορική</vt:lpstr>
      <vt:lpstr>Άδειες Χρήσης</vt:lpstr>
      <vt:lpstr>Χρηματοδότηση</vt:lpstr>
      <vt:lpstr>Σκοποί  ενότητας</vt:lpstr>
      <vt:lpstr>Περιεχόμενα ενότητας</vt:lpstr>
      <vt:lpstr>Μονάδες μνήμης</vt:lpstr>
      <vt:lpstr>Πολλαπλάσια του byte</vt:lpstr>
      <vt:lpstr>Αριθμητικά Συστήματα (1 από 3)</vt:lpstr>
      <vt:lpstr>Αριθμητικά Συστήματα (2 από 3)</vt:lpstr>
      <vt:lpstr>Αριθμητικά Συστήματα (3 από 3)</vt:lpstr>
      <vt:lpstr>Το δυαδικό σύστημα αρίθμησης (1 από 2)</vt:lpstr>
      <vt:lpstr>Το δυαδικό σύστημα αρίθμησης (2 από 2)</vt:lpstr>
      <vt:lpstr>Το οκταδικό σύστημα αρίθμησης  (1 από 2)</vt:lpstr>
      <vt:lpstr>Το οκταδικό σύστημα αρίθμησης  (2 από 2)</vt:lpstr>
      <vt:lpstr>Δεκαεξαδικό σύστημα (1 από 2)</vt:lpstr>
      <vt:lpstr>Δεκαεξαδικό σύστημα (2 από 2)</vt:lpstr>
      <vt:lpstr>Μετατροπή κλασματικού μέρους (1 από 4)</vt:lpstr>
      <vt:lpstr>Μετατροπή κλασματικού μέρους (2 από 4)</vt:lpstr>
      <vt:lpstr>Μετατροπή κλασματικού μέρους (3 από 4)</vt:lpstr>
      <vt:lpstr>Μετατροπή κλασματικού μέρους (4 από 4)</vt:lpstr>
      <vt:lpstr>Μετατροπή στα συστήματα (1 από 2)</vt:lpstr>
      <vt:lpstr>Μετατροπή στα συστήματα (2 από 2)</vt:lpstr>
      <vt:lpstr>Μετατροπή από δυαδικό σε οκταδικό</vt:lpstr>
      <vt:lpstr>Μετατροπή από οκταδικό σε δυαδικο</vt:lpstr>
      <vt:lpstr>Μετατροπή από δυαδικό σε δεκαεξαδικό</vt:lpstr>
      <vt:lpstr>Μετατροπή από δεκαεξαδικό σε δυαδικό </vt:lpstr>
      <vt:lpstr>Τέλος Ενότητας</vt:lpstr>
    </vt:vector>
  </TitlesOfParts>
  <Company>Τεχνολογικό Εκπαιδευτικό Ίδρυμα Θεσσαλίας</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Πληροφορική</dc:title>
  <dc:subject>Δυαδικό Σύστημα Αρίθμησης.</dc:subject>
  <dc:creator>Δήμητρα Αβραμούλη</dc:creator>
  <cp:keywords>Δυαδικό Σύστημα Αρίθμησης</cp:keywords>
  <cp:lastModifiedBy>Windows User</cp:lastModifiedBy>
  <cp:revision>340</cp:revision>
  <dcterms:created xsi:type="dcterms:W3CDTF">2012-09-06T09:03:05Z</dcterms:created>
  <dcterms:modified xsi:type="dcterms:W3CDTF">2005-10-02T03:22:08Z</dcterms:modified>
</cp:coreProperties>
</file>