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9"/>
  </p:notesMasterIdLst>
  <p:sldIdLst>
    <p:sldId id="257" r:id="rId3"/>
    <p:sldId id="286" r:id="rId4"/>
    <p:sldId id="284"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7" r:id="rId28"/>
  </p:sldIdLst>
  <p:sldSz cx="9144000" cy="6858000" type="screen4x3"/>
  <p:notesSz cx="6858000" cy="9144000"/>
  <p:custDataLst>
    <p:tags r:id="rId30"/>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777777"/>
    <a:srgbClr val="5F5F5F"/>
    <a:srgbClr val="002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9E3AE0-9F98-48ED-987C-A8DBDA430CB4}" type="datetimeFigureOut">
              <a:rPr lang="el-GR" smtClean="0"/>
              <a:t>3/3/2014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640CED-1316-4AB5-8968-2716F194B457}" type="slidenum">
              <a:rPr lang="el-GR" smtClean="0"/>
              <a:t>‹#›</a:t>
            </a:fld>
            <a:endParaRPr lang="el-GR"/>
          </a:p>
        </p:txBody>
      </p:sp>
    </p:spTree>
    <p:extLst>
      <p:ext uri="{BB962C8B-B14F-4D97-AF65-F5344CB8AC3E}">
        <p14:creationId xmlns:p14="http://schemas.microsoft.com/office/powerpoint/2010/main" val="526492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F148D757-62FF-4215-B1BC-6B4BA94F6062}"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Μέτρηση της Κάλυψης των Ελέγχων</a:t>
            </a:r>
            <a:endParaRPr lang="el-GR"/>
          </a:p>
        </p:txBody>
      </p:sp>
      <p:sp>
        <p:nvSpPr>
          <p:cNvPr id="6" name="Θέση αριθμού διαφάνειας 5"/>
          <p:cNvSpPr>
            <a:spLocks noGrp="1"/>
          </p:cNvSpPr>
          <p:nvPr>
            <p:ph type="sldNum" sz="quarter" idx="12"/>
          </p:nvPr>
        </p:nvSpPr>
        <p:spPr/>
        <p:txBody>
          <a:bodyPr/>
          <a:lstStyle/>
          <a:p>
            <a:fld id="{F158D0E5-CF94-4300-A51F-DB6474453380}" type="slidenum">
              <a:rPr lang="el-GR" smtClean="0"/>
              <a:t>‹#›</a:t>
            </a:fld>
            <a:endParaRPr lang="el-GR"/>
          </a:p>
        </p:txBody>
      </p:sp>
    </p:spTree>
    <p:extLst>
      <p:ext uri="{BB962C8B-B14F-4D97-AF65-F5344CB8AC3E}">
        <p14:creationId xmlns:p14="http://schemas.microsoft.com/office/powerpoint/2010/main" val="1432764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5806759-8C9D-4972-9036-DDA63103ECB3}"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Μέτρηση της Κάλυψης των Ελέγχων</a:t>
            </a:r>
            <a:endParaRPr lang="el-GR"/>
          </a:p>
        </p:txBody>
      </p:sp>
      <p:sp>
        <p:nvSpPr>
          <p:cNvPr id="6" name="Θέση αριθμού διαφάνειας 5"/>
          <p:cNvSpPr>
            <a:spLocks noGrp="1"/>
          </p:cNvSpPr>
          <p:nvPr>
            <p:ph type="sldNum" sz="quarter" idx="12"/>
          </p:nvPr>
        </p:nvSpPr>
        <p:spPr/>
        <p:txBody>
          <a:bodyPr/>
          <a:lstStyle/>
          <a:p>
            <a:fld id="{F158D0E5-CF94-4300-A51F-DB6474453380}" type="slidenum">
              <a:rPr lang="el-GR" smtClean="0"/>
              <a:t>‹#›</a:t>
            </a:fld>
            <a:endParaRPr lang="el-GR"/>
          </a:p>
        </p:txBody>
      </p:sp>
    </p:spTree>
    <p:extLst>
      <p:ext uri="{BB962C8B-B14F-4D97-AF65-F5344CB8AC3E}">
        <p14:creationId xmlns:p14="http://schemas.microsoft.com/office/powerpoint/2010/main" val="2342678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2E7EAC6-6721-45EC-8FC4-57542F8A4F10}"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Μέτρηση της Κάλυψης των Ελέγχων</a:t>
            </a:r>
            <a:endParaRPr lang="el-GR"/>
          </a:p>
        </p:txBody>
      </p:sp>
      <p:sp>
        <p:nvSpPr>
          <p:cNvPr id="6" name="Θέση αριθμού διαφάνειας 5"/>
          <p:cNvSpPr>
            <a:spLocks noGrp="1"/>
          </p:cNvSpPr>
          <p:nvPr>
            <p:ph type="sldNum" sz="quarter" idx="12"/>
          </p:nvPr>
        </p:nvSpPr>
        <p:spPr/>
        <p:txBody>
          <a:bodyPr/>
          <a:lstStyle/>
          <a:p>
            <a:fld id="{F158D0E5-CF94-4300-A51F-DB6474453380}" type="slidenum">
              <a:rPr lang="el-GR" smtClean="0"/>
              <a:t>‹#›</a:t>
            </a:fld>
            <a:endParaRPr lang="el-GR"/>
          </a:p>
        </p:txBody>
      </p:sp>
    </p:spTree>
    <p:extLst>
      <p:ext uri="{BB962C8B-B14F-4D97-AF65-F5344CB8AC3E}">
        <p14:creationId xmlns:p14="http://schemas.microsoft.com/office/powerpoint/2010/main" val="848668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FE29CF8-F535-41D3-9476-1D4B82690559}"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Μέτρηση της Κάλυψης των Ελέγχων</a:t>
            </a:r>
            <a:endParaRPr lang="el-GR"/>
          </a:p>
        </p:txBody>
      </p:sp>
      <p:sp>
        <p:nvSpPr>
          <p:cNvPr id="6" name="Θέση αριθμού διαφάνειας 5"/>
          <p:cNvSpPr>
            <a:spLocks noGrp="1"/>
          </p:cNvSpPr>
          <p:nvPr>
            <p:ph type="sldNum" sz="quarter" idx="12"/>
          </p:nvPr>
        </p:nvSpPr>
        <p:spPr/>
        <p:txBody>
          <a:bodyPr/>
          <a:lstStyle/>
          <a:p>
            <a:fld id="{F158D0E5-CF94-4300-A51F-DB6474453380}" type="slidenum">
              <a:rPr lang="el-GR" smtClean="0"/>
              <a:t>‹#›</a:t>
            </a:fld>
            <a:endParaRPr lang="el-GR"/>
          </a:p>
        </p:txBody>
      </p:sp>
    </p:spTree>
    <p:extLst>
      <p:ext uri="{BB962C8B-B14F-4D97-AF65-F5344CB8AC3E}">
        <p14:creationId xmlns:p14="http://schemas.microsoft.com/office/powerpoint/2010/main" val="3753639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7653422-4570-4A4E-88E6-DF1BC327A5B1}"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Μέτρηση της Κάλυψης των Ελέγχων</a:t>
            </a:r>
            <a:endParaRPr lang="el-GR"/>
          </a:p>
        </p:txBody>
      </p:sp>
      <p:sp>
        <p:nvSpPr>
          <p:cNvPr id="6" name="Θέση αριθμού διαφάνειας 5"/>
          <p:cNvSpPr>
            <a:spLocks noGrp="1"/>
          </p:cNvSpPr>
          <p:nvPr>
            <p:ph type="sldNum" sz="quarter" idx="12"/>
          </p:nvPr>
        </p:nvSpPr>
        <p:spPr/>
        <p:txBody>
          <a:bodyPr/>
          <a:lstStyle/>
          <a:p>
            <a:fld id="{F158D0E5-CF94-4300-A51F-DB6474453380}" type="slidenum">
              <a:rPr lang="el-GR" smtClean="0"/>
              <a:t>‹#›</a:t>
            </a:fld>
            <a:endParaRPr lang="el-GR"/>
          </a:p>
        </p:txBody>
      </p:sp>
    </p:spTree>
    <p:extLst>
      <p:ext uri="{BB962C8B-B14F-4D97-AF65-F5344CB8AC3E}">
        <p14:creationId xmlns:p14="http://schemas.microsoft.com/office/powerpoint/2010/main" val="1643724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9CD5EFB6-A705-49DB-BC35-DDC644859BCD}"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Μέτρηση της Κάλυψης των Ελέγχων</a:t>
            </a:r>
            <a:endParaRPr lang="el-GR"/>
          </a:p>
        </p:txBody>
      </p:sp>
      <p:sp>
        <p:nvSpPr>
          <p:cNvPr id="7" name="Θέση αριθμού διαφάνειας 6"/>
          <p:cNvSpPr>
            <a:spLocks noGrp="1"/>
          </p:cNvSpPr>
          <p:nvPr>
            <p:ph type="sldNum" sz="quarter" idx="12"/>
          </p:nvPr>
        </p:nvSpPr>
        <p:spPr/>
        <p:txBody>
          <a:bodyPr/>
          <a:lstStyle/>
          <a:p>
            <a:fld id="{F158D0E5-CF94-4300-A51F-DB6474453380}" type="slidenum">
              <a:rPr lang="el-GR" smtClean="0"/>
              <a:t>‹#›</a:t>
            </a:fld>
            <a:endParaRPr lang="el-GR"/>
          </a:p>
        </p:txBody>
      </p:sp>
    </p:spTree>
    <p:extLst>
      <p:ext uri="{BB962C8B-B14F-4D97-AF65-F5344CB8AC3E}">
        <p14:creationId xmlns:p14="http://schemas.microsoft.com/office/powerpoint/2010/main" val="3226070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66E5D38-30A4-475C-9057-BA7B45373D64}" type="datetime1">
              <a:rPr lang="el-GR" smtClean="0"/>
              <a:t>3/3/2014</a:t>
            </a:fld>
            <a:endParaRPr lang="el-GR"/>
          </a:p>
        </p:txBody>
      </p:sp>
      <p:sp>
        <p:nvSpPr>
          <p:cNvPr id="8" name="Θέση υποσέλιδου 7"/>
          <p:cNvSpPr>
            <a:spLocks noGrp="1"/>
          </p:cNvSpPr>
          <p:nvPr>
            <p:ph type="ftr" sz="quarter" idx="11"/>
          </p:nvPr>
        </p:nvSpPr>
        <p:spPr/>
        <p:txBody>
          <a:bodyPr/>
          <a:lstStyle/>
          <a:p>
            <a:r>
              <a:rPr lang="el-GR" smtClean="0"/>
              <a:t>Μέτρηση της Κάλυψης των Ελέγχων</a:t>
            </a:r>
            <a:endParaRPr lang="el-GR"/>
          </a:p>
        </p:txBody>
      </p:sp>
      <p:sp>
        <p:nvSpPr>
          <p:cNvPr id="9" name="Θέση αριθμού διαφάνειας 8"/>
          <p:cNvSpPr>
            <a:spLocks noGrp="1"/>
          </p:cNvSpPr>
          <p:nvPr>
            <p:ph type="sldNum" sz="quarter" idx="12"/>
          </p:nvPr>
        </p:nvSpPr>
        <p:spPr/>
        <p:txBody>
          <a:bodyPr/>
          <a:lstStyle/>
          <a:p>
            <a:fld id="{F158D0E5-CF94-4300-A51F-DB6474453380}" type="slidenum">
              <a:rPr lang="el-GR" smtClean="0"/>
              <a:t>‹#›</a:t>
            </a:fld>
            <a:endParaRPr lang="el-GR"/>
          </a:p>
        </p:txBody>
      </p:sp>
    </p:spTree>
    <p:extLst>
      <p:ext uri="{BB962C8B-B14F-4D97-AF65-F5344CB8AC3E}">
        <p14:creationId xmlns:p14="http://schemas.microsoft.com/office/powerpoint/2010/main" val="3866994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0EBEDD0-2EC7-43E8-99F9-F6A7A03C0AB5}" type="datetime1">
              <a:rPr lang="el-GR" smtClean="0"/>
              <a:t>3/3/2014</a:t>
            </a:fld>
            <a:endParaRPr lang="el-GR"/>
          </a:p>
        </p:txBody>
      </p:sp>
      <p:sp>
        <p:nvSpPr>
          <p:cNvPr id="4" name="Θέση υποσέλιδου 3"/>
          <p:cNvSpPr>
            <a:spLocks noGrp="1"/>
          </p:cNvSpPr>
          <p:nvPr>
            <p:ph type="ftr" sz="quarter" idx="11"/>
          </p:nvPr>
        </p:nvSpPr>
        <p:spPr/>
        <p:txBody>
          <a:bodyPr/>
          <a:lstStyle/>
          <a:p>
            <a:r>
              <a:rPr lang="el-GR" smtClean="0"/>
              <a:t>Μέτρηση της Κάλυψης των Ελέγχων</a:t>
            </a:r>
            <a:endParaRPr lang="el-GR"/>
          </a:p>
        </p:txBody>
      </p:sp>
      <p:sp>
        <p:nvSpPr>
          <p:cNvPr id="5" name="Θέση αριθμού διαφάνειας 4"/>
          <p:cNvSpPr>
            <a:spLocks noGrp="1"/>
          </p:cNvSpPr>
          <p:nvPr>
            <p:ph type="sldNum" sz="quarter" idx="12"/>
          </p:nvPr>
        </p:nvSpPr>
        <p:spPr/>
        <p:txBody>
          <a:bodyPr/>
          <a:lstStyle/>
          <a:p>
            <a:fld id="{F158D0E5-CF94-4300-A51F-DB6474453380}" type="slidenum">
              <a:rPr lang="el-GR" smtClean="0"/>
              <a:t>‹#›</a:t>
            </a:fld>
            <a:endParaRPr lang="el-GR"/>
          </a:p>
        </p:txBody>
      </p:sp>
    </p:spTree>
    <p:extLst>
      <p:ext uri="{BB962C8B-B14F-4D97-AF65-F5344CB8AC3E}">
        <p14:creationId xmlns:p14="http://schemas.microsoft.com/office/powerpoint/2010/main" val="4217001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6A12D65-0CED-4AE5-BB4D-EDAA1E268176}" type="datetime1">
              <a:rPr lang="el-GR" smtClean="0"/>
              <a:t>3/3/2014</a:t>
            </a:fld>
            <a:endParaRPr lang="el-GR"/>
          </a:p>
        </p:txBody>
      </p:sp>
      <p:sp>
        <p:nvSpPr>
          <p:cNvPr id="3" name="Θέση υποσέλιδου 2"/>
          <p:cNvSpPr>
            <a:spLocks noGrp="1"/>
          </p:cNvSpPr>
          <p:nvPr>
            <p:ph type="ftr" sz="quarter" idx="11"/>
          </p:nvPr>
        </p:nvSpPr>
        <p:spPr/>
        <p:txBody>
          <a:bodyPr/>
          <a:lstStyle/>
          <a:p>
            <a:r>
              <a:rPr lang="el-GR" smtClean="0"/>
              <a:t>Μέτρηση της Κάλυψης των Ελέγχων</a:t>
            </a:r>
            <a:endParaRPr lang="el-GR"/>
          </a:p>
        </p:txBody>
      </p:sp>
      <p:sp>
        <p:nvSpPr>
          <p:cNvPr id="4" name="Θέση αριθμού διαφάνειας 3"/>
          <p:cNvSpPr>
            <a:spLocks noGrp="1"/>
          </p:cNvSpPr>
          <p:nvPr>
            <p:ph type="sldNum" sz="quarter" idx="12"/>
          </p:nvPr>
        </p:nvSpPr>
        <p:spPr/>
        <p:txBody>
          <a:bodyPr/>
          <a:lstStyle/>
          <a:p>
            <a:fld id="{F158D0E5-CF94-4300-A51F-DB6474453380}" type="slidenum">
              <a:rPr lang="el-GR" smtClean="0"/>
              <a:t>‹#›</a:t>
            </a:fld>
            <a:endParaRPr lang="el-GR"/>
          </a:p>
        </p:txBody>
      </p:sp>
    </p:spTree>
    <p:extLst>
      <p:ext uri="{BB962C8B-B14F-4D97-AF65-F5344CB8AC3E}">
        <p14:creationId xmlns:p14="http://schemas.microsoft.com/office/powerpoint/2010/main" val="4243650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795101EB-F9D6-4593-A145-8AB4BF8232F4}"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Μέτρηση της Κάλυψης των Ελέγχων</a:t>
            </a:r>
            <a:endParaRPr lang="el-GR"/>
          </a:p>
        </p:txBody>
      </p:sp>
      <p:sp>
        <p:nvSpPr>
          <p:cNvPr id="7" name="Θέση αριθμού διαφάνειας 6"/>
          <p:cNvSpPr>
            <a:spLocks noGrp="1"/>
          </p:cNvSpPr>
          <p:nvPr>
            <p:ph type="sldNum" sz="quarter" idx="12"/>
          </p:nvPr>
        </p:nvSpPr>
        <p:spPr/>
        <p:txBody>
          <a:bodyPr/>
          <a:lstStyle/>
          <a:p>
            <a:fld id="{F158D0E5-CF94-4300-A51F-DB6474453380}" type="slidenum">
              <a:rPr lang="el-GR" smtClean="0"/>
              <a:t>‹#›</a:t>
            </a:fld>
            <a:endParaRPr lang="el-GR"/>
          </a:p>
        </p:txBody>
      </p:sp>
    </p:spTree>
    <p:extLst>
      <p:ext uri="{BB962C8B-B14F-4D97-AF65-F5344CB8AC3E}">
        <p14:creationId xmlns:p14="http://schemas.microsoft.com/office/powerpoint/2010/main" val="1529621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46E57C3-CEE5-42A9-87E6-BFC63BEFA548}"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Μέτρηση της Κάλυψης των Ελέγχων</a:t>
            </a:r>
            <a:endParaRPr lang="el-GR"/>
          </a:p>
        </p:txBody>
      </p:sp>
      <p:sp>
        <p:nvSpPr>
          <p:cNvPr id="7" name="Θέση αριθμού διαφάνειας 6"/>
          <p:cNvSpPr>
            <a:spLocks noGrp="1"/>
          </p:cNvSpPr>
          <p:nvPr>
            <p:ph type="sldNum" sz="quarter" idx="12"/>
          </p:nvPr>
        </p:nvSpPr>
        <p:spPr/>
        <p:txBody>
          <a:bodyPr/>
          <a:lstStyle/>
          <a:p>
            <a:fld id="{F158D0E5-CF94-4300-A51F-DB6474453380}" type="slidenum">
              <a:rPr lang="el-GR" smtClean="0"/>
              <a:t>‹#›</a:t>
            </a:fld>
            <a:endParaRPr lang="el-GR"/>
          </a:p>
        </p:txBody>
      </p:sp>
    </p:spTree>
    <p:extLst>
      <p:ext uri="{BB962C8B-B14F-4D97-AF65-F5344CB8AC3E}">
        <p14:creationId xmlns:p14="http://schemas.microsoft.com/office/powerpoint/2010/main" val="3610007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92CDEA-2546-40F8-B9B1-9B444BA333B8}" type="datetime1">
              <a:rPr lang="el-GR" smtClean="0"/>
              <a:t>3/3/2014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Μέτρηση της Κάλυψης των Ελέγχων</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8D0E5-CF94-4300-A51F-DB6474453380}" type="slidenum">
              <a:rPr lang="el-GR" smtClean="0"/>
              <a:t>‹#›</a:t>
            </a:fld>
            <a:endParaRPr lang="el-GR"/>
          </a:p>
        </p:txBody>
      </p:sp>
    </p:spTree>
    <p:extLst>
      <p:ext uri="{BB962C8B-B14F-4D97-AF65-F5344CB8AC3E}">
        <p14:creationId xmlns:p14="http://schemas.microsoft.com/office/powerpoint/2010/main" val="660195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Layout" Target="../slideLayouts/slideLayout4.xml"/><Relationship Id="rId1" Type="http://schemas.openxmlformats.org/officeDocument/2006/relationships/tags" Target="../tags/tag9.xml"/><Relationship Id="rId6" Type="http://schemas.microsoft.com/office/2007/relationships/hdphoto" Target="../media/hdphoto1.wdp"/><Relationship Id="rId5" Type="http://schemas.openxmlformats.org/officeDocument/2006/relationships/image" Target="../media/image7.jpeg"/><Relationship Id="rId4" Type="http://schemas.openxmlformats.org/officeDocument/2006/relationships/slide" Target="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1.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3.xml"/><Relationship Id="rId1" Type="http://schemas.openxmlformats.org/officeDocument/2006/relationships/tags" Target="../tags/tag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 Id="rId6" Type="http://schemas.microsoft.com/office/2007/relationships/hdphoto" Target="../media/hdphoto1.wdp"/><Relationship Id="rId5" Type="http://schemas.openxmlformats.org/officeDocument/2006/relationships/image" Target="../media/image7.jpeg"/><Relationship Id="rId4" Type="http://schemas.openxmlformats.org/officeDocument/2006/relationships/slide" Target="slide4.xml"/></Relationships>
</file>

<file path=ppt/slides/_rels/slide1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2.xml"/><Relationship Id="rId1" Type="http://schemas.openxmlformats.org/officeDocument/2006/relationships/tags" Target="../tags/tag17.xml"/><Relationship Id="rId4" Type="http://schemas.microsoft.com/office/2007/relationships/hdphoto" Target="../media/hdphoto2.wdp"/></Relationships>
</file>

<file path=ppt/slides/_rels/slide2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s>
</file>

<file path=ppt/slides/_rels/slide25.xml.rels><?xml version="1.0" encoding="UTF-8" standalone="yes"?>
<Relationships xmlns="http://schemas.openxmlformats.org/package/2006/relationships"><Relationship Id="rId3" Type="http://schemas.openxmlformats.org/officeDocument/2006/relationships/image" Target="../media/image13.jpg"/><Relationship Id="rId7" Type="http://schemas.microsoft.com/office/2007/relationships/hdphoto" Target="../media/hdphoto1.wdp"/><Relationship Id="rId2" Type="http://schemas.openxmlformats.org/officeDocument/2006/relationships/slideLayout" Target="../slideLayouts/slideLayout5.xml"/><Relationship Id="rId1" Type="http://schemas.openxmlformats.org/officeDocument/2006/relationships/tags" Target="../tags/tag20.xml"/><Relationship Id="rId6" Type="http://schemas.openxmlformats.org/officeDocument/2006/relationships/image" Target="../media/image7.jpeg"/><Relationship Id="rId5" Type="http://schemas.openxmlformats.org/officeDocument/2006/relationships/slide" Target="slide4.xml"/><Relationship Id="rId4" Type="http://schemas.openxmlformats.org/officeDocument/2006/relationships/image" Target="../media/image14.jpg"/></Relationships>
</file>

<file path=ppt/slides/_rels/slide26.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1.xml"/><Relationship Id="rId1" Type="http://schemas.openxmlformats.org/officeDocument/2006/relationships/tags" Target="../tags/tag21.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slide" Target="slide19.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11.xml"/><Relationship Id="rId5" Type="http://schemas.openxmlformats.org/officeDocument/2006/relationships/slide" Target="slide8.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4.xml"/><Relationship Id="rId1" Type="http://schemas.openxmlformats.org/officeDocument/2006/relationships/tags" Target="../tags/tag7.xml"/><Relationship Id="rId6" Type="http://schemas.microsoft.com/office/2007/relationships/hdphoto" Target="../media/hdphoto1.wdp"/><Relationship Id="rId5" Type="http://schemas.openxmlformats.org/officeDocument/2006/relationships/image" Target="../media/image7.jpeg"/><Relationship Id="rId4" Type="http://schemas.openxmlformats.org/officeDocument/2006/relationships/slide" Target="slide4.xml"/></Relationships>
</file>

<file path=ppt/slides/_rels/slide8.xml.rels><?xml version="1.0" encoding="UTF-8" standalone="yes"?>
<Relationships xmlns="http://schemas.openxmlformats.org/package/2006/relationships"><Relationship Id="rId3" Type="http://schemas.openxmlformats.org/officeDocument/2006/relationships/hyperlink" Target="http://cobertura.sourceforge.net/" TargetMode="Externa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hyperlink" Target="http://marketplace.eclipse.org/" TargetMode="External"/><Relationship Id="rId2" Type="http://schemas.openxmlformats.org/officeDocument/2006/relationships/hyperlink" Target="http://ecobertura.johoop.d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3" tooltip="Μετάβαση στην Ιστοσελίδα του Ιδρύματος"/>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11188"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nvPr>
        </p:nvSpPr>
        <p:spPr>
          <a:xfrm>
            <a:off x="755650" y="1628775"/>
            <a:ext cx="7627938" cy="1008063"/>
          </a:xfrm>
        </p:spPr>
        <p:txBody>
          <a:bodyPr/>
          <a:lstStyle/>
          <a:p>
            <a:r>
              <a:rPr lang="el-GR" altLang="el-GR" b="1" dirty="0" smtClean="0">
                <a:solidFill>
                  <a:srgbClr val="000000"/>
                </a:solidFill>
                <a:latin typeface="Calibri" panose="020F0502020204030204" pitchFamily="34" charset="0"/>
              </a:rPr>
              <a:t>Ποιότητα Λογισμικού</a:t>
            </a:r>
            <a:endParaRPr lang="el-GR" altLang="el-GR" dirty="0" smtClean="0">
              <a:latin typeface="Calibri" panose="020F0502020204030204" pitchFamily="34" charset="0"/>
            </a:endParaRPr>
          </a:p>
        </p:txBody>
      </p:sp>
      <p:sp>
        <p:nvSpPr>
          <p:cNvPr id="3" name="Θέση περιεχομένου 1"/>
          <p:cNvSpPr>
            <a:spLocks noGrp="1"/>
          </p:cNvSpPr>
          <p:nvPr>
            <p:ph type="subTitle" idx="1"/>
          </p:nvPr>
        </p:nvSpPr>
        <p:spPr>
          <a:xfrm>
            <a:off x="467544" y="2636912"/>
            <a:ext cx="8280920" cy="3020938"/>
          </a:xfrm>
        </p:spPr>
        <p:txBody>
          <a:bodyPr rtlCol="0">
            <a:normAutofit/>
          </a:bodyPr>
          <a:lstStyle/>
          <a:p>
            <a:pPr fontAlgn="auto">
              <a:spcBef>
                <a:spcPts val="0"/>
              </a:spcBef>
              <a:spcAft>
                <a:spcPts val="1800"/>
              </a:spcAft>
              <a:buFont typeface="Arial" panose="020B0604020202020204" pitchFamily="34" charset="0"/>
              <a:buNone/>
              <a:defRPr/>
            </a:pPr>
            <a:r>
              <a:rPr lang="el-GR" sz="2800" b="1" dirty="0">
                <a:solidFill>
                  <a:prstClr val="black"/>
                </a:solidFill>
                <a:latin typeface="Calibri" panose="020F0502020204030204" pitchFamily="34" charset="0"/>
                <a:cs typeface="Arial" charset="0"/>
              </a:rPr>
              <a:t>Ενότητα </a:t>
            </a:r>
            <a:r>
              <a:rPr lang="el-GR" sz="2800" b="1" dirty="0" smtClean="0">
                <a:solidFill>
                  <a:prstClr val="black"/>
                </a:solidFill>
                <a:latin typeface="Calibri" panose="020F0502020204030204" pitchFamily="34" charset="0"/>
                <a:cs typeface="Arial" charset="0"/>
              </a:rPr>
              <a:t>6</a:t>
            </a:r>
            <a:r>
              <a:rPr lang="en-US" sz="2800" b="1" dirty="0" smtClean="0">
                <a:solidFill>
                  <a:prstClr val="black"/>
                </a:solidFill>
                <a:latin typeface="Calibri" panose="020F0502020204030204" pitchFamily="34" charset="0"/>
                <a:cs typeface="Arial" charset="0"/>
              </a:rPr>
              <a:t>:</a:t>
            </a:r>
            <a:r>
              <a:rPr lang="el-GR" sz="2800" b="1" dirty="0" smtClean="0">
                <a:solidFill>
                  <a:prstClr val="black"/>
                </a:solidFill>
                <a:latin typeface="Calibri" panose="020F0502020204030204" pitchFamily="34" charset="0"/>
                <a:cs typeface="Arial" charset="0"/>
              </a:rPr>
              <a:t>  </a:t>
            </a:r>
            <a:r>
              <a:rPr lang="el-GR" sz="2800" dirty="0" smtClean="0">
                <a:solidFill>
                  <a:schemeClr val="tx1"/>
                </a:solidFill>
                <a:latin typeface="Calibri" panose="020F0502020204030204" pitchFamily="34" charset="0"/>
              </a:rPr>
              <a:t>Μέτρηση της κάλυψης των ελέγχων.</a:t>
            </a:r>
            <a:endParaRPr lang="el-GR" sz="2800" dirty="0">
              <a:solidFill>
                <a:prstClr val="black"/>
              </a:solidFill>
              <a:latin typeface="Calibri" panose="020F0502020204030204" pitchFamily="34" charset="0"/>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latin typeface="Calibri" panose="020F0502020204030204" pitchFamily="34" charset="0"/>
                <a:cs typeface="Arial" charset="0"/>
              </a:rPr>
              <a:t> </a:t>
            </a:r>
            <a:r>
              <a:rPr lang="el-GR" sz="2800" b="1" dirty="0">
                <a:solidFill>
                  <a:prstClr val="black"/>
                </a:solidFill>
                <a:latin typeface="Calibri" panose="020F0502020204030204" pitchFamily="34" charset="0"/>
                <a:cs typeface="Arial" charset="0"/>
              </a:rPr>
              <a:t>   </a:t>
            </a:r>
            <a:r>
              <a:rPr lang="el-GR" sz="2800" dirty="0">
                <a:solidFill>
                  <a:prstClr val="black"/>
                </a:solidFill>
                <a:latin typeface="Calibri" panose="020F0502020204030204" pitchFamily="34" charset="0"/>
                <a:cs typeface="Arial" charset="0"/>
              </a:rPr>
              <a:t>Διδάσκων: </a:t>
            </a:r>
            <a:r>
              <a:rPr lang="el-GR" sz="2800" dirty="0" smtClean="0">
                <a:solidFill>
                  <a:prstClr val="black"/>
                </a:solidFill>
                <a:latin typeface="Calibri" panose="020F0502020204030204" pitchFamily="34" charset="0"/>
                <a:cs typeface="Arial" charset="0"/>
              </a:rPr>
              <a:t>Γεώργιος </a:t>
            </a:r>
            <a:r>
              <a:rPr lang="el-GR" sz="2800" dirty="0" err="1" smtClean="0">
                <a:solidFill>
                  <a:prstClr val="black"/>
                </a:solidFill>
                <a:latin typeface="Calibri" panose="020F0502020204030204" pitchFamily="34" charset="0"/>
                <a:cs typeface="Arial" charset="0"/>
              </a:rPr>
              <a:t>Κακαρόντζας</a:t>
            </a:r>
            <a:r>
              <a:rPr lang="el-GR" sz="2800" dirty="0" smtClean="0">
                <a:solidFill>
                  <a:prstClr val="black"/>
                </a:solidFill>
                <a:latin typeface="Calibri" panose="020F0502020204030204" pitchFamily="34" charset="0"/>
                <a:cs typeface="Arial" charset="0"/>
              </a:rPr>
              <a:t>, </a:t>
            </a:r>
          </a:p>
          <a:p>
            <a:pPr fontAlgn="auto">
              <a:spcBef>
                <a:spcPts val="0"/>
              </a:spcBef>
              <a:spcAft>
                <a:spcPts val="600"/>
              </a:spcAft>
              <a:buFont typeface="Arial" panose="020B0604020202020204" pitchFamily="34" charset="0"/>
              <a:buNone/>
              <a:defRPr/>
            </a:pPr>
            <a:r>
              <a:rPr lang="el-GR" sz="2800" dirty="0" smtClean="0">
                <a:solidFill>
                  <a:prstClr val="black"/>
                </a:solidFill>
                <a:latin typeface="Calibri" panose="020F0502020204030204" pitchFamily="34" charset="0"/>
                <a:cs typeface="Arial" charset="0"/>
              </a:rPr>
              <a:t>Καθηγητής Εφαρμογών.</a:t>
            </a:r>
            <a:endParaRPr lang="el-GR" sz="2800" dirty="0">
              <a:solidFill>
                <a:prstClr val="black"/>
              </a:solidFill>
              <a:latin typeface="Calibri" panose="020F0502020204030204" pitchFamily="34" charset="0"/>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latin typeface="Calibri" panose="020F0502020204030204" pitchFamily="34" charset="0"/>
                <a:cs typeface="Arial" charset="0"/>
              </a:rPr>
              <a:t>Τμήμα Μηχανικών Πληροφορικής, </a:t>
            </a:r>
            <a:endParaRPr lang="el-GR" sz="2800" dirty="0" smtClean="0">
              <a:solidFill>
                <a:prstClr val="black"/>
              </a:solidFill>
              <a:latin typeface="Calibri" panose="020F0502020204030204" pitchFamily="34" charset="0"/>
              <a:cs typeface="Arial" charset="0"/>
            </a:endParaRPr>
          </a:p>
          <a:p>
            <a:pPr fontAlgn="auto">
              <a:spcBef>
                <a:spcPts val="0"/>
              </a:spcBef>
              <a:spcAft>
                <a:spcPts val="0"/>
              </a:spcAft>
              <a:buFont typeface="Arial" panose="020B0604020202020204" pitchFamily="34" charset="0"/>
              <a:buNone/>
              <a:defRPr/>
            </a:pPr>
            <a:r>
              <a:rPr lang="el-GR" sz="2800" dirty="0" smtClean="0">
                <a:solidFill>
                  <a:prstClr val="black"/>
                </a:solidFill>
                <a:latin typeface="Calibri" panose="020F0502020204030204" pitchFamily="34" charset="0"/>
                <a:cs typeface="Arial" charset="0"/>
              </a:rPr>
              <a:t>Τεχνολογικής </a:t>
            </a:r>
            <a:r>
              <a:rPr lang="el-GR" sz="2800" dirty="0">
                <a:solidFill>
                  <a:prstClr val="black"/>
                </a:solidFill>
                <a:latin typeface="Calibri" panose="020F0502020204030204" pitchFamily="34" charset="0"/>
                <a:cs typeface="Arial" charset="0"/>
              </a:rPr>
              <a:t>Εκπαίδευσης. </a:t>
            </a:r>
            <a:endParaRPr lang="en-US" sz="2800" b="1" dirty="0">
              <a:solidFill>
                <a:prstClr val="black"/>
              </a:solidFill>
              <a:latin typeface="Calibri" panose="020F0502020204030204" pitchFamily="34" charset="0"/>
              <a:cs typeface="Arial" charset="0"/>
            </a:endParaRPr>
          </a:p>
          <a:p>
            <a:pPr fontAlgn="auto">
              <a:spcAft>
                <a:spcPts val="0"/>
              </a:spcAft>
              <a:buFont typeface="Arial" panose="020B0604020202020204" pitchFamily="34" charset="0"/>
              <a:buNone/>
              <a:defRPr/>
            </a:pPr>
            <a:endParaRPr lang="el-GR" dirty="0"/>
          </a:p>
        </p:txBody>
      </p:sp>
      <p:pic>
        <p:nvPicPr>
          <p:cNvPr id="9" name="Εικόνα 2"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1812" y="5877228"/>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0609536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Εγκατάσταση του </a:t>
            </a:r>
            <a:r>
              <a:rPr lang="en-US" b="1" i="1" dirty="0" err="1" smtClean="0">
                <a:solidFill>
                  <a:schemeClr val="tx1">
                    <a:lumMod val="75000"/>
                    <a:lumOff val="25000"/>
                  </a:schemeClr>
                </a:solidFill>
              </a:rPr>
              <a:t>eCobertura</a:t>
            </a:r>
            <a:r>
              <a:rPr lang="en-US" b="1" dirty="0" smtClean="0">
                <a:solidFill>
                  <a:schemeClr val="tx1">
                    <a:lumMod val="75000"/>
                    <a:lumOff val="25000"/>
                  </a:schemeClr>
                </a:solidFill>
              </a:rPr>
              <a:t> </a:t>
            </a:r>
            <a:r>
              <a:rPr lang="el-GR" b="1" dirty="0" smtClean="0">
                <a:solidFill>
                  <a:schemeClr val="tx1">
                    <a:lumMod val="75000"/>
                    <a:lumOff val="25000"/>
                  </a:schemeClr>
                </a:solidFill>
              </a:rPr>
              <a:t>στο </a:t>
            </a:r>
            <a:r>
              <a:rPr lang="en-US" b="1" i="1" dirty="0" smtClean="0">
                <a:solidFill>
                  <a:schemeClr val="tx1">
                    <a:lumMod val="75000"/>
                    <a:lumOff val="25000"/>
                  </a:schemeClr>
                </a:solidFill>
              </a:rPr>
              <a:t>Eclipse</a:t>
            </a:r>
            <a:endParaRPr lang="el-GR" b="1" i="1" dirty="0">
              <a:solidFill>
                <a:schemeClr val="tx1">
                  <a:lumMod val="75000"/>
                  <a:lumOff val="25000"/>
                </a:schemeClr>
              </a:solidFill>
            </a:endParaRPr>
          </a:p>
        </p:txBody>
      </p:sp>
      <p:sp>
        <p:nvSpPr>
          <p:cNvPr id="3" name="Θέση περιεχομένου 1"/>
          <p:cNvSpPr>
            <a:spLocks noGrp="1"/>
          </p:cNvSpPr>
          <p:nvPr>
            <p:ph sz="half" idx="1"/>
          </p:nvPr>
        </p:nvSpPr>
        <p:spPr>
          <a:xfrm>
            <a:off x="304800" y="1524000"/>
            <a:ext cx="5257800" cy="4800600"/>
          </a:xfrm>
        </p:spPr>
        <p:txBody>
          <a:bodyPr>
            <a:noAutofit/>
          </a:bodyPr>
          <a:lstStyle/>
          <a:p>
            <a:pPr marL="342000" lvl="0" indent="-342000">
              <a:spcBef>
                <a:spcPts val="0"/>
              </a:spcBef>
              <a:spcAft>
                <a:spcPts val="300"/>
              </a:spcAft>
              <a:buClr>
                <a:srgbClr val="C00000"/>
              </a:buClr>
              <a:buSzPct val="100000"/>
              <a:buFont typeface="Wingdings 2"/>
              <a:buChar char=""/>
            </a:pPr>
            <a:r>
              <a:rPr lang="el-GR" sz="2200" dirty="0">
                <a:solidFill>
                  <a:prstClr val="black"/>
                </a:solidFill>
              </a:rPr>
              <a:t>Πριν να χρησιμοποιήσουμε το </a:t>
            </a:r>
            <a:r>
              <a:rPr lang="en-US" sz="2200" i="1" dirty="0" err="1">
                <a:solidFill>
                  <a:prstClr val="black"/>
                </a:solidFill>
              </a:rPr>
              <a:t>eCobertura</a:t>
            </a:r>
            <a:r>
              <a:rPr lang="en-US" sz="2200" dirty="0">
                <a:solidFill>
                  <a:prstClr val="black"/>
                </a:solidFill>
              </a:rPr>
              <a:t> </a:t>
            </a:r>
            <a:r>
              <a:rPr lang="el-GR" sz="2200" dirty="0">
                <a:solidFill>
                  <a:prstClr val="black"/>
                </a:solidFill>
              </a:rPr>
              <a:t>για πρώτη φορά, θα πρέπει να το εγκαταστήσουμε. </a:t>
            </a:r>
          </a:p>
          <a:p>
            <a:pPr marL="342000" lvl="0" indent="-342000">
              <a:spcBef>
                <a:spcPts val="0"/>
              </a:spcBef>
              <a:buClr>
                <a:srgbClr val="C00000"/>
              </a:buClr>
              <a:buSzPct val="100000"/>
              <a:buFont typeface="Wingdings 2"/>
              <a:buChar char=""/>
            </a:pPr>
            <a:r>
              <a:rPr lang="el-GR" sz="2000" dirty="0">
                <a:solidFill>
                  <a:prstClr val="black"/>
                </a:solidFill>
              </a:rPr>
              <a:t>Η διαδικασία εγκατάστασης είναι η εξής:</a:t>
            </a:r>
          </a:p>
          <a:p>
            <a:pPr marL="445770" lvl="1" indent="0">
              <a:spcBef>
                <a:spcPts val="0"/>
              </a:spcBef>
              <a:buClr>
                <a:srgbClr val="D34817"/>
              </a:buClr>
              <a:buSzPct val="85000"/>
              <a:buNone/>
            </a:pPr>
            <a:r>
              <a:rPr lang="el-GR" sz="2000" b="1" dirty="0" smtClean="0">
                <a:solidFill>
                  <a:srgbClr val="777777"/>
                </a:solidFill>
              </a:rPr>
              <a:t>1.   </a:t>
            </a:r>
            <a:r>
              <a:rPr lang="el-GR" sz="2000" dirty="0" smtClean="0">
                <a:solidFill>
                  <a:prstClr val="black"/>
                </a:solidFill>
              </a:rPr>
              <a:t>Μέσα </a:t>
            </a:r>
            <a:r>
              <a:rPr lang="el-GR" sz="2000" dirty="0">
                <a:solidFill>
                  <a:prstClr val="black"/>
                </a:solidFill>
              </a:rPr>
              <a:t>στο </a:t>
            </a:r>
            <a:r>
              <a:rPr lang="en-US" sz="2000" i="1" dirty="0">
                <a:solidFill>
                  <a:prstClr val="black"/>
                </a:solidFill>
              </a:rPr>
              <a:t>Eclipse</a:t>
            </a:r>
            <a:r>
              <a:rPr lang="en-US" sz="2000" dirty="0">
                <a:solidFill>
                  <a:prstClr val="black"/>
                </a:solidFill>
              </a:rPr>
              <a:t> </a:t>
            </a:r>
            <a:r>
              <a:rPr lang="el-GR" sz="2000" dirty="0">
                <a:solidFill>
                  <a:prstClr val="black"/>
                </a:solidFill>
              </a:rPr>
              <a:t>πηγαίνουμε στο </a:t>
            </a:r>
            <a:endParaRPr lang="el-GR" sz="2000" dirty="0" smtClean="0">
              <a:solidFill>
                <a:prstClr val="black"/>
              </a:solidFill>
            </a:endParaRPr>
          </a:p>
          <a:p>
            <a:pPr marL="845820" lvl="2" indent="0">
              <a:spcBef>
                <a:spcPts val="0"/>
              </a:spcBef>
              <a:buClr>
                <a:srgbClr val="D34817"/>
              </a:buClr>
              <a:buSzPct val="85000"/>
              <a:buNone/>
            </a:pPr>
            <a:r>
              <a:rPr lang="el-GR" dirty="0" smtClean="0">
                <a:solidFill>
                  <a:prstClr val="black"/>
                </a:solidFill>
              </a:rPr>
              <a:t>μενού </a:t>
            </a:r>
            <a:r>
              <a:rPr lang="en-US" i="1" dirty="0" smtClean="0">
                <a:solidFill>
                  <a:prstClr val="black"/>
                </a:solidFill>
              </a:rPr>
              <a:t>Help</a:t>
            </a:r>
            <a:r>
              <a:rPr lang="en-US" dirty="0" smtClean="0">
                <a:solidFill>
                  <a:prstClr val="black"/>
                </a:solidFill>
              </a:rPr>
              <a:t> </a:t>
            </a:r>
            <a:r>
              <a:rPr lang="en-US" dirty="0">
                <a:solidFill>
                  <a:prstClr val="black"/>
                </a:solidFill>
                <a:sym typeface="Wingdings" pitchFamily="2" charset="2"/>
              </a:rPr>
              <a:t> </a:t>
            </a:r>
            <a:r>
              <a:rPr lang="en-US" i="1" dirty="0">
                <a:solidFill>
                  <a:prstClr val="black"/>
                </a:solidFill>
                <a:sym typeface="Wingdings" pitchFamily="2" charset="2"/>
              </a:rPr>
              <a:t>Install</a:t>
            </a:r>
            <a:r>
              <a:rPr lang="en-US" dirty="0">
                <a:solidFill>
                  <a:prstClr val="black"/>
                </a:solidFill>
                <a:sym typeface="Wingdings" pitchFamily="2" charset="2"/>
              </a:rPr>
              <a:t> </a:t>
            </a:r>
            <a:r>
              <a:rPr lang="en-US" i="1" dirty="0">
                <a:solidFill>
                  <a:prstClr val="black"/>
                </a:solidFill>
                <a:sym typeface="Wingdings" pitchFamily="2" charset="2"/>
              </a:rPr>
              <a:t>New</a:t>
            </a:r>
            <a:r>
              <a:rPr lang="en-US" dirty="0">
                <a:solidFill>
                  <a:prstClr val="black"/>
                </a:solidFill>
                <a:sym typeface="Wingdings" pitchFamily="2" charset="2"/>
              </a:rPr>
              <a:t> </a:t>
            </a:r>
            <a:r>
              <a:rPr lang="en-US" i="1" dirty="0">
                <a:solidFill>
                  <a:prstClr val="black"/>
                </a:solidFill>
                <a:sym typeface="Wingdings" pitchFamily="2" charset="2"/>
              </a:rPr>
              <a:t>Software</a:t>
            </a:r>
            <a:r>
              <a:rPr lang="en-US" dirty="0">
                <a:solidFill>
                  <a:prstClr val="black"/>
                </a:solidFill>
                <a:sym typeface="Wingdings" pitchFamily="2" charset="2"/>
              </a:rPr>
              <a:t>…</a:t>
            </a:r>
          </a:p>
          <a:p>
            <a:pPr marL="445770" lvl="1" indent="0">
              <a:spcBef>
                <a:spcPts val="0"/>
              </a:spcBef>
              <a:buClr>
                <a:srgbClr val="D34817"/>
              </a:buClr>
              <a:buSzPct val="85000"/>
              <a:buNone/>
            </a:pPr>
            <a:r>
              <a:rPr lang="el-GR" sz="2000" b="1" dirty="0" smtClean="0">
                <a:solidFill>
                  <a:srgbClr val="777777"/>
                </a:solidFill>
                <a:sym typeface="Wingdings" pitchFamily="2" charset="2"/>
              </a:rPr>
              <a:t>2.   </a:t>
            </a:r>
            <a:r>
              <a:rPr lang="el-GR" sz="2000" dirty="0" smtClean="0">
                <a:solidFill>
                  <a:prstClr val="black"/>
                </a:solidFill>
                <a:sym typeface="Wingdings" pitchFamily="2" charset="2"/>
              </a:rPr>
              <a:t>Στο </a:t>
            </a:r>
            <a:r>
              <a:rPr lang="el-GR" sz="2000" dirty="0">
                <a:solidFill>
                  <a:prstClr val="black"/>
                </a:solidFill>
                <a:sym typeface="Wingdings" pitchFamily="2" charset="2"/>
              </a:rPr>
              <a:t>πλαίσιο κειμένου </a:t>
            </a:r>
            <a:r>
              <a:rPr lang="en-US" sz="2000" dirty="0">
                <a:solidFill>
                  <a:prstClr val="black"/>
                </a:solidFill>
                <a:sym typeface="Wingdings" pitchFamily="2" charset="2"/>
              </a:rPr>
              <a:t>“</a:t>
            </a:r>
            <a:r>
              <a:rPr lang="en-US" sz="2000" i="1" dirty="0">
                <a:solidFill>
                  <a:prstClr val="black"/>
                </a:solidFill>
                <a:sym typeface="Wingdings" pitchFamily="2" charset="2"/>
              </a:rPr>
              <a:t>Work</a:t>
            </a:r>
            <a:r>
              <a:rPr lang="en-US" sz="2000" dirty="0">
                <a:solidFill>
                  <a:prstClr val="black"/>
                </a:solidFill>
                <a:sym typeface="Wingdings" pitchFamily="2" charset="2"/>
              </a:rPr>
              <a:t> </a:t>
            </a:r>
            <a:r>
              <a:rPr lang="en-US" sz="2000" i="1" dirty="0">
                <a:solidFill>
                  <a:prstClr val="black"/>
                </a:solidFill>
                <a:sym typeface="Wingdings" pitchFamily="2" charset="2"/>
              </a:rPr>
              <a:t>with</a:t>
            </a:r>
            <a:r>
              <a:rPr lang="en-US" sz="2000" dirty="0">
                <a:solidFill>
                  <a:prstClr val="black"/>
                </a:solidFill>
                <a:sym typeface="Wingdings" pitchFamily="2" charset="2"/>
              </a:rPr>
              <a:t>:” </a:t>
            </a:r>
            <a:endParaRPr lang="el-GR" sz="2000" dirty="0" smtClean="0">
              <a:solidFill>
                <a:prstClr val="black"/>
              </a:solidFill>
              <a:sym typeface="Wingdings" pitchFamily="2" charset="2"/>
            </a:endParaRPr>
          </a:p>
          <a:p>
            <a:pPr marL="845820" lvl="2" indent="0">
              <a:spcBef>
                <a:spcPts val="0"/>
              </a:spcBef>
              <a:buClr>
                <a:srgbClr val="D34817"/>
              </a:buClr>
              <a:buSzPct val="85000"/>
              <a:buNone/>
            </a:pPr>
            <a:r>
              <a:rPr lang="el-GR" dirty="0" smtClean="0">
                <a:solidFill>
                  <a:prstClr val="black"/>
                </a:solidFill>
                <a:sym typeface="Wingdings" pitchFamily="2" charset="2"/>
              </a:rPr>
              <a:t>πληκτρολογούμε και </a:t>
            </a:r>
            <a:r>
              <a:rPr lang="el-GR" dirty="0">
                <a:solidFill>
                  <a:prstClr val="black"/>
                </a:solidFill>
                <a:sym typeface="Wingdings" pitchFamily="2" charset="2"/>
              </a:rPr>
              <a:t>πατάμε </a:t>
            </a:r>
            <a:r>
              <a:rPr lang="en-US" i="1" dirty="0">
                <a:solidFill>
                  <a:prstClr val="black"/>
                </a:solidFill>
                <a:sym typeface="Wingdings" pitchFamily="2" charset="2"/>
              </a:rPr>
              <a:t>Enter</a:t>
            </a:r>
            <a:r>
              <a:rPr lang="el-GR" dirty="0">
                <a:solidFill>
                  <a:prstClr val="black"/>
                </a:solidFill>
                <a:sym typeface="Wingdings" pitchFamily="2" charset="2"/>
              </a:rPr>
              <a:t> (</a:t>
            </a:r>
            <a:r>
              <a:rPr lang="el-GR" dirty="0" smtClean="0">
                <a:solidFill>
                  <a:prstClr val="black"/>
                </a:solidFill>
                <a:sym typeface="Wingdings" pitchFamily="2" charset="2"/>
              </a:rPr>
              <a:t>βλέπε εικόνα </a:t>
            </a:r>
            <a:r>
              <a:rPr lang="el-GR" dirty="0">
                <a:solidFill>
                  <a:prstClr val="black"/>
                </a:solidFill>
                <a:sym typeface="Wingdings" pitchFamily="2" charset="2"/>
              </a:rPr>
              <a:t>το βήμα 1)</a:t>
            </a:r>
            <a:r>
              <a:rPr lang="en-US" dirty="0">
                <a:solidFill>
                  <a:prstClr val="black"/>
                </a:solidFill>
                <a:sym typeface="Wingdings" pitchFamily="2" charset="2"/>
              </a:rPr>
              <a:t>.</a:t>
            </a:r>
          </a:p>
          <a:p>
            <a:pPr marL="445770" lvl="1" indent="0">
              <a:spcBef>
                <a:spcPts val="0"/>
              </a:spcBef>
              <a:buClr>
                <a:srgbClr val="D34817"/>
              </a:buClr>
              <a:buSzPct val="85000"/>
              <a:buNone/>
            </a:pPr>
            <a:r>
              <a:rPr lang="el-GR" sz="2000" b="1" dirty="0" smtClean="0">
                <a:solidFill>
                  <a:srgbClr val="777777"/>
                </a:solidFill>
                <a:sym typeface="Wingdings" pitchFamily="2" charset="2"/>
              </a:rPr>
              <a:t>3.   </a:t>
            </a:r>
            <a:r>
              <a:rPr lang="el-GR" sz="2000" dirty="0" smtClean="0">
                <a:solidFill>
                  <a:prstClr val="black"/>
                </a:solidFill>
                <a:sym typeface="Wingdings" pitchFamily="2" charset="2"/>
              </a:rPr>
              <a:t>Σε </a:t>
            </a:r>
            <a:r>
              <a:rPr lang="el-GR" sz="2000" dirty="0">
                <a:solidFill>
                  <a:prstClr val="black"/>
                </a:solidFill>
                <a:sym typeface="Wingdings" pitchFamily="2" charset="2"/>
              </a:rPr>
              <a:t>λίγο θα εμφανισθεί το πρόσθετο </a:t>
            </a:r>
            <a:endParaRPr lang="el-GR" sz="2000" dirty="0" smtClean="0">
              <a:solidFill>
                <a:prstClr val="black"/>
              </a:solidFill>
              <a:sym typeface="Wingdings" pitchFamily="2" charset="2"/>
            </a:endParaRPr>
          </a:p>
          <a:p>
            <a:pPr marL="845820" lvl="2" indent="0">
              <a:spcBef>
                <a:spcPts val="0"/>
              </a:spcBef>
              <a:buClr>
                <a:srgbClr val="D34817"/>
              </a:buClr>
              <a:buSzPct val="85000"/>
              <a:buNone/>
            </a:pPr>
            <a:r>
              <a:rPr lang="en-US" i="1" dirty="0" err="1" smtClean="0">
                <a:solidFill>
                  <a:prstClr val="black"/>
                </a:solidFill>
                <a:sym typeface="Wingdings" pitchFamily="2" charset="2"/>
              </a:rPr>
              <a:t>eCobertura</a:t>
            </a:r>
            <a:r>
              <a:rPr lang="en-US" dirty="0">
                <a:solidFill>
                  <a:prstClr val="black"/>
                </a:solidFill>
                <a:sym typeface="Wingdings" pitchFamily="2" charset="2"/>
              </a:rPr>
              <a:t>. </a:t>
            </a:r>
            <a:r>
              <a:rPr lang="el-GR" dirty="0">
                <a:solidFill>
                  <a:prstClr val="black"/>
                </a:solidFill>
                <a:sym typeface="Wingdings" pitchFamily="2" charset="2"/>
              </a:rPr>
              <a:t>Το τσεκάρουμε</a:t>
            </a:r>
            <a:r>
              <a:rPr lang="en-US" dirty="0">
                <a:solidFill>
                  <a:prstClr val="black"/>
                </a:solidFill>
                <a:sym typeface="Wingdings" pitchFamily="2" charset="2"/>
              </a:rPr>
              <a:t> (</a:t>
            </a:r>
            <a:r>
              <a:rPr lang="el-GR" dirty="0" smtClean="0">
                <a:solidFill>
                  <a:prstClr val="black"/>
                </a:solidFill>
                <a:sym typeface="Wingdings" pitchFamily="2" charset="2"/>
              </a:rPr>
              <a:t>βλέπε </a:t>
            </a:r>
            <a:r>
              <a:rPr lang="el-GR" dirty="0">
                <a:solidFill>
                  <a:prstClr val="black"/>
                </a:solidFill>
                <a:sym typeface="Wingdings" pitchFamily="2" charset="2"/>
              </a:rPr>
              <a:t>εικόνα το βήμα 2), πατάμε </a:t>
            </a:r>
            <a:r>
              <a:rPr lang="en-US" i="1" dirty="0">
                <a:solidFill>
                  <a:prstClr val="black"/>
                </a:solidFill>
                <a:sym typeface="Wingdings" pitchFamily="2" charset="2"/>
              </a:rPr>
              <a:t>Next</a:t>
            </a:r>
            <a:r>
              <a:rPr lang="el-GR" dirty="0">
                <a:solidFill>
                  <a:prstClr val="black"/>
                </a:solidFill>
                <a:sym typeface="Wingdings" pitchFamily="2" charset="2"/>
              </a:rPr>
              <a:t> (</a:t>
            </a:r>
            <a:r>
              <a:rPr lang="el-GR" dirty="0" smtClean="0">
                <a:solidFill>
                  <a:prstClr val="black"/>
                </a:solidFill>
                <a:sym typeface="Wingdings" pitchFamily="2" charset="2"/>
              </a:rPr>
              <a:t>βλέπε </a:t>
            </a:r>
            <a:r>
              <a:rPr lang="el-GR" dirty="0">
                <a:solidFill>
                  <a:prstClr val="black"/>
                </a:solidFill>
                <a:sym typeface="Wingdings" pitchFamily="2" charset="2"/>
              </a:rPr>
              <a:t>εικόνα το βήμα 3</a:t>
            </a:r>
            <a:r>
              <a:rPr lang="el-GR" dirty="0" smtClean="0">
                <a:solidFill>
                  <a:prstClr val="black"/>
                </a:solidFill>
                <a:sym typeface="Wingdings" pitchFamily="2" charset="2"/>
              </a:rPr>
              <a:t>),</a:t>
            </a:r>
            <a:r>
              <a:rPr lang="en-US" dirty="0" smtClean="0">
                <a:solidFill>
                  <a:prstClr val="black"/>
                </a:solidFill>
                <a:sym typeface="Wingdings" pitchFamily="2" charset="2"/>
              </a:rPr>
              <a:t> </a:t>
            </a:r>
            <a:r>
              <a:rPr lang="el-GR" dirty="0">
                <a:solidFill>
                  <a:prstClr val="black"/>
                </a:solidFill>
                <a:sym typeface="Wingdings" pitchFamily="2" charset="2"/>
              </a:rPr>
              <a:t>και ακολουθούμε τα βήματα του οδηγού εγκατάστασης.</a:t>
            </a:r>
          </a:p>
          <a:p>
            <a:pPr marL="445770" lvl="1" indent="0">
              <a:spcBef>
                <a:spcPts val="0"/>
              </a:spcBef>
              <a:buClr>
                <a:srgbClr val="D34817"/>
              </a:buClr>
              <a:buSzPct val="85000"/>
              <a:buNone/>
            </a:pPr>
            <a:r>
              <a:rPr lang="el-GR" sz="2000" b="1" dirty="0" smtClean="0">
                <a:solidFill>
                  <a:srgbClr val="777777"/>
                </a:solidFill>
                <a:sym typeface="Wingdings" pitchFamily="2" charset="2"/>
              </a:rPr>
              <a:t>4.  </a:t>
            </a:r>
            <a:r>
              <a:rPr lang="el-GR" sz="2000" dirty="0" smtClean="0">
                <a:solidFill>
                  <a:prstClr val="black"/>
                </a:solidFill>
                <a:sym typeface="Wingdings" pitchFamily="2" charset="2"/>
              </a:rPr>
              <a:t>Τέλος </a:t>
            </a:r>
            <a:r>
              <a:rPr lang="el-GR" sz="2000" dirty="0">
                <a:solidFill>
                  <a:prstClr val="black"/>
                </a:solidFill>
                <a:sym typeface="Wingdings" pitchFamily="2" charset="2"/>
              </a:rPr>
              <a:t>κάνουμε επανεκκίνηση </a:t>
            </a:r>
            <a:r>
              <a:rPr lang="el-GR" sz="2000" dirty="0" smtClean="0">
                <a:solidFill>
                  <a:prstClr val="black"/>
                </a:solidFill>
                <a:sym typeface="Wingdings" pitchFamily="2" charset="2"/>
              </a:rPr>
              <a:t>του </a:t>
            </a:r>
            <a:r>
              <a:rPr lang="en-US" sz="2000" i="1" dirty="0" smtClean="0">
                <a:solidFill>
                  <a:prstClr val="black"/>
                </a:solidFill>
                <a:sym typeface="Wingdings" pitchFamily="2" charset="2"/>
              </a:rPr>
              <a:t>Eclipse</a:t>
            </a:r>
            <a:r>
              <a:rPr lang="en-US" sz="2000" dirty="0">
                <a:solidFill>
                  <a:prstClr val="black"/>
                </a:solidFill>
                <a:sym typeface="Wingdings" pitchFamily="2" charset="2"/>
              </a:rPr>
              <a:t>.</a:t>
            </a:r>
            <a:endParaRPr lang="el-GR" sz="2000" dirty="0">
              <a:solidFill>
                <a:prstClr val="black"/>
              </a:solidFill>
            </a:endParaRPr>
          </a:p>
        </p:txBody>
      </p:sp>
      <p:pic>
        <p:nvPicPr>
          <p:cNvPr id="9" name="Θέση περιεχομένου 2" descr="Εικόνα της διαδικασίας εγκατάστασης του e cobertura στο eclipse."/>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486400" y="1676400"/>
            <a:ext cx="3352800" cy="4572000"/>
          </a:xfrm>
        </p:spPr>
      </p:pic>
      <p:sp>
        <p:nvSpPr>
          <p:cNvPr id="5"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10</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262135"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3552649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tx1">
                    <a:lumMod val="75000"/>
                    <a:lumOff val="25000"/>
                  </a:schemeClr>
                </a:solidFill>
              </a:rPr>
              <a:t>Το παράδειγμα των τριγώνων</a:t>
            </a:r>
            <a:endParaRPr lang="el-GR" b="1" dirty="0">
              <a:solidFill>
                <a:schemeClr val="tx1">
                  <a:lumMod val="75000"/>
                  <a:lumOff val="25000"/>
                </a:schemeClr>
              </a:solidFill>
            </a:endParaRPr>
          </a:p>
        </p:txBody>
      </p:sp>
      <p:sp>
        <p:nvSpPr>
          <p:cNvPr id="3" name="Θέση περιεχομένου 1"/>
          <p:cNvSpPr>
            <a:spLocks noGrp="1"/>
          </p:cNvSpPr>
          <p:nvPr>
            <p:ph idx="1"/>
          </p:nvPr>
        </p:nvSpPr>
        <p:spPr>
          <a:xfrm>
            <a:off x="457200" y="1600200"/>
            <a:ext cx="8229600" cy="4648200"/>
          </a:xfrm>
        </p:spPr>
        <p:txBody>
          <a:bodyPr>
            <a:normAutofit/>
          </a:bodyPr>
          <a:lstStyle/>
          <a:p>
            <a:pPr marL="342000" lvl="0" indent="-342000">
              <a:spcBef>
                <a:spcPts val="0"/>
              </a:spcBef>
              <a:spcAft>
                <a:spcPts val="3000"/>
              </a:spcAft>
              <a:buClr>
                <a:srgbClr val="C00000"/>
              </a:buClr>
              <a:buSzPct val="100000"/>
              <a:buFont typeface="Wingdings 2"/>
              <a:buChar char=""/>
            </a:pPr>
            <a:r>
              <a:rPr lang="el-GR" sz="2800" dirty="0">
                <a:solidFill>
                  <a:prstClr val="black"/>
                </a:solidFill>
              </a:rPr>
              <a:t>Για να δοκιμάσουμε το </a:t>
            </a:r>
            <a:r>
              <a:rPr lang="en-US" sz="2800" i="1" dirty="0" err="1">
                <a:solidFill>
                  <a:prstClr val="black"/>
                </a:solidFill>
              </a:rPr>
              <a:t>eCobertura</a:t>
            </a:r>
            <a:r>
              <a:rPr lang="en-US" sz="2800" dirty="0">
                <a:solidFill>
                  <a:prstClr val="black"/>
                </a:solidFill>
              </a:rPr>
              <a:t> </a:t>
            </a:r>
            <a:r>
              <a:rPr lang="el-GR" sz="2800" dirty="0">
                <a:solidFill>
                  <a:prstClr val="black"/>
                </a:solidFill>
              </a:rPr>
              <a:t>θα </a:t>
            </a:r>
            <a:r>
              <a:rPr lang="el-GR" sz="2800" dirty="0" smtClean="0">
                <a:solidFill>
                  <a:prstClr val="black"/>
                </a:solidFill>
              </a:rPr>
              <a:t>χρησιμοποιήσο</a:t>
            </a:r>
            <a:r>
              <a:rPr lang="el-GR" sz="2800" dirty="0">
                <a:solidFill>
                  <a:prstClr val="black"/>
                </a:solidFill>
              </a:rPr>
              <a:t>υ</a:t>
            </a:r>
            <a:r>
              <a:rPr lang="el-GR" sz="2800" dirty="0" smtClean="0">
                <a:solidFill>
                  <a:prstClr val="black"/>
                </a:solidFill>
              </a:rPr>
              <a:t>με </a:t>
            </a:r>
            <a:r>
              <a:rPr lang="el-GR" sz="2800" dirty="0">
                <a:solidFill>
                  <a:prstClr val="black"/>
                </a:solidFill>
              </a:rPr>
              <a:t>το παράδειγμα </a:t>
            </a:r>
            <a:r>
              <a:rPr lang="el-GR" sz="2800" dirty="0" smtClean="0">
                <a:solidFill>
                  <a:prstClr val="black"/>
                </a:solidFill>
              </a:rPr>
              <a:t> του </a:t>
            </a:r>
            <a:r>
              <a:rPr lang="en-US" sz="2800" i="1" dirty="0" err="1" smtClean="0">
                <a:solidFill>
                  <a:prstClr val="black"/>
                </a:solidFill>
              </a:rPr>
              <a:t>TriangleProject</a:t>
            </a:r>
            <a:r>
              <a:rPr lang="el-GR" sz="2800" dirty="0" smtClean="0">
                <a:solidFill>
                  <a:prstClr val="black"/>
                </a:solidFill>
              </a:rPr>
              <a:t>, </a:t>
            </a:r>
            <a:r>
              <a:rPr lang="el-GR" sz="2800" dirty="0">
                <a:solidFill>
                  <a:prstClr val="black"/>
                </a:solidFill>
              </a:rPr>
              <a:t>με την προσθήκη των ελέγχων (της κλάσης </a:t>
            </a:r>
            <a:r>
              <a:rPr lang="en-US" sz="2800" i="1" dirty="0" err="1">
                <a:solidFill>
                  <a:prstClr val="black"/>
                </a:solidFill>
              </a:rPr>
              <a:t>TriangleTest</a:t>
            </a:r>
            <a:r>
              <a:rPr lang="el-GR" sz="2800" dirty="0" smtClean="0">
                <a:solidFill>
                  <a:prstClr val="black"/>
                </a:solidFill>
              </a:rPr>
              <a:t>).</a:t>
            </a:r>
          </a:p>
          <a:p>
            <a:pPr marL="342000" lvl="0" indent="-342000">
              <a:spcBef>
                <a:spcPts val="0"/>
              </a:spcBef>
              <a:buClr>
                <a:srgbClr val="C00000"/>
              </a:buClr>
              <a:buSzPct val="100000"/>
              <a:buFont typeface="Wingdings 2"/>
              <a:buChar char=""/>
            </a:pPr>
            <a:r>
              <a:rPr lang="el-GR" sz="2800" dirty="0" smtClean="0">
                <a:solidFill>
                  <a:prstClr val="black"/>
                </a:solidFill>
              </a:rPr>
              <a:t>Οι </a:t>
            </a:r>
            <a:r>
              <a:rPr lang="el-GR" sz="2800" dirty="0">
                <a:solidFill>
                  <a:prstClr val="black"/>
                </a:solidFill>
              </a:rPr>
              <a:t>επόμενες διαφάνειες </a:t>
            </a:r>
            <a:r>
              <a:rPr lang="el-GR" sz="2800" dirty="0" smtClean="0">
                <a:solidFill>
                  <a:prstClr val="black"/>
                </a:solidFill>
              </a:rPr>
              <a:t>δείχνουν το </a:t>
            </a:r>
            <a:r>
              <a:rPr lang="en-US" sz="2800" i="1" dirty="0" err="1">
                <a:solidFill>
                  <a:prstClr val="black"/>
                </a:solidFill>
              </a:rPr>
              <a:t>TriangleTest</a:t>
            </a:r>
            <a:r>
              <a:rPr lang="en-US" sz="2800" dirty="0">
                <a:solidFill>
                  <a:prstClr val="black"/>
                </a:solidFill>
              </a:rPr>
              <a:t> </a:t>
            </a:r>
            <a:r>
              <a:rPr lang="el-GR" sz="2800" dirty="0">
                <a:solidFill>
                  <a:prstClr val="black"/>
                </a:solidFill>
              </a:rPr>
              <a:t>που </a:t>
            </a:r>
            <a:r>
              <a:rPr lang="el-GR" sz="2800" dirty="0" smtClean="0">
                <a:solidFill>
                  <a:prstClr val="black"/>
                </a:solidFill>
              </a:rPr>
              <a:t>δημιουργήθηκε </a:t>
            </a:r>
            <a:r>
              <a:rPr lang="el-GR" sz="2800" dirty="0">
                <a:solidFill>
                  <a:prstClr val="black"/>
                </a:solidFill>
              </a:rPr>
              <a:t>για τον </a:t>
            </a:r>
            <a:r>
              <a:rPr lang="el-GR" sz="2800" dirty="0" smtClean="0">
                <a:solidFill>
                  <a:prstClr val="black"/>
                </a:solidFill>
              </a:rPr>
              <a:t>έλεγχο των 2 κλάσεων </a:t>
            </a:r>
            <a:r>
              <a:rPr lang="el-GR" sz="2800" dirty="0">
                <a:solidFill>
                  <a:prstClr val="black"/>
                </a:solidFill>
              </a:rPr>
              <a:t>(</a:t>
            </a:r>
            <a:r>
              <a:rPr lang="en-US" sz="2800" i="1" dirty="0">
                <a:solidFill>
                  <a:prstClr val="black"/>
                </a:solidFill>
              </a:rPr>
              <a:t>Triangle</a:t>
            </a:r>
            <a:r>
              <a:rPr lang="en-US" sz="2800" dirty="0">
                <a:solidFill>
                  <a:prstClr val="black"/>
                </a:solidFill>
              </a:rPr>
              <a:t> </a:t>
            </a:r>
            <a:r>
              <a:rPr lang="el-GR" sz="2800" dirty="0">
                <a:solidFill>
                  <a:prstClr val="black"/>
                </a:solidFill>
              </a:rPr>
              <a:t>και </a:t>
            </a:r>
            <a:r>
              <a:rPr lang="en-US" sz="2800" i="1" dirty="0" err="1">
                <a:solidFill>
                  <a:prstClr val="black"/>
                </a:solidFill>
              </a:rPr>
              <a:t>TriangleType</a:t>
            </a:r>
            <a:r>
              <a:rPr lang="el-GR" sz="2800" dirty="0" smtClean="0">
                <a:solidFill>
                  <a:prstClr val="black"/>
                </a:solidFill>
              </a:rPr>
              <a:t>) του έργου.</a:t>
            </a:r>
            <a:endParaRPr lang="el-GR" sz="28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11</a:t>
            </a:fld>
            <a:endParaRPr lang="el-GR" sz="1400" dirty="0">
              <a:solidFill>
                <a:schemeClr val="tx1"/>
              </a:solidFill>
            </a:endParaRPr>
          </a:p>
        </p:txBody>
      </p:sp>
    </p:spTree>
    <p:extLst>
      <p:ext uri="{BB962C8B-B14F-4D97-AF65-F5344CB8AC3E}">
        <p14:creationId xmlns:p14="http://schemas.microsoft.com/office/powerpoint/2010/main" val="10678930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Η απαρίθμηση (</a:t>
            </a:r>
            <a:r>
              <a:rPr lang="en-US" b="1" i="1" dirty="0" err="1" smtClean="0">
                <a:solidFill>
                  <a:schemeClr val="tx1">
                    <a:lumMod val="75000"/>
                    <a:lumOff val="25000"/>
                  </a:schemeClr>
                </a:solidFill>
              </a:rPr>
              <a:t>enum</a:t>
            </a:r>
            <a:r>
              <a:rPr lang="en-US" b="1" dirty="0" smtClean="0">
                <a:solidFill>
                  <a:schemeClr val="tx1">
                    <a:lumMod val="75000"/>
                    <a:lumOff val="25000"/>
                  </a:schemeClr>
                </a:solidFill>
              </a:rPr>
              <a:t>) </a:t>
            </a:r>
            <a:r>
              <a:rPr lang="en-US" b="1" i="1" dirty="0" err="1" smtClean="0">
                <a:solidFill>
                  <a:schemeClr val="tx1">
                    <a:lumMod val="75000"/>
                    <a:lumOff val="25000"/>
                  </a:schemeClr>
                </a:solidFill>
              </a:rPr>
              <a:t>TriangleType</a:t>
            </a:r>
            <a:r>
              <a:rPr lang="en-US" b="1" dirty="0" smtClean="0">
                <a:solidFill>
                  <a:schemeClr val="tx1">
                    <a:lumMod val="75000"/>
                    <a:lumOff val="25000"/>
                  </a:schemeClr>
                </a:solidFill>
              </a:rPr>
              <a:t> </a:t>
            </a:r>
            <a:endParaRPr lang="el-GR" b="1" dirty="0">
              <a:solidFill>
                <a:schemeClr val="tx1">
                  <a:lumMod val="75000"/>
                  <a:lumOff val="25000"/>
                </a:schemeClr>
              </a:solidFill>
            </a:endParaRPr>
          </a:p>
        </p:txBody>
      </p:sp>
      <p:sp>
        <p:nvSpPr>
          <p:cNvPr id="3" name="Θέση περιεχομένου 1" descr="Η enum TriangleType στο πακέτο domain, χρησιμοποιείται για να ορίσει την ορολογία για τους διαφορετικούς τύπους τριγώνου,  έτσι ώστε να βελτιωθεί η αναγνωσιμότητα του προγράμματός μας:&#10;package domain, ερωτηματικό. Enter, public enum, triangle type, άγκιστρο. Enter, scalene, κόμμα. Enter, isosceles, κόμμα. Enter, equilateral, κόμμα. Enter, not valid. Enter, κλείσιμο αγκίστρου.&#10;"/>
          <p:cNvSpPr>
            <a:spLocks noGrp="1"/>
          </p:cNvSpPr>
          <p:nvPr>
            <p:ph idx="1"/>
          </p:nvPr>
        </p:nvSpPr>
        <p:spPr>
          <a:xfrm>
            <a:off x="457200" y="1600200"/>
            <a:ext cx="8229600" cy="4572000"/>
          </a:xfrm>
        </p:spPr>
        <p:txBody>
          <a:bodyPr>
            <a:noAutofit/>
          </a:bodyPr>
          <a:lstStyle/>
          <a:p>
            <a:pPr marL="342000" lvl="0" indent="-342000">
              <a:spcBef>
                <a:spcPts val="0"/>
              </a:spcBef>
              <a:spcAft>
                <a:spcPts val="1800"/>
              </a:spcAft>
              <a:buClr>
                <a:srgbClr val="C00000"/>
              </a:buClr>
              <a:buSzPct val="100000"/>
              <a:buFont typeface="Wingdings 2"/>
              <a:buChar char=""/>
            </a:pPr>
            <a:r>
              <a:rPr lang="el-GR" sz="2200" dirty="0">
                <a:solidFill>
                  <a:prstClr val="black"/>
                </a:solidFill>
              </a:rPr>
              <a:t>Η </a:t>
            </a:r>
            <a:r>
              <a:rPr lang="en-US" sz="2200" i="1" dirty="0" err="1">
                <a:solidFill>
                  <a:prstClr val="black"/>
                </a:solidFill>
              </a:rPr>
              <a:t>enum</a:t>
            </a:r>
            <a:r>
              <a:rPr lang="en-US" sz="2200" dirty="0">
                <a:solidFill>
                  <a:prstClr val="black"/>
                </a:solidFill>
              </a:rPr>
              <a:t> </a:t>
            </a:r>
            <a:r>
              <a:rPr lang="en-US" sz="2200" i="1" dirty="0" err="1">
                <a:solidFill>
                  <a:prstClr val="black"/>
                </a:solidFill>
              </a:rPr>
              <a:t>TriangleType</a:t>
            </a:r>
            <a:r>
              <a:rPr lang="el-GR" sz="2200" dirty="0">
                <a:solidFill>
                  <a:prstClr val="black"/>
                </a:solidFill>
              </a:rPr>
              <a:t> στο πακέτο </a:t>
            </a:r>
            <a:r>
              <a:rPr lang="en-US" sz="2200" i="1" dirty="0">
                <a:solidFill>
                  <a:prstClr val="black"/>
                </a:solidFill>
              </a:rPr>
              <a:t>domain</a:t>
            </a:r>
            <a:r>
              <a:rPr lang="en-US" sz="2200" dirty="0">
                <a:solidFill>
                  <a:prstClr val="black"/>
                </a:solidFill>
              </a:rPr>
              <a:t> </a:t>
            </a:r>
            <a:r>
              <a:rPr lang="el-GR" sz="2200" dirty="0">
                <a:solidFill>
                  <a:prstClr val="black"/>
                </a:solidFill>
              </a:rPr>
              <a:t>χρησιμοποιείται για να ορίσει την ορολογία για τους διαφορετικούς τύπους τριγώνου,  έτσι ώστε να βελτιωθεί η αναγνωσιμότητα του προγράμματός μας:</a:t>
            </a:r>
          </a:p>
          <a:p>
            <a:pPr marL="800100" lvl="2" indent="0">
              <a:spcBef>
                <a:spcPts val="0"/>
              </a:spcBef>
              <a:spcAft>
                <a:spcPts val="2400"/>
              </a:spcAft>
              <a:buClr>
                <a:srgbClr val="D34817"/>
              </a:buClr>
              <a:buSzPct val="85000"/>
              <a:buNone/>
            </a:pPr>
            <a:r>
              <a:rPr lang="fr-FR" b="1" spc="300" dirty="0" smtClean="0">
                <a:solidFill>
                  <a:srgbClr val="7F0055"/>
                </a:solidFill>
              </a:rPr>
              <a:t>package </a:t>
            </a:r>
            <a:r>
              <a:rPr lang="fr-FR" b="1" spc="300" dirty="0" err="1">
                <a:solidFill>
                  <a:srgbClr val="000000"/>
                </a:solidFill>
              </a:rPr>
              <a:t>domain</a:t>
            </a:r>
            <a:r>
              <a:rPr lang="fr-FR" b="1" spc="300" dirty="0" smtClean="0">
                <a:solidFill>
                  <a:srgbClr val="000000"/>
                </a:solidFill>
              </a:rPr>
              <a:t>;</a:t>
            </a:r>
            <a:endParaRPr lang="el-GR" spc="300" dirty="0">
              <a:solidFill>
                <a:prstClr val="black"/>
              </a:solidFill>
            </a:endParaRPr>
          </a:p>
          <a:p>
            <a:pPr marL="800100" lvl="2" indent="0">
              <a:spcBef>
                <a:spcPts val="0"/>
              </a:spcBef>
              <a:spcAft>
                <a:spcPts val="600"/>
              </a:spcAft>
              <a:buClr>
                <a:srgbClr val="D34817"/>
              </a:buClr>
              <a:buSzPct val="85000"/>
              <a:buNone/>
            </a:pPr>
            <a:r>
              <a:rPr lang="fr-FR" b="1" spc="300" dirty="0">
                <a:solidFill>
                  <a:srgbClr val="7F0055"/>
                </a:solidFill>
              </a:rPr>
              <a:t>public </a:t>
            </a:r>
            <a:r>
              <a:rPr lang="fr-FR" b="1" spc="300" dirty="0" err="1">
                <a:solidFill>
                  <a:srgbClr val="7F0055"/>
                </a:solidFill>
              </a:rPr>
              <a:t>enum</a:t>
            </a:r>
            <a:r>
              <a:rPr lang="fr-FR" b="1" spc="300" dirty="0">
                <a:solidFill>
                  <a:srgbClr val="7F0055"/>
                </a:solidFill>
              </a:rPr>
              <a:t> </a:t>
            </a:r>
            <a:r>
              <a:rPr lang="fr-FR" b="1" spc="300" dirty="0" err="1">
                <a:solidFill>
                  <a:srgbClr val="000000"/>
                </a:solidFill>
              </a:rPr>
              <a:t>TriangleType</a:t>
            </a:r>
            <a:r>
              <a:rPr lang="fr-FR" b="1" spc="300" dirty="0">
                <a:solidFill>
                  <a:srgbClr val="000000"/>
                </a:solidFill>
              </a:rPr>
              <a:t> </a:t>
            </a:r>
            <a:r>
              <a:rPr lang="fr-FR" b="1" spc="300" dirty="0" smtClean="0">
                <a:solidFill>
                  <a:srgbClr val="000000"/>
                </a:solidFill>
              </a:rPr>
              <a:t>{</a:t>
            </a:r>
          </a:p>
          <a:p>
            <a:pPr marL="1714500" lvl="4" indent="0">
              <a:spcBef>
                <a:spcPts val="0"/>
              </a:spcBef>
              <a:spcAft>
                <a:spcPts val="600"/>
              </a:spcAft>
              <a:buClr>
                <a:srgbClr val="D34817"/>
              </a:buClr>
              <a:buSzPct val="85000"/>
              <a:buNone/>
            </a:pPr>
            <a:r>
              <a:rPr lang="fr-FR" sz="2400" i="1" spc="300" dirty="0" err="1" smtClean="0">
                <a:solidFill>
                  <a:srgbClr val="0033CC"/>
                </a:solidFill>
              </a:rPr>
              <a:t>Scalene</a:t>
            </a:r>
            <a:r>
              <a:rPr lang="fr-FR" sz="2400" i="1" spc="300" dirty="0" smtClean="0">
                <a:solidFill>
                  <a:srgbClr val="000000"/>
                </a:solidFill>
              </a:rPr>
              <a:t>,</a:t>
            </a:r>
          </a:p>
          <a:p>
            <a:pPr marL="1714500" lvl="4" indent="0">
              <a:spcBef>
                <a:spcPts val="0"/>
              </a:spcBef>
              <a:spcAft>
                <a:spcPts val="600"/>
              </a:spcAft>
              <a:buClr>
                <a:srgbClr val="D34817"/>
              </a:buClr>
              <a:buSzPct val="85000"/>
              <a:buNone/>
            </a:pPr>
            <a:r>
              <a:rPr lang="fr-FR" sz="2400" i="1" spc="300" dirty="0" err="1" smtClean="0">
                <a:solidFill>
                  <a:srgbClr val="0033CC"/>
                </a:solidFill>
              </a:rPr>
              <a:t>Isosceles</a:t>
            </a:r>
            <a:r>
              <a:rPr lang="fr-FR" sz="2400" i="1" spc="300" dirty="0" smtClean="0">
                <a:solidFill>
                  <a:srgbClr val="000000"/>
                </a:solidFill>
              </a:rPr>
              <a:t>,</a:t>
            </a:r>
          </a:p>
          <a:p>
            <a:pPr marL="1714500" lvl="4" indent="0">
              <a:spcBef>
                <a:spcPts val="0"/>
              </a:spcBef>
              <a:spcAft>
                <a:spcPts val="600"/>
              </a:spcAft>
              <a:buClr>
                <a:srgbClr val="D34817"/>
              </a:buClr>
              <a:buSzPct val="85000"/>
              <a:buNone/>
            </a:pPr>
            <a:r>
              <a:rPr lang="fr-FR" sz="2400" i="1" spc="300" dirty="0" err="1" smtClean="0">
                <a:solidFill>
                  <a:srgbClr val="0033CC"/>
                </a:solidFill>
              </a:rPr>
              <a:t>Equilateral</a:t>
            </a:r>
            <a:r>
              <a:rPr lang="fr-FR" sz="2400" i="1" spc="300" dirty="0" smtClean="0">
                <a:solidFill>
                  <a:srgbClr val="000000"/>
                </a:solidFill>
              </a:rPr>
              <a:t>,</a:t>
            </a:r>
          </a:p>
          <a:p>
            <a:pPr marL="1714500" lvl="4" indent="0">
              <a:spcBef>
                <a:spcPts val="0"/>
              </a:spcBef>
              <a:spcAft>
                <a:spcPts val="600"/>
              </a:spcAft>
              <a:buClr>
                <a:srgbClr val="D34817"/>
              </a:buClr>
              <a:buSzPct val="85000"/>
              <a:buNone/>
            </a:pPr>
            <a:r>
              <a:rPr lang="fr-FR" sz="2400" i="1" spc="300" dirty="0" err="1" smtClean="0">
                <a:solidFill>
                  <a:srgbClr val="0033CC"/>
                </a:solidFill>
              </a:rPr>
              <a:t>NotValid</a:t>
            </a:r>
            <a:endParaRPr lang="fr-FR" sz="2400" i="1" spc="300" dirty="0">
              <a:solidFill>
                <a:srgbClr val="0033CC"/>
              </a:solidFill>
            </a:endParaRPr>
          </a:p>
          <a:p>
            <a:pPr marL="800100" lvl="2" indent="0">
              <a:spcBef>
                <a:spcPts val="0"/>
              </a:spcBef>
              <a:spcAft>
                <a:spcPts val="600"/>
              </a:spcAft>
              <a:buClr>
                <a:srgbClr val="D34817"/>
              </a:buClr>
              <a:buSzPct val="85000"/>
              <a:buNone/>
            </a:pPr>
            <a:r>
              <a:rPr lang="el-GR" spc="300" dirty="0" smtClean="0">
                <a:solidFill>
                  <a:srgbClr val="000000"/>
                </a:solidFill>
              </a:rPr>
              <a:t>}</a:t>
            </a:r>
            <a:endParaRPr lang="el-GR" spc="300" dirty="0">
              <a:solidFill>
                <a:srgbClr val="000000"/>
              </a:solidFill>
            </a:endParaRPr>
          </a:p>
        </p:txBody>
      </p:sp>
      <p:sp>
        <p:nvSpPr>
          <p:cNvPr id="6" name="Θέση υποσέλιδου 1" descr="."/>
          <p:cNvSpPr>
            <a:spLocks noGrp="1"/>
          </p:cNvSpPr>
          <p:nvPr>
            <p:ph type="ftr" sz="quarter" idx="11"/>
          </p:nvPr>
        </p:nvSpPr>
        <p:spPr>
          <a:xfrm>
            <a:off x="3124200" y="6356350"/>
            <a:ext cx="2895600" cy="365125"/>
          </a:xfrm>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12</a:t>
            </a:fld>
            <a:endParaRPr lang="el-GR" sz="1400" dirty="0">
              <a:solidFill>
                <a:schemeClr val="tx1"/>
              </a:solidFill>
            </a:endParaRPr>
          </a:p>
        </p:txBody>
      </p:sp>
    </p:spTree>
    <p:extLst>
      <p:ext uri="{BB962C8B-B14F-4D97-AF65-F5344CB8AC3E}">
        <p14:creationId xmlns:p14="http://schemas.microsoft.com/office/powerpoint/2010/main" val="10473746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305800" cy="1143000"/>
          </a:xfrm>
        </p:spPr>
        <p:txBody>
          <a:bodyPr>
            <a:noAutofit/>
          </a:bodyPr>
          <a:lstStyle/>
          <a:p>
            <a:r>
              <a:rPr lang="el-GR" sz="4000" b="1" dirty="0">
                <a:solidFill>
                  <a:schemeClr val="tx1">
                    <a:lumMod val="75000"/>
                    <a:lumOff val="25000"/>
                  </a:schemeClr>
                </a:solidFill>
              </a:rPr>
              <a:t>Ι</a:t>
            </a:r>
            <a:r>
              <a:rPr lang="el-GR" sz="4000" b="1" dirty="0" smtClean="0">
                <a:solidFill>
                  <a:schemeClr val="tx1">
                    <a:lumMod val="75000"/>
                    <a:lumOff val="25000"/>
                  </a:schemeClr>
                </a:solidFill>
              </a:rPr>
              <a:t>διωτικές μεταβλητές</a:t>
            </a:r>
            <a:r>
              <a:rPr lang="en-US" sz="4000" b="1" dirty="0" smtClean="0">
                <a:solidFill>
                  <a:schemeClr val="tx1">
                    <a:lumMod val="75000"/>
                    <a:lumOff val="25000"/>
                  </a:schemeClr>
                </a:solidFill>
              </a:rPr>
              <a:t> </a:t>
            </a:r>
            <a:r>
              <a:rPr lang="el-GR" sz="4000" b="1" dirty="0" smtClean="0">
                <a:solidFill>
                  <a:schemeClr val="tx1">
                    <a:lumMod val="75000"/>
                    <a:lumOff val="25000"/>
                  </a:schemeClr>
                </a:solidFill>
              </a:rPr>
              <a:t>και κατασκευαστής της </a:t>
            </a:r>
            <a:r>
              <a:rPr lang="el-GR" sz="4000" b="1" dirty="0" smtClean="0">
                <a:solidFill>
                  <a:prstClr val="black">
                    <a:lumMod val="75000"/>
                    <a:lumOff val="25000"/>
                  </a:prstClr>
                </a:solidFill>
              </a:rPr>
              <a:t>κλάσης </a:t>
            </a:r>
            <a:r>
              <a:rPr lang="en-US" sz="4000" b="1" i="1" dirty="0" smtClean="0">
                <a:solidFill>
                  <a:prstClr val="black">
                    <a:lumMod val="75000"/>
                    <a:lumOff val="25000"/>
                  </a:prstClr>
                </a:solidFill>
              </a:rPr>
              <a:t>Triangle</a:t>
            </a:r>
            <a:endParaRPr lang="el-GR" sz="5400" b="1" i="1" dirty="0">
              <a:solidFill>
                <a:schemeClr val="tx1">
                  <a:lumMod val="75000"/>
                  <a:lumOff val="25000"/>
                </a:schemeClr>
              </a:solidFill>
            </a:endParaRPr>
          </a:p>
        </p:txBody>
      </p:sp>
      <p:sp>
        <p:nvSpPr>
          <p:cNvPr id="3" name="Θέση περιεχομένου 1" descr="Συνέχεια κώδικα: Package domain. Enter, public class, triangle, άγκιστρο. Enter, private double a. Enter, private double b. Enter, private double c. Enter, public triangle, παρένθεση double a, κόμμα double b, κόμμα double c, παρένθεση, άγκιστρο. Enter, this.a = a. Enter, this.b = b. Enter, this.c = c. Enter, κλέισιμο αγκίστρου.&#10;"/>
          <p:cNvSpPr>
            <a:spLocks noGrp="1"/>
          </p:cNvSpPr>
          <p:nvPr>
            <p:ph sz="half" idx="1"/>
            <p:custDataLst>
              <p:tags r:id="rId1"/>
            </p:custDataLst>
          </p:nvPr>
        </p:nvSpPr>
        <p:spPr/>
        <p:txBody>
          <a:bodyPr>
            <a:noAutofit/>
          </a:bodyPr>
          <a:lstStyle/>
          <a:p>
            <a:pPr marL="0" lvl="0" indent="0">
              <a:spcBef>
                <a:spcPts val="0"/>
              </a:spcBef>
              <a:spcAft>
                <a:spcPts val="2400"/>
              </a:spcAft>
              <a:buClr>
                <a:srgbClr val="D34817"/>
              </a:buClr>
              <a:buSzPct val="85000"/>
              <a:buNone/>
            </a:pPr>
            <a:r>
              <a:rPr lang="en-US" b="1" dirty="0" smtClean="0">
                <a:solidFill>
                  <a:srgbClr val="7F0055"/>
                </a:solidFill>
              </a:rPr>
              <a:t>package</a:t>
            </a:r>
            <a:r>
              <a:rPr lang="en-US" b="1" dirty="0" smtClean="0">
                <a:solidFill>
                  <a:srgbClr val="000000"/>
                </a:solidFill>
              </a:rPr>
              <a:t> domain;</a:t>
            </a:r>
            <a:endParaRPr lang="en-US" dirty="0" smtClean="0">
              <a:solidFill>
                <a:prstClr val="black"/>
              </a:solidFill>
            </a:endParaRPr>
          </a:p>
          <a:p>
            <a:pPr marL="0" lvl="0" indent="0">
              <a:spcBef>
                <a:spcPts val="0"/>
              </a:spcBef>
              <a:buClr>
                <a:srgbClr val="D34817"/>
              </a:buClr>
              <a:buSzPct val="85000"/>
              <a:buNone/>
            </a:pPr>
            <a:r>
              <a:rPr lang="en-US" b="1" dirty="0" smtClean="0">
                <a:solidFill>
                  <a:srgbClr val="7F0055"/>
                </a:solidFill>
              </a:rPr>
              <a:t>public</a:t>
            </a:r>
            <a:r>
              <a:rPr lang="en-US" b="1" dirty="0" smtClean="0">
                <a:solidFill>
                  <a:srgbClr val="000000"/>
                </a:solidFill>
              </a:rPr>
              <a:t> </a:t>
            </a:r>
            <a:r>
              <a:rPr lang="en-US" b="1" dirty="0" smtClean="0">
                <a:solidFill>
                  <a:srgbClr val="7F0055"/>
                </a:solidFill>
              </a:rPr>
              <a:t>class</a:t>
            </a:r>
            <a:r>
              <a:rPr lang="en-US" b="1" dirty="0" smtClean="0">
                <a:solidFill>
                  <a:srgbClr val="000000"/>
                </a:solidFill>
              </a:rPr>
              <a:t> Triangle {</a:t>
            </a:r>
          </a:p>
          <a:p>
            <a:pPr marL="400050" lvl="1" indent="0">
              <a:spcBef>
                <a:spcPts val="0"/>
              </a:spcBef>
              <a:buClr>
                <a:srgbClr val="D34817"/>
              </a:buClr>
              <a:buSzPct val="85000"/>
              <a:buNone/>
            </a:pPr>
            <a:r>
              <a:rPr lang="en-US" b="1" dirty="0" smtClean="0">
                <a:solidFill>
                  <a:srgbClr val="7F0055"/>
                </a:solidFill>
              </a:rPr>
              <a:t>private</a:t>
            </a:r>
            <a:r>
              <a:rPr lang="en-US" b="1" dirty="0" smtClean="0">
                <a:solidFill>
                  <a:srgbClr val="000000"/>
                </a:solidFill>
              </a:rPr>
              <a:t> </a:t>
            </a:r>
            <a:r>
              <a:rPr lang="en-US" b="1" dirty="0" smtClean="0">
                <a:solidFill>
                  <a:srgbClr val="7F0055"/>
                </a:solidFill>
              </a:rPr>
              <a:t>double</a:t>
            </a:r>
            <a:r>
              <a:rPr lang="en-US" b="1" dirty="0" smtClean="0">
                <a:solidFill>
                  <a:srgbClr val="000000"/>
                </a:solidFill>
              </a:rPr>
              <a:t> </a:t>
            </a:r>
            <a:r>
              <a:rPr lang="en-US" b="1" dirty="0" smtClean="0">
                <a:solidFill>
                  <a:srgbClr val="0033CC"/>
                </a:solidFill>
              </a:rPr>
              <a:t>a</a:t>
            </a:r>
            <a:r>
              <a:rPr lang="en-US" b="1" dirty="0" smtClean="0">
                <a:solidFill>
                  <a:srgbClr val="000000"/>
                </a:solidFill>
              </a:rPr>
              <a:t>;</a:t>
            </a:r>
          </a:p>
          <a:p>
            <a:pPr marL="400050" lvl="1" indent="0">
              <a:spcBef>
                <a:spcPts val="0"/>
              </a:spcBef>
              <a:buClr>
                <a:srgbClr val="D34817"/>
              </a:buClr>
              <a:buSzPct val="85000"/>
              <a:buNone/>
            </a:pPr>
            <a:r>
              <a:rPr lang="en-US" b="1" dirty="0" smtClean="0">
                <a:solidFill>
                  <a:srgbClr val="7F0055"/>
                </a:solidFill>
              </a:rPr>
              <a:t>private</a:t>
            </a:r>
            <a:r>
              <a:rPr lang="en-US" b="1" dirty="0" smtClean="0">
                <a:solidFill>
                  <a:srgbClr val="000000"/>
                </a:solidFill>
              </a:rPr>
              <a:t> </a:t>
            </a:r>
            <a:r>
              <a:rPr lang="en-US" b="1" dirty="0" smtClean="0">
                <a:solidFill>
                  <a:srgbClr val="7F0055"/>
                </a:solidFill>
              </a:rPr>
              <a:t>double</a:t>
            </a:r>
            <a:r>
              <a:rPr lang="en-US" b="1" dirty="0" smtClean="0">
                <a:solidFill>
                  <a:srgbClr val="000000"/>
                </a:solidFill>
              </a:rPr>
              <a:t> </a:t>
            </a:r>
            <a:r>
              <a:rPr lang="en-US" b="1" dirty="0" smtClean="0">
                <a:solidFill>
                  <a:srgbClr val="0033CC"/>
                </a:solidFill>
              </a:rPr>
              <a:t>b</a:t>
            </a:r>
            <a:r>
              <a:rPr lang="en-US" b="1" dirty="0" smtClean="0">
                <a:solidFill>
                  <a:srgbClr val="000000"/>
                </a:solidFill>
              </a:rPr>
              <a:t>;</a:t>
            </a:r>
          </a:p>
          <a:p>
            <a:pPr marL="400050" lvl="1" indent="0">
              <a:spcBef>
                <a:spcPts val="0"/>
              </a:spcBef>
              <a:buClr>
                <a:srgbClr val="D34817"/>
              </a:buClr>
              <a:buSzPct val="85000"/>
              <a:buNone/>
            </a:pPr>
            <a:r>
              <a:rPr lang="en-US" b="1" dirty="0" smtClean="0">
                <a:solidFill>
                  <a:srgbClr val="7F0055"/>
                </a:solidFill>
              </a:rPr>
              <a:t>private</a:t>
            </a:r>
            <a:r>
              <a:rPr lang="en-US" b="1" dirty="0" smtClean="0">
                <a:solidFill>
                  <a:srgbClr val="000000"/>
                </a:solidFill>
              </a:rPr>
              <a:t> </a:t>
            </a:r>
            <a:r>
              <a:rPr lang="en-US" b="1" dirty="0" smtClean="0">
                <a:solidFill>
                  <a:srgbClr val="7F0055"/>
                </a:solidFill>
              </a:rPr>
              <a:t>double</a:t>
            </a:r>
            <a:r>
              <a:rPr lang="en-US" b="1" dirty="0" smtClean="0">
                <a:solidFill>
                  <a:srgbClr val="000000"/>
                </a:solidFill>
              </a:rPr>
              <a:t> </a:t>
            </a:r>
            <a:r>
              <a:rPr lang="en-US" b="1" dirty="0" smtClean="0">
                <a:solidFill>
                  <a:srgbClr val="0033CC"/>
                </a:solidFill>
              </a:rPr>
              <a:t>c</a:t>
            </a:r>
            <a:r>
              <a:rPr lang="en-US" b="1" dirty="0" smtClean="0">
                <a:solidFill>
                  <a:srgbClr val="000000"/>
                </a:solidFill>
              </a:rPr>
              <a:t>;</a:t>
            </a:r>
            <a:endParaRPr lang="en-US" dirty="0" smtClean="0">
              <a:solidFill>
                <a:prstClr val="black"/>
              </a:solidFill>
            </a:endParaRPr>
          </a:p>
          <a:p>
            <a:pPr marL="400050" lvl="1" indent="0">
              <a:spcBef>
                <a:spcPts val="0"/>
              </a:spcBef>
              <a:buClr>
                <a:srgbClr val="D34817"/>
              </a:buClr>
              <a:buSzPct val="85000"/>
              <a:buNone/>
            </a:pPr>
            <a:r>
              <a:rPr lang="en-US" b="1" dirty="0" smtClean="0">
                <a:solidFill>
                  <a:srgbClr val="7F0055"/>
                </a:solidFill>
              </a:rPr>
              <a:t>public</a:t>
            </a:r>
            <a:r>
              <a:rPr lang="en-US" b="1" dirty="0" smtClean="0">
                <a:solidFill>
                  <a:srgbClr val="000000"/>
                </a:solidFill>
              </a:rPr>
              <a:t> Triangle(</a:t>
            </a:r>
            <a:r>
              <a:rPr lang="en-US" b="1" dirty="0" smtClean="0">
                <a:solidFill>
                  <a:srgbClr val="7F0055"/>
                </a:solidFill>
              </a:rPr>
              <a:t>double</a:t>
            </a:r>
            <a:r>
              <a:rPr lang="en-US" b="1" dirty="0" smtClean="0">
                <a:solidFill>
                  <a:srgbClr val="000000"/>
                </a:solidFill>
              </a:rPr>
              <a:t> a, </a:t>
            </a:r>
            <a:r>
              <a:rPr lang="en-US" b="1" dirty="0" smtClean="0">
                <a:solidFill>
                  <a:srgbClr val="7F0055"/>
                </a:solidFill>
              </a:rPr>
              <a:t>double</a:t>
            </a:r>
            <a:r>
              <a:rPr lang="en-US" b="1" dirty="0" smtClean="0">
                <a:solidFill>
                  <a:srgbClr val="000000"/>
                </a:solidFill>
              </a:rPr>
              <a:t> b, </a:t>
            </a:r>
            <a:r>
              <a:rPr lang="en-US" b="1" dirty="0" smtClean="0">
                <a:solidFill>
                  <a:srgbClr val="7F0055"/>
                </a:solidFill>
              </a:rPr>
              <a:t>double</a:t>
            </a:r>
            <a:r>
              <a:rPr lang="en-US" b="1" dirty="0" smtClean="0">
                <a:solidFill>
                  <a:srgbClr val="000000"/>
                </a:solidFill>
              </a:rPr>
              <a:t> c) {</a:t>
            </a:r>
          </a:p>
          <a:p>
            <a:pPr marL="800100" lvl="2" indent="0">
              <a:spcBef>
                <a:spcPts val="0"/>
              </a:spcBef>
              <a:buClr>
                <a:srgbClr val="D34817"/>
              </a:buClr>
              <a:buSzPct val="85000"/>
              <a:buNone/>
            </a:pPr>
            <a:r>
              <a:rPr lang="en-US" sz="2200" b="1" dirty="0" err="1" smtClean="0">
                <a:solidFill>
                  <a:srgbClr val="7F0055"/>
                </a:solidFill>
              </a:rPr>
              <a:t>this</a:t>
            </a:r>
            <a:r>
              <a:rPr lang="en-US" sz="2200" b="1" dirty="0" err="1" smtClean="0">
                <a:solidFill>
                  <a:srgbClr val="000000"/>
                </a:solidFill>
              </a:rPr>
              <a:t>.</a:t>
            </a:r>
            <a:r>
              <a:rPr lang="en-US" sz="2200" b="1" dirty="0" err="1" smtClean="0">
                <a:solidFill>
                  <a:srgbClr val="0033CC"/>
                </a:solidFill>
              </a:rPr>
              <a:t>a</a:t>
            </a:r>
            <a:r>
              <a:rPr lang="en-US" sz="2200" b="1" dirty="0" smtClean="0">
                <a:solidFill>
                  <a:srgbClr val="000000"/>
                </a:solidFill>
              </a:rPr>
              <a:t> = a;</a:t>
            </a:r>
          </a:p>
          <a:p>
            <a:pPr marL="800100" lvl="2" indent="0">
              <a:spcBef>
                <a:spcPts val="0"/>
              </a:spcBef>
              <a:buClr>
                <a:srgbClr val="D34817"/>
              </a:buClr>
              <a:buSzPct val="85000"/>
              <a:buNone/>
            </a:pPr>
            <a:r>
              <a:rPr lang="en-US" sz="2200" b="1" dirty="0" err="1" smtClean="0">
                <a:solidFill>
                  <a:srgbClr val="7F0055"/>
                </a:solidFill>
              </a:rPr>
              <a:t>this</a:t>
            </a:r>
            <a:r>
              <a:rPr lang="en-US" sz="2200" b="1" dirty="0" err="1" smtClean="0">
                <a:solidFill>
                  <a:srgbClr val="000000"/>
                </a:solidFill>
              </a:rPr>
              <a:t>.</a:t>
            </a:r>
            <a:r>
              <a:rPr lang="en-US" sz="2200" b="1" dirty="0" err="1" smtClean="0">
                <a:solidFill>
                  <a:srgbClr val="0033CC"/>
                </a:solidFill>
              </a:rPr>
              <a:t>b</a:t>
            </a:r>
            <a:r>
              <a:rPr lang="en-US" sz="2200" b="1" dirty="0" smtClean="0">
                <a:solidFill>
                  <a:srgbClr val="000000"/>
                </a:solidFill>
              </a:rPr>
              <a:t> = b;</a:t>
            </a:r>
          </a:p>
          <a:p>
            <a:pPr marL="800100" lvl="2" indent="0">
              <a:spcBef>
                <a:spcPts val="0"/>
              </a:spcBef>
              <a:buClr>
                <a:srgbClr val="D34817"/>
              </a:buClr>
              <a:buSzPct val="85000"/>
              <a:buNone/>
            </a:pPr>
            <a:r>
              <a:rPr lang="en-US" sz="2200" b="1" dirty="0" err="1" smtClean="0">
                <a:solidFill>
                  <a:srgbClr val="7F0055"/>
                </a:solidFill>
              </a:rPr>
              <a:t>this</a:t>
            </a:r>
            <a:r>
              <a:rPr lang="en-US" sz="2200" b="1" dirty="0" err="1" smtClean="0">
                <a:solidFill>
                  <a:srgbClr val="000000"/>
                </a:solidFill>
              </a:rPr>
              <a:t>.</a:t>
            </a:r>
            <a:r>
              <a:rPr lang="en-US" sz="2200" b="1" dirty="0" err="1" smtClean="0">
                <a:solidFill>
                  <a:srgbClr val="0033CC"/>
                </a:solidFill>
              </a:rPr>
              <a:t>c</a:t>
            </a:r>
            <a:r>
              <a:rPr lang="en-US" sz="2200" b="1" dirty="0" smtClean="0">
                <a:solidFill>
                  <a:srgbClr val="000000"/>
                </a:solidFill>
              </a:rPr>
              <a:t> = c;</a:t>
            </a:r>
          </a:p>
          <a:p>
            <a:pPr marL="400050" lvl="1" indent="0">
              <a:spcBef>
                <a:spcPts val="0"/>
              </a:spcBef>
              <a:buClr>
                <a:srgbClr val="D34817"/>
              </a:buClr>
              <a:buSzPct val="85000"/>
              <a:buNone/>
            </a:pPr>
            <a:r>
              <a:rPr lang="en-US" b="1" dirty="0" smtClean="0">
                <a:solidFill>
                  <a:srgbClr val="000000"/>
                </a:solidFill>
              </a:rPr>
              <a:t>}</a:t>
            </a:r>
            <a:endParaRPr lang="en-US" b="1" dirty="0">
              <a:solidFill>
                <a:prstClr val="black"/>
              </a:solidFill>
            </a:endParaRPr>
          </a:p>
        </p:txBody>
      </p:sp>
      <p:sp>
        <p:nvSpPr>
          <p:cNvPr id="6" name="Θέση περιεχομένου 2" descr="Συνέχεια κώδικα: public double get a, άνοιγμα κλείσιμο παρένθεσης, άγκιστρο. Enter, return a. Enter, κλείσιμο αγκίστρου. Enter, public  double get b, άνοιγμα κλείσιμο παρένθεσης, άγκιστρο. Enter, return b. Enter, κλείσιμο αγκίστρου. Enter, public double get c, άνοιγμα κλείσιμο παρένθεσης, άγκιστρο. Enter, return c. Enter, κλείσιμο αγκίστρου.&#10;"/>
          <p:cNvSpPr>
            <a:spLocks noGrp="1"/>
          </p:cNvSpPr>
          <p:nvPr>
            <p:ph sz="half" idx="2"/>
            <p:custDataLst>
              <p:tags r:id="rId2"/>
            </p:custDataLst>
          </p:nvPr>
        </p:nvSpPr>
        <p:spPr>
          <a:xfrm>
            <a:off x="4648200" y="1600200"/>
            <a:ext cx="4114800" cy="4525963"/>
          </a:xfrm>
        </p:spPr>
        <p:txBody>
          <a:bodyPr>
            <a:normAutofit lnSpcReduction="10000"/>
          </a:bodyPr>
          <a:lstStyle/>
          <a:p>
            <a:pPr marL="674370" lvl="2" indent="0">
              <a:spcBef>
                <a:spcPts val="0"/>
              </a:spcBef>
              <a:buClr>
                <a:srgbClr val="9B2D1F"/>
              </a:buClr>
              <a:buSzPct val="85000"/>
              <a:buNone/>
            </a:pPr>
            <a:r>
              <a:rPr lang="en-US" sz="2400" b="1" dirty="0" smtClean="0">
                <a:solidFill>
                  <a:srgbClr val="7F0055"/>
                </a:solidFill>
              </a:rPr>
              <a:t>public</a:t>
            </a:r>
            <a:r>
              <a:rPr lang="en-US" sz="2400" b="1" dirty="0" smtClean="0">
                <a:solidFill>
                  <a:srgbClr val="000000"/>
                </a:solidFill>
              </a:rPr>
              <a:t> </a:t>
            </a:r>
            <a:r>
              <a:rPr lang="en-US" sz="2400" b="1" dirty="0" smtClean="0">
                <a:solidFill>
                  <a:srgbClr val="7F0055"/>
                </a:solidFill>
              </a:rPr>
              <a:t>double</a:t>
            </a:r>
            <a:r>
              <a:rPr lang="en-US" sz="2400" b="1" dirty="0" smtClean="0">
                <a:solidFill>
                  <a:srgbClr val="000000"/>
                </a:solidFill>
              </a:rPr>
              <a:t> </a:t>
            </a:r>
            <a:r>
              <a:rPr lang="en-US" sz="2400" b="1" dirty="0" err="1" smtClean="0">
                <a:solidFill>
                  <a:srgbClr val="000000"/>
                </a:solidFill>
              </a:rPr>
              <a:t>getA</a:t>
            </a:r>
            <a:r>
              <a:rPr lang="en-US" sz="2400" b="1" dirty="0" smtClean="0">
                <a:solidFill>
                  <a:srgbClr val="000000"/>
                </a:solidFill>
              </a:rPr>
              <a:t>() {</a:t>
            </a:r>
          </a:p>
          <a:p>
            <a:pPr marL="1131570" lvl="3" indent="0">
              <a:spcBef>
                <a:spcPts val="0"/>
              </a:spcBef>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smtClean="0">
                <a:solidFill>
                  <a:srgbClr val="0033CC"/>
                </a:solidFill>
              </a:rPr>
              <a:t>a</a:t>
            </a:r>
            <a:r>
              <a:rPr lang="en-US" sz="2200" b="1" dirty="0" smtClean="0">
                <a:solidFill>
                  <a:srgbClr val="000000"/>
                </a:solidFill>
              </a:rPr>
              <a:t>;</a:t>
            </a:r>
          </a:p>
          <a:p>
            <a:pPr marL="674370" lvl="2" indent="0">
              <a:spcBef>
                <a:spcPts val="0"/>
              </a:spcBef>
              <a:spcAft>
                <a:spcPts val="1800"/>
              </a:spcAft>
              <a:buClr>
                <a:srgbClr val="9B2D1F"/>
              </a:buClr>
              <a:buSzPct val="85000"/>
              <a:buNone/>
            </a:pPr>
            <a:r>
              <a:rPr lang="en-US" sz="2400" b="1" dirty="0" smtClean="0">
                <a:solidFill>
                  <a:srgbClr val="000000"/>
                </a:solidFill>
              </a:rPr>
              <a:t>}</a:t>
            </a:r>
            <a:endParaRPr lang="en-US" sz="2400" b="1" dirty="0" smtClean="0">
              <a:solidFill>
                <a:prstClr val="black"/>
              </a:solidFill>
            </a:endParaRPr>
          </a:p>
          <a:p>
            <a:pPr marL="674370" lvl="2" indent="0">
              <a:spcBef>
                <a:spcPts val="0"/>
              </a:spcBef>
              <a:buClr>
                <a:srgbClr val="9B2D1F"/>
              </a:buClr>
              <a:buSzPct val="85000"/>
              <a:buNone/>
            </a:pPr>
            <a:r>
              <a:rPr lang="en-US" sz="2400" b="1" dirty="0" smtClean="0">
                <a:solidFill>
                  <a:srgbClr val="7F0055"/>
                </a:solidFill>
              </a:rPr>
              <a:t>public</a:t>
            </a:r>
            <a:r>
              <a:rPr lang="en-US" sz="2400" b="1" dirty="0" smtClean="0">
                <a:solidFill>
                  <a:srgbClr val="000000"/>
                </a:solidFill>
              </a:rPr>
              <a:t> </a:t>
            </a:r>
            <a:r>
              <a:rPr lang="en-US" sz="2400" b="1" dirty="0" smtClean="0">
                <a:solidFill>
                  <a:srgbClr val="7F0055"/>
                </a:solidFill>
              </a:rPr>
              <a:t>double</a:t>
            </a:r>
            <a:r>
              <a:rPr lang="en-US" sz="2400" b="1" dirty="0" smtClean="0">
                <a:solidFill>
                  <a:srgbClr val="000000"/>
                </a:solidFill>
              </a:rPr>
              <a:t> </a:t>
            </a:r>
            <a:r>
              <a:rPr lang="en-US" sz="2400" b="1" dirty="0" err="1" smtClean="0">
                <a:solidFill>
                  <a:srgbClr val="000000"/>
                </a:solidFill>
              </a:rPr>
              <a:t>getB</a:t>
            </a:r>
            <a:r>
              <a:rPr lang="en-US" sz="2400" b="1" dirty="0" smtClean="0">
                <a:solidFill>
                  <a:srgbClr val="000000"/>
                </a:solidFill>
              </a:rPr>
              <a:t>() {</a:t>
            </a:r>
          </a:p>
          <a:p>
            <a:pPr marL="1131570" lvl="3" indent="0">
              <a:spcBef>
                <a:spcPts val="0"/>
              </a:spcBef>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smtClean="0">
                <a:solidFill>
                  <a:srgbClr val="0033CC"/>
                </a:solidFill>
              </a:rPr>
              <a:t>b</a:t>
            </a:r>
            <a:r>
              <a:rPr lang="en-US" sz="2200" b="1" dirty="0" smtClean="0">
                <a:solidFill>
                  <a:srgbClr val="000000"/>
                </a:solidFill>
              </a:rPr>
              <a:t>;</a:t>
            </a:r>
          </a:p>
          <a:p>
            <a:pPr marL="674370" lvl="2" indent="0">
              <a:spcBef>
                <a:spcPts val="0"/>
              </a:spcBef>
              <a:spcAft>
                <a:spcPts val="1800"/>
              </a:spcAft>
              <a:buClr>
                <a:srgbClr val="9B2D1F"/>
              </a:buClr>
              <a:buSzPct val="85000"/>
              <a:buNone/>
            </a:pPr>
            <a:r>
              <a:rPr lang="en-US" sz="2400" b="1" dirty="0" smtClean="0">
                <a:solidFill>
                  <a:srgbClr val="000000"/>
                </a:solidFill>
              </a:rPr>
              <a:t>}</a:t>
            </a:r>
            <a:endParaRPr lang="en-US" sz="2400" b="1" dirty="0" smtClean="0">
              <a:solidFill>
                <a:prstClr val="black"/>
              </a:solidFill>
            </a:endParaRPr>
          </a:p>
          <a:p>
            <a:pPr marL="674370" lvl="2" indent="0">
              <a:spcBef>
                <a:spcPts val="0"/>
              </a:spcBef>
              <a:buClr>
                <a:srgbClr val="9B2D1F"/>
              </a:buClr>
              <a:buSzPct val="85000"/>
              <a:buNone/>
            </a:pPr>
            <a:r>
              <a:rPr lang="en-US" sz="2400" b="1" dirty="0" smtClean="0">
                <a:solidFill>
                  <a:srgbClr val="7F0055"/>
                </a:solidFill>
              </a:rPr>
              <a:t>public</a:t>
            </a:r>
            <a:r>
              <a:rPr lang="en-US" sz="2400" b="1" dirty="0" smtClean="0">
                <a:solidFill>
                  <a:srgbClr val="000000"/>
                </a:solidFill>
              </a:rPr>
              <a:t> </a:t>
            </a:r>
            <a:r>
              <a:rPr lang="en-US" sz="2400" b="1" dirty="0" smtClean="0">
                <a:solidFill>
                  <a:srgbClr val="7F0055"/>
                </a:solidFill>
              </a:rPr>
              <a:t>double</a:t>
            </a:r>
            <a:r>
              <a:rPr lang="en-US" sz="2400" b="1" dirty="0" smtClean="0">
                <a:solidFill>
                  <a:srgbClr val="000000"/>
                </a:solidFill>
              </a:rPr>
              <a:t> </a:t>
            </a:r>
            <a:r>
              <a:rPr lang="en-US" sz="2400" b="1" dirty="0" err="1" smtClean="0">
                <a:solidFill>
                  <a:srgbClr val="000000"/>
                </a:solidFill>
              </a:rPr>
              <a:t>getC</a:t>
            </a:r>
            <a:r>
              <a:rPr lang="en-US" sz="2400" b="1" dirty="0" smtClean="0">
                <a:solidFill>
                  <a:srgbClr val="000000"/>
                </a:solidFill>
              </a:rPr>
              <a:t>() {</a:t>
            </a:r>
          </a:p>
          <a:p>
            <a:pPr marL="1131570" lvl="3" indent="0">
              <a:spcBef>
                <a:spcPts val="0"/>
              </a:spcBef>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smtClean="0">
                <a:solidFill>
                  <a:srgbClr val="0033CC"/>
                </a:solidFill>
              </a:rPr>
              <a:t>c</a:t>
            </a:r>
            <a:r>
              <a:rPr lang="en-US" sz="2200" b="1" dirty="0" smtClean="0">
                <a:solidFill>
                  <a:srgbClr val="000000"/>
                </a:solidFill>
              </a:rPr>
              <a:t>;</a:t>
            </a:r>
          </a:p>
          <a:p>
            <a:pPr marL="674370" lvl="2" indent="0">
              <a:spcBef>
                <a:spcPts val="0"/>
              </a:spcBef>
              <a:buClr>
                <a:srgbClr val="9B2D1F"/>
              </a:buClr>
              <a:buSzPct val="85000"/>
              <a:buNone/>
            </a:pPr>
            <a:r>
              <a:rPr lang="en-US" sz="2400" b="1" dirty="0" smtClean="0">
                <a:solidFill>
                  <a:srgbClr val="000000"/>
                </a:solidFill>
              </a:rPr>
              <a:t>}</a:t>
            </a:r>
          </a:p>
          <a:p>
            <a:pPr marL="1131570" lvl="3" indent="0">
              <a:spcBef>
                <a:spcPts val="0"/>
              </a:spcBef>
              <a:buClr>
                <a:srgbClr val="9B2D1F"/>
              </a:buClr>
              <a:buSzPct val="85000"/>
              <a:buNone/>
            </a:pPr>
            <a:r>
              <a:rPr lang="en-US" b="1" dirty="0" smtClean="0">
                <a:solidFill>
                  <a:srgbClr val="000000"/>
                </a:solidFill>
              </a:rPr>
              <a:t>.</a:t>
            </a:r>
          </a:p>
          <a:p>
            <a:pPr marL="1131570" lvl="3" indent="0">
              <a:spcBef>
                <a:spcPts val="0"/>
              </a:spcBef>
              <a:buClr>
                <a:srgbClr val="9B2D1F"/>
              </a:buClr>
              <a:buSzPct val="85000"/>
              <a:buNone/>
            </a:pPr>
            <a:r>
              <a:rPr lang="en-US" b="1" dirty="0" smtClean="0">
                <a:solidFill>
                  <a:srgbClr val="000000"/>
                </a:solidFill>
              </a:rPr>
              <a:t>.</a:t>
            </a:r>
          </a:p>
          <a:p>
            <a:pPr marL="1131570" lvl="3" indent="0">
              <a:spcBef>
                <a:spcPts val="0"/>
              </a:spcBef>
              <a:buClr>
                <a:srgbClr val="9B2D1F"/>
              </a:buClr>
              <a:buSzPct val="85000"/>
              <a:buNone/>
            </a:pPr>
            <a:r>
              <a:rPr lang="en-US" b="1" dirty="0" smtClean="0">
                <a:solidFill>
                  <a:srgbClr val="000000"/>
                </a:solidFill>
              </a:rPr>
              <a:t>.</a:t>
            </a:r>
            <a:endParaRPr lang="en-US" b="1" dirty="0">
              <a:solidFill>
                <a:srgbClr val="000000"/>
              </a:solidFill>
            </a:endParaRPr>
          </a:p>
        </p:txBody>
      </p:sp>
      <p:sp>
        <p:nvSpPr>
          <p:cNvPr id="7" name="Θέση υποσέλιδου 1" descr="."/>
          <p:cNvSpPr>
            <a:spLocks noGrp="1"/>
          </p:cNvSpPr>
          <p:nvPr>
            <p:ph type="ftr" sz="quarter" idx="11"/>
          </p:nvPr>
        </p:nvSpPr>
        <p:spPr>
          <a:xfrm>
            <a:off x="3124200" y="6356350"/>
            <a:ext cx="2895600" cy="365125"/>
          </a:xfrm>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13</a:t>
            </a:fld>
            <a:endParaRPr lang="el-GR" dirty="0">
              <a:solidFill>
                <a:schemeClr val="tx1"/>
              </a:solidFill>
            </a:endParaRPr>
          </a:p>
        </p:txBody>
      </p:sp>
    </p:spTree>
    <p:extLst>
      <p:ext uri="{BB962C8B-B14F-4D97-AF65-F5344CB8AC3E}">
        <p14:creationId xmlns:p14="http://schemas.microsoft.com/office/powerpoint/2010/main" val="6505888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chemeClr val="tx1">
                    <a:lumMod val="75000"/>
                    <a:lumOff val="25000"/>
                  </a:schemeClr>
                </a:solidFill>
              </a:rPr>
              <a:t>Η μέθοδος </a:t>
            </a:r>
            <a:r>
              <a:rPr lang="el-GR" b="1" i="1" dirty="0" err="1" smtClean="0">
                <a:solidFill>
                  <a:schemeClr val="tx1">
                    <a:lumMod val="75000"/>
                    <a:lumOff val="25000"/>
                  </a:schemeClr>
                </a:solidFill>
              </a:rPr>
              <a:t>triangleType</a:t>
            </a:r>
            <a:r>
              <a:rPr lang="el-GR" b="1" dirty="0" smtClean="0">
                <a:solidFill>
                  <a:schemeClr val="tx1">
                    <a:lumMod val="75000"/>
                    <a:lumOff val="25000"/>
                  </a:schemeClr>
                </a:solidFill>
              </a:rPr>
              <a:t> που επιστρέφει </a:t>
            </a:r>
            <a:r>
              <a:rPr lang="el-GR" b="1" dirty="0">
                <a:solidFill>
                  <a:schemeClr val="tx1">
                    <a:lumMod val="75000"/>
                    <a:lumOff val="25000"/>
                  </a:schemeClr>
                </a:solidFill>
              </a:rPr>
              <a:t>τον τύπο του τριγώνου</a:t>
            </a:r>
          </a:p>
        </p:txBody>
      </p:sp>
      <p:sp>
        <p:nvSpPr>
          <p:cNvPr id="6" name="Θέση περιεχομένου 1" descr="Συνέχεια κώδικα: Public triangle type, triangle type, άνοιγμα κλείσιμο παρένθεσης, άγκιστρο. Enter, if, παρένθεση a, μικρότερο ή ίσο του 0, διάζευξη, b μικρότερο ή ίσο του 0, διάζευξη, c μικρότερο ή ίσο του 0, κλείσιμο παρένθεσης, άγκιστρο. Enter, return triangle type.not valid. Enter, κλείσιμο αγκίστρου. Enter, int sum = 0. Enter, if, παρένθεση a == b, κλείσιμο παρένθεσης, sum = sum + 1. Enter, if, παρένθεση a == c, sum = sum + 2. Enter, if, παρένθεση b == c, κλείσιμο παρένθεσης, sum = sum + 3. Enter, if, παρένθεση sum == 0, κλείσιμο παρένθεσης, άγκιστρο. Enter, if, παρένθεση a + b, μικρότερο ή ίσο του c, διάζευξη, b + c, μικρότερο ή ίσο του a, διάζευξη, a + c, μικρότερο ή ίσο του b, κλείσιμο παρένθεσης.  Enter, return triangle type.not valid. Enter, else. Enter, return triangle type.scalene. Enter, κλείσιμο αγκίστρου.&#10;"/>
          <p:cNvSpPr>
            <a:spLocks noGrp="1"/>
          </p:cNvSpPr>
          <p:nvPr>
            <p:ph sz="half" idx="1"/>
            <p:custDataLst>
              <p:tags r:id="rId1"/>
            </p:custDataLst>
          </p:nvPr>
        </p:nvSpPr>
        <p:spPr>
          <a:xfrm>
            <a:off x="228600" y="1600200"/>
            <a:ext cx="4648200" cy="4724400"/>
          </a:xfrm>
        </p:spPr>
        <p:txBody>
          <a:bodyPr>
            <a:normAutofit fontScale="92500"/>
          </a:bodyPr>
          <a:lstStyle/>
          <a:p>
            <a:pPr marL="0" lvl="0" indent="0">
              <a:spcBef>
                <a:spcPts val="0"/>
              </a:spcBef>
              <a:buClr>
                <a:srgbClr val="D34817"/>
              </a:buClr>
              <a:buSzPct val="85000"/>
              <a:buNone/>
            </a:pPr>
            <a:r>
              <a:rPr lang="en-US" sz="2600" b="1" dirty="0" smtClean="0">
                <a:solidFill>
                  <a:srgbClr val="7F0055"/>
                </a:solidFill>
              </a:rPr>
              <a:t>public</a:t>
            </a:r>
            <a:r>
              <a:rPr lang="en-US" sz="2600" b="1" dirty="0" smtClean="0">
                <a:solidFill>
                  <a:srgbClr val="000000"/>
                </a:solidFill>
              </a:rPr>
              <a:t> </a:t>
            </a:r>
            <a:r>
              <a:rPr lang="en-US" sz="2600" b="1" dirty="0" err="1" smtClean="0">
                <a:solidFill>
                  <a:srgbClr val="000000"/>
                </a:solidFill>
              </a:rPr>
              <a:t>TriangleType</a:t>
            </a:r>
            <a:r>
              <a:rPr lang="en-US" sz="2600" b="1" dirty="0" smtClean="0">
                <a:solidFill>
                  <a:srgbClr val="000000"/>
                </a:solidFill>
              </a:rPr>
              <a:t> </a:t>
            </a:r>
            <a:r>
              <a:rPr lang="en-US" sz="2600" b="1" dirty="0" err="1" smtClean="0">
                <a:solidFill>
                  <a:srgbClr val="000000"/>
                </a:solidFill>
              </a:rPr>
              <a:t>triangleType</a:t>
            </a:r>
            <a:r>
              <a:rPr lang="en-US" sz="2600" b="1" dirty="0" smtClean="0">
                <a:solidFill>
                  <a:srgbClr val="000000"/>
                </a:solidFill>
              </a:rPr>
              <a:t>() {</a:t>
            </a:r>
            <a:r>
              <a:rPr lang="en-US" sz="2400" b="1" dirty="0" smtClean="0">
                <a:solidFill>
                  <a:srgbClr val="000000"/>
                </a:solidFill>
              </a:rPr>
              <a:t> </a:t>
            </a:r>
          </a:p>
          <a:p>
            <a:pPr marL="400050" lvl="1" indent="0">
              <a:spcBef>
                <a:spcPts val="0"/>
              </a:spcBef>
              <a:buClr>
                <a:srgbClr val="D34817"/>
              </a:buClr>
              <a:buSzPct val="85000"/>
              <a:buNone/>
            </a:pPr>
            <a:r>
              <a:rPr lang="en-US" b="1" dirty="0" smtClean="0">
                <a:solidFill>
                  <a:srgbClr val="7F0055"/>
                </a:solidFill>
              </a:rPr>
              <a:t>if</a:t>
            </a:r>
            <a:r>
              <a:rPr lang="en-US" b="1" dirty="0" smtClean="0">
                <a:solidFill>
                  <a:srgbClr val="000000"/>
                </a:solidFill>
              </a:rPr>
              <a:t> (</a:t>
            </a:r>
            <a:r>
              <a:rPr lang="en-US" b="1" dirty="0" smtClean="0">
                <a:solidFill>
                  <a:srgbClr val="0033CC"/>
                </a:solidFill>
              </a:rPr>
              <a:t>a</a:t>
            </a:r>
            <a:r>
              <a:rPr lang="en-US" b="1" dirty="0" smtClean="0">
                <a:solidFill>
                  <a:srgbClr val="000000"/>
                </a:solidFill>
              </a:rPr>
              <a:t> &lt;= 0 || </a:t>
            </a:r>
            <a:r>
              <a:rPr lang="en-US" b="1" dirty="0" smtClean="0">
                <a:solidFill>
                  <a:srgbClr val="0000C0"/>
                </a:solidFill>
              </a:rPr>
              <a:t>b</a:t>
            </a:r>
            <a:r>
              <a:rPr lang="en-US" b="1" dirty="0" smtClean="0">
                <a:solidFill>
                  <a:srgbClr val="000000"/>
                </a:solidFill>
              </a:rPr>
              <a:t> &lt;= 0 || </a:t>
            </a:r>
            <a:r>
              <a:rPr lang="en-US" b="1" dirty="0" smtClean="0">
                <a:solidFill>
                  <a:srgbClr val="0033CC"/>
                </a:solidFill>
              </a:rPr>
              <a:t>c</a:t>
            </a:r>
            <a:r>
              <a:rPr lang="en-US" b="1" dirty="0" smtClean="0">
                <a:solidFill>
                  <a:srgbClr val="000000"/>
                </a:solidFill>
              </a:rPr>
              <a:t> &lt;= 0) </a:t>
            </a:r>
            <a:r>
              <a:rPr lang="en-US" dirty="0" smtClean="0">
                <a:solidFill>
                  <a:srgbClr val="000000"/>
                </a:solidFill>
              </a:rPr>
              <a:t>{</a:t>
            </a:r>
          </a:p>
          <a:p>
            <a:pPr marL="800100" lvl="2" indent="0">
              <a:spcBef>
                <a:spcPts val="0"/>
              </a:spcBef>
              <a:buClr>
                <a:srgbClr val="D34817"/>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NotValid</a:t>
            </a:r>
            <a:r>
              <a:rPr lang="en-US" sz="2200" b="1" i="1" dirty="0" smtClean="0">
                <a:solidFill>
                  <a:srgbClr val="000000"/>
                </a:solidFill>
              </a:rPr>
              <a:t>;</a:t>
            </a:r>
          </a:p>
          <a:p>
            <a:pPr marL="400050" lvl="1" indent="0">
              <a:spcBef>
                <a:spcPts val="0"/>
              </a:spcBef>
              <a:buClr>
                <a:srgbClr val="D34817"/>
              </a:buClr>
              <a:buSzPct val="85000"/>
              <a:buNone/>
            </a:pPr>
            <a:r>
              <a:rPr lang="en-US" dirty="0" smtClean="0">
                <a:solidFill>
                  <a:srgbClr val="000000"/>
                </a:solidFill>
              </a:rPr>
              <a:t>}</a:t>
            </a:r>
          </a:p>
          <a:p>
            <a:pPr marL="400050" lvl="1" indent="0">
              <a:spcBef>
                <a:spcPts val="0"/>
              </a:spcBef>
              <a:buClr>
                <a:srgbClr val="D34817"/>
              </a:buClr>
              <a:buSzPct val="85000"/>
              <a:buNone/>
            </a:pPr>
            <a:r>
              <a:rPr lang="en-US" b="1" dirty="0" err="1" smtClean="0">
                <a:solidFill>
                  <a:srgbClr val="7F0055"/>
                </a:solidFill>
              </a:rPr>
              <a:t>int</a:t>
            </a:r>
            <a:r>
              <a:rPr lang="en-US" b="1" dirty="0" smtClean="0">
                <a:solidFill>
                  <a:srgbClr val="000000"/>
                </a:solidFill>
              </a:rPr>
              <a:t> sum = 0;</a:t>
            </a:r>
          </a:p>
          <a:p>
            <a:pPr marL="400050" lvl="1" indent="0">
              <a:spcBef>
                <a:spcPts val="0"/>
              </a:spcBef>
              <a:buClr>
                <a:srgbClr val="D34817"/>
              </a:buClr>
              <a:buSzPct val="85000"/>
              <a:buNone/>
            </a:pPr>
            <a:r>
              <a:rPr lang="en-US" b="1" dirty="0" smtClean="0">
                <a:solidFill>
                  <a:srgbClr val="7F0055"/>
                </a:solidFill>
              </a:rPr>
              <a:t>if</a:t>
            </a:r>
            <a:r>
              <a:rPr lang="en-US" b="1" dirty="0" smtClean="0">
                <a:solidFill>
                  <a:srgbClr val="000000"/>
                </a:solidFill>
              </a:rPr>
              <a:t> (</a:t>
            </a:r>
            <a:r>
              <a:rPr lang="en-US" b="1" dirty="0" smtClean="0">
                <a:solidFill>
                  <a:srgbClr val="0033CC"/>
                </a:solidFill>
              </a:rPr>
              <a:t>a</a:t>
            </a:r>
            <a:r>
              <a:rPr lang="en-US" b="1" dirty="0" smtClean="0">
                <a:solidFill>
                  <a:srgbClr val="000000"/>
                </a:solidFill>
              </a:rPr>
              <a:t> == </a:t>
            </a:r>
            <a:r>
              <a:rPr lang="en-US" b="1" dirty="0" smtClean="0">
                <a:solidFill>
                  <a:srgbClr val="0033CC"/>
                </a:solidFill>
              </a:rPr>
              <a:t>b</a:t>
            </a:r>
            <a:r>
              <a:rPr lang="en-US" b="1" dirty="0" smtClean="0">
                <a:solidFill>
                  <a:srgbClr val="000000"/>
                </a:solidFill>
              </a:rPr>
              <a:t>) </a:t>
            </a:r>
            <a:r>
              <a:rPr lang="en-US" dirty="0" smtClean="0">
                <a:solidFill>
                  <a:srgbClr val="000000"/>
                </a:solidFill>
              </a:rPr>
              <a:t>sum = sum + 1;</a:t>
            </a:r>
          </a:p>
          <a:p>
            <a:pPr marL="400050" lvl="1" indent="0">
              <a:spcBef>
                <a:spcPts val="0"/>
              </a:spcBef>
              <a:buClr>
                <a:srgbClr val="D34817"/>
              </a:buClr>
              <a:buSzPct val="85000"/>
              <a:buNone/>
            </a:pPr>
            <a:r>
              <a:rPr lang="en-US" b="1" dirty="0" smtClean="0">
                <a:solidFill>
                  <a:srgbClr val="7F0055"/>
                </a:solidFill>
              </a:rPr>
              <a:t>if</a:t>
            </a:r>
            <a:r>
              <a:rPr lang="en-US" b="1" dirty="0" smtClean="0">
                <a:solidFill>
                  <a:srgbClr val="000000"/>
                </a:solidFill>
              </a:rPr>
              <a:t> (</a:t>
            </a:r>
            <a:r>
              <a:rPr lang="en-US" b="1" dirty="0" smtClean="0">
                <a:solidFill>
                  <a:srgbClr val="0033CC"/>
                </a:solidFill>
              </a:rPr>
              <a:t>a</a:t>
            </a:r>
            <a:r>
              <a:rPr lang="en-US" b="1" dirty="0" smtClean="0">
                <a:solidFill>
                  <a:srgbClr val="000000"/>
                </a:solidFill>
              </a:rPr>
              <a:t> == </a:t>
            </a:r>
            <a:r>
              <a:rPr lang="en-US" b="1" dirty="0" smtClean="0">
                <a:solidFill>
                  <a:srgbClr val="0033CC"/>
                </a:solidFill>
              </a:rPr>
              <a:t>c</a:t>
            </a:r>
            <a:r>
              <a:rPr lang="en-US" b="1" dirty="0" smtClean="0">
                <a:solidFill>
                  <a:srgbClr val="000000"/>
                </a:solidFill>
              </a:rPr>
              <a:t>) </a:t>
            </a:r>
            <a:r>
              <a:rPr lang="en-US" dirty="0" smtClean="0">
                <a:solidFill>
                  <a:srgbClr val="000000"/>
                </a:solidFill>
              </a:rPr>
              <a:t>sum = sum + 2;</a:t>
            </a:r>
          </a:p>
          <a:p>
            <a:pPr marL="400050" lvl="1" indent="0">
              <a:spcBef>
                <a:spcPts val="0"/>
              </a:spcBef>
              <a:buClr>
                <a:srgbClr val="D34817"/>
              </a:buClr>
              <a:buSzPct val="85000"/>
              <a:buNone/>
            </a:pPr>
            <a:r>
              <a:rPr lang="en-US" b="1" dirty="0" smtClean="0">
                <a:solidFill>
                  <a:srgbClr val="7F0055"/>
                </a:solidFill>
              </a:rPr>
              <a:t>if</a:t>
            </a:r>
            <a:r>
              <a:rPr lang="en-US" b="1" dirty="0" smtClean="0">
                <a:solidFill>
                  <a:srgbClr val="000000"/>
                </a:solidFill>
              </a:rPr>
              <a:t> (</a:t>
            </a:r>
            <a:r>
              <a:rPr lang="en-US" b="1" dirty="0" smtClean="0">
                <a:solidFill>
                  <a:srgbClr val="0033CC"/>
                </a:solidFill>
              </a:rPr>
              <a:t>b</a:t>
            </a:r>
            <a:r>
              <a:rPr lang="en-US" b="1" dirty="0" smtClean="0">
                <a:solidFill>
                  <a:srgbClr val="000000"/>
                </a:solidFill>
              </a:rPr>
              <a:t> ==</a:t>
            </a:r>
            <a:r>
              <a:rPr lang="en-US" b="1" dirty="0" smtClean="0">
                <a:solidFill>
                  <a:srgbClr val="0033CC"/>
                </a:solidFill>
              </a:rPr>
              <a:t> c</a:t>
            </a:r>
            <a:r>
              <a:rPr lang="en-US" b="1" dirty="0" smtClean="0">
                <a:solidFill>
                  <a:srgbClr val="000000"/>
                </a:solidFill>
              </a:rPr>
              <a:t>) </a:t>
            </a:r>
            <a:r>
              <a:rPr lang="en-US" dirty="0" smtClean="0">
                <a:solidFill>
                  <a:srgbClr val="000000"/>
                </a:solidFill>
              </a:rPr>
              <a:t>sum = sum + 3;</a:t>
            </a:r>
          </a:p>
          <a:p>
            <a:pPr marL="400050" lvl="1" indent="0">
              <a:spcBef>
                <a:spcPts val="0"/>
              </a:spcBef>
              <a:buClr>
                <a:srgbClr val="D34817"/>
              </a:buClr>
              <a:buSzPct val="85000"/>
              <a:buNone/>
            </a:pPr>
            <a:r>
              <a:rPr lang="en-US" b="1" dirty="0" smtClean="0">
                <a:solidFill>
                  <a:srgbClr val="7F0055"/>
                </a:solidFill>
              </a:rPr>
              <a:t>if</a:t>
            </a:r>
            <a:r>
              <a:rPr lang="en-US" b="1" dirty="0" smtClean="0">
                <a:solidFill>
                  <a:srgbClr val="000000"/>
                </a:solidFill>
              </a:rPr>
              <a:t> (sum == 0) </a:t>
            </a:r>
            <a:r>
              <a:rPr lang="en-US" dirty="0" smtClean="0">
                <a:solidFill>
                  <a:srgbClr val="000000"/>
                </a:solidFill>
              </a:rPr>
              <a:t>{</a:t>
            </a:r>
          </a:p>
          <a:p>
            <a:pPr marL="800100" lvl="2" indent="0">
              <a:spcBef>
                <a:spcPts val="0"/>
              </a:spcBef>
              <a:buClr>
                <a:srgbClr val="D34817"/>
              </a:buClr>
              <a:buSzPct val="85000"/>
              <a:buNone/>
            </a:pPr>
            <a:r>
              <a:rPr lang="en-US" sz="2200" b="1" dirty="0" smtClean="0">
                <a:solidFill>
                  <a:srgbClr val="7F0055"/>
                </a:solidFill>
              </a:rPr>
              <a:t>if</a:t>
            </a:r>
            <a:r>
              <a:rPr lang="en-US" sz="2200" b="1" dirty="0" smtClean="0">
                <a:solidFill>
                  <a:srgbClr val="000000"/>
                </a:solidFill>
              </a:rPr>
              <a:t> (</a:t>
            </a:r>
            <a:r>
              <a:rPr lang="en-US" sz="2200" b="1" dirty="0" err="1" smtClean="0">
                <a:solidFill>
                  <a:srgbClr val="0033CC"/>
                </a:solidFill>
              </a:rPr>
              <a:t>a</a:t>
            </a:r>
            <a:r>
              <a:rPr lang="en-US" sz="2200" b="1" dirty="0" err="1" smtClean="0">
                <a:solidFill>
                  <a:srgbClr val="000000"/>
                </a:solidFill>
              </a:rPr>
              <a:t>+</a:t>
            </a:r>
            <a:r>
              <a:rPr lang="en-US" sz="2200" b="1" dirty="0" err="1" smtClean="0">
                <a:solidFill>
                  <a:srgbClr val="0033CC"/>
                </a:solidFill>
              </a:rPr>
              <a:t>b</a:t>
            </a:r>
            <a:r>
              <a:rPr lang="en-US" sz="2200" b="1" dirty="0" smtClean="0">
                <a:solidFill>
                  <a:srgbClr val="000000"/>
                </a:solidFill>
              </a:rPr>
              <a:t>&lt;=</a:t>
            </a:r>
            <a:r>
              <a:rPr lang="en-US" sz="2200" b="1" dirty="0" smtClean="0">
                <a:solidFill>
                  <a:srgbClr val="0033CC"/>
                </a:solidFill>
              </a:rPr>
              <a:t>c</a:t>
            </a:r>
            <a:r>
              <a:rPr lang="en-US" sz="2200" b="1" dirty="0" smtClean="0">
                <a:solidFill>
                  <a:srgbClr val="000000"/>
                </a:solidFill>
              </a:rPr>
              <a:t> || </a:t>
            </a:r>
            <a:r>
              <a:rPr lang="en-US" sz="2200" b="1" dirty="0" err="1" smtClean="0">
                <a:solidFill>
                  <a:srgbClr val="0033CC"/>
                </a:solidFill>
              </a:rPr>
              <a:t>b</a:t>
            </a:r>
            <a:r>
              <a:rPr lang="en-US" sz="2200" b="1" dirty="0" err="1" smtClean="0">
                <a:solidFill>
                  <a:srgbClr val="000000"/>
                </a:solidFill>
              </a:rPr>
              <a:t>+</a:t>
            </a:r>
            <a:r>
              <a:rPr lang="en-US" sz="2200" b="1" dirty="0" err="1" smtClean="0">
                <a:solidFill>
                  <a:srgbClr val="0033CC"/>
                </a:solidFill>
              </a:rPr>
              <a:t>c</a:t>
            </a:r>
            <a:r>
              <a:rPr lang="en-US" sz="2200" b="1" dirty="0" smtClean="0">
                <a:solidFill>
                  <a:srgbClr val="000000"/>
                </a:solidFill>
              </a:rPr>
              <a:t>&lt;=</a:t>
            </a:r>
            <a:r>
              <a:rPr lang="en-US" sz="2200" b="1" dirty="0" smtClean="0">
                <a:solidFill>
                  <a:srgbClr val="0033CC"/>
                </a:solidFill>
              </a:rPr>
              <a:t>a</a:t>
            </a:r>
            <a:r>
              <a:rPr lang="en-US" sz="2200" b="1" dirty="0" smtClean="0">
                <a:solidFill>
                  <a:srgbClr val="000000"/>
                </a:solidFill>
              </a:rPr>
              <a:t> || </a:t>
            </a:r>
            <a:r>
              <a:rPr lang="en-US" sz="2200" b="1" dirty="0" err="1" smtClean="0">
                <a:solidFill>
                  <a:srgbClr val="0033CC"/>
                </a:solidFill>
              </a:rPr>
              <a:t>a</a:t>
            </a:r>
            <a:r>
              <a:rPr lang="en-US" sz="2200" b="1" dirty="0" err="1" smtClean="0">
                <a:solidFill>
                  <a:srgbClr val="000000"/>
                </a:solidFill>
              </a:rPr>
              <a:t>+</a:t>
            </a:r>
            <a:r>
              <a:rPr lang="en-US" sz="2200" b="1" dirty="0" err="1" smtClean="0">
                <a:solidFill>
                  <a:srgbClr val="0033CC"/>
                </a:solidFill>
              </a:rPr>
              <a:t>c</a:t>
            </a:r>
            <a:r>
              <a:rPr lang="en-US" sz="2200" b="1" dirty="0" smtClean="0">
                <a:solidFill>
                  <a:srgbClr val="000000"/>
                </a:solidFill>
              </a:rPr>
              <a:t>&lt;= </a:t>
            </a:r>
            <a:r>
              <a:rPr lang="en-US" sz="2200" b="1" dirty="0" smtClean="0">
                <a:solidFill>
                  <a:srgbClr val="0033CC"/>
                </a:solidFill>
              </a:rPr>
              <a:t>b</a:t>
            </a:r>
            <a:r>
              <a:rPr lang="en-US" sz="2200" b="1" dirty="0" smtClean="0">
                <a:solidFill>
                  <a:srgbClr val="000000"/>
                </a:solidFill>
              </a:rPr>
              <a:t>)</a:t>
            </a:r>
          </a:p>
          <a:p>
            <a:pPr marL="1257300" lvl="3" indent="0">
              <a:spcBef>
                <a:spcPts val="0"/>
              </a:spcBef>
              <a:buClr>
                <a:srgbClr val="D34817"/>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NotValid</a:t>
            </a:r>
            <a:r>
              <a:rPr lang="en-US" sz="2200" b="1" i="1" dirty="0" smtClean="0">
                <a:solidFill>
                  <a:srgbClr val="000000"/>
                </a:solidFill>
              </a:rPr>
              <a:t>;</a:t>
            </a:r>
          </a:p>
          <a:p>
            <a:pPr marL="800100" lvl="2" indent="0">
              <a:spcBef>
                <a:spcPts val="0"/>
              </a:spcBef>
              <a:buClr>
                <a:srgbClr val="D34817"/>
              </a:buClr>
              <a:buSzPct val="85000"/>
              <a:buNone/>
            </a:pPr>
            <a:r>
              <a:rPr lang="en-US" sz="2200" b="1" dirty="0" smtClean="0">
                <a:solidFill>
                  <a:srgbClr val="7F0055"/>
                </a:solidFill>
              </a:rPr>
              <a:t>else</a:t>
            </a:r>
          </a:p>
          <a:p>
            <a:pPr marL="1257300" lvl="3" indent="0">
              <a:spcBef>
                <a:spcPts val="0"/>
              </a:spcBef>
              <a:buClr>
                <a:srgbClr val="D34817"/>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Scalene</a:t>
            </a:r>
            <a:r>
              <a:rPr lang="en-US" sz="2200" b="1" i="1" dirty="0" smtClean="0">
                <a:solidFill>
                  <a:srgbClr val="000000"/>
                </a:solidFill>
              </a:rPr>
              <a:t>;</a:t>
            </a:r>
          </a:p>
          <a:p>
            <a:pPr marL="400050" lvl="1" indent="0">
              <a:spcBef>
                <a:spcPts val="0"/>
              </a:spcBef>
              <a:buClr>
                <a:srgbClr val="D34817"/>
              </a:buClr>
              <a:buSzPct val="85000"/>
              <a:buNone/>
            </a:pPr>
            <a:r>
              <a:rPr lang="en-US" dirty="0" smtClean="0">
                <a:solidFill>
                  <a:srgbClr val="000000"/>
                </a:solidFill>
              </a:rPr>
              <a:t>}</a:t>
            </a:r>
            <a:endParaRPr lang="en-US" dirty="0">
              <a:solidFill>
                <a:srgbClr val="000000"/>
              </a:solidFill>
            </a:endParaRPr>
          </a:p>
        </p:txBody>
      </p:sp>
      <p:sp>
        <p:nvSpPr>
          <p:cNvPr id="7" name="Θέση περιεχομένου 2" descr="Συνέχεια κώδικα: if, παρένθεση sum μεγαλύτερο του 3, κλείσιμο παρένθεσης, return triangle type.equilateral. Enter, else if, παρένθεση, sum == 1, σύζευξη, a + b, μεγαλύτερο του c, κλείσιμο παρένθεσης, return triangle type.isosceles. Enter, else if,  παρένθεση, sum == 2, σύζευξη, a + c, μεγαλύτερο του b, κλείσιμο παρένθεσης, return triangle type.isosceles. Enter, else if,  παρένθεση, sum == 3, σύζευξη, b + c, μεγαλύτερο του a, κλείσιμο παρένθεσης, return triangle type.isosceles. Enter, return triangle type.not valid. Enter, κλείσιμο αγκίστρου."/>
          <p:cNvSpPr>
            <a:spLocks noGrp="1"/>
          </p:cNvSpPr>
          <p:nvPr>
            <p:ph sz="half" idx="2"/>
            <p:custDataLst>
              <p:tags r:id="rId2"/>
            </p:custDataLst>
          </p:nvPr>
        </p:nvSpPr>
        <p:spPr>
          <a:xfrm>
            <a:off x="5029200" y="1600200"/>
            <a:ext cx="3962400" cy="4724400"/>
          </a:xfrm>
        </p:spPr>
        <p:txBody>
          <a:bodyPr>
            <a:noAutofit/>
          </a:bodyPr>
          <a:lstStyle/>
          <a:p>
            <a:pPr marL="274320" lvl="1" indent="0">
              <a:spcBef>
                <a:spcPts val="0"/>
              </a:spcBef>
              <a:spcAft>
                <a:spcPts val="1200"/>
              </a:spcAft>
              <a:buClr>
                <a:srgbClr val="9B2D1F"/>
              </a:buClr>
              <a:buSzPct val="85000"/>
              <a:buNone/>
            </a:pPr>
            <a:r>
              <a:rPr lang="en-US" sz="2200" b="1" dirty="0" smtClean="0">
                <a:solidFill>
                  <a:srgbClr val="7F0055"/>
                </a:solidFill>
              </a:rPr>
              <a:t>if</a:t>
            </a:r>
            <a:r>
              <a:rPr lang="en-US" sz="2200" b="1" dirty="0" smtClean="0">
                <a:solidFill>
                  <a:srgbClr val="000000"/>
                </a:solidFill>
              </a:rPr>
              <a:t> (sum &gt; 3) </a:t>
            </a: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Equilateral</a:t>
            </a:r>
            <a:r>
              <a:rPr lang="en-US" sz="2200" b="1" i="1" dirty="0" smtClean="0">
                <a:solidFill>
                  <a:srgbClr val="000000"/>
                </a:solidFill>
              </a:rPr>
              <a:t>;</a:t>
            </a:r>
          </a:p>
          <a:p>
            <a:pPr marL="274320" lvl="1" indent="0">
              <a:spcBef>
                <a:spcPts val="0"/>
              </a:spcBef>
              <a:buClr>
                <a:srgbClr val="9B2D1F"/>
              </a:buClr>
              <a:buSzPct val="85000"/>
              <a:buNone/>
            </a:pPr>
            <a:r>
              <a:rPr lang="en-US" sz="2200" b="1" dirty="0" smtClean="0">
                <a:solidFill>
                  <a:srgbClr val="7F0055"/>
                </a:solidFill>
              </a:rPr>
              <a:t>else</a:t>
            </a:r>
            <a:r>
              <a:rPr lang="en-US" sz="2200" b="1" dirty="0" smtClean="0">
                <a:solidFill>
                  <a:srgbClr val="000000"/>
                </a:solidFill>
              </a:rPr>
              <a:t> </a:t>
            </a:r>
            <a:r>
              <a:rPr lang="en-US" sz="2200" b="1" dirty="0" smtClean="0">
                <a:solidFill>
                  <a:srgbClr val="7F0055"/>
                </a:solidFill>
              </a:rPr>
              <a:t>if</a:t>
            </a:r>
            <a:r>
              <a:rPr lang="en-US" sz="2200" b="1" dirty="0" smtClean="0">
                <a:solidFill>
                  <a:srgbClr val="000000"/>
                </a:solidFill>
              </a:rPr>
              <a:t> (sum == 1 &amp;&amp; </a:t>
            </a:r>
            <a:r>
              <a:rPr lang="en-US" sz="2200" b="1" dirty="0" err="1" smtClean="0">
                <a:solidFill>
                  <a:srgbClr val="0000C0"/>
                </a:solidFill>
              </a:rPr>
              <a:t>a</a:t>
            </a:r>
            <a:r>
              <a:rPr lang="en-US" sz="2200" b="1" dirty="0" err="1" smtClean="0">
                <a:solidFill>
                  <a:srgbClr val="000000"/>
                </a:solidFill>
              </a:rPr>
              <a:t>+</a:t>
            </a:r>
            <a:r>
              <a:rPr lang="en-US" sz="2200" b="1" dirty="0" err="1" smtClean="0">
                <a:solidFill>
                  <a:srgbClr val="0033CC"/>
                </a:solidFill>
              </a:rPr>
              <a:t>b</a:t>
            </a:r>
            <a:r>
              <a:rPr lang="en-US" sz="2200" b="1" dirty="0" smtClean="0">
                <a:solidFill>
                  <a:srgbClr val="000000"/>
                </a:solidFill>
              </a:rPr>
              <a:t> &gt; </a:t>
            </a:r>
            <a:r>
              <a:rPr lang="en-US" sz="2200" b="1" dirty="0" smtClean="0">
                <a:solidFill>
                  <a:srgbClr val="0033CC"/>
                </a:solidFill>
              </a:rPr>
              <a:t>c</a:t>
            </a:r>
            <a:r>
              <a:rPr lang="en-US" sz="2200" b="1" dirty="0" smtClean="0">
                <a:solidFill>
                  <a:srgbClr val="000000"/>
                </a:solidFill>
              </a:rPr>
              <a:t>) </a:t>
            </a:r>
          </a:p>
          <a:p>
            <a:pPr marL="274320" lvl="1" indent="0">
              <a:spcBef>
                <a:spcPts val="0"/>
              </a:spcBef>
              <a:spcAft>
                <a:spcPts val="1200"/>
              </a:spcAft>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Isosceles</a:t>
            </a:r>
            <a:r>
              <a:rPr lang="en-US" sz="2200" b="1" i="1" dirty="0" smtClean="0">
                <a:solidFill>
                  <a:srgbClr val="000000"/>
                </a:solidFill>
              </a:rPr>
              <a:t>;</a:t>
            </a:r>
          </a:p>
          <a:p>
            <a:pPr marL="274320" lvl="1" indent="0">
              <a:spcBef>
                <a:spcPts val="0"/>
              </a:spcBef>
              <a:buClr>
                <a:srgbClr val="9B2D1F"/>
              </a:buClr>
              <a:buSzPct val="85000"/>
              <a:buNone/>
            </a:pPr>
            <a:r>
              <a:rPr lang="en-US" sz="2200" b="1" dirty="0" smtClean="0">
                <a:solidFill>
                  <a:srgbClr val="7F0055"/>
                </a:solidFill>
              </a:rPr>
              <a:t>else</a:t>
            </a:r>
            <a:r>
              <a:rPr lang="en-US" sz="2200" b="1" dirty="0" smtClean="0">
                <a:solidFill>
                  <a:srgbClr val="000000"/>
                </a:solidFill>
              </a:rPr>
              <a:t> </a:t>
            </a:r>
            <a:r>
              <a:rPr lang="en-US" sz="2200" b="1" dirty="0" smtClean="0">
                <a:solidFill>
                  <a:srgbClr val="7F0055"/>
                </a:solidFill>
              </a:rPr>
              <a:t>if</a:t>
            </a:r>
            <a:r>
              <a:rPr lang="en-US" sz="2200" b="1" dirty="0" smtClean="0">
                <a:solidFill>
                  <a:srgbClr val="000000"/>
                </a:solidFill>
              </a:rPr>
              <a:t> (sum == 2 &amp;&amp; </a:t>
            </a:r>
            <a:r>
              <a:rPr lang="en-US" sz="2200" b="1" dirty="0" err="1" smtClean="0">
                <a:solidFill>
                  <a:srgbClr val="0000C0"/>
                </a:solidFill>
              </a:rPr>
              <a:t>a</a:t>
            </a:r>
            <a:r>
              <a:rPr lang="en-US" sz="2200" b="1" dirty="0" err="1" smtClean="0">
                <a:solidFill>
                  <a:srgbClr val="000000"/>
                </a:solidFill>
              </a:rPr>
              <a:t>+</a:t>
            </a:r>
            <a:r>
              <a:rPr lang="en-US" sz="2200" b="1" dirty="0" err="1" smtClean="0">
                <a:solidFill>
                  <a:srgbClr val="0033CC"/>
                </a:solidFill>
              </a:rPr>
              <a:t>c</a:t>
            </a:r>
            <a:r>
              <a:rPr lang="en-US" sz="2200" b="1" dirty="0" smtClean="0">
                <a:solidFill>
                  <a:srgbClr val="000000"/>
                </a:solidFill>
              </a:rPr>
              <a:t> &gt; </a:t>
            </a:r>
            <a:r>
              <a:rPr lang="en-US" sz="2200" b="1" dirty="0" smtClean="0">
                <a:solidFill>
                  <a:srgbClr val="0033CC"/>
                </a:solidFill>
              </a:rPr>
              <a:t>b</a:t>
            </a:r>
            <a:r>
              <a:rPr lang="en-US" sz="2200" b="1" dirty="0" smtClean="0">
                <a:solidFill>
                  <a:srgbClr val="000000"/>
                </a:solidFill>
              </a:rPr>
              <a:t>) </a:t>
            </a:r>
          </a:p>
          <a:p>
            <a:pPr marL="274320" lvl="1" indent="0">
              <a:spcBef>
                <a:spcPts val="0"/>
              </a:spcBef>
              <a:spcAft>
                <a:spcPts val="1200"/>
              </a:spcAft>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Isosceles</a:t>
            </a:r>
            <a:r>
              <a:rPr lang="en-US" sz="2200" b="1" i="1" dirty="0" smtClean="0">
                <a:solidFill>
                  <a:srgbClr val="000000"/>
                </a:solidFill>
              </a:rPr>
              <a:t>;</a:t>
            </a:r>
          </a:p>
          <a:p>
            <a:pPr marL="274320" lvl="1" indent="0">
              <a:spcBef>
                <a:spcPts val="0"/>
              </a:spcBef>
              <a:buClr>
                <a:srgbClr val="9B2D1F"/>
              </a:buClr>
              <a:buSzPct val="85000"/>
              <a:buNone/>
            </a:pPr>
            <a:r>
              <a:rPr lang="en-US" sz="2200" b="1" dirty="0" smtClean="0">
                <a:solidFill>
                  <a:srgbClr val="7F0055"/>
                </a:solidFill>
              </a:rPr>
              <a:t>else</a:t>
            </a:r>
            <a:r>
              <a:rPr lang="en-US" sz="2200" b="1" dirty="0" smtClean="0">
                <a:solidFill>
                  <a:srgbClr val="000000"/>
                </a:solidFill>
              </a:rPr>
              <a:t> </a:t>
            </a:r>
            <a:r>
              <a:rPr lang="en-US" sz="2200" b="1" dirty="0" smtClean="0">
                <a:solidFill>
                  <a:srgbClr val="7F0055"/>
                </a:solidFill>
              </a:rPr>
              <a:t>if</a:t>
            </a:r>
            <a:r>
              <a:rPr lang="en-US" sz="2200" b="1" dirty="0" smtClean="0">
                <a:solidFill>
                  <a:srgbClr val="000000"/>
                </a:solidFill>
              </a:rPr>
              <a:t> (sum == 3 &amp;&amp; </a:t>
            </a:r>
            <a:r>
              <a:rPr lang="en-US" sz="2200" b="1" dirty="0" err="1" smtClean="0">
                <a:solidFill>
                  <a:srgbClr val="0033CC"/>
                </a:solidFill>
              </a:rPr>
              <a:t>b</a:t>
            </a:r>
            <a:r>
              <a:rPr lang="en-US" sz="2200" b="1" dirty="0" err="1" smtClean="0">
                <a:solidFill>
                  <a:srgbClr val="000000"/>
                </a:solidFill>
              </a:rPr>
              <a:t>+</a:t>
            </a:r>
            <a:r>
              <a:rPr lang="en-US" sz="2200" b="1" dirty="0" err="1" smtClean="0">
                <a:solidFill>
                  <a:srgbClr val="0033CC"/>
                </a:solidFill>
              </a:rPr>
              <a:t>c</a:t>
            </a:r>
            <a:r>
              <a:rPr lang="en-US" sz="2200" b="1" dirty="0" smtClean="0">
                <a:solidFill>
                  <a:srgbClr val="000000"/>
                </a:solidFill>
              </a:rPr>
              <a:t> &gt; </a:t>
            </a:r>
            <a:r>
              <a:rPr lang="en-US" sz="2200" b="1" dirty="0" smtClean="0">
                <a:solidFill>
                  <a:srgbClr val="0033CC"/>
                </a:solidFill>
              </a:rPr>
              <a:t>a</a:t>
            </a:r>
            <a:r>
              <a:rPr lang="en-US" sz="2200" b="1" dirty="0" smtClean="0">
                <a:solidFill>
                  <a:srgbClr val="000000"/>
                </a:solidFill>
              </a:rPr>
              <a:t>) </a:t>
            </a:r>
          </a:p>
          <a:p>
            <a:pPr marL="274320" lvl="1" indent="0">
              <a:spcBef>
                <a:spcPts val="0"/>
              </a:spcBef>
              <a:spcAft>
                <a:spcPts val="1800"/>
              </a:spcAft>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Isosceles</a:t>
            </a:r>
            <a:r>
              <a:rPr lang="en-US" sz="2200" b="1" i="1" dirty="0" smtClean="0">
                <a:solidFill>
                  <a:srgbClr val="000000"/>
                </a:solidFill>
              </a:rPr>
              <a:t>;</a:t>
            </a:r>
            <a:endParaRPr lang="en-US" sz="2200" dirty="0" smtClean="0">
              <a:solidFill>
                <a:prstClr val="black"/>
              </a:solidFill>
            </a:endParaRPr>
          </a:p>
          <a:p>
            <a:pPr marL="274320" lvl="1" indent="0">
              <a:spcBef>
                <a:spcPts val="0"/>
              </a:spcBef>
              <a:spcAft>
                <a:spcPts val="2400"/>
              </a:spcAft>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NotValid</a:t>
            </a:r>
            <a:r>
              <a:rPr lang="en-US" sz="2200" b="1" i="1" dirty="0" smtClean="0">
                <a:solidFill>
                  <a:srgbClr val="000000"/>
                </a:solidFill>
              </a:rPr>
              <a:t>;</a:t>
            </a:r>
          </a:p>
          <a:p>
            <a:pPr marL="0" lvl="0" indent="0">
              <a:spcBef>
                <a:spcPts val="0"/>
              </a:spcBef>
              <a:buClr>
                <a:srgbClr val="D34817"/>
              </a:buClr>
              <a:buSzPct val="85000"/>
              <a:buNone/>
            </a:pPr>
            <a:r>
              <a:rPr lang="en-US" sz="2400" b="1" dirty="0" smtClean="0">
                <a:solidFill>
                  <a:srgbClr val="000000"/>
                </a:solidFill>
              </a:rPr>
              <a:t>}</a:t>
            </a:r>
            <a:endParaRPr lang="en-US" sz="2400" b="1" dirty="0">
              <a:solidFill>
                <a:srgbClr val="0070C0"/>
              </a:solidFill>
              <a:cs typeface="Courier New" pitchFamily="49" charset="0"/>
            </a:endParaRPr>
          </a:p>
        </p:txBody>
      </p:sp>
      <p:sp>
        <p:nvSpPr>
          <p:cNvPr id="8" name="Θέση υποσέλιδου 1" descr="."/>
          <p:cNvSpPr>
            <a:spLocks noGrp="1"/>
          </p:cNvSpPr>
          <p:nvPr>
            <p:ph type="ftr" sz="quarter" idx="11"/>
          </p:nvPr>
        </p:nvSpPr>
        <p:spPr>
          <a:xfrm>
            <a:off x="3124200" y="6356350"/>
            <a:ext cx="2895600" cy="365125"/>
          </a:xfrm>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14</a:t>
            </a:fld>
            <a:endParaRPr lang="el-GR" sz="1400" dirty="0">
              <a:solidFill>
                <a:schemeClr val="tx1"/>
              </a:solidFill>
            </a:endParaRPr>
          </a:p>
        </p:txBody>
      </p:sp>
    </p:spTree>
    <p:extLst>
      <p:ext uri="{BB962C8B-B14F-4D97-AF65-F5344CB8AC3E}">
        <p14:creationId xmlns:p14="http://schemas.microsoft.com/office/powerpoint/2010/main" val="2671705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b="1" dirty="0" smtClean="0">
                <a:solidFill>
                  <a:schemeClr val="tx1">
                    <a:lumMod val="75000"/>
                    <a:lumOff val="25000"/>
                  </a:schemeClr>
                </a:solidFill>
              </a:rPr>
              <a:t>Η μέθοδος </a:t>
            </a:r>
            <a:r>
              <a:rPr lang="en-US" sz="4000" b="1" i="1" dirty="0" smtClean="0">
                <a:solidFill>
                  <a:schemeClr val="tx1">
                    <a:lumMod val="75000"/>
                    <a:lumOff val="25000"/>
                  </a:schemeClr>
                </a:solidFill>
              </a:rPr>
              <a:t>area</a:t>
            </a:r>
            <a:r>
              <a:rPr lang="el-GR" sz="4000" b="1" dirty="0">
                <a:solidFill>
                  <a:schemeClr val="tx1">
                    <a:lumMod val="75000"/>
                    <a:lumOff val="25000"/>
                  </a:schemeClr>
                </a:solidFill>
              </a:rPr>
              <a:t> </a:t>
            </a:r>
            <a:r>
              <a:rPr lang="el-GR" sz="4000" b="1" dirty="0" smtClean="0">
                <a:solidFill>
                  <a:schemeClr val="tx1">
                    <a:lumMod val="75000"/>
                    <a:lumOff val="25000"/>
                  </a:schemeClr>
                </a:solidFill>
              </a:rPr>
              <a:t>που επιστρέφει </a:t>
            </a:r>
            <a:r>
              <a:rPr lang="el-GR" sz="4000" b="1" dirty="0">
                <a:solidFill>
                  <a:schemeClr val="tx1">
                    <a:lumMod val="75000"/>
                    <a:lumOff val="25000"/>
                  </a:schemeClr>
                </a:solidFill>
              </a:rPr>
              <a:t>το</a:t>
            </a:r>
            <a:r>
              <a:rPr lang="en-US" sz="4000" b="1" dirty="0">
                <a:solidFill>
                  <a:schemeClr val="tx1">
                    <a:lumMod val="75000"/>
                    <a:lumOff val="25000"/>
                  </a:schemeClr>
                </a:solidFill>
              </a:rPr>
              <a:t> </a:t>
            </a:r>
            <a:r>
              <a:rPr lang="el-GR" sz="4000" b="1" dirty="0">
                <a:solidFill>
                  <a:schemeClr val="tx1">
                    <a:lumMod val="75000"/>
                    <a:lumOff val="25000"/>
                  </a:schemeClr>
                </a:solidFill>
              </a:rPr>
              <a:t>εμβαδό του τριγώνου</a:t>
            </a:r>
          </a:p>
        </p:txBody>
      </p:sp>
      <p:sp>
        <p:nvSpPr>
          <p:cNvPr id="3" name="Θέση περιεχομένου 1" descr="Συνέχεια κώδικα: // υπολογισμός του εμβαδού ενός τριγώνου από τις 3 πλευρές του. Enter, public double area, άνοιγμα κλείσιμο παρένθεσης,  throws exception, άγκιστρο. Enter, if, παρένθεση, triangle type, άνοιγμα κλείσιμο παρένθεσης, == triangle type.not valid, κλείσιμο παρένθεσης. Enter, throw new exception, παρένθεση, εισαγωγικά not a valid triangle, εισαγωγικά, κλείσιμο παρένθεσης. Enter, double s =  παρένθεση, a + b + c, κλείσιμο παρένθεσης, / 2. Enter, return math.sqrt, παρένθεση s * παρένθεση s -a, κλείσιμο παρένεθσης, * παρένθεση s -b, κλείσιμο παρένθεσης, * παρένθεση s -c, κλείσιμο παρένθεσης, κλείσιμο παρένθεσης. Enter, κλείσιμο αγκίστρου.  Enter, κλείσιμο αγκίστρου, // τέλος της κλάσης triangle. &#10;"/>
          <p:cNvSpPr>
            <a:spLocks noGrp="1"/>
          </p:cNvSpPr>
          <p:nvPr>
            <p:ph idx="1"/>
          </p:nvPr>
        </p:nvSpPr>
        <p:spPr bwMode="gray"/>
        <p:txBody>
          <a:bodyPr>
            <a:normAutofit/>
          </a:bodyPr>
          <a:lstStyle/>
          <a:p>
            <a:pPr marL="1131570" lvl="3" indent="0">
              <a:spcBef>
                <a:spcPts val="0"/>
              </a:spcBef>
              <a:spcAft>
                <a:spcPts val="600"/>
              </a:spcAft>
              <a:buClr>
                <a:srgbClr val="9B2D1F"/>
              </a:buClr>
              <a:buSzPct val="85000"/>
              <a:buNone/>
            </a:pPr>
            <a:r>
              <a:rPr lang="el-GR" sz="2800" dirty="0">
                <a:solidFill>
                  <a:srgbClr val="336600"/>
                </a:solidFill>
              </a:rPr>
              <a:t>//Υπολογισμός του </a:t>
            </a:r>
            <a:r>
              <a:rPr lang="el-GR" sz="2800" dirty="0" smtClean="0">
                <a:solidFill>
                  <a:srgbClr val="336600"/>
                </a:solidFill>
              </a:rPr>
              <a:t>εμβαδού</a:t>
            </a:r>
            <a:endParaRPr lang="en-US" sz="2800" dirty="0">
              <a:solidFill>
                <a:srgbClr val="336600"/>
              </a:solidFill>
            </a:endParaRPr>
          </a:p>
          <a:p>
            <a:pPr marL="1131570" lvl="3" indent="0">
              <a:spcBef>
                <a:spcPts val="0"/>
              </a:spcBef>
              <a:spcAft>
                <a:spcPts val="1800"/>
              </a:spcAft>
              <a:buClr>
                <a:srgbClr val="9B2D1F"/>
              </a:buClr>
              <a:buSzPct val="85000"/>
              <a:buNone/>
            </a:pPr>
            <a:r>
              <a:rPr lang="en-US" sz="2800" dirty="0">
                <a:solidFill>
                  <a:srgbClr val="336600"/>
                </a:solidFill>
              </a:rPr>
              <a:t>//</a:t>
            </a:r>
            <a:r>
              <a:rPr lang="el-GR" sz="2800" dirty="0">
                <a:solidFill>
                  <a:srgbClr val="336600"/>
                </a:solidFill>
              </a:rPr>
              <a:t>ενός τριγώνου από τις 3 πλευρές </a:t>
            </a:r>
            <a:r>
              <a:rPr lang="el-GR" sz="2800" dirty="0" smtClean="0">
                <a:solidFill>
                  <a:srgbClr val="336600"/>
                </a:solidFill>
              </a:rPr>
              <a:t>του</a:t>
            </a:r>
          </a:p>
          <a:p>
            <a:pPr marL="1131570" lvl="3" indent="0">
              <a:spcBef>
                <a:spcPts val="0"/>
              </a:spcBef>
              <a:buClr>
                <a:srgbClr val="9B2D1F"/>
              </a:buClr>
              <a:buSzPct val="85000"/>
              <a:buNone/>
            </a:pPr>
            <a:r>
              <a:rPr lang="en-US" sz="2800" b="1" dirty="0" smtClean="0">
                <a:solidFill>
                  <a:srgbClr val="7F0055"/>
                </a:solidFill>
              </a:rPr>
              <a:t>public</a:t>
            </a:r>
            <a:r>
              <a:rPr lang="en-US" sz="2800" b="1" dirty="0" smtClean="0">
                <a:solidFill>
                  <a:srgbClr val="000000"/>
                </a:solidFill>
              </a:rPr>
              <a:t> </a:t>
            </a:r>
            <a:r>
              <a:rPr lang="en-US" sz="2800" b="1" dirty="0">
                <a:solidFill>
                  <a:srgbClr val="7F0055"/>
                </a:solidFill>
              </a:rPr>
              <a:t>double</a:t>
            </a:r>
            <a:r>
              <a:rPr lang="en-US" sz="2800" b="1" dirty="0">
                <a:solidFill>
                  <a:srgbClr val="000000"/>
                </a:solidFill>
              </a:rPr>
              <a:t> area() </a:t>
            </a:r>
            <a:r>
              <a:rPr lang="en-US" sz="2800" b="1" dirty="0">
                <a:solidFill>
                  <a:srgbClr val="7F0055"/>
                </a:solidFill>
              </a:rPr>
              <a:t>throws</a:t>
            </a:r>
            <a:r>
              <a:rPr lang="en-US" sz="2800" b="1" dirty="0">
                <a:solidFill>
                  <a:srgbClr val="000000"/>
                </a:solidFill>
              </a:rPr>
              <a:t> Exception </a:t>
            </a:r>
            <a:r>
              <a:rPr lang="en-US" sz="2800" b="1" dirty="0" smtClean="0">
                <a:solidFill>
                  <a:srgbClr val="000000"/>
                </a:solidFill>
              </a:rPr>
              <a:t>{</a:t>
            </a:r>
            <a:endParaRPr lang="el-GR" sz="2800" b="1" dirty="0" smtClean="0">
              <a:solidFill>
                <a:srgbClr val="000000"/>
              </a:solidFill>
            </a:endParaRPr>
          </a:p>
          <a:p>
            <a:pPr marL="2045970" lvl="5" indent="0">
              <a:spcBef>
                <a:spcPts val="0"/>
              </a:spcBef>
              <a:spcAft>
                <a:spcPts val="600"/>
              </a:spcAft>
              <a:buClr>
                <a:srgbClr val="9B2D1F"/>
              </a:buClr>
              <a:buSzPct val="85000"/>
              <a:buNone/>
            </a:pPr>
            <a:r>
              <a:rPr lang="fr-FR" b="1" dirty="0" smtClean="0">
                <a:solidFill>
                  <a:srgbClr val="7F0055"/>
                </a:solidFill>
              </a:rPr>
              <a:t>if</a:t>
            </a:r>
            <a:r>
              <a:rPr lang="fr-FR" b="1" dirty="0" smtClean="0">
                <a:solidFill>
                  <a:srgbClr val="000000"/>
                </a:solidFill>
              </a:rPr>
              <a:t> </a:t>
            </a:r>
            <a:r>
              <a:rPr lang="fr-FR" b="1" dirty="0">
                <a:solidFill>
                  <a:srgbClr val="000000"/>
                </a:solidFill>
              </a:rPr>
              <a:t>(</a:t>
            </a:r>
            <a:r>
              <a:rPr lang="fr-FR" b="1" dirty="0" err="1">
                <a:solidFill>
                  <a:srgbClr val="000000"/>
                </a:solidFill>
              </a:rPr>
              <a:t>triangleType</a:t>
            </a:r>
            <a:r>
              <a:rPr lang="fr-FR" b="1" dirty="0">
                <a:solidFill>
                  <a:srgbClr val="000000"/>
                </a:solidFill>
              </a:rPr>
              <a:t>()==</a:t>
            </a:r>
            <a:r>
              <a:rPr lang="fr-FR" b="1" dirty="0" err="1">
                <a:solidFill>
                  <a:srgbClr val="000000"/>
                </a:solidFill>
              </a:rPr>
              <a:t>TriangleType.</a:t>
            </a:r>
            <a:r>
              <a:rPr lang="fr-FR" b="1" i="1" dirty="0" err="1">
                <a:solidFill>
                  <a:srgbClr val="0033CC"/>
                </a:solidFill>
              </a:rPr>
              <a:t>NotValid</a:t>
            </a:r>
            <a:r>
              <a:rPr lang="fr-FR" b="1" i="1" dirty="0">
                <a:solidFill>
                  <a:srgbClr val="000000"/>
                </a:solidFill>
              </a:rPr>
              <a:t>) </a:t>
            </a:r>
            <a:endParaRPr lang="el-GR" b="1" i="1" dirty="0" smtClean="0">
              <a:solidFill>
                <a:srgbClr val="000000"/>
              </a:solidFill>
            </a:endParaRPr>
          </a:p>
          <a:p>
            <a:pPr marL="2045970" lvl="5" indent="0">
              <a:spcBef>
                <a:spcPts val="0"/>
              </a:spcBef>
              <a:spcAft>
                <a:spcPts val="600"/>
              </a:spcAft>
              <a:buClr>
                <a:srgbClr val="9B2D1F"/>
              </a:buClr>
              <a:buSzPct val="85000"/>
              <a:buNone/>
            </a:pPr>
            <a:r>
              <a:rPr lang="en-US" b="1" dirty="0" smtClean="0">
                <a:solidFill>
                  <a:srgbClr val="7F0055"/>
                </a:solidFill>
              </a:rPr>
              <a:t>throw</a:t>
            </a:r>
            <a:r>
              <a:rPr lang="en-US" b="1" dirty="0" smtClean="0">
                <a:solidFill>
                  <a:srgbClr val="000000"/>
                </a:solidFill>
              </a:rPr>
              <a:t> </a:t>
            </a:r>
            <a:r>
              <a:rPr lang="en-US" b="1" dirty="0">
                <a:solidFill>
                  <a:srgbClr val="7F0055"/>
                </a:solidFill>
              </a:rPr>
              <a:t>new</a:t>
            </a:r>
            <a:r>
              <a:rPr lang="en-US" b="1" dirty="0">
                <a:solidFill>
                  <a:srgbClr val="000000"/>
                </a:solidFill>
              </a:rPr>
              <a:t> Exception(</a:t>
            </a:r>
            <a:r>
              <a:rPr lang="en-US" b="1" dirty="0"/>
              <a:t>"</a:t>
            </a:r>
            <a:r>
              <a:rPr lang="en-US" b="1" dirty="0">
                <a:solidFill>
                  <a:srgbClr val="0033CC"/>
                </a:solidFill>
              </a:rPr>
              <a:t>Not a valid triangle</a:t>
            </a:r>
            <a:r>
              <a:rPr lang="en-US" b="1" dirty="0" smtClean="0"/>
              <a:t>"</a:t>
            </a:r>
            <a:r>
              <a:rPr lang="en-US" b="1" dirty="0" smtClean="0">
                <a:solidFill>
                  <a:srgbClr val="000000"/>
                </a:solidFill>
              </a:rPr>
              <a:t>);</a:t>
            </a:r>
            <a:endParaRPr lang="el-GR" b="1" dirty="0" smtClean="0">
              <a:solidFill>
                <a:srgbClr val="000000"/>
              </a:solidFill>
            </a:endParaRPr>
          </a:p>
          <a:p>
            <a:pPr marL="2045970" lvl="5" indent="0">
              <a:spcBef>
                <a:spcPts val="0"/>
              </a:spcBef>
              <a:spcAft>
                <a:spcPts val="600"/>
              </a:spcAft>
              <a:buClr>
                <a:srgbClr val="9B2D1F"/>
              </a:buClr>
              <a:buSzPct val="85000"/>
              <a:buNone/>
            </a:pPr>
            <a:r>
              <a:rPr lang="fr-FR" b="1" dirty="0" smtClean="0">
                <a:solidFill>
                  <a:srgbClr val="7F0055"/>
                </a:solidFill>
              </a:rPr>
              <a:t>double</a:t>
            </a:r>
            <a:r>
              <a:rPr lang="fr-FR" b="1" dirty="0" smtClean="0">
                <a:solidFill>
                  <a:srgbClr val="000000"/>
                </a:solidFill>
              </a:rPr>
              <a:t> </a:t>
            </a:r>
            <a:r>
              <a:rPr lang="fr-FR" b="1" dirty="0">
                <a:solidFill>
                  <a:srgbClr val="000000"/>
                </a:solidFill>
              </a:rPr>
              <a:t>s = (</a:t>
            </a:r>
            <a:r>
              <a:rPr lang="fr-FR" b="1" dirty="0" err="1">
                <a:solidFill>
                  <a:srgbClr val="0033CC"/>
                </a:solidFill>
              </a:rPr>
              <a:t>a</a:t>
            </a:r>
            <a:r>
              <a:rPr lang="fr-FR" b="1" dirty="0" err="1">
                <a:solidFill>
                  <a:srgbClr val="000000"/>
                </a:solidFill>
              </a:rPr>
              <a:t>+</a:t>
            </a:r>
            <a:r>
              <a:rPr lang="fr-FR" b="1" dirty="0" err="1">
                <a:solidFill>
                  <a:srgbClr val="0033CC"/>
                </a:solidFill>
              </a:rPr>
              <a:t>b</a:t>
            </a:r>
            <a:r>
              <a:rPr lang="fr-FR" b="1" dirty="0" err="1">
                <a:solidFill>
                  <a:srgbClr val="000000"/>
                </a:solidFill>
              </a:rPr>
              <a:t>+</a:t>
            </a:r>
            <a:r>
              <a:rPr lang="fr-FR" b="1" dirty="0" err="1">
                <a:solidFill>
                  <a:srgbClr val="0033CC"/>
                </a:solidFill>
              </a:rPr>
              <a:t>c</a:t>
            </a:r>
            <a:r>
              <a:rPr lang="fr-FR" b="1" dirty="0">
                <a:solidFill>
                  <a:srgbClr val="000000"/>
                </a:solidFill>
              </a:rPr>
              <a:t>) / </a:t>
            </a:r>
            <a:r>
              <a:rPr lang="fr-FR" b="1" dirty="0" smtClean="0">
                <a:solidFill>
                  <a:srgbClr val="000000"/>
                </a:solidFill>
              </a:rPr>
              <a:t>2;</a:t>
            </a:r>
            <a:endParaRPr lang="el-GR" b="1" dirty="0" smtClean="0">
              <a:solidFill>
                <a:srgbClr val="000000"/>
              </a:solidFill>
            </a:endParaRPr>
          </a:p>
          <a:p>
            <a:pPr marL="2045970" lvl="5" indent="0">
              <a:spcBef>
                <a:spcPts val="0"/>
              </a:spcBef>
              <a:spcAft>
                <a:spcPts val="600"/>
              </a:spcAft>
              <a:buClr>
                <a:srgbClr val="9B2D1F"/>
              </a:buClr>
              <a:buSzPct val="85000"/>
              <a:buNone/>
            </a:pPr>
            <a:r>
              <a:rPr lang="en-US" b="1" dirty="0" smtClean="0">
                <a:solidFill>
                  <a:srgbClr val="7F0055"/>
                </a:solidFill>
              </a:rPr>
              <a:t>return</a:t>
            </a:r>
            <a:r>
              <a:rPr lang="en-US" b="1" dirty="0" smtClean="0">
                <a:solidFill>
                  <a:srgbClr val="000000"/>
                </a:solidFill>
              </a:rPr>
              <a:t> </a:t>
            </a:r>
            <a:r>
              <a:rPr lang="en-US" b="1" dirty="0" err="1">
                <a:solidFill>
                  <a:srgbClr val="000000"/>
                </a:solidFill>
              </a:rPr>
              <a:t>Math.</a:t>
            </a:r>
            <a:r>
              <a:rPr lang="en-US" b="1" i="1" dirty="0" err="1">
                <a:solidFill>
                  <a:srgbClr val="000000"/>
                </a:solidFill>
              </a:rPr>
              <a:t>sqrt</a:t>
            </a:r>
            <a:r>
              <a:rPr lang="en-US" b="1" i="1" dirty="0">
                <a:solidFill>
                  <a:srgbClr val="000000"/>
                </a:solidFill>
              </a:rPr>
              <a:t>(s*(s-</a:t>
            </a:r>
            <a:r>
              <a:rPr lang="en-US" b="1" i="1" dirty="0">
                <a:solidFill>
                  <a:srgbClr val="0033CC"/>
                </a:solidFill>
              </a:rPr>
              <a:t>a</a:t>
            </a:r>
            <a:r>
              <a:rPr lang="en-US" b="1" i="1" dirty="0">
                <a:solidFill>
                  <a:srgbClr val="000000"/>
                </a:solidFill>
              </a:rPr>
              <a:t>)*(s-</a:t>
            </a:r>
            <a:r>
              <a:rPr lang="en-US" b="1" i="1" dirty="0">
                <a:solidFill>
                  <a:srgbClr val="0033CC"/>
                </a:solidFill>
              </a:rPr>
              <a:t>b</a:t>
            </a:r>
            <a:r>
              <a:rPr lang="en-US" b="1" i="1" dirty="0">
                <a:solidFill>
                  <a:srgbClr val="000000"/>
                </a:solidFill>
              </a:rPr>
              <a:t>)*(s-</a:t>
            </a:r>
            <a:r>
              <a:rPr lang="en-US" b="1" i="1" dirty="0">
                <a:solidFill>
                  <a:srgbClr val="0033CC"/>
                </a:solidFill>
              </a:rPr>
              <a:t>c</a:t>
            </a:r>
            <a:r>
              <a:rPr lang="en-US" b="1" i="1" dirty="0" smtClean="0">
                <a:solidFill>
                  <a:srgbClr val="000000"/>
                </a:solidFill>
              </a:rPr>
              <a:t>));</a:t>
            </a:r>
            <a:endParaRPr lang="el-GR" b="1" i="1" dirty="0">
              <a:solidFill>
                <a:srgbClr val="000000"/>
              </a:solidFill>
            </a:endParaRPr>
          </a:p>
          <a:p>
            <a:pPr marL="1131570" lvl="3" indent="0">
              <a:spcBef>
                <a:spcPts val="0"/>
              </a:spcBef>
              <a:spcAft>
                <a:spcPts val="2400"/>
              </a:spcAft>
              <a:buClr>
                <a:srgbClr val="9B2D1F"/>
              </a:buClr>
              <a:buSzPct val="85000"/>
              <a:buNone/>
            </a:pPr>
            <a:r>
              <a:rPr lang="el-GR" sz="2800" dirty="0" smtClean="0">
                <a:solidFill>
                  <a:srgbClr val="000000"/>
                </a:solidFill>
              </a:rPr>
              <a:t>}</a:t>
            </a:r>
          </a:p>
          <a:p>
            <a:pPr marL="0" indent="-125730">
              <a:spcBef>
                <a:spcPts val="0"/>
              </a:spcBef>
              <a:buClr>
                <a:srgbClr val="9B2D1F"/>
              </a:buClr>
              <a:buSzPct val="85000"/>
              <a:buNone/>
            </a:pPr>
            <a:r>
              <a:rPr lang="el-GR" dirty="0" smtClean="0">
                <a:solidFill>
                  <a:srgbClr val="000000"/>
                </a:solidFill>
              </a:rPr>
              <a:t>} </a:t>
            </a:r>
            <a:r>
              <a:rPr lang="el-GR" dirty="0">
                <a:solidFill>
                  <a:srgbClr val="336600"/>
                </a:solidFill>
              </a:rPr>
              <a:t>//Τέλος της κλάσης </a:t>
            </a:r>
            <a:r>
              <a:rPr lang="fr-FR" i="1" dirty="0" smtClean="0">
                <a:solidFill>
                  <a:srgbClr val="336600"/>
                </a:solidFill>
              </a:rPr>
              <a:t>Triangle</a:t>
            </a:r>
            <a:endParaRPr lang="fr-FR" b="1" i="1" dirty="0">
              <a:solidFill>
                <a:srgbClr val="336600"/>
              </a:solidFill>
              <a:cs typeface="Courier New" pitchFamily="49" charset="0"/>
            </a:endParaRPr>
          </a:p>
        </p:txBody>
      </p:sp>
      <p:sp>
        <p:nvSpPr>
          <p:cNvPr id="7" name="Θέση υποσέλιδου 1" descr="."/>
          <p:cNvSpPr>
            <a:spLocks noGrp="1"/>
          </p:cNvSpPr>
          <p:nvPr>
            <p:ph type="ftr" sz="quarter" idx="11"/>
          </p:nvPr>
        </p:nvSpPr>
        <p:spPr>
          <a:xfrm>
            <a:off x="3124200" y="6356350"/>
            <a:ext cx="2895600" cy="365125"/>
          </a:xfrm>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15</a:t>
            </a:fld>
            <a:endParaRPr lang="el-GR" sz="1400" dirty="0">
              <a:solidFill>
                <a:schemeClr val="tx1"/>
              </a:solidFill>
            </a:endParaRPr>
          </a:p>
        </p:txBody>
      </p:sp>
    </p:spTree>
    <p:extLst>
      <p:ext uri="{BB962C8B-B14F-4D97-AF65-F5344CB8AC3E}">
        <p14:creationId xmlns:p14="http://schemas.microsoft.com/office/powerpoint/2010/main" val="9595130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1000" y="274638"/>
            <a:ext cx="8458200" cy="1143000"/>
          </a:xfrm>
        </p:spPr>
        <p:txBody>
          <a:bodyPr>
            <a:noAutofit/>
          </a:bodyPr>
          <a:lstStyle/>
          <a:p>
            <a:r>
              <a:rPr lang="el-GR" sz="4000" b="1" dirty="0" smtClean="0">
                <a:solidFill>
                  <a:schemeClr val="tx1">
                    <a:lumMod val="75000"/>
                    <a:lumOff val="25000"/>
                  </a:schemeClr>
                </a:solidFill>
              </a:rPr>
              <a:t>Η κλάση ελέγχου </a:t>
            </a:r>
            <a:r>
              <a:rPr lang="en-US" sz="4000" b="1" i="1" dirty="0" err="1" smtClean="0">
                <a:solidFill>
                  <a:schemeClr val="tx1">
                    <a:lumMod val="75000"/>
                    <a:lumOff val="25000"/>
                  </a:schemeClr>
                </a:solidFill>
              </a:rPr>
              <a:t>TriangleTest</a:t>
            </a:r>
            <a:r>
              <a:rPr lang="en-US" sz="4000" b="1" dirty="0" smtClean="0">
                <a:solidFill>
                  <a:schemeClr val="tx1">
                    <a:lumMod val="75000"/>
                    <a:lumOff val="25000"/>
                  </a:schemeClr>
                </a:solidFill>
              </a:rPr>
              <a:t>: </a:t>
            </a:r>
            <a:r>
              <a:rPr lang="el-GR" sz="4000" b="1" dirty="0" smtClean="0">
                <a:solidFill>
                  <a:schemeClr val="tx1">
                    <a:lumMod val="75000"/>
                    <a:lumOff val="25000"/>
                  </a:schemeClr>
                </a:solidFill>
              </a:rPr>
              <a:t>Έλεγχος Σκαληνού και έλεγχος Ισοσκελούς</a:t>
            </a:r>
            <a:endParaRPr lang="el-GR" sz="4000" b="1" dirty="0">
              <a:solidFill>
                <a:schemeClr val="tx1">
                  <a:lumMod val="75000"/>
                  <a:lumOff val="25000"/>
                </a:schemeClr>
              </a:solidFill>
            </a:endParaRPr>
          </a:p>
        </p:txBody>
      </p:sp>
      <p:sp>
        <p:nvSpPr>
          <p:cNvPr id="3" name="Θέση περιεχομένου 1" descr="Τμήμα κώδικα: Package domain. Enter, import static, org.junit.assert, τελεία asterisc. Enter, import org.junit.test. Enter, public class, triangle test, άγκιστρο. Enter, @ test. Enter, public void, test scalene, άνοιγμα κλείσιμο παρένθεσης, άγκιστρο. Enter, triangle t, = new triangle, παρένθεση 12, κόμμα 6, κόμμα 14, κλείσιμο παρένθεσης. Enter, assert equals, παρένθεση triangle type.scalene, t.triangle type, άνοιγμα κλείσιμο παρένθεσης, κλείσιμο παρένθεσης. Enter, κλείσιμο αγκίστρου. Enter, @ test. Enter, public void, test isosceles, άνοιγμα κλείσιμο παρένθεσης, άγκιστρο.  Enter, triangle t, = new triangle, παρένθεση 4, κόμμα 4, κόμμα 3, κλείσιμο παρένθεσης. Enter, assert equals, παρένθεση, triangle type.isosceles, t.triangle type, άνοιγμα κλείσιμο παρένθεσης, κλείσιμο παρένθεσης. Enter, κλείσιμο αγκίστρου. Enter, κλείσιμο αγκίστρου.  "/>
          <p:cNvSpPr>
            <a:spLocks noGrp="1"/>
          </p:cNvSpPr>
          <p:nvPr>
            <p:ph idx="1"/>
            <p:custDataLst>
              <p:tags r:id="rId1"/>
            </p:custDataLst>
          </p:nvPr>
        </p:nvSpPr>
        <p:spPr bwMode="gray">
          <a:xfrm>
            <a:off x="457200" y="1524000"/>
            <a:ext cx="8229600" cy="4876800"/>
          </a:xfrm>
          <a:noFill/>
        </p:spPr>
        <p:txBody>
          <a:bodyPr>
            <a:noAutofit/>
          </a:bodyPr>
          <a:lstStyle/>
          <a:p>
            <a:pPr marL="0" lvl="0" indent="0">
              <a:lnSpc>
                <a:spcPct val="90000"/>
              </a:lnSpc>
              <a:spcBef>
                <a:spcPts val="0"/>
              </a:spcBef>
              <a:buClr>
                <a:srgbClr val="D34817"/>
              </a:buClr>
              <a:buSzPct val="85000"/>
              <a:buNone/>
            </a:pPr>
            <a:r>
              <a:rPr lang="en-US" sz="2400" b="1" spc="200" dirty="0" smtClean="0">
                <a:solidFill>
                  <a:srgbClr val="7F0055"/>
                </a:solidFill>
              </a:rPr>
              <a:t>package</a:t>
            </a:r>
            <a:r>
              <a:rPr lang="en-US" sz="2400" b="1" spc="200" dirty="0" smtClean="0">
                <a:solidFill>
                  <a:srgbClr val="000000"/>
                </a:solidFill>
              </a:rPr>
              <a:t> domain;</a:t>
            </a:r>
          </a:p>
          <a:p>
            <a:pPr marL="0" lvl="0" indent="0">
              <a:lnSpc>
                <a:spcPct val="90000"/>
              </a:lnSpc>
              <a:spcBef>
                <a:spcPts val="0"/>
              </a:spcBef>
              <a:buClr>
                <a:srgbClr val="D34817"/>
              </a:buClr>
              <a:buSzPct val="85000"/>
              <a:buNone/>
            </a:pPr>
            <a:r>
              <a:rPr lang="en-US" sz="2400" b="1" spc="200" dirty="0" smtClean="0">
                <a:solidFill>
                  <a:srgbClr val="7F0055"/>
                </a:solidFill>
              </a:rPr>
              <a:t>import</a:t>
            </a:r>
            <a:r>
              <a:rPr lang="en-US" sz="2400" b="1" spc="200" dirty="0" smtClean="0">
                <a:solidFill>
                  <a:srgbClr val="000000"/>
                </a:solidFill>
              </a:rPr>
              <a:t> </a:t>
            </a:r>
            <a:r>
              <a:rPr lang="en-US" sz="2400" b="1" spc="200" dirty="0" smtClean="0">
                <a:solidFill>
                  <a:srgbClr val="7F0055"/>
                </a:solidFill>
              </a:rPr>
              <a:t>static</a:t>
            </a:r>
            <a:r>
              <a:rPr lang="en-US" sz="2400" b="1" spc="200" dirty="0" smtClean="0">
                <a:solidFill>
                  <a:srgbClr val="000000"/>
                </a:solidFill>
              </a:rPr>
              <a:t> </a:t>
            </a:r>
            <a:r>
              <a:rPr lang="en-US" sz="2400" b="1" spc="200" dirty="0" err="1" smtClean="0">
                <a:solidFill>
                  <a:srgbClr val="000000"/>
                </a:solidFill>
              </a:rPr>
              <a:t>org.junit.Assert</a:t>
            </a:r>
            <a:r>
              <a:rPr lang="en-US" sz="2400" b="1" spc="200" dirty="0" smtClean="0">
                <a:solidFill>
                  <a:srgbClr val="000000"/>
                </a:solidFill>
              </a:rPr>
              <a:t>.*;</a:t>
            </a:r>
          </a:p>
          <a:p>
            <a:pPr marL="0" lvl="0" indent="0">
              <a:lnSpc>
                <a:spcPct val="90000"/>
              </a:lnSpc>
              <a:spcBef>
                <a:spcPts val="0"/>
              </a:spcBef>
              <a:spcAft>
                <a:spcPts val="600"/>
              </a:spcAft>
              <a:buClr>
                <a:srgbClr val="D34817"/>
              </a:buClr>
              <a:buSzPct val="85000"/>
              <a:buNone/>
            </a:pPr>
            <a:r>
              <a:rPr lang="en-US" sz="2400" b="1" spc="200" dirty="0" smtClean="0">
                <a:solidFill>
                  <a:srgbClr val="7F0055"/>
                </a:solidFill>
              </a:rPr>
              <a:t>import</a:t>
            </a:r>
            <a:r>
              <a:rPr lang="en-US" sz="2400" b="1" spc="200" dirty="0" smtClean="0">
                <a:solidFill>
                  <a:srgbClr val="000000"/>
                </a:solidFill>
              </a:rPr>
              <a:t> </a:t>
            </a:r>
            <a:r>
              <a:rPr lang="en-US" sz="2400" b="1" spc="200" dirty="0" err="1" smtClean="0">
                <a:solidFill>
                  <a:srgbClr val="000000"/>
                </a:solidFill>
              </a:rPr>
              <a:t>org.junit.Test</a:t>
            </a:r>
            <a:r>
              <a:rPr lang="en-US" sz="2400" b="1" spc="200" dirty="0" smtClean="0">
                <a:solidFill>
                  <a:srgbClr val="000000"/>
                </a:solidFill>
              </a:rPr>
              <a:t>;</a:t>
            </a:r>
          </a:p>
          <a:p>
            <a:pPr marL="0" lvl="0" indent="0">
              <a:lnSpc>
                <a:spcPct val="90000"/>
              </a:lnSpc>
              <a:spcBef>
                <a:spcPts val="0"/>
              </a:spcBef>
              <a:buClr>
                <a:srgbClr val="D34817"/>
              </a:buClr>
              <a:buSzPct val="85000"/>
              <a:buNone/>
            </a:pPr>
            <a:r>
              <a:rPr lang="en-US" sz="2400" b="1" spc="200" dirty="0" smtClean="0">
                <a:solidFill>
                  <a:srgbClr val="7F0055"/>
                </a:solidFill>
                <a:highlight>
                  <a:srgbClr val="DDFFDD"/>
                </a:highlight>
              </a:rPr>
              <a:t>public</a:t>
            </a:r>
            <a:r>
              <a:rPr lang="en-US" sz="2400" b="1" spc="200" dirty="0" smtClean="0">
                <a:solidFill>
                  <a:srgbClr val="000000"/>
                </a:solidFill>
                <a:highlight>
                  <a:srgbClr val="DDFFDD"/>
                </a:highlight>
              </a:rPr>
              <a:t> </a:t>
            </a:r>
            <a:r>
              <a:rPr lang="en-US" sz="2400" b="1" spc="200" dirty="0" smtClean="0">
                <a:solidFill>
                  <a:srgbClr val="7F0055"/>
                </a:solidFill>
                <a:highlight>
                  <a:srgbClr val="DDFFDD"/>
                </a:highlight>
              </a:rPr>
              <a:t>class</a:t>
            </a:r>
            <a:r>
              <a:rPr lang="en-US" sz="2400" b="1" spc="200" dirty="0" smtClean="0">
                <a:solidFill>
                  <a:srgbClr val="000000"/>
                </a:solidFill>
                <a:highlight>
                  <a:srgbClr val="DDFFDD"/>
                </a:highlight>
              </a:rPr>
              <a:t> </a:t>
            </a:r>
            <a:r>
              <a:rPr lang="en-US" sz="2400" b="1" spc="200" dirty="0" err="1" smtClean="0">
                <a:solidFill>
                  <a:srgbClr val="000000"/>
                </a:solidFill>
                <a:highlight>
                  <a:srgbClr val="DDFFDD"/>
                </a:highlight>
              </a:rPr>
              <a:t>TriangleTest</a:t>
            </a:r>
            <a:r>
              <a:rPr lang="en-US" sz="2400" b="1" spc="200" dirty="0" smtClean="0">
                <a:solidFill>
                  <a:srgbClr val="000000"/>
                </a:solidFill>
                <a:highlight>
                  <a:srgbClr val="DDFFDD"/>
                </a:highlight>
              </a:rPr>
              <a:t> {</a:t>
            </a:r>
          </a:p>
          <a:p>
            <a:pPr marL="400050" lvl="1" indent="0">
              <a:lnSpc>
                <a:spcPct val="90000"/>
              </a:lnSpc>
              <a:spcBef>
                <a:spcPts val="0"/>
              </a:spcBef>
              <a:buClr>
                <a:srgbClr val="D34817"/>
              </a:buClr>
              <a:buSzPct val="85000"/>
              <a:buNone/>
            </a:pPr>
            <a:r>
              <a:rPr lang="en-US" sz="2200" spc="200" dirty="0" smtClean="0">
                <a:solidFill>
                  <a:srgbClr val="777777"/>
                </a:solidFill>
              </a:rPr>
              <a:t>@Test</a:t>
            </a:r>
          </a:p>
          <a:p>
            <a:pPr marL="400050" lvl="1" indent="0">
              <a:lnSpc>
                <a:spcPct val="90000"/>
              </a:lnSpc>
              <a:spcBef>
                <a:spcPts val="0"/>
              </a:spcBef>
              <a:buClr>
                <a:srgbClr val="D34817"/>
              </a:buClr>
              <a:buSzPct val="85000"/>
              <a:buNone/>
            </a:pPr>
            <a:r>
              <a:rPr lang="en-US" sz="2200" b="1" spc="200" dirty="0" smtClean="0">
                <a:solidFill>
                  <a:srgbClr val="7F0055"/>
                </a:solidFill>
              </a:rPr>
              <a:t>public</a:t>
            </a:r>
            <a:r>
              <a:rPr lang="en-US" sz="2200" b="1" spc="200" dirty="0" smtClean="0">
                <a:solidFill>
                  <a:srgbClr val="000000"/>
                </a:solidFill>
              </a:rPr>
              <a:t> </a:t>
            </a:r>
            <a:r>
              <a:rPr lang="en-US" sz="2200" b="1" spc="200" dirty="0" smtClean="0">
                <a:solidFill>
                  <a:srgbClr val="7F0055"/>
                </a:solidFill>
              </a:rPr>
              <a:t>void</a:t>
            </a:r>
            <a:r>
              <a:rPr lang="en-US" sz="2200" b="1" spc="200" dirty="0" smtClean="0">
                <a:solidFill>
                  <a:srgbClr val="000000"/>
                </a:solidFill>
              </a:rPr>
              <a:t> </a:t>
            </a:r>
            <a:r>
              <a:rPr lang="en-US" sz="2200" b="1" spc="200" dirty="0" err="1" smtClean="0">
                <a:solidFill>
                  <a:srgbClr val="000000"/>
                </a:solidFill>
              </a:rPr>
              <a:t>testScalene</a:t>
            </a:r>
            <a:r>
              <a:rPr lang="en-US" sz="2200" b="1" spc="200" dirty="0" smtClean="0">
                <a:solidFill>
                  <a:srgbClr val="000000"/>
                </a:solidFill>
              </a:rPr>
              <a:t>() {</a:t>
            </a:r>
          </a:p>
          <a:p>
            <a:pPr marL="1257300" lvl="3" indent="0">
              <a:lnSpc>
                <a:spcPct val="90000"/>
              </a:lnSpc>
              <a:spcBef>
                <a:spcPts val="0"/>
              </a:spcBef>
              <a:buClr>
                <a:srgbClr val="D34817"/>
              </a:buClr>
              <a:buSzPct val="85000"/>
              <a:buNone/>
            </a:pPr>
            <a:r>
              <a:rPr lang="en-US" spc="200" dirty="0" smtClean="0">
                <a:solidFill>
                  <a:srgbClr val="000000"/>
                </a:solidFill>
                <a:highlight>
                  <a:srgbClr val="DDFFDD"/>
                </a:highlight>
              </a:rPr>
              <a:t>Triangle t = </a:t>
            </a:r>
            <a:r>
              <a:rPr lang="en-US" b="1" spc="200" dirty="0" smtClean="0">
                <a:solidFill>
                  <a:srgbClr val="7F0055"/>
                </a:solidFill>
                <a:highlight>
                  <a:srgbClr val="DDFFDD"/>
                </a:highlight>
              </a:rPr>
              <a:t>new</a:t>
            </a:r>
            <a:r>
              <a:rPr lang="en-US" b="1" spc="200" dirty="0" smtClean="0">
                <a:solidFill>
                  <a:srgbClr val="000000"/>
                </a:solidFill>
                <a:highlight>
                  <a:srgbClr val="DDFFDD"/>
                </a:highlight>
              </a:rPr>
              <a:t> Triangle(12,6,14);</a:t>
            </a:r>
          </a:p>
          <a:p>
            <a:pPr marL="1257300" lvl="3" indent="0">
              <a:lnSpc>
                <a:spcPct val="90000"/>
              </a:lnSpc>
              <a:spcBef>
                <a:spcPts val="0"/>
              </a:spcBef>
              <a:buClr>
                <a:srgbClr val="D34817"/>
              </a:buClr>
              <a:buSzPct val="85000"/>
              <a:buNone/>
            </a:pPr>
            <a:r>
              <a:rPr lang="en-US" i="1" spc="200" dirty="0" err="1" smtClean="0">
                <a:solidFill>
                  <a:srgbClr val="000000"/>
                </a:solidFill>
                <a:highlight>
                  <a:srgbClr val="DDFFDD"/>
                </a:highlight>
              </a:rPr>
              <a:t>assertEquals</a:t>
            </a:r>
            <a:r>
              <a:rPr lang="en-US" i="1" spc="200" dirty="0" smtClean="0">
                <a:solidFill>
                  <a:srgbClr val="000000"/>
                </a:solidFill>
                <a:highlight>
                  <a:srgbClr val="DDFFDD"/>
                </a:highlight>
              </a:rPr>
              <a:t>(</a:t>
            </a:r>
            <a:r>
              <a:rPr lang="en-US" i="1" spc="200" dirty="0" err="1" smtClean="0">
                <a:solidFill>
                  <a:srgbClr val="000000"/>
                </a:solidFill>
                <a:highlight>
                  <a:srgbClr val="DDFFDD"/>
                </a:highlight>
              </a:rPr>
              <a:t>TriangleType.</a:t>
            </a:r>
            <a:r>
              <a:rPr lang="en-US" i="1" spc="200" dirty="0" err="1" smtClean="0">
                <a:solidFill>
                  <a:srgbClr val="0033CC"/>
                </a:solidFill>
                <a:highlight>
                  <a:srgbClr val="DDFFDD"/>
                </a:highlight>
              </a:rPr>
              <a:t>Scalene</a:t>
            </a:r>
            <a:r>
              <a:rPr lang="en-US" i="1" spc="200" dirty="0" smtClean="0">
                <a:solidFill>
                  <a:srgbClr val="000000"/>
                </a:solidFill>
                <a:highlight>
                  <a:srgbClr val="DDFFDD"/>
                </a:highlight>
              </a:rPr>
              <a:t>, </a:t>
            </a:r>
            <a:r>
              <a:rPr lang="en-US" i="1" spc="200" dirty="0" err="1" smtClean="0">
                <a:solidFill>
                  <a:srgbClr val="000000"/>
                </a:solidFill>
                <a:highlight>
                  <a:srgbClr val="DDFFDD"/>
                </a:highlight>
              </a:rPr>
              <a:t>t.triangleType</a:t>
            </a:r>
            <a:r>
              <a:rPr lang="en-US" i="1" spc="200" dirty="0" smtClean="0">
                <a:solidFill>
                  <a:srgbClr val="000000"/>
                </a:solidFill>
                <a:highlight>
                  <a:srgbClr val="DDFFDD"/>
                </a:highlight>
              </a:rPr>
              <a:t>());</a:t>
            </a:r>
          </a:p>
          <a:p>
            <a:pPr marL="400050" lvl="1" indent="0">
              <a:lnSpc>
                <a:spcPct val="90000"/>
              </a:lnSpc>
              <a:spcBef>
                <a:spcPts val="0"/>
              </a:spcBef>
              <a:spcAft>
                <a:spcPts val="1200"/>
              </a:spcAft>
              <a:buClr>
                <a:srgbClr val="D34817"/>
              </a:buClr>
              <a:buSzPct val="85000"/>
              <a:buNone/>
            </a:pPr>
            <a:r>
              <a:rPr lang="en-US" sz="2200" spc="200" dirty="0" smtClean="0">
                <a:solidFill>
                  <a:srgbClr val="000000"/>
                </a:solidFill>
                <a:highlight>
                  <a:srgbClr val="DDFFDD"/>
                </a:highlight>
              </a:rPr>
              <a:t>}</a:t>
            </a:r>
            <a:endParaRPr lang="en-US" sz="2200" spc="200" dirty="0" smtClean="0">
              <a:solidFill>
                <a:prstClr val="black"/>
              </a:solidFill>
              <a:highlight>
                <a:srgbClr val="DDFFDD"/>
              </a:highlight>
            </a:endParaRPr>
          </a:p>
          <a:p>
            <a:pPr marL="400050" lvl="1" indent="0">
              <a:lnSpc>
                <a:spcPct val="90000"/>
              </a:lnSpc>
              <a:spcBef>
                <a:spcPts val="0"/>
              </a:spcBef>
              <a:buClr>
                <a:srgbClr val="D34817"/>
              </a:buClr>
              <a:buSzPct val="85000"/>
              <a:buNone/>
            </a:pPr>
            <a:r>
              <a:rPr lang="en-US" sz="2200" spc="200" dirty="0" smtClean="0">
                <a:solidFill>
                  <a:srgbClr val="777777"/>
                </a:solidFill>
              </a:rPr>
              <a:t>@Test</a:t>
            </a:r>
          </a:p>
          <a:p>
            <a:pPr marL="400050" lvl="1" indent="0">
              <a:lnSpc>
                <a:spcPct val="90000"/>
              </a:lnSpc>
              <a:spcBef>
                <a:spcPts val="0"/>
              </a:spcBef>
              <a:buClr>
                <a:srgbClr val="D34817"/>
              </a:buClr>
              <a:buSzPct val="85000"/>
              <a:buNone/>
            </a:pPr>
            <a:r>
              <a:rPr lang="en-US" sz="2200" b="1" spc="200" dirty="0" smtClean="0">
                <a:solidFill>
                  <a:srgbClr val="7F0055"/>
                </a:solidFill>
              </a:rPr>
              <a:t>public</a:t>
            </a:r>
            <a:r>
              <a:rPr lang="en-US" sz="2200" b="1" spc="200" dirty="0" smtClean="0">
                <a:solidFill>
                  <a:srgbClr val="000000"/>
                </a:solidFill>
              </a:rPr>
              <a:t> </a:t>
            </a:r>
            <a:r>
              <a:rPr lang="en-US" sz="2200" b="1" spc="200" dirty="0" smtClean="0">
                <a:solidFill>
                  <a:srgbClr val="7F0055"/>
                </a:solidFill>
              </a:rPr>
              <a:t>void</a:t>
            </a:r>
            <a:r>
              <a:rPr lang="en-US" sz="2200" b="1" spc="200" dirty="0" smtClean="0">
                <a:solidFill>
                  <a:srgbClr val="000000"/>
                </a:solidFill>
              </a:rPr>
              <a:t> </a:t>
            </a:r>
            <a:r>
              <a:rPr lang="en-US" sz="2200" b="1" spc="200" dirty="0" err="1" smtClean="0">
                <a:solidFill>
                  <a:srgbClr val="000000"/>
                </a:solidFill>
              </a:rPr>
              <a:t>testIsosceles</a:t>
            </a:r>
            <a:r>
              <a:rPr lang="en-US" sz="2200" b="1" spc="200" dirty="0" smtClean="0">
                <a:solidFill>
                  <a:srgbClr val="000000"/>
                </a:solidFill>
              </a:rPr>
              <a:t>() {</a:t>
            </a:r>
          </a:p>
          <a:p>
            <a:pPr marL="800100" lvl="2" indent="0">
              <a:lnSpc>
                <a:spcPct val="90000"/>
              </a:lnSpc>
              <a:spcBef>
                <a:spcPts val="0"/>
              </a:spcBef>
              <a:buClr>
                <a:srgbClr val="D34817"/>
              </a:buClr>
              <a:buSzPct val="85000"/>
              <a:buNone/>
            </a:pPr>
            <a:r>
              <a:rPr lang="en-US" sz="2000" spc="200" dirty="0" smtClean="0">
                <a:solidFill>
                  <a:srgbClr val="000000"/>
                </a:solidFill>
                <a:highlight>
                  <a:srgbClr val="DDFFDD"/>
                </a:highlight>
              </a:rPr>
              <a:t>Triangle t = </a:t>
            </a:r>
            <a:r>
              <a:rPr lang="en-US" sz="2000" b="1" spc="200" dirty="0" smtClean="0">
                <a:solidFill>
                  <a:srgbClr val="7F0055"/>
                </a:solidFill>
                <a:highlight>
                  <a:srgbClr val="DDFFDD"/>
                </a:highlight>
              </a:rPr>
              <a:t>new</a:t>
            </a:r>
            <a:r>
              <a:rPr lang="en-US" sz="2000" b="1" spc="200" dirty="0" smtClean="0">
                <a:solidFill>
                  <a:srgbClr val="000000"/>
                </a:solidFill>
                <a:highlight>
                  <a:srgbClr val="DDFFDD"/>
                </a:highlight>
              </a:rPr>
              <a:t> Triangle(4,4,3);</a:t>
            </a:r>
          </a:p>
          <a:p>
            <a:pPr marL="800100" lvl="2" indent="0">
              <a:lnSpc>
                <a:spcPct val="90000"/>
              </a:lnSpc>
              <a:spcBef>
                <a:spcPts val="0"/>
              </a:spcBef>
              <a:buClr>
                <a:srgbClr val="D34817"/>
              </a:buClr>
              <a:buSzPct val="85000"/>
              <a:buNone/>
            </a:pPr>
            <a:r>
              <a:rPr lang="en-US" sz="2000" i="1" spc="200" dirty="0" err="1" smtClean="0">
                <a:solidFill>
                  <a:srgbClr val="000000"/>
                </a:solidFill>
                <a:highlight>
                  <a:srgbClr val="DDFFDD"/>
                </a:highlight>
              </a:rPr>
              <a:t>assertEquals</a:t>
            </a:r>
            <a:r>
              <a:rPr lang="en-US" sz="2000" i="1" spc="200" dirty="0" smtClean="0">
                <a:solidFill>
                  <a:srgbClr val="000000"/>
                </a:solidFill>
                <a:highlight>
                  <a:srgbClr val="DDFFDD"/>
                </a:highlight>
              </a:rPr>
              <a:t>(</a:t>
            </a:r>
            <a:r>
              <a:rPr lang="en-US" sz="2000" i="1" spc="200" dirty="0" err="1" smtClean="0">
                <a:solidFill>
                  <a:srgbClr val="000000"/>
                </a:solidFill>
                <a:highlight>
                  <a:srgbClr val="DDFFDD"/>
                </a:highlight>
              </a:rPr>
              <a:t>TriangleType.</a:t>
            </a:r>
            <a:r>
              <a:rPr lang="en-US" sz="2000" i="1" spc="200" dirty="0" err="1" smtClean="0">
                <a:solidFill>
                  <a:srgbClr val="0033CC"/>
                </a:solidFill>
                <a:highlight>
                  <a:srgbClr val="DDFFDD"/>
                </a:highlight>
              </a:rPr>
              <a:t>Isosceles</a:t>
            </a:r>
            <a:r>
              <a:rPr lang="en-US" sz="2000" i="1" spc="200" dirty="0" smtClean="0">
                <a:solidFill>
                  <a:srgbClr val="000000"/>
                </a:solidFill>
                <a:highlight>
                  <a:srgbClr val="DDFFDD"/>
                </a:highlight>
              </a:rPr>
              <a:t>, </a:t>
            </a:r>
            <a:r>
              <a:rPr lang="en-US" sz="2000" i="1" spc="200" dirty="0" err="1" smtClean="0">
                <a:solidFill>
                  <a:srgbClr val="000000"/>
                </a:solidFill>
                <a:highlight>
                  <a:srgbClr val="DDFFDD"/>
                </a:highlight>
              </a:rPr>
              <a:t>t.triangleType</a:t>
            </a:r>
            <a:r>
              <a:rPr lang="en-US" sz="2000" i="1" spc="200" dirty="0" smtClean="0">
                <a:solidFill>
                  <a:srgbClr val="000000"/>
                </a:solidFill>
                <a:highlight>
                  <a:srgbClr val="DDFFDD"/>
                </a:highlight>
              </a:rPr>
              <a:t>());</a:t>
            </a:r>
          </a:p>
          <a:p>
            <a:pPr marL="400050" lvl="1" indent="0">
              <a:lnSpc>
                <a:spcPct val="90000"/>
              </a:lnSpc>
              <a:spcBef>
                <a:spcPts val="0"/>
              </a:spcBef>
              <a:buClr>
                <a:srgbClr val="D34817"/>
              </a:buClr>
              <a:buSzPct val="85000"/>
              <a:buNone/>
            </a:pPr>
            <a:r>
              <a:rPr lang="en-US" sz="2200" spc="200" dirty="0" smtClean="0">
                <a:solidFill>
                  <a:srgbClr val="000000"/>
                </a:solidFill>
                <a:highlight>
                  <a:srgbClr val="DDFFDD"/>
                </a:highlight>
              </a:rPr>
              <a:t>}</a:t>
            </a:r>
            <a:endParaRPr lang="en-US" sz="2200" spc="200" dirty="0" smtClean="0">
              <a:solidFill>
                <a:prstClr val="black"/>
              </a:solidFill>
            </a:endParaRPr>
          </a:p>
          <a:p>
            <a:pPr marL="0" lvl="0" indent="0">
              <a:lnSpc>
                <a:spcPct val="90000"/>
              </a:lnSpc>
              <a:spcBef>
                <a:spcPts val="0"/>
              </a:spcBef>
              <a:buClr>
                <a:srgbClr val="D34817"/>
              </a:buClr>
              <a:buSzPct val="85000"/>
              <a:buNone/>
            </a:pPr>
            <a:r>
              <a:rPr lang="en-US" sz="2400" spc="200" dirty="0" smtClean="0">
                <a:solidFill>
                  <a:srgbClr val="000000"/>
                </a:solidFill>
              </a:rPr>
              <a:t>} . . .</a:t>
            </a:r>
            <a:endParaRPr lang="en-US" sz="2400" spc="200"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158D0E5-CF94-4300-A51F-DB6474453380}" type="slidenum">
              <a:rPr lang="el-GR" smtClean="0">
                <a:solidFill>
                  <a:schemeClr val="tx1"/>
                </a:solidFill>
              </a:rPr>
              <a:t>16</a:t>
            </a:fld>
            <a:endParaRPr lang="el-GR" dirty="0">
              <a:solidFill>
                <a:schemeClr val="tx1"/>
              </a:solidFill>
            </a:endParaRPr>
          </a:p>
        </p:txBody>
      </p:sp>
    </p:spTree>
    <p:extLst>
      <p:ext uri="{BB962C8B-B14F-4D97-AF65-F5344CB8AC3E}">
        <p14:creationId xmlns:p14="http://schemas.microsoft.com/office/powerpoint/2010/main" val="30643103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Έλεγχος Ισόπλευρου, άκυρων τριγώνων και εμβαδού (1 από 2)</a:t>
            </a:r>
            <a:endParaRPr lang="el-GR" b="1" dirty="0">
              <a:solidFill>
                <a:schemeClr val="tx1">
                  <a:lumMod val="75000"/>
                  <a:lumOff val="25000"/>
                </a:schemeClr>
              </a:solidFill>
            </a:endParaRPr>
          </a:p>
        </p:txBody>
      </p:sp>
      <p:sp>
        <p:nvSpPr>
          <p:cNvPr id="3" name="Θέση περιεχομένου 1" descr="Συνέχεια κώδικα: @ test. Enter, public void, test equilateral, άνοιγμα κλείσιμο παρένθεσης, άγκιστρο. Enter, triangle t, = new triangle, παρένθεση 3, κόμμα 3, κόμμα 3). Enter, assert equals, παρένθεση, triangle type.equilateral, κόμμα, t.triangle type, άνοιγμα κλείσιμο παρένθεσης, κλείσιμο παρένθεσης. Enter, κλείσιμο αγκίστρου. Enter, @ test. Enter, public void, test not valid 1, άνοιγμα κλείσιμο παρένθεσης, άγκιστρο. Enter, triangle t, = new triangle, παρένθεση 10, κόμμα 10, κόμμα 100, κλείσιμο παρένθεσης. Enter, assert equals, παρένθεση triangle type.not valid, κόμμα t.triangle type, άνοιγμα κλείσιμο παρένθεσης, κλείσιμο παρένθεσης. Enter, κλείσιμο αγκίστρου."/>
          <p:cNvSpPr>
            <a:spLocks noGrp="1"/>
          </p:cNvSpPr>
          <p:nvPr>
            <p:ph idx="1"/>
          </p:nvPr>
        </p:nvSpPr>
        <p:spPr>
          <a:xfrm>
            <a:off x="457200" y="1600200"/>
            <a:ext cx="8229600" cy="5029200"/>
          </a:xfrm>
          <a:noFill/>
          <a:ln>
            <a:noFill/>
          </a:ln>
        </p:spPr>
        <p:txBody>
          <a:bodyPr>
            <a:normAutofit/>
          </a:bodyPr>
          <a:lstStyle/>
          <a:p>
            <a:pPr marL="274320" lvl="1" indent="0">
              <a:spcBef>
                <a:spcPts val="0"/>
              </a:spcBef>
              <a:buClr>
                <a:srgbClr val="9B2D1F"/>
              </a:buClr>
              <a:buSzPct val="85000"/>
              <a:buNone/>
            </a:pPr>
            <a:r>
              <a:rPr lang="el-GR" sz="3200" spc="300" dirty="0" smtClean="0"/>
              <a:t>...</a:t>
            </a:r>
          </a:p>
          <a:p>
            <a:pPr marL="800100" lvl="2" indent="-125730">
              <a:spcBef>
                <a:spcPts val="0"/>
              </a:spcBef>
              <a:buClr>
                <a:srgbClr val="9B2D1F"/>
              </a:buClr>
              <a:buSzPct val="85000"/>
              <a:buNone/>
            </a:pPr>
            <a:r>
              <a:rPr lang="en-GB" sz="2200" spc="300" dirty="0" smtClean="0">
                <a:solidFill>
                  <a:srgbClr val="777777"/>
                </a:solidFill>
              </a:rPr>
              <a:t>@Test</a:t>
            </a:r>
            <a:endParaRPr lang="el-GR" sz="2200" spc="300" dirty="0">
              <a:solidFill>
                <a:srgbClr val="777777"/>
              </a:solidFill>
            </a:endParaRPr>
          </a:p>
          <a:p>
            <a:pPr marL="800100" lvl="2" indent="-125730">
              <a:spcBef>
                <a:spcPts val="0"/>
              </a:spcBef>
              <a:buClr>
                <a:srgbClr val="9B2D1F"/>
              </a:buClr>
              <a:buSzPct val="85000"/>
              <a:buNone/>
            </a:pPr>
            <a:r>
              <a:rPr lang="en-GB" sz="2200" b="1" spc="300" dirty="0" smtClean="0">
                <a:solidFill>
                  <a:srgbClr val="7F0055"/>
                </a:solidFill>
              </a:rPr>
              <a:t>public</a:t>
            </a:r>
            <a:r>
              <a:rPr lang="en-GB" sz="2200" b="1" spc="300" dirty="0" smtClean="0">
                <a:solidFill>
                  <a:srgbClr val="000000"/>
                </a:solidFill>
              </a:rPr>
              <a:t> </a:t>
            </a:r>
            <a:r>
              <a:rPr lang="en-GB" sz="2200" b="1" spc="300" dirty="0">
                <a:solidFill>
                  <a:srgbClr val="7F0055"/>
                </a:solidFill>
              </a:rPr>
              <a:t>void</a:t>
            </a:r>
            <a:r>
              <a:rPr lang="en-GB" sz="2200" b="1" spc="300" dirty="0">
                <a:solidFill>
                  <a:srgbClr val="000000"/>
                </a:solidFill>
              </a:rPr>
              <a:t> </a:t>
            </a:r>
            <a:r>
              <a:rPr lang="en-GB" sz="2200" b="1" spc="300" dirty="0" err="1">
                <a:solidFill>
                  <a:srgbClr val="000000"/>
                </a:solidFill>
              </a:rPr>
              <a:t>testEquilateral</a:t>
            </a:r>
            <a:r>
              <a:rPr lang="en-GB" sz="2200" b="1" spc="300" dirty="0">
                <a:solidFill>
                  <a:srgbClr val="000000"/>
                </a:solidFill>
              </a:rPr>
              <a:t>() {</a:t>
            </a:r>
          </a:p>
          <a:p>
            <a:pPr marL="1463040" lvl="4" indent="0">
              <a:spcBef>
                <a:spcPts val="0"/>
              </a:spcBef>
              <a:buClr>
                <a:srgbClr val="D34817">
                  <a:tint val="60000"/>
                </a:srgbClr>
              </a:buClr>
              <a:buSzPct val="85000"/>
              <a:buNone/>
            </a:pPr>
            <a:r>
              <a:rPr lang="en-GB" spc="300" dirty="0">
                <a:solidFill>
                  <a:srgbClr val="000000"/>
                </a:solidFill>
                <a:highlight>
                  <a:srgbClr val="DDFFDD"/>
                </a:highlight>
              </a:rPr>
              <a:t>Triangle t = </a:t>
            </a:r>
            <a:r>
              <a:rPr lang="en-GB" b="1" spc="300" dirty="0">
                <a:solidFill>
                  <a:srgbClr val="7F0055"/>
                </a:solidFill>
                <a:highlight>
                  <a:srgbClr val="DDFFDD"/>
                </a:highlight>
              </a:rPr>
              <a:t>new</a:t>
            </a:r>
            <a:r>
              <a:rPr lang="en-GB" b="1" spc="300" dirty="0">
                <a:solidFill>
                  <a:srgbClr val="000000"/>
                </a:solidFill>
                <a:highlight>
                  <a:srgbClr val="DDFFDD"/>
                </a:highlight>
              </a:rPr>
              <a:t> Triangle(3,3,3</a:t>
            </a:r>
            <a:r>
              <a:rPr lang="en-GB" b="1" spc="300" dirty="0" smtClean="0">
                <a:solidFill>
                  <a:srgbClr val="000000"/>
                </a:solidFill>
                <a:highlight>
                  <a:srgbClr val="DDFFDD"/>
                </a:highlight>
              </a:rPr>
              <a:t>);</a:t>
            </a:r>
            <a:endParaRPr lang="el-GR" b="1" spc="300" dirty="0" smtClean="0">
              <a:solidFill>
                <a:srgbClr val="000000"/>
              </a:solidFill>
              <a:highlight>
                <a:srgbClr val="DDFFDD"/>
              </a:highlight>
            </a:endParaRPr>
          </a:p>
          <a:p>
            <a:pPr marL="1463040" lvl="4" indent="0">
              <a:spcBef>
                <a:spcPts val="0"/>
              </a:spcBef>
              <a:buClr>
                <a:srgbClr val="D34817">
                  <a:tint val="60000"/>
                </a:srgbClr>
              </a:buClr>
              <a:buSzPct val="85000"/>
              <a:buNone/>
            </a:pPr>
            <a:r>
              <a:rPr lang="en-GB" sz="2000" i="1" spc="300" dirty="0" err="1" smtClean="0">
                <a:solidFill>
                  <a:srgbClr val="000000"/>
                </a:solidFill>
                <a:highlight>
                  <a:srgbClr val="DDFFDD"/>
                </a:highlight>
              </a:rPr>
              <a:t>assertEquals</a:t>
            </a:r>
            <a:r>
              <a:rPr lang="en-GB" sz="2000" i="1" spc="300" dirty="0" smtClean="0">
                <a:solidFill>
                  <a:srgbClr val="000000"/>
                </a:solidFill>
                <a:highlight>
                  <a:srgbClr val="DDFFDD"/>
                </a:highlight>
              </a:rPr>
              <a:t>(</a:t>
            </a:r>
            <a:r>
              <a:rPr lang="en-GB" sz="2000" i="1" spc="300" dirty="0" err="1" smtClean="0">
                <a:solidFill>
                  <a:srgbClr val="000000"/>
                </a:solidFill>
                <a:highlight>
                  <a:srgbClr val="DDFFDD"/>
                </a:highlight>
              </a:rPr>
              <a:t>TriangleType.</a:t>
            </a:r>
            <a:r>
              <a:rPr lang="en-GB" sz="2000" i="1" spc="300" dirty="0" err="1" smtClean="0">
                <a:solidFill>
                  <a:srgbClr val="0033CC"/>
                </a:solidFill>
                <a:highlight>
                  <a:srgbClr val="DDFFDD"/>
                </a:highlight>
              </a:rPr>
              <a:t>Equilateral</a:t>
            </a:r>
            <a:r>
              <a:rPr lang="en-GB" sz="2000" i="1" spc="300" dirty="0">
                <a:solidFill>
                  <a:srgbClr val="000000"/>
                </a:solidFill>
                <a:highlight>
                  <a:srgbClr val="DDFFDD"/>
                </a:highlight>
              </a:rPr>
              <a:t>, </a:t>
            </a:r>
            <a:r>
              <a:rPr lang="en-GB" sz="2000" i="1" spc="300" dirty="0" err="1">
                <a:solidFill>
                  <a:srgbClr val="000000"/>
                </a:solidFill>
                <a:highlight>
                  <a:srgbClr val="DDFFDD"/>
                </a:highlight>
              </a:rPr>
              <a:t>t.triangleType</a:t>
            </a:r>
            <a:r>
              <a:rPr lang="en-GB" sz="2000" i="1" spc="300" dirty="0" smtClean="0">
                <a:solidFill>
                  <a:srgbClr val="000000"/>
                </a:solidFill>
                <a:highlight>
                  <a:srgbClr val="DDFFDD"/>
                </a:highlight>
              </a:rPr>
              <a:t>());</a:t>
            </a:r>
            <a:endParaRPr lang="el-GR" i="1" spc="300" dirty="0" smtClean="0">
              <a:solidFill>
                <a:srgbClr val="000000"/>
              </a:solidFill>
              <a:highlight>
                <a:srgbClr val="DDFFDD"/>
              </a:highlight>
            </a:endParaRPr>
          </a:p>
          <a:p>
            <a:pPr marL="800100" lvl="2" indent="-251460">
              <a:spcBef>
                <a:spcPts val="0"/>
              </a:spcBef>
              <a:spcAft>
                <a:spcPts val="1200"/>
              </a:spcAft>
              <a:buClr>
                <a:srgbClr val="D34817">
                  <a:tint val="60000"/>
                </a:srgbClr>
              </a:buClr>
              <a:buSzPct val="85000"/>
              <a:buNone/>
            </a:pPr>
            <a:r>
              <a:rPr lang="el-GR" sz="2200" spc="300" dirty="0" smtClean="0">
                <a:solidFill>
                  <a:srgbClr val="000000"/>
                </a:solidFill>
                <a:highlight>
                  <a:srgbClr val="DDFFDD"/>
                </a:highlight>
              </a:rPr>
              <a:t>}</a:t>
            </a:r>
            <a:endParaRPr lang="el-GR" sz="2200" spc="300" dirty="0">
              <a:solidFill>
                <a:srgbClr val="000000"/>
              </a:solidFill>
              <a:highlight>
                <a:srgbClr val="DDFFDD"/>
              </a:highlight>
            </a:endParaRPr>
          </a:p>
          <a:p>
            <a:pPr marL="548640" lvl="2" indent="0">
              <a:spcBef>
                <a:spcPts val="0"/>
              </a:spcBef>
              <a:buClr>
                <a:srgbClr val="D34817">
                  <a:tint val="60000"/>
                </a:srgbClr>
              </a:buClr>
              <a:buSzPct val="85000"/>
              <a:buNone/>
            </a:pPr>
            <a:r>
              <a:rPr lang="en-GB" sz="2200" spc="300" dirty="0" smtClean="0">
                <a:solidFill>
                  <a:srgbClr val="777777"/>
                </a:solidFill>
              </a:rPr>
              <a:t>@Test</a:t>
            </a:r>
            <a:endParaRPr lang="el-GR" sz="2200" spc="300" dirty="0">
              <a:solidFill>
                <a:srgbClr val="777777"/>
              </a:solidFill>
            </a:endParaRPr>
          </a:p>
          <a:p>
            <a:pPr marL="548640" lvl="2" indent="0">
              <a:spcBef>
                <a:spcPts val="0"/>
              </a:spcBef>
              <a:buClr>
                <a:srgbClr val="D34817">
                  <a:tint val="60000"/>
                </a:srgbClr>
              </a:buClr>
              <a:buSzPct val="85000"/>
              <a:buNone/>
            </a:pPr>
            <a:r>
              <a:rPr lang="en-GB" sz="2200" b="1" spc="300" dirty="0" smtClean="0">
                <a:solidFill>
                  <a:srgbClr val="7F0055"/>
                </a:solidFill>
              </a:rPr>
              <a:t>public</a:t>
            </a:r>
            <a:r>
              <a:rPr lang="en-GB" sz="2200" b="1" spc="300" dirty="0" smtClean="0">
                <a:solidFill>
                  <a:srgbClr val="000000"/>
                </a:solidFill>
              </a:rPr>
              <a:t> </a:t>
            </a:r>
            <a:r>
              <a:rPr lang="en-GB" sz="2200" b="1" spc="300" dirty="0">
                <a:solidFill>
                  <a:srgbClr val="7F0055"/>
                </a:solidFill>
              </a:rPr>
              <a:t>void</a:t>
            </a:r>
            <a:r>
              <a:rPr lang="en-GB" sz="2200" b="1" spc="300" dirty="0">
                <a:solidFill>
                  <a:srgbClr val="000000"/>
                </a:solidFill>
              </a:rPr>
              <a:t> testNotValid1() </a:t>
            </a:r>
            <a:r>
              <a:rPr lang="en-GB" sz="2200" b="1" spc="300" dirty="0" smtClean="0">
                <a:solidFill>
                  <a:srgbClr val="000000"/>
                </a:solidFill>
              </a:rPr>
              <a:t>{</a:t>
            </a:r>
            <a:endParaRPr lang="el-GR" sz="2200" b="1" spc="300" dirty="0" smtClean="0">
              <a:solidFill>
                <a:srgbClr val="000000"/>
              </a:solidFill>
            </a:endParaRPr>
          </a:p>
          <a:p>
            <a:pPr marL="1463040" lvl="4" indent="0">
              <a:spcBef>
                <a:spcPts val="0"/>
              </a:spcBef>
              <a:buClr>
                <a:srgbClr val="D34817">
                  <a:tint val="60000"/>
                </a:srgbClr>
              </a:buClr>
              <a:buSzPct val="85000"/>
              <a:buNone/>
            </a:pPr>
            <a:r>
              <a:rPr lang="en-GB" spc="300" dirty="0" smtClean="0">
                <a:solidFill>
                  <a:srgbClr val="000000"/>
                </a:solidFill>
                <a:highlight>
                  <a:srgbClr val="DDFFDD"/>
                </a:highlight>
              </a:rPr>
              <a:t>Triangle </a:t>
            </a:r>
            <a:r>
              <a:rPr lang="en-GB" spc="300" dirty="0">
                <a:solidFill>
                  <a:srgbClr val="000000"/>
                </a:solidFill>
                <a:highlight>
                  <a:srgbClr val="DDFFDD"/>
                </a:highlight>
              </a:rPr>
              <a:t>t = </a:t>
            </a:r>
            <a:r>
              <a:rPr lang="en-GB" b="1" spc="300" dirty="0">
                <a:solidFill>
                  <a:srgbClr val="7F0055"/>
                </a:solidFill>
                <a:highlight>
                  <a:srgbClr val="DDFFDD"/>
                </a:highlight>
              </a:rPr>
              <a:t>new</a:t>
            </a:r>
            <a:r>
              <a:rPr lang="en-GB" b="1" spc="300" dirty="0">
                <a:solidFill>
                  <a:srgbClr val="000000"/>
                </a:solidFill>
                <a:highlight>
                  <a:srgbClr val="DDFFDD"/>
                </a:highlight>
              </a:rPr>
              <a:t> Triangle(10,10,100</a:t>
            </a:r>
            <a:r>
              <a:rPr lang="en-GB" b="1" spc="300" dirty="0" smtClean="0">
                <a:solidFill>
                  <a:srgbClr val="000000"/>
                </a:solidFill>
                <a:highlight>
                  <a:srgbClr val="DDFFDD"/>
                </a:highlight>
              </a:rPr>
              <a:t>);</a:t>
            </a:r>
            <a:endParaRPr lang="el-GR" b="1" spc="300" dirty="0" smtClean="0">
              <a:solidFill>
                <a:srgbClr val="000000"/>
              </a:solidFill>
              <a:highlight>
                <a:srgbClr val="DDFFDD"/>
              </a:highlight>
            </a:endParaRPr>
          </a:p>
          <a:p>
            <a:pPr marL="1463040" lvl="4" indent="0">
              <a:spcBef>
                <a:spcPts val="0"/>
              </a:spcBef>
              <a:buClr>
                <a:srgbClr val="D34817">
                  <a:tint val="60000"/>
                </a:srgbClr>
              </a:buClr>
              <a:buSzPct val="85000"/>
              <a:buNone/>
            </a:pPr>
            <a:r>
              <a:rPr lang="en-GB" sz="2000" i="1" spc="300" dirty="0" err="1" smtClean="0">
                <a:solidFill>
                  <a:srgbClr val="000000"/>
                </a:solidFill>
                <a:highlight>
                  <a:srgbClr val="DDFFDD"/>
                </a:highlight>
              </a:rPr>
              <a:t>assertEquals</a:t>
            </a:r>
            <a:r>
              <a:rPr lang="en-GB" sz="2000" i="1" spc="300" dirty="0" smtClean="0">
                <a:solidFill>
                  <a:srgbClr val="000000"/>
                </a:solidFill>
                <a:highlight>
                  <a:srgbClr val="DDFFDD"/>
                </a:highlight>
              </a:rPr>
              <a:t>(</a:t>
            </a:r>
            <a:r>
              <a:rPr lang="en-GB" sz="2000" i="1" spc="300" dirty="0" err="1" smtClean="0">
                <a:solidFill>
                  <a:srgbClr val="000000"/>
                </a:solidFill>
                <a:highlight>
                  <a:srgbClr val="DDFFDD"/>
                </a:highlight>
              </a:rPr>
              <a:t>TriangleType.</a:t>
            </a:r>
            <a:r>
              <a:rPr lang="en-GB" sz="2000" i="1" spc="300" dirty="0" err="1" smtClean="0">
                <a:solidFill>
                  <a:srgbClr val="0033CC"/>
                </a:solidFill>
                <a:highlight>
                  <a:srgbClr val="DDFFDD"/>
                </a:highlight>
              </a:rPr>
              <a:t>NotValid</a:t>
            </a:r>
            <a:r>
              <a:rPr lang="en-GB" sz="2000" i="1" spc="300" dirty="0">
                <a:solidFill>
                  <a:srgbClr val="000000"/>
                </a:solidFill>
                <a:highlight>
                  <a:srgbClr val="DDFFDD"/>
                </a:highlight>
              </a:rPr>
              <a:t>, </a:t>
            </a:r>
            <a:r>
              <a:rPr lang="en-GB" sz="2000" i="1" spc="300" dirty="0" err="1">
                <a:solidFill>
                  <a:srgbClr val="000000"/>
                </a:solidFill>
                <a:highlight>
                  <a:srgbClr val="DDFFDD"/>
                </a:highlight>
              </a:rPr>
              <a:t>t.triangleType</a:t>
            </a:r>
            <a:r>
              <a:rPr lang="en-GB" sz="2000" i="1" spc="300" dirty="0" smtClean="0">
                <a:solidFill>
                  <a:srgbClr val="000000"/>
                </a:solidFill>
                <a:highlight>
                  <a:srgbClr val="DDFFDD"/>
                </a:highlight>
              </a:rPr>
              <a:t>());</a:t>
            </a:r>
            <a:endParaRPr lang="el-GR" sz="2000" i="1" spc="300" dirty="0" smtClean="0">
              <a:solidFill>
                <a:srgbClr val="000000"/>
              </a:solidFill>
              <a:highlight>
                <a:srgbClr val="DDFFDD"/>
              </a:highlight>
            </a:endParaRPr>
          </a:p>
          <a:p>
            <a:pPr marL="548640" lvl="2" indent="0">
              <a:spcBef>
                <a:spcPts val="0"/>
              </a:spcBef>
              <a:buClr>
                <a:srgbClr val="D34817">
                  <a:tint val="60000"/>
                </a:srgbClr>
              </a:buClr>
              <a:buSzPct val="85000"/>
              <a:buNone/>
            </a:pPr>
            <a:r>
              <a:rPr lang="el-GR" sz="2200" spc="300" dirty="0" smtClean="0">
                <a:solidFill>
                  <a:srgbClr val="000000"/>
                </a:solidFill>
                <a:highlight>
                  <a:srgbClr val="DDFFDD"/>
                </a:highlight>
              </a:rPr>
              <a:t>}</a:t>
            </a:r>
            <a:r>
              <a:rPr lang="el-GR" sz="2600" spc="300" dirty="0">
                <a:solidFill>
                  <a:srgbClr val="000000"/>
                </a:solidFill>
                <a:highlight>
                  <a:srgbClr val="DDFFDD"/>
                </a:highlight>
              </a:rPr>
              <a:t> </a:t>
            </a:r>
            <a:endParaRPr lang="el-GR" sz="2800" spc="300" dirty="0" smtClean="0">
              <a:solidFill>
                <a:srgbClr val="5F5F5F"/>
              </a:solidFill>
            </a:endParaRPr>
          </a:p>
          <a:p>
            <a:pPr marL="548640" lvl="2" indent="0">
              <a:spcBef>
                <a:spcPts val="0"/>
              </a:spcBef>
              <a:buClr>
                <a:srgbClr val="D34817">
                  <a:tint val="60000"/>
                </a:srgbClr>
              </a:buClr>
              <a:buSzPct val="85000"/>
              <a:buNone/>
            </a:pPr>
            <a:endParaRPr lang="el-GR" sz="2600" spc="300" dirty="0" smtClean="0">
              <a:solidFill>
                <a:srgbClr val="000000"/>
              </a:solidFill>
              <a:highlight>
                <a:srgbClr val="DDFFDD"/>
              </a:highlight>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17</a:t>
            </a:fld>
            <a:endParaRPr lang="el-GR" sz="1400" dirty="0">
              <a:solidFill>
                <a:schemeClr val="tx1"/>
              </a:solidFill>
            </a:endParaRPr>
          </a:p>
        </p:txBody>
      </p:sp>
    </p:spTree>
    <p:extLst>
      <p:ext uri="{BB962C8B-B14F-4D97-AF65-F5344CB8AC3E}">
        <p14:creationId xmlns:p14="http://schemas.microsoft.com/office/powerpoint/2010/main" val="27148524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lumMod val="75000"/>
                    <a:lumOff val="25000"/>
                  </a:prstClr>
                </a:solidFill>
              </a:rPr>
              <a:t>Έλεγχος Ισόπλευρου, άκυρων τριγώνων και εμβαδού </a:t>
            </a:r>
            <a:r>
              <a:rPr lang="el-GR" b="1" dirty="0" smtClean="0">
                <a:solidFill>
                  <a:prstClr val="black">
                    <a:lumMod val="75000"/>
                    <a:lumOff val="25000"/>
                  </a:prstClr>
                </a:solidFill>
              </a:rPr>
              <a:t>(2 </a:t>
            </a:r>
            <a:r>
              <a:rPr lang="el-GR" b="1" dirty="0">
                <a:solidFill>
                  <a:prstClr val="black">
                    <a:lumMod val="75000"/>
                    <a:lumOff val="25000"/>
                  </a:prstClr>
                </a:solidFill>
              </a:rPr>
              <a:t>από 2)</a:t>
            </a:r>
            <a:endParaRPr lang="el-GR" dirty="0"/>
          </a:p>
        </p:txBody>
      </p:sp>
      <p:sp>
        <p:nvSpPr>
          <p:cNvPr id="3" name="Θέση περιεχομένου 1" descr="Συνέχεια κώδικα: @ test. Enter, public void, test not valid 2, άνοιγμα κλείσιμο παρένθεσης, άγκιστρο. Enter, triangle t, = new triangle, παρένθεση -10, κόμμα 10, κόμμα 10, κλείσιμο παρένθεσης. Enter, assert equals, triangle type.not valid, κόμμα t.triangle type, άνοιγμα κλείσιμο παρένθεσης, κλείσιμο παρένθεσης. Enter, κλείσιμο αγκίστρου. Enter, @ test. Enter, public void, test area, άνοιγμα κλείσιμο παρένθεσης, throws exception, άγκιστρο. Enter, triangle t, = new triangle, παρένθεση 12, κόμμα 6, κόμμα 14, κλείσιμο παρένθεσης. Enter, assert equals, παρένθεση 35.77, κόμμα t.area, άνοιγμα κλείσιμο παρένθεσης, κόμμα 0.01, κλείσιμο παρένθεσης. Enter, κλείσιμο αγκίστρου. Enter, κλείσιμο αγκίστρου.&#10;"/>
          <p:cNvSpPr>
            <a:spLocks noGrp="1"/>
          </p:cNvSpPr>
          <p:nvPr>
            <p:ph idx="1"/>
            <p:custDataLst>
              <p:tags r:id="rId2"/>
            </p:custDataLst>
          </p:nvPr>
        </p:nvSpPr>
        <p:spPr>
          <a:xfrm>
            <a:off x="457200" y="1722437"/>
            <a:ext cx="8229600" cy="4525963"/>
          </a:xfrm>
        </p:spPr>
        <p:txBody>
          <a:bodyPr>
            <a:normAutofit/>
          </a:bodyPr>
          <a:lstStyle/>
          <a:p>
            <a:pPr marL="674370" lvl="2" indent="0">
              <a:lnSpc>
                <a:spcPct val="110000"/>
              </a:lnSpc>
              <a:spcBef>
                <a:spcPts val="0"/>
              </a:spcBef>
              <a:buClr>
                <a:srgbClr val="9B2D1F"/>
              </a:buClr>
              <a:buSzPct val="85000"/>
              <a:buNone/>
            </a:pPr>
            <a:r>
              <a:rPr lang="en-US" sz="2200" spc="300" dirty="0" smtClean="0">
                <a:solidFill>
                  <a:srgbClr val="777777"/>
                </a:solidFill>
              </a:rPr>
              <a:t>@Test</a:t>
            </a:r>
          </a:p>
          <a:p>
            <a:pPr marL="674370" lvl="2" indent="0">
              <a:lnSpc>
                <a:spcPct val="110000"/>
              </a:lnSpc>
              <a:spcBef>
                <a:spcPts val="0"/>
              </a:spcBef>
              <a:buClr>
                <a:srgbClr val="9B2D1F"/>
              </a:buClr>
              <a:buSzPct val="85000"/>
              <a:buNone/>
            </a:pPr>
            <a:r>
              <a:rPr lang="en-US" sz="2200" b="1" spc="300" dirty="0" smtClean="0">
                <a:solidFill>
                  <a:srgbClr val="7F0055"/>
                </a:solidFill>
              </a:rPr>
              <a:t>public</a:t>
            </a:r>
            <a:r>
              <a:rPr lang="en-US" sz="2200" b="1" spc="300" dirty="0" smtClean="0">
                <a:solidFill>
                  <a:srgbClr val="000000"/>
                </a:solidFill>
              </a:rPr>
              <a:t> </a:t>
            </a:r>
            <a:r>
              <a:rPr lang="en-US" sz="2200" b="1" spc="300" dirty="0" smtClean="0">
                <a:solidFill>
                  <a:srgbClr val="7F0055"/>
                </a:solidFill>
              </a:rPr>
              <a:t>void</a:t>
            </a:r>
            <a:r>
              <a:rPr lang="en-US" sz="2200" b="1" spc="300" dirty="0" smtClean="0">
                <a:solidFill>
                  <a:srgbClr val="000000"/>
                </a:solidFill>
              </a:rPr>
              <a:t> testNotValid2() {</a:t>
            </a:r>
          </a:p>
          <a:p>
            <a:pPr marL="1131570" lvl="3" indent="0">
              <a:lnSpc>
                <a:spcPct val="110000"/>
              </a:lnSpc>
              <a:spcBef>
                <a:spcPts val="0"/>
              </a:spcBef>
              <a:buClr>
                <a:srgbClr val="9B2D1F"/>
              </a:buClr>
              <a:buSzPct val="85000"/>
              <a:buNone/>
            </a:pPr>
            <a:r>
              <a:rPr lang="en-US" spc="300" dirty="0" smtClean="0">
                <a:solidFill>
                  <a:srgbClr val="000000"/>
                </a:solidFill>
                <a:highlight>
                  <a:srgbClr val="DDFFDD"/>
                </a:highlight>
              </a:rPr>
              <a:t>Triangle t = </a:t>
            </a:r>
            <a:r>
              <a:rPr lang="en-US" b="1" spc="300" dirty="0" smtClean="0">
                <a:solidFill>
                  <a:srgbClr val="7F0055"/>
                </a:solidFill>
                <a:highlight>
                  <a:srgbClr val="DDFFDD"/>
                </a:highlight>
              </a:rPr>
              <a:t>new</a:t>
            </a:r>
            <a:r>
              <a:rPr lang="en-US" b="1" spc="300" dirty="0" smtClean="0">
                <a:solidFill>
                  <a:srgbClr val="000000"/>
                </a:solidFill>
                <a:highlight>
                  <a:srgbClr val="DDFFDD"/>
                </a:highlight>
              </a:rPr>
              <a:t> Triangle(-10,10,10);</a:t>
            </a:r>
          </a:p>
          <a:p>
            <a:pPr marL="1131570" lvl="3" indent="0">
              <a:lnSpc>
                <a:spcPct val="110000"/>
              </a:lnSpc>
              <a:spcBef>
                <a:spcPts val="0"/>
              </a:spcBef>
              <a:buClr>
                <a:srgbClr val="9B2D1F"/>
              </a:buClr>
              <a:buSzPct val="85000"/>
              <a:buNone/>
            </a:pPr>
            <a:r>
              <a:rPr lang="en-US" sz="2000" i="1" spc="300" dirty="0" err="1" smtClean="0">
                <a:solidFill>
                  <a:srgbClr val="000000"/>
                </a:solidFill>
                <a:highlight>
                  <a:srgbClr val="DDFFDD"/>
                </a:highlight>
              </a:rPr>
              <a:t>assertEquals</a:t>
            </a:r>
            <a:r>
              <a:rPr lang="en-US" sz="2000" i="1" spc="300" dirty="0" smtClean="0">
                <a:solidFill>
                  <a:srgbClr val="000000"/>
                </a:solidFill>
                <a:highlight>
                  <a:srgbClr val="DDFFDD"/>
                </a:highlight>
              </a:rPr>
              <a:t>(</a:t>
            </a:r>
            <a:r>
              <a:rPr lang="en-US" sz="2000" i="1" spc="300" dirty="0" err="1" smtClean="0">
                <a:solidFill>
                  <a:srgbClr val="000000"/>
                </a:solidFill>
                <a:highlight>
                  <a:srgbClr val="DDFFDD"/>
                </a:highlight>
              </a:rPr>
              <a:t>TriangleType.</a:t>
            </a:r>
            <a:r>
              <a:rPr lang="en-US" sz="2000" i="1" spc="300" dirty="0" err="1" smtClean="0">
                <a:solidFill>
                  <a:srgbClr val="0033CC"/>
                </a:solidFill>
                <a:highlight>
                  <a:srgbClr val="DDFFDD"/>
                </a:highlight>
              </a:rPr>
              <a:t>NotValid</a:t>
            </a:r>
            <a:r>
              <a:rPr lang="en-US" sz="2000" i="1" spc="300" dirty="0" smtClean="0">
                <a:solidFill>
                  <a:srgbClr val="000000"/>
                </a:solidFill>
                <a:highlight>
                  <a:srgbClr val="DDFFDD"/>
                </a:highlight>
              </a:rPr>
              <a:t>, </a:t>
            </a:r>
            <a:r>
              <a:rPr lang="en-US" sz="2000" i="1" spc="300" dirty="0" err="1" smtClean="0">
                <a:solidFill>
                  <a:srgbClr val="000000"/>
                </a:solidFill>
                <a:highlight>
                  <a:srgbClr val="DDFFDD"/>
                </a:highlight>
              </a:rPr>
              <a:t>t.triangleType</a:t>
            </a:r>
            <a:r>
              <a:rPr lang="en-US" sz="2000" i="1" spc="300" dirty="0" smtClean="0">
                <a:solidFill>
                  <a:srgbClr val="000000"/>
                </a:solidFill>
                <a:highlight>
                  <a:srgbClr val="DDFFDD"/>
                </a:highlight>
              </a:rPr>
              <a:t>());</a:t>
            </a:r>
          </a:p>
          <a:p>
            <a:pPr marL="674370" lvl="2" indent="0">
              <a:lnSpc>
                <a:spcPct val="110000"/>
              </a:lnSpc>
              <a:spcBef>
                <a:spcPts val="0"/>
              </a:spcBef>
              <a:buClr>
                <a:srgbClr val="9B2D1F"/>
              </a:buClr>
              <a:buSzPct val="85000"/>
              <a:buNone/>
            </a:pPr>
            <a:r>
              <a:rPr lang="en-US" sz="2200" spc="300" dirty="0" smtClean="0">
                <a:solidFill>
                  <a:srgbClr val="000000"/>
                </a:solidFill>
                <a:highlight>
                  <a:srgbClr val="DDFFDD"/>
                </a:highlight>
              </a:rPr>
              <a:t>}</a:t>
            </a:r>
            <a:endParaRPr lang="en-US" sz="2200" spc="300" dirty="0" smtClean="0">
              <a:solidFill>
                <a:prstClr val="black"/>
              </a:solidFill>
              <a:highlight>
                <a:srgbClr val="DDFFDD"/>
              </a:highlight>
            </a:endParaRPr>
          </a:p>
          <a:p>
            <a:pPr marL="674370" lvl="2" indent="0">
              <a:lnSpc>
                <a:spcPct val="110000"/>
              </a:lnSpc>
              <a:spcBef>
                <a:spcPts val="0"/>
              </a:spcBef>
              <a:buClr>
                <a:srgbClr val="9B2D1F"/>
              </a:buClr>
              <a:buSzPct val="85000"/>
              <a:buNone/>
            </a:pPr>
            <a:r>
              <a:rPr lang="en-US" sz="2200" spc="300" dirty="0" smtClean="0">
                <a:solidFill>
                  <a:srgbClr val="777777"/>
                </a:solidFill>
              </a:rPr>
              <a:t>@Test</a:t>
            </a:r>
          </a:p>
          <a:p>
            <a:pPr marL="674370" lvl="2" indent="0">
              <a:lnSpc>
                <a:spcPct val="110000"/>
              </a:lnSpc>
              <a:spcBef>
                <a:spcPts val="0"/>
              </a:spcBef>
              <a:buClr>
                <a:srgbClr val="9B2D1F"/>
              </a:buClr>
              <a:buSzPct val="85000"/>
              <a:buNone/>
            </a:pPr>
            <a:r>
              <a:rPr lang="en-US" sz="2200" b="1" spc="300" dirty="0" smtClean="0">
                <a:solidFill>
                  <a:srgbClr val="7F0055"/>
                </a:solidFill>
              </a:rPr>
              <a:t>public</a:t>
            </a:r>
            <a:r>
              <a:rPr lang="en-US" sz="2200" b="1" spc="300" dirty="0" smtClean="0">
                <a:solidFill>
                  <a:srgbClr val="000000"/>
                </a:solidFill>
              </a:rPr>
              <a:t> </a:t>
            </a:r>
            <a:r>
              <a:rPr lang="en-US" sz="2200" b="1" spc="300" dirty="0" smtClean="0">
                <a:solidFill>
                  <a:srgbClr val="7F0055"/>
                </a:solidFill>
              </a:rPr>
              <a:t>void</a:t>
            </a:r>
            <a:r>
              <a:rPr lang="en-US" sz="2200" b="1" spc="300" dirty="0" smtClean="0">
                <a:solidFill>
                  <a:srgbClr val="000000"/>
                </a:solidFill>
              </a:rPr>
              <a:t> </a:t>
            </a:r>
            <a:r>
              <a:rPr lang="en-US" sz="2200" b="1" spc="300" dirty="0" err="1" smtClean="0">
                <a:solidFill>
                  <a:srgbClr val="000000"/>
                </a:solidFill>
              </a:rPr>
              <a:t>testArea</a:t>
            </a:r>
            <a:r>
              <a:rPr lang="en-US" sz="2200" b="1" spc="300" dirty="0" smtClean="0">
                <a:solidFill>
                  <a:srgbClr val="000000"/>
                </a:solidFill>
              </a:rPr>
              <a:t>() </a:t>
            </a:r>
            <a:r>
              <a:rPr lang="en-US" sz="2200" b="1" spc="300" dirty="0" smtClean="0">
                <a:solidFill>
                  <a:srgbClr val="7F0055"/>
                </a:solidFill>
              </a:rPr>
              <a:t>throws</a:t>
            </a:r>
            <a:r>
              <a:rPr lang="en-US" sz="2200" b="1" spc="300" dirty="0" smtClean="0">
                <a:solidFill>
                  <a:srgbClr val="000000"/>
                </a:solidFill>
              </a:rPr>
              <a:t> Exception {</a:t>
            </a:r>
          </a:p>
          <a:p>
            <a:pPr marL="1131570" lvl="3" indent="0">
              <a:lnSpc>
                <a:spcPct val="110000"/>
              </a:lnSpc>
              <a:spcBef>
                <a:spcPts val="0"/>
              </a:spcBef>
              <a:buClr>
                <a:srgbClr val="9B2D1F"/>
              </a:buClr>
              <a:buSzPct val="85000"/>
              <a:buNone/>
            </a:pPr>
            <a:r>
              <a:rPr lang="en-US" spc="300" dirty="0" smtClean="0">
                <a:solidFill>
                  <a:srgbClr val="000000"/>
                </a:solidFill>
                <a:highlight>
                  <a:srgbClr val="DDFFDD"/>
                </a:highlight>
              </a:rPr>
              <a:t>Triangle t = </a:t>
            </a:r>
            <a:r>
              <a:rPr lang="en-US" b="1" spc="300" dirty="0" smtClean="0">
                <a:solidFill>
                  <a:srgbClr val="7F0055"/>
                </a:solidFill>
                <a:highlight>
                  <a:srgbClr val="DDFFDD"/>
                </a:highlight>
              </a:rPr>
              <a:t>new</a:t>
            </a:r>
            <a:r>
              <a:rPr lang="en-US" b="1" spc="300" dirty="0" smtClean="0">
                <a:solidFill>
                  <a:srgbClr val="000000"/>
                </a:solidFill>
                <a:highlight>
                  <a:srgbClr val="DDFFDD"/>
                </a:highlight>
              </a:rPr>
              <a:t> Triangle(12,6,14);</a:t>
            </a:r>
          </a:p>
          <a:p>
            <a:pPr marL="1131570" lvl="3" indent="0">
              <a:lnSpc>
                <a:spcPct val="110000"/>
              </a:lnSpc>
              <a:spcBef>
                <a:spcPts val="0"/>
              </a:spcBef>
              <a:buClr>
                <a:srgbClr val="9B2D1F"/>
              </a:buClr>
              <a:buSzPct val="85000"/>
              <a:buNone/>
            </a:pPr>
            <a:r>
              <a:rPr lang="en-US" sz="2000" i="1" spc="300" dirty="0" err="1" smtClean="0">
                <a:solidFill>
                  <a:srgbClr val="000000"/>
                </a:solidFill>
                <a:highlight>
                  <a:srgbClr val="DDFFDD"/>
                </a:highlight>
              </a:rPr>
              <a:t>assertEquals</a:t>
            </a:r>
            <a:r>
              <a:rPr lang="en-US" sz="2000" i="1" spc="300" dirty="0" smtClean="0">
                <a:solidFill>
                  <a:srgbClr val="000000"/>
                </a:solidFill>
                <a:highlight>
                  <a:srgbClr val="DDFFDD"/>
                </a:highlight>
              </a:rPr>
              <a:t>(35.77, </a:t>
            </a:r>
            <a:r>
              <a:rPr lang="en-US" sz="2000" i="1" spc="300" dirty="0" err="1" smtClean="0">
                <a:solidFill>
                  <a:srgbClr val="000000"/>
                </a:solidFill>
                <a:highlight>
                  <a:srgbClr val="DDFFDD"/>
                </a:highlight>
              </a:rPr>
              <a:t>t.area</a:t>
            </a:r>
            <a:r>
              <a:rPr lang="en-US" sz="2000" i="1" spc="300" dirty="0" smtClean="0">
                <a:solidFill>
                  <a:srgbClr val="000000"/>
                </a:solidFill>
                <a:highlight>
                  <a:srgbClr val="DDFFDD"/>
                </a:highlight>
              </a:rPr>
              <a:t>(),0.01);</a:t>
            </a:r>
          </a:p>
          <a:p>
            <a:pPr marL="674370" lvl="2" indent="0">
              <a:lnSpc>
                <a:spcPct val="110000"/>
              </a:lnSpc>
              <a:spcBef>
                <a:spcPts val="0"/>
              </a:spcBef>
              <a:buClr>
                <a:srgbClr val="9B2D1F"/>
              </a:buClr>
              <a:buSzPct val="85000"/>
              <a:buNone/>
            </a:pPr>
            <a:r>
              <a:rPr lang="en-US" sz="2200" spc="300" dirty="0" smtClean="0">
                <a:solidFill>
                  <a:srgbClr val="000000"/>
                </a:solidFill>
                <a:highlight>
                  <a:srgbClr val="DDFFDD"/>
                </a:highlight>
              </a:rPr>
              <a:t>}</a:t>
            </a:r>
          </a:p>
          <a:p>
            <a:pPr marL="0" indent="0">
              <a:lnSpc>
                <a:spcPct val="110000"/>
              </a:lnSpc>
              <a:spcBef>
                <a:spcPts val="0"/>
              </a:spcBef>
              <a:buClr>
                <a:srgbClr val="D34817"/>
              </a:buClr>
              <a:buSzPct val="85000"/>
              <a:buNone/>
            </a:pPr>
            <a:r>
              <a:rPr lang="en-US" sz="2400" spc="300" dirty="0" smtClean="0"/>
              <a:t>}</a:t>
            </a:r>
            <a:endParaRPr lang="en-US" sz="2400" spc="3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18</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9472431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Ποσοστό κάλυψης</a:t>
            </a:r>
          </a:p>
        </p:txBody>
      </p:sp>
      <p:sp>
        <p:nvSpPr>
          <p:cNvPr id="3" name="Θέση περιεχομένου 1" descr="."/>
          <p:cNvSpPr>
            <a:spLocks noGrp="1"/>
          </p:cNvSpPr>
          <p:nvPr>
            <p:ph sz="half" idx="1"/>
          </p:nvPr>
        </p:nvSpPr>
        <p:spPr/>
        <p:txBody>
          <a:bodyPr>
            <a:normAutofit lnSpcReduction="10000"/>
          </a:bodyPr>
          <a:lstStyle/>
          <a:p>
            <a:pPr marL="342000" lvl="0" indent="-342000">
              <a:spcBef>
                <a:spcPts val="0"/>
              </a:spcBef>
              <a:spcAft>
                <a:spcPts val="600"/>
              </a:spcAft>
              <a:buClr>
                <a:srgbClr val="C00000"/>
              </a:buClr>
              <a:buSzPct val="100000"/>
              <a:buFont typeface="Wingdings 2"/>
              <a:buChar char=""/>
            </a:pPr>
            <a:r>
              <a:rPr lang="el-GR" sz="2400" dirty="0">
                <a:solidFill>
                  <a:prstClr val="black"/>
                </a:solidFill>
              </a:rPr>
              <a:t>Το ερώτημα είναι οι </a:t>
            </a:r>
            <a:r>
              <a:rPr lang="el-GR" sz="2400" dirty="0" smtClean="0">
                <a:solidFill>
                  <a:prstClr val="black"/>
                </a:solidFill>
              </a:rPr>
              <a:t>έλεγχοι που </a:t>
            </a:r>
            <a:r>
              <a:rPr lang="el-GR" sz="2400" dirty="0">
                <a:solidFill>
                  <a:prstClr val="black"/>
                </a:solidFill>
              </a:rPr>
              <a:t>κάναμε πόσο καλά καλύπτουν τον κώδικα της κλάσης </a:t>
            </a:r>
            <a:r>
              <a:rPr lang="en-US" sz="2400" i="1" dirty="0">
                <a:solidFill>
                  <a:prstClr val="black"/>
                </a:solidFill>
              </a:rPr>
              <a:t>Triangle</a:t>
            </a:r>
            <a:r>
              <a:rPr lang="el-GR" sz="2400" dirty="0">
                <a:solidFill>
                  <a:prstClr val="black"/>
                </a:solidFill>
              </a:rPr>
              <a:t>;</a:t>
            </a:r>
            <a:endParaRPr lang="en-US" sz="2400" dirty="0">
              <a:solidFill>
                <a:prstClr val="black"/>
              </a:solidFill>
            </a:endParaRPr>
          </a:p>
          <a:p>
            <a:pPr marL="342000" lvl="0" indent="-342000">
              <a:spcBef>
                <a:spcPts val="0"/>
              </a:spcBef>
              <a:buClr>
                <a:srgbClr val="C00000"/>
              </a:buClr>
              <a:buSzPct val="100000"/>
              <a:buFont typeface="Wingdings 2"/>
              <a:buChar char=""/>
            </a:pPr>
            <a:r>
              <a:rPr lang="el-GR" sz="2400" dirty="0">
                <a:solidFill>
                  <a:prstClr val="black"/>
                </a:solidFill>
              </a:rPr>
              <a:t>Για να το βρούμε κάνουμε δεξί κλικ στην κλάση </a:t>
            </a:r>
            <a:r>
              <a:rPr lang="en-US" sz="2400" i="1" dirty="0" err="1" smtClean="0">
                <a:solidFill>
                  <a:prstClr val="black"/>
                </a:solidFill>
              </a:rPr>
              <a:t>TriangleTest</a:t>
            </a:r>
            <a:r>
              <a:rPr lang="el-GR" sz="2400" dirty="0" smtClean="0">
                <a:solidFill>
                  <a:prstClr val="black"/>
                </a:solidFill>
              </a:rPr>
              <a:t>,</a:t>
            </a:r>
            <a:r>
              <a:rPr lang="en-US" sz="2400" dirty="0" smtClean="0">
                <a:solidFill>
                  <a:prstClr val="black"/>
                </a:solidFill>
              </a:rPr>
              <a:t> </a:t>
            </a:r>
            <a:r>
              <a:rPr lang="el-GR" sz="2400" dirty="0">
                <a:solidFill>
                  <a:prstClr val="black"/>
                </a:solidFill>
              </a:rPr>
              <a:t>και επιλέγουμε </a:t>
            </a:r>
            <a:r>
              <a:rPr lang="en-US" sz="2400" dirty="0">
                <a:solidFill>
                  <a:prstClr val="black"/>
                </a:solidFill>
              </a:rPr>
              <a:t>“</a:t>
            </a:r>
            <a:r>
              <a:rPr lang="en-US" sz="2400" i="1" dirty="0">
                <a:solidFill>
                  <a:prstClr val="black"/>
                </a:solidFill>
              </a:rPr>
              <a:t>Cover</a:t>
            </a:r>
            <a:r>
              <a:rPr lang="en-US" sz="2400" dirty="0">
                <a:solidFill>
                  <a:prstClr val="black"/>
                </a:solidFill>
              </a:rPr>
              <a:t> </a:t>
            </a:r>
            <a:r>
              <a:rPr lang="en-US" sz="2400" i="1" dirty="0">
                <a:solidFill>
                  <a:prstClr val="black"/>
                </a:solidFill>
              </a:rPr>
              <a:t>As</a:t>
            </a:r>
            <a:r>
              <a:rPr lang="en-US" sz="2400" dirty="0">
                <a:solidFill>
                  <a:prstClr val="black"/>
                </a:solidFill>
              </a:rPr>
              <a:t>” </a:t>
            </a:r>
            <a:r>
              <a:rPr lang="el-GR" sz="2400" dirty="0">
                <a:solidFill>
                  <a:prstClr val="black"/>
                </a:solidFill>
                <a:sym typeface="Wingdings" pitchFamily="2" charset="2"/>
              </a:rPr>
              <a:t> </a:t>
            </a:r>
            <a:r>
              <a:rPr lang="en-US" sz="2400" dirty="0">
                <a:solidFill>
                  <a:prstClr val="black"/>
                </a:solidFill>
                <a:sym typeface="Wingdings" pitchFamily="2" charset="2"/>
              </a:rPr>
              <a:t>“</a:t>
            </a:r>
            <a:r>
              <a:rPr lang="en-US" sz="2400" i="1" dirty="0" err="1">
                <a:solidFill>
                  <a:prstClr val="black"/>
                </a:solidFill>
                <a:sym typeface="Wingdings" pitchFamily="2" charset="2"/>
              </a:rPr>
              <a:t>JUnit</a:t>
            </a:r>
            <a:r>
              <a:rPr lang="en-US" sz="2400" dirty="0">
                <a:solidFill>
                  <a:prstClr val="black"/>
                </a:solidFill>
                <a:sym typeface="Wingdings" pitchFamily="2" charset="2"/>
              </a:rPr>
              <a:t> </a:t>
            </a:r>
            <a:r>
              <a:rPr lang="en-US" sz="2400" i="1" dirty="0">
                <a:solidFill>
                  <a:prstClr val="black"/>
                </a:solidFill>
                <a:sym typeface="Wingdings" pitchFamily="2" charset="2"/>
              </a:rPr>
              <a:t>Test</a:t>
            </a:r>
            <a:r>
              <a:rPr lang="en-US" sz="2400" dirty="0" smtClean="0">
                <a:solidFill>
                  <a:prstClr val="black"/>
                </a:solidFill>
                <a:sym typeface="Wingdings" pitchFamily="2" charset="2"/>
              </a:rPr>
              <a:t>”</a:t>
            </a:r>
            <a:r>
              <a:rPr lang="el-GR" sz="2400" dirty="0" smtClean="0">
                <a:solidFill>
                  <a:prstClr val="black"/>
                </a:solidFill>
                <a:sym typeface="Wingdings" pitchFamily="2" charset="2"/>
              </a:rPr>
              <a:t>.</a:t>
            </a:r>
            <a:endParaRPr lang="el-GR" sz="2400" dirty="0">
              <a:solidFill>
                <a:prstClr val="black"/>
              </a:solidFill>
              <a:sym typeface="Wingdings" pitchFamily="2" charset="2"/>
            </a:endParaRPr>
          </a:p>
          <a:p>
            <a:pPr marL="948690" lvl="2" indent="-342000">
              <a:spcBef>
                <a:spcPts val="0"/>
              </a:spcBef>
              <a:buClr>
                <a:srgbClr val="777777"/>
              </a:buClr>
              <a:buSzPct val="100000"/>
              <a:buFont typeface="Wingdings 2"/>
              <a:buChar char=""/>
            </a:pPr>
            <a:r>
              <a:rPr lang="el-GR" dirty="0">
                <a:solidFill>
                  <a:prstClr val="black"/>
                </a:solidFill>
                <a:sym typeface="Wingdings" pitchFamily="2" charset="2"/>
              </a:rPr>
              <a:t>Η επιλογή αυτή είναι </a:t>
            </a:r>
            <a:r>
              <a:rPr lang="el-GR" dirty="0" smtClean="0">
                <a:solidFill>
                  <a:prstClr val="black"/>
                </a:solidFill>
                <a:sym typeface="Wingdings" pitchFamily="2" charset="2"/>
              </a:rPr>
              <a:t>διαθέσιμη, </a:t>
            </a:r>
            <a:r>
              <a:rPr lang="el-GR" dirty="0">
                <a:solidFill>
                  <a:prstClr val="black"/>
                </a:solidFill>
                <a:sym typeface="Wingdings" pitchFamily="2" charset="2"/>
              </a:rPr>
              <a:t>μόνο εφόσον έχουμε εγκαταστήσει το </a:t>
            </a:r>
            <a:r>
              <a:rPr lang="en-US" i="1" dirty="0" err="1">
                <a:solidFill>
                  <a:prstClr val="black"/>
                </a:solidFill>
                <a:sym typeface="Wingdings" pitchFamily="2" charset="2"/>
              </a:rPr>
              <a:t>eCobertura</a:t>
            </a:r>
            <a:r>
              <a:rPr lang="en-US" dirty="0" smtClean="0">
                <a:solidFill>
                  <a:prstClr val="black"/>
                </a:solidFill>
                <a:sym typeface="Wingdings" pitchFamily="2" charset="2"/>
              </a:rPr>
              <a:t>.</a:t>
            </a:r>
            <a:endParaRPr lang="el-GR" dirty="0">
              <a:solidFill>
                <a:prstClr val="black"/>
              </a:solidFill>
            </a:endParaRPr>
          </a:p>
        </p:txBody>
      </p:sp>
      <p:pic>
        <p:nvPicPr>
          <p:cNvPr id="7" name="Θέση περιεχομένου 2" descr="Εικόνα με την διαδικασία επιβεβαίωσης της κάλυψης του ποσοστού."/>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47991" y="1524000"/>
            <a:ext cx="4038809" cy="4800600"/>
          </a:xfrm>
        </p:spPr>
      </p:pic>
      <p:sp>
        <p:nvSpPr>
          <p:cNvPr id="5" name="Θέση υποσέλιδου 1"/>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19</a:t>
            </a:fld>
            <a:endParaRPr lang="el-GR" sz="1400" dirty="0">
              <a:solidFill>
                <a:schemeClr val="tx1"/>
              </a:solidFill>
            </a:endParaRPr>
          </a:p>
        </p:txBody>
      </p:sp>
    </p:spTree>
    <p:extLst>
      <p:ext uri="{BB962C8B-B14F-4D97-AF65-F5344CB8AC3E}">
        <p14:creationId xmlns:p14="http://schemas.microsoft.com/office/powerpoint/2010/main" val="2489043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a:t>
            </a:r>
            <a:r>
              <a:rPr lang="el-GR" altLang="el-GR" sz="2800" dirty="0" smtClean="0">
                <a:latin typeface="Calibri" panose="020F0502020204030204" pitchFamily="34" charset="0"/>
              </a:rPr>
              <a:t> (</a:t>
            </a:r>
            <a:r>
              <a:rPr lang="en-US" altLang="el-GR" sz="2800" dirty="0" smtClean="0">
                <a:latin typeface="Calibri" panose="020F0502020204030204" pitchFamily="34" charset="0"/>
              </a:rPr>
              <a:t>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a:t>
            </a:r>
            <a:r>
              <a:rPr lang="en-US" altLang="el-GR" sz="2400" b="1" dirty="0" smtClean="0">
                <a:latin typeface="Calibri" panose="020F0502020204030204" pitchFamily="34" charset="0"/>
              </a:rPr>
              <a:t> (B</a:t>
            </a:r>
            <a:r>
              <a:rPr lang="el-GR" altLang="el-GR" sz="2400" b="1" dirty="0" smtClean="0">
                <a:latin typeface="Calibri" panose="020F0502020204030204" pitchFamily="34" charset="0"/>
              </a:rPr>
              <a:t> </a:t>
            </a:r>
            <a:r>
              <a:rPr lang="en-US" altLang="el-GR" sz="2400" b="1" dirty="0" smtClean="0">
                <a:latin typeface="Calibri" panose="020F0502020204030204" pitchFamily="34" charset="0"/>
              </a:rPr>
              <a:t>Y)</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a:t>
            </a:r>
            <a:r>
              <a:rPr lang="en-US" altLang="el-GR" sz="2400" b="1" dirty="0" smtClean="0">
                <a:latin typeface="Calibri" panose="020F0502020204030204" pitchFamily="34" charset="0"/>
              </a:rPr>
              <a:t> (S A)</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a:t>
            </a:r>
            <a:r>
              <a:rPr lang="en-US" altLang="el-GR" sz="2400" b="1" dirty="0" smtClean="0">
                <a:latin typeface="Calibri" panose="020F0502020204030204" pitchFamily="34" charset="0"/>
              </a:rPr>
              <a:t>,</a:t>
            </a:r>
            <a:r>
              <a:rPr lang="el-GR" altLang="el-GR" sz="2400" b="1" dirty="0" smtClean="0">
                <a:latin typeface="Calibri" panose="020F0502020204030204" pitchFamily="34" charset="0"/>
              </a:rPr>
              <a:t> Μη εισαγόμενο</a:t>
            </a:r>
            <a:r>
              <a:rPr lang="en-US" altLang="el-GR" sz="2400" b="1" dirty="0" smtClean="0">
                <a:latin typeface="Calibri" panose="020F0502020204030204" pitchFamily="34" charset="0"/>
              </a:rPr>
              <a:t>.</a:t>
            </a:r>
            <a:r>
              <a:rPr lang="en-US" altLang="el-GR" sz="2400" dirty="0" smtClean="0">
                <a:latin typeface="Calibri" panose="020F0502020204030204" pitchFamily="34" charset="0"/>
              </a:rPr>
              <a:t> </a:t>
            </a:r>
            <a:endParaRPr lang="el-GR" altLang="el-GR" sz="2400" dirty="0" smtClean="0">
              <a:latin typeface="Calibri" panose="020F0502020204030204" pitchFamily="34" charset="0"/>
            </a:endParaRP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34438667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Αποτέλεσμα Ελέγχων</a:t>
            </a:r>
          </a:p>
        </p:txBody>
      </p:sp>
      <p:sp>
        <p:nvSpPr>
          <p:cNvPr id="3" name="Θέση περιεχομένου 1"/>
          <p:cNvSpPr>
            <a:spLocks noGrp="1"/>
          </p:cNvSpPr>
          <p:nvPr>
            <p:ph idx="1"/>
          </p:nvPr>
        </p:nvSpPr>
        <p:spPr>
          <a:xfrm>
            <a:off x="457200" y="1295400"/>
            <a:ext cx="8229600" cy="3352800"/>
          </a:xfrm>
        </p:spPr>
        <p:txBody>
          <a:bodyPr/>
          <a:lstStyle/>
          <a:p>
            <a:pPr marL="342000" lvl="0" indent="-342000">
              <a:spcBef>
                <a:spcPts val="0"/>
              </a:spcBef>
              <a:buClr>
                <a:srgbClr val="C00000"/>
              </a:buClr>
              <a:buSzPct val="100000"/>
              <a:buFont typeface="Wingdings 2"/>
              <a:buChar char=""/>
            </a:pPr>
            <a:r>
              <a:rPr lang="el-GR" sz="2200" dirty="0">
                <a:solidFill>
                  <a:prstClr val="black"/>
                </a:solidFill>
              </a:rPr>
              <a:t>Οι έλεγχοι τρέχουν ως </a:t>
            </a:r>
            <a:r>
              <a:rPr lang="el-GR" sz="2200" dirty="0" smtClean="0">
                <a:solidFill>
                  <a:prstClr val="black"/>
                </a:solidFill>
              </a:rPr>
              <a:t>συνήθως, </a:t>
            </a:r>
            <a:r>
              <a:rPr lang="el-GR" sz="2200" dirty="0">
                <a:solidFill>
                  <a:prstClr val="black"/>
                </a:solidFill>
              </a:rPr>
              <a:t>και βλέπουμε την πράσινη γραμμή που είναι ένδειξη πως δεν βρέθηκαν σφάλματα.</a:t>
            </a:r>
          </a:p>
          <a:p>
            <a:pPr marL="342000" lvl="0" indent="-342000">
              <a:spcBef>
                <a:spcPts val="0"/>
              </a:spcBef>
              <a:buClr>
                <a:srgbClr val="C00000"/>
              </a:buClr>
              <a:buSzPct val="100000"/>
              <a:buFont typeface="Wingdings 2"/>
              <a:buChar char=""/>
            </a:pPr>
            <a:r>
              <a:rPr lang="el-GR" sz="2200" dirty="0">
                <a:solidFill>
                  <a:prstClr val="black"/>
                </a:solidFill>
              </a:rPr>
              <a:t>Η κάλυψη μπορεί να εμφανισθεί από την καρτέλα </a:t>
            </a:r>
            <a:r>
              <a:rPr lang="en-US" sz="2200" dirty="0">
                <a:solidFill>
                  <a:prstClr val="black"/>
                </a:solidFill>
              </a:rPr>
              <a:t>“</a:t>
            </a:r>
            <a:r>
              <a:rPr lang="en-US" sz="2200" i="1" dirty="0">
                <a:solidFill>
                  <a:prstClr val="black"/>
                </a:solidFill>
              </a:rPr>
              <a:t>Coverage</a:t>
            </a:r>
            <a:r>
              <a:rPr lang="en-US" sz="2200" dirty="0">
                <a:solidFill>
                  <a:prstClr val="black"/>
                </a:solidFill>
              </a:rPr>
              <a:t> </a:t>
            </a:r>
            <a:r>
              <a:rPr lang="en-US" sz="2200" i="1" dirty="0">
                <a:solidFill>
                  <a:prstClr val="black"/>
                </a:solidFill>
              </a:rPr>
              <a:t>Session</a:t>
            </a:r>
            <a:r>
              <a:rPr lang="en-US" sz="2200" dirty="0">
                <a:solidFill>
                  <a:prstClr val="black"/>
                </a:solidFill>
              </a:rPr>
              <a:t> </a:t>
            </a:r>
            <a:r>
              <a:rPr lang="en-US" sz="2200" i="1" dirty="0">
                <a:solidFill>
                  <a:prstClr val="black"/>
                </a:solidFill>
              </a:rPr>
              <a:t>View</a:t>
            </a:r>
            <a:r>
              <a:rPr lang="en-US" sz="2200" dirty="0" smtClean="0">
                <a:solidFill>
                  <a:prstClr val="black"/>
                </a:solidFill>
              </a:rPr>
              <a:t>”</a:t>
            </a:r>
            <a:r>
              <a:rPr lang="el-GR" sz="2200" dirty="0" smtClean="0">
                <a:solidFill>
                  <a:prstClr val="black"/>
                </a:solidFill>
              </a:rPr>
              <a:t>.</a:t>
            </a:r>
            <a:endParaRPr lang="en-US" sz="2200" dirty="0">
              <a:solidFill>
                <a:prstClr val="black"/>
              </a:solidFill>
            </a:endParaRPr>
          </a:p>
          <a:p>
            <a:pPr marL="948690" lvl="2" indent="-342000">
              <a:spcBef>
                <a:spcPts val="0"/>
              </a:spcBef>
              <a:buClr>
                <a:srgbClr val="777777"/>
              </a:buClr>
              <a:buSzPct val="100000"/>
              <a:buFont typeface="Wingdings 2"/>
              <a:buChar char=""/>
            </a:pPr>
            <a:r>
              <a:rPr lang="el-GR" sz="2000" dirty="0">
                <a:solidFill>
                  <a:prstClr val="black"/>
                </a:solidFill>
              </a:rPr>
              <a:t>Αν δεν βλέπετε αυτή την καρτέλα τότε πάτε στο μενού </a:t>
            </a:r>
            <a:r>
              <a:rPr lang="en-US" sz="2000" i="1" dirty="0" smtClean="0">
                <a:solidFill>
                  <a:prstClr val="black"/>
                </a:solidFill>
              </a:rPr>
              <a:t>Window</a:t>
            </a:r>
            <a:r>
              <a:rPr lang="el-GR" sz="2000" i="1" dirty="0" smtClean="0">
                <a:solidFill>
                  <a:prstClr val="black"/>
                </a:solidFill>
              </a:rPr>
              <a:t> </a:t>
            </a:r>
            <a:r>
              <a:rPr lang="en-US" sz="2000" dirty="0" smtClean="0">
                <a:solidFill>
                  <a:prstClr val="black"/>
                </a:solidFill>
                <a:sym typeface="Wingdings" pitchFamily="2" charset="2"/>
              </a:rPr>
              <a:t></a:t>
            </a:r>
            <a:r>
              <a:rPr lang="el-GR" sz="2000" dirty="0" smtClean="0">
                <a:solidFill>
                  <a:prstClr val="black"/>
                </a:solidFill>
                <a:sym typeface="Wingdings" pitchFamily="2" charset="2"/>
              </a:rPr>
              <a:t> </a:t>
            </a:r>
            <a:r>
              <a:rPr lang="en-US" sz="2000" i="1" dirty="0" smtClean="0">
                <a:solidFill>
                  <a:prstClr val="black"/>
                </a:solidFill>
                <a:sym typeface="Wingdings" pitchFamily="2" charset="2"/>
              </a:rPr>
              <a:t>Show</a:t>
            </a:r>
            <a:r>
              <a:rPr lang="en-US" sz="2000" dirty="0" smtClean="0">
                <a:solidFill>
                  <a:prstClr val="black"/>
                </a:solidFill>
                <a:sym typeface="Wingdings" pitchFamily="2" charset="2"/>
              </a:rPr>
              <a:t> </a:t>
            </a:r>
            <a:r>
              <a:rPr lang="en-US" sz="2000" i="1" dirty="0" smtClean="0">
                <a:solidFill>
                  <a:prstClr val="black"/>
                </a:solidFill>
                <a:sym typeface="Wingdings" pitchFamily="2" charset="2"/>
              </a:rPr>
              <a:t>View</a:t>
            </a:r>
            <a:r>
              <a:rPr lang="el-GR" sz="2000" i="1" dirty="0" smtClean="0">
                <a:solidFill>
                  <a:prstClr val="black"/>
                </a:solidFill>
                <a:sym typeface="Wingdings" pitchFamily="2" charset="2"/>
              </a:rPr>
              <a:t> </a:t>
            </a:r>
            <a:r>
              <a:rPr lang="en-US" sz="2000" dirty="0" smtClean="0">
                <a:solidFill>
                  <a:prstClr val="black"/>
                </a:solidFill>
                <a:sym typeface="Wingdings" pitchFamily="2" charset="2"/>
              </a:rPr>
              <a:t></a:t>
            </a:r>
            <a:r>
              <a:rPr lang="el-GR" sz="2000" dirty="0" smtClean="0">
                <a:solidFill>
                  <a:prstClr val="black"/>
                </a:solidFill>
                <a:sym typeface="Wingdings" pitchFamily="2" charset="2"/>
              </a:rPr>
              <a:t> </a:t>
            </a:r>
            <a:r>
              <a:rPr lang="en-US" sz="2000" i="1" dirty="0" smtClean="0">
                <a:solidFill>
                  <a:prstClr val="black"/>
                </a:solidFill>
                <a:sym typeface="Wingdings" pitchFamily="2" charset="2"/>
              </a:rPr>
              <a:t>Other</a:t>
            </a:r>
            <a:r>
              <a:rPr lang="en-US" sz="2000" dirty="0" smtClean="0">
                <a:solidFill>
                  <a:prstClr val="black"/>
                </a:solidFill>
                <a:sym typeface="Wingdings" pitchFamily="2" charset="2"/>
              </a:rPr>
              <a:t>…</a:t>
            </a:r>
            <a:r>
              <a:rPr lang="el-GR" sz="2000" dirty="0" smtClean="0">
                <a:solidFill>
                  <a:prstClr val="black"/>
                </a:solidFill>
                <a:sym typeface="Wingdings" pitchFamily="2" charset="2"/>
              </a:rPr>
              <a:t> </a:t>
            </a:r>
            <a:r>
              <a:rPr lang="en-US" sz="2000" dirty="0" smtClean="0">
                <a:solidFill>
                  <a:prstClr val="black"/>
                </a:solidFill>
                <a:sym typeface="Wingdings" pitchFamily="2" charset="2"/>
              </a:rPr>
              <a:t></a:t>
            </a:r>
            <a:r>
              <a:rPr lang="el-GR" sz="2000" dirty="0" smtClean="0">
                <a:solidFill>
                  <a:prstClr val="black"/>
                </a:solidFill>
                <a:sym typeface="Wingdings" pitchFamily="2" charset="2"/>
              </a:rPr>
              <a:t> </a:t>
            </a:r>
            <a:r>
              <a:rPr lang="en-US" sz="2000" i="1" dirty="0" err="1" smtClean="0">
                <a:solidFill>
                  <a:prstClr val="black"/>
                </a:solidFill>
                <a:sym typeface="Wingdings" pitchFamily="2" charset="2"/>
              </a:rPr>
              <a:t>eCobertura</a:t>
            </a:r>
            <a:r>
              <a:rPr lang="el-GR" sz="2000" i="1" dirty="0" smtClean="0">
                <a:solidFill>
                  <a:prstClr val="black"/>
                </a:solidFill>
                <a:sym typeface="Wingdings" pitchFamily="2" charset="2"/>
              </a:rPr>
              <a:t> </a:t>
            </a:r>
            <a:r>
              <a:rPr lang="en-US" sz="2000" dirty="0" smtClean="0">
                <a:solidFill>
                  <a:prstClr val="black"/>
                </a:solidFill>
                <a:sym typeface="Wingdings" pitchFamily="2" charset="2"/>
              </a:rPr>
              <a:t></a:t>
            </a:r>
            <a:r>
              <a:rPr lang="el-GR" sz="2000" dirty="0" smtClean="0">
                <a:solidFill>
                  <a:prstClr val="black"/>
                </a:solidFill>
                <a:sym typeface="Wingdings" pitchFamily="2" charset="2"/>
              </a:rPr>
              <a:t> </a:t>
            </a:r>
            <a:r>
              <a:rPr lang="en-US" sz="2000" i="1" dirty="0" smtClean="0">
                <a:solidFill>
                  <a:prstClr val="black"/>
                </a:solidFill>
                <a:sym typeface="Wingdings" pitchFamily="2" charset="2"/>
              </a:rPr>
              <a:t>Coverage</a:t>
            </a:r>
            <a:r>
              <a:rPr lang="en-US" sz="2000" dirty="0" smtClean="0">
                <a:solidFill>
                  <a:prstClr val="black"/>
                </a:solidFill>
                <a:sym typeface="Wingdings" pitchFamily="2" charset="2"/>
              </a:rPr>
              <a:t> </a:t>
            </a:r>
            <a:r>
              <a:rPr lang="en-US" sz="2000" i="1" dirty="0">
                <a:solidFill>
                  <a:prstClr val="black"/>
                </a:solidFill>
                <a:sym typeface="Wingdings" pitchFamily="2" charset="2"/>
              </a:rPr>
              <a:t>Session</a:t>
            </a:r>
            <a:r>
              <a:rPr lang="en-US" sz="2000" dirty="0">
                <a:solidFill>
                  <a:prstClr val="black"/>
                </a:solidFill>
                <a:sym typeface="Wingdings" pitchFamily="2" charset="2"/>
              </a:rPr>
              <a:t> </a:t>
            </a:r>
            <a:r>
              <a:rPr lang="en-US" sz="2000" i="1" dirty="0" smtClean="0">
                <a:solidFill>
                  <a:prstClr val="black"/>
                </a:solidFill>
                <a:sym typeface="Wingdings" pitchFamily="2" charset="2"/>
              </a:rPr>
              <a:t>View</a:t>
            </a:r>
            <a:r>
              <a:rPr lang="el-GR" sz="2000" dirty="0" smtClean="0">
                <a:solidFill>
                  <a:prstClr val="black"/>
                </a:solidFill>
                <a:sym typeface="Wingdings" pitchFamily="2" charset="2"/>
              </a:rPr>
              <a:t>.</a:t>
            </a:r>
            <a:endParaRPr lang="en-US" sz="2000" dirty="0">
              <a:solidFill>
                <a:prstClr val="black"/>
              </a:solidFill>
              <a:sym typeface="Wingdings" pitchFamily="2" charset="2"/>
            </a:endParaRPr>
          </a:p>
          <a:p>
            <a:pPr marL="342000" lvl="0" indent="-342000">
              <a:spcBef>
                <a:spcPts val="0"/>
              </a:spcBef>
              <a:buClr>
                <a:srgbClr val="C00000"/>
              </a:buClr>
              <a:buSzPct val="100000"/>
              <a:buFont typeface="Wingdings 2"/>
              <a:buChar char=""/>
            </a:pPr>
            <a:r>
              <a:rPr lang="el-GR" sz="2200" dirty="0">
                <a:solidFill>
                  <a:prstClr val="black"/>
                </a:solidFill>
                <a:sym typeface="Wingdings" pitchFamily="2" charset="2"/>
              </a:rPr>
              <a:t>Το αποτέλεσμα δείχνει πως η κάλυψη  γραμμών της κλάσης </a:t>
            </a:r>
            <a:r>
              <a:rPr lang="en-US" sz="2200" i="1" dirty="0">
                <a:solidFill>
                  <a:prstClr val="black"/>
                </a:solidFill>
                <a:sym typeface="Wingdings" pitchFamily="2" charset="2"/>
              </a:rPr>
              <a:t>Triangle</a:t>
            </a:r>
            <a:r>
              <a:rPr lang="en-US" sz="2200" dirty="0">
                <a:solidFill>
                  <a:prstClr val="black"/>
                </a:solidFill>
                <a:sym typeface="Wingdings" pitchFamily="2" charset="2"/>
              </a:rPr>
              <a:t> </a:t>
            </a:r>
            <a:r>
              <a:rPr lang="el-GR" sz="2200" dirty="0">
                <a:solidFill>
                  <a:prstClr val="black"/>
                </a:solidFill>
                <a:sym typeface="Wingdings" pitchFamily="2" charset="2"/>
              </a:rPr>
              <a:t>με τους εκτελεσθέντες </a:t>
            </a:r>
            <a:r>
              <a:rPr lang="el-GR" sz="2200" dirty="0" smtClean="0">
                <a:solidFill>
                  <a:prstClr val="black"/>
                </a:solidFill>
                <a:sym typeface="Wingdings" pitchFamily="2" charset="2"/>
              </a:rPr>
              <a:t>ελέγχους </a:t>
            </a:r>
            <a:r>
              <a:rPr lang="el-GR" sz="2200" dirty="0">
                <a:solidFill>
                  <a:prstClr val="black"/>
                </a:solidFill>
                <a:sym typeface="Wingdings" pitchFamily="2" charset="2"/>
              </a:rPr>
              <a:t>ήταν 79,41%, ενώ η κάλυψη διακλαδώσεων (</a:t>
            </a:r>
            <a:r>
              <a:rPr lang="en-US" sz="2200" i="1" dirty="0">
                <a:solidFill>
                  <a:prstClr val="black"/>
                </a:solidFill>
                <a:sym typeface="Wingdings" pitchFamily="2" charset="2"/>
              </a:rPr>
              <a:t>branches</a:t>
            </a:r>
            <a:r>
              <a:rPr lang="en-US" sz="2200" dirty="0">
                <a:solidFill>
                  <a:prstClr val="black"/>
                </a:solidFill>
                <a:sym typeface="Wingdings" pitchFamily="2" charset="2"/>
              </a:rPr>
              <a:t>) </a:t>
            </a:r>
            <a:r>
              <a:rPr lang="el-GR" sz="2200" dirty="0">
                <a:solidFill>
                  <a:prstClr val="black"/>
                </a:solidFill>
                <a:sym typeface="Wingdings" pitchFamily="2" charset="2"/>
              </a:rPr>
              <a:t>στο 63,89%.</a:t>
            </a:r>
            <a:endParaRPr lang="el-GR" sz="2200" dirty="0">
              <a:solidFill>
                <a:prstClr val="black"/>
              </a:solidFill>
            </a:endParaRPr>
          </a:p>
          <a:p>
            <a:endParaRPr lang="el-GR" dirty="0"/>
          </a:p>
        </p:txBody>
      </p:sp>
      <p:pic>
        <p:nvPicPr>
          <p:cNvPr id="7" name="Θέση περιεχομένου 2" descr="Εικόνα με τον πίνακα των αποτελεσμάτων ελέγχων."/>
          <p:cNvPicPr>
            <a:picLocks noChangeAspect="1"/>
          </p:cNvPicPr>
          <p:nvPr/>
        </p:nvPicPr>
        <p:blipFill>
          <a:blip r:embed="rId3">
            <a:extLst>
              <a:ext uri="{BEBA8EAE-BF5A-486C-A8C5-ECC9F3942E4B}">
                <a14:imgProps xmlns:a14="http://schemas.microsoft.com/office/drawing/2010/main">
                  <a14:imgLayer r:embed="rId4">
                    <a14:imgEffect>
                      <a14:sharpenSoften amount="20000"/>
                    </a14:imgEffect>
                    <a14:imgEffect>
                      <a14:brightnessContrast bright="5000"/>
                    </a14:imgEffect>
                  </a14:imgLayer>
                </a14:imgProps>
              </a:ext>
              <a:ext uri="{28A0092B-C50C-407E-A947-70E740481C1C}">
                <a14:useLocalDpi xmlns:a14="http://schemas.microsoft.com/office/drawing/2010/main" val="0"/>
              </a:ext>
            </a:extLst>
          </a:blip>
          <a:stretch>
            <a:fillRect/>
          </a:stretch>
        </p:blipFill>
        <p:spPr>
          <a:xfrm>
            <a:off x="519111" y="4648200"/>
            <a:ext cx="8105775" cy="1638300"/>
          </a:xfrm>
          <a:prstGeom prst="rect">
            <a:avLst/>
          </a:prstGeom>
        </p:spPr>
      </p:pic>
      <p:sp>
        <p:nvSpPr>
          <p:cNvPr id="4" name="Θέση υποσέλιδου 1"/>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p:cNvSpPr>
            <a:spLocks noGrp="1"/>
          </p:cNvSpPr>
          <p:nvPr>
            <p:ph type="sldNum" sz="quarter" idx="12"/>
          </p:nvPr>
        </p:nvSpPr>
        <p:spPr/>
        <p:txBody>
          <a:bodyPr/>
          <a:lstStyle/>
          <a:p>
            <a:fld id="{F158D0E5-CF94-4300-A51F-DB6474453380}" type="slidenum">
              <a:rPr lang="el-GR" sz="1400" smtClean="0">
                <a:solidFill>
                  <a:schemeClr val="tx1"/>
                </a:solidFill>
              </a:rPr>
              <a:t>20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3385548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Τι δεν ελέγχθηκε;</a:t>
            </a:r>
          </a:p>
        </p:txBody>
      </p:sp>
      <p:sp>
        <p:nvSpPr>
          <p:cNvPr id="3" name="Θέση περιεχομένου 1"/>
          <p:cNvSpPr>
            <a:spLocks noGrp="1"/>
          </p:cNvSpPr>
          <p:nvPr>
            <p:ph sz="half" idx="1"/>
          </p:nvPr>
        </p:nvSpPr>
        <p:spPr/>
        <p:txBody>
          <a:bodyPr>
            <a:normAutofit lnSpcReduction="10000"/>
          </a:bodyPr>
          <a:lstStyle/>
          <a:p>
            <a:pPr marL="342000" lvl="0" indent="-342000">
              <a:spcBef>
                <a:spcPts val="0"/>
              </a:spcBef>
              <a:spcAft>
                <a:spcPts val="1200"/>
              </a:spcAft>
              <a:buClr>
                <a:srgbClr val="C00000"/>
              </a:buClr>
              <a:buSzPct val="100000"/>
              <a:buFont typeface="Wingdings 2"/>
              <a:buChar char=""/>
            </a:pPr>
            <a:r>
              <a:rPr lang="el-GR" dirty="0">
                <a:solidFill>
                  <a:prstClr val="black"/>
                </a:solidFill>
              </a:rPr>
              <a:t>Για να δούμε τι δεν ελέγχθηκε από την κλάση </a:t>
            </a:r>
            <a:r>
              <a:rPr lang="en-US" i="1" dirty="0" smtClean="0">
                <a:solidFill>
                  <a:prstClr val="black"/>
                </a:solidFill>
              </a:rPr>
              <a:t>Triangle</a:t>
            </a:r>
            <a:r>
              <a:rPr lang="el-GR" dirty="0" smtClean="0">
                <a:solidFill>
                  <a:prstClr val="black"/>
                </a:solidFill>
              </a:rPr>
              <a:t>,</a:t>
            </a:r>
            <a:r>
              <a:rPr lang="en-US" dirty="0" smtClean="0">
                <a:solidFill>
                  <a:prstClr val="black"/>
                </a:solidFill>
              </a:rPr>
              <a:t> </a:t>
            </a:r>
            <a:r>
              <a:rPr lang="el-GR" dirty="0">
                <a:solidFill>
                  <a:prstClr val="black"/>
                </a:solidFill>
              </a:rPr>
              <a:t>κάνουμε διπλό κλικ πάνω στην </a:t>
            </a:r>
            <a:r>
              <a:rPr lang="el-GR" dirty="0" smtClean="0">
                <a:solidFill>
                  <a:prstClr val="black"/>
                </a:solidFill>
              </a:rPr>
              <a:t>κλάση, </a:t>
            </a:r>
            <a:r>
              <a:rPr lang="el-GR" dirty="0">
                <a:solidFill>
                  <a:prstClr val="black"/>
                </a:solidFill>
              </a:rPr>
              <a:t>και εξετάζουμε το αποτέλεσμα.</a:t>
            </a:r>
          </a:p>
          <a:p>
            <a:pPr marL="342000" lvl="0" indent="-342000">
              <a:spcBef>
                <a:spcPts val="0"/>
              </a:spcBef>
              <a:buClr>
                <a:srgbClr val="C00000"/>
              </a:buClr>
              <a:buSzPct val="100000"/>
              <a:buFont typeface="Wingdings 2"/>
              <a:buChar char=""/>
            </a:pPr>
            <a:r>
              <a:rPr lang="el-GR" dirty="0">
                <a:solidFill>
                  <a:prstClr val="black"/>
                </a:solidFill>
              </a:rPr>
              <a:t>Οι γραμμές με πράσινο φόντο </a:t>
            </a:r>
            <a:r>
              <a:rPr lang="el-GR" dirty="0" smtClean="0">
                <a:solidFill>
                  <a:prstClr val="black"/>
                </a:solidFill>
              </a:rPr>
              <a:t>ελέγχθηκαν, </a:t>
            </a:r>
            <a:r>
              <a:rPr lang="el-GR" dirty="0">
                <a:solidFill>
                  <a:prstClr val="black"/>
                </a:solidFill>
              </a:rPr>
              <a:t>ενώ αυτές με κόκκινο φόντο δεν ελέγχθηκαν</a:t>
            </a:r>
            <a:r>
              <a:rPr lang="el-GR" dirty="0" smtClean="0">
                <a:solidFill>
                  <a:prstClr val="black"/>
                </a:solidFill>
              </a:rPr>
              <a:t>.</a:t>
            </a:r>
            <a:endParaRPr lang="el-GR" dirty="0">
              <a:solidFill>
                <a:prstClr val="black"/>
              </a:solidFill>
            </a:endParaRPr>
          </a:p>
        </p:txBody>
      </p:sp>
      <p:pic>
        <p:nvPicPr>
          <p:cNvPr id="7" name="Θέση περιεχομένου 2" descr="Εικόνα με τον κώδικα, όπου επισημαίνονται ποιές γραμμές έχουν ελεγχθεί και ποιές όχι."/>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876800" y="1524000"/>
            <a:ext cx="3581400" cy="4813548"/>
          </a:xfrm>
        </p:spPr>
      </p:pic>
      <p:sp>
        <p:nvSpPr>
          <p:cNvPr id="5"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21</a:t>
            </a:fld>
            <a:endParaRPr lang="el-GR" dirty="0">
              <a:solidFill>
                <a:schemeClr val="tx1"/>
              </a:solidFill>
            </a:endParaRPr>
          </a:p>
        </p:txBody>
      </p:sp>
    </p:spTree>
    <p:extLst>
      <p:ext uri="{BB962C8B-B14F-4D97-AF65-F5344CB8AC3E}">
        <p14:creationId xmlns:p14="http://schemas.microsoft.com/office/powerpoint/2010/main" val="30005975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solidFill>
                  <a:schemeClr val="tx1">
                    <a:lumMod val="75000"/>
                    <a:lumOff val="25000"/>
                  </a:schemeClr>
                </a:solidFill>
              </a:rPr>
              <a:t>Βελτιώνοντας την κάλυψη</a:t>
            </a:r>
          </a:p>
        </p:txBody>
      </p:sp>
      <p:sp>
        <p:nvSpPr>
          <p:cNvPr id="3" name="Θέση περιεχομένου 1"/>
          <p:cNvSpPr>
            <a:spLocks noGrp="1"/>
          </p:cNvSpPr>
          <p:nvPr>
            <p:ph sz="half" idx="1"/>
          </p:nvPr>
        </p:nvSpPr>
        <p:spPr/>
        <p:txBody>
          <a:bodyPr>
            <a:normAutofit fontScale="92500"/>
          </a:bodyPr>
          <a:lstStyle/>
          <a:p>
            <a:pPr marL="342000" lvl="0" indent="-342000">
              <a:spcBef>
                <a:spcPts val="0"/>
              </a:spcBef>
              <a:spcAft>
                <a:spcPts val="600"/>
              </a:spcAft>
              <a:buClr>
                <a:srgbClr val="C00000"/>
              </a:buClr>
              <a:buSzPct val="100000"/>
              <a:buFont typeface="Wingdings 2"/>
              <a:buChar char=""/>
            </a:pPr>
            <a:r>
              <a:rPr lang="el-GR" sz="2200" dirty="0">
                <a:solidFill>
                  <a:prstClr val="black"/>
                </a:solidFill>
              </a:rPr>
              <a:t>Παρατηρούμε πως δεν ελέγχθηκε η περίπτωση άκυρου </a:t>
            </a:r>
            <a:r>
              <a:rPr lang="el-GR" sz="2200" dirty="0" smtClean="0">
                <a:solidFill>
                  <a:prstClr val="black"/>
                </a:solidFill>
              </a:rPr>
              <a:t>τριγώνου, </a:t>
            </a:r>
            <a:r>
              <a:rPr lang="el-GR" sz="2200" dirty="0">
                <a:solidFill>
                  <a:prstClr val="black"/>
                </a:solidFill>
              </a:rPr>
              <a:t>για την περίπτωση που καμία πλευρά δεν είναι ίση με καμία άλλη.</a:t>
            </a:r>
          </a:p>
          <a:p>
            <a:pPr marL="342000" lvl="0" indent="-342000">
              <a:spcBef>
                <a:spcPts val="0"/>
              </a:spcBef>
              <a:spcAft>
                <a:spcPts val="600"/>
              </a:spcAft>
              <a:buClr>
                <a:srgbClr val="C00000"/>
              </a:buClr>
              <a:buSzPct val="100000"/>
              <a:buFont typeface="Wingdings 2"/>
              <a:buChar char=""/>
            </a:pPr>
            <a:r>
              <a:rPr lang="el-GR" sz="2200" dirty="0" smtClean="0">
                <a:solidFill>
                  <a:prstClr val="black"/>
                </a:solidFill>
              </a:rPr>
              <a:t>Πράγματι, </a:t>
            </a:r>
            <a:r>
              <a:rPr lang="el-GR" sz="2200" dirty="0">
                <a:solidFill>
                  <a:prstClr val="black"/>
                </a:solidFill>
              </a:rPr>
              <a:t>η περίπτωση αυτή δεν καλύπτεται γιατί έχουμε δύο ελέγχους άκυρων </a:t>
            </a:r>
            <a:r>
              <a:rPr lang="el-GR" sz="2200" dirty="0" smtClean="0">
                <a:solidFill>
                  <a:prstClr val="black"/>
                </a:solidFill>
              </a:rPr>
              <a:t>τριγώνων, </a:t>
            </a:r>
            <a:r>
              <a:rPr lang="el-GR" sz="2200" dirty="0">
                <a:solidFill>
                  <a:prstClr val="black"/>
                </a:solidFill>
              </a:rPr>
              <a:t>για τα τρίγωνα </a:t>
            </a:r>
            <a:r>
              <a:rPr lang="en-GB" sz="2200" dirty="0">
                <a:solidFill>
                  <a:prstClr val="black"/>
                </a:solidFill>
              </a:rPr>
              <a:t>(</a:t>
            </a:r>
            <a:r>
              <a:rPr lang="en-GB" sz="2200" i="1" dirty="0">
                <a:solidFill>
                  <a:prstClr val="black"/>
                </a:solidFill>
              </a:rPr>
              <a:t>10</a:t>
            </a:r>
            <a:r>
              <a:rPr lang="en-GB" sz="2200" dirty="0" smtClean="0">
                <a:solidFill>
                  <a:prstClr val="black"/>
                </a:solidFill>
              </a:rPr>
              <a:t>,</a:t>
            </a:r>
            <a:r>
              <a:rPr lang="el-GR" sz="2200" dirty="0" smtClean="0">
                <a:solidFill>
                  <a:prstClr val="black"/>
                </a:solidFill>
              </a:rPr>
              <a:t> </a:t>
            </a:r>
            <a:r>
              <a:rPr lang="en-GB" sz="2200" i="1" dirty="0" smtClean="0">
                <a:solidFill>
                  <a:prstClr val="black"/>
                </a:solidFill>
              </a:rPr>
              <a:t>10</a:t>
            </a:r>
            <a:r>
              <a:rPr lang="en-GB" sz="2200" dirty="0" smtClean="0">
                <a:solidFill>
                  <a:prstClr val="black"/>
                </a:solidFill>
              </a:rPr>
              <a:t>,</a:t>
            </a:r>
            <a:r>
              <a:rPr lang="el-GR" sz="2200" dirty="0" smtClean="0">
                <a:solidFill>
                  <a:prstClr val="black"/>
                </a:solidFill>
              </a:rPr>
              <a:t> </a:t>
            </a:r>
            <a:r>
              <a:rPr lang="en-GB" sz="2200" i="1" dirty="0" smtClean="0">
                <a:solidFill>
                  <a:prstClr val="black"/>
                </a:solidFill>
              </a:rPr>
              <a:t>100</a:t>
            </a:r>
            <a:r>
              <a:rPr lang="en-GB" sz="2200" dirty="0">
                <a:solidFill>
                  <a:prstClr val="black"/>
                </a:solidFill>
              </a:rPr>
              <a:t>)</a:t>
            </a:r>
            <a:r>
              <a:rPr lang="el-GR" sz="2200" dirty="0">
                <a:solidFill>
                  <a:prstClr val="black"/>
                </a:solidFill>
              </a:rPr>
              <a:t> και </a:t>
            </a:r>
            <a:r>
              <a:rPr lang="en-US" sz="2200" dirty="0">
                <a:solidFill>
                  <a:prstClr val="black"/>
                </a:solidFill>
              </a:rPr>
              <a:t/>
            </a:r>
            <a:br>
              <a:rPr lang="en-US" sz="2200" dirty="0">
                <a:solidFill>
                  <a:prstClr val="black"/>
                </a:solidFill>
              </a:rPr>
            </a:br>
            <a:r>
              <a:rPr lang="en-US" sz="2200" dirty="0">
                <a:solidFill>
                  <a:prstClr val="black"/>
                </a:solidFill>
              </a:rPr>
              <a:t>(-</a:t>
            </a:r>
            <a:r>
              <a:rPr lang="en-US" sz="2200" i="1" dirty="0">
                <a:solidFill>
                  <a:prstClr val="black"/>
                </a:solidFill>
              </a:rPr>
              <a:t>10</a:t>
            </a:r>
            <a:r>
              <a:rPr lang="en-US" sz="2200" dirty="0" smtClean="0">
                <a:solidFill>
                  <a:prstClr val="black"/>
                </a:solidFill>
              </a:rPr>
              <a:t>,</a:t>
            </a:r>
            <a:r>
              <a:rPr lang="el-GR" sz="2200" dirty="0" smtClean="0">
                <a:solidFill>
                  <a:prstClr val="black"/>
                </a:solidFill>
              </a:rPr>
              <a:t> </a:t>
            </a:r>
            <a:r>
              <a:rPr lang="en-US" sz="2200" i="1" dirty="0" smtClean="0">
                <a:solidFill>
                  <a:prstClr val="black"/>
                </a:solidFill>
              </a:rPr>
              <a:t>10</a:t>
            </a:r>
            <a:r>
              <a:rPr lang="en-US" sz="2200" dirty="0" smtClean="0">
                <a:solidFill>
                  <a:prstClr val="black"/>
                </a:solidFill>
              </a:rPr>
              <a:t>,</a:t>
            </a:r>
            <a:r>
              <a:rPr lang="el-GR" sz="2200" dirty="0" smtClean="0">
                <a:solidFill>
                  <a:prstClr val="black"/>
                </a:solidFill>
              </a:rPr>
              <a:t> </a:t>
            </a:r>
            <a:r>
              <a:rPr lang="en-US" sz="2200" i="1" dirty="0" smtClean="0">
                <a:solidFill>
                  <a:prstClr val="black"/>
                </a:solidFill>
              </a:rPr>
              <a:t>10</a:t>
            </a:r>
            <a:r>
              <a:rPr lang="en-US" sz="2200" dirty="0" smtClean="0">
                <a:solidFill>
                  <a:prstClr val="black"/>
                </a:solidFill>
              </a:rPr>
              <a:t>)</a:t>
            </a:r>
            <a:r>
              <a:rPr lang="el-GR" sz="2200" dirty="0" smtClean="0">
                <a:solidFill>
                  <a:prstClr val="black"/>
                </a:solidFill>
              </a:rPr>
              <a:t>.</a:t>
            </a:r>
            <a:endParaRPr lang="el-GR" sz="2200" dirty="0">
              <a:solidFill>
                <a:prstClr val="black"/>
              </a:solidFill>
            </a:endParaRPr>
          </a:p>
          <a:p>
            <a:pPr marL="342000" lvl="0" indent="-342000">
              <a:spcBef>
                <a:spcPts val="0"/>
              </a:spcBef>
              <a:buClr>
                <a:srgbClr val="C00000"/>
              </a:buClr>
              <a:buSzPct val="100000"/>
              <a:buFont typeface="Wingdings 2"/>
              <a:buChar char=""/>
            </a:pPr>
            <a:r>
              <a:rPr lang="el-GR" sz="2200" dirty="0">
                <a:solidFill>
                  <a:prstClr val="black"/>
                </a:solidFill>
              </a:rPr>
              <a:t>Ας βελτιώσουμε λοιπόν την </a:t>
            </a:r>
            <a:r>
              <a:rPr lang="el-GR" sz="2200" dirty="0" smtClean="0">
                <a:solidFill>
                  <a:prstClr val="black"/>
                </a:solidFill>
              </a:rPr>
              <a:t>κάλυψη, </a:t>
            </a:r>
            <a:r>
              <a:rPr lang="el-GR" sz="2200" dirty="0">
                <a:solidFill>
                  <a:prstClr val="black"/>
                </a:solidFill>
              </a:rPr>
              <a:t>δημιουργώντας έναν έλεγχο για το άκυρο τρίγωνο </a:t>
            </a:r>
            <a:r>
              <a:rPr lang="en-US" sz="2200" dirty="0">
                <a:solidFill>
                  <a:prstClr val="black"/>
                </a:solidFill>
              </a:rPr>
              <a:t>(</a:t>
            </a:r>
            <a:r>
              <a:rPr lang="en-US" sz="2200" i="1" dirty="0">
                <a:solidFill>
                  <a:prstClr val="black"/>
                </a:solidFill>
              </a:rPr>
              <a:t>10</a:t>
            </a:r>
            <a:r>
              <a:rPr lang="en-US" sz="2200" dirty="0" smtClean="0">
                <a:solidFill>
                  <a:prstClr val="black"/>
                </a:solidFill>
              </a:rPr>
              <a:t>,</a:t>
            </a:r>
            <a:r>
              <a:rPr lang="el-GR" sz="2200" dirty="0" smtClean="0">
                <a:solidFill>
                  <a:prstClr val="black"/>
                </a:solidFill>
              </a:rPr>
              <a:t> </a:t>
            </a:r>
            <a:r>
              <a:rPr lang="en-US" sz="2200" i="1" dirty="0" smtClean="0">
                <a:solidFill>
                  <a:prstClr val="black"/>
                </a:solidFill>
              </a:rPr>
              <a:t>20</a:t>
            </a:r>
            <a:r>
              <a:rPr lang="en-US" sz="2200" dirty="0" smtClean="0">
                <a:solidFill>
                  <a:prstClr val="black"/>
                </a:solidFill>
              </a:rPr>
              <a:t>,</a:t>
            </a:r>
            <a:r>
              <a:rPr lang="el-GR" sz="2200" dirty="0" smtClean="0">
                <a:solidFill>
                  <a:prstClr val="black"/>
                </a:solidFill>
              </a:rPr>
              <a:t> </a:t>
            </a:r>
            <a:r>
              <a:rPr lang="en-US" sz="2200" i="1" dirty="0" smtClean="0">
                <a:solidFill>
                  <a:prstClr val="black"/>
                </a:solidFill>
              </a:rPr>
              <a:t>100</a:t>
            </a:r>
            <a:r>
              <a:rPr lang="en-US" sz="2200" dirty="0" smtClean="0">
                <a:solidFill>
                  <a:prstClr val="black"/>
                </a:solidFill>
              </a:rPr>
              <a:t>)</a:t>
            </a:r>
            <a:r>
              <a:rPr lang="el-GR" sz="2200" dirty="0" smtClean="0">
                <a:solidFill>
                  <a:prstClr val="black"/>
                </a:solidFill>
              </a:rPr>
              <a:t>.</a:t>
            </a:r>
            <a:endParaRPr lang="en-US" sz="2200" dirty="0">
              <a:solidFill>
                <a:prstClr val="black"/>
              </a:solidFill>
            </a:endParaRPr>
          </a:p>
        </p:txBody>
      </p:sp>
      <p:pic>
        <p:nvPicPr>
          <p:cNvPr id="7" name="Θέση περιεχομένου 2" descr="Εικόνα που επισημαίνει ποίο σημείο του κώδικα δεν ελέγχθηκε."/>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500563" y="2297980"/>
            <a:ext cx="4338637" cy="3036020"/>
          </a:xfrm>
        </p:spPr>
      </p:pic>
      <p:sp>
        <p:nvSpPr>
          <p:cNvPr id="5"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22</a:t>
            </a:fld>
            <a:endParaRPr lang="el-GR" sz="1400" dirty="0">
              <a:solidFill>
                <a:schemeClr val="tx1"/>
              </a:solidFill>
            </a:endParaRPr>
          </a:p>
        </p:txBody>
      </p:sp>
    </p:spTree>
    <p:extLst>
      <p:ext uri="{BB962C8B-B14F-4D97-AF65-F5344CB8AC3E}">
        <p14:creationId xmlns:p14="http://schemas.microsoft.com/office/powerpoint/2010/main" val="16541566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Προσθήκη του ελέγχου στην κλάση </a:t>
            </a:r>
            <a:r>
              <a:rPr lang="en-US" b="1" i="1" dirty="0" err="1">
                <a:solidFill>
                  <a:schemeClr val="tx1">
                    <a:lumMod val="75000"/>
                    <a:lumOff val="25000"/>
                  </a:schemeClr>
                </a:solidFill>
              </a:rPr>
              <a:t>TriangleTest</a:t>
            </a:r>
            <a:endParaRPr lang="el-GR" b="1" i="1" dirty="0">
              <a:solidFill>
                <a:schemeClr val="tx1">
                  <a:lumMod val="75000"/>
                  <a:lumOff val="25000"/>
                </a:schemeClr>
              </a:solidFill>
            </a:endParaRPr>
          </a:p>
        </p:txBody>
      </p:sp>
      <p:sp>
        <p:nvSpPr>
          <p:cNvPr id="3" name="Θέση περιεχομένου 1"/>
          <p:cNvSpPr>
            <a:spLocks noGrp="1"/>
          </p:cNvSpPr>
          <p:nvPr>
            <p:ph idx="1"/>
          </p:nvPr>
        </p:nvSpPr>
        <p:spPr/>
        <p:txBody>
          <a:bodyPr>
            <a:normAutofit/>
          </a:bodyPr>
          <a:lstStyle/>
          <a:p>
            <a:pPr marL="342000" lvl="0" indent="-342000">
              <a:spcBef>
                <a:spcPts val="0"/>
              </a:spcBef>
              <a:spcAft>
                <a:spcPts val="1200"/>
              </a:spcAft>
              <a:buClr>
                <a:srgbClr val="C00000"/>
              </a:buClr>
              <a:buSzPct val="100000"/>
              <a:buFont typeface="Wingdings 2"/>
              <a:buChar char=""/>
            </a:pPr>
            <a:r>
              <a:rPr lang="el-GR" sz="2400" dirty="0">
                <a:solidFill>
                  <a:prstClr val="black"/>
                </a:solidFill>
              </a:rPr>
              <a:t>Στην κλάση </a:t>
            </a:r>
            <a:r>
              <a:rPr lang="en-US" sz="2400" i="1" dirty="0" err="1">
                <a:solidFill>
                  <a:prstClr val="black"/>
                </a:solidFill>
              </a:rPr>
              <a:t>TriangleTest</a:t>
            </a:r>
            <a:r>
              <a:rPr lang="en-US" sz="2400" dirty="0">
                <a:solidFill>
                  <a:prstClr val="black"/>
                </a:solidFill>
              </a:rPr>
              <a:t> </a:t>
            </a:r>
            <a:r>
              <a:rPr lang="el-GR" sz="2400" dirty="0">
                <a:solidFill>
                  <a:prstClr val="black"/>
                </a:solidFill>
              </a:rPr>
              <a:t>προσθέτουμε τον έλεγχο </a:t>
            </a:r>
            <a:r>
              <a:rPr lang="en-US" sz="2400" i="1" dirty="0">
                <a:solidFill>
                  <a:prstClr val="black"/>
                </a:solidFill>
              </a:rPr>
              <a:t>testNotValid3</a:t>
            </a:r>
            <a:r>
              <a:rPr lang="en-US" sz="2400" dirty="0" smtClean="0">
                <a:solidFill>
                  <a:prstClr val="black"/>
                </a:solidFill>
              </a:rPr>
              <a:t>()</a:t>
            </a:r>
            <a:r>
              <a:rPr lang="el-GR" sz="2400" dirty="0" smtClean="0">
                <a:solidFill>
                  <a:prstClr val="black"/>
                </a:solidFill>
              </a:rPr>
              <a:t>,</a:t>
            </a:r>
            <a:r>
              <a:rPr lang="en-US" sz="2400" dirty="0" smtClean="0">
                <a:solidFill>
                  <a:prstClr val="black"/>
                </a:solidFill>
              </a:rPr>
              <a:t> </a:t>
            </a:r>
            <a:r>
              <a:rPr lang="el-GR" sz="2400" dirty="0">
                <a:solidFill>
                  <a:prstClr val="black"/>
                </a:solidFill>
              </a:rPr>
              <a:t>για την περίπτωση άκυρου τριγώνου (</a:t>
            </a:r>
            <a:r>
              <a:rPr lang="el-GR" sz="2400" i="1" dirty="0">
                <a:solidFill>
                  <a:prstClr val="black"/>
                </a:solidFill>
              </a:rPr>
              <a:t>10</a:t>
            </a:r>
            <a:r>
              <a:rPr lang="el-GR" sz="2400" dirty="0" smtClean="0">
                <a:solidFill>
                  <a:prstClr val="black"/>
                </a:solidFill>
              </a:rPr>
              <a:t>, </a:t>
            </a:r>
            <a:r>
              <a:rPr lang="el-GR" sz="2400" i="1" dirty="0" smtClean="0">
                <a:solidFill>
                  <a:prstClr val="black"/>
                </a:solidFill>
              </a:rPr>
              <a:t>20</a:t>
            </a:r>
            <a:r>
              <a:rPr lang="el-GR" sz="2400" dirty="0" smtClean="0">
                <a:solidFill>
                  <a:prstClr val="black"/>
                </a:solidFill>
              </a:rPr>
              <a:t>, </a:t>
            </a:r>
            <a:r>
              <a:rPr lang="el-GR" sz="2400" i="1" dirty="0" smtClean="0">
                <a:solidFill>
                  <a:prstClr val="black"/>
                </a:solidFill>
              </a:rPr>
              <a:t>100</a:t>
            </a:r>
            <a:r>
              <a:rPr lang="el-GR" sz="2400" dirty="0">
                <a:solidFill>
                  <a:prstClr val="black"/>
                </a:solidFill>
              </a:rPr>
              <a:t>) όπου καμία πλευρά δεν είναι ίση με καμία άλλη:</a:t>
            </a:r>
          </a:p>
          <a:p>
            <a:pPr marL="1005840" lvl="3" indent="0">
              <a:spcBef>
                <a:spcPts val="0"/>
              </a:spcBef>
              <a:buClr>
                <a:srgbClr val="D34817">
                  <a:tint val="60000"/>
                </a:srgbClr>
              </a:buClr>
              <a:buSzPct val="85000"/>
              <a:buNone/>
            </a:pPr>
            <a:r>
              <a:rPr lang="en-GB" sz="2400" dirty="0">
                <a:solidFill>
                  <a:srgbClr val="777777"/>
                </a:solidFill>
              </a:rPr>
              <a:t>@Test</a:t>
            </a:r>
          </a:p>
          <a:p>
            <a:pPr marL="1005840" lvl="3" indent="0">
              <a:spcBef>
                <a:spcPts val="0"/>
              </a:spcBef>
              <a:buClr>
                <a:srgbClr val="D34817">
                  <a:tint val="60000"/>
                </a:srgbClr>
              </a:buClr>
              <a:buSzPct val="85000"/>
              <a:buNone/>
            </a:pPr>
            <a:r>
              <a:rPr lang="en-GB" sz="2400" b="1" dirty="0" smtClean="0">
                <a:solidFill>
                  <a:srgbClr val="7F0055"/>
                </a:solidFill>
              </a:rPr>
              <a:t>public</a:t>
            </a:r>
            <a:r>
              <a:rPr lang="en-GB" sz="2400" b="1" dirty="0" smtClean="0">
                <a:solidFill>
                  <a:srgbClr val="000000"/>
                </a:solidFill>
              </a:rPr>
              <a:t> </a:t>
            </a:r>
            <a:r>
              <a:rPr lang="en-GB" sz="2400" b="1" dirty="0" smtClean="0">
                <a:solidFill>
                  <a:srgbClr val="7F0055"/>
                </a:solidFill>
              </a:rPr>
              <a:t>void</a:t>
            </a:r>
            <a:r>
              <a:rPr lang="en-GB" sz="2400" b="1" dirty="0" smtClean="0">
                <a:solidFill>
                  <a:srgbClr val="000000"/>
                </a:solidFill>
              </a:rPr>
              <a:t> testNotValid3() {</a:t>
            </a:r>
            <a:endParaRPr lang="el-GR" sz="2400" b="1" dirty="0" smtClean="0">
              <a:solidFill>
                <a:srgbClr val="000000"/>
              </a:solidFill>
            </a:endParaRPr>
          </a:p>
          <a:p>
            <a:pPr marL="1920240" lvl="5" indent="0">
              <a:spcBef>
                <a:spcPts val="0"/>
              </a:spcBef>
              <a:buClr>
                <a:srgbClr val="D34817">
                  <a:tint val="60000"/>
                </a:srgbClr>
              </a:buClr>
              <a:buSzPct val="85000"/>
              <a:buNone/>
            </a:pPr>
            <a:r>
              <a:rPr lang="en-GB" sz="2200" dirty="0" smtClean="0">
                <a:solidFill>
                  <a:srgbClr val="000000"/>
                </a:solidFill>
              </a:rPr>
              <a:t>Triangle t = </a:t>
            </a:r>
            <a:r>
              <a:rPr lang="en-GB" sz="2200" b="1" dirty="0" smtClean="0">
                <a:solidFill>
                  <a:srgbClr val="7F0055"/>
                </a:solidFill>
              </a:rPr>
              <a:t>new</a:t>
            </a:r>
            <a:r>
              <a:rPr lang="en-GB" sz="2200" b="1" dirty="0" smtClean="0">
                <a:solidFill>
                  <a:srgbClr val="000000"/>
                </a:solidFill>
              </a:rPr>
              <a:t> Triangle(10,</a:t>
            </a:r>
            <a:r>
              <a:rPr lang="el-GR" sz="2200" b="1" dirty="0" smtClean="0">
                <a:solidFill>
                  <a:srgbClr val="000000"/>
                </a:solidFill>
              </a:rPr>
              <a:t> </a:t>
            </a:r>
            <a:r>
              <a:rPr lang="en-GB" sz="2200" b="1" dirty="0" smtClean="0">
                <a:solidFill>
                  <a:srgbClr val="000000"/>
                </a:solidFill>
              </a:rPr>
              <a:t>20,</a:t>
            </a:r>
            <a:r>
              <a:rPr lang="el-GR" sz="2200" b="1" dirty="0" smtClean="0">
                <a:solidFill>
                  <a:srgbClr val="000000"/>
                </a:solidFill>
              </a:rPr>
              <a:t> </a:t>
            </a:r>
            <a:r>
              <a:rPr lang="en-GB" sz="2200" b="1" dirty="0" smtClean="0">
                <a:solidFill>
                  <a:srgbClr val="000000"/>
                </a:solidFill>
              </a:rPr>
              <a:t>100);</a:t>
            </a:r>
            <a:endParaRPr lang="el-GR" sz="2200" b="1" dirty="0" smtClean="0">
              <a:solidFill>
                <a:srgbClr val="000000"/>
              </a:solidFill>
            </a:endParaRPr>
          </a:p>
          <a:p>
            <a:pPr marL="1920240" lvl="5" indent="0">
              <a:spcBef>
                <a:spcPts val="0"/>
              </a:spcBef>
              <a:buClr>
                <a:srgbClr val="D34817">
                  <a:tint val="60000"/>
                </a:srgbClr>
              </a:buClr>
              <a:buSzPct val="85000"/>
              <a:buNone/>
            </a:pPr>
            <a:r>
              <a:rPr lang="en-GB" sz="2200" i="1" dirty="0" err="1" smtClean="0">
                <a:solidFill>
                  <a:srgbClr val="000000"/>
                </a:solidFill>
              </a:rPr>
              <a:t>assertEquals</a:t>
            </a:r>
            <a:r>
              <a:rPr lang="en-GB" sz="2200" i="1" dirty="0" smtClean="0">
                <a:solidFill>
                  <a:srgbClr val="000000"/>
                </a:solidFill>
              </a:rPr>
              <a:t>(</a:t>
            </a:r>
            <a:r>
              <a:rPr lang="en-GB" sz="2200" i="1" dirty="0" err="1" smtClean="0">
                <a:solidFill>
                  <a:srgbClr val="000000"/>
                </a:solidFill>
              </a:rPr>
              <a:t>TriangleType.</a:t>
            </a:r>
            <a:r>
              <a:rPr lang="en-GB" sz="2200" i="1" dirty="0" err="1" smtClean="0">
                <a:solidFill>
                  <a:srgbClr val="0033CC"/>
                </a:solidFill>
              </a:rPr>
              <a:t>NotValid</a:t>
            </a:r>
            <a:r>
              <a:rPr lang="en-GB" sz="2200" i="1" dirty="0">
                <a:solidFill>
                  <a:srgbClr val="000000"/>
                </a:solidFill>
              </a:rPr>
              <a:t>, </a:t>
            </a:r>
            <a:r>
              <a:rPr lang="en-GB" sz="2200" i="1" dirty="0" err="1">
                <a:solidFill>
                  <a:srgbClr val="000000"/>
                </a:solidFill>
              </a:rPr>
              <a:t>t.triangleType</a:t>
            </a:r>
            <a:r>
              <a:rPr lang="en-GB" sz="2200" i="1" dirty="0">
                <a:solidFill>
                  <a:srgbClr val="000000"/>
                </a:solidFill>
              </a:rPr>
              <a:t>());</a:t>
            </a:r>
          </a:p>
          <a:p>
            <a:pPr marL="1005840" lvl="3" indent="0">
              <a:spcBef>
                <a:spcPts val="0"/>
              </a:spcBef>
              <a:spcAft>
                <a:spcPts val="2400"/>
              </a:spcAft>
              <a:buClr>
                <a:srgbClr val="D34817">
                  <a:tint val="60000"/>
                </a:srgbClr>
              </a:buClr>
              <a:buSzPct val="85000"/>
              <a:buNone/>
            </a:pPr>
            <a:r>
              <a:rPr lang="el-GR" sz="2400" dirty="0" smtClean="0">
                <a:solidFill>
                  <a:srgbClr val="000000"/>
                </a:solidFill>
              </a:rPr>
              <a:t>}</a:t>
            </a:r>
          </a:p>
          <a:p>
            <a:pPr marL="342000" lvl="0" indent="-342000">
              <a:spcBef>
                <a:spcPts val="0"/>
              </a:spcBef>
              <a:buClr>
                <a:srgbClr val="C00000"/>
              </a:buClr>
              <a:buSzPct val="100000"/>
              <a:buFont typeface="Wingdings 2"/>
              <a:buChar char=""/>
            </a:pPr>
            <a:r>
              <a:rPr lang="el-GR" sz="2400" dirty="0" smtClean="0">
                <a:solidFill>
                  <a:prstClr val="black"/>
                </a:solidFill>
              </a:rPr>
              <a:t>Αυτό θα οδηγήσει σε </a:t>
            </a:r>
            <a:r>
              <a:rPr lang="en-US" sz="2400" i="1" dirty="0" smtClean="0">
                <a:solidFill>
                  <a:prstClr val="black"/>
                </a:solidFill>
              </a:rPr>
              <a:t>sum</a:t>
            </a:r>
            <a:r>
              <a:rPr lang="el-GR" sz="2400" dirty="0" smtClean="0">
                <a:solidFill>
                  <a:prstClr val="black"/>
                </a:solidFill>
              </a:rPr>
              <a:t> </a:t>
            </a:r>
            <a:r>
              <a:rPr lang="en-US" sz="2400" dirty="0" smtClean="0">
                <a:solidFill>
                  <a:prstClr val="black"/>
                </a:solidFill>
              </a:rPr>
              <a:t>=</a:t>
            </a:r>
            <a:r>
              <a:rPr lang="el-GR" sz="2400" dirty="0" smtClean="0">
                <a:solidFill>
                  <a:prstClr val="black"/>
                </a:solidFill>
              </a:rPr>
              <a:t> </a:t>
            </a:r>
            <a:r>
              <a:rPr lang="en-US" sz="2400" i="1" dirty="0" smtClean="0">
                <a:solidFill>
                  <a:prstClr val="black"/>
                </a:solidFill>
              </a:rPr>
              <a:t>0</a:t>
            </a:r>
            <a:r>
              <a:rPr lang="en-US" sz="2400" dirty="0" smtClean="0">
                <a:solidFill>
                  <a:prstClr val="black"/>
                </a:solidFill>
              </a:rPr>
              <a:t> </a:t>
            </a:r>
            <a:r>
              <a:rPr lang="el-GR" sz="2400" dirty="0" smtClean="0">
                <a:solidFill>
                  <a:prstClr val="black"/>
                </a:solidFill>
              </a:rPr>
              <a:t>στον κώδικα της </a:t>
            </a:r>
            <a:r>
              <a:rPr lang="en-US" sz="2400" i="1" dirty="0" err="1" smtClean="0">
                <a:solidFill>
                  <a:prstClr val="black"/>
                </a:solidFill>
              </a:rPr>
              <a:t>Triangle.triangleType</a:t>
            </a:r>
            <a:r>
              <a:rPr lang="en-US" sz="2400" dirty="0" smtClean="0">
                <a:solidFill>
                  <a:prstClr val="black"/>
                </a:solidFill>
              </a:rPr>
              <a:t>()</a:t>
            </a:r>
            <a:r>
              <a:rPr lang="el-GR" sz="2400" dirty="0" smtClean="0">
                <a:solidFill>
                  <a:prstClr val="black"/>
                </a:solidFill>
              </a:rPr>
              <a:t>,</a:t>
            </a:r>
            <a:r>
              <a:rPr lang="en-US" sz="2400" dirty="0" smtClean="0">
                <a:solidFill>
                  <a:prstClr val="black"/>
                </a:solidFill>
              </a:rPr>
              <a:t> </a:t>
            </a:r>
            <a:r>
              <a:rPr lang="el-GR" sz="2400" dirty="0" smtClean="0">
                <a:solidFill>
                  <a:prstClr val="black"/>
                </a:solidFill>
              </a:rPr>
              <a:t>και επομένως τώρα θα ελεγχθεί η εντολή που πριν δεν ελέγχονταν.</a:t>
            </a:r>
            <a:endParaRPr lang="el-GR" sz="24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23</a:t>
            </a:fld>
            <a:endParaRPr lang="el-GR" sz="1400" dirty="0">
              <a:solidFill>
                <a:schemeClr val="tx1"/>
              </a:solidFill>
            </a:endParaRPr>
          </a:p>
        </p:txBody>
      </p:sp>
    </p:spTree>
    <p:extLst>
      <p:ext uri="{BB962C8B-B14F-4D97-AF65-F5344CB8AC3E}">
        <p14:creationId xmlns:p14="http://schemas.microsoft.com/office/powerpoint/2010/main" val="42499814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1000" y="274638"/>
            <a:ext cx="8382000" cy="1143000"/>
          </a:xfrm>
        </p:spPr>
        <p:txBody>
          <a:bodyPr>
            <a:noAutofit/>
          </a:bodyPr>
          <a:lstStyle/>
          <a:p>
            <a:r>
              <a:rPr lang="el-GR" sz="4000" b="1" dirty="0">
                <a:solidFill>
                  <a:schemeClr val="tx1">
                    <a:lumMod val="75000"/>
                    <a:lumOff val="25000"/>
                  </a:schemeClr>
                </a:solidFill>
              </a:rPr>
              <a:t>Επανάληψη ελέγχου και επιβεβαίωση της βελτίωσης της κάλυψης</a:t>
            </a:r>
          </a:p>
        </p:txBody>
      </p:sp>
      <p:sp>
        <p:nvSpPr>
          <p:cNvPr id="3" name="Θέση περιεχομένου 1"/>
          <p:cNvSpPr>
            <a:spLocks noGrp="1"/>
          </p:cNvSpPr>
          <p:nvPr>
            <p:ph idx="1"/>
          </p:nvPr>
        </p:nvSpPr>
        <p:spPr bwMode="gray">
          <a:xfrm>
            <a:off x="457200" y="1600201"/>
            <a:ext cx="8229600" cy="2590800"/>
          </a:xfrm>
        </p:spPr>
        <p:txBody>
          <a:bodyPr>
            <a:normAutofit/>
          </a:bodyPr>
          <a:lstStyle/>
          <a:p>
            <a:pPr marL="274320" lvl="0" indent="-274320">
              <a:spcBef>
                <a:spcPts val="0"/>
              </a:spcBef>
              <a:buClr>
                <a:srgbClr val="C00000"/>
              </a:buClr>
              <a:buSzPct val="100000"/>
              <a:buFont typeface="Wingdings 2"/>
              <a:buChar char=""/>
            </a:pPr>
            <a:endParaRPr lang="el-GR" sz="1600" dirty="0" smtClean="0">
              <a:solidFill>
                <a:prstClr val="black"/>
              </a:solidFill>
            </a:endParaRPr>
          </a:p>
          <a:p>
            <a:pPr marL="342000" lvl="0" indent="-342000">
              <a:spcBef>
                <a:spcPts val="0"/>
              </a:spcBef>
              <a:buClr>
                <a:srgbClr val="C00000"/>
              </a:buClr>
              <a:buSzPct val="100000"/>
              <a:buFont typeface="Wingdings 2"/>
              <a:buChar char=""/>
            </a:pPr>
            <a:r>
              <a:rPr lang="el-GR" sz="2800" dirty="0" smtClean="0">
                <a:solidFill>
                  <a:prstClr val="black"/>
                </a:solidFill>
              </a:rPr>
              <a:t>Κάνοντας </a:t>
            </a:r>
            <a:r>
              <a:rPr lang="el-GR" sz="2800" dirty="0">
                <a:solidFill>
                  <a:prstClr val="black"/>
                </a:solidFill>
              </a:rPr>
              <a:t>πάλι δεξί κλικ στην κλάση </a:t>
            </a:r>
            <a:r>
              <a:rPr lang="en-US" sz="2800" i="1" dirty="0" err="1" smtClean="0">
                <a:solidFill>
                  <a:prstClr val="black"/>
                </a:solidFill>
              </a:rPr>
              <a:t>TriangleTest</a:t>
            </a:r>
            <a:r>
              <a:rPr lang="el-GR" sz="2800" dirty="0" smtClean="0">
                <a:solidFill>
                  <a:prstClr val="black"/>
                </a:solidFill>
              </a:rPr>
              <a:t>,</a:t>
            </a:r>
            <a:r>
              <a:rPr lang="en-US" sz="2800" dirty="0" smtClean="0">
                <a:solidFill>
                  <a:prstClr val="black"/>
                </a:solidFill>
              </a:rPr>
              <a:t> </a:t>
            </a:r>
            <a:r>
              <a:rPr lang="el-GR" sz="2800" dirty="0">
                <a:solidFill>
                  <a:prstClr val="black"/>
                </a:solidFill>
              </a:rPr>
              <a:t>και επιλέγοντας και πάλι </a:t>
            </a:r>
            <a:r>
              <a:rPr lang="en-US" sz="2800" dirty="0">
                <a:solidFill>
                  <a:prstClr val="black"/>
                </a:solidFill>
              </a:rPr>
              <a:t>“</a:t>
            </a:r>
            <a:r>
              <a:rPr lang="en-US" sz="2800" i="1" dirty="0">
                <a:solidFill>
                  <a:prstClr val="black"/>
                </a:solidFill>
              </a:rPr>
              <a:t>Cover</a:t>
            </a:r>
            <a:r>
              <a:rPr lang="en-US" sz="2800" dirty="0">
                <a:solidFill>
                  <a:prstClr val="black"/>
                </a:solidFill>
              </a:rPr>
              <a:t> </a:t>
            </a:r>
            <a:r>
              <a:rPr lang="en-US" sz="2800" i="1" dirty="0" smtClean="0">
                <a:solidFill>
                  <a:prstClr val="black"/>
                </a:solidFill>
              </a:rPr>
              <a:t>As</a:t>
            </a:r>
            <a:r>
              <a:rPr lang="el-GR" sz="2800" i="1" dirty="0" smtClean="0">
                <a:solidFill>
                  <a:prstClr val="black"/>
                </a:solidFill>
              </a:rPr>
              <a:t> </a:t>
            </a:r>
            <a:r>
              <a:rPr lang="en-US" sz="2800" dirty="0" smtClean="0">
                <a:solidFill>
                  <a:prstClr val="black"/>
                </a:solidFill>
                <a:sym typeface="Wingdings" pitchFamily="2" charset="2"/>
              </a:rPr>
              <a:t></a:t>
            </a:r>
            <a:r>
              <a:rPr lang="el-GR" sz="2800" dirty="0" smtClean="0">
                <a:solidFill>
                  <a:prstClr val="black"/>
                </a:solidFill>
                <a:sym typeface="Wingdings" pitchFamily="2" charset="2"/>
              </a:rPr>
              <a:t> </a:t>
            </a:r>
            <a:r>
              <a:rPr lang="en-US" sz="2800" i="1" dirty="0" err="1" smtClean="0">
                <a:solidFill>
                  <a:prstClr val="black"/>
                </a:solidFill>
                <a:sym typeface="Wingdings" pitchFamily="2" charset="2"/>
              </a:rPr>
              <a:t>JUnit</a:t>
            </a:r>
            <a:r>
              <a:rPr lang="en-US" sz="2800" dirty="0" smtClean="0">
                <a:solidFill>
                  <a:prstClr val="black"/>
                </a:solidFill>
                <a:sym typeface="Wingdings" pitchFamily="2" charset="2"/>
              </a:rPr>
              <a:t> </a:t>
            </a:r>
            <a:r>
              <a:rPr lang="en-US" sz="2800" i="1" dirty="0">
                <a:solidFill>
                  <a:prstClr val="black"/>
                </a:solidFill>
                <a:sym typeface="Wingdings" pitchFamily="2" charset="2"/>
              </a:rPr>
              <a:t>Test</a:t>
            </a:r>
            <a:r>
              <a:rPr lang="en-US" sz="2800" dirty="0">
                <a:solidFill>
                  <a:prstClr val="black"/>
                </a:solidFill>
                <a:sym typeface="Wingdings" pitchFamily="2" charset="2"/>
              </a:rPr>
              <a:t>” </a:t>
            </a:r>
            <a:r>
              <a:rPr lang="el-GR" sz="2800" dirty="0">
                <a:solidFill>
                  <a:prstClr val="black"/>
                </a:solidFill>
                <a:sym typeface="Wingdings" pitchFamily="2" charset="2"/>
              </a:rPr>
              <a:t>θα διαπιστώσουμε βελτίωση της κάλυψης</a:t>
            </a:r>
            <a:r>
              <a:rPr lang="en-US" sz="2800" dirty="0">
                <a:solidFill>
                  <a:prstClr val="black"/>
                </a:solidFill>
                <a:sym typeface="Wingdings" pitchFamily="2" charset="2"/>
              </a:rPr>
              <a:t> </a:t>
            </a:r>
            <a:r>
              <a:rPr lang="el-GR" sz="2800" dirty="0">
                <a:solidFill>
                  <a:prstClr val="black"/>
                </a:solidFill>
                <a:sym typeface="Wingdings" pitchFamily="2" charset="2"/>
              </a:rPr>
              <a:t>και σε επίπεδο </a:t>
            </a:r>
            <a:r>
              <a:rPr lang="el-GR" sz="2800" dirty="0" smtClean="0">
                <a:solidFill>
                  <a:prstClr val="black"/>
                </a:solidFill>
                <a:sym typeface="Wingdings" pitchFamily="2" charset="2"/>
              </a:rPr>
              <a:t>γραμμών, </a:t>
            </a:r>
            <a:r>
              <a:rPr lang="el-GR" sz="2800" dirty="0">
                <a:solidFill>
                  <a:prstClr val="black"/>
                </a:solidFill>
                <a:sym typeface="Wingdings" pitchFamily="2" charset="2"/>
              </a:rPr>
              <a:t>αλλά και σε επίπεδο διακλαδώσεων όπως φαίνεται στον πίνακα</a:t>
            </a:r>
            <a:r>
              <a:rPr lang="el-GR" sz="2800" dirty="0" smtClean="0">
                <a:solidFill>
                  <a:prstClr val="black"/>
                </a:solidFill>
                <a:sym typeface="Wingdings" pitchFamily="2" charset="2"/>
              </a:rPr>
              <a:t>:</a:t>
            </a:r>
            <a:endParaRPr lang="el-GR" sz="2800" dirty="0">
              <a:solidFill>
                <a:prstClr val="black"/>
              </a:solidFill>
              <a:sym typeface="Wingdings" pitchFamily="2" charset="2"/>
            </a:endParaRPr>
          </a:p>
        </p:txBody>
      </p:sp>
      <p:graphicFrame>
        <p:nvGraphicFramePr>
          <p:cNvPr id="6" name="Πίνακας 1" descr="Πίνακας: Πρωτη γραμμή. Επίπεδο, κάλυψη γραμμών. Πριν, 79,41%. Μετά, 82,35%.&#10;Δεύτερη γραμμή. Επίπεδο, κάλυψη διακλαδώσεων. Πριν, 63,89%. Μετά, 66,67%."/>
          <p:cNvGraphicFramePr>
            <a:graphicFrameLocks noGrp="1"/>
          </p:cNvGraphicFramePr>
          <p:nvPr>
            <p:custDataLst>
              <p:tags r:id="rId2"/>
            </p:custDataLst>
            <p:extLst>
              <p:ext uri="{D42A27DB-BD31-4B8C-83A1-F6EECF244321}">
                <p14:modId xmlns:p14="http://schemas.microsoft.com/office/powerpoint/2010/main" val="1492719265"/>
              </p:ext>
            </p:extLst>
          </p:nvPr>
        </p:nvGraphicFramePr>
        <p:xfrm>
          <a:off x="533400" y="4419600"/>
          <a:ext cx="8153400" cy="1447800"/>
        </p:xfrm>
        <a:graphic>
          <a:graphicData uri="http://schemas.openxmlformats.org/drawingml/2006/table">
            <a:tbl>
              <a:tblPr firstRow="1" bandRow="1">
                <a:tableStyleId>{93296810-A885-4BE3-A3E7-6D5BEEA58F35}</a:tableStyleId>
              </a:tblPr>
              <a:tblGrid>
                <a:gridCol w="2717800"/>
                <a:gridCol w="2717800"/>
                <a:gridCol w="2717800"/>
              </a:tblGrid>
              <a:tr h="482600">
                <a:tc>
                  <a:txBody>
                    <a:bodyPr/>
                    <a:lstStyle/>
                    <a:p>
                      <a:pPr algn="ctr"/>
                      <a:r>
                        <a:rPr lang="el-GR" sz="2400" dirty="0" smtClean="0"/>
                        <a:t>Επίπεδο</a:t>
                      </a:r>
                      <a:endParaRPr lang="el-GR" sz="2400" dirty="0"/>
                    </a:p>
                  </a:txBody>
                  <a:tcPr/>
                </a:tc>
                <a:tc>
                  <a:txBody>
                    <a:bodyPr/>
                    <a:lstStyle/>
                    <a:p>
                      <a:pPr algn="ctr"/>
                      <a:r>
                        <a:rPr lang="el-GR" sz="2400" dirty="0" smtClean="0"/>
                        <a:t>Πριν</a:t>
                      </a:r>
                      <a:endParaRPr lang="el-GR" sz="2400" dirty="0"/>
                    </a:p>
                  </a:txBody>
                  <a:tcPr/>
                </a:tc>
                <a:tc>
                  <a:txBody>
                    <a:bodyPr/>
                    <a:lstStyle/>
                    <a:p>
                      <a:pPr algn="ctr"/>
                      <a:r>
                        <a:rPr lang="el-GR" sz="2400" dirty="0" smtClean="0"/>
                        <a:t>Μετά</a:t>
                      </a:r>
                      <a:endParaRPr lang="el-GR" sz="2400" dirty="0"/>
                    </a:p>
                  </a:txBody>
                  <a:tcPr/>
                </a:tc>
              </a:tr>
              <a:tr h="482600">
                <a:tc>
                  <a:txBody>
                    <a:bodyPr/>
                    <a:lstStyle/>
                    <a:p>
                      <a:pPr algn="ctr"/>
                      <a:r>
                        <a:rPr lang="el-GR" sz="2000" dirty="0" smtClean="0"/>
                        <a:t>Κάλυψη Γραμμών</a:t>
                      </a:r>
                      <a:endParaRPr lang="el-GR" sz="2000" dirty="0"/>
                    </a:p>
                  </a:txBody>
                  <a:tcPr/>
                </a:tc>
                <a:tc>
                  <a:txBody>
                    <a:bodyPr/>
                    <a:lstStyle/>
                    <a:p>
                      <a:pPr algn="ctr"/>
                      <a:r>
                        <a:rPr lang="el-GR" sz="2000" dirty="0" smtClean="0"/>
                        <a:t>79,41%</a:t>
                      </a:r>
                      <a:endParaRPr lang="el-GR" sz="2000" dirty="0"/>
                    </a:p>
                  </a:txBody>
                  <a:tcPr/>
                </a:tc>
                <a:tc>
                  <a:txBody>
                    <a:bodyPr/>
                    <a:lstStyle/>
                    <a:p>
                      <a:pPr algn="ctr"/>
                      <a:r>
                        <a:rPr lang="el-GR" sz="2000" dirty="0" smtClean="0"/>
                        <a:t>82,35%</a:t>
                      </a:r>
                      <a:endParaRPr lang="el-GR" sz="2000" dirty="0"/>
                    </a:p>
                  </a:txBody>
                  <a:tcPr/>
                </a:tc>
              </a:tr>
              <a:tr h="482600">
                <a:tc>
                  <a:txBody>
                    <a:bodyPr/>
                    <a:lstStyle/>
                    <a:p>
                      <a:pPr algn="ctr"/>
                      <a:r>
                        <a:rPr lang="el-GR" sz="2000" dirty="0" smtClean="0"/>
                        <a:t>Κάλυψη Διακλαδώσεων</a:t>
                      </a:r>
                      <a:endParaRPr lang="el-GR" sz="2000" dirty="0"/>
                    </a:p>
                  </a:txBody>
                  <a:tcPr/>
                </a:tc>
                <a:tc>
                  <a:txBody>
                    <a:bodyPr/>
                    <a:lstStyle/>
                    <a:p>
                      <a:pPr algn="ctr"/>
                      <a:r>
                        <a:rPr lang="el-GR" sz="2000" dirty="0" smtClean="0"/>
                        <a:t>63,89%</a:t>
                      </a:r>
                      <a:endParaRPr lang="el-GR" sz="2000" dirty="0"/>
                    </a:p>
                  </a:txBody>
                  <a:tcPr/>
                </a:tc>
                <a:tc>
                  <a:txBody>
                    <a:bodyPr/>
                    <a:lstStyle/>
                    <a:p>
                      <a:pPr algn="ctr"/>
                      <a:r>
                        <a:rPr lang="el-GR" sz="2000" dirty="0" smtClean="0"/>
                        <a:t>66,67%</a:t>
                      </a:r>
                      <a:endParaRPr lang="el-GR" sz="2000" dirty="0"/>
                    </a:p>
                  </a:txBody>
                  <a:tcPr/>
                </a:tc>
              </a:tr>
            </a:tbl>
          </a:graphicData>
        </a:graphic>
      </p:graphicFrame>
      <p:sp>
        <p:nvSpPr>
          <p:cNvPr id="4"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24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05680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Οπτική επιβεβαίωση εκτέλεσης της εντολής</a:t>
            </a:r>
          </a:p>
        </p:txBody>
      </p:sp>
      <p:sp>
        <p:nvSpPr>
          <p:cNvPr id="3" name="Θέση περιεχομένου 1"/>
          <p:cNvSpPr>
            <a:spLocks noGrp="1"/>
          </p:cNvSpPr>
          <p:nvPr>
            <p:ph type="body" idx="1"/>
          </p:nvPr>
        </p:nvSpPr>
        <p:spPr>
          <a:xfrm>
            <a:off x="457200" y="1535112"/>
            <a:ext cx="4040188" cy="1284288"/>
          </a:xfrm>
        </p:spPr>
        <p:txBody>
          <a:bodyPr>
            <a:noAutofit/>
          </a:bodyPr>
          <a:lstStyle/>
          <a:p>
            <a:pPr lvl="0">
              <a:spcBef>
                <a:spcPts val="0"/>
              </a:spcBef>
              <a:buClr>
                <a:srgbClr val="D34817"/>
              </a:buClr>
              <a:buSzPct val="85000"/>
            </a:pPr>
            <a:r>
              <a:rPr lang="el-GR" sz="2800" dirty="0" smtClean="0">
                <a:solidFill>
                  <a:srgbClr val="C00000"/>
                </a:solidFill>
              </a:rPr>
              <a:t>Πριν.</a:t>
            </a:r>
            <a:r>
              <a:rPr lang="el-GR" dirty="0">
                <a:solidFill>
                  <a:srgbClr val="C00000"/>
                </a:solidFill>
              </a:rPr>
              <a:t>	</a:t>
            </a:r>
          </a:p>
          <a:p>
            <a:pPr lvl="0">
              <a:spcBef>
                <a:spcPts val="0"/>
              </a:spcBef>
              <a:buClr>
                <a:srgbClr val="D34817"/>
              </a:buClr>
              <a:buSzPct val="85000"/>
            </a:pPr>
            <a:r>
              <a:rPr lang="el-GR" dirty="0">
                <a:solidFill>
                  <a:srgbClr val="C00000"/>
                </a:solidFill>
              </a:rPr>
              <a:t>Η εντολή δεν καλύπτεται και </a:t>
            </a:r>
            <a:r>
              <a:rPr lang="el-GR" dirty="0" smtClean="0">
                <a:solidFill>
                  <a:srgbClr val="C00000"/>
                </a:solidFill>
              </a:rPr>
              <a:t>για </a:t>
            </a:r>
            <a:r>
              <a:rPr lang="el-GR" dirty="0">
                <a:solidFill>
                  <a:srgbClr val="C00000"/>
                </a:solidFill>
              </a:rPr>
              <a:t>αυτό έχει κόκκινο </a:t>
            </a:r>
            <a:r>
              <a:rPr lang="el-GR" dirty="0" smtClean="0">
                <a:solidFill>
                  <a:srgbClr val="C00000"/>
                </a:solidFill>
              </a:rPr>
              <a:t>φόντο.</a:t>
            </a:r>
            <a:endParaRPr lang="el-GR" dirty="0">
              <a:solidFill>
                <a:srgbClr val="C00000"/>
              </a:solidFill>
            </a:endParaRPr>
          </a:p>
        </p:txBody>
      </p:sp>
      <p:pic>
        <p:nvPicPr>
          <p:cNvPr id="9" name="Θέση περιεχομένου 2" descr="Εικόνα με τις γραμμές του κώδικα που φέρουν κόκκινο χρώμα."/>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304800" y="2895600"/>
            <a:ext cx="4117935" cy="2819400"/>
          </a:xfrm>
        </p:spPr>
      </p:pic>
      <p:sp>
        <p:nvSpPr>
          <p:cNvPr id="5" name="Θέση περιεχομένου 3"/>
          <p:cNvSpPr>
            <a:spLocks noGrp="1"/>
          </p:cNvSpPr>
          <p:nvPr>
            <p:ph type="body" sz="quarter" idx="3"/>
          </p:nvPr>
        </p:nvSpPr>
        <p:spPr>
          <a:xfrm>
            <a:off x="4645025" y="1535112"/>
            <a:ext cx="4041775" cy="1284288"/>
          </a:xfrm>
        </p:spPr>
        <p:txBody>
          <a:bodyPr>
            <a:noAutofit/>
          </a:bodyPr>
          <a:lstStyle/>
          <a:p>
            <a:pPr lvl="0">
              <a:spcBef>
                <a:spcPts val="0"/>
              </a:spcBef>
              <a:buClr>
                <a:srgbClr val="D34817"/>
              </a:buClr>
              <a:buSzPct val="85000"/>
            </a:pPr>
            <a:r>
              <a:rPr lang="el-GR" sz="2800" dirty="0" smtClean="0">
                <a:solidFill>
                  <a:srgbClr val="C00000"/>
                </a:solidFill>
              </a:rPr>
              <a:t>Μετά.</a:t>
            </a:r>
            <a:endParaRPr lang="el-GR" sz="2800" dirty="0">
              <a:solidFill>
                <a:srgbClr val="C00000"/>
              </a:solidFill>
            </a:endParaRPr>
          </a:p>
          <a:p>
            <a:pPr lvl="0">
              <a:spcBef>
                <a:spcPts val="0"/>
              </a:spcBef>
              <a:buClr>
                <a:srgbClr val="D34817"/>
              </a:buClr>
              <a:buSzPct val="85000"/>
            </a:pPr>
            <a:r>
              <a:rPr lang="el-GR" dirty="0">
                <a:solidFill>
                  <a:srgbClr val="C00000"/>
                </a:solidFill>
              </a:rPr>
              <a:t>Η εντολή καλύπτεται και </a:t>
            </a:r>
            <a:r>
              <a:rPr lang="el-GR" dirty="0" smtClean="0">
                <a:solidFill>
                  <a:srgbClr val="C00000"/>
                </a:solidFill>
              </a:rPr>
              <a:t>για </a:t>
            </a:r>
            <a:r>
              <a:rPr lang="el-GR" dirty="0">
                <a:solidFill>
                  <a:srgbClr val="C00000"/>
                </a:solidFill>
              </a:rPr>
              <a:t>αυτό έχει πράσινο </a:t>
            </a:r>
            <a:r>
              <a:rPr lang="el-GR" dirty="0" smtClean="0">
                <a:solidFill>
                  <a:srgbClr val="C00000"/>
                </a:solidFill>
              </a:rPr>
              <a:t>φόντο.</a:t>
            </a:r>
            <a:endParaRPr lang="el-GR" dirty="0">
              <a:solidFill>
                <a:srgbClr val="C00000"/>
              </a:solidFill>
            </a:endParaRPr>
          </a:p>
        </p:txBody>
      </p:sp>
      <p:pic>
        <p:nvPicPr>
          <p:cNvPr id="10" name="Θέση περιεχομένου 4" descr="Εικόνα με τις γραμμές του κώδικα που φέρουν πράσινο χρώμα."/>
          <p:cNvPicPr>
            <a:picLocks noGrp="1" noChangeAspect="1"/>
          </p:cNvPicPr>
          <p:nvPr>
            <p:ph sz="quarter" idx="4"/>
          </p:nvPr>
        </p:nvPicPr>
        <p:blipFill>
          <a:blip r:embed="rId4">
            <a:extLst>
              <a:ext uri="{28A0092B-C50C-407E-A947-70E740481C1C}">
                <a14:useLocalDpi xmlns:a14="http://schemas.microsoft.com/office/drawing/2010/main" val="0"/>
              </a:ext>
            </a:extLst>
          </a:blip>
          <a:stretch>
            <a:fillRect/>
          </a:stretch>
        </p:blipFill>
        <p:spPr>
          <a:xfrm>
            <a:off x="4555829" y="2971800"/>
            <a:ext cx="4283371" cy="2590800"/>
          </a:xfrm>
        </p:spPr>
      </p:pic>
      <p:sp>
        <p:nvSpPr>
          <p:cNvPr id="7"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8"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25</a:t>
            </a:fld>
            <a:endParaRPr lang="el-GR" sz="1400" dirty="0">
              <a:solidFill>
                <a:schemeClr val="tx1"/>
              </a:solidFill>
            </a:endParaRPr>
          </a:p>
        </p:txBody>
      </p:sp>
      <p:pic>
        <p:nvPicPr>
          <p:cNvPr id="11"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9584467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75000"/>
                    <a:lumOff val="25000"/>
                  </a:schemeClr>
                </a:solidFill>
              </a:rPr>
              <a:t>Επεξεργασία: </a:t>
            </a:r>
            <a:r>
              <a:rPr lang="el-GR" sz="2000" dirty="0" err="1" smtClean="0">
                <a:solidFill>
                  <a:schemeClr val="tx1">
                    <a:lumMod val="75000"/>
                    <a:lumOff val="25000"/>
                  </a:schemeClr>
                </a:solidFill>
              </a:rPr>
              <a:t>Σοφιανίδου</a:t>
            </a:r>
            <a:r>
              <a:rPr lang="el-GR" sz="2000" dirty="0" smtClean="0">
                <a:solidFill>
                  <a:schemeClr val="tx1">
                    <a:lumMod val="75000"/>
                    <a:lumOff val="25000"/>
                  </a:schemeClr>
                </a:solidFill>
              </a:rPr>
              <a:t> Γεωργία</a:t>
            </a:r>
            <a:endParaRPr lang="el-GR" sz="2000" dirty="0">
              <a:solidFill>
                <a:schemeClr val="tx1">
                  <a:lumMod val="75000"/>
                  <a:lumOff val="25000"/>
                </a:schemeClr>
              </a:solidFill>
            </a:endParaRPr>
          </a:p>
        </p:txBody>
      </p:sp>
      <p:pic>
        <p:nvPicPr>
          <p:cNvPr id="8"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5" tooltip="Μετάβαση στο www.edulll.gr/"/>
          </p:cNvPr>
          <p:cNvPicPr>
            <a:picLocks noChangeAspect="1" noChangeArrowheads="1"/>
          </p:cNvPicPr>
          <p:nvPr/>
        </p:nvPicPr>
        <p:blipFill>
          <a:blip r:embed="rId6"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021665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t>Το παρόν εκπαιδευτικό υλικό έχει αναπτυχθεί στα πλαίσια του εκπαιδευτικού έργου του διδάσκοντα</a:t>
            </a:r>
            <a:r>
              <a:rPr lang="en-US" sz="2000" dirty="0" smtClean="0"/>
              <a:t>.</a:t>
            </a:r>
            <a:r>
              <a:rPr lang="el-GR" sz="2000" dirty="0" smtClean="0"/>
              <a:t> </a:t>
            </a:r>
            <a:endParaRPr lang="en-US" sz="2000" dirty="0" smtClean="0"/>
          </a:p>
          <a:p>
            <a:pPr lvl="0">
              <a:spcBef>
                <a:spcPts val="0"/>
              </a:spcBef>
              <a:spcAft>
                <a:spcPts val="600"/>
              </a:spcAft>
            </a:pPr>
            <a:r>
              <a:rPr lang="el-GR" sz="2000" dirty="0">
                <a:solidFill>
                  <a:prstClr val="black"/>
                </a:solidFill>
              </a:rPr>
              <a:t>Το έργο «</a:t>
            </a:r>
            <a:r>
              <a:rPr lang="el-GR" sz="2000" b="1" dirty="0">
                <a:solidFill>
                  <a:prstClr val="black"/>
                </a:solidFill>
              </a:rPr>
              <a:t>Ανοικτά Ακαδημαϊκά Μαθήματα στο </a:t>
            </a:r>
            <a:r>
              <a:rPr lang="el-GR" sz="2000" b="1" dirty="0" smtClean="0">
                <a:solidFill>
                  <a:prstClr val="black"/>
                </a:solidFill>
              </a:rPr>
              <a:t>Τ.Ε.Ι. </a:t>
            </a:r>
            <a:r>
              <a:rPr lang="el-GR" sz="2000" b="1" dirty="0">
                <a:solidFill>
                  <a:prstClr val="black"/>
                </a:solidFill>
              </a:rPr>
              <a:t>Θεσσαλίας</a:t>
            </a:r>
            <a:r>
              <a:rPr lang="el-GR" sz="2000" dirty="0">
                <a:solidFill>
                  <a:prstClr val="black"/>
                </a:solidFill>
              </a:rPr>
              <a:t>» έχει χρηματοδοτήσει μόνο </a:t>
            </a:r>
            <a:r>
              <a:rPr lang="el-GR" sz="2000" dirty="0" smtClean="0">
                <a:solidFill>
                  <a:prstClr val="black"/>
                </a:solidFill>
              </a:rPr>
              <a:t>την </a:t>
            </a:r>
            <a:r>
              <a:rPr lang="el-GR" sz="2000" dirty="0">
                <a:solidFill>
                  <a:prstClr val="black"/>
                </a:solidFill>
              </a:rPr>
              <a:t>αναδιαμόρφωση του εκπαιδευτικού υλικού</a:t>
            </a:r>
            <a:r>
              <a:rPr lang="el-GR" sz="2000" dirty="0" smtClean="0">
                <a:solidFill>
                  <a:prstClr val="black"/>
                </a:solidFill>
              </a:rPr>
              <a:t>.</a:t>
            </a:r>
            <a:endParaRPr lang="el-GR" sz="2000" dirty="0" smtClean="0"/>
          </a:p>
          <a:p>
            <a:pPr eaLnBrk="1" hangingPunct="1">
              <a:spcBef>
                <a:spcPts val="0"/>
              </a:spcBef>
            </a:pPr>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t>. </a:t>
            </a:r>
            <a:endParaRPr lang="el-GR" sz="2000" dirty="0" smtClean="0"/>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8655447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r>
              <a:rPr lang="el-GR" altLang="el-GR" b="1" dirty="0" smtClean="0">
                <a:solidFill>
                  <a:srgbClr val="333333"/>
                </a:solidFill>
              </a:rPr>
              <a:t>Περιεχόμενα ενότητας</a:t>
            </a:r>
          </a:p>
        </p:txBody>
      </p:sp>
      <p:sp>
        <p:nvSpPr>
          <p:cNvPr id="4" name="Θέση περιεχομένου 1">
            <a:hlinkClick r:id="rId4" action="ppaction://hlinksldjump" tooltip="Μετάβαση στη Διαφάνεια 5"/>
          </p:cNvPr>
          <p:cNvSpPr/>
          <p:nvPr/>
        </p:nvSpPr>
        <p:spPr>
          <a:xfrm>
            <a:off x="809625" y="1917141"/>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a:solidFill>
                  <a:srgbClr val="0070C0"/>
                </a:solidFill>
              </a:rPr>
              <a:t>1)  </a:t>
            </a:r>
            <a:r>
              <a:rPr lang="el-GR" sz="2800" i="1" dirty="0" smtClean="0">
                <a:solidFill>
                  <a:srgbClr val="0070C0"/>
                </a:solidFill>
              </a:rPr>
              <a:t>Κάλυψη ελέγχων</a:t>
            </a:r>
            <a:endParaRPr lang="el-GR" i="1" dirty="0">
              <a:solidFill>
                <a:srgbClr val="0070C0"/>
              </a:solidFill>
            </a:endParaRPr>
          </a:p>
        </p:txBody>
      </p:sp>
      <p:sp>
        <p:nvSpPr>
          <p:cNvPr id="14" name="Θέση περιεχομένου 2">
            <a:hlinkClick r:id="rId5" action="ppaction://hlinksldjump" tooltip="Μετάβαση στη Διαφάνεια 8"/>
          </p:cNvPr>
          <p:cNvSpPr/>
          <p:nvPr>
            <p:custDataLst>
              <p:tags r:id="rId2"/>
            </p:custDataLst>
          </p:nvPr>
        </p:nvSpPr>
        <p:spPr>
          <a:xfrm>
            <a:off x="809171" y="27432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a:solidFill>
                  <a:srgbClr val="0070C0"/>
                </a:solidFill>
              </a:rPr>
              <a:t>2</a:t>
            </a:r>
            <a:r>
              <a:rPr lang="el-GR" sz="2800" i="1" dirty="0">
                <a:solidFill>
                  <a:srgbClr val="0070C0"/>
                </a:solidFill>
              </a:rPr>
              <a:t>)  </a:t>
            </a:r>
            <a:r>
              <a:rPr lang="en-US" sz="2800" i="1" dirty="0" err="1" smtClean="0">
                <a:solidFill>
                  <a:srgbClr val="0070C0"/>
                </a:solidFill>
              </a:rPr>
              <a:t>ECobertura</a:t>
            </a:r>
            <a:endParaRPr lang="el-GR" i="1" dirty="0">
              <a:solidFill>
                <a:srgbClr val="0070C0"/>
              </a:solidFill>
            </a:endParaRPr>
          </a:p>
        </p:txBody>
      </p:sp>
      <p:sp>
        <p:nvSpPr>
          <p:cNvPr id="7" name="Θέση περιεχομένου 3">
            <a:hlinkClick r:id="rId6" action="ppaction://hlinksldjump" tooltip="Μετάβαση στη Διαφάνεια 11"/>
          </p:cNvPr>
          <p:cNvSpPr/>
          <p:nvPr/>
        </p:nvSpPr>
        <p:spPr>
          <a:xfrm>
            <a:off x="809171" y="3607504"/>
            <a:ext cx="7507288" cy="4148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514350" indent="-514350" fontAlgn="auto">
              <a:spcBef>
                <a:spcPts val="0"/>
              </a:spcBef>
              <a:spcAft>
                <a:spcPts val="0"/>
              </a:spcAft>
              <a:buAutoNum type="arabicParenR" startAt="3"/>
              <a:defRPr/>
            </a:pPr>
            <a:r>
              <a:rPr lang="el-GR" sz="2800" i="1" dirty="0" smtClean="0">
                <a:solidFill>
                  <a:srgbClr val="0070C0"/>
                </a:solidFill>
              </a:rPr>
              <a:t>Το παράδειγμα των τριγώνων</a:t>
            </a:r>
          </a:p>
        </p:txBody>
      </p:sp>
      <p:sp>
        <p:nvSpPr>
          <p:cNvPr id="8" name="Θέση περιεχομένου 4">
            <a:hlinkClick r:id="rId7" action="ppaction://hlinksldjump" tooltip="Μετάβαση στη Διαφάνεια 19"/>
          </p:cNvPr>
          <p:cNvSpPr/>
          <p:nvPr/>
        </p:nvSpPr>
        <p:spPr>
          <a:xfrm>
            <a:off x="809171" y="44196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a:solidFill>
                  <a:srgbClr val="0070C0"/>
                </a:solidFill>
              </a:rPr>
              <a:t>4)  </a:t>
            </a:r>
            <a:r>
              <a:rPr lang="el-GR" sz="2800" i="1" dirty="0" smtClean="0">
                <a:solidFill>
                  <a:srgbClr val="0070C0"/>
                </a:solidFill>
              </a:rPr>
              <a:t>Ποσοστό κάλυψης και βελτίωσή του</a:t>
            </a:r>
            <a:endParaRPr lang="el-GR" i="1" dirty="0">
              <a:solidFill>
                <a:srgbClr val="0070C0"/>
              </a:solidFill>
            </a:endParaRPr>
          </a:p>
        </p:txBody>
      </p:sp>
      <p:sp>
        <p:nvSpPr>
          <p:cNvPr id="9"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Μέτρηση της Κάλυψης των Ελέγχων</a:t>
            </a:r>
            <a:endParaRPr lang="el-GR" sz="1400" dirty="0">
              <a:solidFill>
                <a:schemeClr val="tx1"/>
              </a:solidFill>
            </a:endParaRPr>
          </a:p>
        </p:txBody>
      </p:sp>
      <p:sp>
        <p:nvSpPr>
          <p:cNvPr id="6153"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40444191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tx1">
                    <a:lumMod val="75000"/>
                    <a:lumOff val="25000"/>
                  </a:schemeClr>
                </a:solidFill>
              </a:rPr>
              <a:t>Κάλυψη ελέγχων</a:t>
            </a:r>
            <a:endParaRPr lang="el-GR" b="1" dirty="0">
              <a:solidFill>
                <a:schemeClr val="tx1">
                  <a:lumMod val="75000"/>
                  <a:lumOff val="25000"/>
                </a:schemeClr>
              </a:solidFill>
            </a:endParaRPr>
          </a:p>
        </p:txBody>
      </p:sp>
      <p:sp>
        <p:nvSpPr>
          <p:cNvPr id="3" name="Θέση περιεχομένου 1"/>
          <p:cNvSpPr>
            <a:spLocks noGrp="1"/>
          </p:cNvSpPr>
          <p:nvPr>
            <p:ph idx="1"/>
          </p:nvPr>
        </p:nvSpPr>
        <p:spPr/>
        <p:txBody>
          <a:bodyPr>
            <a:noAutofit/>
          </a:bodyPr>
          <a:lstStyle/>
          <a:p>
            <a:pPr marL="342000" lvl="0" indent="-342000">
              <a:spcBef>
                <a:spcPts val="0"/>
              </a:spcBef>
              <a:spcAft>
                <a:spcPts val="1800"/>
              </a:spcAft>
              <a:buClr>
                <a:srgbClr val="C00000"/>
              </a:buClr>
              <a:buSzPct val="100000"/>
              <a:buFont typeface="Wingdings 2"/>
              <a:buChar char=""/>
            </a:pPr>
            <a:r>
              <a:rPr lang="el-GR" sz="2400" dirty="0">
                <a:solidFill>
                  <a:prstClr val="black"/>
                </a:solidFill>
              </a:rPr>
              <a:t>Οι έλεγχοι μονάδων μας παρέχουν αυτοπεποίθηση κατά την ανάπτυξη λογισμικού, κάνοντας ευκολότερη την αλλαγή του </a:t>
            </a:r>
            <a:r>
              <a:rPr lang="el-GR" sz="2400" dirty="0" smtClean="0">
                <a:solidFill>
                  <a:prstClr val="black"/>
                </a:solidFill>
              </a:rPr>
              <a:t>λογισμικού, </a:t>
            </a:r>
            <a:r>
              <a:rPr lang="el-GR" sz="2400" dirty="0">
                <a:solidFill>
                  <a:prstClr val="black"/>
                </a:solidFill>
              </a:rPr>
              <a:t>και την εξέλιξή του όπως αναπτύσσεται.</a:t>
            </a:r>
          </a:p>
          <a:p>
            <a:pPr marL="342000" lvl="0" indent="-342000">
              <a:spcBef>
                <a:spcPts val="0"/>
              </a:spcBef>
              <a:spcAft>
                <a:spcPts val="1800"/>
              </a:spcAft>
              <a:buClr>
                <a:srgbClr val="C00000"/>
              </a:buClr>
              <a:buSzPct val="100000"/>
              <a:buFont typeface="Wingdings 2"/>
              <a:buChar char=""/>
            </a:pPr>
            <a:r>
              <a:rPr lang="el-GR" sz="2400" dirty="0">
                <a:solidFill>
                  <a:prstClr val="black"/>
                </a:solidFill>
              </a:rPr>
              <a:t>Παρόλα </a:t>
            </a:r>
            <a:r>
              <a:rPr lang="el-GR" sz="2400" dirty="0" smtClean="0">
                <a:solidFill>
                  <a:prstClr val="black"/>
                </a:solidFill>
              </a:rPr>
              <a:t>αυτά, </a:t>
            </a:r>
            <a:r>
              <a:rPr lang="el-GR" sz="2400" dirty="0">
                <a:solidFill>
                  <a:prstClr val="black"/>
                </a:solidFill>
              </a:rPr>
              <a:t>ενδέχεται οι έλεγχοι που έχουμε να μην έχουν «περάσει» από όλα τα σημεία του προγράμματος, κάνοντας ενδεχόμενη την παρουσία λαθών σε σημεία που δεν ελέγχθηκαν.</a:t>
            </a:r>
          </a:p>
          <a:p>
            <a:pPr marL="342000" lvl="0" indent="-342000">
              <a:spcBef>
                <a:spcPts val="0"/>
              </a:spcBef>
              <a:buClr>
                <a:srgbClr val="C00000"/>
              </a:buClr>
              <a:buSzPct val="100000"/>
              <a:buFont typeface="Wingdings 2"/>
              <a:buChar char=""/>
            </a:pPr>
            <a:r>
              <a:rPr lang="el-GR" sz="2400" dirty="0">
                <a:solidFill>
                  <a:prstClr val="black"/>
                </a:solidFill>
              </a:rPr>
              <a:t>Πόσο καλά </a:t>
            </a:r>
            <a:r>
              <a:rPr lang="el-GR" sz="2400" dirty="0" smtClean="0">
                <a:solidFill>
                  <a:prstClr val="black"/>
                </a:solidFill>
              </a:rPr>
              <a:t>καλύπτουν </a:t>
            </a:r>
            <a:r>
              <a:rPr lang="el-GR" sz="2400" dirty="0">
                <a:solidFill>
                  <a:prstClr val="black"/>
                </a:solidFill>
              </a:rPr>
              <a:t>οι έλεγχοι που έχουμε τον κώδικα που έχει αναπτυχθεί; Αυτό ονομάζεται «κάλυψη ελέγχων» (</a:t>
            </a:r>
            <a:r>
              <a:rPr lang="en-US" sz="2400" i="1" dirty="0">
                <a:solidFill>
                  <a:prstClr val="black"/>
                </a:solidFill>
              </a:rPr>
              <a:t>test coverage</a:t>
            </a:r>
            <a:r>
              <a:rPr lang="el-GR" sz="2400" dirty="0" smtClean="0">
                <a:solidFill>
                  <a:prstClr val="black"/>
                </a:solidFill>
              </a:rPr>
              <a:t>).</a:t>
            </a:r>
            <a:endParaRPr lang="el-GR" sz="24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5</a:t>
            </a:fld>
            <a:endParaRPr lang="el-GR" sz="1400" dirty="0">
              <a:solidFill>
                <a:schemeClr val="tx1"/>
              </a:solidFill>
            </a:endParaRPr>
          </a:p>
        </p:txBody>
      </p:sp>
    </p:spTree>
    <p:extLst>
      <p:ext uri="{BB962C8B-B14F-4D97-AF65-F5344CB8AC3E}">
        <p14:creationId xmlns:p14="http://schemas.microsoft.com/office/powerpoint/2010/main" val="14563705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Έλεγχος μαύρου κουτιού </a:t>
            </a:r>
            <a:br>
              <a:rPr lang="el-GR" b="1" dirty="0" smtClean="0">
                <a:solidFill>
                  <a:schemeClr val="tx1">
                    <a:lumMod val="75000"/>
                    <a:lumOff val="25000"/>
                  </a:schemeClr>
                </a:solidFill>
              </a:rPr>
            </a:br>
            <a:r>
              <a:rPr lang="el-GR" b="1" dirty="0" smtClean="0">
                <a:solidFill>
                  <a:schemeClr val="tx1">
                    <a:lumMod val="75000"/>
                    <a:lumOff val="25000"/>
                  </a:schemeClr>
                </a:solidFill>
              </a:rPr>
              <a:t>(</a:t>
            </a:r>
            <a:r>
              <a:rPr lang="en-US" b="1" i="1" dirty="0" smtClean="0">
                <a:solidFill>
                  <a:schemeClr val="tx1">
                    <a:lumMod val="75000"/>
                    <a:lumOff val="25000"/>
                  </a:schemeClr>
                </a:solidFill>
              </a:rPr>
              <a:t>Black-Box Testing</a:t>
            </a:r>
            <a:r>
              <a:rPr lang="en-US" b="1" dirty="0" smtClean="0">
                <a:solidFill>
                  <a:schemeClr val="tx1">
                    <a:lumMod val="75000"/>
                    <a:lumOff val="25000"/>
                  </a:schemeClr>
                </a:solidFill>
              </a:rPr>
              <a:t>)</a:t>
            </a:r>
            <a:endParaRPr lang="el-GR" b="1" dirty="0">
              <a:solidFill>
                <a:schemeClr val="tx1">
                  <a:lumMod val="75000"/>
                  <a:lumOff val="25000"/>
                </a:schemeClr>
              </a:solidFill>
            </a:endParaRPr>
          </a:p>
        </p:txBody>
      </p:sp>
      <p:sp>
        <p:nvSpPr>
          <p:cNvPr id="6" name="Θέση περιεχομένου 1"/>
          <p:cNvSpPr>
            <a:spLocks noGrp="1"/>
          </p:cNvSpPr>
          <p:nvPr>
            <p:ph sz="half" idx="1"/>
          </p:nvPr>
        </p:nvSpPr>
        <p:spPr>
          <a:xfrm>
            <a:off x="457200" y="1600200"/>
            <a:ext cx="4038600" cy="4648200"/>
          </a:xfrm>
        </p:spPr>
        <p:txBody>
          <a:bodyPr>
            <a:normAutofit/>
          </a:bodyPr>
          <a:lstStyle/>
          <a:p>
            <a:pPr marL="342000" lvl="0" indent="-342000">
              <a:spcBef>
                <a:spcPts val="0"/>
              </a:spcBef>
              <a:spcAft>
                <a:spcPts val="1200"/>
              </a:spcAft>
              <a:buClr>
                <a:srgbClr val="C00000"/>
              </a:buClr>
              <a:buSzPct val="100000"/>
              <a:buFont typeface="Wingdings 2"/>
              <a:buChar char=""/>
            </a:pPr>
            <a:r>
              <a:rPr lang="el-GR" sz="2400" dirty="0">
                <a:solidFill>
                  <a:prstClr val="black"/>
                </a:solidFill>
              </a:rPr>
              <a:t>Ο έλεγχος μαύρου </a:t>
            </a:r>
            <a:r>
              <a:rPr lang="el-GR" sz="2400" dirty="0" smtClean="0">
                <a:solidFill>
                  <a:prstClr val="black"/>
                </a:solidFill>
              </a:rPr>
              <a:t>κουτιού, </a:t>
            </a:r>
            <a:r>
              <a:rPr lang="el-GR" sz="2400" dirty="0">
                <a:solidFill>
                  <a:prstClr val="black"/>
                </a:solidFill>
              </a:rPr>
              <a:t>αφορά την δημιουργία ελέγχων μόνο με βάση την δημόσια διασύνδεση ενός </a:t>
            </a:r>
            <a:r>
              <a:rPr lang="el-GR" sz="2400" dirty="0" smtClean="0">
                <a:solidFill>
                  <a:prstClr val="black"/>
                </a:solidFill>
              </a:rPr>
              <a:t>συστατικού, </a:t>
            </a:r>
            <a:r>
              <a:rPr lang="el-GR" sz="2400" dirty="0">
                <a:solidFill>
                  <a:prstClr val="black"/>
                </a:solidFill>
              </a:rPr>
              <a:t>και δεν υποθέτει πως έχουμε στην διάθεσή μας τον κώδικα. </a:t>
            </a:r>
          </a:p>
          <a:p>
            <a:pPr marL="342000" lvl="0" indent="-342000">
              <a:spcBef>
                <a:spcPts val="0"/>
              </a:spcBef>
              <a:buClr>
                <a:srgbClr val="C00000"/>
              </a:buClr>
              <a:buSzPct val="100000"/>
              <a:buFont typeface="Wingdings 2"/>
              <a:buChar char=""/>
            </a:pPr>
            <a:r>
              <a:rPr lang="el-GR" sz="2400" dirty="0">
                <a:solidFill>
                  <a:prstClr val="black"/>
                </a:solidFill>
              </a:rPr>
              <a:t>Λόγω του ότι ελέγχουμε μόνο τις μεθόδους της δημόσιας </a:t>
            </a:r>
            <a:r>
              <a:rPr lang="el-GR" sz="2400" dirty="0" smtClean="0">
                <a:solidFill>
                  <a:prstClr val="black"/>
                </a:solidFill>
              </a:rPr>
              <a:t>διασύνδεσης, </a:t>
            </a:r>
            <a:r>
              <a:rPr lang="el-GR" sz="2400" dirty="0">
                <a:solidFill>
                  <a:prstClr val="black"/>
                </a:solidFill>
              </a:rPr>
              <a:t>η κάλυψή μας τυπικά είναι αρκετά κάτω από το 100</a:t>
            </a:r>
            <a:r>
              <a:rPr lang="el-GR" sz="2400" dirty="0" smtClean="0">
                <a:solidFill>
                  <a:prstClr val="black"/>
                </a:solidFill>
              </a:rPr>
              <a:t>%.</a:t>
            </a:r>
            <a:endParaRPr lang="el-GR" sz="2400" dirty="0">
              <a:solidFill>
                <a:prstClr val="black"/>
              </a:solidFill>
            </a:endParaRPr>
          </a:p>
        </p:txBody>
      </p:sp>
      <p:pic>
        <p:nvPicPr>
          <p:cNvPr id="8" name="Θέση περιεχομένου 2" descr="Εικόνα μπλοκ διαγράμματος, στην οποία φαίνεται πως ο έλεγχος γίνεται μόνο στις μεθόδους a, b, και c, της δημόσιας διασύνδεσης."/>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572000" y="1828800"/>
            <a:ext cx="4267200" cy="4069185"/>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6</a:t>
            </a:fld>
            <a:endParaRPr lang="el-GR" sz="1400" dirty="0">
              <a:solidFill>
                <a:schemeClr val="tx1"/>
              </a:solidFill>
            </a:endParaRPr>
          </a:p>
        </p:txBody>
      </p:sp>
    </p:spTree>
    <p:extLst>
      <p:ext uri="{BB962C8B-B14F-4D97-AF65-F5344CB8AC3E}">
        <p14:creationId xmlns:p14="http://schemas.microsoft.com/office/powerpoint/2010/main" val="3338847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Έλεγχος λευκού κουτιού </a:t>
            </a:r>
            <a:br>
              <a:rPr lang="el-GR" b="1" dirty="0" smtClean="0">
                <a:solidFill>
                  <a:schemeClr val="tx1">
                    <a:lumMod val="75000"/>
                    <a:lumOff val="25000"/>
                  </a:schemeClr>
                </a:solidFill>
              </a:rPr>
            </a:br>
            <a:r>
              <a:rPr lang="el-GR" b="1" dirty="0" smtClean="0">
                <a:solidFill>
                  <a:schemeClr val="tx1">
                    <a:lumMod val="75000"/>
                    <a:lumOff val="25000"/>
                  </a:schemeClr>
                </a:solidFill>
              </a:rPr>
              <a:t>(</a:t>
            </a:r>
            <a:r>
              <a:rPr lang="en-US" b="1" i="1" dirty="0" smtClean="0">
                <a:solidFill>
                  <a:schemeClr val="tx1">
                    <a:lumMod val="75000"/>
                    <a:lumOff val="25000"/>
                  </a:schemeClr>
                </a:solidFill>
              </a:rPr>
              <a:t>White-Box Testing</a:t>
            </a:r>
            <a:r>
              <a:rPr lang="en-US" b="1" dirty="0" smtClean="0">
                <a:solidFill>
                  <a:schemeClr val="tx1">
                    <a:lumMod val="75000"/>
                    <a:lumOff val="25000"/>
                  </a:schemeClr>
                </a:solidFill>
              </a:rPr>
              <a:t>)</a:t>
            </a:r>
            <a:endParaRPr lang="el-GR" b="1" dirty="0">
              <a:solidFill>
                <a:schemeClr val="tx1">
                  <a:lumMod val="75000"/>
                  <a:lumOff val="25000"/>
                </a:schemeClr>
              </a:solidFill>
            </a:endParaRPr>
          </a:p>
        </p:txBody>
      </p:sp>
      <p:sp>
        <p:nvSpPr>
          <p:cNvPr id="3" name="Θέση περιεχομένου 1"/>
          <p:cNvSpPr>
            <a:spLocks noGrp="1"/>
          </p:cNvSpPr>
          <p:nvPr>
            <p:ph sz="half" idx="1"/>
          </p:nvPr>
        </p:nvSpPr>
        <p:spPr>
          <a:xfrm>
            <a:off x="457200" y="1600200"/>
            <a:ext cx="4038600" cy="4648200"/>
          </a:xfrm>
        </p:spPr>
        <p:txBody>
          <a:bodyPr>
            <a:normAutofit/>
          </a:bodyPr>
          <a:lstStyle/>
          <a:p>
            <a:pPr marL="342000" lvl="0" indent="-342000">
              <a:spcBef>
                <a:spcPts val="0"/>
              </a:spcBef>
              <a:spcAft>
                <a:spcPts val="1200"/>
              </a:spcAft>
              <a:buClr>
                <a:srgbClr val="C00000"/>
              </a:buClr>
              <a:buSzPct val="100000"/>
              <a:buFont typeface="Wingdings 2"/>
              <a:buChar char=""/>
            </a:pPr>
            <a:r>
              <a:rPr lang="el-GR" sz="2400" dirty="0">
                <a:solidFill>
                  <a:prstClr val="black"/>
                </a:solidFill>
              </a:rPr>
              <a:t>Ο έλεγχος λευκού </a:t>
            </a:r>
            <a:r>
              <a:rPr lang="el-GR" sz="2400" dirty="0" smtClean="0">
                <a:solidFill>
                  <a:prstClr val="black"/>
                </a:solidFill>
              </a:rPr>
              <a:t>κουτιού, </a:t>
            </a:r>
            <a:r>
              <a:rPr lang="el-GR" sz="2400" dirty="0">
                <a:solidFill>
                  <a:prstClr val="black"/>
                </a:solidFill>
              </a:rPr>
              <a:t>αφορά την δημιουργία ελέγχων με βάση τον κώδικα της κάθε κλάσης </a:t>
            </a:r>
            <a:r>
              <a:rPr lang="el-GR" sz="2400" dirty="0" smtClean="0">
                <a:solidFill>
                  <a:prstClr val="black"/>
                </a:solidFill>
              </a:rPr>
              <a:t>ξεχωριστά, </a:t>
            </a:r>
            <a:r>
              <a:rPr lang="el-GR" sz="2400" dirty="0">
                <a:solidFill>
                  <a:prstClr val="black"/>
                </a:solidFill>
              </a:rPr>
              <a:t>τον οποίο τώρα έχουμε στην διάθεσή μας</a:t>
            </a:r>
            <a:r>
              <a:rPr lang="el-GR" sz="2400" dirty="0" smtClean="0">
                <a:solidFill>
                  <a:prstClr val="black"/>
                </a:solidFill>
              </a:rPr>
              <a:t>.</a:t>
            </a:r>
            <a:endParaRPr lang="el-GR" sz="2400" dirty="0">
              <a:solidFill>
                <a:prstClr val="black"/>
              </a:solidFill>
            </a:endParaRPr>
          </a:p>
          <a:p>
            <a:pPr marL="342000" lvl="0" indent="-342000">
              <a:spcBef>
                <a:spcPts val="0"/>
              </a:spcBef>
              <a:buClr>
                <a:srgbClr val="C00000"/>
              </a:buClr>
              <a:buSzPct val="100000"/>
              <a:buFont typeface="Wingdings 2"/>
              <a:buChar char=""/>
            </a:pPr>
            <a:r>
              <a:rPr lang="el-GR" sz="2400" dirty="0">
                <a:solidFill>
                  <a:prstClr val="black"/>
                </a:solidFill>
              </a:rPr>
              <a:t>Λόγω του ότι για κάθε μέθοδο (δημόσια ή ιδιωτική) κάθε κλάσης, έχουμε ελέγχους μονάδων, μπορούμε να έχουμε κάλυψη κοντά στο 100</a:t>
            </a:r>
            <a:r>
              <a:rPr lang="el-GR" sz="2400" dirty="0" smtClean="0">
                <a:solidFill>
                  <a:prstClr val="black"/>
                </a:solidFill>
              </a:rPr>
              <a:t>%.</a:t>
            </a:r>
            <a:endParaRPr lang="el-GR" sz="2400" dirty="0">
              <a:solidFill>
                <a:prstClr val="black"/>
              </a:solidFill>
            </a:endParaRPr>
          </a:p>
        </p:txBody>
      </p:sp>
      <p:pic>
        <p:nvPicPr>
          <p:cNvPr id="7" name="Θέση περιεχομένου 2" descr="Εικόνα μπλοκ διαγράμματος, στην οποία φαίνονται πως γίνονται οι έλεγχοι σε κάθε μέθοδο της κάθε κλάσης."/>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564767" y="1806691"/>
            <a:ext cx="4274433" cy="4289309"/>
          </a:xfrm>
        </p:spPr>
      </p:pic>
      <p:sp>
        <p:nvSpPr>
          <p:cNvPr id="5"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7</a:t>
            </a:fld>
            <a:endParaRPr lang="el-GR" sz="1400" dirty="0">
              <a:solidFill>
                <a:schemeClr val="tx1"/>
              </a:solidFill>
            </a:endParaRPr>
          </a:p>
        </p:txBody>
      </p:sp>
      <p:pic>
        <p:nvPicPr>
          <p:cNvPr id="8"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30480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591598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b="1" i="1" dirty="0" err="1" smtClean="0">
                <a:solidFill>
                  <a:schemeClr val="tx1">
                    <a:lumMod val="75000"/>
                    <a:lumOff val="25000"/>
                  </a:schemeClr>
                </a:solidFill>
              </a:rPr>
              <a:t>Cobertura</a:t>
            </a:r>
            <a:endParaRPr lang="el-GR" b="1" i="1" dirty="0">
              <a:solidFill>
                <a:schemeClr val="tx1">
                  <a:lumMod val="75000"/>
                  <a:lumOff val="25000"/>
                </a:schemeClr>
              </a:solidFill>
            </a:endParaRPr>
          </a:p>
        </p:txBody>
      </p:sp>
      <p:sp>
        <p:nvSpPr>
          <p:cNvPr id="3" name="Θέση περιεχομένου 1"/>
          <p:cNvSpPr>
            <a:spLocks noGrp="1"/>
          </p:cNvSpPr>
          <p:nvPr>
            <p:ph idx="1"/>
          </p:nvPr>
        </p:nvSpPr>
        <p:spPr/>
        <p:txBody>
          <a:bodyPr>
            <a:normAutofit/>
          </a:bodyPr>
          <a:lstStyle/>
          <a:p>
            <a:pPr marL="342000" lvl="0" indent="-342000">
              <a:spcBef>
                <a:spcPts val="0"/>
              </a:spcBef>
              <a:spcAft>
                <a:spcPts val="600"/>
              </a:spcAft>
              <a:buClr>
                <a:srgbClr val="C00000"/>
              </a:buClr>
              <a:buSzPct val="100000"/>
              <a:buFont typeface="Wingdings 2"/>
              <a:buChar char=""/>
            </a:pPr>
            <a:r>
              <a:rPr lang="el-GR" sz="2800" dirty="0">
                <a:solidFill>
                  <a:prstClr val="black"/>
                </a:solidFill>
              </a:rPr>
              <a:t>Το </a:t>
            </a:r>
            <a:r>
              <a:rPr lang="en-US" sz="2800" i="1" dirty="0" err="1">
                <a:solidFill>
                  <a:prstClr val="black"/>
                </a:solidFill>
              </a:rPr>
              <a:t>Cobertura</a:t>
            </a:r>
            <a:r>
              <a:rPr lang="el-GR" sz="2800" dirty="0">
                <a:solidFill>
                  <a:prstClr val="black"/>
                </a:solidFill>
              </a:rPr>
              <a:t> είναι ένα εργαλείο (ελεύθερου και ανοιχτού λογισμικού</a:t>
            </a:r>
            <a:r>
              <a:rPr lang="el-GR" sz="2800" dirty="0" smtClean="0">
                <a:solidFill>
                  <a:prstClr val="black"/>
                </a:solidFill>
              </a:rPr>
              <a:t>), </a:t>
            </a:r>
            <a:r>
              <a:rPr lang="el-GR" sz="2800" dirty="0">
                <a:solidFill>
                  <a:prstClr val="black"/>
                </a:solidFill>
              </a:rPr>
              <a:t>το οποίο υπολογίζει το ποσοστό του κώδικα που προσπελάζουν οι έλεγχοί σας.</a:t>
            </a:r>
          </a:p>
          <a:p>
            <a:pPr marL="342000" lvl="0" indent="-342000">
              <a:spcBef>
                <a:spcPts val="0"/>
              </a:spcBef>
              <a:spcAft>
                <a:spcPts val="600"/>
              </a:spcAft>
              <a:buClr>
                <a:srgbClr val="C00000"/>
              </a:buClr>
              <a:buSzPct val="100000"/>
              <a:buFont typeface="Wingdings 2"/>
              <a:buChar char=""/>
            </a:pPr>
            <a:r>
              <a:rPr lang="el-GR" sz="2800" dirty="0">
                <a:solidFill>
                  <a:prstClr val="black"/>
                </a:solidFill>
              </a:rPr>
              <a:t>Με αυτό τον </a:t>
            </a:r>
            <a:r>
              <a:rPr lang="el-GR" sz="2800" dirty="0" smtClean="0">
                <a:solidFill>
                  <a:prstClr val="black"/>
                </a:solidFill>
              </a:rPr>
              <a:t>τρόπο, </a:t>
            </a:r>
            <a:r>
              <a:rPr lang="el-GR" sz="2800" dirty="0">
                <a:solidFill>
                  <a:prstClr val="black"/>
                </a:solidFill>
              </a:rPr>
              <a:t>σας επιτρέπει να ελέγξετε ποιο ποσοστό του κώδικά σας τελικά </a:t>
            </a:r>
            <a:r>
              <a:rPr lang="el-GR" sz="2800" dirty="0" smtClean="0">
                <a:solidFill>
                  <a:prstClr val="black"/>
                </a:solidFill>
              </a:rPr>
              <a:t>ελέγχθηκε, </a:t>
            </a:r>
            <a:r>
              <a:rPr lang="el-GR" sz="2800" dirty="0">
                <a:solidFill>
                  <a:prstClr val="black"/>
                </a:solidFill>
              </a:rPr>
              <a:t>και έτσι σας δίνει μία μεγαλύτερη εμπιστοσύνη στο ότι οι έλεγχοί σας είναι αρκετοί.</a:t>
            </a:r>
          </a:p>
          <a:p>
            <a:pPr marL="342000" lvl="0" indent="-342000">
              <a:spcBef>
                <a:spcPts val="0"/>
              </a:spcBef>
              <a:buClr>
                <a:srgbClr val="C00000"/>
              </a:buClr>
              <a:buSzPct val="100000"/>
              <a:buFont typeface="Wingdings 2"/>
              <a:buChar char=""/>
            </a:pPr>
            <a:r>
              <a:rPr lang="el-GR" sz="2800" dirty="0">
                <a:solidFill>
                  <a:prstClr val="black"/>
                </a:solidFill>
              </a:rPr>
              <a:t>Μπορείτε να </a:t>
            </a:r>
            <a:r>
              <a:rPr lang="el-GR" sz="2800" dirty="0" smtClean="0">
                <a:solidFill>
                  <a:prstClr val="black"/>
                </a:solidFill>
              </a:rPr>
              <a:t>μεταβείτε και να κατεβάσετε </a:t>
            </a:r>
            <a:r>
              <a:rPr lang="el-GR" sz="2800" dirty="0">
                <a:solidFill>
                  <a:prstClr val="black"/>
                </a:solidFill>
              </a:rPr>
              <a:t>το </a:t>
            </a:r>
            <a:r>
              <a:rPr lang="en-US" sz="2800" i="1" dirty="0" err="1" smtClean="0">
                <a:solidFill>
                  <a:srgbClr val="0033CC"/>
                </a:solidFill>
                <a:hlinkClick r:id="rId3" tooltip="Μετάβαση σε: http://cobertura.sourceforge.net/"/>
              </a:rPr>
              <a:t>Cobertura</a:t>
            </a:r>
            <a:r>
              <a:rPr lang="el-GR" sz="2800" dirty="0" smtClean="0">
                <a:solidFill>
                  <a:prstClr val="black"/>
                </a:solidFill>
              </a:rPr>
              <a:t>.</a:t>
            </a:r>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8</a:t>
            </a:fld>
            <a:endParaRPr lang="el-GR" sz="1400" dirty="0">
              <a:solidFill>
                <a:schemeClr val="tx1"/>
              </a:solidFill>
            </a:endParaRPr>
          </a:p>
        </p:txBody>
      </p:sp>
    </p:spTree>
    <p:extLst>
      <p:ext uri="{BB962C8B-B14F-4D97-AF65-F5344CB8AC3E}">
        <p14:creationId xmlns:p14="http://schemas.microsoft.com/office/powerpoint/2010/main" val="42121091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Το πρόσθετο του </a:t>
            </a:r>
            <a:r>
              <a:rPr lang="en-US" b="1" i="1" dirty="0" smtClean="0">
                <a:solidFill>
                  <a:schemeClr val="tx1">
                    <a:lumMod val="75000"/>
                    <a:lumOff val="25000"/>
                  </a:schemeClr>
                </a:solidFill>
              </a:rPr>
              <a:t>Eclipse </a:t>
            </a:r>
            <a:r>
              <a:rPr lang="en-US" b="1" i="1" dirty="0" err="1" smtClean="0">
                <a:solidFill>
                  <a:schemeClr val="tx1">
                    <a:lumMod val="75000"/>
                    <a:lumOff val="25000"/>
                  </a:schemeClr>
                </a:solidFill>
              </a:rPr>
              <a:t>eCobertura</a:t>
            </a:r>
            <a:endParaRPr lang="el-GR" b="1" i="1" dirty="0">
              <a:solidFill>
                <a:schemeClr val="tx1">
                  <a:lumMod val="75000"/>
                  <a:lumOff val="25000"/>
                </a:schemeClr>
              </a:solidFill>
            </a:endParaRPr>
          </a:p>
        </p:txBody>
      </p:sp>
      <p:sp>
        <p:nvSpPr>
          <p:cNvPr id="3" name="Θέση περιεχομένου 1"/>
          <p:cNvSpPr>
            <a:spLocks noGrp="1"/>
          </p:cNvSpPr>
          <p:nvPr>
            <p:ph idx="1"/>
          </p:nvPr>
        </p:nvSpPr>
        <p:spPr/>
        <p:txBody>
          <a:bodyPr>
            <a:normAutofit/>
          </a:bodyPr>
          <a:lstStyle/>
          <a:p>
            <a:pPr marL="342000" lvl="0" indent="-342000">
              <a:spcBef>
                <a:spcPts val="0"/>
              </a:spcBef>
              <a:spcAft>
                <a:spcPts val="1200"/>
              </a:spcAft>
              <a:buClr>
                <a:srgbClr val="C00000"/>
              </a:buClr>
              <a:buSzPct val="100000"/>
              <a:buFont typeface="Wingdings 2"/>
              <a:buChar char=""/>
            </a:pPr>
            <a:r>
              <a:rPr lang="el-GR" sz="2200" dirty="0">
                <a:solidFill>
                  <a:prstClr val="black"/>
                </a:solidFill>
              </a:rPr>
              <a:t>Ειδικά για το </a:t>
            </a:r>
            <a:r>
              <a:rPr lang="en-US" sz="2200" i="1" dirty="0" smtClean="0">
                <a:solidFill>
                  <a:prstClr val="black"/>
                </a:solidFill>
              </a:rPr>
              <a:t>Eclipse</a:t>
            </a:r>
            <a:r>
              <a:rPr lang="el-GR" sz="2200" dirty="0" smtClean="0">
                <a:solidFill>
                  <a:prstClr val="black"/>
                </a:solidFill>
              </a:rPr>
              <a:t>,</a:t>
            </a:r>
            <a:r>
              <a:rPr lang="en-US" sz="2200" dirty="0" smtClean="0">
                <a:solidFill>
                  <a:prstClr val="black"/>
                </a:solidFill>
              </a:rPr>
              <a:t> </a:t>
            </a:r>
            <a:r>
              <a:rPr lang="el-GR" sz="2200" dirty="0">
                <a:solidFill>
                  <a:prstClr val="black"/>
                </a:solidFill>
              </a:rPr>
              <a:t>μια καλύτερη προσέγγιση είναι να </a:t>
            </a:r>
            <a:r>
              <a:rPr lang="el-GR" sz="2200" dirty="0" smtClean="0">
                <a:solidFill>
                  <a:prstClr val="black"/>
                </a:solidFill>
              </a:rPr>
              <a:t>εγκαταστήσουμε, </a:t>
            </a:r>
            <a:r>
              <a:rPr lang="el-GR" sz="2200" dirty="0">
                <a:solidFill>
                  <a:prstClr val="black"/>
                </a:solidFill>
              </a:rPr>
              <a:t>το επίσης ελεύθερο για κάθε χρήση πρόσθετο </a:t>
            </a:r>
            <a:r>
              <a:rPr lang="en-US" sz="2200" i="1" dirty="0" err="1" smtClean="0">
                <a:solidFill>
                  <a:prstClr val="black"/>
                </a:solidFill>
              </a:rPr>
              <a:t>eCobertura</a:t>
            </a:r>
            <a:r>
              <a:rPr lang="el-GR" sz="2200" dirty="0" smtClean="0">
                <a:solidFill>
                  <a:prstClr val="black"/>
                </a:solidFill>
              </a:rPr>
              <a:t>,</a:t>
            </a:r>
            <a:r>
              <a:rPr lang="en-US" sz="2200" dirty="0" smtClean="0">
                <a:solidFill>
                  <a:prstClr val="black"/>
                </a:solidFill>
              </a:rPr>
              <a:t> </a:t>
            </a:r>
            <a:r>
              <a:rPr lang="el-GR" sz="2200" dirty="0">
                <a:solidFill>
                  <a:prstClr val="black"/>
                </a:solidFill>
              </a:rPr>
              <a:t>το οποίο παρέχει το </a:t>
            </a:r>
            <a:r>
              <a:rPr lang="en-US" sz="2200" i="1" dirty="0" err="1">
                <a:solidFill>
                  <a:prstClr val="black"/>
                </a:solidFill>
              </a:rPr>
              <a:t>Cobertura</a:t>
            </a:r>
            <a:r>
              <a:rPr lang="en-US" sz="2200" dirty="0">
                <a:solidFill>
                  <a:prstClr val="black"/>
                </a:solidFill>
              </a:rPr>
              <a:t> </a:t>
            </a:r>
            <a:r>
              <a:rPr lang="el-GR" sz="2200" dirty="0">
                <a:solidFill>
                  <a:prstClr val="black"/>
                </a:solidFill>
              </a:rPr>
              <a:t>απευθείας μέσα από το περιβάλλον του </a:t>
            </a:r>
            <a:r>
              <a:rPr lang="en-US" sz="2200" i="1" dirty="0">
                <a:solidFill>
                  <a:prstClr val="black"/>
                </a:solidFill>
              </a:rPr>
              <a:t>Eclipse</a:t>
            </a:r>
            <a:r>
              <a:rPr lang="en-US" sz="2200" dirty="0">
                <a:solidFill>
                  <a:prstClr val="black"/>
                </a:solidFill>
              </a:rPr>
              <a:t>.</a:t>
            </a:r>
            <a:r>
              <a:rPr lang="el-GR" sz="2200" dirty="0">
                <a:solidFill>
                  <a:prstClr val="black"/>
                </a:solidFill>
              </a:rPr>
              <a:t> </a:t>
            </a:r>
            <a:r>
              <a:rPr lang="el-GR" sz="2200" dirty="0" smtClean="0">
                <a:solidFill>
                  <a:prstClr val="black"/>
                </a:solidFill>
              </a:rPr>
              <a:t>Μεταβείτε στο </a:t>
            </a:r>
            <a:r>
              <a:rPr lang="en-US" sz="2200" dirty="0" smtClean="0">
                <a:solidFill>
                  <a:prstClr val="black"/>
                </a:solidFill>
              </a:rPr>
              <a:t>website </a:t>
            </a:r>
            <a:r>
              <a:rPr lang="el-GR" sz="2200" dirty="0">
                <a:solidFill>
                  <a:prstClr val="black"/>
                </a:solidFill>
              </a:rPr>
              <a:t>του </a:t>
            </a:r>
            <a:r>
              <a:rPr lang="en-US" sz="2200" i="1" dirty="0" err="1" smtClean="0">
                <a:solidFill>
                  <a:srgbClr val="0033CC"/>
                </a:solidFill>
                <a:hlinkClick r:id="rId2" tooltip="Μετάβαση στο eCobertura"/>
              </a:rPr>
              <a:t>eCobertura</a:t>
            </a:r>
            <a:r>
              <a:rPr lang="el-GR" sz="2200" dirty="0" smtClean="0">
                <a:solidFill>
                  <a:prstClr val="black"/>
                </a:solidFill>
              </a:rPr>
              <a:t>.</a:t>
            </a:r>
            <a:endParaRPr lang="en-US" sz="2200" dirty="0">
              <a:solidFill>
                <a:prstClr val="black"/>
              </a:solidFill>
            </a:endParaRPr>
          </a:p>
          <a:p>
            <a:pPr marL="342000" lvl="0" indent="-342000">
              <a:spcBef>
                <a:spcPts val="0"/>
              </a:spcBef>
              <a:spcAft>
                <a:spcPts val="1200"/>
              </a:spcAft>
              <a:buClr>
                <a:srgbClr val="C00000"/>
              </a:buClr>
              <a:buSzPct val="100000"/>
              <a:buFont typeface="Wingdings 2"/>
              <a:buChar char=""/>
            </a:pPr>
            <a:r>
              <a:rPr lang="el-GR" sz="2200" dirty="0">
                <a:solidFill>
                  <a:prstClr val="black"/>
                </a:solidFill>
              </a:rPr>
              <a:t>Τα πρόσθετα (</a:t>
            </a:r>
            <a:r>
              <a:rPr lang="en-US" sz="2200" i="1" dirty="0">
                <a:solidFill>
                  <a:prstClr val="black"/>
                </a:solidFill>
              </a:rPr>
              <a:t>plugins</a:t>
            </a:r>
            <a:r>
              <a:rPr lang="el-GR" sz="2200" dirty="0">
                <a:solidFill>
                  <a:prstClr val="black"/>
                </a:solidFill>
              </a:rPr>
              <a:t>) του </a:t>
            </a:r>
            <a:r>
              <a:rPr lang="en-US" sz="2200" i="1" dirty="0">
                <a:solidFill>
                  <a:prstClr val="black"/>
                </a:solidFill>
              </a:rPr>
              <a:t>Eclipse</a:t>
            </a:r>
            <a:r>
              <a:rPr lang="en-US" sz="2200" dirty="0">
                <a:solidFill>
                  <a:prstClr val="black"/>
                </a:solidFill>
              </a:rPr>
              <a:t> </a:t>
            </a:r>
            <a:r>
              <a:rPr lang="el-GR" sz="2200" dirty="0">
                <a:solidFill>
                  <a:prstClr val="black"/>
                </a:solidFill>
              </a:rPr>
              <a:t>είναι προγράμματα που επεκτείνουν τις δυνατότητες του </a:t>
            </a:r>
            <a:r>
              <a:rPr lang="en-US" sz="2200" i="1" dirty="0" smtClean="0">
                <a:solidFill>
                  <a:prstClr val="black"/>
                </a:solidFill>
              </a:rPr>
              <a:t>Eclipse</a:t>
            </a:r>
            <a:r>
              <a:rPr lang="en-US" sz="2200" dirty="0" smtClean="0">
                <a:solidFill>
                  <a:prstClr val="black"/>
                </a:solidFill>
              </a:rPr>
              <a:t>, </a:t>
            </a:r>
            <a:r>
              <a:rPr lang="el-GR" sz="2200" dirty="0">
                <a:solidFill>
                  <a:prstClr val="black"/>
                </a:solidFill>
              </a:rPr>
              <a:t>και παρέχουν νέες λειτουργίες. Υπάρχουν χιλιάδες πρόσθετα για το </a:t>
            </a:r>
            <a:r>
              <a:rPr lang="en-US" sz="2200" i="1" dirty="0">
                <a:solidFill>
                  <a:prstClr val="black"/>
                </a:solidFill>
              </a:rPr>
              <a:t>Eclipse</a:t>
            </a:r>
            <a:r>
              <a:rPr lang="en-US" sz="2200" dirty="0">
                <a:solidFill>
                  <a:prstClr val="black"/>
                </a:solidFill>
              </a:rPr>
              <a:t> </a:t>
            </a:r>
            <a:r>
              <a:rPr lang="el-GR" sz="2200" dirty="0">
                <a:solidFill>
                  <a:prstClr val="black"/>
                </a:solidFill>
              </a:rPr>
              <a:t>για ότι μπορεί να φανταστεί κανείς. Κάποια από αυτά είναι ελεύθερο </a:t>
            </a:r>
            <a:r>
              <a:rPr lang="el-GR" sz="2200" dirty="0" smtClean="0">
                <a:solidFill>
                  <a:prstClr val="black"/>
                </a:solidFill>
              </a:rPr>
              <a:t>λογισμικό</a:t>
            </a:r>
            <a:r>
              <a:rPr lang="en-US" sz="2200" dirty="0" smtClean="0">
                <a:solidFill>
                  <a:prstClr val="black"/>
                </a:solidFill>
              </a:rPr>
              <a:t>,</a:t>
            </a:r>
            <a:r>
              <a:rPr lang="el-GR" sz="2200" dirty="0" smtClean="0">
                <a:solidFill>
                  <a:prstClr val="black"/>
                </a:solidFill>
              </a:rPr>
              <a:t> </a:t>
            </a:r>
            <a:r>
              <a:rPr lang="el-GR" sz="2200" dirty="0">
                <a:solidFill>
                  <a:prstClr val="black"/>
                </a:solidFill>
              </a:rPr>
              <a:t>ενώ κάποια άλλα είναι εμπορικά προϊόντα. </a:t>
            </a:r>
          </a:p>
          <a:p>
            <a:pPr marL="342000" lvl="0" indent="-342000">
              <a:spcBef>
                <a:spcPts val="0"/>
              </a:spcBef>
              <a:buClr>
                <a:srgbClr val="C00000"/>
              </a:buClr>
              <a:buSzPct val="100000"/>
              <a:buFont typeface="Wingdings 2"/>
              <a:buChar char=""/>
            </a:pPr>
            <a:r>
              <a:rPr lang="el-GR" sz="2200" dirty="0">
                <a:solidFill>
                  <a:prstClr val="black"/>
                </a:solidFill>
              </a:rPr>
              <a:t>Για να εξετάσετε τα διαθέσιμα πρόσθετα επισκεφθείτε </a:t>
            </a:r>
            <a:r>
              <a:rPr lang="el-GR" sz="2200" dirty="0" smtClean="0">
                <a:solidFill>
                  <a:prstClr val="black"/>
                </a:solidFill>
              </a:rPr>
              <a:t>το </a:t>
            </a:r>
            <a:r>
              <a:rPr lang="en-US" sz="2200" i="1" dirty="0" smtClean="0">
                <a:solidFill>
                  <a:srgbClr val="0033CC"/>
                </a:solidFill>
                <a:hlinkClick r:id="rId3" tooltip="Μετάβαση στην ιστοσελίδα του eclipse"/>
              </a:rPr>
              <a:t>market place </a:t>
            </a:r>
            <a:r>
              <a:rPr lang="el-GR" sz="2200" i="1" dirty="0" smtClean="0">
                <a:solidFill>
                  <a:srgbClr val="0033CC"/>
                </a:solidFill>
                <a:hlinkClick r:id="rId3" tooltip="Μετάβαση στην ιστοσελίδα του eclipse"/>
              </a:rPr>
              <a:t>του </a:t>
            </a:r>
            <a:r>
              <a:rPr lang="en-US" sz="2200" i="1" dirty="0" smtClean="0">
                <a:solidFill>
                  <a:srgbClr val="0033CC"/>
                </a:solidFill>
                <a:hlinkClick r:id="rId3" tooltip="Μετάβαση στην ιστοσελίδα του eclipse"/>
              </a:rPr>
              <a:t>eclipse</a:t>
            </a:r>
            <a:r>
              <a:rPr lang="en-US" sz="2200" dirty="0" smtClean="0">
                <a:solidFill>
                  <a:prstClr val="black"/>
                </a:solidFill>
              </a:rPr>
              <a:t>. </a:t>
            </a:r>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Μέτρηση της Κάλυψης των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F158D0E5-CF94-4300-A51F-DB6474453380}" type="slidenum">
              <a:rPr lang="el-GR" sz="1400" smtClean="0">
                <a:solidFill>
                  <a:schemeClr val="tx1"/>
                </a:solidFill>
              </a:rPr>
              <a:t>9</a:t>
            </a:fld>
            <a:endParaRPr lang="el-GR" sz="1400" dirty="0">
              <a:solidFill>
                <a:schemeClr val="tx1"/>
              </a:solidFill>
            </a:endParaRPr>
          </a:p>
        </p:txBody>
      </p:sp>
    </p:spTree>
    <p:extLst>
      <p:ext uri="{BB962C8B-B14F-4D97-AF65-F5344CB8AC3E}">
        <p14:creationId xmlns:p14="http://schemas.microsoft.com/office/powerpoint/2010/main" val="37452808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3/3/2014 7:54:23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READINGORDER" val="2,3,7,4,5,"/>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19.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9,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2,3,9,5,10,7,8,11,"/>
</p:tagLst>
</file>

<file path=ppt/tags/tag21.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7,8,9,6153,"/>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7,5,6,8,"/>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9,5,6,7,"/>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EF209028-165B-437E-9E0D-0D7E215ACACC}">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271</TotalTime>
  <Words>1747</Words>
  <Application>Microsoft Office PowerPoint</Application>
  <PresentationFormat>Προβολή στην οθόνη (4:3)</PresentationFormat>
  <Paragraphs>246</Paragraphs>
  <Slides>26</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Θέμα του Office</vt:lpstr>
      <vt:lpstr>Ποιότητα Λογισμικού</vt:lpstr>
      <vt:lpstr>Άδειες χρήσης </vt:lpstr>
      <vt:lpstr>Χρηματοδότηση </vt:lpstr>
      <vt:lpstr>Περιεχόμενα ενότητας</vt:lpstr>
      <vt:lpstr>Κάλυψη ελέγχων</vt:lpstr>
      <vt:lpstr>Έλεγχος μαύρου κουτιού  (Black-Box Testing)</vt:lpstr>
      <vt:lpstr>Έλεγχος λευκού κουτιού  (White-Box Testing)</vt:lpstr>
      <vt:lpstr>Cobertura</vt:lpstr>
      <vt:lpstr>Το πρόσθετο του Eclipse eCobertura</vt:lpstr>
      <vt:lpstr>Εγκατάσταση του eCobertura στο Eclipse</vt:lpstr>
      <vt:lpstr>Το παράδειγμα των τριγώνων</vt:lpstr>
      <vt:lpstr>Η απαρίθμηση (enum) TriangleType </vt:lpstr>
      <vt:lpstr>Ιδιωτικές μεταβλητές και κατασκευαστής της κλάσης Triangle</vt:lpstr>
      <vt:lpstr>Η μέθοδος triangleType που επιστρέφει τον τύπο του τριγώνου</vt:lpstr>
      <vt:lpstr>Η μέθοδος area που επιστρέφει το εμβαδό του τριγώνου</vt:lpstr>
      <vt:lpstr>Η κλάση ελέγχου TriangleTest: Έλεγχος Σκαληνού και έλεγχος Ισοσκελούς</vt:lpstr>
      <vt:lpstr>Έλεγχος Ισόπλευρου, άκυρων τριγώνων και εμβαδού (1 από 2)</vt:lpstr>
      <vt:lpstr>Έλεγχος Ισόπλευρου, άκυρων τριγώνων και εμβαδού (2 από 2)</vt:lpstr>
      <vt:lpstr>Ποσοστό κάλυψης</vt:lpstr>
      <vt:lpstr>Αποτέλεσμα Ελέγχων</vt:lpstr>
      <vt:lpstr>Τι δεν ελέγχθηκε;</vt:lpstr>
      <vt:lpstr>Βελτιώνοντας την κάλυψη</vt:lpstr>
      <vt:lpstr>Προσθήκη του ελέγχου στην κλάση TriangleTest</vt:lpstr>
      <vt:lpstr>Επανάληψη ελέγχου και επιβεβαίωση της βελτίωσης της κάλυψης</vt:lpstr>
      <vt:lpstr>Οπτική επιβεβαίωση εκτέλεσης της εντολής</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Ποιότητα Λογισμικού</dc:title>
  <dc:subject>Μέτρηση της κάλυψης των ελέγχων</dc:subject>
  <dc:creator>Κακαρόντζας Γεώργιος</dc:creator>
  <cp:keywords>Κάλυψη Ελέγχων</cp:keywords>
  <dc:description>Η έννοια της Κάλυψης Ελέγχων και η σχέση της με την ποιότητα λογισμικού.</dc:description>
  <cp:lastModifiedBy>user</cp:lastModifiedBy>
  <cp:revision>73</cp:revision>
  <dcterms:created xsi:type="dcterms:W3CDTF">2013-12-04T11:37:18Z</dcterms:created>
  <dcterms:modified xsi:type="dcterms:W3CDTF">2014-03-03T17:54:37Z</dcterms:modified>
  <cp:category>Εκπαιδευτικό υλικό</cp:category>
  <cp:contentStatus>Τελικό</cp:contentStatus>
</cp:coreProperties>
</file>