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76" r:id="rId4"/>
    <p:sldId id="361" r:id="rId5"/>
    <p:sldId id="362" r:id="rId6"/>
    <p:sldId id="337" r:id="rId7"/>
    <p:sldId id="338" r:id="rId8"/>
    <p:sldId id="339" r:id="rId9"/>
    <p:sldId id="340" r:id="rId10"/>
    <p:sldId id="341" r:id="rId11"/>
    <p:sldId id="351" r:id="rId12"/>
    <p:sldId id="352" r:id="rId13"/>
    <p:sldId id="353" r:id="rId14"/>
    <p:sldId id="354" r:id="rId15"/>
    <p:sldId id="359" r:id="rId16"/>
    <p:sldId id="355" r:id="rId17"/>
    <p:sldId id="357" r:id="rId18"/>
    <p:sldId id="358" r:id="rId19"/>
    <p:sldId id="360" r:id="rId20"/>
    <p:sldId id="304" r:id="rId21"/>
    <p:sldId id="274"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389" autoAdjust="0"/>
    <p:restoredTop sz="99283" autoAdjust="0"/>
  </p:normalViewPr>
  <p:slideViewPr>
    <p:cSldViewPr>
      <p:cViewPr>
        <p:scale>
          <a:sx n="80" d="100"/>
          <a:sy n="80" d="100"/>
        </p:scale>
        <p:origin x="-1206" y="72"/>
      </p:cViewPr>
      <p:guideLst>
        <p:guide orient="horz" pos="2160"/>
        <p:guide pos="2880"/>
      </p:guideLst>
    </p:cSldViewPr>
  </p:slideViewPr>
  <p:outlineViewPr>
    <p:cViewPr>
      <p:scale>
        <a:sx n="33" d="100"/>
        <a:sy n="33" d="100"/>
      </p:scale>
      <p:origin x="48" y="6704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28803"/>
            <a:ext cx="7772400" cy="1285883"/>
          </a:xfrm>
        </p:spPr>
        <p:txBody>
          <a:bodyPr/>
          <a:lstStyle/>
          <a:p>
            <a:r>
              <a:rPr lang="el-GR" dirty="0" smtClean="0">
                <a:latin typeface="+mn-lt"/>
              </a:rPr>
              <a:t>Ειδική Φυσική Αγωγή</a:t>
            </a:r>
            <a:endParaRPr lang="el-GR" dirty="0">
              <a:latin typeface="+mn-lt"/>
            </a:endParaRPr>
          </a:p>
        </p:txBody>
      </p:sp>
      <p:sp>
        <p:nvSpPr>
          <p:cNvPr id="3" name="Υπότιτλος 2"/>
          <p:cNvSpPr>
            <a:spLocks noGrp="1"/>
          </p:cNvSpPr>
          <p:nvPr>
            <p:ph type="subTitle" idx="1"/>
          </p:nvPr>
        </p:nvSpPr>
        <p:spPr>
          <a:xfrm>
            <a:off x="500034" y="3286124"/>
            <a:ext cx="8143932" cy="2143140"/>
          </a:xfrm>
        </p:spPr>
        <p:txBody>
          <a:bodyPr>
            <a:noAutofit/>
          </a:bodyPr>
          <a:lstStyle/>
          <a:p>
            <a:r>
              <a:rPr lang="el-GR" sz="2800" b="1" dirty="0">
                <a:latin typeface="+mn-lt"/>
              </a:rPr>
              <a:t>Ενότητα </a:t>
            </a:r>
            <a:r>
              <a:rPr lang="el-GR" sz="2800" b="1" dirty="0" smtClean="0"/>
              <a:t>2</a:t>
            </a:r>
            <a:r>
              <a:rPr lang="el-GR" sz="2800" b="1" dirty="0" smtClean="0">
                <a:latin typeface="+mn-lt"/>
              </a:rPr>
              <a:t>η</a:t>
            </a:r>
            <a:r>
              <a:rPr lang="el-GR" sz="2800" b="1" dirty="0" smtClean="0">
                <a:latin typeface="+mn-lt"/>
              </a:rPr>
              <a:t>:</a:t>
            </a:r>
            <a:r>
              <a:rPr lang="en-US" sz="2800" dirty="0" smtClean="0">
                <a:latin typeface="+mn-lt"/>
              </a:rPr>
              <a:t> </a:t>
            </a:r>
            <a:r>
              <a:rPr lang="el-GR" sz="2800" dirty="0" smtClean="0">
                <a:latin typeface="+mn-lt"/>
              </a:rPr>
              <a:t>Εγκεφαλική Παράλυση και Φυσική Αγωγή</a:t>
            </a:r>
            <a:endParaRPr lang="en-US" sz="2800" dirty="0" smtClean="0">
              <a:latin typeface="+mn-lt"/>
            </a:endParaRPr>
          </a:p>
          <a:p>
            <a:endParaRPr lang="el-GR" sz="2800" dirty="0" smtClean="0">
              <a:latin typeface="+mn-lt"/>
            </a:endParaRPr>
          </a:p>
          <a:p>
            <a:r>
              <a:rPr lang="el-GR" sz="2800" dirty="0" err="1" smtClean="0">
                <a:latin typeface="+mn-lt"/>
              </a:rPr>
              <a:t>Κοκαρίδας</a:t>
            </a:r>
            <a:r>
              <a:rPr lang="el-GR" sz="2800" dirty="0" smtClean="0">
                <a:latin typeface="+mn-lt"/>
              </a:rPr>
              <a:t> Δημήτρης</a:t>
            </a:r>
          </a:p>
          <a:p>
            <a:r>
              <a:rPr lang="el-GR" sz="2800" dirty="0" smtClean="0">
                <a:latin typeface="+mn-lt"/>
              </a:rPr>
              <a:t>Τμήμα</a:t>
            </a:r>
            <a:r>
              <a:rPr lang="en-US" sz="2800" dirty="0" smtClean="0">
                <a:latin typeface="+mn-lt"/>
              </a:rPr>
              <a:t> </a:t>
            </a:r>
            <a:r>
              <a:rPr lang="el-GR" sz="2800" dirty="0" smtClean="0">
                <a:latin typeface="+mn-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Group 2"/>
          <p:cNvGraphicFramePr>
            <a:graphicFrameLocks noGrp="1"/>
          </p:cNvGraphicFramePr>
          <p:nvPr/>
        </p:nvGraphicFramePr>
        <p:xfrm>
          <a:off x="228600" y="457200"/>
          <a:ext cx="8686800" cy="6334109"/>
        </p:xfrm>
        <a:graphic>
          <a:graphicData uri="http://schemas.openxmlformats.org/drawingml/2006/table">
            <a:tbl>
              <a:tblPr/>
              <a:tblGrid>
                <a:gridCol w="2306638"/>
                <a:gridCol w="6380162"/>
              </a:tblGrid>
              <a:tr h="54290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1" i="0" u="none" strike="noStrike" cap="none" normalizeH="0" baseline="0" dirty="0" smtClean="0">
                          <a:ln>
                            <a:noFill/>
                          </a:ln>
                          <a:solidFill>
                            <a:schemeClr val="tx1"/>
                          </a:solidFill>
                          <a:effectLst/>
                          <a:latin typeface="+mn-lt"/>
                        </a:rPr>
                        <a:t>Ταξινόμηση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1" i="0" u="none" strike="noStrike" cap="none" normalizeH="0" baseline="0" dirty="0" smtClean="0">
                          <a:ln>
                            <a:noFill/>
                          </a:ln>
                          <a:solidFill>
                            <a:schemeClr val="tx1"/>
                          </a:solidFill>
                          <a:effectLst/>
                          <a:latin typeface="+mn-lt"/>
                        </a:rPr>
                        <a:t>Περιγραφή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3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dirty="0" smtClean="0">
                          <a:ln>
                            <a:noFill/>
                          </a:ln>
                          <a:solidFill>
                            <a:schemeClr val="tx1"/>
                          </a:solidFill>
                          <a:effectLst/>
                          <a:latin typeface="+mn-lt"/>
                        </a:rPr>
                        <a:t>Κατηγορία</a:t>
                      </a:r>
                      <a:r>
                        <a:rPr kumimoji="0" lang="en-US" sz="2400" b="0" i="0" u="none" strike="noStrike" cap="none" normalizeH="0" baseline="0" dirty="0" smtClean="0">
                          <a:ln>
                            <a:noFill/>
                          </a:ln>
                          <a:solidFill>
                            <a:schemeClr val="tx1"/>
                          </a:solidFill>
                          <a:effectLst/>
                          <a:latin typeface="+mn-lt"/>
                        </a:rPr>
                        <a:t> V </a:t>
                      </a:r>
                      <a:endParaRPr kumimoji="0" lang="el-GR" sz="24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dirty="0" smtClean="0">
                          <a:ln>
                            <a:noFill/>
                          </a:ln>
                          <a:solidFill>
                            <a:schemeClr val="tx1"/>
                          </a:solidFill>
                          <a:effectLst/>
                          <a:latin typeface="+mn-lt"/>
                        </a:rPr>
                        <a:t>(</a:t>
                      </a:r>
                      <a:r>
                        <a:rPr kumimoji="0" lang="en-US" sz="2400" b="0" i="0" u="none" strike="noStrike" cap="none" normalizeH="0" baseline="0" dirty="0" smtClean="0">
                          <a:ln>
                            <a:noFill/>
                          </a:ln>
                          <a:solidFill>
                            <a:schemeClr val="tx1"/>
                          </a:solidFill>
                          <a:effectLst/>
                          <a:latin typeface="+mn-lt"/>
                        </a:rPr>
                        <a:t>CP 5)</a:t>
                      </a:r>
                      <a:endParaRPr kumimoji="0" lang="el-GR" sz="24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smtClean="0">
                          <a:ln>
                            <a:noFill/>
                          </a:ln>
                          <a:solidFill>
                            <a:schemeClr val="tx1"/>
                          </a:solidFill>
                          <a:effectLst/>
                          <a:latin typeface="+mn-lt"/>
                        </a:rPr>
                        <a:t>Ήπια σπαστική διπληγία, με καλή λειτουργία και ελάχιστα προβλήματα ελέγχου στα άνω άκρα. Μη χρησιμοποίηση τροχήλατου αμαξιδίου, χρησιμοποίηση βοηθητικών μέσων κατά τη βάδιση.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2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a:t>
                      </a:r>
                      <a:r>
                        <a:rPr kumimoji="0" lang="en-US" sz="2400" b="0" i="0" u="none" strike="noStrike" cap="none" normalizeH="0" baseline="0" smtClean="0">
                          <a:ln>
                            <a:noFill/>
                          </a:ln>
                          <a:solidFill>
                            <a:schemeClr val="tx1"/>
                          </a:solidFill>
                          <a:effectLst/>
                          <a:latin typeface="+mn-lt"/>
                        </a:rPr>
                        <a:t> VI </a:t>
                      </a:r>
                      <a:endParaRPr kumimoji="0" lang="el-GR" sz="2400"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6)</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smtClean="0">
                          <a:ln>
                            <a:noFill/>
                          </a:ln>
                          <a:solidFill>
                            <a:schemeClr val="tx1"/>
                          </a:solidFill>
                          <a:effectLst/>
                          <a:latin typeface="+mn-lt"/>
                        </a:rPr>
                        <a:t>Μέτρια αθέτωση ή αταξία ή μεγαλύτερη προσβολή των άνω άκρων. Λιγότερα προβλήματα συντονισμού των κινήσεων και της ισορροπίας κατά το τρέξιμο. Ικανότητα βάδισης χωρίς βοηθητικά μέσα.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7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a:t>
                      </a:r>
                      <a:r>
                        <a:rPr kumimoji="0" lang="en-US" sz="2400" b="0" i="0" u="none" strike="noStrike" cap="none" normalizeH="0" baseline="0" smtClean="0">
                          <a:ln>
                            <a:noFill/>
                          </a:ln>
                          <a:solidFill>
                            <a:schemeClr val="tx1"/>
                          </a:solidFill>
                          <a:effectLst/>
                          <a:latin typeface="+mn-lt"/>
                        </a:rPr>
                        <a:t> VII </a:t>
                      </a:r>
                      <a:endParaRPr kumimoji="0" lang="el-GR" sz="2400"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7)</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smtClean="0">
                          <a:ln>
                            <a:noFill/>
                          </a:ln>
                          <a:solidFill>
                            <a:schemeClr val="tx1"/>
                          </a:solidFill>
                          <a:effectLst/>
                          <a:latin typeface="+mn-lt"/>
                        </a:rPr>
                        <a:t>Μέτρια μέχρι ήπια ημιπληγία, καλή λειτουργική ικανότητα της μη προσβεβλημένης πλευράς. Περπάτημα χωρίς βοηθητικά μέσα.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7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a:t>
                      </a:r>
                      <a:r>
                        <a:rPr kumimoji="0" lang="en-US" sz="2400" b="0" i="0" u="none" strike="noStrike" cap="none" normalizeH="0" baseline="0" smtClean="0">
                          <a:ln>
                            <a:noFill/>
                          </a:ln>
                          <a:solidFill>
                            <a:schemeClr val="tx1"/>
                          </a:solidFill>
                          <a:effectLst/>
                          <a:latin typeface="+mn-lt"/>
                        </a:rPr>
                        <a:t> VIII </a:t>
                      </a:r>
                      <a:endParaRPr kumimoji="0" lang="el-GR" sz="2400"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8)</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dirty="0" smtClean="0">
                          <a:ln>
                            <a:noFill/>
                          </a:ln>
                          <a:solidFill>
                            <a:schemeClr val="tx1"/>
                          </a:solidFill>
                          <a:effectLst/>
                          <a:latin typeface="+mn-lt"/>
                        </a:rPr>
                        <a:t>Ήπια ημιπληγία ή </a:t>
                      </a:r>
                      <a:r>
                        <a:rPr kumimoji="0" lang="el-GR" sz="2000" b="0" i="0" u="none" strike="noStrike" cap="none" normalizeH="0" baseline="0" dirty="0" err="1" smtClean="0">
                          <a:ln>
                            <a:noFill/>
                          </a:ln>
                          <a:solidFill>
                            <a:schemeClr val="tx1"/>
                          </a:solidFill>
                          <a:effectLst/>
                          <a:latin typeface="+mn-lt"/>
                        </a:rPr>
                        <a:t>διπληγία</a:t>
                      </a:r>
                      <a:r>
                        <a:rPr kumimoji="0" lang="el-GR" sz="2000" b="0" i="0" u="none" strike="noStrike" cap="none" normalizeH="0" baseline="0" dirty="0" smtClean="0">
                          <a:ln>
                            <a:noFill/>
                          </a:ln>
                          <a:solidFill>
                            <a:schemeClr val="tx1"/>
                          </a:solidFill>
                          <a:effectLst/>
                          <a:latin typeface="+mn-lt"/>
                        </a:rPr>
                        <a:t> ελάχιστα προβλήματα συντονισμού, καλή ισορροπία, ελεύθερο τρέξιμο και πήδημα.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0" y="0"/>
            <a:ext cx="9144000" cy="1143000"/>
          </a:xfrm>
        </p:spPr>
        <p:txBody>
          <a:bodyPr/>
          <a:lstStyle/>
          <a:p>
            <a:pPr eaLnBrk="1" hangingPunct="1">
              <a:defRPr/>
            </a:pPr>
            <a:r>
              <a:rPr lang="el-GR" sz="4000" dirty="0" smtClean="0">
                <a:latin typeface="+mn-lt"/>
              </a:rPr>
              <a:t>Αντιμετώπιση Ειδικών Καταστάσεων</a:t>
            </a:r>
          </a:p>
        </p:txBody>
      </p:sp>
      <p:sp>
        <p:nvSpPr>
          <p:cNvPr id="100355" name="Rectangle 3"/>
          <p:cNvSpPr>
            <a:spLocks noGrp="1" noRot="1" noChangeArrowheads="1"/>
          </p:cNvSpPr>
          <p:nvPr>
            <p:ph type="body" idx="1"/>
          </p:nvPr>
        </p:nvSpPr>
        <p:spPr>
          <a:xfrm>
            <a:off x="0" y="1143000"/>
            <a:ext cx="8964613" cy="5715000"/>
          </a:xfrm>
        </p:spPr>
        <p:txBody>
          <a:bodyPr/>
          <a:lstStyle/>
          <a:p>
            <a:pPr algn="just" eaLnBrk="1" hangingPunct="1">
              <a:buClr>
                <a:schemeClr val="tx1"/>
              </a:buClr>
              <a:buFont typeface="Arial" charset="0"/>
              <a:buNone/>
              <a:defRPr/>
            </a:pPr>
            <a:r>
              <a:rPr lang="el-GR" sz="3600" dirty="0" smtClean="0">
                <a:latin typeface="+mn-lt"/>
              </a:rPr>
              <a:t>	</a:t>
            </a:r>
            <a:r>
              <a:rPr lang="el-GR" sz="2400" dirty="0" smtClean="0">
                <a:latin typeface="+mn-lt"/>
              </a:rPr>
              <a:t>Μερικά από τα κινητικά προβλήματα τα οποία απαιτούν ειδική αντιμετώπιση, είναι:</a:t>
            </a:r>
          </a:p>
          <a:p>
            <a:pPr algn="just" eaLnBrk="1" hangingPunct="1">
              <a:defRPr/>
            </a:pPr>
            <a:r>
              <a:rPr lang="el-GR" sz="2400" b="1" dirty="0" smtClean="0">
                <a:latin typeface="+mn-lt"/>
              </a:rPr>
              <a:t>Καθυστερημένη κινητική ανάπτυξη.</a:t>
            </a:r>
          </a:p>
          <a:p>
            <a:pPr algn="just" eaLnBrk="1" hangingPunct="1">
              <a:defRPr/>
            </a:pPr>
            <a:r>
              <a:rPr lang="el-GR" sz="2400" dirty="0" smtClean="0">
                <a:latin typeface="+mn-lt"/>
              </a:rPr>
              <a:t>Τα άτομα των κατηγοριών 7 &amp; 8 συχνά μαθαίνουν να περπατούν μέχρι την ηλικία των 2 ετών, αλλά οι υπόλοιποι καθυστερούν αρκετά χρόνια ή δεν περπατούν ποτέ. Όλες οι πλευρές της κινητικής ανάπτυξης τυπικά καθυστερούν, κάτι το οποίο περιορίζει την φυσική, νοητική και συναισθηματική διέγερση που τα παιδιά με Ε.Π. χρειάζονται.</a:t>
            </a:r>
            <a:r>
              <a:rPr lang="el-GR" sz="3500" dirty="0" smtClean="0">
                <a:latin typeface="+mn-lt"/>
              </a:rPr>
              <a:t> </a:t>
            </a:r>
          </a:p>
        </p:txBody>
      </p:sp>
      <p:sp>
        <p:nvSpPr>
          <p:cNvPr id="100357" name="Text Box 5"/>
          <p:cNvSpPr txBox="1">
            <a:spLocks noChangeArrowheads="1"/>
          </p:cNvSpPr>
          <p:nvPr/>
        </p:nvSpPr>
        <p:spPr bwMode="auto">
          <a:xfrm>
            <a:off x="323850" y="5157788"/>
            <a:ext cx="8497888" cy="1196975"/>
          </a:xfrm>
          <a:prstGeom prst="rect">
            <a:avLst/>
          </a:prstGeom>
          <a:noFill/>
          <a:ln w="9525">
            <a:solidFill>
              <a:schemeClr val="tx1"/>
            </a:solidFill>
            <a:miter lim="800000"/>
            <a:headEnd/>
            <a:tailEnd/>
          </a:ln>
          <a:effectLst/>
        </p:spPr>
        <p:txBody>
          <a:bodyPr>
            <a:spAutoFit/>
          </a:bodyPr>
          <a:lstStyle/>
          <a:p>
            <a:pPr algn="just">
              <a:spcBef>
                <a:spcPct val="20000"/>
              </a:spcBef>
              <a:buClr>
                <a:schemeClr val="hlink"/>
              </a:buClr>
              <a:buSzPct val="80000"/>
              <a:buFont typeface="Arial" charset="0"/>
              <a:buChar char="►"/>
              <a:defRPr/>
            </a:pPr>
            <a:r>
              <a:rPr lang="el-GR" sz="2400" b="1" dirty="0"/>
              <a:t>Γενικά, η κινητική απόδοση που επιδεικνύει το παιδί με Ε.Π. στην ηλικία των 7 ετών, αποτελεί δείκτη πρόβλεψης της απόδοσης του ατόμου κατά την ενηλικίωση.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body" idx="1"/>
          </p:nvPr>
        </p:nvSpPr>
        <p:spPr>
          <a:xfrm>
            <a:off x="142844" y="1142984"/>
            <a:ext cx="8620156" cy="5715016"/>
          </a:xfrm>
        </p:spPr>
        <p:txBody>
          <a:bodyPr>
            <a:normAutofit/>
          </a:bodyPr>
          <a:lstStyle/>
          <a:p>
            <a:pPr algn="just" eaLnBrk="1" hangingPunct="1">
              <a:defRPr/>
            </a:pPr>
            <a:r>
              <a:rPr lang="el-GR" sz="2500" b="1" dirty="0" smtClean="0">
                <a:latin typeface="+mn-lt"/>
              </a:rPr>
              <a:t>Αφύσικη στάση σώματος.</a:t>
            </a:r>
            <a:endParaRPr lang="el-GR" sz="2500" dirty="0" smtClean="0">
              <a:latin typeface="+mn-lt"/>
            </a:endParaRPr>
          </a:p>
          <a:p>
            <a:pPr algn="just" eaLnBrk="1" hangingPunct="1">
              <a:defRPr/>
            </a:pPr>
            <a:r>
              <a:rPr lang="el-GR" sz="2500" dirty="0" smtClean="0">
                <a:latin typeface="+mn-lt"/>
              </a:rPr>
              <a:t>Το πιο δύσκολο επίτευγμα στην εκγύμναση ατόμων με Ε.Π. είναι η αποφυγή αφύσικης στάσης του σώματος και στερεότυπων κινήσεων που μπορούν να προκαλέσουν τραυματισμό, παρεκκλίσεις σπονδυλικής στήλης και κοινωνική απομόνωση. Τα διάφορα αθλήματα, ο χορός και η κολύμβηση μπορούν να βοηθήσουν στην διατήρηση στάσης του σώματος. </a:t>
            </a:r>
          </a:p>
          <a:p>
            <a:pPr algn="just" eaLnBrk="1" hangingPunct="1">
              <a:defRPr/>
            </a:pPr>
            <a:r>
              <a:rPr lang="el-GR" sz="2500" dirty="0" smtClean="0">
                <a:latin typeface="+mn-lt"/>
              </a:rPr>
              <a:t>Έμφαση πρέπει να δοθεί στην ανάπτυξη της  ισορροπίας και στην προστατευτική έκταση των χεριών για την αποφυγή πτώσης. </a:t>
            </a:r>
          </a:p>
          <a:p>
            <a:pPr algn="just" eaLnBrk="1" hangingPunct="1">
              <a:defRPr/>
            </a:pPr>
            <a:r>
              <a:rPr lang="el-GR" sz="2500" dirty="0" smtClean="0">
                <a:latin typeface="+mn-lt"/>
              </a:rPr>
              <a:t>Οι περισσότερες μορφές άσκησης όταν γίνονται με σωστό τρόπο οδηγούν στην ‘ομαλοποίηση’ του μυϊκού τόνου. </a:t>
            </a:r>
          </a:p>
        </p:txBody>
      </p:sp>
      <p:sp>
        <p:nvSpPr>
          <p:cNvPr id="3" name="Rectangle 2"/>
          <p:cNvSpPr>
            <a:spLocks noGrp="1" noRot="1" noChangeArrowheads="1"/>
          </p:cNvSpPr>
          <p:nvPr>
            <p:ph type="title"/>
          </p:nvPr>
        </p:nvSpPr>
        <p:spPr>
          <a:xfrm>
            <a:off x="0" y="0"/>
            <a:ext cx="9144000" cy="1143000"/>
          </a:xfrm>
        </p:spPr>
        <p:txBody>
          <a:bodyPr/>
          <a:lstStyle/>
          <a:p>
            <a:pPr eaLnBrk="1" hangingPunct="1">
              <a:defRPr/>
            </a:pPr>
            <a:r>
              <a:rPr lang="el-GR" sz="4000" dirty="0" smtClean="0">
                <a:latin typeface="+mn-lt"/>
              </a:rPr>
              <a:t>Αντιμετώπιση Ειδικών Καταστάσεων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body" idx="1"/>
          </p:nvPr>
        </p:nvSpPr>
        <p:spPr>
          <a:xfrm>
            <a:off x="428596" y="857232"/>
            <a:ext cx="8382000" cy="5857892"/>
          </a:xfrm>
        </p:spPr>
        <p:txBody>
          <a:bodyPr/>
          <a:lstStyle/>
          <a:p>
            <a:pPr algn="just" eaLnBrk="1" hangingPunct="1">
              <a:buClr>
                <a:schemeClr val="tx1"/>
              </a:buClr>
              <a:buFont typeface="Arial" charset="0"/>
              <a:buNone/>
              <a:defRPr/>
            </a:pPr>
            <a:r>
              <a:rPr lang="el-GR" dirty="0" smtClean="0">
                <a:latin typeface="+mn-lt"/>
              </a:rPr>
              <a:t>	</a:t>
            </a:r>
            <a:endParaRPr lang="el-GR" sz="3000" dirty="0" smtClean="0">
              <a:latin typeface="+mn-lt"/>
            </a:endParaRPr>
          </a:p>
          <a:p>
            <a:pPr algn="just" eaLnBrk="1" hangingPunct="1">
              <a:defRPr/>
            </a:pPr>
            <a:r>
              <a:rPr lang="el-GR" sz="2400" b="1" dirty="0" smtClean="0">
                <a:latin typeface="+mn-lt"/>
              </a:rPr>
              <a:t>Τρόποι κρατήματος:</a:t>
            </a:r>
            <a:r>
              <a:rPr lang="el-GR" dirty="0" smtClean="0">
                <a:latin typeface="+mn-lt"/>
              </a:rPr>
              <a:t> </a:t>
            </a:r>
            <a:r>
              <a:rPr lang="el-GR" sz="2400" dirty="0" smtClean="0">
                <a:latin typeface="+mn-lt"/>
              </a:rPr>
              <a:t>Μεγάλη σημασία έχουν οι, μεταφοράς και τοποθέτησης των παιδιών με Ε.Π. Όταν το παιδί κυριαρχείται από </a:t>
            </a:r>
            <a:r>
              <a:rPr lang="el-GR" sz="2400" dirty="0" err="1" smtClean="0">
                <a:latin typeface="+mn-lt"/>
              </a:rPr>
              <a:t>εκτατικό</a:t>
            </a:r>
            <a:r>
              <a:rPr lang="el-GR" sz="2400" dirty="0" smtClean="0">
                <a:latin typeface="+mn-lt"/>
              </a:rPr>
              <a:t> τόνο, πρέπει να κρατείται κοντά στο σώμα με το κεφάλι και τα άκρα σε ‘κλειστή’ θέση. Όταν το παιδί κυριαρχείται από συσπαστικό τόνο, πρέπει να κρατείται με τρόπο όπου το κεφάλι και τα άκρα βρίσκονται σε διάταση. </a:t>
            </a:r>
          </a:p>
          <a:p>
            <a:pPr algn="just" eaLnBrk="1" hangingPunct="1">
              <a:defRPr/>
            </a:pPr>
            <a:r>
              <a:rPr lang="el-GR" sz="2400" dirty="0" smtClean="0">
                <a:latin typeface="+mn-lt"/>
              </a:rPr>
              <a:t>Η τοποθέτηση του παιδιού με Ε.Π. στην καθιστή θέση απαιτεί: α) Τα ισχία να είναι σε γωνία 90° και σε επαφή με την πλάτη της καρέκλας. β) Οι μηροί να είναι ελαφρά ανοικτοί και σε επαφή με την καρέκλα. γ) Τα γόνατα, οι αστράγαλοι και οι αγκώνες να είναι σε γωνία 90°.</a:t>
            </a:r>
          </a:p>
        </p:txBody>
      </p:sp>
      <p:sp>
        <p:nvSpPr>
          <p:cNvPr id="4" name="Rectangle 2"/>
          <p:cNvSpPr>
            <a:spLocks noGrp="1" noRot="1" noChangeArrowheads="1"/>
          </p:cNvSpPr>
          <p:nvPr>
            <p:ph type="title"/>
          </p:nvPr>
        </p:nvSpPr>
        <p:spPr>
          <a:xfrm>
            <a:off x="0" y="214290"/>
            <a:ext cx="9144000" cy="1143000"/>
          </a:xfrm>
        </p:spPr>
        <p:txBody>
          <a:bodyPr/>
          <a:lstStyle/>
          <a:p>
            <a:pPr eaLnBrk="1" hangingPunct="1">
              <a:defRPr/>
            </a:pPr>
            <a:r>
              <a:rPr lang="el-GR" sz="4000" dirty="0" smtClean="0">
                <a:latin typeface="+mn-lt"/>
              </a:rPr>
              <a:t>Αντιμετώπιση Ειδικών Καταστάσεων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body" idx="1"/>
          </p:nvPr>
        </p:nvSpPr>
        <p:spPr>
          <a:xfrm>
            <a:off x="285720" y="1357298"/>
            <a:ext cx="8501122" cy="5500702"/>
          </a:xfrm>
        </p:spPr>
        <p:txBody>
          <a:bodyPr>
            <a:normAutofit/>
          </a:bodyPr>
          <a:lstStyle/>
          <a:p>
            <a:pPr algn="just">
              <a:lnSpc>
                <a:spcPct val="90000"/>
              </a:lnSpc>
              <a:defRPr/>
            </a:pPr>
            <a:r>
              <a:rPr lang="el-GR" sz="2400" dirty="0" smtClean="0">
                <a:latin typeface="+mn-lt"/>
              </a:rPr>
              <a:t>Γενικά, οι εξής αρχές καθοδήγησης πρέπει να τηρούνται: </a:t>
            </a:r>
          </a:p>
          <a:p>
            <a:pPr lvl="1" algn="just" eaLnBrk="1" hangingPunct="1">
              <a:lnSpc>
                <a:spcPct val="90000"/>
              </a:lnSpc>
              <a:defRPr/>
            </a:pPr>
            <a:r>
              <a:rPr lang="el-GR" sz="2400" b="1" dirty="0" smtClean="0">
                <a:latin typeface="+mn-lt"/>
              </a:rPr>
              <a:t>Διατήρηση της συμμετρίας</a:t>
            </a:r>
            <a:r>
              <a:rPr lang="el-GR" sz="2400" dirty="0" smtClean="0">
                <a:latin typeface="+mn-lt"/>
              </a:rPr>
              <a:t> (προσπάθεια διατήρησης των μελών του σώματος συμμετρικά στον κατακόρυφο άξονα του σώματος). </a:t>
            </a:r>
          </a:p>
          <a:p>
            <a:pPr lvl="1" algn="just" eaLnBrk="1" hangingPunct="1">
              <a:lnSpc>
                <a:spcPct val="90000"/>
              </a:lnSpc>
              <a:defRPr/>
            </a:pPr>
            <a:r>
              <a:rPr lang="el-GR" sz="2400" b="1" dirty="0" smtClean="0">
                <a:latin typeface="+mn-lt"/>
              </a:rPr>
              <a:t>Χρησιμοποίηση ασκήσεων που είναι αντίθετες με τις μη επιθυμητές κινήσεις  του σώματος. </a:t>
            </a:r>
          </a:p>
          <a:p>
            <a:pPr lvl="1" algn="just" eaLnBrk="1" hangingPunct="1">
              <a:lnSpc>
                <a:spcPct val="90000"/>
              </a:lnSpc>
              <a:defRPr/>
            </a:pPr>
            <a:r>
              <a:rPr lang="el-GR" sz="2400" b="1" dirty="0" smtClean="0">
                <a:latin typeface="+mn-lt"/>
              </a:rPr>
              <a:t>Χρησιμοποίηση ρυθμικών δραστηριοτήτων κύλισης του κορμού</a:t>
            </a:r>
            <a:r>
              <a:rPr lang="el-GR" sz="2400" dirty="0" smtClean="0">
                <a:latin typeface="+mn-lt"/>
              </a:rPr>
              <a:t> σε στατική επιφάνεια (π.χ. στρώμα) ή σε κινούμενη επιφάνεια (π.χ. μεγάλη θεραπευτική μπάλα) κυρίως κατά </a:t>
            </a:r>
            <a:r>
              <a:rPr lang="el-GR" sz="2400" dirty="0" err="1" smtClean="0">
                <a:latin typeface="+mn-lt"/>
              </a:rPr>
              <a:t>κατά</a:t>
            </a:r>
            <a:r>
              <a:rPr lang="el-GR" sz="2400" dirty="0" smtClean="0">
                <a:latin typeface="+mn-lt"/>
              </a:rPr>
              <a:t> την προθέρμανση και αποθεραπεία για την μείωση της </a:t>
            </a:r>
            <a:r>
              <a:rPr lang="el-GR" sz="2400" dirty="0" err="1" smtClean="0">
                <a:latin typeface="+mn-lt"/>
              </a:rPr>
              <a:t>σπαστικότητας</a:t>
            </a:r>
            <a:r>
              <a:rPr lang="el-GR" sz="2400" dirty="0" smtClean="0">
                <a:latin typeface="+mn-lt"/>
              </a:rPr>
              <a:t>. </a:t>
            </a:r>
            <a:endParaRPr lang="el-GR" sz="2400" b="1" dirty="0" smtClean="0">
              <a:latin typeface="+mn-lt"/>
            </a:endParaRPr>
          </a:p>
        </p:txBody>
      </p:sp>
      <p:sp>
        <p:nvSpPr>
          <p:cNvPr id="57347" name="Rectangle 3"/>
          <p:cNvSpPr>
            <a:spLocks noGrp="1" noRot="1" noChangeArrowheads="1"/>
          </p:cNvSpPr>
          <p:nvPr>
            <p:ph type="title"/>
          </p:nvPr>
        </p:nvSpPr>
        <p:spPr>
          <a:xfrm>
            <a:off x="0" y="304800"/>
            <a:ext cx="9144000" cy="676275"/>
          </a:xfrm>
        </p:spPr>
        <p:txBody>
          <a:bodyPr>
            <a:normAutofit fontScale="90000"/>
          </a:bodyPr>
          <a:lstStyle/>
          <a:p>
            <a:pPr eaLnBrk="1" hangingPunct="1">
              <a:defRPr/>
            </a:pPr>
            <a:r>
              <a:rPr lang="el-GR" sz="4000" smtClean="0">
                <a:latin typeface="+mn-lt"/>
              </a:rPr>
              <a:t>Αντιμετώπιση Της Σπαστικότητας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body" idx="1"/>
          </p:nvPr>
        </p:nvSpPr>
        <p:spPr>
          <a:xfrm>
            <a:off x="214282" y="1285860"/>
            <a:ext cx="8643998" cy="5572140"/>
          </a:xfrm>
        </p:spPr>
        <p:txBody>
          <a:bodyPr>
            <a:normAutofit/>
          </a:bodyPr>
          <a:lstStyle/>
          <a:p>
            <a:pPr algn="just">
              <a:lnSpc>
                <a:spcPct val="90000"/>
              </a:lnSpc>
              <a:defRPr/>
            </a:pPr>
            <a:r>
              <a:rPr lang="el-GR" sz="2400" dirty="0" smtClean="0">
                <a:latin typeface="+mn-lt"/>
              </a:rPr>
              <a:t>Γενικά, οι εξής αρχές καθοδήγησης πρέπει να τηρούνται: </a:t>
            </a:r>
          </a:p>
          <a:p>
            <a:pPr lvl="1" algn="just" eaLnBrk="1" hangingPunct="1">
              <a:lnSpc>
                <a:spcPct val="90000"/>
              </a:lnSpc>
              <a:defRPr/>
            </a:pPr>
            <a:r>
              <a:rPr lang="el-GR" sz="2400" b="1" dirty="0" smtClean="0">
                <a:latin typeface="+mn-lt"/>
              </a:rPr>
              <a:t>Έναρξη των δραστηριοτήτων από συγκεκριμένα σημεία-κλειδιά του κεντρικού ελέγχου του σώματος</a:t>
            </a:r>
            <a:r>
              <a:rPr lang="el-GR" sz="2400" dirty="0" smtClean="0">
                <a:latin typeface="+mn-lt"/>
              </a:rPr>
              <a:t> (π.χ. κράτημα διαφόρων μελών του σώματος όσο πιο κοντά γίνεται στην άρθρωσή τους). Αυτά τα σημεία-κλειδιά είναι: </a:t>
            </a:r>
          </a:p>
          <a:p>
            <a:pPr lvl="2" algn="just" eaLnBrk="1" hangingPunct="1">
              <a:lnSpc>
                <a:spcPct val="90000"/>
              </a:lnSpc>
              <a:buClr>
                <a:schemeClr val="tx1"/>
              </a:buClr>
              <a:defRPr/>
            </a:pPr>
            <a:r>
              <a:rPr lang="el-GR" dirty="0" smtClean="0">
                <a:latin typeface="+mn-lt"/>
              </a:rPr>
              <a:t>Η άρθρωση του ώμου για μη φυσιολογικές θέσεις χεριών.</a:t>
            </a:r>
          </a:p>
          <a:p>
            <a:pPr lvl="2" algn="just" eaLnBrk="1" hangingPunct="1">
              <a:lnSpc>
                <a:spcPct val="90000"/>
              </a:lnSpc>
              <a:buClr>
                <a:schemeClr val="tx1"/>
              </a:buClr>
              <a:defRPr/>
            </a:pPr>
            <a:r>
              <a:rPr lang="el-GR" dirty="0" smtClean="0">
                <a:latin typeface="+mn-lt"/>
              </a:rPr>
              <a:t>Η άρθρωση των ισχίων για την εκδήλωση σπαστικών κινήσεων. </a:t>
            </a:r>
          </a:p>
          <a:p>
            <a:pPr lvl="2" algn="just" eaLnBrk="1" hangingPunct="1">
              <a:lnSpc>
                <a:spcPct val="90000"/>
              </a:lnSpc>
              <a:buClr>
                <a:schemeClr val="tx1"/>
              </a:buClr>
              <a:defRPr/>
            </a:pPr>
            <a:r>
              <a:rPr lang="el-GR" dirty="0" smtClean="0">
                <a:latin typeface="+mn-lt"/>
              </a:rPr>
              <a:t>Ο λαιμός και το κεφάλι για τον σπασμό έκτασης του κεφαλιού προς τα πίσω.</a:t>
            </a:r>
            <a:endParaRPr lang="el-GR" b="1" dirty="0" smtClean="0">
              <a:latin typeface="+mn-lt"/>
            </a:endParaRPr>
          </a:p>
          <a:p>
            <a:pPr lvl="1" algn="just" eaLnBrk="1" hangingPunct="1">
              <a:lnSpc>
                <a:spcPct val="90000"/>
              </a:lnSpc>
              <a:defRPr/>
            </a:pPr>
            <a:r>
              <a:rPr lang="el-GR" sz="2400" b="1" dirty="0" smtClean="0">
                <a:latin typeface="+mn-lt"/>
              </a:rPr>
              <a:t>Ενασχόληση με την κολύμβηση και την ιππασία </a:t>
            </a:r>
            <a:r>
              <a:rPr lang="el-GR" sz="2400" dirty="0" smtClean="0">
                <a:latin typeface="+mn-lt"/>
              </a:rPr>
              <a:t>μακράν τις καλύτερες αθλητικές δραστηριότητες για τα άτομα με εγκεφαλική παράλυση. </a:t>
            </a:r>
          </a:p>
        </p:txBody>
      </p:sp>
      <p:sp>
        <p:nvSpPr>
          <p:cNvPr id="57347" name="Rectangle 3"/>
          <p:cNvSpPr>
            <a:spLocks noGrp="1" noRot="1" noChangeArrowheads="1"/>
          </p:cNvSpPr>
          <p:nvPr>
            <p:ph type="title"/>
          </p:nvPr>
        </p:nvSpPr>
        <p:spPr>
          <a:xfrm>
            <a:off x="0" y="304800"/>
            <a:ext cx="9144000" cy="676275"/>
          </a:xfrm>
        </p:spPr>
        <p:txBody>
          <a:bodyPr>
            <a:normAutofit fontScale="90000"/>
          </a:bodyPr>
          <a:lstStyle/>
          <a:p>
            <a:pPr eaLnBrk="1" hangingPunct="1">
              <a:defRPr/>
            </a:pPr>
            <a:r>
              <a:rPr lang="el-GR" sz="4000" smtClean="0">
                <a:latin typeface="+mn-lt"/>
              </a:rPr>
              <a:t>Αντιμετώπιση Της Σπαστικότητας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body" idx="1"/>
          </p:nvPr>
        </p:nvSpPr>
        <p:spPr>
          <a:xfrm>
            <a:off x="285720" y="1125538"/>
            <a:ext cx="8572560" cy="5303858"/>
          </a:xfrm>
        </p:spPr>
        <p:txBody>
          <a:bodyPr>
            <a:normAutofit fontScale="92500"/>
          </a:bodyPr>
          <a:lstStyle/>
          <a:p>
            <a:pPr algn="just" eaLnBrk="1" hangingPunct="1">
              <a:buFont typeface="Arial" charset="0"/>
              <a:buNone/>
              <a:defRPr/>
            </a:pPr>
            <a:r>
              <a:rPr lang="el-GR" sz="2800" b="1" dirty="0" smtClean="0">
                <a:latin typeface="+mn-lt"/>
              </a:rPr>
              <a:t>Κύριοι στόχοι:</a:t>
            </a:r>
          </a:p>
          <a:p>
            <a:pPr lvl="1" algn="just" eaLnBrk="1" hangingPunct="1">
              <a:defRPr/>
            </a:pPr>
            <a:r>
              <a:rPr lang="el-GR" sz="2400" dirty="0" smtClean="0">
                <a:latin typeface="+mn-lt"/>
              </a:rPr>
              <a:t>Έλεγχος του κεφαλιού και του κορμού, για την μείωση των  ανεπιθύμητων, άσκοπων και διαρκών κινήσεων του σώματος. </a:t>
            </a:r>
          </a:p>
          <a:p>
            <a:pPr lvl="1" algn="just" eaLnBrk="1" hangingPunct="1">
              <a:defRPr/>
            </a:pPr>
            <a:r>
              <a:rPr lang="el-GR" sz="2400" dirty="0" smtClean="0">
                <a:latin typeface="+mn-lt"/>
              </a:rPr>
              <a:t>Ανάπτυξη ελέγχου του σώματος στον κατακόρυφο άξονα  με τα παιδιά να τοποθετούνται νωρίς στην καθιστή, γονατιστή και όρθια θέση. </a:t>
            </a:r>
          </a:p>
          <a:p>
            <a:pPr lvl="1" algn="just" eaLnBrk="1" hangingPunct="1">
              <a:defRPr/>
            </a:pPr>
            <a:r>
              <a:rPr lang="el-GR" sz="2400" dirty="0" smtClean="0">
                <a:latin typeface="+mn-lt"/>
              </a:rPr>
              <a:t>Ασκήσεις στην ύπτια παρά στην πρηνή θέση σε στρώμα. </a:t>
            </a:r>
          </a:p>
          <a:p>
            <a:pPr lvl="1" algn="just" eaLnBrk="1" hangingPunct="1">
              <a:defRPr/>
            </a:pPr>
            <a:r>
              <a:rPr lang="el-GR" sz="2400" dirty="0" smtClean="0">
                <a:latin typeface="+mn-lt"/>
              </a:rPr>
              <a:t>Περπάτημα στα γόνατα (με επιγονατίδες) καθώς και βάδιση με στήριξη των χεριών σε παράλληλες μπάρες προτείνονται ανεπιφύλακτα. </a:t>
            </a:r>
          </a:p>
          <a:p>
            <a:pPr lvl="1" algn="just" eaLnBrk="1" hangingPunct="1">
              <a:defRPr/>
            </a:pPr>
            <a:r>
              <a:rPr lang="el-GR" sz="2400" dirty="0" smtClean="0">
                <a:latin typeface="+mn-lt"/>
              </a:rPr>
              <a:t>Εξάσκηση σε ποδήλατο ή σε τρίκυκλο (στατικό ή κινούμενο) και ιππασία για την ενθάρρυνση του ελέγχου του σώματος στον κατακόρυφο άξονα.  </a:t>
            </a:r>
          </a:p>
        </p:txBody>
      </p:sp>
      <p:sp>
        <p:nvSpPr>
          <p:cNvPr id="58371" name="Rectangle 3"/>
          <p:cNvSpPr>
            <a:spLocks noGrp="1" noRot="1" noChangeArrowheads="1"/>
          </p:cNvSpPr>
          <p:nvPr>
            <p:ph type="title"/>
          </p:nvPr>
        </p:nvSpPr>
        <p:spPr>
          <a:xfrm>
            <a:off x="0" y="188913"/>
            <a:ext cx="9144000" cy="676275"/>
          </a:xfrm>
        </p:spPr>
        <p:txBody>
          <a:bodyPr>
            <a:normAutofit fontScale="90000"/>
          </a:bodyPr>
          <a:lstStyle/>
          <a:p>
            <a:pPr eaLnBrk="1" hangingPunct="1">
              <a:defRPr/>
            </a:pPr>
            <a:r>
              <a:rPr lang="el-GR" sz="4000" smtClean="0">
                <a:latin typeface="+mn-lt"/>
              </a:rPr>
              <a:t>Αντιμετώπιση Της Αθέτωσης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685800" y="152400"/>
            <a:ext cx="7772400" cy="762000"/>
          </a:xfrm>
        </p:spPr>
        <p:txBody>
          <a:bodyPr/>
          <a:lstStyle/>
          <a:p>
            <a:pPr eaLnBrk="1" hangingPunct="1">
              <a:defRPr/>
            </a:pPr>
            <a:r>
              <a:rPr lang="el-GR" dirty="0" smtClean="0">
                <a:latin typeface="+mn-lt"/>
              </a:rPr>
              <a:t>Γενικές Προσαρμογές</a:t>
            </a:r>
          </a:p>
        </p:txBody>
      </p:sp>
      <p:sp>
        <p:nvSpPr>
          <p:cNvPr id="60419" name="Rectangle 3"/>
          <p:cNvSpPr>
            <a:spLocks noGrp="1" noRot="1" noChangeArrowheads="1"/>
          </p:cNvSpPr>
          <p:nvPr>
            <p:ph type="body" idx="1"/>
          </p:nvPr>
        </p:nvSpPr>
        <p:spPr>
          <a:xfrm>
            <a:off x="152400" y="1214422"/>
            <a:ext cx="8563004" cy="5414978"/>
          </a:xfrm>
        </p:spPr>
        <p:txBody>
          <a:bodyPr>
            <a:normAutofit/>
          </a:bodyPr>
          <a:lstStyle/>
          <a:p>
            <a:pPr algn="just" eaLnBrk="1" hangingPunct="1">
              <a:lnSpc>
                <a:spcPct val="90000"/>
              </a:lnSpc>
              <a:defRPr/>
            </a:pPr>
            <a:r>
              <a:rPr lang="el-GR" sz="2400" dirty="0" smtClean="0">
                <a:latin typeface="+mn-lt"/>
              </a:rPr>
              <a:t>Η ένταση και ο βαθμός δυσκολίας των ασκήσεων πρέπει να αυξάνεται σταδιακά.</a:t>
            </a:r>
          </a:p>
          <a:p>
            <a:pPr algn="just" eaLnBrk="1" hangingPunct="1">
              <a:lnSpc>
                <a:spcPct val="90000"/>
              </a:lnSpc>
              <a:defRPr/>
            </a:pPr>
            <a:r>
              <a:rPr lang="el-GR" sz="2400" dirty="0" smtClean="0">
                <a:latin typeface="+mn-lt"/>
              </a:rPr>
              <a:t>Ο χώρος, οι κανόνες του παιχνιδιού και τα χρησιμοποιούμενα όργανα πρέπει να προσαρμόζονται ανάλογα με το βαθμό αναπηρίας και την κινητική ικανότητα του παιδιού με Ε.Π.</a:t>
            </a:r>
          </a:p>
          <a:p>
            <a:pPr algn="just" eaLnBrk="1" hangingPunct="1">
              <a:lnSpc>
                <a:spcPct val="90000"/>
              </a:lnSpc>
              <a:defRPr/>
            </a:pPr>
            <a:r>
              <a:rPr lang="el-GR" sz="2400" dirty="0" smtClean="0">
                <a:latin typeface="+mn-lt"/>
              </a:rPr>
              <a:t>Σε όλες τις περιπτώσεις πρέπει να αποφεύγεται η ένταση και το στρες. Οι γρήγορες κινήσεις του εκπαιδευτή και οι θόρυβοι θα πρέπει να αποφεύγονται γιατί μπορεί να προκαλέσουν ξαφνική αντανακλαστική αντίδραση του ασκούμενου. Οι αργές κινήσεις, το σταθερό άγγιγμα και ο χαμηλός τόνος φωνής είναι η καλύτερη αντιμετώπιση για τα άτομα που χαρακτηρίζονται από υπερτονία.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body" idx="1"/>
          </p:nvPr>
        </p:nvSpPr>
        <p:spPr>
          <a:xfrm>
            <a:off x="142844" y="1142984"/>
            <a:ext cx="8786874" cy="5715016"/>
          </a:xfrm>
        </p:spPr>
        <p:txBody>
          <a:bodyPr>
            <a:normAutofit/>
          </a:bodyPr>
          <a:lstStyle/>
          <a:p>
            <a:pPr algn="just">
              <a:lnSpc>
                <a:spcPct val="90000"/>
              </a:lnSpc>
              <a:defRPr/>
            </a:pPr>
            <a:r>
              <a:rPr lang="el-GR" sz="2400" dirty="0" smtClean="0"/>
              <a:t>Οι ασκήσεις πρέπει να προσαρμόζονται ανάλογα με τις συνυπάρχουσες διαταραχές (π.χ. σε παιδιά με Ε.Π. και διαταραχές όρασης η φυσική αγωγή πρέπει να αποβλέπει στην προσήλωση των ματιών προοδευτικά σε κοντινούς, μέσους και μακρινούς στόχους).</a:t>
            </a:r>
          </a:p>
          <a:p>
            <a:pPr algn="just" eaLnBrk="1" hangingPunct="1">
              <a:lnSpc>
                <a:spcPct val="90000"/>
              </a:lnSpc>
              <a:defRPr/>
            </a:pPr>
            <a:r>
              <a:rPr lang="el-GR" sz="2400" dirty="0" smtClean="0">
                <a:latin typeface="+mn-lt"/>
              </a:rPr>
              <a:t>Για την ανάπτυξη ικανοποιητικού μυϊκού ελέγχου, τη διατήρηση της συμμετρίας του σώματος μπορεί να χρησιμοποιηθεί ειδικά κατασκευασμένο ποδήλατο με τρεις ρόδες που επιτυγχάνει τη </a:t>
            </a:r>
            <a:r>
              <a:rPr lang="el-GR" sz="2400" dirty="0" err="1" smtClean="0">
                <a:latin typeface="+mn-lt"/>
              </a:rPr>
              <a:t>νευρομυϊκή</a:t>
            </a:r>
            <a:r>
              <a:rPr lang="el-GR" sz="2400" dirty="0" smtClean="0">
                <a:latin typeface="+mn-lt"/>
              </a:rPr>
              <a:t> διέγερση των ισχύων, διευκολύνει την απαγωγή και συμβάλει σε καλύτερο βάδισμα.</a:t>
            </a:r>
          </a:p>
          <a:p>
            <a:pPr algn="just" eaLnBrk="1" hangingPunct="1">
              <a:lnSpc>
                <a:spcPct val="90000"/>
              </a:lnSpc>
              <a:defRPr/>
            </a:pPr>
            <a:r>
              <a:rPr lang="el-GR" sz="2400" dirty="0" smtClean="0">
                <a:latin typeface="+mn-lt"/>
              </a:rPr>
              <a:t>Για την ανάπτυξη της κιναισθητικής αντίληψης της ισορροπίας κατάλληλη άσκηση είναι το λίκνισμα σε αιώρα ή το κύλισμα σε θεραπευτική μπάλα.</a:t>
            </a:r>
          </a:p>
        </p:txBody>
      </p:sp>
      <p:sp>
        <p:nvSpPr>
          <p:cNvPr id="3" name="Rectangle 2"/>
          <p:cNvSpPr>
            <a:spLocks noGrp="1" noRot="1" noChangeArrowheads="1"/>
          </p:cNvSpPr>
          <p:nvPr>
            <p:ph type="title"/>
          </p:nvPr>
        </p:nvSpPr>
        <p:spPr>
          <a:xfrm>
            <a:off x="685800" y="152400"/>
            <a:ext cx="7772400" cy="762000"/>
          </a:xfrm>
        </p:spPr>
        <p:txBody>
          <a:bodyPr/>
          <a:lstStyle/>
          <a:p>
            <a:pPr eaLnBrk="1" hangingPunct="1">
              <a:defRPr/>
            </a:pPr>
            <a:r>
              <a:rPr lang="el-GR" dirty="0" smtClean="0">
                <a:latin typeface="+mn-lt"/>
              </a:rPr>
              <a:t>Γενικές Προσαρμογές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body" idx="1"/>
          </p:nvPr>
        </p:nvSpPr>
        <p:spPr>
          <a:xfrm>
            <a:off x="285720" y="1571612"/>
            <a:ext cx="8643998" cy="5286388"/>
          </a:xfrm>
        </p:spPr>
        <p:txBody>
          <a:bodyPr>
            <a:normAutofit/>
          </a:bodyPr>
          <a:lstStyle/>
          <a:p>
            <a:pPr algn="just" eaLnBrk="1" hangingPunct="1">
              <a:lnSpc>
                <a:spcPct val="90000"/>
              </a:lnSpc>
              <a:defRPr/>
            </a:pPr>
            <a:r>
              <a:rPr lang="el-GR" sz="2400" dirty="0" smtClean="0">
                <a:latin typeface="+mn-lt"/>
              </a:rPr>
              <a:t>Το γρήγορο περπάτημα είναι κατάλληλο για άτομα που κινούνται ικανοποιητικά με ή χωρίς βοηθητικά μέσα.</a:t>
            </a:r>
          </a:p>
          <a:p>
            <a:pPr algn="just" eaLnBrk="1" hangingPunct="1">
              <a:lnSpc>
                <a:spcPct val="90000"/>
              </a:lnSpc>
              <a:defRPr/>
            </a:pPr>
            <a:r>
              <a:rPr lang="el-GR" sz="2400" dirty="0" smtClean="0">
                <a:latin typeface="+mn-lt"/>
              </a:rPr>
              <a:t>Το ανέβασμα σκάλας μπορεί να βελτιώσει το βηματισμό και τη μυϊκή δύναμη των κάτω άκρων. </a:t>
            </a:r>
          </a:p>
          <a:p>
            <a:pPr algn="just" eaLnBrk="1" hangingPunct="1">
              <a:lnSpc>
                <a:spcPct val="90000"/>
              </a:lnSpc>
              <a:defRPr/>
            </a:pPr>
            <a:r>
              <a:rPr lang="el-GR" sz="2400" dirty="0" smtClean="0">
                <a:latin typeface="+mn-lt"/>
              </a:rPr>
              <a:t>Το ελεύθερο παιχνίδι είναι το ίδιο απαραίτητο όσο και στα υγιή άτομα γιατί δίνει την ευκαιρία για φαντασία και δημιουργία.</a:t>
            </a:r>
          </a:p>
          <a:p>
            <a:pPr algn="just" eaLnBrk="1" hangingPunct="1">
              <a:lnSpc>
                <a:spcPct val="90000"/>
              </a:lnSpc>
              <a:defRPr/>
            </a:pPr>
            <a:r>
              <a:rPr lang="el-GR" sz="2400" dirty="0" smtClean="0">
                <a:latin typeface="+mn-lt"/>
              </a:rPr>
              <a:t>Η μουσική κι η ρυθμική πρέπει να χρησιμοποιούνται για τη χαλάρωση ατόμων με Ε.Π.</a:t>
            </a:r>
          </a:p>
          <a:p>
            <a:pPr algn="just" eaLnBrk="1" hangingPunct="1">
              <a:lnSpc>
                <a:spcPct val="90000"/>
              </a:lnSpc>
              <a:defRPr/>
            </a:pPr>
            <a:r>
              <a:rPr lang="el-GR" sz="2400" dirty="0" smtClean="0">
                <a:latin typeface="+mn-lt"/>
              </a:rPr>
              <a:t>Η συμμετοχή στην κολύμβηση πρέπει πάντοτε να επιδιώκεται γιατί αποτελεί το καλύτερο άθλημα για τα άτομα με Ε.Π.</a:t>
            </a:r>
          </a:p>
        </p:txBody>
      </p:sp>
      <p:sp>
        <p:nvSpPr>
          <p:cNvPr id="3" name="Rectangle 2"/>
          <p:cNvSpPr>
            <a:spLocks noGrp="1" noRot="1" noChangeArrowheads="1"/>
          </p:cNvSpPr>
          <p:nvPr>
            <p:ph type="title"/>
          </p:nvPr>
        </p:nvSpPr>
        <p:spPr>
          <a:xfrm>
            <a:off x="642910" y="357166"/>
            <a:ext cx="7772400" cy="762000"/>
          </a:xfrm>
        </p:spPr>
        <p:txBody>
          <a:bodyPr/>
          <a:lstStyle/>
          <a:p>
            <a:pPr eaLnBrk="1" hangingPunct="1">
              <a:defRPr/>
            </a:pPr>
            <a:r>
              <a:rPr lang="el-GR" dirty="0" smtClean="0">
                <a:latin typeface="+mn-lt"/>
              </a:rPr>
              <a:t>Γενικές Προσαρμογές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latin typeface="+mn-lt"/>
              </a:rPr>
              <a:t>Άδειες Χρήσης</a:t>
            </a:r>
            <a:endParaRPr lang="el-GR" dirty="0">
              <a:latin typeface="+mn-lt"/>
            </a:endParaRPr>
          </a:p>
        </p:txBody>
      </p:sp>
      <p:sp>
        <p:nvSpPr>
          <p:cNvPr id="9" name="Subtitle 8"/>
          <p:cNvSpPr>
            <a:spLocks noGrp="1"/>
          </p:cNvSpPr>
          <p:nvPr>
            <p:ph idx="1"/>
          </p:nvPr>
        </p:nvSpPr>
        <p:spPr/>
        <p:txBody>
          <a:bodyPr>
            <a:normAutofit/>
          </a:bodyPr>
          <a:lstStyle/>
          <a:p>
            <a:pPr algn="l"/>
            <a:r>
              <a:rPr lang="el-GR" sz="2800" dirty="0" smtClean="0">
                <a:latin typeface="+mn-lt"/>
              </a:rPr>
              <a:t>Το παρόν εκπαιδευτικό υλικό υπόκειται σε</a:t>
            </a:r>
            <a:r>
              <a:rPr lang="en-US" sz="2800" dirty="0" smtClean="0">
                <a:latin typeface="+mn-lt"/>
              </a:rPr>
              <a:t> </a:t>
            </a:r>
            <a:r>
              <a:rPr lang="el-GR" sz="2800" dirty="0" smtClean="0">
                <a:latin typeface="+mn-lt"/>
              </a:rPr>
              <a:t>άδειες χρήσης </a:t>
            </a:r>
            <a:r>
              <a:rPr lang="en-US" sz="2800" dirty="0" smtClean="0">
                <a:latin typeface="+mn-lt"/>
              </a:rPr>
              <a:t>Creative Commons. </a:t>
            </a:r>
          </a:p>
          <a:p>
            <a:pPr algn="l"/>
            <a:r>
              <a:rPr lang="el-GR" sz="2800" dirty="0" smtClean="0">
                <a:latin typeface="+mn-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a:latin typeface="+mn-lt"/>
              </a:rPr>
              <a:t>Βιβλιογραφία</a:t>
            </a:r>
          </a:p>
        </p:txBody>
      </p:sp>
      <p:sp>
        <p:nvSpPr>
          <p:cNvPr id="25603" name="Rectangle 3"/>
          <p:cNvSpPr>
            <a:spLocks noGrp="1" noChangeArrowheads="1"/>
          </p:cNvSpPr>
          <p:nvPr>
            <p:ph type="body" idx="1"/>
          </p:nvPr>
        </p:nvSpPr>
        <p:spPr>
          <a:xfrm>
            <a:off x="457200" y="1989138"/>
            <a:ext cx="7427913" cy="3797316"/>
          </a:xfrm>
        </p:spPr>
        <p:txBody>
          <a:bodyPr>
            <a:noAutofit/>
          </a:bodyPr>
          <a:lstStyle/>
          <a:p>
            <a:pPr marL="609600" indent="-609600" algn="just">
              <a:lnSpc>
                <a:spcPct val="90000"/>
              </a:lnSpc>
            </a:pPr>
            <a:r>
              <a:rPr lang="el-GR" sz="2600" dirty="0" smtClean="0">
                <a:latin typeface="+mj-lt"/>
              </a:rPr>
              <a:t>Αγγελοπούλου – </a:t>
            </a:r>
            <a:r>
              <a:rPr lang="el-GR" sz="2600" dirty="0" err="1" smtClean="0">
                <a:latin typeface="+mj-lt"/>
              </a:rPr>
              <a:t>Σακαντάμη</a:t>
            </a:r>
            <a:r>
              <a:rPr lang="el-GR" sz="2600" dirty="0" smtClean="0">
                <a:latin typeface="+mj-lt"/>
              </a:rPr>
              <a:t>, Ν. (2004). </a:t>
            </a:r>
            <a:r>
              <a:rPr lang="el-GR" sz="2600" i="1" dirty="0" smtClean="0">
                <a:latin typeface="+mj-lt"/>
              </a:rPr>
              <a:t>Ειδική Αγωγή: αναπτυξιακές διαταραχές και χρόνιες μειονεξίες.</a:t>
            </a:r>
            <a:r>
              <a:rPr lang="el-GR" sz="2600" dirty="0" smtClean="0">
                <a:latin typeface="+mj-lt"/>
              </a:rPr>
              <a:t> Θεσσαλονίκη: Εκδόσεις Πανεπιστημίου Μακεδονίας.</a:t>
            </a:r>
          </a:p>
          <a:p>
            <a:pPr marL="609600" indent="-609600" algn="just">
              <a:lnSpc>
                <a:spcPct val="90000"/>
              </a:lnSpc>
            </a:pPr>
            <a:r>
              <a:rPr lang="el-GR" sz="2600" dirty="0" err="1" smtClean="0">
                <a:latin typeface="+mj-lt"/>
              </a:rPr>
              <a:t>Κοκαρίδας</a:t>
            </a:r>
            <a:r>
              <a:rPr lang="el-GR" sz="2600" dirty="0">
                <a:latin typeface="+mj-lt"/>
              </a:rPr>
              <a:t>, Δ. (2010). </a:t>
            </a:r>
            <a:r>
              <a:rPr lang="el-GR" sz="2600" i="1" dirty="0">
                <a:latin typeface="+mj-lt"/>
              </a:rPr>
              <a:t>Άσκηση και αναπηρία: εξατομίκευση, προσαρμογές και προοπτικές ένταξης.</a:t>
            </a:r>
            <a:r>
              <a:rPr lang="el-GR" sz="2600" dirty="0">
                <a:latin typeface="+mj-lt"/>
              </a:rPr>
              <a:t> Θεσσαλονίκη: Εκδόσεις Χριστοδουλίδη. </a:t>
            </a:r>
            <a:endParaRPr lang="en-US" sz="2600" dirty="0">
              <a:latin typeface="+mj-lt"/>
            </a:endParaRPr>
          </a:p>
          <a:p>
            <a:pPr marL="609600" indent="-609600" algn="just">
              <a:lnSpc>
                <a:spcPct val="90000"/>
              </a:lnSpc>
            </a:pPr>
            <a:r>
              <a:rPr lang="en-US" sz="2600" dirty="0" err="1" smtClean="0">
                <a:latin typeface="+mj-lt"/>
              </a:rPr>
              <a:t>Shephard</a:t>
            </a:r>
            <a:r>
              <a:rPr lang="en-US" sz="2600" dirty="0">
                <a:latin typeface="+mj-lt"/>
              </a:rPr>
              <a:t>, R.J.  (1990).  </a:t>
            </a:r>
            <a:r>
              <a:rPr lang="en-US" sz="2600" i="1" dirty="0">
                <a:latin typeface="+mj-lt"/>
              </a:rPr>
              <a:t>Fitness in special populations.</a:t>
            </a:r>
            <a:r>
              <a:rPr lang="en-US" sz="2600" dirty="0">
                <a:latin typeface="+mj-lt"/>
              </a:rPr>
              <a:t>  Champaign, IL: Human Kinetics.</a:t>
            </a:r>
            <a:endParaRPr lang="el-GR" sz="260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latin typeface="+mn-lt"/>
              </a:rPr>
              <a:t>Τέλος Ενότητας</a:t>
            </a:r>
            <a:endParaRPr lang="el-GR" dirty="0">
              <a:latin typeface="+mn-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Χρηματοδότηση</a:t>
            </a:r>
            <a:endParaRPr lang="el-GR" dirty="0">
              <a:latin typeface="+mn-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latin typeface="+mn-lt"/>
              </a:rPr>
              <a:t>Το παρόν εκπαιδευτικό υλικό έχει αναπτυχθεί στα πλαίσια του εκπαιδευτικού έργου του διδάσκοντα.</a:t>
            </a:r>
            <a:endParaRPr lang="en-US" sz="2400" dirty="0" smtClean="0">
              <a:latin typeface="+mn-lt"/>
            </a:endParaRPr>
          </a:p>
          <a:p>
            <a:r>
              <a:rPr lang="el-GR" sz="2400" dirty="0" smtClean="0">
                <a:latin typeface="+mn-lt"/>
              </a:rPr>
              <a:t>Το έργο «</a:t>
            </a:r>
            <a:r>
              <a:rPr lang="el-GR" sz="2400" b="1" dirty="0" smtClean="0">
                <a:latin typeface="+mn-lt"/>
              </a:rPr>
              <a:t>Ανοικτά Ακαδημαϊκά Μαθήματα </a:t>
            </a:r>
            <a:r>
              <a:rPr lang="el-GR" sz="2400" b="1" smtClean="0">
                <a:latin typeface="+mn-lt"/>
              </a:rPr>
              <a:t>Πανεπιστημίου Θεσσαλίας</a:t>
            </a:r>
            <a:r>
              <a:rPr lang="el-GR" sz="2400" smtClean="0">
                <a:latin typeface="+mn-lt"/>
              </a:rPr>
              <a:t>» </a:t>
            </a:r>
            <a:r>
              <a:rPr lang="el-GR" sz="2400" dirty="0" smtClean="0">
                <a:latin typeface="+mn-lt"/>
              </a:rPr>
              <a:t>έχει χρηματοδοτήσει μόνο τη αναδιαμόρφωση του εκπαιδευτικού υλικού. </a:t>
            </a:r>
          </a:p>
          <a:p>
            <a:r>
              <a:rPr lang="el-GR" sz="2400" dirty="0" smtClean="0">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Σκοποί  ενότητας</a:t>
            </a:r>
            <a:endParaRPr lang="el-GR" dirty="0">
              <a:latin typeface="+mn-lt"/>
            </a:endParaRPr>
          </a:p>
        </p:txBody>
      </p:sp>
      <p:sp>
        <p:nvSpPr>
          <p:cNvPr id="3" name="Content Placeholder 2"/>
          <p:cNvSpPr>
            <a:spLocks noGrp="1"/>
          </p:cNvSpPr>
          <p:nvPr>
            <p:ph idx="1"/>
          </p:nvPr>
        </p:nvSpPr>
        <p:spPr>
          <a:xfrm>
            <a:off x="457200" y="1600201"/>
            <a:ext cx="8229600" cy="2686056"/>
          </a:xfrm>
        </p:spPr>
        <p:txBody>
          <a:bodyPr>
            <a:normAutofit/>
          </a:bodyPr>
          <a:lstStyle/>
          <a:p>
            <a:pPr algn="just">
              <a:spcBef>
                <a:spcPct val="20000"/>
              </a:spcBef>
              <a:buFontTx/>
              <a:buChar char="•"/>
            </a:pPr>
            <a:r>
              <a:rPr lang="el-GR" dirty="0" smtClean="0">
                <a:latin typeface="+mn-lt"/>
              </a:rPr>
              <a:t>Να </a:t>
            </a:r>
            <a:r>
              <a:rPr lang="el-GR" dirty="0" smtClean="0">
                <a:latin typeface="+mn-lt"/>
              </a:rPr>
              <a:t>παρουσιάσει τους στόχους,  τον σχεδιασμό προγράμματος φυσικής αγωγής και τις αντίστοιχες αρχές αντιμετώπισης και προσαρμογές άσκησης σε </a:t>
            </a:r>
            <a:r>
              <a:rPr lang="el-GR" dirty="0" smtClean="0"/>
              <a:t>α</a:t>
            </a:r>
            <a:r>
              <a:rPr lang="el-GR" dirty="0" smtClean="0">
                <a:latin typeface="+mn-lt"/>
              </a:rPr>
              <a:t>σκούμενους με εγκεφαλική παράλυση</a:t>
            </a:r>
            <a:r>
              <a:rPr lang="el-GR" dirty="0" smtClean="0"/>
              <a:t>.</a:t>
            </a:r>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Περιεχόμενα ενότητας</a:t>
            </a:r>
            <a:endParaRPr lang="el-GR" dirty="0">
              <a:latin typeface="+mn-lt"/>
            </a:endParaRPr>
          </a:p>
        </p:txBody>
      </p:sp>
      <p:sp>
        <p:nvSpPr>
          <p:cNvPr id="3" name="Content Placeholder 2"/>
          <p:cNvSpPr>
            <a:spLocks noGrp="1"/>
          </p:cNvSpPr>
          <p:nvPr>
            <p:ph idx="1"/>
          </p:nvPr>
        </p:nvSpPr>
        <p:spPr/>
        <p:txBody>
          <a:bodyPr/>
          <a:lstStyle/>
          <a:p>
            <a:pPr algn="just"/>
            <a:r>
              <a:rPr lang="el-GR" dirty="0" smtClean="0">
                <a:latin typeface="+mn-lt"/>
              </a:rPr>
              <a:t>Ε.Π. και φυσική αγωγή, στόχοι και σχεδιασμός προγράμματος άσκησης.</a:t>
            </a:r>
          </a:p>
          <a:p>
            <a:pPr algn="just"/>
            <a:r>
              <a:rPr lang="el-GR" dirty="0" smtClean="0"/>
              <a:t>Αντιμετώπιση </a:t>
            </a:r>
            <a:r>
              <a:rPr lang="el-GR" dirty="0" smtClean="0"/>
              <a:t>ε</a:t>
            </a:r>
            <a:r>
              <a:rPr lang="el-GR" dirty="0" smtClean="0"/>
              <a:t>ιδικών καταστάσεων.</a:t>
            </a:r>
          </a:p>
          <a:p>
            <a:pPr algn="just"/>
            <a:r>
              <a:rPr lang="el-GR" dirty="0" smtClean="0"/>
              <a:t>Αρχές καθοδήγησης για την αντιμετώπιση της </a:t>
            </a:r>
            <a:r>
              <a:rPr lang="el-GR" dirty="0" err="1" smtClean="0"/>
              <a:t>σπαστικότητας</a:t>
            </a:r>
            <a:r>
              <a:rPr lang="el-GR" dirty="0" smtClean="0"/>
              <a:t> και της </a:t>
            </a:r>
            <a:r>
              <a:rPr lang="el-GR" dirty="0" err="1" smtClean="0"/>
              <a:t>αθέτωσης</a:t>
            </a:r>
            <a:r>
              <a:rPr lang="el-GR" dirty="0" smtClean="0"/>
              <a:t>.</a:t>
            </a:r>
          </a:p>
          <a:p>
            <a:pPr algn="just"/>
            <a:r>
              <a:rPr lang="el-GR" dirty="0" smtClean="0"/>
              <a:t>Γενικές προσαρμογές.</a:t>
            </a:r>
          </a:p>
          <a:p>
            <a:pPr algn="just"/>
            <a:endParaRPr lang="el-GR" dirty="0" smtClean="0">
              <a:latin typeface="+mn-lt"/>
            </a:endParaRPr>
          </a:p>
          <a:p>
            <a:endParaRPr lang="el-GR" dirty="0" smtClean="0">
              <a:latin typeface="+mn-lt"/>
            </a:endParaRPr>
          </a:p>
          <a:p>
            <a:endParaRPr lang="el-GR" dirty="0">
              <a:latin typeface="+mn-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685800" y="152400"/>
            <a:ext cx="7772400" cy="685800"/>
          </a:xfrm>
        </p:spPr>
        <p:txBody>
          <a:bodyPr>
            <a:normAutofit fontScale="90000"/>
          </a:bodyPr>
          <a:lstStyle/>
          <a:p>
            <a:pPr eaLnBrk="1" hangingPunct="1">
              <a:defRPr/>
            </a:pPr>
            <a:r>
              <a:rPr lang="el-GR" smtClean="0">
                <a:latin typeface="+mn-lt"/>
              </a:rPr>
              <a:t>Ε.Π. και Φυσική Αγωγή</a:t>
            </a:r>
          </a:p>
        </p:txBody>
      </p:sp>
      <p:sp>
        <p:nvSpPr>
          <p:cNvPr id="52227" name="Rectangle 3"/>
          <p:cNvSpPr>
            <a:spLocks noGrp="1" noRot="1" noChangeArrowheads="1"/>
          </p:cNvSpPr>
          <p:nvPr>
            <p:ph type="body" idx="1"/>
          </p:nvPr>
        </p:nvSpPr>
        <p:spPr>
          <a:xfrm>
            <a:off x="152400" y="1066800"/>
            <a:ext cx="8763000" cy="5791200"/>
          </a:xfrm>
        </p:spPr>
        <p:txBody>
          <a:bodyPr/>
          <a:lstStyle/>
          <a:p>
            <a:pPr algn="just" eaLnBrk="1" hangingPunct="1">
              <a:defRPr/>
            </a:pPr>
            <a:r>
              <a:rPr lang="el-GR" sz="2400" smtClean="0">
                <a:latin typeface="+mn-lt"/>
              </a:rPr>
              <a:t>Τα άτομα με Ε.Π. υπολείπονται σε όλες τις παραμέτρους της φυσικής κατάστασης, παρουσιάζοντας χαμηλότερες τιμές μέγιστης πρόσληψης οξυγόνου, αναερόβιας ικανότητας και μυϊκής δύναμης, παράγοντες που επιβαρύνονται περαιτέρω από την έλλειψη κινητικών εμπειριών και τον περιορισμό στο σπίτι. Τα άτομα με Ε.Π. υπολείπονται επίσης στο ύψος και τη μυϊκή μάζα, χωρίς να παρατηρούνται διαφορές μεταξύ των δύο φύλων. </a:t>
            </a:r>
          </a:p>
          <a:p>
            <a:pPr algn="just" eaLnBrk="1" hangingPunct="1">
              <a:defRPr/>
            </a:pPr>
            <a:r>
              <a:rPr lang="el-GR" sz="2400" smtClean="0">
                <a:latin typeface="+mn-lt"/>
              </a:rPr>
              <a:t>Η Ε.Π. δημιουργεί προβλήματα ισορροπίας και δυσκολεύει το βηματισμό για τον οποίο απαιτείται </a:t>
            </a:r>
            <a:r>
              <a:rPr lang="el-GR" sz="2400" b="1" smtClean="0">
                <a:latin typeface="+mn-lt"/>
              </a:rPr>
              <a:t>μεγαλύτερη μυϊκή δραστηριότητα και σχεδόν τριπλάσια ενεργειακή δαπάνη</a:t>
            </a:r>
            <a:r>
              <a:rPr lang="el-GR" sz="2400" smtClean="0">
                <a:latin typeface="+mn-lt"/>
              </a:rPr>
              <a:t> </a:t>
            </a:r>
            <a:r>
              <a:rPr lang="el-GR" sz="2400" b="1" smtClean="0">
                <a:latin typeface="+mn-lt"/>
              </a:rPr>
              <a:t>κατά τη βάδιση ή τρέξιμο</a:t>
            </a:r>
            <a:r>
              <a:rPr lang="el-GR" sz="2400" smtClean="0">
                <a:latin typeface="+mn-lt"/>
              </a:rPr>
              <a:t>, σε σύγκριση με υγιή άτομα.</a:t>
            </a:r>
          </a:p>
          <a:p>
            <a:pPr algn="just" eaLnBrk="1" hangingPunct="1">
              <a:defRPr/>
            </a:pPr>
            <a:r>
              <a:rPr lang="el-GR" sz="2400" smtClean="0">
                <a:latin typeface="+mn-lt"/>
              </a:rPr>
              <a:t>Η ετερογένεια ως προς το είδος της Ε.Π., την έκταση της βλάβης και τις συνυπάρχουσες δυσκολίες επιβάλει την εξατομίκευση του προγράμματος φυσικής αγωγής.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685800" y="304800"/>
            <a:ext cx="7772400" cy="685800"/>
          </a:xfrm>
        </p:spPr>
        <p:txBody>
          <a:bodyPr>
            <a:normAutofit fontScale="90000"/>
          </a:bodyPr>
          <a:lstStyle/>
          <a:p>
            <a:pPr eaLnBrk="1" hangingPunct="1">
              <a:defRPr/>
            </a:pPr>
            <a:r>
              <a:rPr lang="el-GR" smtClean="0">
                <a:latin typeface="+mn-lt"/>
              </a:rPr>
              <a:t>Στόχοι Φυσικής Αγωγής</a:t>
            </a:r>
          </a:p>
        </p:txBody>
      </p:sp>
      <p:sp>
        <p:nvSpPr>
          <p:cNvPr id="53251" name="Rectangle 3"/>
          <p:cNvSpPr>
            <a:spLocks noGrp="1" noRot="1" noChangeArrowheads="1"/>
          </p:cNvSpPr>
          <p:nvPr>
            <p:ph type="body" idx="1"/>
          </p:nvPr>
        </p:nvSpPr>
        <p:spPr>
          <a:xfrm>
            <a:off x="152400" y="1295400"/>
            <a:ext cx="8763000" cy="5257800"/>
          </a:xfrm>
        </p:spPr>
        <p:txBody>
          <a:bodyPr>
            <a:normAutofit lnSpcReduction="10000"/>
          </a:bodyPr>
          <a:lstStyle/>
          <a:p>
            <a:pPr eaLnBrk="1" hangingPunct="1">
              <a:defRPr/>
            </a:pPr>
            <a:r>
              <a:rPr lang="el-GR" sz="2800" smtClean="0">
                <a:latin typeface="+mn-lt"/>
              </a:rPr>
              <a:t>Βελτίωση της ευλυγισίας και αύξηση του εύρους κίνησης.</a:t>
            </a:r>
          </a:p>
          <a:p>
            <a:pPr eaLnBrk="1" hangingPunct="1">
              <a:defRPr/>
            </a:pPr>
            <a:r>
              <a:rPr lang="el-GR" sz="2800" smtClean="0">
                <a:latin typeface="+mn-lt"/>
              </a:rPr>
              <a:t>Βελτίωση της ικανότητας ισορροπίας.</a:t>
            </a:r>
          </a:p>
          <a:p>
            <a:pPr eaLnBrk="1" hangingPunct="1">
              <a:defRPr/>
            </a:pPr>
            <a:r>
              <a:rPr lang="el-GR" sz="2800" smtClean="0">
                <a:latin typeface="+mn-lt"/>
              </a:rPr>
              <a:t>Διδασκαλία βηματισμού.</a:t>
            </a:r>
          </a:p>
          <a:p>
            <a:pPr eaLnBrk="1" hangingPunct="1">
              <a:defRPr/>
            </a:pPr>
            <a:r>
              <a:rPr lang="el-GR" sz="2800" smtClean="0">
                <a:latin typeface="+mn-lt"/>
              </a:rPr>
              <a:t>Βελτίωση νευρομυϊκού συντονισμού.</a:t>
            </a:r>
          </a:p>
          <a:p>
            <a:pPr eaLnBrk="1" hangingPunct="1">
              <a:defRPr/>
            </a:pPr>
            <a:r>
              <a:rPr lang="el-GR" sz="2800" smtClean="0">
                <a:latin typeface="+mn-lt"/>
              </a:rPr>
              <a:t>Έλεγχο της βαρύτητας στις αλλαγές της στάσης του σώματος.</a:t>
            </a:r>
          </a:p>
          <a:p>
            <a:pPr eaLnBrk="1" hangingPunct="1">
              <a:defRPr/>
            </a:pPr>
            <a:r>
              <a:rPr lang="el-GR" sz="2800" smtClean="0">
                <a:latin typeface="+mn-lt"/>
              </a:rPr>
              <a:t>Ορθοσωμία.</a:t>
            </a:r>
          </a:p>
          <a:p>
            <a:pPr eaLnBrk="1" hangingPunct="1">
              <a:defRPr/>
            </a:pPr>
            <a:r>
              <a:rPr lang="el-GR" sz="2800" smtClean="0">
                <a:latin typeface="+mn-lt"/>
              </a:rPr>
              <a:t>Βελτίωση της καρδιακής και αναπνευστικής λειτουργίας.</a:t>
            </a:r>
          </a:p>
          <a:p>
            <a:pPr eaLnBrk="1" hangingPunct="1">
              <a:defRPr/>
            </a:pPr>
            <a:r>
              <a:rPr lang="el-GR" sz="2800" smtClean="0">
                <a:latin typeface="+mn-lt"/>
              </a:rPr>
              <a:t>Αύξηση της μυϊκής δύναμης και αντοχής.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188913"/>
            <a:ext cx="9144000" cy="914400"/>
          </a:xfrm>
        </p:spPr>
        <p:txBody>
          <a:bodyPr/>
          <a:lstStyle/>
          <a:p>
            <a:pPr eaLnBrk="1" hangingPunct="1">
              <a:defRPr/>
            </a:pPr>
            <a:r>
              <a:rPr lang="el-GR" smtClean="0">
                <a:latin typeface="+mn-lt"/>
              </a:rPr>
              <a:t>Σχεδιασμός Προγράμματος Φ.Α.</a:t>
            </a:r>
          </a:p>
        </p:txBody>
      </p:sp>
      <p:sp>
        <p:nvSpPr>
          <p:cNvPr id="54275" name="Rectangle 3"/>
          <p:cNvSpPr>
            <a:spLocks noGrp="1" noRot="1" noChangeArrowheads="1"/>
          </p:cNvSpPr>
          <p:nvPr>
            <p:ph type="body" idx="1"/>
          </p:nvPr>
        </p:nvSpPr>
        <p:spPr>
          <a:xfrm>
            <a:off x="0" y="1219200"/>
            <a:ext cx="8964613" cy="6019800"/>
          </a:xfrm>
        </p:spPr>
        <p:txBody>
          <a:bodyPr/>
          <a:lstStyle/>
          <a:p>
            <a:pPr algn="just" eaLnBrk="1" hangingPunct="1">
              <a:defRPr/>
            </a:pPr>
            <a:r>
              <a:rPr lang="el-GR" sz="2600" smtClean="0">
                <a:latin typeface="+mn-lt"/>
              </a:rPr>
              <a:t>Το εξατομικευμένο πρόγραμμα φυσικής αγωγής σχεδιάζεται σύμφωνα με την αθλητική ταξινόμηση των ατόμων με Ε.Π. σε 8 κατηγορίες, τέσσερις για τις μη εξαρτημένες περιπτώσεις και τέσσερις για τις εξαρτημένες. </a:t>
            </a:r>
          </a:p>
          <a:p>
            <a:pPr algn="just" eaLnBrk="1" hangingPunct="1">
              <a:defRPr/>
            </a:pPr>
            <a:r>
              <a:rPr lang="el-GR" sz="2600" smtClean="0">
                <a:latin typeface="+mn-lt"/>
              </a:rPr>
              <a:t>Ο σχεδιασμός του προγράμματος Φ.Α. αρχίζει με τον καθορισμό ενός ατόμου με Ε.Π. ως εξαρτημένου (Κατηγορίες 1-4) ή μη εξαρτημένου (κατηγορίες 5-8). Άτομα που δεν μπορούν να διασχίσουν τον χώρο ακόμα και με βοηθητικά μέσα (π.χ. μπαστούνι) τοποθετούνται στις κατηγορίες 1-4. Άτομα που χρειάζονται βοηθητικά μέσα για την κίνησή τους τοποθετούνται στην κατηγορία 5. Όλοι οι υπόλοιποι τοποθετούνται στις κατηγορίες 6-8.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Group 2"/>
          <p:cNvGraphicFramePr>
            <a:graphicFrameLocks noGrp="1"/>
          </p:cNvGraphicFramePr>
          <p:nvPr/>
        </p:nvGraphicFramePr>
        <p:xfrm>
          <a:off x="228600" y="152400"/>
          <a:ext cx="8763000" cy="6400802"/>
        </p:xfrm>
        <a:graphic>
          <a:graphicData uri="http://schemas.openxmlformats.org/drawingml/2006/table">
            <a:tbl>
              <a:tblPr/>
              <a:tblGrid>
                <a:gridCol w="2117725"/>
                <a:gridCol w="6645275"/>
              </a:tblGrid>
              <a:tr h="461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1" i="0" u="none" strike="noStrike" cap="none" normalizeH="0" baseline="0" dirty="0" smtClean="0">
                          <a:ln>
                            <a:noFill/>
                          </a:ln>
                          <a:solidFill>
                            <a:schemeClr val="tx1"/>
                          </a:solidFill>
                          <a:effectLst/>
                          <a:latin typeface="+mn-lt"/>
                        </a:rPr>
                        <a:t>Ταξινόμηση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1" i="0" u="none" strike="noStrike" cap="none" normalizeH="0" baseline="0" dirty="0" smtClean="0">
                          <a:ln>
                            <a:noFill/>
                          </a:ln>
                          <a:solidFill>
                            <a:schemeClr val="tx1"/>
                          </a:solidFill>
                          <a:effectLst/>
                          <a:latin typeface="+mn-lt"/>
                        </a:rPr>
                        <a:t>Περιγραφή</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55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 Ι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1)</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dirty="0" smtClean="0">
                          <a:ln>
                            <a:noFill/>
                          </a:ln>
                          <a:solidFill>
                            <a:schemeClr val="tx1"/>
                          </a:solidFill>
                          <a:effectLst/>
                          <a:latin typeface="+mn-lt"/>
                        </a:rPr>
                        <a:t>Βαριά σπαστική τετραπληγία ή </a:t>
                      </a:r>
                      <a:r>
                        <a:rPr kumimoji="0" lang="el-GR" sz="2000" b="0" i="0" u="none" strike="noStrike" cap="none" normalizeH="0" baseline="0" dirty="0" err="1" smtClean="0">
                          <a:ln>
                            <a:noFill/>
                          </a:ln>
                          <a:solidFill>
                            <a:schemeClr val="tx1"/>
                          </a:solidFill>
                          <a:effectLst/>
                          <a:latin typeface="+mn-lt"/>
                        </a:rPr>
                        <a:t>αθέτωση</a:t>
                      </a:r>
                      <a:r>
                        <a:rPr kumimoji="0" lang="el-GR" sz="2000" b="0" i="0" u="none" strike="noStrike" cap="none" normalizeH="0" baseline="0" dirty="0" smtClean="0">
                          <a:ln>
                            <a:noFill/>
                          </a:ln>
                          <a:solidFill>
                            <a:schemeClr val="tx1"/>
                          </a:solidFill>
                          <a:effectLst/>
                          <a:latin typeface="+mn-lt"/>
                        </a:rPr>
                        <a:t> ή μικτή με περιορισμένη κίνηση κορμού και φτωχή λειτουργικότητα των άκρων. Χρησιμοποίηση αυτοκινούμενου </a:t>
                      </a:r>
                      <a:r>
                        <a:rPr kumimoji="0" lang="el-GR" sz="2000" b="0" i="0" u="none" strike="noStrike" cap="none" normalizeH="0" baseline="0" dirty="0" err="1" smtClean="0">
                          <a:ln>
                            <a:noFill/>
                          </a:ln>
                          <a:solidFill>
                            <a:schemeClr val="tx1"/>
                          </a:solidFill>
                          <a:effectLst/>
                          <a:latin typeface="+mn-lt"/>
                        </a:rPr>
                        <a:t>αμαξιδίου</a:t>
                      </a:r>
                      <a:r>
                        <a:rPr kumimoji="0" lang="el-GR" sz="2000" b="0" i="0" u="none" strike="noStrike" cap="none" normalizeH="0" baseline="0" dirty="0" smtClean="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36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a:t>
                      </a:r>
                      <a:r>
                        <a:rPr kumimoji="0" lang="en-US" sz="2400" b="0" i="0" u="none" strike="noStrike" cap="none" normalizeH="0" baseline="0" smtClean="0">
                          <a:ln>
                            <a:noFill/>
                          </a:ln>
                          <a:solidFill>
                            <a:schemeClr val="tx1"/>
                          </a:solidFill>
                          <a:effectLst/>
                          <a:latin typeface="+mn-lt"/>
                        </a:rPr>
                        <a:t> II </a:t>
                      </a:r>
                      <a:endParaRPr kumimoji="0" lang="el-GR" sz="2400"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2)</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smtClean="0">
                          <a:ln>
                            <a:noFill/>
                          </a:ln>
                          <a:solidFill>
                            <a:schemeClr val="tx1"/>
                          </a:solidFill>
                          <a:effectLst/>
                          <a:latin typeface="+mn-lt"/>
                        </a:rPr>
                        <a:t>Βαριά προς μέτρια τετραπληγία με μεγαλύτερο εύρος κίνησης και καλύτερο συντονισμό στα άνω άκρα σε σύγκριση με την κατηγορία Ι. Χρησιμοποίηση τροχήλατου αμαξιδίου που μπορεί να κινεί το άτομο με τα χέρια του.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a:t>
                      </a:r>
                      <a:r>
                        <a:rPr kumimoji="0" lang="en-US" sz="2400" b="0" i="0" u="none" strike="noStrike" cap="none" normalizeH="0" baseline="0" smtClean="0">
                          <a:ln>
                            <a:noFill/>
                          </a:ln>
                          <a:solidFill>
                            <a:schemeClr val="tx1"/>
                          </a:solidFill>
                          <a:effectLst/>
                          <a:latin typeface="+mn-lt"/>
                        </a:rPr>
                        <a:t> III </a:t>
                      </a:r>
                      <a:endParaRPr kumimoji="0" lang="el-GR" sz="2400"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3)</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smtClean="0">
                          <a:ln>
                            <a:noFill/>
                          </a:ln>
                          <a:solidFill>
                            <a:schemeClr val="tx1"/>
                          </a:solidFill>
                          <a:effectLst/>
                          <a:latin typeface="+mn-lt"/>
                        </a:rPr>
                        <a:t>Μέτρια σπαστική τετραπληγία ή βαριά ημιπληγία με ικανοποιητική λειτουργική ικανότητα και μέτρια προβλήματα ελέγχου στα άνω άκρα και τον κορμό. Χρησιμοποίηση τροχήλατου αμαξιδίου για τις καθημερινές ανάγκες αλλά και ικανοποιητικό περπάτημα με βοηθητικά μέσα.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60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Κατηγορία</a:t>
                      </a:r>
                      <a:r>
                        <a:rPr kumimoji="0" lang="en-US" sz="2400" b="0" i="0" u="none" strike="noStrike" cap="none" normalizeH="0" baseline="0" smtClean="0">
                          <a:ln>
                            <a:noFill/>
                          </a:ln>
                          <a:solidFill>
                            <a:schemeClr val="tx1"/>
                          </a:solidFill>
                          <a:effectLst/>
                          <a:latin typeface="+mn-lt"/>
                        </a:rPr>
                        <a:t> IV </a:t>
                      </a:r>
                      <a:endParaRPr kumimoji="0" lang="el-GR" sz="2400" b="0" i="0" u="none" strike="noStrike" cap="none" normalizeH="0" baseline="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400" b="0" i="0" u="none" strike="noStrike" cap="none" normalizeH="0" baseline="0" smtClean="0">
                          <a:ln>
                            <a:noFill/>
                          </a:ln>
                          <a:solidFill>
                            <a:schemeClr val="tx1"/>
                          </a:solidFill>
                          <a:effectLst/>
                          <a:latin typeface="+mn-lt"/>
                        </a:rPr>
                        <a:t>(</a:t>
                      </a:r>
                      <a:r>
                        <a:rPr kumimoji="0" lang="en-US" sz="2400" b="0" i="0" u="none" strike="noStrike" cap="none" normalizeH="0" baseline="0" smtClean="0">
                          <a:ln>
                            <a:noFill/>
                          </a:ln>
                          <a:solidFill>
                            <a:schemeClr val="tx1"/>
                          </a:solidFill>
                          <a:effectLst/>
                          <a:latin typeface="+mn-lt"/>
                        </a:rPr>
                        <a:t>CP 4)</a:t>
                      </a:r>
                      <a:endParaRPr kumimoji="0" lang="el-GR" sz="24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000" b="0" i="0" u="none" strike="noStrike" cap="none" normalizeH="0" baseline="0" dirty="0" smtClean="0">
                          <a:ln>
                            <a:noFill/>
                          </a:ln>
                          <a:solidFill>
                            <a:schemeClr val="tx1"/>
                          </a:solidFill>
                          <a:effectLst/>
                          <a:latin typeface="+mn-lt"/>
                        </a:rPr>
                        <a:t>Βαριά μέχρι μέτρια σπαστική </a:t>
                      </a:r>
                      <a:r>
                        <a:rPr kumimoji="0" lang="el-GR" sz="2000" b="0" i="0" u="none" strike="noStrike" cap="none" normalizeH="0" baseline="0" dirty="0" err="1" smtClean="0">
                          <a:ln>
                            <a:noFill/>
                          </a:ln>
                          <a:solidFill>
                            <a:schemeClr val="tx1"/>
                          </a:solidFill>
                          <a:effectLst/>
                          <a:latin typeface="+mn-lt"/>
                        </a:rPr>
                        <a:t>διπληγία</a:t>
                      </a:r>
                      <a:r>
                        <a:rPr kumimoji="0" lang="el-GR" sz="2000" b="0" i="0" u="none" strike="noStrike" cap="none" normalizeH="0" baseline="0" dirty="0" smtClean="0">
                          <a:ln>
                            <a:noFill/>
                          </a:ln>
                          <a:solidFill>
                            <a:schemeClr val="tx1"/>
                          </a:solidFill>
                          <a:effectLst/>
                          <a:latin typeface="+mn-lt"/>
                        </a:rPr>
                        <a:t>, ικανοποιητική δύναμη και έλεγχος στα άνω άκρα και τον κορμό. Χρησιμοποίηση τροχήλατου </a:t>
                      </a:r>
                      <a:r>
                        <a:rPr kumimoji="0" lang="el-GR" sz="2000" b="0" i="0" u="none" strike="noStrike" cap="none" normalizeH="0" baseline="0" dirty="0" err="1" smtClean="0">
                          <a:ln>
                            <a:noFill/>
                          </a:ln>
                          <a:solidFill>
                            <a:schemeClr val="tx1"/>
                          </a:solidFill>
                          <a:effectLst/>
                          <a:latin typeface="+mn-lt"/>
                        </a:rPr>
                        <a:t>αμαξιδίου</a:t>
                      </a:r>
                      <a:r>
                        <a:rPr kumimoji="0" lang="el-GR" sz="2000" b="0" i="0" u="none" strike="noStrike" cap="none" normalizeH="0" baseline="0" dirty="0" smtClean="0">
                          <a:ln>
                            <a:noFill/>
                          </a:ln>
                          <a:solidFill>
                            <a:schemeClr val="tx1"/>
                          </a:solidFill>
                          <a:effectLst/>
                          <a:latin typeface="+mn-lt"/>
                        </a:rPr>
                        <a:t> για τις καθημερινές ανάγκες αλλά και ικανοποιητικό περπάτημα με βοηθητικά μέσα.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1520</Words>
  <Application>Microsoft Office PowerPoint</Application>
  <PresentationFormat>Προβολή στην οθόνη (4:3)</PresentationFormat>
  <Paragraphs>131</Paragraphs>
  <Slides>21</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Ε.Π. και Φυσική Αγωγή</vt:lpstr>
      <vt:lpstr>Στόχοι Φυσικής Αγωγής</vt:lpstr>
      <vt:lpstr>Σχεδιασμός Προγράμματος Φ.Α.</vt:lpstr>
      <vt:lpstr>Διαφάνεια 9</vt:lpstr>
      <vt:lpstr>Διαφάνεια 10</vt:lpstr>
      <vt:lpstr>Αντιμετώπιση Ειδικών Καταστάσεων</vt:lpstr>
      <vt:lpstr>Αντιμετώπιση Ειδικών Καταστάσεων</vt:lpstr>
      <vt:lpstr>Αντιμετώπιση Ειδικών Καταστάσεων</vt:lpstr>
      <vt:lpstr>Αντιμετώπιση Της Σπαστικότητας</vt:lpstr>
      <vt:lpstr>Αντιμετώπιση Της Σπαστικότητας</vt:lpstr>
      <vt:lpstr>Αντιμετώπιση Της Αθέτωσης</vt:lpstr>
      <vt:lpstr>Γενικές Προσαρμογές</vt:lpstr>
      <vt:lpstr>Γενικές Προσαρμογές</vt:lpstr>
      <vt:lpstr>Γενικές Προσαρμογές</vt:lpstr>
      <vt:lpstr>Βιβλιογραφία</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172</cp:revision>
  <dcterms:created xsi:type="dcterms:W3CDTF">2012-09-06T09:03:05Z</dcterms:created>
  <dcterms:modified xsi:type="dcterms:W3CDTF">2015-07-21T20:34:40Z</dcterms:modified>
</cp:coreProperties>
</file>