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3"/>
  </p:notesMasterIdLst>
  <p:sldIdLst>
    <p:sldId id="256" r:id="rId3"/>
    <p:sldId id="257" r:id="rId4"/>
    <p:sldId id="259" r:id="rId5"/>
    <p:sldId id="261" r:id="rId6"/>
    <p:sldId id="262" r:id="rId7"/>
    <p:sldId id="264" r:id="rId8"/>
    <p:sldId id="266" r:id="rId9"/>
    <p:sldId id="265" r:id="rId10"/>
    <p:sldId id="274" r:id="rId11"/>
    <p:sldId id="280" r:id="rId12"/>
  </p:sldIdLst>
  <p:sldSz cx="9144000" cy="6858000" type="screen4x3"/>
  <p:notesSz cx="6858000" cy="9144000"/>
  <p:custDataLst>
    <p:tags r:id="rId1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1" autoAdjust="0"/>
    <p:restoredTop sz="99339" autoAdjust="0"/>
  </p:normalViewPr>
  <p:slideViewPr>
    <p:cSldViewPr>
      <p:cViewPr>
        <p:scale>
          <a:sx n="50" d="100"/>
          <a:sy n="50" d="100"/>
        </p:scale>
        <p:origin x="-1092" y="-636"/>
      </p:cViewPr>
      <p:guideLst>
        <p:guide orient="horz" pos="2160"/>
        <p:guide pos="2880"/>
      </p:guideLst>
    </p:cSldViewPr>
  </p:slideViewPr>
  <p:outlineViewPr>
    <p:cViewPr>
      <p:scale>
        <a:sx n="33" d="100"/>
        <a:sy n="33" d="100"/>
      </p:scale>
      <p:origin x="48" y="64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14/10/2013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notesSlide" Target="../notesSlides/notesSlide6.xml"/><Relationship Id="rId2" Type="http://schemas.openxmlformats.org/officeDocument/2006/relationships/tags" Target="../tags/tag8.xml"/><Relationship Id="rId16"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tags" Target="../tags/tag2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Αντικειμενοστραφής Προγραμματισμός ΙΙ</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8</a:t>
            </a:r>
            <a:r>
              <a:rPr lang="el-GR" sz="2800" b="1" dirty="0" smtClean="0"/>
              <a:t>:</a:t>
            </a:r>
            <a:r>
              <a:rPr lang="en-US" sz="2800" b="1" dirty="0" smtClean="0"/>
              <a:t> </a:t>
            </a:r>
            <a:r>
              <a:rPr lang="el-GR" altLang="el-GR" sz="2800" b="1" dirty="0"/>
              <a:t>Παραδείγματα με </a:t>
            </a:r>
            <a:r>
              <a:rPr lang="en-US" altLang="el-GR" sz="2800" b="1" dirty="0"/>
              <a:t>B</a:t>
            </a:r>
            <a:r>
              <a:rPr lang="el-GR" altLang="el-GR" sz="2800" b="1" dirty="0"/>
              <a:t>ρόγχους Επανάληψης</a:t>
            </a:r>
            <a:r>
              <a:rPr lang="en-US" altLang="el-GR" sz="2800" b="1" i="1" dirty="0"/>
              <a:t/>
            </a:r>
            <a:br>
              <a:rPr lang="en-US" altLang="el-GR" sz="2800" b="1" i="1" dirty="0"/>
            </a:br>
            <a:r>
              <a:rPr lang="el-GR" sz="2800" dirty="0" smtClean="0"/>
              <a:t>Νικόλαος </a:t>
            </a:r>
            <a:r>
              <a:rPr lang="el-GR" sz="2800" dirty="0"/>
              <a:t>Θ. </a:t>
            </a:r>
            <a:r>
              <a:rPr lang="el-GR" sz="2800" dirty="0" err="1" smtClean="0"/>
              <a:t>Λιόλιος</a:t>
            </a:r>
            <a:r>
              <a:rPr lang="en-US"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u="sng" dirty="0" smtClean="0">
                <a:solidFill>
                  <a:schemeClr val="tx2"/>
                </a:solidFill>
              </a:rPr>
              <a:t>Σκοποί  ενότητας</a:t>
            </a:r>
            <a:endParaRPr lang="el-GR" u="sng" dirty="0">
              <a:solidFill>
                <a:schemeClr val="tx2"/>
              </a:solidFill>
            </a:endParaRPr>
          </a:p>
        </p:txBody>
      </p:sp>
      <p:sp>
        <p:nvSpPr>
          <p:cNvPr id="3" name="Content Placeholder 2" descr="Σκοπός μας είναι να μάθουμε:&#10; &#10;Βασικές τεχνικές προγραμματισμού,&#10;&#10;Πώς να γράφουμε μικρού και μεσαίου μεγέθους προγράμματα,&#10;&#10;Τη γλώσσα προγραμματισμού C#,  (μοιάζει με τη Java),&#10;&#10;Βασικούς αλγόριθμους και δομές δεδομένων,&#10;&#10;Εργαλεία συγγραφής προγραμμάτων, (παραδείγματος χάρην Visual Studio),&#10;&#10;Να διευρύνουμε τις γνώσεις μας στην Επιστήμη της Πληροφορικής,&#10;&#10;Θα ασχοληθούμε πολύ με τον προγραμματισμό,&#10;&#10;Θα μάθουμε το Microsoft Visual Studio, τελεία NET C# Compiler.&#10;"/>
          <p:cNvSpPr>
            <a:spLocks noGrp="1"/>
          </p:cNvSpPr>
          <p:nvPr>
            <p:ph idx="1"/>
          </p:nvPr>
        </p:nvSpPr>
        <p:spPr>
          <a:xfrm>
            <a:off x="467544" y="1268760"/>
            <a:ext cx="8229600" cy="4968552"/>
          </a:xfrm>
        </p:spPr>
        <p:txBody>
          <a:bodyPr>
            <a:noAutofit/>
          </a:bodyPr>
          <a:lstStyle/>
          <a:p>
            <a:pPr>
              <a:lnSpc>
                <a:spcPct val="90000"/>
              </a:lnSpc>
              <a:buFont typeface="Wingdings" panose="05000000000000000000" pitchFamily="2" charset="2"/>
              <a:buChar char="q"/>
            </a:pPr>
            <a:r>
              <a:rPr lang="el-GR" altLang="el-GR" sz="2400" b="1" dirty="0"/>
              <a:t>Σκοπός μας είναι να μάθουμε:</a:t>
            </a:r>
            <a:r>
              <a:rPr lang="en-US" altLang="el-GR" sz="2400" b="1" dirty="0"/>
              <a:t> </a:t>
            </a:r>
          </a:p>
          <a:p>
            <a:pPr lvl="1">
              <a:lnSpc>
                <a:spcPct val="90000"/>
              </a:lnSpc>
              <a:buFont typeface="Wingdings" panose="05000000000000000000" pitchFamily="2" charset="2"/>
              <a:buChar char="§"/>
            </a:pPr>
            <a:r>
              <a:rPr lang="el-GR" altLang="el-GR" sz="2400" dirty="0"/>
              <a:t>Βασικές τεχνικές προγραμματισμού</a:t>
            </a:r>
            <a:endParaRPr lang="en-US" altLang="el-GR" sz="2400" dirty="0"/>
          </a:p>
          <a:p>
            <a:pPr lvl="1">
              <a:lnSpc>
                <a:spcPct val="90000"/>
              </a:lnSpc>
              <a:buFont typeface="Wingdings" panose="05000000000000000000" pitchFamily="2" charset="2"/>
              <a:buChar char="§"/>
            </a:pPr>
            <a:r>
              <a:rPr lang="el-GR" altLang="el-GR" sz="2400" dirty="0"/>
              <a:t>Πώς να γράφουμε μικρού και μεσαίου μεγέθους προγράμματα</a:t>
            </a:r>
            <a:endParaRPr lang="en-US" altLang="el-GR" sz="2400" dirty="0"/>
          </a:p>
          <a:p>
            <a:pPr lvl="1">
              <a:lnSpc>
                <a:spcPct val="90000"/>
              </a:lnSpc>
              <a:buFont typeface="Wingdings" panose="05000000000000000000" pitchFamily="2" charset="2"/>
              <a:buChar char="§"/>
            </a:pPr>
            <a:r>
              <a:rPr lang="el-GR" altLang="el-GR" sz="2400" dirty="0"/>
              <a:t>Τη γλώσσα προγραμματισμού </a:t>
            </a:r>
            <a:r>
              <a:rPr lang="en-US" altLang="el-GR" sz="2400" dirty="0"/>
              <a:t>C#  (</a:t>
            </a:r>
            <a:r>
              <a:rPr lang="el-GR" altLang="el-GR" sz="2400" dirty="0"/>
              <a:t>μοιάζει με τη </a:t>
            </a:r>
            <a:r>
              <a:rPr lang="en-US" altLang="el-GR" sz="2400" dirty="0"/>
              <a:t>Java)</a:t>
            </a:r>
          </a:p>
          <a:p>
            <a:pPr lvl="1">
              <a:lnSpc>
                <a:spcPct val="90000"/>
              </a:lnSpc>
              <a:buFont typeface="Wingdings" panose="05000000000000000000" pitchFamily="2" charset="2"/>
              <a:buChar char="§"/>
            </a:pPr>
            <a:r>
              <a:rPr lang="el-GR" altLang="el-GR" sz="2400" dirty="0"/>
              <a:t>Βασικούς αλγόριθμους και δομές δεδομένων</a:t>
            </a:r>
            <a:endParaRPr lang="en-US" altLang="el-GR" sz="2400" dirty="0"/>
          </a:p>
          <a:p>
            <a:pPr lvl="1">
              <a:lnSpc>
                <a:spcPct val="90000"/>
              </a:lnSpc>
              <a:buFont typeface="Wingdings" panose="05000000000000000000" pitchFamily="2" charset="2"/>
              <a:buChar char="§"/>
            </a:pPr>
            <a:r>
              <a:rPr lang="el-GR" altLang="el-GR" sz="2400" dirty="0"/>
              <a:t>Εργαλεία συγγραφής προγραμμάτων (π.χ. </a:t>
            </a:r>
            <a:r>
              <a:rPr lang="en-US" altLang="el-GR" sz="2400" dirty="0"/>
              <a:t>Visual Studio)</a:t>
            </a:r>
          </a:p>
          <a:p>
            <a:pPr lvl="1">
              <a:lnSpc>
                <a:spcPct val="90000"/>
              </a:lnSpc>
              <a:buFont typeface="Wingdings" panose="05000000000000000000" pitchFamily="2" charset="2"/>
              <a:buChar char="§"/>
            </a:pPr>
            <a:r>
              <a:rPr lang="el-GR" altLang="el-GR" sz="2400" dirty="0"/>
              <a:t>Να διευρύνουμε τις γνώσεις μας στην Επιστήμη της Πληροφορικής</a:t>
            </a:r>
            <a:endParaRPr lang="en-US" altLang="el-GR" sz="2400" dirty="0"/>
          </a:p>
          <a:p>
            <a:pPr>
              <a:lnSpc>
                <a:spcPct val="90000"/>
              </a:lnSpc>
              <a:buFont typeface="Wingdings" panose="05000000000000000000" pitchFamily="2" charset="2"/>
              <a:buChar char="q"/>
            </a:pPr>
            <a:r>
              <a:rPr lang="el-GR" altLang="el-GR" sz="2400" dirty="0" smtClean="0"/>
              <a:t>Θα ασχοληθούμε </a:t>
            </a:r>
            <a:r>
              <a:rPr lang="el-GR" altLang="el-GR" sz="2400" dirty="0"/>
              <a:t>πολύ με τον προγραμματισμό</a:t>
            </a:r>
            <a:endParaRPr lang="en-US" altLang="el-GR" sz="2400" dirty="0"/>
          </a:p>
          <a:p>
            <a:pPr>
              <a:lnSpc>
                <a:spcPct val="90000"/>
              </a:lnSpc>
              <a:buFont typeface="Wingdings" panose="05000000000000000000" pitchFamily="2" charset="2"/>
              <a:buChar char="q"/>
            </a:pPr>
            <a:r>
              <a:rPr lang="el-GR" altLang="el-GR" sz="2400" dirty="0" smtClean="0"/>
              <a:t>Θα </a:t>
            </a:r>
            <a:r>
              <a:rPr lang="el-GR" altLang="el-GR" sz="2400" dirty="0"/>
              <a:t>μάθουμε το</a:t>
            </a:r>
            <a:r>
              <a:rPr lang="en-US" altLang="el-GR" sz="2400" dirty="0"/>
              <a:t> </a:t>
            </a:r>
            <a:r>
              <a:rPr lang="en-US" altLang="el-GR" sz="2400" i="1" dirty="0">
                <a:solidFill>
                  <a:srgbClr val="FF0066"/>
                </a:solidFill>
              </a:rPr>
              <a:t>Microsoft Visual Studio . NET C# Compiler</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Παραδείγματα με </a:t>
            </a:r>
            <a:r>
              <a:rPr lang="en-US" altLang="el-GR" sz="1400" dirty="0"/>
              <a:t>B</a:t>
            </a:r>
            <a:r>
              <a:rPr lang="el-GR" altLang="el-GR" sz="1400" dirty="0"/>
              <a:t>ρόγχους Επανάληψης</a:t>
            </a:r>
            <a:r>
              <a:rPr lang="en-US" altLang="el-GR" sz="1400" i="1" dirty="0"/>
              <a:t/>
            </a:r>
            <a:br>
              <a:rPr lang="en-US" altLang="el-GR" sz="1400" i="1" dirty="0"/>
            </a:b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u="sng" dirty="0" smtClean="0">
                <a:solidFill>
                  <a:schemeClr val="tx2"/>
                </a:solidFill>
              </a:rPr>
              <a:t>Περιεχόμενα ενότητας</a:t>
            </a:r>
            <a:endParaRPr lang="el-GR" u="sng" dirty="0">
              <a:solidFill>
                <a:schemeClr val="tx2"/>
              </a:solidFill>
            </a:endParaRPr>
          </a:p>
        </p:txBody>
      </p:sp>
      <p:sp>
        <p:nvSpPr>
          <p:cNvPr id="3" name="Content Placeholder 2"/>
          <p:cNvSpPr>
            <a:spLocks noGrp="1"/>
          </p:cNvSpPr>
          <p:nvPr>
            <p:ph idx="1"/>
          </p:nvPr>
        </p:nvSpPr>
        <p:spPr>
          <a:xfrm>
            <a:off x="467544" y="1988840"/>
            <a:ext cx="8208912" cy="3301827"/>
          </a:xfrm>
        </p:spPr>
        <p:txBody>
          <a:bodyPr>
            <a:noAutofit/>
          </a:bodyPr>
          <a:lstStyle/>
          <a:p>
            <a:pPr>
              <a:spcBef>
                <a:spcPct val="20000"/>
              </a:spcBef>
              <a:buClr>
                <a:schemeClr val="tx1"/>
              </a:buClr>
              <a:buSzPct val="85000"/>
              <a:buFont typeface="ZapfDingbats" pitchFamily="82" charset="2"/>
              <a:buChar char="r"/>
            </a:pPr>
            <a:r>
              <a:rPr lang="el-GR" altLang="el-GR" sz="2800" dirty="0" smtClean="0">
                <a:hlinkClick r:id="rId4" action="ppaction://hlinksldjump"/>
              </a:rPr>
              <a:t>Επανάληψη </a:t>
            </a:r>
            <a:r>
              <a:rPr lang="en-US" altLang="el-GR" sz="2800" dirty="0" smtClean="0">
                <a:hlinkClick r:id="rId4" action="ppaction://hlinksldjump"/>
              </a:rPr>
              <a:t>Loop Statements</a:t>
            </a:r>
            <a:r>
              <a:rPr lang="el-GR" altLang="el-GR" sz="2800" dirty="0" smtClean="0">
                <a:hlinkClick r:id="rId4" action="ppaction://hlinksldjump"/>
              </a:rPr>
              <a:t>,</a:t>
            </a:r>
            <a:endParaRPr lang="en-US" altLang="el-GR" dirty="0" smtClean="0"/>
          </a:p>
          <a:p>
            <a:pPr>
              <a:spcBef>
                <a:spcPct val="20000"/>
              </a:spcBef>
              <a:buClr>
                <a:schemeClr val="tx1"/>
              </a:buClr>
              <a:buSzPct val="85000"/>
              <a:buFont typeface="ZapfDingbats" pitchFamily="82" charset="2"/>
              <a:buChar char="r"/>
            </a:pPr>
            <a:r>
              <a:rPr lang="el-GR" altLang="el-GR" sz="2800" dirty="0" smtClean="0">
                <a:hlinkClick r:id="rId5" action="ppaction://hlinksldjump"/>
              </a:rPr>
              <a:t>Παραδείγματα προγραμμάτων με χρήση </a:t>
            </a:r>
            <a:r>
              <a:rPr lang="en-US" altLang="el-GR" sz="2800" dirty="0" smtClean="0">
                <a:hlinkClick r:id="rId5" action="ppaction://hlinksldjump"/>
              </a:rPr>
              <a:t>Loops</a:t>
            </a:r>
            <a:r>
              <a:rPr lang="el-GR" altLang="el-GR" sz="2800" dirty="0" smtClean="0">
                <a:hlinkClick r:id="rId5" action="ppaction://hlinksldjump"/>
              </a:rPr>
              <a:t>.</a:t>
            </a:r>
            <a:endParaRPr lang="en-US" altLang="el-GR" sz="2800" dirty="0" smtClean="0"/>
          </a:p>
          <a:p>
            <a:pPr marL="457200" lvl="1" indent="0">
              <a:spcBef>
                <a:spcPct val="20000"/>
              </a:spcBef>
              <a:buClr>
                <a:schemeClr val="tx1"/>
              </a:buClr>
              <a:buSzPct val="75000"/>
              <a:buNone/>
            </a:pPr>
            <a:endParaRPr lang="el-GR" alt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Παραδείγματα με </a:t>
            </a:r>
            <a:r>
              <a:rPr lang="en-US" altLang="el-GR" sz="1400" dirty="0"/>
              <a:t>B</a:t>
            </a:r>
            <a:r>
              <a:rPr lang="el-GR" altLang="el-GR" sz="1400" dirty="0"/>
              <a:t>ρόγχους Επανάληψης</a:t>
            </a:r>
            <a:r>
              <a:rPr lang="en-US" altLang="el-GR" sz="1400" i="1" dirty="0"/>
              <a:t/>
            </a:r>
            <a:br>
              <a:rPr lang="en-US" altLang="el-GR" sz="1400" i="1" dirty="0"/>
            </a:b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u="sng" dirty="0">
                <a:solidFill>
                  <a:schemeClr val="tx2"/>
                </a:solidFill>
                <a:latin typeface="+mn-lt"/>
              </a:rPr>
              <a:t>Επανάληψη</a:t>
            </a:r>
            <a:r>
              <a:rPr lang="en-US" altLang="el-GR" u="sng" dirty="0">
                <a:solidFill>
                  <a:schemeClr val="tx2"/>
                </a:solidFill>
                <a:latin typeface="+mn-lt"/>
              </a:rPr>
              <a:t>: Loop Statements</a:t>
            </a:r>
          </a:p>
        </p:txBody>
      </p:sp>
      <p:sp>
        <p:nvSpPr>
          <p:cNvPr id="33" name="Rectangle 3"/>
          <p:cNvSpPr>
            <a:spLocks noChangeArrowheads="1"/>
          </p:cNvSpPr>
          <p:nvPr>
            <p:custDataLst>
              <p:tags r:id="rId3"/>
            </p:custDataLst>
          </p:nvPr>
        </p:nvSpPr>
        <p:spPr bwMode="auto">
          <a:xfrm>
            <a:off x="304800" y="1124744"/>
            <a:ext cx="8001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lstStyle>
            <a:lvl1pPr marL="342900" indent="-342900">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20000"/>
              </a:spcBef>
              <a:buClr>
                <a:schemeClr val="tx1"/>
              </a:buClr>
              <a:buSzPct val="85000"/>
              <a:buFont typeface="Wingdings" pitchFamily="2" charset="2"/>
              <a:buChar char="q"/>
            </a:pPr>
            <a:r>
              <a:rPr lang="en-US" altLang="el-GR" sz="2800" dirty="0">
                <a:latin typeface="+mn-lt"/>
              </a:rPr>
              <a:t>while statement</a:t>
            </a:r>
          </a:p>
          <a:p>
            <a:pPr algn="l">
              <a:spcBef>
                <a:spcPct val="20000"/>
              </a:spcBef>
              <a:buClr>
                <a:schemeClr val="tx1"/>
              </a:buClr>
              <a:buSzPct val="85000"/>
              <a:buFont typeface="Wingdings" pitchFamily="2" charset="2"/>
              <a:buChar char="q"/>
            </a:pPr>
            <a:r>
              <a:rPr lang="en-US" altLang="el-GR" sz="2800" dirty="0">
                <a:latin typeface="+mn-lt"/>
              </a:rPr>
              <a:t>do statement</a:t>
            </a:r>
          </a:p>
          <a:p>
            <a:pPr algn="l">
              <a:spcBef>
                <a:spcPct val="20000"/>
              </a:spcBef>
              <a:buClr>
                <a:schemeClr val="tx1"/>
              </a:buClr>
              <a:buSzPct val="85000"/>
              <a:buFont typeface="Wingdings" pitchFamily="2" charset="2"/>
              <a:buChar char="q"/>
            </a:pPr>
            <a:r>
              <a:rPr lang="en-US" altLang="el-GR" sz="2800" dirty="0">
                <a:latin typeface="+mn-lt"/>
              </a:rPr>
              <a:t>for statement</a:t>
            </a:r>
          </a:p>
        </p:txBody>
      </p:sp>
      <p:sp>
        <p:nvSpPr>
          <p:cNvPr id="34" name="Text Box 4" descr="while,  condition, &#10;   statement1.&#10;"/>
          <p:cNvSpPr txBox="1">
            <a:spLocks noChangeArrowheads="1"/>
          </p:cNvSpPr>
          <p:nvPr>
            <p:custDataLst>
              <p:tags r:id="rId4"/>
            </p:custDataLst>
          </p:nvPr>
        </p:nvSpPr>
        <p:spPr bwMode="auto">
          <a:xfrm>
            <a:off x="4343400" y="920914"/>
            <a:ext cx="4191000" cy="707886"/>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000" dirty="0">
                <a:solidFill>
                  <a:schemeClr val="accent1"/>
                </a:solidFill>
                <a:latin typeface="+mn-lt"/>
              </a:rPr>
              <a:t>while</a:t>
            </a:r>
            <a:r>
              <a:rPr lang="en-US" altLang="el-GR" sz="2000" dirty="0">
                <a:latin typeface="+mn-lt"/>
              </a:rPr>
              <a:t> ( </a:t>
            </a:r>
            <a:r>
              <a:rPr lang="en-US" altLang="el-GR" sz="2000" i="1" dirty="0">
                <a:latin typeface="+mn-lt"/>
              </a:rPr>
              <a:t>condition</a:t>
            </a:r>
            <a:r>
              <a:rPr lang="en-US" altLang="el-GR" sz="2000" dirty="0">
                <a:latin typeface="+mn-lt"/>
              </a:rPr>
              <a:t> )</a:t>
            </a:r>
          </a:p>
          <a:p>
            <a:pPr algn="l"/>
            <a:r>
              <a:rPr lang="en-US" altLang="el-GR" sz="2000" i="1" dirty="0">
                <a:latin typeface="+mn-lt"/>
              </a:rPr>
              <a:t>   statement1;</a:t>
            </a:r>
            <a:endParaRPr lang="en-US" altLang="el-GR" sz="2000" dirty="0">
              <a:latin typeface="+mn-lt"/>
            </a:endParaRPr>
          </a:p>
        </p:txBody>
      </p:sp>
      <p:grpSp>
        <p:nvGrpSpPr>
          <p:cNvPr id="36" name="Group 6" descr="Σχεδιάγραμμα ροής της εντολής while."/>
          <p:cNvGrpSpPr>
            <a:grpSpLocks/>
          </p:cNvGrpSpPr>
          <p:nvPr/>
        </p:nvGrpSpPr>
        <p:grpSpPr bwMode="auto">
          <a:xfrm>
            <a:off x="685800" y="3258344"/>
            <a:ext cx="2455863" cy="2593975"/>
            <a:chOff x="1104" y="1056"/>
            <a:chExt cx="1791" cy="2304"/>
          </a:xfrm>
        </p:grpSpPr>
        <p:grpSp>
          <p:nvGrpSpPr>
            <p:cNvPr id="37" name="Group 7"/>
            <p:cNvGrpSpPr>
              <a:grpSpLocks/>
            </p:cNvGrpSpPr>
            <p:nvPr/>
          </p:nvGrpSpPr>
          <p:grpSpPr bwMode="auto">
            <a:xfrm>
              <a:off x="1200" y="2064"/>
              <a:ext cx="1008" cy="827"/>
              <a:chOff x="2112" y="1968"/>
              <a:chExt cx="1008" cy="827"/>
            </a:xfrm>
          </p:grpSpPr>
          <p:grpSp>
            <p:nvGrpSpPr>
              <p:cNvPr id="47" name="Group 8"/>
              <p:cNvGrpSpPr>
                <a:grpSpLocks/>
              </p:cNvGrpSpPr>
              <p:nvPr/>
            </p:nvGrpSpPr>
            <p:grpSpPr bwMode="auto">
              <a:xfrm>
                <a:off x="2112" y="2524"/>
                <a:ext cx="1008" cy="271"/>
                <a:chOff x="2112" y="2476"/>
                <a:chExt cx="1008" cy="271"/>
              </a:xfrm>
            </p:grpSpPr>
            <p:sp>
              <p:nvSpPr>
                <p:cNvPr id="50" name="Rectangle 9"/>
                <p:cNvSpPr>
                  <a:spLocks noChangeArrowheads="1"/>
                </p:cNvSpPr>
                <p:nvPr/>
              </p:nvSpPr>
              <p:spPr bwMode="auto">
                <a:xfrm>
                  <a:off x="2112" y="2496"/>
                  <a:ext cx="1008" cy="240"/>
                </a:xfrm>
                <a:prstGeom prst="rect">
                  <a:avLst/>
                </a:prstGeom>
                <a:solidFill>
                  <a:srgbClr val="FFCC99"/>
                </a:solidFill>
                <a:ln w="12700">
                  <a:solidFill>
                    <a:schemeClr val="bg2"/>
                  </a:solidFill>
                  <a:miter lim="800000"/>
                  <a:headEnd type="none" w="sm" len="sm"/>
                  <a:tailEnd type="none" w="sm" len="sm"/>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1" name="Text Box 10" descr="."/>
                <p:cNvSpPr txBox="1">
                  <a:spLocks noChangeArrowheads="1"/>
                </p:cNvSpPr>
                <p:nvPr>
                  <p:custDataLst>
                    <p:tags r:id="rId15"/>
                  </p:custDataLst>
                </p:nvPr>
              </p:nvSpPr>
              <p:spPr bwMode="auto">
                <a:xfrm>
                  <a:off x="2277" y="2476"/>
                  <a:ext cx="67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1400" b="1" dirty="0"/>
                    <a:t>statement</a:t>
                  </a:r>
                  <a:endParaRPr lang="en-US" altLang="el-GR" sz="1800" dirty="0"/>
                </a:p>
              </p:txBody>
            </p:sp>
          </p:grpSp>
          <p:cxnSp>
            <p:nvCxnSpPr>
              <p:cNvPr id="48" name="AutoShape 11" descr="."/>
              <p:cNvCxnSpPr>
                <a:cxnSpLocks noChangeShapeType="1"/>
                <a:stCxn id="45" idx="2"/>
                <a:endCxn id="50" idx="0"/>
              </p:cNvCxnSpPr>
              <p:nvPr/>
            </p:nvCxnSpPr>
            <p:spPr bwMode="auto">
              <a:xfrm>
                <a:off x="2616" y="1968"/>
                <a:ext cx="0" cy="576"/>
              </a:xfrm>
              <a:prstGeom prst="straightConnector1">
                <a:avLst/>
              </a:prstGeom>
              <a:noFill/>
              <a:ln w="31750">
                <a:solidFill>
                  <a:schemeClr val="accent1"/>
                </a:solidFill>
                <a:round/>
                <a:headEnd type="none" w="sm" len="sm"/>
                <a:tailEnd type="triangle" w="sm" len="sm"/>
              </a:ln>
              <a:extLst>
                <a:ext uri="{909E8E84-426E-40DD-AFC4-6F175D3DCCD1}">
                  <a14:hiddenFill xmlns:a14="http://schemas.microsoft.com/office/drawing/2010/main">
                    <a:noFill/>
                  </a14:hiddenFill>
                </a:ext>
              </a:extLst>
            </p:spPr>
          </p:cxnSp>
          <p:sp>
            <p:nvSpPr>
              <p:cNvPr id="49" name="Text Box 12" descr="."/>
              <p:cNvSpPr txBox="1">
                <a:spLocks noChangeArrowheads="1"/>
              </p:cNvSpPr>
              <p:nvPr>
                <p:custDataLst>
                  <p:tags r:id="rId14"/>
                </p:custDataLst>
              </p:nvPr>
            </p:nvSpPr>
            <p:spPr bwMode="auto">
              <a:xfrm>
                <a:off x="2639" y="2078"/>
                <a:ext cx="398" cy="299"/>
              </a:xfrm>
              <a:prstGeom prst="rect">
                <a:avLst/>
              </a:prstGeom>
              <a:noFill/>
              <a:ln w="12700">
                <a:noFill/>
                <a:miter lim="800000"/>
                <a:headEnd type="none" w="sm" len="sm"/>
                <a:tailEnd type="none" w="sm" len="sm"/>
              </a:ln>
              <a:effectLst/>
            </p:spPr>
            <p:txBody>
              <a:bodyPr wrap="none" anchor="ctr">
                <a:spAutoFit/>
              </a:bodyPr>
              <a:lstStyle/>
              <a:p>
                <a:pPr>
                  <a:defRPr/>
                </a:pPr>
                <a:r>
                  <a:rPr lang="en-US" sz="1600" b="1" dirty="0">
                    <a:effectLst>
                      <a:outerShdw blurRad="38100" dist="38100" dir="2700000" algn="tl">
                        <a:srgbClr val="C0C0C0"/>
                      </a:outerShdw>
                    </a:effectLst>
                  </a:rPr>
                  <a:t>true</a:t>
                </a:r>
                <a:endParaRPr lang="en-US" sz="2000" dirty="0"/>
              </a:p>
            </p:txBody>
          </p:sp>
        </p:grpSp>
        <p:cxnSp>
          <p:nvCxnSpPr>
            <p:cNvPr id="38" name="AutoShape 13" descr="."/>
            <p:cNvCxnSpPr>
              <a:cxnSpLocks noChangeShapeType="1"/>
              <a:stCxn id="50" idx="1"/>
              <a:endCxn id="45" idx="1"/>
            </p:cNvCxnSpPr>
            <p:nvPr/>
          </p:nvCxnSpPr>
          <p:spPr bwMode="auto">
            <a:xfrm rot="10800000">
              <a:off x="1104" y="1776"/>
              <a:ext cx="96" cy="984"/>
            </a:xfrm>
            <a:prstGeom prst="bentConnector3">
              <a:avLst>
                <a:gd name="adj1" fmla="val 250000"/>
              </a:avLst>
            </a:prstGeom>
            <a:noFill/>
            <a:ln w="31750">
              <a:solidFill>
                <a:schemeClr val="accent1"/>
              </a:solidFill>
              <a:miter lim="800000"/>
              <a:headEnd type="none" w="sm" len="sm"/>
              <a:tailEnd type="triangle" w="sm" len="sm"/>
            </a:ln>
            <a:extLst>
              <a:ext uri="{909E8E84-426E-40DD-AFC4-6F175D3DCCD1}">
                <a14:hiddenFill xmlns:a14="http://schemas.microsoft.com/office/drawing/2010/main">
                  <a:noFill/>
                </a14:hiddenFill>
              </a:ext>
            </a:extLst>
          </p:spPr>
        </p:cxnSp>
        <p:grpSp>
          <p:nvGrpSpPr>
            <p:cNvPr id="39" name="Group 14"/>
            <p:cNvGrpSpPr>
              <a:grpSpLocks/>
            </p:cNvGrpSpPr>
            <p:nvPr/>
          </p:nvGrpSpPr>
          <p:grpSpPr bwMode="auto">
            <a:xfrm>
              <a:off x="1104" y="1056"/>
              <a:ext cx="1200" cy="1008"/>
              <a:chOff x="2016" y="960"/>
              <a:chExt cx="1200" cy="1008"/>
            </a:xfrm>
          </p:grpSpPr>
          <p:grpSp>
            <p:nvGrpSpPr>
              <p:cNvPr id="43" name="Group 15"/>
              <p:cNvGrpSpPr>
                <a:grpSpLocks/>
              </p:cNvGrpSpPr>
              <p:nvPr/>
            </p:nvGrpSpPr>
            <p:grpSpPr bwMode="auto">
              <a:xfrm>
                <a:off x="2016" y="1392"/>
                <a:ext cx="1200" cy="576"/>
                <a:chOff x="2016" y="1584"/>
                <a:chExt cx="1200" cy="576"/>
              </a:xfrm>
            </p:grpSpPr>
            <p:sp>
              <p:nvSpPr>
                <p:cNvPr id="45" name="AutoShape 16"/>
                <p:cNvSpPr>
                  <a:spLocks noChangeArrowheads="1"/>
                </p:cNvSpPr>
                <p:nvPr/>
              </p:nvSpPr>
              <p:spPr bwMode="auto">
                <a:xfrm>
                  <a:off x="2016" y="1584"/>
                  <a:ext cx="1200" cy="576"/>
                </a:xfrm>
                <a:prstGeom prst="diamond">
                  <a:avLst/>
                </a:prstGeom>
                <a:solidFill>
                  <a:srgbClr val="FFCC99"/>
                </a:solidFill>
                <a:ln w="12700">
                  <a:solidFill>
                    <a:schemeClr val="bg2"/>
                  </a:solidFill>
                  <a:miter lim="800000"/>
                  <a:headEnd type="none" w="sm" len="sm"/>
                  <a:tailEnd type="none" w="sm" len="sm"/>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46" name="Text Box 17" descr="."/>
                <p:cNvSpPr txBox="1">
                  <a:spLocks noChangeArrowheads="1"/>
                </p:cNvSpPr>
                <p:nvPr/>
              </p:nvSpPr>
              <p:spPr bwMode="auto">
                <a:xfrm>
                  <a:off x="2270" y="1630"/>
                  <a:ext cx="691"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l-GR" altLang="el-GR" sz="1400" b="1" dirty="0"/>
                    <a:t>Εκτίμηση</a:t>
                  </a:r>
                </a:p>
                <a:p>
                  <a:r>
                    <a:rPr lang="el-GR" altLang="el-GR" sz="1400" b="1" dirty="0"/>
                    <a:t>Συνθήκης</a:t>
                  </a:r>
                  <a:endParaRPr lang="en-US" altLang="el-GR" sz="1800" dirty="0"/>
                </a:p>
              </p:txBody>
            </p:sp>
          </p:grpSp>
          <p:cxnSp>
            <p:nvCxnSpPr>
              <p:cNvPr id="44" name="AutoShape 18" descr="."/>
              <p:cNvCxnSpPr>
                <a:cxnSpLocks noChangeShapeType="1"/>
                <a:endCxn id="45" idx="0"/>
              </p:cNvCxnSpPr>
              <p:nvPr/>
            </p:nvCxnSpPr>
            <p:spPr bwMode="auto">
              <a:xfrm>
                <a:off x="2616" y="960"/>
                <a:ext cx="0" cy="432"/>
              </a:xfrm>
              <a:prstGeom prst="straightConnector1">
                <a:avLst/>
              </a:prstGeom>
              <a:noFill/>
              <a:ln w="31750">
                <a:solidFill>
                  <a:schemeClr val="accent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40" name="Group 19"/>
            <p:cNvGrpSpPr>
              <a:grpSpLocks/>
            </p:cNvGrpSpPr>
            <p:nvPr/>
          </p:nvGrpSpPr>
          <p:grpSpPr bwMode="auto">
            <a:xfrm>
              <a:off x="1666" y="1776"/>
              <a:ext cx="1229" cy="1584"/>
              <a:chOff x="2578" y="1680"/>
              <a:chExt cx="1229" cy="1584"/>
            </a:xfrm>
          </p:grpSpPr>
          <p:cxnSp>
            <p:nvCxnSpPr>
              <p:cNvPr id="41" name="AutoShape 20" descr="."/>
              <p:cNvCxnSpPr>
                <a:cxnSpLocks noChangeShapeType="1"/>
                <a:stCxn id="45" idx="3"/>
              </p:cNvCxnSpPr>
              <p:nvPr/>
            </p:nvCxnSpPr>
            <p:spPr bwMode="auto">
              <a:xfrm flipH="1">
                <a:off x="2578" y="1680"/>
                <a:ext cx="638" cy="1584"/>
              </a:xfrm>
              <a:prstGeom prst="bentConnector4">
                <a:avLst>
                  <a:gd name="adj1" fmla="val -22569"/>
                  <a:gd name="adj2" fmla="val 83458"/>
                </a:avLst>
              </a:prstGeom>
              <a:noFill/>
              <a:ln w="31750">
                <a:solidFill>
                  <a:schemeClr val="accent1"/>
                </a:solidFill>
                <a:miter lim="800000"/>
                <a:headEnd type="none" w="sm" len="sm"/>
                <a:tailEnd type="triangle" w="sm" len="sm"/>
              </a:ln>
              <a:extLst>
                <a:ext uri="{909E8E84-426E-40DD-AFC4-6F175D3DCCD1}">
                  <a14:hiddenFill xmlns:a14="http://schemas.microsoft.com/office/drawing/2010/main">
                    <a:noFill/>
                  </a14:hiddenFill>
                </a:ext>
              </a:extLst>
            </p:spPr>
          </p:cxnSp>
          <p:sp>
            <p:nvSpPr>
              <p:cNvPr id="42" name="Text Box 21" descr="."/>
              <p:cNvSpPr txBox="1">
                <a:spLocks noChangeArrowheads="1"/>
              </p:cNvSpPr>
              <p:nvPr>
                <p:custDataLst>
                  <p:tags r:id="rId13"/>
                </p:custDataLst>
              </p:nvPr>
            </p:nvSpPr>
            <p:spPr bwMode="auto">
              <a:xfrm>
                <a:off x="3383" y="2078"/>
                <a:ext cx="424" cy="299"/>
              </a:xfrm>
              <a:prstGeom prst="rect">
                <a:avLst/>
              </a:prstGeom>
              <a:noFill/>
              <a:ln w="12700">
                <a:noFill/>
                <a:miter lim="800000"/>
                <a:headEnd type="none" w="sm" len="sm"/>
                <a:tailEnd type="none" w="sm" len="sm"/>
              </a:ln>
              <a:effectLst/>
            </p:spPr>
            <p:txBody>
              <a:bodyPr wrap="none" anchor="ctr">
                <a:spAutoFit/>
              </a:bodyPr>
              <a:lstStyle/>
              <a:p>
                <a:pPr>
                  <a:defRPr/>
                </a:pPr>
                <a:r>
                  <a:rPr lang="en-US" sz="1600" b="1" dirty="0">
                    <a:effectLst>
                      <a:outerShdw blurRad="38100" dist="38100" dir="2700000" algn="tl">
                        <a:srgbClr val="C0C0C0"/>
                      </a:outerShdw>
                    </a:effectLst>
                  </a:rPr>
                  <a:t>false</a:t>
                </a:r>
                <a:endParaRPr lang="en-US" sz="2000" dirty="0"/>
              </a:p>
            </p:txBody>
          </p:sp>
        </p:grpSp>
      </p:grpSp>
      <p:sp>
        <p:nvSpPr>
          <p:cNvPr id="35" name="Text Box 5" descr="do, άγκιστρο,&#10; statement list,&#10;άγκιστρο, while,  condition.&#10;"/>
          <p:cNvSpPr txBox="1">
            <a:spLocks noChangeArrowheads="1"/>
          </p:cNvSpPr>
          <p:nvPr>
            <p:custDataLst>
              <p:tags r:id="rId5"/>
            </p:custDataLst>
          </p:nvPr>
        </p:nvSpPr>
        <p:spPr bwMode="auto">
          <a:xfrm>
            <a:off x="4343400" y="1616368"/>
            <a:ext cx="4191000" cy="1015663"/>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000" dirty="0">
                <a:solidFill>
                  <a:schemeClr val="accent1"/>
                </a:solidFill>
                <a:latin typeface="+mn-lt"/>
              </a:rPr>
              <a:t>do</a:t>
            </a:r>
            <a:r>
              <a:rPr lang="en-US" altLang="el-GR" sz="2000" dirty="0">
                <a:solidFill>
                  <a:srgbClr val="CC0000"/>
                </a:solidFill>
                <a:latin typeface="+mn-lt"/>
              </a:rPr>
              <a:t> </a:t>
            </a:r>
            <a:r>
              <a:rPr lang="en-US" altLang="el-GR" sz="2000" dirty="0">
                <a:latin typeface="+mn-lt"/>
              </a:rPr>
              <a:t>{</a:t>
            </a:r>
          </a:p>
          <a:p>
            <a:pPr algn="l"/>
            <a:r>
              <a:rPr lang="en-US" altLang="el-GR" sz="2000" dirty="0">
                <a:latin typeface="+mn-lt"/>
              </a:rPr>
              <a:t> statement list;</a:t>
            </a:r>
          </a:p>
          <a:p>
            <a:pPr algn="l"/>
            <a:r>
              <a:rPr lang="en-US" altLang="el-GR" sz="2000" dirty="0">
                <a:latin typeface="+mn-lt"/>
              </a:rPr>
              <a:t>} </a:t>
            </a:r>
            <a:r>
              <a:rPr lang="en-US" altLang="el-GR" sz="2000" dirty="0">
                <a:solidFill>
                  <a:schemeClr val="accent1"/>
                </a:solidFill>
                <a:latin typeface="+mn-lt"/>
              </a:rPr>
              <a:t>while </a:t>
            </a:r>
            <a:r>
              <a:rPr lang="en-US" altLang="el-GR" sz="2000" dirty="0">
                <a:latin typeface="+mn-lt"/>
              </a:rPr>
              <a:t>( </a:t>
            </a:r>
            <a:r>
              <a:rPr lang="en-US" altLang="el-GR" sz="2000" i="1" dirty="0">
                <a:latin typeface="+mn-lt"/>
              </a:rPr>
              <a:t>condition</a:t>
            </a:r>
            <a:r>
              <a:rPr lang="en-US" altLang="el-GR" sz="2000" dirty="0">
                <a:latin typeface="+mn-lt"/>
              </a:rPr>
              <a:t> );</a:t>
            </a:r>
          </a:p>
        </p:txBody>
      </p:sp>
      <p:grpSp>
        <p:nvGrpSpPr>
          <p:cNvPr id="52" name="Group 22" descr="Σχεδιάγαμμα ροής της εντολής do."/>
          <p:cNvGrpSpPr>
            <a:grpSpLocks/>
          </p:cNvGrpSpPr>
          <p:nvPr/>
        </p:nvGrpSpPr>
        <p:grpSpPr bwMode="auto">
          <a:xfrm>
            <a:off x="3124201" y="3790528"/>
            <a:ext cx="2599479" cy="2486025"/>
            <a:chOff x="3245" y="1209"/>
            <a:chExt cx="1954" cy="2208"/>
          </a:xfrm>
        </p:grpSpPr>
        <p:grpSp>
          <p:nvGrpSpPr>
            <p:cNvPr id="53" name="Group 23"/>
            <p:cNvGrpSpPr>
              <a:grpSpLocks/>
            </p:cNvGrpSpPr>
            <p:nvPr/>
          </p:nvGrpSpPr>
          <p:grpSpPr bwMode="auto">
            <a:xfrm>
              <a:off x="3245" y="1713"/>
              <a:ext cx="643" cy="840"/>
              <a:chOff x="1565" y="1608"/>
              <a:chExt cx="643" cy="840"/>
            </a:xfrm>
          </p:grpSpPr>
          <p:sp>
            <p:nvSpPr>
              <p:cNvPr id="67" name="Text Box 24" descr="."/>
              <p:cNvSpPr txBox="1">
                <a:spLocks noChangeArrowheads="1"/>
              </p:cNvSpPr>
              <p:nvPr>
                <p:custDataLst>
                  <p:tags r:id="rId12"/>
                </p:custDataLst>
              </p:nvPr>
            </p:nvSpPr>
            <p:spPr bwMode="auto">
              <a:xfrm>
                <a:off x="1565" y="1885"/>
                <a:ext cx="410" cy="299"/>
              </a:xfrm>
              <a:prstGeom prst="rect">
                <a:avLst/>
              </a:prstGeom>
              <a:noFill/>
              <a:ln w="12700">
                <a:noFill/>
                <a:miter lim="800000"/>
                <a:headEnd type="none" w="sm" len="sm"/>
                <a:tailEnd type="none" w="sm" len="sm"/>
              </a:ln>
              <a:effectLst/>
            </p:spPr>
            <p:txBody>
              <a:bodyPr wrap="none" anchor="ctr">
                <a:spAutoFit/>
              </a:bodyPr>
              <a:lstStyle/>
              <a:p>
                <a:pPr>
                  <a:defRPr/>
                </a:pPr>
                <a:r>
                  <a:rPr lang="en-US" sz="1600" b="1" dirty="0">
                    <a:effectLst>
                      <a:outerShdw blurRad="38100" dist="38100" dir="2700000" algn="tl">
                        <a:srgbClr val="C0C0C0"/>
                      </a:outerShdw>
                    </a:effectLst>
                  </a:rPr>
                  <a:t>true</a:t>
                </a:r>
                <a:endParaRPr lang="en-US" sz="2000" dirty="0"/>
              </a:p>
            </p:txBody>
          </p:sp>
          <p:cxnSp>
            <p:nvCxnSpPr>
              <p:cNvPr id="68" name="AutoShape 25" descr="."/>
              <p:cNvCxnSpPr>
                <a:cxnSpLocks noChangeShapeType="1"/>
                <a:stCxn id="61" idx="1"/>
                <a:endCxn id="65" idx="1"/>
              </p:cNvCxnSpPr>
              <p:nvPr/>
            </p:nvCxnSpPr>
            <p:spPr bwMode="auto">
              <a:xfrm rot="10800000" flipV="1">
                <a:off x="2112" y="1608"/>
                <a:ext cx="96" cy="840"/>
              </a:xfrm>
              <a:prstGeom prst="bentConnector3">
                <a:avLst>
                  <a:gd name="adj1" fmla="val 250000"/>
                </a:avLst>
              </a:prstGeom>
              <a:noFill/>
              <a:ln w="31750">
                <a:solidFill>
                  <a:schemeClr val="accent1"/>
                </a:solidFill>
                <a:miter lim="800000"/>
                <a:headEnd type="triangle" w="sm" len="sm"/>
                <a:tailEnd type="none" w="sm" len="sm"/>
              </a:ln>
              <a:extLst>
                <a:ext uri="{909E8E84-426E-40DD-AFC4-6F175D3DCCD1}">
                  <a14:hiddenFill xmlns:a14="http://schemas.microsoft.com/office/drawing/2010/main">
                    <a:noFill/>
                  </a14:hiddenFill>
                </a:ext>
              </a:extLst>
            </p:spPr>
          </p:cxnSp>
        </p:grpSp>
        <p:grpSp>
          <p:nvGrpSpPr>
            <p:cNvPr id="54" name="Group 26"/>
            <p:cNvGrpSpPr>
              <a:grpSpLocks/>
            </p:cNvGrpSpPr>
            <p:nvPr/>
          </p:nvGrpSpPr>
          <p:grpSpPr bwMode="auto">
            <a:xfrm>
              <a:off x="3792" y="1824"/>
              <a:ext cx="1407" cy="1017"/>
              <a:chOff x="2112" y="1719"/>
              <a:chExt cx="1407" cy="1017"/>
            </a:xfrm>
          </p:grpSpPr>
          <p:grpSp>
            <p:nvGrpSpPr>
              <p:cNvPr id="63" name="Group 27"/>
              <p:cNvGrpSpPr>
                <a:grpSpLocks/>
              </p:cNvGrpSpPr>
              <p:nvPr/>
            </p:nvGrpSpPr>
            <p:grpSpPr bwMode="auto">
              <a:xfrm>
                <a:off x="2112" y="2160"/>
                <a:ext cx="1407" cy="576"/>
                <a:chOff x="2016" y="1584"/>
                <a:chExt cx="1407" cy="576"/>
              </a:xfrm>
            </p:grpSpPr>
            <p:sp>
              <p:nvSpPr>
                <p:cNvPr id="65" name="AutoShape 28"/>
                <p:cNvSpPr>
                  <a:spLocks noChangeArrowheads="1"/>
                </p:cNvSpPr>
                <p:nvPr/>
              </p:nvSpPr>
              <p:spPr bwMode="auto">
                <a:xfrm>
                  <a:off x="2016" y="1584"/>
                  <a:ext cx="1200" cy="576"/>
                </a:xfrm>
                <a:prstGeom prst="diamond">
                  <a:avLst/>
                </a:prstGeom>
                <a:solidFill>
                  <a:srgbClr val="FFCC99"/>
                </a:solidFill>
                <a:ln w="12700">
                  <a:solidFill>
                    <a:schemeClr val="bg2"/>
                  </a:solidFill>
                  <a:miter lim="800000"/>
                  <a:headEnd type="none" w="sm" len="sm"/>
                  <a:tailEnd type="none" w="sm" len="sm"/>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66" name="Text Box 29" descr="."/>
                <p:cNvSpPr txBox="1">
                  <a:spLocks noChangeArrowheads="1"/>
                </p:cNvSpPr>
                <p:nvPr/>
              </p:nvSpPr>
              <p:spPr bwMode="auto">
                <a:xfrm>
                  <a:off x="2315" y="1657"/>
                  <a:ext cx="1108"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l-GR" altLang="el-GR" sz="1200" b="1" dirty="0"/>
                    <a:t>Εκτίμηση</a:t>
                  </a:r>
                </a:p>
                <a:p>
                  <a:r>
                    <a:rPr lang="el-GR" altLang="el-GR" sz="1200" b="1" dirty="0"/>
                    <a:t>Συνθήκης</a:t>
                  </a:r>
                  <a:endParaRPr lang="en-US" altLang="el-GR" sz="1600" dirty="0"/>
                </a:p>
              </p:txBody>
            </p:sp>
          </p:grpSp>
          <p:cxnSp>
            <p:nvCxnSpPr>
              <p:cNvPr id="64" name="AutoShape 30" descr="."/>
              <p:cNvCxnSpPr>
                <a:cxnSpLocks noChangeShapeType="1"/>
                <a:stCxn id="62" idx="2"/>
                <a:endCxn id="65" idx="0"/>
              </p:cNvCxnSpPr>
              <p:nvPr/>
            </p:nvCxnSpPr>
            <p:spPr bwMode="auto">
              <a:xfrm>
                <a:off x="2712" y="1719"/>
                <a:ext cx="0" cy="441"/>
              </a:xfrm>
              <a:prstGeom prst="straightConnector1">
                <a:avLst/>
              </a:prstGeom>
              <a:noFill/>
              <a:ln w="31750">
                <a:solidFill>
                  <a:schemeClr val="accent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55" name="Group 31"/>
            <p:cNvGrpSpPr>
              <a:grpSpLocks/>
            </p:cNvGrpSpPr>
            <p:nvPr/>
          </p:nvGrpSpPr>
          <p:grpSpPr bwMode="auto">
            <a:xfrm>
              <a:off x="3888" y="1209"/>
              <a:ext cx="1008" cy="634"/>
              <a:chOff x="2208" y="1104"/>
              <a:chExt cx="1008" cy="634"/>
            </a:xfrm>
          </p:grpSpPr>
          <p:cxnSp>
            <p:nvCxnSpPr>
              <p:cNvPr id="59" name="AutoShape 32" descr="."/>
              <p:cNvCxnSpPr>
                <a:cxnSpLocks noChangeShapeType="1"/>
                <a:endCxn id="62" idx="0"/>
              </p:cNvCxnSpPr>
              <p:nvPr/>
            </p:nvCxnSpPr>
            <p:spPr bwMode="auto">
              <a:xfrm>
                <a:off x="2712" y="1104"/>
                <a:ext cx="0" cy="384"/>
              </a:xfrm>
              <a:prstGeom prst="straightConnector1">
                <a:avLst/>
              </a:prstGeom>
              <a:noFill/>
              <a:ln w="31750">
                <a:solidFill>
                  <a:schemeClr val="accent1"/>
                </a:solidFill>
                <a:round/>
                <a:headEnd type="none" w="sm" len="sm"/>
                <a:tailEnd type="triangle" w="sm" len="sm"/>
              </a:ln>
              <a:extLst>
                <a:ext uri="{909E8E84-426E-40DD-AFC4-6F175D3DCCD1}">
                  <a14:hiddenFill xmlns:a14="http://schemas.microsoft.com/office/drawing/2010/main">
                    <a:noFill/>
                  </a14:hiddenFill>
                </a:ext>
              </a:extLst>
            </p:spPr>
          </p:cxnSp>
          <p:grpSp>
            <p:nvGrpSpPr>
              <p:cNvPr id="60" name="Group 33"/>
              <p:cNvGrpSpPr>
                <a:grpSpLocks/>
              </p:cNvGrpSpPr>
              <p:nvPr/>
            </p:nvGrpSpPr>
            <p:grpSpPr bwMode="auto">
              <a:xfrm>
                <a:off x="2208" y="1468"/>
                <a:ext cx="1008" cy="270"/>
                <a:chOff x="2112" y="2476"/>
                <a:chExt cx="1008" cy="270"/>
              </a:xfrm>
            </p:grpSpPr>
            <p:sp>
              <p:nvSpPr>
                <p:cNvPr id="61" name="Rectangle 34"/>
                <p:cNvSpPr>
                  <a:spLocks noChangeArrowheads="1"/>
                </p:cNvSpPr>
                <p:nvPr/>
              </p:nvSpPr>
              <p:spPr bwMode="auto">
                <a:xfrm>
                  <a:off x="2112" y="2496"/>
                  <a:ext cx="1008" cy="240"/>
                </a:xfrm>
                <a:prstGeom prst="rect">
                  <a:avLst/>
                </a:prstGeom>
                <a:solidFill>
                  <a:srgbClr val="FFCC99"/>
                </a:solidFill>
                <a:ln w="12700">
                  <a:solidFill>
                    <a:schemeClr val="bg2"/>
                  </a:solidFill>
                  <a:miter lim="800000"/>
                  <a:headEnd type="none" w="sm" len="sm"/>
                  <a:tailEnd type="none" w="sm" len="sm"/>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62" name="Text Box 35" descr="."/>
                <p:cNvSpPr txBox="1">
                  <a:spLocks noChangeArrowheads="1"/>
                </p:cNvSpPr>
                <p:nvPr>
                  <p:custDataLst>
                    <p:tags r:id="rId11"/>
                  </p:custDataLst>
                </p:nvPr>
              </p:nvSpPr>
              <p:spPr bwMode="auto">
                <a:xfrm>
                  <a:off x="2267" y="2476"/>
                  <a:ext cx="69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1400" b="1" dirty="0"/>
                    <a:t>statement</a:t>
                  </a:r>
                  <a:endParaRPr lang="en-US" altLang="el-GR" sz="1800" dirty="0"/>
                </a:p>
              </p:txBody>
            </p:sp>
          </p:grpSp>
        </p:grpSp>
        <p:grpSp>
          <p:nvGrpSpPr>
            <p:cNvPr id="56" name="Group 36"/>
            <p:cNvGrpSpPr>
              <a:grpSpLocks/>
            </p:cNvGrpSpPr>
            <p:nvPr/>
          </p:nvGrpSpPr>
          <p:grpSpPr bwMode="auto">
            <a:xfrm>
              <a:off x="4392" y="2841"/>
              <a:ext cx="409" cy="576"/>
              <a:chOff x="2712" y="2736"/>
              <a:chExt cx="409" cy="576"/>
            </a:xfrm>
          </p:grpSpPr>
          <p:cxnSp>
            <p:nvCxnSpPr>
              <p:cNvPr id="57" name="AutoShape 37" descr="."/>
              <p:cNvCxnSpPr>
                <a:cxnSpLocks noChangeShapeType="1"/>
                <a:stCxn id="65" idx="2"/>
              </p:cNvCxnSpPr>
              <p:nvPr/>
            </p:nvCxnSpPr>
            <p:spPr bwMode="auto">
              <a:xfrm>
                <a:off x="2712" y="2736"/>
                <a:ext cx="0" cy="576"/>
              </a:xfrm>
              <a:prstGeom prst="straightConnector1">
                <a:avLst/>
              </a:prstGeom>
              <a:noFill/>
              <a:ln w="31750">
                <a:solidFill>
                  <a:schemeClr val="accent1"/>
                </a:solidFill>
                <a:round/>
                <a:headEnd type="none" w="sm" len="sm"/>
                <a:tailEnd type="triangle" w="sm" len="sm"/>
              </a:ln>
              <a:extLst>
                <a:ext uri="{909E8E84-426E-40DD-AFC4-6F175D3DCCD1}">
                  <a14:hiddenFill xmlns:a14="http://schemas.microsoft.com/office/drawing/2010/main">
                    <a:noFill/>
                  </a14:hiddenFill>
                </a:ext>
              </a:extLst>
            </p:spPr>
          </p:cxnSp>
          <p:sp>
            <p:nvSpPr>
              <p:cNvPr id="58" name="Text Box 38" descr="."/>
              <p:cNvSpPr txBox="1">
                <a:spLocks noChangeArrowheads="1"/>
              </p:cNvSpPr>
              <p:nvPr>
                <p:custDataLst>
                  <p:tags r:id="rId10"/>
                </p:custDataLst>
              </p:nvPr>
            </p:nvSpPr>
            <p:spPr bwMode="auto">
              <a:xfrm>
                <a:off x="2721" y="2858"/>
                <a:ext cx="400" cy="272"/>
              </a:xfrm>
              <a:prstGeom prst="rect">
                <a:avLst/>
              </a:prstGeom>
              <a:noFill/>
              <a:ln w="12700">
                <a:noFill/>
                <a:miter lim="800000"/>
                <a:headEnd type="none" w="sm" len="sm"/>
                <a:tailEnd type="none" w="sm" len="sm"/>
              </a:ln>
              <a:effectLst/>
            </p:spPr>
            <p:txBody>
              <a:bodyPr wrap="none" anchor="ctr">
                <a:spAutoFit/>
              </a:bodyPr>
              <a:lstStyle/>
              <a:p>
                <a:pPr>
                  <a:defRPr/>
                </a:pPr>
                <a:r>
                  <a:rPr lang="en-US" sz="1400" b="1" dirty="0">
                    <a:effectLst>
                      <a:outerShdw blurRad="38100" dist="38100" dir="2700000" algn="tl">
                        <a:srgbClr val="C0C0C0"/>
                      </a:outerShdw>
                    </a:effectLst>
                  </a:rPr>
                  <a:t>false</a:t>
                </a:r>
                <a:endParaRPr lang="en-US" sz="1800" dirty="0"/>
              </a:p>
            </p:txBody>
          </p:sp>
        </p:grpSp>
      </p:grpSp>
      <p:sp>
        <p:nvSpPr>
          <p:cNvPr id="69" name="Text Box 39" descr="for,&#10;initialization, condition, increment,&#10; statement.&#10;"/>
          <p:cNvSpPr txBox="1">
            <a:spLocks noChangeArrowheads="1"/>
          </p:cNvSpPr>
          <p:nvPr>
            <p:custDataLst>
              <p:tags r:id="rId6"/>
            </p:custDataLst>
          </p:nvPr>
        </p:nvSpPr>
        <p:spPr bwMode="auto">
          <a:xfrm>
            <a:off x="4343400" y="2629361"/>
            <a:ext cx="4191000" cy="1015663"/>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000" dirty="0">
                <a:solidFill>
                  <a:schemeClr val="accent1"/>
                </a:solidFill>
                <a:latin typeface="+mn-lt"/>
              </a:rPr>
              <a:t>for</a:t>
            </a:r>
            <a:r>
              <a:rPr lang="en-US" altLang="el-GR" sz="2000" dirty="0">
                <a:solidFill>
                  <a:srgbClr val="CC0000"/>
                </a:solidFill>
                <a:latin typeface="+mn-lt"/>
              </a:rPr>
              <a:t> </a:t>
            </a:r>
            <a:r>
              <a:rPr lang="en-US" altLang="el-GR" sz="2000" dirty="0">
                <a:latin typeface="+mn-lt"/>
              </a:rPr>
              <a:t>(initialization; condition; increment )</a:t>
            </a:r>
          </a:p>
          <a:p>
            <a:pPr algn="l"/>
            <a:r>
              <a:rPr lang="en-US" altLang="el-GR" sz="2000" dirty="0">
                <a:latin typeface="+mn-lt"/>
              </a:rPr>
              <a:t> statement; </a:t>
            </a:r>
          </a:p>
        </p:txBody>
      </p:sp>
      <p:grpSp>
        <p:nvGrpSpPr>
          <p:cNvPr id="70" name="Group 40" descr="Σχεδιάγραμμα ροής για την εντολή for."/>
          <p:cNvGrpSpPr>
            <a:grpSpLocks/>
          </p:cNvGrpSpPr>
          <p:nvPr/>
        </p:nvGrpSpPr>
        <p:grpSpPr bwMode="auto">
          <a:xfrm>
            <a:off x="6629400" y="3316560"/>
            <a:ext cx="2209800" cy="3276600"/>
            <a:chOff x="2016" y="864"/>
            <a:chExt cx="1817" cy="2928"/>
          </a:xfrm>
        </p:grpSpPr>
        <p:grpSp>
          <p:nvGrpSpPr>
            <p:cNvPr id="71" name="Group 41"/>
            <p:cNvGrpSpPr>
              <a:grpSpLocks/>
            </p:cNvGrpSpPr>
            <p:nvPr/>
          </p:nvGrpSpPr>
          <p:grpSpPr bwMode="auto">
            <a:xfrm>
              <a:off x="2112" y="2256"/>
              <a:ext cx="1008" cy="699"/>
              <a:chOff x="2112" y="2256"/>
              <a:chExt cx="1008" cy="699"/>
            </a:xfrm>
          </p:grpSpPr>
          <p:grpSp>
            <p:nvGrpSpPr>
              <p:cNvPr id="91" name="Group 42"/>
              <p:cNvGrpSpPr>
                <a:grpSpLocks/>
              </p:cNvGrpSpPr>
              <p:nvPr/>
            </p:nvGrpSpPr>
            <p:grpSpPr bwMode="auto">
              <a:xfrm>
                <a:off x="2112" y="2655"/>
                <a:ext cx="1008" cy="300"/>
                <a:chOff x="2112" y="2463"/>
                <a:chExt cx="1008" cy="300"/>
              </a:xfrm>
            </p:grpSpPr>
            <p:sp>
              <p:nvSpPr>
                <p:cNvPr id="94" name="Rectangle 43"/>
                <p:cNvSpPr>
                  <a:spLocks noChangeArrowheads="1"/>
                </p:cNvSpPr>
                <p:nvPr/>
              </p:nvSpPr>
              <p:spPr bwMode="auto">
                <a:xfrm>
                  <a:off x="2112" y="2496"/>
                  <a:ext cx="1008" cy="240"/>
                </a:xfrm>
                <a:prstGeom prst="rect">
                  <a:avLst/>
                </a:prstGeom>
                <a:solidFill>
                  <a:srgbClr val="FFCC99"/>
                </a:solidFill>
                <a:ln w="12700">
                  <a:solidFill>
                    <a:schemeClr val="bg2"/>
                  </a:solidFill>
                  <a:miter lim="800000"/>
                  <a:headEnd type="none" w="sm" len="sm"/>
                  <a:tailEnd type="none" w="sm" len="sm"/>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95" name="Text Box 44" descr="."/>
                <p:cNvSpPr txBox="1">
                  <a:spLocks noChangeArrowheads="1"/>
                </p:cNvSpPr>
                <p:nvPr>
                  <p:custDataLst>
                    <p:tags r:id="rId9"/>
                  </p:custDataLst>
                </p:nvPr>
              </p:nvSpPr>
              <p:spPr bwMode="auto">
                <a:xfrm>
                  <a:off x="2190" y="2463"/>
                  <a:ext cx="85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1600" b="1" dirty="0"/>
                    <a:t>statement</a:t>
                  </a:r>
                  <a:endParaRPr lang="en-US" altLang="el-GR" sz="2000" dirty="0"/>
                </a:p>
              </p:txBody>
            </p:sp>
          </p:grpSp>
          <p:cxnSp>
            <p:nvCxnSpPr>
              <p:cNvPr id="92" name="AutoShape 45" descr="."/>
              <p:cNvCxnSpPr>
                <a:cxnSpLocks noChangeShapeType="1"/>
                <a:stCxn id="89" idx="2"/>
                <a:endCxn id="94" idx="0"/>
              </p:cNvCxnSpPr>
              <p:nvPr/>
            </p:nvCxnSpPr>
            <p:spPr bwMode="auto">
              <a:xfrm>
                <a:off x="2616" y="2256"/>
                <a:ext cx="0" cy="432"/>
              </a:xfrm>
              <a:prstGeom prst="straightConnector1">
                <a:avLst/>
              </a:prstGeom>
              <a:noFill/>
              <a:ln w="31750">
                <a:solidFill>
                  <a:schemeClr val="accent1"/>
                </a:solidFill>
                <a:round/>
                <a:headEnd type="none" w="sm" len="sm"/>
                <a:tailEnd type="triangle" w="sm" len="sm"/>
              </a:ln>
              <a:extLst>
                <a:ext uri="{909E8E84-426E-40DD-AFC4-6F175D3DCCD1}">
                  <a14:hiddenFill xmlns:a14="http://schemas.microsoft.com/office/drawing/2010/main">
                    <a:noFill/>
                  </a14:hiddenFill>
                </a:ext>
              </a:extLst>
            </p:spPr>
          </p:cxnSp>
          <p:sp>
            <p:nvSpPr>
              <p:cNvPr id="93" name="Text Box 46" descr="."/>
              <p:cNvSpPr txBox="1">
                <a:spLocks noChangeArrowheads="1"/>
              </p:cNvSpPr>
              <p:nvPr>
                <p:custDataLst>
                  <p:tags r:id="rId8"/>
                </p:custDataLst>
              </p:nvPr>
            </p:nvSpPr>
            <p:spPr bwMode="auto">
              <a:xfrm>
                <a:off x="2597" y="2304"/>
                <a:ext cx="487" cy="328"/>
              </a:xfrm>
              <a:prstGeom prst="rect">
                <a:avLst/>
              </a:prstGeom>
              <a:noFill/>
              <a:ln w="12700">
                <a:noFill/>
                <a:miter lim="800000"/>
                <a:headEnd type="none" w="sm" len="sm"/>
                <a:tailEnd type="none" w="sm" len="sm"/>
              </a:ln>
              <a:effectLst/>
            </p:spPr>
            <p:txBody>
              <a:bodyPr wrap="none" anchor="ctr">
                <a:spAutoFit/>
              </a:bodyPr>
              <a:lstStyle/>
              <a:p>
                <a:pPr>
                  <a:defRPr/>
                </a:pPr>
                <a:r>
                  <a:rPr lang="en-US" sz="1800" b="1" dirty="0">
                    <a:effectLst>
                      <a:outerShdw blurRad="38100" dist="38100" dir="2700000" algn="tl">
                        <a:srgbClr val="C0C0C0"/>
                      </a:outerShdw>
                    </a:effectLst>
                  </a:rPr>
                  <a:t>true</a:t>
                </a:r>
                <a:endParaRPr lang="en-US" sz="2400" dirty="0"/>
              </a:p>
            </p:txBody>
          </p:sp>
        </p:grpSp>
        <p:cxnSp>
          <p:nvCxnSpPr>
            <p:cNvPr id="72" name="AutoShape 47" descr="."/>
            <p:cNvCxnSpPr>
              <a:cxnSpLocks noChangeShapeType="1"/>
              <a:stCxn id="83" idx="1"/>
              <a:endCxn id="89" idx="1"/>
            </p:cNvCxnSpPr>
            <p:nvPr/>
          </p:nvCxnSpPr>
          <p:spPr bwMode="auto">
            <a:xfrm rot="10800000">
              <a:off x="2016" y="1968"/>
              <a:ext cx="96" cy="1272"/>
            </a:xfrm>
            <a:prstGeom prst="bentConnector3">
              <a:avLst>
                <a:gd name="adj1" fmla="val 250000"/>
              </a:avLst>
            </a:prstGeom>
            <a:noFill/>
            <a:ln w="31750">
              <a:solidFill>
                <a:schemeClr val="accent1"/>
              </a:solidFill>
              <a:miter lim="800000"/>
              <a:headEnd type="none" w="sm" len="sm"/>
              <a:tailEnd type="triangle" w="sm" len="sm"/>
            </a:ln>
            <a:extLst>
              <a:ext uri="{909E8E84-426E-40DD-AFC4-6F175D3DCCD1}">
                <a14:hiddenFill xmlns:a14="http://schemas.microsoft.com/office/drawing/2010/main">
                  <a:noFill/>
                </a14:hiddenFill>
              </a:ext>
            </a:extLst>
          </p:spPr>
        </p:cxnSp>
        <p:grpSp>
          <p:nvGrpSpPr>
            <p:cNvPr id="73" name="Group 48"/>
            <p:cNvGrpSpPr>
              <a:grpSpLocks/>
            </p:cNvGrpSpPr>
            <p:nvPr/>
          </p:nvGrpSpPr>
          <p:grpSpPr bwMode="auto">
            <a:xfrm>
              <a:off x="2016" y="1468"/>
              <a:ext cx="1200" cy="788"/>
              <a:chOff x="2016" y="1468"/>
              <a:chExt cx="1200" cy="788"/>
            </a:xfrm>
          </p:grpSpPr>
          <p:grpSp>
            <p:nvGrpSpPr>
              <p:cNvPr id="87" name="Group 49"/>
              <p:cNvGrpSpPr>
                <a:grpSpLocks/>
              </p:cNvGrpSpPr>
              <p:nvPr/>
            </p:nvGrpSpPr>
            <p:grpSpPr bwMode="auto">
              <a:xfrm>
                <a:off x="2016" y="1680"/>
                <a:ext cx="1200" cy="576"/>
                <a:chOff x="2016" y="1584"/>
                <a:chExt cx="1200" cy="576"/>
              </a:xfrm>
            </p:grpSpPr>
            <p:sp>
              <p:nvSpPr>
                <p:cNvPr id="89" name="AutoShape 50"/>
                <p:cNvSpPr>
                  <a:spLocks noChangeArrowheads="1"/>
                </p:cNvSpPr>
                <p:nvPr/>
              </p:nvSpPr>
              <p:spPr bwMode="auto">
                <a:xfrm>
                  <a:off x="2016" y="1584"/>
                  <a:ext cx="1200" cy="576"/>
                </a:xfrm>
                <a:prstGeom prst="diamond">
                  <a:avLst/>
                </a:prstGeom>
                <a:solidFill>
                  <a:srgbClr val="FFCC99"/>
                </a:solidFill>
                <a:ln w="12700">
                  <a:solidFill>
                    <a:schemeClr val="bg2"/>
                  </a:solidFill>
                  <a:miter lim="800000"/>
                  <a:headEnd type="none" w="sm" len="sm"/>
                  <a:tailEnd type="none" w="sm" len="sm"/>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90" name="Text Box 51" descr="."/>
                <p:cNvSpPr txBox="1">
                  <a:spLocks noChangeArrowheads="1"/>
                </p:cNvSpPr>
                <p:nvPr/>
              </p:nvSpPr>
              <p:spPr bwMode="auto">
                <a:xfrm>
                  <a:off x="2225" y="1628"/>
                  <a:ext cx="779"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l-GR" altLang="el-GR" sz="1400" b="1" dirty="0"/>
                    <a:t>Εκτίμηση</a:t>
                  </a:r>
                </a:p>
                <a:p>
                  <a:r>
                    <a:rPr lang="el-GR" altLang="el-GR" sz="1400" b="1" dirty="0"/>
                    <a:t>Συνθήκης</a:t>
                  </a:r>
                  <a:endParaRPr lang="en-US" altLang="el-GR" sz="1800" dirty="0"/>
                </a:p>
              </p:txBody>
            </p:sp>
          </p:grpSp>
          <p:cxnSp>
            <p:nvCxnSpPr>
              <p:cNvPr id="88" name="AutoShape 52" descr="."/>
              <p:cNvCxnSpPr>
                <a:cxnSpLocks noChangeShapeType="1"/>
                <a:stCxn id="80" idx="2"/>
                <a:endCxn id="89" idx="0"/>
              </p:cNvCxnSpPr>
              <p:nvPr/>
            </p:nvCxnSpPr>
            <p:spPr bwMode="auto">
              <a:xfrm rot="5400000">
                <a:off x="2510" y="1573"/>
                <a:ext cx="212" cy="1"/>
              </a:xfrm>
              <a:prstGeom prst="straightConnector1">
                <a:avLst/>
              </a:prstGeom>
              <a:noFill/>
              <a:ln w="31750">
                <a:solidFill>
                  <a:schemeClr val="accent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74" name="Group 53"/>
            <p:cNvGrpSpPr>
              <a:grpSpLocks/>
            </p:cNvGrpSpPr>
            <p:nvPr/>
          </p:nvGrpSpPr>
          <p:grpSpPr bwMode="auto">
            <a:xfrm>
              <a:off x="2592" y="1968"/>
              <a:ext cx="1241" cy="1824"/>
              <a:chOff x="2592" y="1968"/>
              <a:chExt cx="1241" cy="1824"/>
            </a:xfrm>
          </p:grpSpPr>
          <p:cxnSp>
            <p:nvCxnSpPr>
              <p:cNvPr id="85" name="AutoShape 54" descr="."/>
              <p:cNvCxnSpPr>
                <a:cxnSpLocks noChangeShapeType="1"/>
                <a:stCxn id="89" idx="3"/>
              </p:cNvCxnSpPr>
              <p:nvPr/>
            </p:nvCxnSpPr>
            <p:spPr bwMode="auto">
              <a:xfrm flipH="1">
                <a:off x="2592" y="1968"/>
                <a:ext cx="624" cy="1824"/>
              </a:xfrm>
              <a:prstGeom prst="bentConnector4">
                <a:avLst>
                  <a:gd name="adj1" fmla="val -23079"/>
                  <a:gd name="adj2" fmla="val 87444"/>
                </a:avLst>
              </a:prstGeom>
              <a:noFill/>
              <a:ln w="31750">
                <a:solidFill>
                  <a:schemeClr val="accent1"/>
                </a:solidFill>
                <a:miter lim="800000"/>
                <a:headEnd type="none" w="sm" len="sm"/>
                <a:tailEnd type="triangle" w="sm" len="sm"/>
              </a:ln>
              <a:extLst>
                <a:ext uri="{909E8E84-426E-40DD-AFC4-6F175D3DCCD1}">
                  <a14:hiddenFill xmlns:a14="http://schemas.microsoft.com/office/drawing/2010/main">
                    <a:noFill/>
                  </a14:hiddenFill>
                </a:ext>
              </a:extLst>
            </p:spPr>
          </p:cxnSp>
          <p:sp>
            <p:nvSpPr>
              <p:cNvPr id="86" name="Text Box 55" descr="."/>
              <p:cNvSpPr txBox="1">
                <a:spLocks noChangeArrowheads="1"/>
              </p:cNvSpPr>
              <p:nvPr>
                <p:custDataLst>
                  <p:tags r:id="rId7"/>
                </p:custDataLst>
              </p:nvPr>
            </p:nvSpPr>
            <p:spPr bwMode="auto">
              <a:xfrm>
                <a:off x="3355" y="2317"/>
                <a:ext cx="478" cy="301"/>
              </a:xfrm>
              <a:prstGeom prst="rect">
                <a:avLst/>
              </a:prstGeom>
              <a:noFill/>
              <a:ln w="12700">
                <a:noFill/>
                <a:miter lim="800000"/>
                <a:headEnd type="none" w="sm" len="sm"/>
                <a:tailEnd type="none" w="sm" len="sm"/>
              </a:ln>
              <a:effectLst/>
            </p:spPr>
            <p:txBody>
              <a:bodyPr wrap="none" anchor="ctr">
                <a:spAutoFit/>
              </a:bodyPr>
              <a:lstStyle/>
              <a:p>
                <a:pPr>
                  <a:defRPr/>
                </a:pPr>
                <a:r>
                  <a:rPr lang="en-US" sz="1600" b="1" dirty="0">
                    <a:effectLst>
                      <a:outerShdw blurRad="38100" dist="38100" dir="2700000" algn="tl">
                        <a:srgbClr val="C0C0C0"/>
                      </a:outerShdw>
                    </a:effectLst>
                  </a:rPr>
                  <a:t>false</a:t>
                </a:r>
                <a:endParaRPr lang="en-US" sz="2000" dirty="0"/>
              </a:p>
            </p:txBody>
          </p:sp>
        </p:grpSp>
        <p:grpSp>
          <p:nvGrpSpPr>
            <p:cNvPr id="75" name="Group 56"/>
            <p:cNvGrpSpPr>
              <a:grpSpLocks/>
            </p:cNvGrpSpPr>
            <p:nvPr/>
          </p:nvGrpSpPr>
          <p:grpSpPr bwMode="auto">
            <a:xfrm>
              <a:off x="2112" y="2929"/>
              <a:ext cx="1008" cy="460"/>
              <a:chOff x="2112" y="2929"/>
              <a:chExt cx="1008" cy="460"/>
            </a:xfrm>
          </p:grpSpPr>
          <p:grpSp>
            <p:nvGrpSpPr>
              <p:cNvPr id="81" name="Group 57"/>
              <p:cNvGrpSpPr>
                <a:grpSpLocks/>
              </p:cNvGrpSpPr>
              <p:nvPr/>
            </p:nvGrpSpPr>
            <p:grpSpPr bwMode="auto">
              <a:xfrm>
                <a:off x="2112" y="3086"/>
                <a:ext cx="1008" cy="303"/>
                <a:chOff x="2112" y="2462"/>
                <a:chExt cx="1008" cy="303"/>
              </a:xfrm>
            </p:grpSpPr>
            <p:sp>
              <p:nvSpPr>
                <p:cNvPr id="83" name="Rectangle 58"/>
                <p:cNvSpPr>
                  <a:spLocks noChangeArrowheads="1"/>
                </p:cNvSpPr>
                <p:nvPr/>
              </p:nvSpPr>
              <p:spPr bwMode="auto">
                <a:xfrm>
                  <a:off x="2112" y="2496"/>
                  <a:ext cx="1008" cy="240"/>
                </a:xfrm>
                <a:prstGeom prst="rect">
                  <a:avLst/>
                </a:prstGeom>
                <a:solidFill>
                  <a:srgbClr val="FFCC99"/>
                </a:solidFill>
                <a:ln w="12700">
                  <a:solidFill>
                    <a:schemeClr val="bg2"/>
                  </a:solidFill>
                  <a:miter lim="800000"/>
                  <a:headEnd type="none" w="sm" len="sm"/>
                  <a:tailEnd type="none" w="sm" len="sm"/>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84" name="Text Box 59" descr="."/>
                <p:cNvSpPr txBox="1">
                  <a:spLocks noChangeArrowheads="1"/>
                </p:cNvSpPr>
                <p:nvPr/>
              </p:nvSpPr>
              <p:spPr bwMode="auto">
                <a:xfrm>
                  <a:off x="2258" y="2462"/>
                  <a:ext cx="71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l-GR" altLang="el-GR" sz="1600" b="1" dirty="0"/>
                    <a:t>Αύξηση</a:t>
                  </a:r>
                  <a:endParaRPr lang="en-US" altLang="el-GR" sz="2000" dirty="0"/>
                </a:p>
              </p:txBody>
            </p:sp>
          </p:grpSp>
          <p:cxnSp>
            <p:nvCxnSpPr>
              <p:cNvPr id="82" name="AutoShape 60" descr="."/>
              <p:cNvCxnSpPr>
                <a:cxnSpLocks noChangeShapeType="1"/>
                <a:stCxn id="94" idx="2"/>
                <a:endCxn id="84" idx="0"/>
              </p:cNvCxnSpPr>
              <p:nvPr/>
            </p:nvCxnSpPr>
            <p:spPr bwMode="auto">
              <a:xfrm rot="5400000">
                <a:off x="2537" y="3007"/>
                <a:ext cx="158" cy="1"/>
              </a:xfrm>
              <a:prstGeom prst="straightConnector1">
                <a:avLst/>
              </a:prstGeom>
              <a:noFill/>
              <a:ln w="31750">
                <a:solidFill>
                  <a:schemeClr val="accent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76" name="Group 61"/>
            <p:cNvGrpSpPr>
              <a:grpSpLocks/>
            </p:cNvGrpSpPr>
            <p:nvPr/>
          </p:nvGrpSpPr>
          <p:grpSpPr bwMode="auto">
            <a:xfrm>
              <a:off x="2054" y="864"/>
              <a:ext cx="1126" cy="604"/>
              <a:chOff x="2054" y="864"/>
              <a:chExt cx="1126" cy="604"/>
            </a:xfrm>
          </p:grpSpPr>
          <p:grpSp>
            <p:nvGrpSpPr>
              <p:cNvPr id="77" name="Group 62"/>
              <p:cNvGrpSpPr>
                <a:grpSpLocks/>
              </p:cNvGrpSpPr>
              <p:nvPr/>
            </p:nvGrpSpPr>
            <p:grpSpPr bwMode="auto">
              <a:xfrm>
                <a:off x="2054" y="1165"/>
                <a:ext cx="1126" cy="303"/>
                <a:chOff x="2054" y="2461"/>
                <a:chExt cx="1126" cy="303"/>
              </a:xfrm>
            </p:grpSpPr>
            <p:sp>
              <p:nvSpPr>
                <p:cNvPr id="79" name="Rectangle 63"/>
                <p:cNvSpPr>
                  <a:spLocks noChangeArrowheads="1"/>
                </p:cNvSpPr>
                <p:nvPr/>
              </p:nvSpPr>
              <p:spPr bwMode="auto">
                <a:xfrm>
                  <a:off x="2112" y="2496"/>
                  <a:ext cx="1008" cy="240"/>
                </a:xfrm>
                <a:prstGeom prst="rect">
                  <a:avLst/>
                </a:prstGeom>
                <a:solidFill>
                  <a:srgbClr val="FFCC99"/>
                </a:solidFill>
                <a:ln w="12700">
                  <a:solidFill>
                    <a:schemeClr val="bg2"/>
                  </a:solidFill>
                  <a:miter lim="800000"/>
                  <a:headEnd type="none" w="sm" len="sm"/>
                  <a:tailEnd type="none" w="sm" len="sm"/>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80" name="Text Box 64" descr="."/>
                <p:cNvSpPr txBox="1">
                  <a:spLocks noChangeArrowheads="1"/>
                </p:cNvSpPr>
                <p:nvPr/>
              </p:nvSpPr>
              <p:spPr bwMode="auto">
                <a:xfrm>
                  <a:off x="2054" y="2461"/>
                  <a:ext cx="112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l-GR" altLang="el-GR" sz="1600" dirty="0"/>
                    <a:t>Αρχικοποίηση</a:t>
                  </a:r>
                  <a:endParaRPr lang="en-US" altLang="el-GR" sz="2000" dirty="0"/>
                </a:p>
              </p:txBody>
            </p:sp>
          </p:grpSp>
          <p:cxnSp>
            <p:nvCxnSpPr>
              <p:cNvPr id="78" name="AutoShape 65" descr="."/>
              <p:cNvCxnSpPr>
                <a:cxnSpLocks noChangeShapeType="1"/>
                <a:endCxn id="80" idx="0"/>
              </p:cNvCxnSpPr>
              <p:nvPr/>
            </p:nvCxnSpPr>
            <p:spPr bwMode="auto">
              <a:xfrm rot="16200000" flipH="1">
                <a:off x="2466" y="1014"/>
                <a:ext cx="301" cy="1"/>
              </a:xfrm>
              <a:prstGeom prst="straightConnector1">
                <a:avLst/>
              </a:prstGeom>
              <a:noFill/>
              <a:ln w="31750">
                <a:solidFill>
                  <a:schemeClr val="accent1"/>
                </a:solidFill>
                <a:round/>
                <a:headEnd type="none" w="sm" len="sm"/>
                <a:tailEnd type="triangle" w="sm" len="sm"/>
              </a:ln>
              <a:extLst>
                <a:ext uri="{909E8E84-426E-40DD-AFC4-6F175D3DCCD1}">
                  <a14:hiddenFill xmlns:a14="http://schemas.microsoft.com/office/drawing/2010/main">
                    <a:noFill/>
                  </a14:hiddenFill>
                </a:ext>
              </a:extLst>
            </p:spPr>
          </p:cxnSp>
        </p:grpSp>
      </p:grpSp>
      <p:sp>
        <p:nvSpPr>
          <p:cNvPr id="96" name="Oval 66" descr="."/>
          <p:cNvSpPr>
            <a:spLocks noChangeArrowheads="1"/>
          </p:cNvSpPr>
          <p:nvPr/>
        </p:nvSpPr>
        <p:spPr bwMode="auto">
          <a:xfrm>
            <a:off x="1371600" y="3105944"/>
            <a:ext cx="228600" cy="15240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97" name="Oval 68" descr="."/>
          <p:cNvSpPr>
            <a:spLocks noChangeArrowheads="1"/>
          </p:cNvSpPr>
          <p:nvPr/>
        </p:nvSpPr>
        <p:spPr bwMode="auto">
          <a:xfrm>
            <a:off x="7239000" y="6516960"/>
            <a:ext cx="228600" cy="15240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98" name="Oval 69" descr="."/>
          <p:cNvSpPr>
            <a:spLocks noChangeArrowheads="1"/>
          </p:cNvSpPr>
          <p:nvPr/>
        </p:nvSpPr>
        <p:spPr bwMode="auto">
          <a:xfrm>
            <a:off x="4495800" y="6228928"/>
            <a:ext cx="228600" cy="15240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99" name="Oval 70" descr="."/>
          <p:cNvSpPr>
            <a:spLocks noChangeArrowheads="1"/>
          </p:cNvSpPr>
          <p:nvPr/>
        </p:nvSpPr>
        <p:spPr bwMode="auto">
          <a:xfrm>
            <a:off x="1371600" y="5849144"/>
            <a:ext cx="228600" cy="15240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00" name="Oval 71" descr="."/>
          <p:cNvSpPr>
            <a:spLocks noChangeArrowheads="1"/>
          </p:cNvSpPr>
          <p:nvPr/>
        </p:nvSpPr>
        <p:spPr bwMode="auto">
          <a:xfrm>
            <a:off x="7315200" y="3164160"/>
            <a:ext cx="228600" cy="15240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01" name="Oval 72" descr="."/>
          <p:cNvSpPr>
            <a:spLocks noChangeArrowheads="1"/>
          </p:cNvSpPr>
          <p:nvPr/>
        </p:nvSpPr>
        <p:spPr bwMode="auto">
          <a:xfrm>
            <a:off x="4495800" y="3638128"/>
            <a:ext cx="228600" cy="15240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Παραδείγματα με </a:t>
            </a:r>
            <a:r>
              <a:rPr lang="en-US" altLang="el-GR" sz="1400" dirty="0"/>
              <a:t>B</a:t>
            </a:r>
            <a:r>
              <a:rPr lang="el-GR" altLang="el-GR" sz="1400" dirty="0"/>
              <a:t>ρόγχους Επανάληψης</a:t>
            </a:r>
            <a:r>
              <a:rPr lang="en-US" altLang="el-GR" sz="1400" i="1" dirty="0"/>
              <a:t/>
            </a:r>
            <a:br>
              <a:rPr lang="en-US" altLang="el-GR" sz="1400" i="1" dirty="0"/>
            </a:b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ctrTitle"/>
          </p:nvPr>
        </p:nvSpPr>
        <p:spPr>
          <a:xfrm>
            <a:off x="685800" y="44624"/>
            <a:ext cx="7772400" cy="1470025"/>
          </a:xfrm>
        </p:spPr>
        <p:txBody>
          <a:bodyPr>
            <a:normAutofit/>
          </a:bodyPr>
          <a:lstStyle/>
          <a:p>
            <a:r>
              <a:rPr lang="el-GR" altLang="el-GR" u="sng" dirty="0" smtClean="0">
                <a:solidFill>
                  <a:schemeClr val="tx2"/>
                </a:solidFill>
              </a:rPr>
              <a:t>Παράδειγμα 1</a:t>
            </a:r>
            <a:endParaRPr lang="el-GR" u="sng" dirty="0">
              <a:solidFill>
                <a:schemeClr val="tx2"/>
              </a:solidFill>
            </a:endParaRPr>
          </a:p>
        </p:txBody>
      </p:sp>
      <p:sp>
        <p:nvSpPr>
          <p:cNvPr id="33" name="Rectangle 3"/>
          <p:cNvSpPr txBox="1">
            <a:spLocks noChangeArrowheads="1"/>
          </p:cNvSpPr>
          <p:nvPr/>
        </p:nvSpPr>
        <p:spPr>
          <a:xfrm>
            <a:off x="533400" y="1600200"/>
            <a:ext cx="7772400" cy="4648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q"/>
            </a:pPr>
            <a:r>
              <a:rPr lang="el-GR" altLang="el-GR" sz="2800" dirty="0" smtClean="0"/>
              <a:t>Γράψτε ένα πρόγραμμα να παίρνει μια ακολουθία ακεραίων από το χρήστη μέχρι ο χρήστης να δώσει την τιμή 0. Εκτύπωσε τον μεγαλύτερο ακέραιο αυτής της ακολουθίας.</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Παραδείγματα με </a:t>
            </a:r>
            <a:r>
              <a:rPr lang="en-US" altLang="el-GR" sz="1400" dirty="0"/>
              <a:t>B</a:t>
            </a:r>
            <a:r>
              <a:rPr lang="el-GR" altLang="el-GR" sz="1400" dirty="0"/>
              <a:t>ρόγχους Επανάληψης</a:t>
            </a:r>
            <a:r>
              <a:rPr lang="en-US" altLang="el-GR" sz="1400" i="1" dirty="0"/>
              <a:t/>
            </a:r>
            <a:br>
              <a:rPr lang="en-US" altLang="el-GR" sz="1400" i="1" dirty="0"/>
            </a:b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u="sng" dirty="0" smtClean="0">
                <a:solidFill>
                  <a:schemeClr val="tx2"/>
                </a:solidFill>
              </a:rPr>
              <a:t>Παράδειγμα 2</a:t>
            </a:r>
            <a:endParaRPr lang="el-GR" u="sng" dirty="0">
              <a:solidFill>
                <a:schemeClr val="tx2"/>
              </a:solidFill>
            </a:endParaRPr>
          </a:p>
        </p:txBody>
      </p:sp>
      <p:sp>
        <p:nvSpPr>
          <p:cNvPr id="19" name="Rectangle 3"/>
          <p:cNvSpPr txBox="1">
            <a:spLocks noChangeArrowheads="1"/>
          </p:cNvSpPr>
          <p:nvPr/>
        </p:nvSpPr>
        <p:spPr>
          <a:xfrm>
            <a:off x="533400" y="1600200"/>
            <a:ext cx="7772400" cy="464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800" dirty="0" smtClean="0"/>
              <a:t>Γράψτε ένα πρόγραμμα να παίρνει μια ακολουθία ακεραίων από το χρήστη μέχρι ο χρήστης να θέτει την τιμή 0. Εκτύπωσε τον δεύτερο μεγαλύτερο ακέραιο αυτής της ακολουθίας.</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Παραδείγματα με </a:t>
            </a:r>
            <a:r>
              <a:rPr lang="en-US" altLang="el-GR" sz="1400" dirty="0"/>
              <a:t>B</a:t>
            </a:r>
            <a:r>
              <a:rPr lang="el-GR" altLang="el-GR" sz="1400" dirty="0"/>
              <a:t>ρόγχους Επανάληψης</a:t>
            </a:r>
            <a:r>
              <a:rPr lang="en-US" altLang="el-GR" sz="1400" i="1" dirty="0"/>
              <a:t/>
            </a:r>
            <a:br>
              <a:rPr lang="en-US" altLang="el-GR" sz="1400" i="1" dirty="0"/>
            </a:b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533400" y="228600"/>
            <a:ext cx="7772400" cy="1143000"/>
          </a:xfrm>
        </p:spPr>
        <p:txBody>
          <a:bodyPr>
            <a:noAutofit/>
          </a:bodyPr>
          <a:lstStyle/>
          <a:p>
            <a:r>
              <a:rPr lang="el-GR" altLang="el-GR" u="sng" dirty="0" smtClean="0">
                <a:solidFill>
                  <a:schemeClr val="tx2"/>
                </a:solidFill>
              </a:rPr>
              <a:t>Παράδειγμα 3</a:t>
            </a:r>
          </a:p>
        </p:txBody>
      </p:sp>
      <p:sp>
        <p:nvSpPr>
          <p:cNvPr id="21" name="Rectangle 3"/>
          <p:cNvSpPr txBox="1">
            <a:spLocks noChangeArrowheads="1"/>
          </p:cNvSpPr>
          <p:nvPr/>
        </p:nvSpPr>
        <p:spPr>
          <a:xfrm>
            <a:off x="533400" y="1600200"/>
            <a:ext cx="77724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800" dirty="0" smtClean="0"/>
              <a:t>Διάβασε έναν αριθμό από το 1 έως το 15 από το χρήστη και εκτύπωσε το παρακάτω τρίγωνο.</a:t>
            </a:r>
          </a:p>
          <a:p>
            <a:pPr>
              <a:buFont typeface="Wingdings" panose="05000000000000000000" pitchFamily="2" charset="2"/>
              <a:buChar char="q"/>
            </a:pPr>
            <a:endParaRPr lang="el-GR" altLang="el-GR" sz="2800" dirty="0" smtClean="0"/>
          </a:p>
          <a:p>
            <a:pPr lvl="1">
              <a:buFont typeface="Wingdings" panose="05000000000000000000" pitchFamily="2" charset="2"/>
              <a:buChar char="§"/>
            </a:pPr>
            <a:r>
              <a:rPr lang="el-GR" altLang="el-GR" dirty="0" smtClean="0"/>
              <a:t>Στο παράδειγμα ο χρήστης έδωσε τον αριθμό 5</a:t>
            </a:r>
          </a:p>
        </p:txBody>
      </p:sp>
      <p:sp>
        <p:nvSpPr>
          <p:cNvPr id="22" name="Rectangle 6" descr="."/>
          <p:cNvSpPr>
            <a:spLocks noChangeArrowheads="1"/>
          </p:cNvSpPr>
          <p:nvPr>
            <p:custDataLst>
              <p:tags r:id="rId3"/>
            </p:custDataLst>
          </p:nvPr>
        </p:nvSpPr>
        <p:spPr bwMode="auto">
          <a:xfrm>
            <a:off x="2895600" y="4038273"/>
            <a:ext cx="184537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ctr"/>
            <a:r>
              <a:rPr lang="en-US" altLang="el-GR" sz="2400" dirty="0">
                <a:latin typeface="+mn-lt"/>
                <a:cs typeface="Courier New" pitchFamily="49" charset="0"/>
              </a:rPr>
              <a:t>       * </a:t>
            </a:r>
          </a:p>
          <a:p>
            <a:pPr algn="ctr"/>
            <a:r>
              <a:rPr lang="en-US" altLang="el-GR" sz="2400" dirty="0">
                <a:latin typeface="+mn-lt"/>
                <a:cs typeface="Courier New" pitchFamily="49" charset="0"/>
              </a:rPr>
              <a:t>      *** </a:t>
            </a:r>
          </a:p>
          <a:p>
            <a:pPr algn="ctr"/>
            <a:r>
              <a:rPr lang="en-US" altLang="el-GR" sz="2400" dirty="0">
                <a:latin typeface="+mn-lt"/>
                <a:cs typeface="Courier New" pitchFamily="49" charset="0"/>
              </a:rPr>
              <a:t>     ***** </a:t>
            </a:r>
          </a:p>
          <a:p>
            <a:pPr algn="ctr"/>
            <a:r>
              <a:rPr lang="en-US" altLang="el-GR" sz="2400" dirty="0">
                <a:latin typeface="+mn-lt"/>
                <a:cs typeface="Courier New" pitchFamily="49" charset="0"/>
              </a:rPr>
              <a:t>    ******* </a:t>
            </a:r>
          </a:p>
          <a:p>
            <a:pPr algn="ctr"/>
            <a:r>
              <a:rPr lang="en-US" altLang="el-GR" sz="2400" dirty="0">
                <a:latin typeface="+mn-lt"/>
                <a:cs typeface="Courier New" pitchFamily="49" charset="0"/>
              </a:rPr>
              <a:t>   ********* </a:t>
            </a:r>
          </a:p>
        </p:txBody>
      </p:sp>
      <p:sp>
        <p:nvSpPr>
          <p:cNvPr id="5" name="Θέση υποσέλιδου 3" descr="."/>
          <p:cNvSpPr txBox="1">
            <a:spLocks/>
          </p:cNvSpPr>
          <p:nvPr/>
        </p:nvSpPr>
        <p:spPr>
          <a:xfrm>
            <a:off x="3181325" y="633429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Παραδείγματα με </a:t>
            </a:r>
            <a:r>
              <a:rPr lang="en-US" altLang="el-GR" sz="1400" dirty="0"/>
              <a:t>B</a:t>
            </a:r>
            <a:r>
              <a:rPr lang="el-GR" altLang="el-GR" sz="1400" dirty="0"/>
              <a:t>ρόγχους Επανάληψης</a:t>
            </a:r>
            <a:r>
              <a:rPr lang="en-US" altLang="el-GR" sz="1400" i="1" dirty="0"/>
              <a:t/>
            </a:r>
            <a:br>
              <a:rPr lang="en-US" altLang="el-GR" sz="1400" i="1" dirty="0"/>
            </a:br>
            <a:endParaRPr lang="en-US" sz="1400" dirty="0"/>
          </a:p>
        </p:txBody>
      </p:sp>
      <p:sp>
        <p:nvSpPr>
          <p:cNvPr id="9" name="Θέση αριθμού διαφάνειας 5" descr="."/>
          <p:cNvSpPr txBox="1">
            <a:spLocks/>
          </p:cNvSpPr>
          <p:nvPr/>
        </p:nvSpPr>
        <p:spPr>
          <a:xfrm>
            <a:off x="6553200" y="630932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4/2013 5:01:32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5,33,4,14,"/>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19,6,12,"/>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4,21,22,5,9,"/>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33,34,36,35,52,69,70,96,97,98,99,100,101,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864FA91-7B61-4FD9-B69C-99CE390192DC}">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5014</TotalTime>
  <Words>384</Words>
  <Application>Microsoft Office PowerPoint</Application>
  <PresentationFormat>Προβολή στην οθόνη (4:3)</PresentationFormat>
  <Paragraphs>96</Paragraphs>
  <Slides>10</Slides>
  <Notes>10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Θέμα του Office</vt:lpstr>
      <vt:lpstr>Αντικειμενοστραφής Προγραμματισμός ΙΙ</vt:lpstr>
      <vt:lpstr>Άδειες Χρήσης</vt:lpstr>
      <vt:lpstr>Χρηματοδότηση</vt:lpstr>
      <vt:lpstr>Σκοποί  ενότητας</vt:lpstr>
      <vt:lpstr>Περιεχόμενα ενότητας</vt:lpstr>
      <vt:lpstr>Επανάληψη: Loop Statements</vt:lpstr>
      <vt:lpstr>Παράδειγμα 1</vt:lpstr>
      <vt:lpstr>Παράδειγμα 2</vt:lpstr>
      <vt:lpstr>Παράδειγμα 3</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Αντικειμενοστραφής προγραμματισμός: Παραδείγματα με Bρόγχους Επανάληψης</dc:title>
  <dc:creator>Νικόλαος Θ. Λιόλιος</dc:creator>
  <cp:keywords>Αντικειμενοστραφής Προγραμματισμός ΙΙ, Παραδείγματα με Bρόγχους Επανάληψης, Επανάληψη Loop Statements, Παραδείγματα προγραμμάτων με χρήση Loops.</cp:keywords>
  <cp:lastModifiedBy>Windows User</cp:lastModifiedBy>
  <cp:revision>456</cp:revision>
  <dcterms:created xsi:type="dcterms:W3CDTF">2012-09-06T09:03:05Z</dcterms:created>
  <dcterms:modified xsi:type="dcterms:W3CDTF">2013-10-14T14:02:43Z</dcterms:modified>
</cp:coreProperties>
</file>