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tags/tag3.xml" ContentType="application/vnd.openxmlformats-officedocument.presentationml.tags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41"/>
  </p:notesMasterIdLst>
  <p:sldIdLst>
    <p:sldId id="256" r:id="rId3"/>
    <p:sldId id="311" r:id="rId4"/>
    <p:sldId id="290" r:id="rId5"/>
    <p:sldId id="403" r:id="rId6"/>
    <p:sldId id="390" r:id="rId7"/>
    <p:sldId id="404" r:id="rId8"/>
    <p:sldId id="391" r:id="rId9"/>
    <p:sldId id="405" r:id="rId10"/>
    <p:sldId id="406" r:id="rId11"/>
    <p:sldId id="407" r:id="rId12"/>
    <p:sldId id="408" r:id="rId13"/>
    <p:sldId id="409" r:id="rId14"/>
    <p:sldId id="410" r:id="rId15"/>
    <p:sldId id="411" r:id="rId16"/>
    <p:sldId id="412" r:id="rId17"/>
    <p:sldId id="413" r:id="rId18"/>
    <p:sldId id="414" r:id="rId19"/>
    <p:sldId id="415" r:id="rId20"/>
    <p:sldId id="417" r:id="rId21"/>
    <p:sldId id="418" r:id="rId22"/>
    <p:sldId id="419" r:id="rId23"/>
    <p:sldId id="420" r:id="rId24"/>
    <p:sldId id="421" r:id="rId25"/>
    <p:sldId id="422" r:id="rId26"/>
    <p:sldId id="423" r:id="rId27"/>
    <p:sldId id="424" r:id="rId28"/>
    <p:sldId id="425" r:id="rId29"/>
    <p:sldId id="426" r:id="rId30"/>
    <p:sldId id="427" r:id="rId31"/>
    <p:sldId id="428" r:id="rId32"/>
    <p:sldId id="429" r:id="rId33"/>
    <p:sldId id="430" r:id="rId34"/>
    <p:sldId id="431" r:id="rId35"/>
    <p:sldId id="432" r:id="rId36"/>
    <p:sldId id="433" r:id="rId37"/>
    <p:sldId id="434" r:id="rId38"/>
    <p:sldId id="435" r:id="rId39"/>
    <p:sldId id="416" r:id="rId40"/>
  </p:sldIdLst>
  <p:sldSz cx="9144000" cy="6858000" type="screen4x3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5196" autoAdjust="0"/>
  </p:normalViewPr>
  <p:slideViewPr>
    <p:cSldViewPr>
      <p:cViewPr>
        <p:scale>
          <a:sx n="70" d="100"/>
          <a:sy n="70" d="100"/>
        </p:scale>
        <p:origin x="-2970" y="-9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9/11/2014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11" Type="http://schemas.openxmlformats.org/officeDocument/2006/relationships/image" Target="../media/image7.jpeg"/><Relationship Id="rId5" Type="http://schemas.openxmlformats.org/officeDocument/2006/relationships/image" Target="../media/image5.jpeg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openxmlformats.org/officeDocument/2006/relationships/image" Target="../media/image3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9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0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7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0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25.pn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54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25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49.png"/><Relationship Id="rId7" Type="http://schemas.openxmlformats.org/officeDocument/2006/relationships/image" Target="../media/image15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0" Type="http://schemas.openxmlformats.org/officeDocument/2006/relationships/image" Target="../media/image157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5" Type="http://schemas.openxmlformats.org/officeDocument/2006/relationships/image" Target="../media/image161.png"/><Relationship Id="rId10" Type="http://schemas.openxmlformats.org/officeDocument/2006/relationships/image" Target="../media/image166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3" Type="http://schemas.openxmlformats.org/officeDocument/2006/relationships/image" Target="../media/image169.png"/><Relationship Id="rId7" Type="http://schemas.openxmlformats.org/officeDocument/2006/relationships/image" Target="../media/image171.png"/><Relationship Id="rId12" Type="http://schemas.openxmlformats.org/officeDocument/2006/relationships/image" Target="../media/image17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2.png"/><Relationship Id="rId11" Type="http://schemas.openxmlformats.org/officeDocument/2006/relationships/image" Target="../media/image174.png"/><Relationship Id="rId5" Type="http://schemas.openxmlformats.org/officeDocument/2006/relationships/image" Target="../media/image161.png"/><Relationship Id="rId10" Type="http://schemas.openxmlformats.org/officeDocument/2006/relationships/image" Target="../media/image173.png"/><Relationship Id="rId4" Type="http://schemas.openxmlformats.org/officeDocument/2006/relationships/image" Target="../media/image170.png"/><Relationship Id="rId9" Type="http://schemas.openxmlformats.org/officeDocument/2006/relationships/image" Target="../media/image17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.jpe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032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Picture 7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6024" y="1916832"/>
            <a:ext cx="7772400" cy="1470025"/>
          </a:xfrm>
        </p:spPr>
        <p:txBody>
          <a:bodyPr/>
          <a:lstStyle/>
          <a:p>
            <a:r>
              <a:rPr lang="el-GR" dirty="0" smtClean="0"/>
              <a:t>Δυναμική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2016224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2:</a:t>
            </a:r>
            <a:r>
              <a:rPr lang="en-US" sz="2800" dirty="0" smtClean="0"/>
              <a:t> </a:t>
            </a:r>
            <a:r>
              <a:rPr lang="el-GR" sz="2800" dirty="0" smtClean="0"/>
              <a:t>Κινητική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Κώστας Παπαδημητρίου</a:t>
            </a:r>
          </a:p>
          <a:p>
            <a:r>
              <a:rPr lang="el-GR" sz="2400" dirty="0" smtClean="0"/>
              <a:t>Τμήμα Μηχανολόγων Μηχανικών</a:t>
            </a:r>
          </a:p>
        </p:txBody>
      </p:sp>
      <p:pic>
        <p:nvPicPr>
          <p:cNvPr id="1026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1138" y="5591694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Στροφορμή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Στροφορμή και Στροφική Ώση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60032" y="2495168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800" b="0" i="1" smtClean="0">
                                <a:latin typeface="Cambria Math"/>
                              </a:rPr>
                              <m:t>𝐻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p</m:t>
                        </m:r>
                      </m:sub>
                    </m:sSub>
                    <m:r>
                      <a:rPr lang="el-GR" sz="2800" b="0" i="1" smtClean="0">
                        <a:latin typeface="Cambria Math"/>
                      </a:rPr>
                      <m:t>=</m:t>
                    </m:r>
                    <m:bar>
                      <m:barPr>
                        <m:ctrlPr>
                          <a:rPr lang="el-GR" sz="280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800" b="0" i="1" smtClean="0">
                            <a:latin typeface="Cambria Math"/>
                          </a:rPr>
                          <m:t>𝜌</m:t>
                        </m:r>
                      </m:e>
                    </m:bar>
                    <m:r>
                      <a:rPr lang="el-GR" sz="28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l-GR" sz="2800" b="0" i="1" smtClean="0">
                        <a:latin typeface="Cambria Math"/>
                      </a:rPr>
                      <m:t>𝑚</m:t>
                    </m:r>
                    <m:bar>
                      <m:barPr>
                        <m:ctrlPr>
                          <a:rPr lang="el-GR" sz="280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l-GR" sz="2800" b="0" i="1" smtClean="0">
                            <a:latin typeface="Cambria Math"/>
                          </a:rPr>
                          <m:t>𝑣</m:t>
                        </m:r>
                      </m:e>
                    </m:bar>
                    <m:r>
                      <a:rPr lang="el-GR" sz="2800" b="0" i="0" smtClean="0">
                        <a:latin typeface="Cambria Math"/>
                      </a:rPr>
                      <m:t>=</m:t>
                    </m:r>
                    <m:bar>
                      <m:barPr>
                        <m:ctrlPr>
                          <a:rPr lang="el-GR" sz="28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2800" b="0" i="1">
                            <a:latin typeface="Cambria Math"/>
                          </a:rPr>
                          <m:t>𝜌</m:t>
                        </m:r>
                      </m:e>
                    </m:bar>
                    <m:r>
                      <a:rPr lang="el-GR" sz="2800" b="0" i="1">
                        <a:latin typeface="Cambria Math"/>
                        <a:ea typeface="Cambria Math"/>
                      </a:rPr>
                      <m:t>×</m:t>
                    </m:r>
                    <m:bar>
                      <m:barPr>
                        <m:ctrlPr>
                          <a:rPr lang="el-GR" sz="2800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l-GR" sz="2800" b="0" i="1" smtClean="0">
                            <a:latin typeface="Cambria Math"/>
                            <a:ea typeface="Cambria Math"/>
                          </a:rPr>
                          <m:t>𝐿</m:t>
                        </m:r>
                      </m:e>
                    </m:bar>
                  </m:oMath>
                </a14:m>
                <a:r>
                  <a:rPr lang="en-US" sz="2800" dirty="0" smtClean="0"/>
                  <a:t>    </a:t>
                </a:r>
                <a:r>
                  <a:rPr lang="en-US" sz="2400" b="1" dirty="0" smtClean="0"/>
                  <a:t>(1)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495168"/>
                <a:ext cx="4176464" cy="789816"/>
              </a:xfrm>
              <a:prstGeom prst="rect">
                <a:avLst/>
              </a:prstGeom>
              <a:blipFill rotWithShape="1">
                <a:blip r:embed="rId3"/>
                <a:stretch>
                  <a:fillRect r="-131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868144" y="3757074"/>
                <a:ext cx="187788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𝜌</m:t>
                          </m:r>
                        </m:e>
                      </m:ba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𝑟</m:t>
                          </m:r>
                        </m:e>
                      </m:bar>
                      <m:r>
                        <a:rPr lang="en-US" sz="2800" b="0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757074"/>
                <a:ext cx="187788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Θέση περιεχομένου 8" descr="Εικόνα....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18" y="2495168"/>
            <a:ext cx="3536132" cy="2652099"/>
          </a:xfrm>
          <a:prstGeom prst="rect">
            <a:avLst/>
          </a:prstGeom>
        </p:spPr>
      </p:pic>
      <p:sp>
        <p:nvSpPr>
          <p:cNvPr id="16" name="Θέση κειμένου 2"/>
          <p:cNvSpPr txBox="1">
            <a:spLocks/>
          </p:cNvSpPr>
          <p:nvPr/>
        </p:nvSpPr>
        <p:spPr>
          <a:xfrm>
            <a:off x="4645025" y="3293294"/>
            <a:ext cx="4041775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όμως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72000" y="4509120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4509120"/>
                <a:ext cx="936104" cy="789816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86400" y="4511392"/>
                <a:ext cx="3750096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𝜌</m:t>
                              </m:r>
                            </m:e>
                          </m:ba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ba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𝑣</m:t>
                          </m:r>
                        </m:e>
                      </m:bar>
                      <m:r>
                        <a:rPr lang="en-US" sz="2800" b="0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400" y="4511392"/>
                <a:ext cx="3750096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Θέση κειμένου 2"/>
          <p:cNvSpPr txBox="1">
            <a:spLocks/>
          </p:cNvSpPr>
          <p:nvPr/>
        </p:nvSpPr>
        <p:spPr>
          <a:xfrm>
            <a:off x="818257" y="5229200"/>
            <a:ext cx="4833863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Παραγωγίζοντας την (1) προκύπτει</a:t>
            </a:r>
            <a:r>
              <a:rPr lang="en-US" sz="2400" dirty="0" smtClean="0"/>
              <a:t>: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23528" y="5663520"/>
                <a:ext cx="460851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  <m:r>
                            <a:rPr lang="en-US" sz="2800" b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>
                                  <a:latin typeface="Cambria Math"/>
                                </a:rPr>
                                <m:t>p</m:t>
                              </m:r>
                            </m:sub>
                          </m:sSub>
                        </m:e>
                      </m:d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l-GR" sz="2800" b="0" i="1" smtClean="0">
                          <a:latin typeface="Cambria Math"/>
                        </a:rPr>
                        <m:t>𝑚</m:t>
                      </m:r>
                      <m:bar>
                        <m:bar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𝑣</m:t>
                          </m:r>
                        </m:e>
                      </m:bar>
                      <m:r>
                        <a:rPr lang="en-US" sz="2800" b="0" i="0" smtClean="0">
                          <a:latin typeface="Cambria Math"/>
                        </a:rPr>
                        <m:t>+</m:t>
                      </m:r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𝜌</m:t>
                          </m:r>
                        </m:e>
                      </m:bar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l-GR" sz="2800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l-GR" sz="2800" b="0" i="1" smtClean="0">
                              <a:latin typeface="Cambria Math"/>
                              <a:ea typeface="Cambria Math"/>
                            </a:rPr>
                            <m:t>𝐹</m:t>
                          </m:r>
                        </m:e>
                      </m:bar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663520"/>
                <a:ext cx="4608512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60032" y="5805264"/>
                <a:ext cx="648072" cy="50405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5805264"/>
                <a:ext cx="648072" cy="504056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436096" y="5661248"/>
                <a:ext cx="3491880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0" smtClean="0">
                              <a:latin typeface="Cambria Math"/>
                            </a:rPr>
                            <m:t>−</m:t>
                          </m:r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l-GR" sz="2800" b="0" i="1" smtClean="0">
                          <a:latin typeface="Cambria Math"/>
                        </a:rPr>
                        <m:t>𝑚</m:t>
                      </m:r>
                      <m:bar>
                        <m:bar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𝑣</m:t>
                          </m:r>
                        </m:e>
                      </m:bar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5661248"/>
                <a:ext cx="3491880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 descr="C:\Users\Χριστίνα\Desktop\Σαρώσεις Σχήματα\σάρωση000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7584" y="2492896"/>
            <a:ext cx="3672408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958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Στροφική Ώση</a:t>
            </a:r>
            <a:endParaRPr lang="en-US" sz="2400" u="sng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2400" u="sng" dirty="0"/>
          </a:p>
          <a:p>
            <a:pPr marL="457200" lvl="1" indent="0">
              <a:buNone/>
            </a:pPr>
            <a:endParaRPr lang="en-US" sz="2400" dirty="0" smtClean="0"/>
          </a:p>
          <a:p>
            <a:pPr marL="457200" lvl="1" indent="0">
              <a:buNone/>
            </a:pPr>
            <a:r>
              <a:rPr lang="el-GR" sz="2400" dirty="0" smtClean="0"/>
              <a:t>Ολοκληρώνοντας </a:t>
            </a:r>
            <a:r>
              <a:rPr lang="el-GR" sz="2400" dirty="0"/>
              <a:t>ως προς </a:t>
            </a:r>
            <a:r>
              <a:rPr lang="en-US" sz="2400" dirty="0"/>
              <a:t>t</a:t>
            </a:r>
          </a:p>
          <a:p>
            <a:pPr marL="457200" lvl="1" indent="0">
              <a:buNone/>
            </a:pPr>
            <a:endParaRPr lang="en-US" sz="2400" u="sng" dirty="0" smtClean="0"/>
          </a:p>
          <a:p>
            <a:pPr marL="457200" lvl="1" indent="0">
              <a:buNone/>
            </a:pPr>
            <a:endParaRPr lang="en-US" sz="2400" u="sng" dirty="0"/>
          </a:p>
          <a:p>
            <a:pPr marL="457200" lvl="1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432104" y="4108132"/>
                <a:ext cx="655272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e>
                      </m:nary>
                      <m:r>
                        <a:rPr lang="en-US" sz="2800" b="0" i="1">
                          <a:latin typeface="Cambria Math"/>
                        </a:rPr>
                        <m:t>𝑑𝑡</m:t>
                      </m:r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 smtClean="0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800" b="0" i="1" smtClean="0">
                                          <a:latin typeface="Cambria Math"/>
                                        </a:rPr>
                                        <m:t>𝐻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trlPr>
                            <a:rPr lang="el-GR" sz="2800" i="1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  <m:r>
                            <a:rPr lang="el-GR" sz="2800" b="0" i="1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l-GR" sz="2800" b="0" i="1">
                              <a:latin typeface="Cambria Math"/>
                            </a:rPr>
                            <m:t>𝑚</m:t>
                          </m:r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  <m:r>
                            <a:rPr lang="en-US" sz="2800" b="0" i="0" smtClean="0">
                              <a:latin typeface="Cambria Math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</m:e>
                      </m:nary>
                      <m:r>
                        <a:rPr lang="en-US" sz="2800" b="0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104" y="4108132"/>
                <a:ext cx="6552728" cy="789816"/>
              </a:xfrm>
              <a:prstGeom prst="rect">
                <a:avLst/>
              </a:prstGeom>
              <a:blipFill rotWithShape="1">
                <a:blip r:embed="rId3"/>
                <a:stretch>
                  <a:fillRect t="-6977" b="-147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1520" y="544749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447496"/>
                <a:ext cx="936104" cy="789816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Στροφορμή και Στροφική Ώση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27884" y="2492896"/>
                <a:ext cx="298833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>
                                  <a:latin typeface="Cambria Math"/>
                                </a:rPr>
                                <m:t>p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884" y="2492896"/>
                <a:ext cx="2988332" cy="789816"/>
              </a:xfrm>
              <a:prstGeom prst="rect">
                <a:avLst/>
              </a:prstGeom>
              <a:blipFill rotWithShape="1">
                <a:blip r:embed="rId5"/>
                <a:stretch>
                  <a:fillRect t="-6923" b="-138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403647" y="5229200"/>
                <a:ext cx="7213335" cy="115212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)−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</m:t>
                      </m:r>
                      <m:nary>
                        <m:naryPr>
                          <m:ctrlPr>
                            <a:rPr lang="el-GR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  <m:r>
                            <a:rPr lang="el-GR" sz="2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l-GR" sz="2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bar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8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US" sz="28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7" y="5229200"/>
                <a:ext cx="7213335" cy="115212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58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457200" lvl="1" indent="0">
              <a:buNone/>
            </a:pPr>
            <a:endParaRPr lang="el-GR" sz="2400" dirty="0" smtClean="0"/>
          </a:p>
          <a:p>
            <a:pPr marL="457200" lvl="1" indent="0">
              <a:buNone/>
            </a:pPr>
            <a:r>
              <a:rPr lang="el-GR" sz="2400" dirty="0" smtClean="0"/>
              <a:t>Όταν</a:t>
            </a:r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>
              <a:buNone/>
            </a:pPr>
            <a:endParaRPr lang="en-US" sz="2400" u="sng" dirty="0" smtClean="0"/>
          </a:p>
          <a:p>
            <a:pPr marL="457200" lvl="1" indent="0">
              <a:buNone/>
            </a:pPr>
            <a:endParaRPr lang="en-US" sz="2400" u="sng" dirty="0"/>
          </a:p>
          <a:p>
            <a:pPr marL="457200" lvl="1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41172" y="6381328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99592" y="2924944"/>
                <a:ext cx="133214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80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l-GR" sz="2800" b="0" i="1" smtClean="0">
                            <a:latin typeface="Cambria Math"/>
                          </a:rPr>
                          <m:t>𝑣</m:t>
                        </m:r>
                      </m:e>
                    </m:bar>
                  </m:oMath>
                </a14:m>
                <a:r>
                  <a:rPr lang="en-US" sz="2800" dirty="0" smtClean="0"/>
                  <a:t>//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800" b="0" i="1" smtClean="0">
                                <a:latin typeface="Cambria Math"/>
                              </a:rPr>
                              <m:t>𝑣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 sz="2800" dirty="0" smtClean="0"/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924944"/>
                <a:ext cx="1332148" cy="789816"/>
              </a:xfrm>
              <a:prstGeom prst="rect">
                <a:avLst/>
              </a:prstGeom>
              <a:blipFill rotWithShape="1">
                <a:blip r:embed="rId3"/>
                <a:stretch>
                  <a:fillRect b="-310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Στροφορμή και Στροφική Ώση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72112" y="3735196"/>
                <a:ext cx="1872209" cy="7019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</a:rPr>
                                <m:t>p</m:t>
                              </m:r>
                            </m:sub>
                          </m:sSub>
                        </m:e>
                      </m:acc>
                      <m:r>
                        <a:rPr lang="el-G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Δ</m:t>
                          </m:r>
                          <m:bar>
                            <m:barPr>
                              <m:ctrlP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</m:oMath>
                  </m:oMathPara>
                </a14:m>
                <a:endParaRPr lang="en-US" sz="28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112" y="3735196"/>
                <a:ext cx="1872209" cy="7019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99593" y="3503280"/>
                <a:ext cx="4320479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n-US" sz="2400" dirty="0" smtClean="0"/>
                  <a:t>P </a:t>
                </a:r>
                <a:r>
                  <a:rPr lang="el-GR" sz="2400" dirty="0" smtClean="0"/>
                  <a:t>= σταθερό σημείο </a:t>
                </a:r>
                <a:r>
                  <a:rPr lang="en-US" sz="28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⇒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800" i="1">
                                <a:latin typeface="Cambria Math"/>
                              </a:rPr>
                              <m:t>𝑣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p</m:t>
                        </m:r>
                      </m:sub>
                    </m:sSub>
                    <m:r>
                      <a:rPr lang="en-US" sz="2800" b="0" i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sz="2800" b="1" dirty="0" smtClean="0"/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3" y="3503280"/>
                <a:ext cx="4320479" cy="789816"/>
              </a:xfrm>
              <a:prstGeom prst="rect">
                <a:avLst/>
              </a:prstGeom>
              <a:blipFill rotWithShape="1">
                <a:blip r:embed="rId5"/>
                <a:stretch>
                  <a:fillRect l="-226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ight Brace 12"/>
          <p:cNvSpPr/>
          <p:nvPr/>
        </p:nvSpPr>
        <p:spPr>
          <a:xfrm>
            <a:off x="5148064" y="2996952"/>
            <a:ext cx="288032" cy="108012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92080" y="3140968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140968"/>
                <a:ext cx="936104" cy="789816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588224" y="2636912"/>
                <a:ext cx="1800200" cy="7446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>
                                  <a:latin typeface="Cambria Math"/>
                                </a:rPr>
                                <m:t>p</m:t>
                              </m:r>
                            </m:sub>
                          </m:sSub>
                          <m:r>
                            <a:rPr lang="el-GR" sz="2800" b="0" i="0" smtClean="0">
                              <a:latin typeface="Cambria Math"/>
                            </a:rPr>
                            <m:t>=</m:t>
                          </m:r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636912"/>
                <a:ext cx="1800200" cy="7446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81657" y="4941168"/>
                <a:ext cx="388843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l-GR" sz="2400" b="1" u="sng" dirty="0" smtClean="0"/>
                  <a:t>Ειδική Περίπτωση</a:t>
                </a:r>
                <a:r>
                  <a:rPr lang="en-US" sz="2400" b="1" u="sng" dirty="0" smtClean="0"/>
                  <a:t>:</a:t>
                </a:r>
                <a:endParaRPr lang="el-GR" sz="2400" b="1" u="sng" dirty="0"/>
              </a:p>
              <a:p>
                <a:endParaRPr lang="el-GR" sz="2400" b="1" i="1" u="sng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>
                                  <a:latin typeface="Cambria Math"/>
                                </a:rPr>
                                <m:t>𝑀</m:t>
                              </m:r>
                            </m:e>
                          </m:bar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l-GR" sz="2800" b="0" i="1">
                          <a:latin typeface="Cambria Math"/>
                        </a:rPr>
                        <m:t>=0   </m:t>
                      </m:r>
                      <m:r>
                        <a:rPr lang="en-US" sz="2800" b="0" i="1">
                          <a:latin typeface="Cambria Math"/>
                          <a:ea typeface="Cambria Math"/>
                        </a:rPr>
                        <m:t>⇒</m:t>
                      </m:r>
                      <m:acc>
                        <m:accPr>
                          <m:chr m:val="̂"/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=0</m:t>
                      </m:r>
                      <m:r>
                        <a:rPr lang="en-US" sz="2800" b="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657" y="4941168"/>
                <a:ext cx="3888432" cy="789816"/>
              </a:xfrm>
              <a:prstGeom prst="rect">
                <a:avLst/>
              </a:prstGeom>
              <a:blipFill rotWithShape="1">
                <a:blip r:embed="rId8"/>
                <a:stretch>
                  <a:fillRect l="-2512" t="-39535" b="-2713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076056" y="5301208"/>
                <a:ext cx="2736304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l-GR" sz="2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5301208"/>
                <a:ext cx="2736304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80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46856" y="836712"/>
                <a:ext cx="8229600" cy="1512168"/>
              </a:xfrm>
            </p:spPr>
            <p:txBody>
              <a:bodyPr>
                <a:noAutofit/>
              </a:bodyPr>
              <a:lstStyle/>
              <a:p>
                <a:pPr marL="514350" indent="-514350">
                  <a:buFont typeface="+mj-lt"/>
                  <a:buAutoNum type="alphaUcPeriod"/>
                </a:pPr>
                <a:r>
                  <a:rPr lang="el-GR" sz="2800" u="sng" dirty="0" smtClean="0"/>
                  <a:t>Για </a:t>
                </a:r>
                <a:r>
                  <a:rPr lang="el-GR" sz="2800" u="sng" dirty="0"/>
                  <a:t>Υ</a:t>
                </a:r>
                <a:r>
                  <a:rPr lang="el-GR" sz="2800" u="sng" dirty="0" smtClean="0"/>
                  <a:t>λικό </a:t>
                </a:r>
                <a:r>
                  <a:rPr lang="el-GR" sz="2800" u="sng" dirty="0"/>
                  <a:t>Σ</a:t>
                </a:r>
                <a:r>
                  <a:rPr lang="el-GR" sz="2800" u="sng" dirty="0" smtClean="0"/>
                  <a:t>ημείο</a:t>
                </a:r>
                <a:endParaRPr lang="el-GR" sz="2800" dirty="0" smtClean="0"/>
              </a:p>
              <a:p>
                <a:pPr marL="457200" lvl="1" indent="0">
                  <a:buNone/>
                </a:pPr>
                <a:r>
                  <a:rPr lang="el-GR" sz="2400" b="1" u="sng" dirty="0" smtClean="0"/>
                  <a:t>Εφαρμογή</a:t>
                </a:r>
                <a:r>
                  <a:rPr lang="en-US" sz="2400" b="1" u="sng" dirty="0" smtClean="0"/>
                  <a:t>: </a:t>
                </a:r>
                <a:r>
                  <a:rPr lang="el-GR" sz="2400" dirty="0" smtClean="0"/>
                  <a:t>Μία περίπτωση να έχω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b="1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sz="2400" b="1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400" b="1" i="1" smtClean="0">
                                <a:latin typeface="Cambria Math"/>
                              </a:rPr>
                              <m:t>𝑴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p</m:t>
                        </m:r>
                      </m:sub>
                    </m:sSub>
                    <m:r>
                      <a:rPr lang="el-GR" sz="2400" b="1">
                        <a:latin typeface="Cambria Math"/>
                      </a:rPr>
                      <m:t>=</m:t>
                    </m:r>
                    <m:r>
                      <a:rPr lang="el-GR" sz="2400" b="1" i="0" smtClean="0">
                        <a:latin typeface="Cambria Math"/>
                      </a:rPr>
                      <m:t>𝟎</m:t>
                    </m:r>
                  </m:oMath>
                </a14:m>
                <a:r>
                  <a:rPr lang="el-GR" sz="2400" dirty="0" smtClean="0"/>
                  <a:t> είναι ο φορέας της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l-GR" sz="2400" b="1" i="1" smtClean="0">
                            <a:latin typeface="Cambria Math"/>
                          </a:rPr>
                          <m:t>𝑭</m:t>
                        </m:r>
                      </m:e>
                    </m:bar>
                  </m:oMath>
                </a14:m>
                <a:r>
                  <a:rPr lang="el-GR" sz="2400" b="1" dirty="0" smtClean="0"/>
                  <a:t> </a:t>
                </a:r>
                <a:r>
                  <a:rPr lang="el-GR" sz="2400" dirty="0" smtClean="0"/>
                  <a:t>να διέρχεται από το σημείο </a:t>
                </a:r>
                <a:r>
                  <a:rPr lang="en-US" sz="2400" dirty="0" smtClean="0"/>
                  <a:t>P</a:t>
                </a:r>
                <a:endParaRPr lang="el-GR" sz="2800" dirty="0"/>
              </a:p>
              <a:p>
                <a:pPr marL="0" indent="0">
                  <a:buNone/>
                </a:pPr>
                <a:r>
                  <a:rPr lang="el-GR" sz="2800" dirty="0" smtClean="0"/>
                  <a:t>    </a:t>
                </a:r>
                <a:endParaRPr lang="en-US" sz="2800" dirty="0" smtClean="0"/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6856" y="836712"/>
                <a:ext cx="8229600" cy="1512168"/>
              </a:xfrm>
              <a:blipFill rotWithShape="1">
                <a:blip r:embed="rId3"/>
                <a:stretch>
                  <a:fillRect l="-1481" t="-4032" b="-443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  <p:pic>
        <p:nvPicPr>
          <p:cNvPr id="9" name="Θέση περιεχομένου 8" descr="Εικόνα..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2" y="2645222"/>
            <a:ext cx="3680148" cy="2760111"/>
          </a:xfrm>
          <a:prstGeom prst="rect">
            <a:avLst/>
          </a:prstGeom>
        </p:spPr>
      </p:pic>
      <p:sp>
        <p:nvSpPr>
          <p:cNvPr id="10" name="Θέση κειμένου 2"/>
          <p:cNvSpPr txBox="1">
            <a:spLocks/>
          </p:cNvSpPr>
          <p:nvPr/>
        </p:nvSpPr>
        <p:spPr>
          <a:xfrm>
            <a:off x="755576" y="5669558"/>
            <a:ext cx="7992888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l-GR" sz="2400" dirty="0" smtClean="0"/>
              <a:t>Για το δορυφόρο ισχύει η Αρχή Διατήρησης της Στροφορμής</a:t>
            </a:r>
            <a:endParaRPr lang="el-GR" sz="2400" dirty="0"/>
          </a:p>
        </p:txBody>
      </p:sp>
      <p:sp>
        <p:nvSpPr>
          <p:cNvPr id="15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Στροφορμή και Στροφική Ώση</a:t>
            </a:r>
            <a:endParaRPr lang="el-GR" dirty="0"/>
          </a:p>
        </p:txBody>
      </p:sp>
      <p:pic>
        <p:nvPicPr>
          <p:cNvPr id="16" name="Θέση περιεχομένου 8" descr="Εικόνα..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300" y="2669029"/>
            <a:ext cx="3680148" cy="2760111"/>
          </a:xfrm>
          <a:prstGeom prst="rect">
            <a:avLst/>
          </a:prstGeom>
        </p:spPr>
      </p:pic>
      <p:sp>
        <p:nvSpPr>
          <p:cNvPr id="17" name="Θέση κειμένου 2"/>
          <p:cNvSpPr txBox="1">
            <a:spLocks/>
          </p:cNvSpPr>
          <p:nvPr/>
        </p:nvSpPr>
        <p:spPr>
          <a:xfrm>
            <a:off x="3419872" y="3973215"/>
            <a:ext cx="530659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2400" dirty="0"/>
              <a:t>2</a:t>
            </a:r>
            <a:endParaRPr lang="el-GR" sz="2400" dirty="0"/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7713749" y="4125615"/>
            <a:ext cx="530659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2400" dirty="0" smtClean="0"/>
              <a:t>3</a:t>
            </a:r>
            <a:endParaRPr lang="el-GR" sz="2400" dirty="0"/>
          </a:p>
        </p:txBody>
      </p:sp>
      <p:pic>
        <p:nvPicPr>
          <p:cNvPr id="2050" name="Picture 2" descr="C:\Users\Χριστίνα\Desktop\Σαρώσεις Σχήματα\σάρωση0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2636912"/>
            <a:ext cx="3672408" cy="2810817"/>
          </a:xfrm>
          <a:prstGeom prst="rect">
            <a:avLst/>
          </a:prstGeom>
          <a:noFill/>
        </p:spPr>
      </p:pic>
      <p:pic>
        <p:nvPicPr>
          <p:cNvPr id="2051" name="Picture 3" descr="C:\Users\Χριστίνα\Desktop\Σαρώσεις Σχήματα\σάρωση00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2636912"/>
            <a:ext cx="3744416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961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05273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l-GR" sz="2800" u="sng" dirty="0" smtClean="0"/>
              <a:t>Για Σύστημα Υλικών Σημείων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Στροφορμή</a:t>
            </a:r>
            <a:endParaRPr lang="el-GR" sz="2400" dirty="0" smtClean="0"/>
          </a:p>
          <a:p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77834" y="1626528"/>
                <a:ext cx="3798422" cy="137042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sz="28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n-US" sz="2800" b="0" i="0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N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 smtClean="0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𝜌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l-GR" sz="2800" b="1" i="1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l-GR" sz="2800" b="1" i="0" smtClean="0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834" y="1626528"/>
                <a:ext cx="3798422" cy="13704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Στροφορμή και Στροφική Ώση</a:t>
            </a:r>
            <a:endParaRPr lang="el-GR" dirty="0"/>
          </a:p>
        </p:txBody>
      </p:sp>
      <p:sp>
        <p:nvSpPr>
          <p:cNvPr id="17" name="TextBox 16"/>
          <p:cNvSpPr txBox="1"/>
          <p:nvPr/>
        </p:nvSpPr>
        <p:spPr>
          <a:xfrm>
            <a:off x="7164288" y="1916832"/>
            <a:ext cx="648072" cy="78981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2800" b="1" dirty="0" smtClean="0"/>
              <a:t> </a:t>
            </a:r>
            <a:r>
              <a:rPr lang="en-US" sz="2400" b="1" dirty="0" smtClean="0"/>
              <a:t>(1)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033719" y="3460732"/>
                <a:ext cx="1962217" cy="75808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i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i</m:t>
                          </m:r>
                        </m:sub>
                      </m:sSub>
                      <m:r>
                        <a:rPr lang="en-US" sz="2800" b="0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𝑟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719" y="3460732"/>
                <a:ext cx="1962217" cy="7580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Θέση κειμένου 2"/>
          <p:cNvSpPr txBox="1">
            <a:spLocks/>
          </p:cNvSpPr>
          <p:nvPr/>
        </p:nvSpPr>
        <p:spPr>
          <a:xfrm>
            <a:off x="1115616" y="2996952"/>
            <a:ext cx="4041775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όμως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26360" y="3429000"/>
                <a:ext cx="3750096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6360" y="3429000"/>
                <a:ext cx="375009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995936" y="343127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431272"/>
                <a:ext cx="936104" cy="789816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Θέση κειμένου 2"/>
          <p:cNvSpPr txBox="1">
            <a:spLocks/>
          </p:cNvSpPr>
          <p:nvPr/>
        </p:nvSpPr>
        <p:spPr>
          <a:xfrm>
            <a:off x="1106289" y="4301406"/>
            <a:ext cx="4833863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Παραγωγίζοντας την (1) προκύπτει</a:t>
            </a:r>
            <a:r>
              <a:rPr lang="en-US" sz="2400" dirty="0" smtClean="0"/>
              <a:t>: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78297" y="4941168"/>
                <a:ext cx="6706071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begChr m:val="[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el-GR" sz="28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bar>
                                        <m:barPr>
                                          <m:ctrlPr>
                                            <a:rPr lang="el-GR" sz="2800" i="1" smtClean="0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𝜌</m:t>
                                          </m:r>
                                        </m:e>
                                      </m:bar>
                                    </m:e>
                                  </m:acc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800" b="0">
                                      <a:latin typeface="Cambria Math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el-GR" sz="2800" b="0" i="1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l-GR" sz="2800" b="0" i="1"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en-US" sz="2800" b="0" i="1">
                                      <a:latin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b="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 smtClean="0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800" b="0" i="1" smtClean="0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b="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b="0" i="0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l-GR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r>
                            <a:rPr lang="el-GR" sz="2800" b="0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l-GR" sz="2800" b="0" i="1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800" b="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 smtClean="0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800" b="0" i="1" smtClean="0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/>
                            </a:rPr>
                            <m:t>)]</m:t>
                          </m: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297" y="4941168"/>
                <a:ext cx="6706071" cy="13681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740352" y="5229200"/>
            <a:ext cx="648072" cy="78981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2800" b="1" dirty="0" smtClean="0"/>
              <a:t> </a:t>
            </a:r>
            <a:r>
              <a:rPr lang="en-US" sz="2400" b="1" dirty="0" smtClean="0"/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158073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05273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l-GR" sz="2800" u="sng" dirty="0" smtClean="0"/>
              <a:t>Για Σύστημα Υλικών Σημείων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Στροφορμή</a:t>
            </a:r>
            <a:endParaRPr lang="el-GR" sz="2400" dirty="0" smtClean="0"/>
          </a:p>
          <a:p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16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Στροφορμή και Στροφική Ώση</a:t>
            </a:r>
            <a:endParaRPr lang="el-GR" dirty="0"/>
          </a:p>
        </p:txBody>
      </p:sp>
      <p:sp>
        <p:nvSpPr>
          <p:cNvPr id="26" name="Θέση κειμένου 2"/>
          <p:cNvSpPr txBox="1">
            <a:spLocks/>
          </p:cNvSpPr>
          <p:nvPr/>
        </p:nvSpPr>
        <p:spPr>
          <a:xfrm>
            <a:off x="1106289" y="2204864"/>
            <a:ext cx="7498159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Ο πρώτος όρος στο δεξιό μέλος της (2) γίνεται</a:t>
            </a:r>
            <a:r>
              <a:rPr lang="en-US" sz="2400" dirty="0" smtClean="0"/>
              <a:t>: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78297" y="2780928"/>
                <a:ext cx="7642175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l-GR" sz="24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r>
                            <a:rPr lang="el-GR" sz="2400" b="0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400" i="1" smtClean="0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4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4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  <m:r>
                            <a:rPr lang="el-GR" sz="2400" b="0" i="1">
                              <a:latin typeface="Cambria Math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en-US" sz="2400" b="0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l-GR" sz="2400" b="0" i="1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400" b="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4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4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l-GR" sz="2400" b="0" i="1" smtClean="0">
                              <a:latin typeface="Cambria Math"/>
                            </a:rPr>
                            <m:t>)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l-GR" sz="2400" b="0" i="0" smtClean="0">
                              <a:latin typeface="Cambria Math"/>
                            </a:rPr>
                            <m:t>=</m:t>
                          </m:r>
                        </m:e>
                      </m:nary>
                      <m:r>
                        <a:rPr lang="el-GR" sz="24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>
                          <a:latin typeface="Cambria Math"/>
                          <a:ea typeface="Cambria Math"/>
                        </a:rPr>
                        <m:t>×</m:t>
                      </m:r>
                      <m:nary>
                        <m:naryPr>
                          <m:chr m:val="∑"/>
                          <m:ctrlPr>
                            <a:rPr lang="el-GR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400" b="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4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4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>
                              <a:latin typeface="Cambria Math"/>
                            </a:rPr>
                            <m:t> </m:t>
                          </m:r>
                          <m:r>
                            <a:rPr lang="el-GR" sz="2400" b="0">
                              <a:latin typeface="Cambria Math"/>
                            </a:rPr>
                            <m:t>=</m:t>
                          </m:r>
                          <m:r>
                            <a:rPr lang="el-GR" sz="2400" b="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4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l-GR" sz="24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4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a:rPr lang="el-GR" sz="2400" b="0" i="1" smtClean="0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400" b="0" i="1">
                              <a:latin typeface="Cambria Math"/>
                              <a:ea typeface="Cambria Math"/>
                            </a:rPr>
                            <m:t>×</m:t>
                          </m:r>
                        </m:e>
                      </m:nary>
                      <m:r>
                        <a:rPr lang="en-US" sz="2400" b="0" i="1">
                          <a:latin typeface="Cambria Math"/>
                        </a:rPr>
                        <m:t>𝑚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𝐺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297" y="2780928"/>
                <a:ext cx="7642175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Θέση κειμένου 2"/>
          <p:cNvSpPr txBox="1">
            <a:spLocks/>
          </p:cNvSpPr>
          <p:nvPr/>
        </p:nvSpPr>
        <p:spPr>
          <a:xfrm>
            <a:off x="1115616" y="4301406"/>
            <a:ext cx="7704856" cy="78377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Οπότε η (2) χρησιμοποιώντας το δεύτερο νόμο του </a:t>
            </a:r>
            <a:r>
              <a:rPr lang="en-US" sz="2400" dirty="0" smtClean="0"/>
              <a:t>Euler </a:t>
            </a:r>
            <a:r>
              <a:rPr lang="el-GR" sz="2400" dirty="0" smtClean="0"/>
              <a:t>γράφεται</a:t>
            </a:r>
            <a:r>
              <a:rPr lang="en-US" sz="2400" dirty="0" smtClean="0"/>
              <a:t>: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09428" y="5373216"/>
                <a:ext cx="3491880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0" smtClean="0">
                              <a:latin typeface="Cambria Math"/>
                            </a:rPr>
                            <m:t>−</m:t>
                          </m:r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l-GR" sz="2800" b="0" i="1" smtClean="0">
                          <a:latin typeface="Cambria Math"/>
                        </a:rPr>
                        <m:t>𝑚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𝐺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428" y="5373216"/>
                <a:ext cx="3491880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55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l-GR" sz="2800" u="sng" dirty="0"/>
              <a:t>Για Σύστημα Υλικών Σημείων</a:t>
            </a:r>
            <a:endParaRPr lang="el-GR" sz="2800" dirty="0"/>
          </a:p>
          <a:p>
            <a:pPr marL="457200" lvl="1" indent="0">
              <a:buNone/>
            </a:pPr>
            <a:r>
              <a:rPr lang="el-GR" sz="2400" dirty="0" smtClean="0"/>
              <a:t>Όταν</a:t>
            </a:r>
          </a:p>
          <a:p>
            <a:pPr marL="457200" lvl="1" indent="0">
              <a:buNone/>
            </a:pPr>
            <a:endParaRPr lang="el-GR" sz="2400" dirty="0"/>
          </a:p>
          <a:p>
            <a:pPr marL="457200" lvl="1" indent="0">
              <a:buNone/>
            </a:pPr>
            <a:endParaRPr lang="el-GR" sz="2400" dirty="0" smtClean="0"/>
          </a:p>
          <a:p>
            <a:pPr marL="457200" lvl="1" indent="0">
              <a:buNone/>
            </a:pPr>
            <a:endParaRPr lang="el-GR" sz="2400" dirty="0"/>
          </a:p>
          <a:p>
            <a:pPr marL="457200" lvl="1" indent="0">
              <a:buNone/>
            </a:pPr>
            <a:endParaRPr lang="el-GR" sz="24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Στροφική Ώση</a:t>
            </a:r>
            <a:endParaRPr lang="en-US" sz="2400" u="sng" dirty="0"/>
          </a:p>
          <a:p>
            <a:pPr marL="457200" lvl="1" indent="0">
              <a:buNone/>
            </a:pPr>
            <a:endParaRPr lang="en-US" sz="2400" u="sng" dirty="0" smtClean="0"/>
          </a:p>
          <a:p>
            <a:pPr marL="457200" lvl="1" indent="0">
              <a:buNone/>
            </a:pPr>
            <a:endParaRPr lang="en-US" sz="2400" u="sng" dirty="0"/>
          </a:p>
          <a:p>
            <a:pPr marL="457200" lvl="1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  <p:sp>
        <p:nvSpPr>
          <p:cNvPr id="12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Στροφορμή και Στροφική Ώση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99592" y="2910525"/>
                <a:ext cx="133214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800" b="0" i="1" smtClean="0">
                                <a:latin typeface="Cambria Math"/>
                              </a:rPr>
                              <m:t>𝑣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 sz="2800" dirty="0" smtClean="0"/>
                  <a:t>//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800" b="0" i="1" smtClean="0">
                                <a:latin typeface="Cambria Math"/>
                              </a:rPr>
                              <m:t>𝑣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G</m:t>
                        </m:r>
                      </m:sub>
                    </m:sSub>
                  </m:oMath>
                </a14:m>
                <a:r>
                  <a:rPr lang="en-US" sz="2800" dirty="0" smtClean="0"/>
                  <a:t>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910525"/>
                <a:ext cx="1332148" cy="789816"/>
              </a:xfrm>
              <a:prstGeom prst="rect">
                <a:avLst/>
              </a:prstGeom>
              <a:blipFill rotWithShape="1">
                <a:blip r:embed="rId3"/>
                <a:stretch>
                  <a:fillRect b="-307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572112" y="3576761"/>
                <a:ext cx="1872209" cy="7019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Δ</m:t>
                          </m:r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</m:oMath>
                  </m:oMathPara>
                </a14:m>
                <a:endParaRPr lang="en-US" sz="28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112" y="3576761"/>
                <a:ext cx="1872209" cy="7019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99593" y="2348880"/>
                <a:ext cx="4320479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n-US" sz="2800" dirty="0" smtClean="0"/>
                  <a:t>P </a:t>
                </a:r>
                <a:r>
                  <a:rPr lang="el-GR" sz="2800" dirty="0" smtClean="0"/>
                  <a:t>ακίνητο</a:t>
                </a:r>
                <a14:m>
                  <m:oMath xmlns:m="http://schemas.openxmlformats.org/officeDocument/2006/math">
                    <m:r>
                      <a:rPr lang="el-GR" sz="2800" b="0" i="0" smtClean="0">
                        <a:latin typeface="Cambria Math"/>
                        <a:ea typeface="Cambria Math"/>
                      </a:rPr>
                      <m:t>    </m:t>
                    </m:r>
                    <m:r>
                      <a:rPr lang="en-US" sz="2800" b="0" i="1">
                        <a:latin typeface="Cambria Math"/>
                        <a:ea typeface="Cambria Math"/>
                      </a:rPr>
                      <m:t>⇒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800" b="0" i="1" smtClean="0">
                                <a:latin typeface="Cambria Math"/>
                              </a:rPr>
                              <m:t>𝑣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p</m:t>
                        </m:r>
                      </m:sub>
                    </m:sSub>
                    <m:r>
                      <a:rPr lang="en-US" sz="2800" b="0" i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sz="2800" dirty="0" smtClean="0"/>
                  <a:t>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3" y="2348880"/>
                <a:ext cx="4320479" cy="789816"/>
              </a:xfrm>
              <a:prstGeom prst="rect">
                <a:avLst/>
              </a:prstGeom>
              <a:blipFill rotWithShape="1">
                <a:blip r:embed="rId5"/>
                <a:stretch>
                  <a:fillRect l="-2966" b="-2308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ight Brace 12"/>
          <p:cNvSpPr/>
          <p:nvPr/>
        </p:nvSpPr>
        <p:spPr>
          <a:xfrm>
            <a:off x="5220072" y="2406469"/>
            <a:ext cx="306034" cy="180020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749860" y="2945393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860" y="2945393"/>
                <a:ext cx="936104" cy="789816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588224" y="2478477"/>
                <a:ext cx="1800200" cy="7446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l-GR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>
                                  <a:latin typeface="Cambria Math"/>
                                </a:rPr>
                                <m:t>p</m:t>
                              </m:r>
                            </m:sub>
                          </m:sSub>
                          <m:r>
                            <a:rPr lang="el-GR" sz="2800" b="0" i="0" smtClean="0">
                              <a:latin typeface="Cambria Math"/>
                            </a:rPr>
                            <m:t>=</m:t>
                          </m:r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478477"/>
                <a:ext cx="1800200" cy="7446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9592" y="3560869"/>
                <a:ext cx="1332148" cy="789816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≡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𝐺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  ⇒</m:t>
                          </m:r>
                        </m:e>
                        <m:sub/>
                      </m:sSub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m:rPr>
                          <m:nor/>
                        </m:rPr>
                        <a:rPr lang="el-GR" sz="2800" i="0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dirty="0"/>
                        <m:t>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/>
                            </a:rPr>
                            <m:t>G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560869"/>
                <a:ext cx="1332148" cy="789816"/>
              </a:xfrm>
              <a:prstGeom prst="rect">
                <a:avLst/>
              </a:prstGeom>
              <a:blipFill rotWithShape="1">
                <a:blip r:embed="rId8"/>
                <a:stretch>
                  <a:fillRect r="-12247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19872" y="5303480"/>
                <a:ext cx="298833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>
                                  <a:latin typeface="Cambria Math"/>
                                </a:rPr>
                                <m:t>p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5303480"/>
                <a:ext cx="2988332" cy="789816"/>
              </a:xfrm>
              <a:prstGeom prst="rect">
                <a:avLst/>
              </a:prstGeom>
              <a:blipFill rotWithShape="1">
                <a:blip r:embed="rId9"/>
                <a:stretch>
                  <a:fillRect t="-6923" b="-138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654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l-GR" sz="2800" u="sng" dirty="0"/>
              <a:t>Για Σύστημα Υλικών Σημείων</a:t>
            </a:r>
            <a:endParaRPr lang="el-GR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Στροφική Ώση</a:t>
            </a:r>
          </a:p>
          <a:p>
            <a:pPr marL="457200" lvl="1" indent="0">
              <a:buNone/>
            </a:pPr>
            <a:r>
              <a:rPr lang="el-GR" sz="2400" dirty="0"/>
              <a:t>Ολοκληρώνοντας ως προς </a:t>
            </a:r>
            <a:r>
              <a:rPr lang="en-US" sz="2400" dirty="0"/>
              <a:t>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u="sng" dirty="0"/>
          </a:p>
          <a:p>
            <a:pPr marL="457200" lvl="1" indent="0">
              <a:buNone/>
            </a:pPr>
            <a:endParaRPr lang="en-US" sz="2400" u="sng" dirty="0" smtClean="0"/>
          </a:p>
          <a:p>
            <a:pPr marL="457200" lvl="1" indent="0">
              <a:buNone/>
            </a:pPr>
            <a:endParaRPr lang="en-US" sz="2400" u="sng" dirty="0"/>
          </a:p>
          <a:p>
            <a:pPr marL="457200" lvl="1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sp>
        <p:nvSpPr>
          <p:cNvPr id="12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Στροφορμή και Στροφική Ώση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432104" y="2996952"/>
                <a:ext cx="655272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e>
                      </m:nary>
                      <m:r>
                        <a:rPr lang="en-US" sz="2800" b="0" i="1">
                          <a:latin typeface="Cambria Math"/>
                        </a:rPr>
                        <m:t>𝑑𝑡</m:t>
                      </m:r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 smtClean="0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800" b="0" i="1" smtClean="0">
                                          <a:latin typeface="Cambria Math"/>
                                        </a:rPr>
                                        <m:t>𝐻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trlPr>
                            <a:rPr lang="el-GR" sz="2800" i="1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  <m:r>
                            <a:rPr lang="el-GR" sz="2800" b="0" i="1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l-GR" sz="2800" b="0" i="1">
                              <a:latin typeface="Cambria Math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  <m:r>
                            <a:rPr lang="en-US" sz="2800" b="0" i="0" smtClean="0">
                              <a:latin typeface="Cambria Math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</m:e>
                      </m:nary>
                      <m:r>
                        <a:rPr lang="en-US" sz="2800" b="0" i="1">
                          <a:latin typeface="Cambria Math"/>
                        </a:rPr>
                        <m:t>𝑑</m:t>
                      </m:r>
                      <m:r>
                        <a:rPr lang="en-US" sz="2800" i="1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104" y="2996952"/>
                <a:ext cx="6552728" cy="789816"/>
              </a:xfrm>
              <a:prstGeom prst="rect">
                <a:avLst/>
              </a:prstGeom>
              <a:blipFill rotWithShape="1">
                <a:blip r:embed="rId3"/>
                <a:stretch>
                  <a:fillRect t="-6977" b="-147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51520" y="433631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336316"/>
                <a:ext cx="936104" cy="789816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403647" y="4118020"/>
                <a:ext cx="7213335" cy="115212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)−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</m:t>
                      </m:r>
                      <m:nary>
                        <m:naryPr>
                          <m:ctrlPr>
                            <a:rPr lang="el-GR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  <m:r>
                            <a:rPr lang="el-GR" sz="2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l-GR" sz="2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8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US" sz="28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7" y="4118020"/>
                <a:ext cx="7213335" cy="115212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71600" y="5807536"/>
                <a:ext cx="4104456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l-GR" sz="2400" b="1" u="sng" dirty="0" smtClean="0"/>
                  <a:t>Ειδική Περίπτωση</a:t>
                </a:r>
                <a:r>
                  <a:rPr lang="en-US" sz="2400" b="1" u="sng" dirty="0" smtClean="0"/>
                  <a:t>:</a:t>
                </a:r>
                <a:endParaRPr lang="el-GR" sz="2400" b="1" u="sng" dirty="0"/>
              </a:p>
              <a:p>
                <a:endParaRPr lang="el-GR" sz="2400" b="1" i="1" u="sng" dirty="0" smtClean="0">
                  <a:latin typeface="Cambria Math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=0    </m:t>
                      </m:r>
                      <m:r>
                        <a:rPr lang="el-GR" sz="2800" b="0" i="1" smtClean="0">
                          <a:latin typeface="Cambria Math"/>
                        </a:rPr>
                        <m:t>𝜅𝛼𝜄</m:t>
                      </m:r>
                      <m:r>
                        <a:rPr lang="el-GR" sz="2800" b="0" i="1" smtClean="0">
                          <a:latin typeface="Cambria Math"/>
                        </a:rPr>
                        <m:t>  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l-GR" sz="2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𝐺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=0</m:t>
                      </m:r>
                      <m:r>
                        <a:rPr lang="en-US" sz="2800" b="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dirty="0"/>
              </a:p>
              <a:p>
                <a:endParaRPr lang="en-US" sz="2800" b="1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5807536"/>
                <a:ext cx="4104456" cy="789816"/>
              </a:xfrm>
              <a:prstGeom prst="rect">
                <a:avLst/>
              </a:prstGeom>
              <a:blipFill rotWithShape="1">
                <a:blip r:embed="rId6"/>
                <a:stretch>
                  <a:fillRect l="-2226" t="-66667" r="-8457" b="-7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652120" y="5951552"/>
                <a:ext cx="2736304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l-GR" sz="2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5951552"/>
                <a:ext cx="273630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23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l-GR" sz="2800" u="sng" dirty="0"/>
              <a:t>Για Σύστημα Υλικών Σημείων</a:t>
            </a:r>
            <a:endParaRPr lang="el-GR" sz="28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l-GR" sz="2400" b="1" u="sng" dirty="0" smtClean="0"/>
              <a:t>Παρατήρηση 1</a:t>
            </a:r>
            <a:r>
              <a:rPr lang="en-US" sz="2400" b="1" u="sng" dirty="0" smtClean="0"/>
              <a:t>: </a:t>
            </a:r>
            <a:endParaRPr lang="el-GR" sz="2400" b="1" u="sng" dirty="0" smtClean="0"/>
          </a:p>
          <a:p>
            <a:pPr marL="457200" lvl="1" indent="0" algn="just">
              <a:buNone/>
            </a:pPr>
            <a:r>
              <a:rPr lang="el-GR" sz="2400" dirty="0" smtClean="0"/>
              <a:t>Μπορεί να αποδειχθεί ότι</a:t>
            </a:r>
            <a:endParaRPr lang="el-GR" sz="2400" b="1" u="sng" dirty="0"/>
          </a:p>
          <a:p>
            <a:pPr marL="457200" lvl="1" indent="0" algn="just">
              <a:buNone/>
            </a:pPr>
            <a:endParaRPr lang="el-GR" sz="2400" b="1" u="sng" dirty="0"/>
          </a:p>
          <a:p>
            <a:pPr marL="457200" lvl="1" indent="0" algn="just">
              <a:buNone/>
            </a:pPr>
            <a:endParaRPr lang="en-US" sz="2400" dirty="0"/>
          </a:p>
          <a:p>
            <a:pPr marL="457200" lvl="1" indent="0">
              <a:buNone/>
            </a:pPr>
            <a:endParaRPr lang="en-US" sz="2400" u="sng" dirty="0" smtClean="0"/>
          </a:p>
          <a:p>
            <a:pPr marL="457200" lvl="1" indent="0">
              <a:buNone/>
            </a:pPr>
            <a:endParaRPr lang="en-US" sz="2400" u="sng" dirty="0"/>
          </a:p>
          <a:p>
            <a:pPr marL="457200" lvl="1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  <p:sp>
        <p:nvSpPr>
          <p:cNvPr id="12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Στροφορμή και Στροφική Ώση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15816" y="2783200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G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𝐺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l-GR" sz="2800" b="0" i="1" smtClean="0">
                          <a:latin typeface="Cambria Math"/>
                        </a:rPr>
                        <m:t>𝑚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𝐺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783200"/>
                <a:ext cx="4176464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63888" y="3717032"/>
                <a:ext cx="4392488" cy="136815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l-GR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l-GR" sz="2800" b="0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800" b="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 smtClean="0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𝜌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717032"/>
                <a:ext cx="4392488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Θέση κειμένου 2"/>
          <p:cNvSpPr txBox="1">
            <a:spLocks/>
          </p:cNvSpPr>
          <p:nvPr/>
        </p:nvSpPr>
        <p:spPr>
          <a:xfrm>
            <a:off x="899592" y="3717032"/>
            <a:ext cx="2736304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/>
            <a:r>
              <a:rPr lang="el-GR" sz="2400" b="1" u="sng" dirty="0" smtClean="0"/>
              <a:t>Παρατήρηση 2</a:t>
            </a:r>
            <a:r>
              <a:rPr lang="en-US" sz="2400" b="1" u="sng" dirty="0" smtClean="0"/>
              <a:t>:</a:t>
            </a:r>
            <a:endParaRPr lang="el-GR" sz="2400" b="1" u="sng" dirty="0"/>
          </a:p>
        </p:txBody>
      </p:sp>
      <p:sp>
        <p:nvSpPr>
          <p:cNvPr id="15" name="Θέση κειμένου 2"/>
          <p:cNvSpPr txBox="1">
            <a:spLocks/>
          </p:cNvSpPr>
          <p:nvPr/>
        </p:nvSpPr>
        <p:spPr>
          <a:xfrm>
            <a:off x="899592" y="5813574"/>
            <a:ext cx="2736304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/>
            <a:r>
              <a:rPr lang="el-GR" sz="2400" b="1" u="sng" dirty="0" smtClean="0"/>
              <a:t>Παρατήρηση 3</a:t>
            </a:r>
            <a:r>
              <a:rPr lang="en-US" sz="2400" b="1" u="sng" dirty="0" smtClean="0"/>
              <a:t>:</a:t>
            </a:r>
            <a:endParaRPr lang="el-GR" sz="2400" b="1" u="sng" dirty="0"/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899592" y="4149080"/>
            <a:ext cx="2736304" cy="63976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600" dirty="0" smtClean="0"/>
              <a:t>Σχετική Στροφορμή</a:t>
            </a:r>
            <a:r>
              <a:rPr lang="en-US" sz="2600" dirty="0" smtClean="0"/>
              <a:t>:</a:t>
            </a:r>
            <a:endParaRPr lang="el-GR" sz="2400" dirty="0"/>
          </a:p>
        </p:txBody>
      </p:sp>
      <p:sp>
        <p:nvSpPr>
          <p:cNvPr id="18" name="Θέση κειμένου 2"/>
          <p:cNvSpPr txBox="1">
            <a:spLocks/>
          </p:cNvSpPr>
          <p:nvPr/>
        </p:nvSpPr>
        <p:spPr>
          <a:xfrm>
            <a:off x="899592" y="5093494"/>
            <a:ext cx="2880320" cy="63976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600" dirty="0" smtClean="0"/>
              <a:t>Απόλυτη Στροφορμή</a:t>
            </a:r>
            <a:r>
              <a:rPr lang="en-US" sz="2600" dirty="0" smtClean="0"/>
              <a:t>: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51920" y="4941168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Η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/>
                                    </a:rPr>
                                    <m:t>Η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𝐺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l-GR" sz="2800" b="0" i="1" smtClean="0">
                          <a:latin typeface="Cambria Math"/>
                        </a:rPr>
                        <m:t>𝑚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4941168"/>
                <a:ext cx="417646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508104" y="6095568"/>
                <a:ext cx="23762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𝐻</m:t>
                              </m:r>
                            </m:e>
                          </m:bar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G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G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6095568"/>
                <a:ext cx="237626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259632" y="6093296"/>
                <a:ext cx="367240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800" dirty="0" smtClean="0"/>
                  <a:t>Επειδή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400" b="0" i="1">
                                <a:latin typeface="Cambria Math"/>
                              </a:rPr>
                              <m:t>𝜌</m:t>
                            </m:r>
                          </m:e>
                        </m:bar>
                      </m:e>
                      <m:sub>
                        <m:r>
                          <m:rPr>
                            <m:sty m:val="p"/>
                          </m:rPr>
                          <a:rPr lang="en-US" sz="2400" b="0">
                            <a:latin typeface="Cambria Math"/>
                          </a:rPr>
                          <m:t>G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=0</m:t>
                    </m:r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6093296"/>
                <a:ext cx="3672408" cy="789816"/>
              </a:xfrm>
              <a:prstGeom prst="rect">
                <a:avLst/>
              </a:prstGeom>
              <a:blipFill rotWithShape="1">
                <a:blip r:embed="rId7"/>
                <a:stretch>
                  <a:fillRect l="-348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860032" y="6095568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6095568"/>
                <a:ext cx="936104" cy="789816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659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Αρχές </a:t>
            </a:r>
            <a:r>
              <a:rPr lang="el-GR" dirty="0" smtClean="0"/>
              <a:t>Έργου - Ενέργειας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436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Αρχές Ώσης και Ορμής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υπότιτλος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780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Έργο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860032" y="2495168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𝒅𝑾</m:t>
                    </m:r>
                    <m:r>
                      <a:rPr lang="en-US" sz="2400" b="1" i="1" smtClean="0">
                        <a:latin typeface="Cambria Math"/>
                      </a:rPr>
                      <m:t>=</m:t>
                    </m:r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</a:rPr>
                          <m:t>𝑭</m:t>
                        </m:r>
                      </m:e>
                    </m:ba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 dirty="0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dirty="0" smtClean="0">
                            <a:latin typeface="Cambria Math"/>
                            <a:ea typeface="Cambria Math"/>
                          </a:rPr>
                          <m:t>𝒅𝒓</m:t>
                        </m:r>
                      </m:e>
                    </m:bar>
                  </m:oMath>
                </a14:m>
                <a:r>
                  <a:rPr lang="en-US" sz="2400" b="1" dirty="0" smtClean="0"/>
                  <a:t>                    (</a:t>
                </a:r>
                <a:r>
                  <a:rPr lang="en-US" sz="2400" b="1" dirty="0" smtClean="0"/>
                  <a:t>1)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495168"/>
                <a:ext cx="4176464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43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Θέση περιεχομένου 8" descr="Εικόνα..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18" y="2495168"/>
            <a:ext cx="3536132" cy="2652099"/>
          </a:xfrm>
          <a:prstGeom prst="rect">
            <a:avLst/>
          </a:prstGeom>
        </p:spPr>
      </p:pic>
      <p:sp>
        <p:nvSpPr>
          <p:cNvPr id="16" name="Θέση κειμένου 2"/>
          <p:cNvSpPr txBox="1">
            <a:spLocks/>
          </p:cNvSpPr>
          <p:nvPr/>
        </p:nvSpPr>
        <p:spPr>
          <a:xfrm>
            <a:off x="4645025" y="3293294"/>
            <a:ext cx="4041775" cy="63976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M</a:t>
            </a:r>
            <a:r>
              <a:rPr lang="el-GR" sz="2400" dirty="0" smtClean="0"/>
              <a:t>ε ολοκλήρωση της (1) από την θέση (1) στη θέση (2) έχω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4752528" y="3933056"/>
                <a:ext cx="3491880" cy="251800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</a:rPr>
                        <m:t>𝑊</m:t>
                      </m:r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𝑭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528" y="3933056"/>
                <a:ext cx="3491880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250723" y="5007394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(2)</a:t>
            </a:r>
            <a:endParaRPr lang="el-G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15" y="2534894"/>
            <a:ext cx="3883135" cy="293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76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980728"/>
            <a:ext cx="8229600" cy="1108720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l-GR" u="sng" dirty="0" smtClean="0"/>
              <a:t>Παράδειγμα</a:t>
            </a:r>
            <a:endParaRPr lang="el-GR" sz="2800" u="sng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004048" y="2495168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</a:rPr>
                          <m:t>𝑵</m:t>
                        </m:r>
                      </m:e>
                    </m:ba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 dirty="0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dirty="0" smtClean="0">
                            <a:latin typeface="Cambria Math"/>
                            <a:ea typeface="Cambria Math"/>
                          </a:rPr>
                          <m:t>𝒅𝒓</m:t>
                        </m:r>
                      </m:e>
                    </m:ba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sz="2400" b="1" dirty="0" smtClean="0"/>
                  <a:t>                   </a:t>
                </a:r>
                <a:endParaRPr lang="en-US" sz="2400" b="1" dirty="0" smtClean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495168"/>
                <a:ext cx="4176464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43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539552" y="393305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𝑄</m:t>
                          </m:r>
                        </m:sub>
                      </m:sSub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𝑸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933056"/>
                <a:ext cx="3491880" cy="251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Θέση κειμένου 2"/>
          <p:cNvSpPr txBox="1">
            <a:spLocks/>
          </p:cNvSpPr>
          <p:nvPr/>
        </p:nvSpPr>
        <p:spPr>
          <a:xfrm>
            <a:off x="4645025" y="1853134"/>
            <a:ext cx="4041775" cy="186389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Έργο δυνάμ</a:t>
            </a:r>
            <a:r>
              <a:rPr lang="el-GR" sz="2400" dirty="0"/>
              <a:t>ε</a:t>
            </a:r>
            <a:r>
              <a:rPr lang="el-GR" sz="2400" dirty="0" smtClean="0"/>
              <a:t>ων επαφής</a:t>
            </a:r>
            <a:r>
              <a:rPr lang="en-US" sz="2400" dirty="0" smtClean="0"/>
              <a:t>:</a:t>
            </a:r>
          </a:p>
          <a:p>
            <a:r>
              <a:rPr lang="el-GR" sz="2400" dirty="0"/>
              <a:t> </a:t>
            </a:r>
            <a:r>
              <a:rPr lang="el-GR" sz="2400" dirty="0" smtClean="0"/>
              <a:t>Έργο της Ν</a:t>
            </a:r>
            <a:r>
              <a:rPr lang="en-US" sz="2400" dirty="0" smtClean="0"/>
              <a:t>:</a:t>
            </a:r>
          </a:p>
          <a:p>
            <a:endParaRPr lang="en-US" sz="2400" dirty="0"/>
          </a:p>
          <a:p>
            <a:r>
              <a:rPr lang="el-GR" sz="2400" dirty="0" smtClean="0"/>
              <a:t>Έργο της </a:t>
            </a:r>
            <a:r>
              <a:rPr lang="en-US" sz="2400" dirty="0" smtClean="0"/>
              <a:t>Q:</a:t>
            </a:r>
            <a:endParaRPr lang="en-US" sz="2400" dirty="0" smtClean="0"/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004048" y="3356992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</a:rPr>
                          <m:t>𝑸</m:t>
                        </m:r>
                      </m:e>
                    </m:ba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 dirty="0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dirty="0" smtClean="0">
                            <a:latin typeface="Cambria Math"/>
                            <a:ea typeface="Cambria Math"/>
                          </a:rPr>
                          <m:t>𝒅𝒓</m:t>
                        </m:r>
                      </m:e>
                    </m:ba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</a:rPr>
                      <m:t>=−</m:t>
                    </m:r>
                    <m:r>
                      <a:rPr lang="en-US" sz="2400" b="1" i="1" smtClean="0">
                        <a:latin typeface="Cambria Math"/>
                      </a:rPr>
                      <m:t>𝑸</m:t>
                    </m:r>
                    <m:r>
                      <m:rPr>
                        <m:nor/>
                      </m:rPr>
                      <a:rPr lang="en-US" sz="2400" b="1" dirty="0"/>
                      <m:t> </m:t>
                    </m:r>
                    <m:r>
                      <a:rPr lang="en-US" sz="2400" b="1" i="1" dirty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 dirty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dirty="0">
                            <a:latin typeface="Cambria Math"/>
                            <a:ea typeface="Cambria Math"/>
                          </a:rPr>
                          <m:t>𝒅𝒓</m:t>
                        </m:r>
                      </m:e>
                    </m:bar>
                  </m:oMath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356992"/>
                <a:ext cx="4176464" cy="789816"/>
              </a:xfrm>
              <a:prstGeom prst="rect">
                <a:avLst/>
              </a:prstGeom>
              <a:blipFill rotWithShape="1">
                <a:blip r:embed="rId5"/>
                <a:stretch>
                  <a:fillRect l="-10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915816" y="3935328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𝑸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935328"/>
                <a:ext cx="3491880" cy="25180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184576" y="3933056"/>
            <a:ext cx="3491880" cy="2518008"/>
          </a:xfrm>
          <a:prstGeom prst="rect">
            <a:avLst/>
          </a:prstGeom>
          <a:ln w="28575">
            <a:noFill/>
          </a:ln>
        </p:spPr>
        <p:txBody>
          <a:bodyPr vert="horz" wrap="none" lIns="91440" tIns="45720" rIns="91440" bIns="45720" rtlCol="0" anchor="ctr">
            <a:normAutofit/>
          </a:bodyPr>
          <a:lstStyle/>
          <a:p>
            <a:pPr/>
            <a:endParaRPr lang="en-US" sz="2400" dirty="0" smtClean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968552" y="400733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r>
                        <a:rPr lang="en-US" sz="3200" b="1" i="0" smtClean="0">
                          <a:latin typeface="Cambria Math"/>
                        </a:rPr>
                        <m:t>−</m:t>
                      </m:r>
                      <m:r>
                        <a:rPr lang="en-US" sz="3200" b="1" i="0" smtClean="0">
                          <a:latin typeface="Cambria Math"/>
                        </a:rPr>
                        <m:t>𝐐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l-GR" sz="3200" b="1" i="0" smtClean="0">
                          <a:latin typeface="Cambria Math"/>
                          <a:ea typeface="Cambria Math"/>
                        </a:rPr>
                        <m:t>𝚫</m:t>
                      </m:r>
                      <m:r>
                        <a:rPr lang="en-US" sz="3200" b="1" i="0" smtClean="0">
                          <a:latin typeface="Cambria Math"/>
                          <a:ea typeface="Cambria Math"/>
                        </a:rPr>
                        <m:t>𝐫</m:t>
                      </m:r>
                    </m:oMath>
                  </m:oMathPara>
                </a14:m>
                <a:endParaRPr lang="en-US" sz="3200" b="1" dirty="0" smtClean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552" y="4007336"/>
                <a:ext cx="3491880" cy="25180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15" y="1607067"/>
            <a:ext cx="2936354" cy="335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8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Έργο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471635" y="6340509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899591" y="2420888"/>
            <a:ext cx="7351132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H </a:t>
            </a:r>
            <a:r>
              <a:rPr lang="el-GR" sz="2400" dirty="0" smtClean="0"/>
              <a:t>(2) </a:t>
            </a:r>
            <a:r>
              <a:rPr lang="el-GR" sz="2400" dirty="0" smtClean="0"/>
              <a:t>λόγω του 2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Νόμου του Νεύτωνα γίνεται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323528" y="2374907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𝑾</m:t>
                      </m:r>
                      <m:r>
                        <a:rPr lang="el-GR" sz="3200" b="1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𝑭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374907"/>
                <a:ext cx="3491880" cy="25180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555776" y="2374907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𝒎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bar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374907"/>
                <a:ext cx="3491880" cy="251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148064" y="2374907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𝒎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bar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 ∙</m:t>
                          </m:r>
                          <m:bar>
                            <m:barPr>
                              <m:ctrlPr>
                                <a:rPr lang="en-US" sz="2800" b="1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bar>
                        </m:e>
                      </m:nary>
                      <m:r>
                        <a:rPr lang="en-US" sz="3200" b="1" i="1" smtClean="0">
                          <a:latin typeface="Cambria Math"/>
                        </a:rPr>
                        <m:t>𝒅𝒕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2374907"/>
                <a:ext cx="3491880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467544" y="400506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𝑾</m:t>
                      </m:r>
                      <m:r>
                        <a:rPr lang="el-GR" sz="3200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𝒎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</m:num>
                            <m:den>
                              <m: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  <m:t>𝒅𝒕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005064"/>
                <a:ext cx="3491880" cy="25180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2699792" y="400506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:r>
                  <a:rPr lang="en-US" sz="2400" dirty="0" smtClean="0"/>
                  <a:t>          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ea typeface="Cambria Math"/>
                      </a:rPr>
                      <m:t>∙(</m:t>
                    </m:r>
                    <m:bar>
                      <m:barPr>
                        <m:ctrlPr>
                          <a:rPr lang="en-US" sz="3200" b="1" i="1" dirty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acc>
                          <m:accPr>
                            <m:chr m:val="̇"/>
                            <m:ctrlPr>
                              <a:rPr lang="en-US" sz="3200" b="1" i="1" dirty="0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3200" b="1" i="1" dirty="0" smtClean="0"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e>
                    </m:bar>
                    <m:r>
                      <a:rPr lang="en-US" sz="3200" b="1" i="1" dirty="0">
                        <a:latin typeface="Cambria Math"/>
                        <a:ea typeface="Cambria Math"/>
                      </a:rPr>
                      <m:t> ∙</m:t>
                    </m:r>
                    <m:bar>
                      <m:barPr>
                        <m:ctrlPr>
                          <a:rPr lang="en-US" sz="3200" b="1" i="1" dirty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acc>
                          <m:accPr>
                            <m:chr m:val="̇"/>
                            <m:ctrlPr>
                              <a:rPr lang="en-US" sz="3200" b="1" i="1" dirty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3200" b="1" i="1" dirty="0"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e>
                    </m:bar>
                  </m:oMath>
                </a14:m>
                <a:r>
                  <a:rPr lang="en-US" sz="3200" b="1" dirty="0" smtClean="0"/>
                  <a:t>)</a:t>
                </a:r>
                <a:endParaRPr lang="en-US" sz="3200" b="1" dirty="0" smtClean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005064"/>
                <a:ext cx="3491880" cy="25180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3528392" y="400506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𝒅𝒕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392" y="4005064"/>
                <a:ext cx="3491880" cy="25180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5004048" y="400506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200" b="1" i="1" smtClean="0">
                          <a:latin typeface="Cambria Math"/>
                        </a:rPr>
                        <m:t>𝒎</m:t>
                      </m:r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/>
                                      <a:ea typeface="Cambria Math"/>
                                    </a:rPr>
                                    <m:t>𝒗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  <m:t>𝒅𝒕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005064"/>
                <a:ext cx="3491880" cy="251800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8013104" y="4941168"/>
                <a:ext cx="71365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</a:rPr>
                        <m:t>𝒅𝒕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3104" y="4941168"/>
                <a:ext cx="713657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8172400" y="3215248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400" y="3215248"/>
                <a:ext cx="936104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8388424" y="487143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424" y="4871432"/>
                <a:ext cx="936104" cy="7898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101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Έργο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471635" y="6340509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-1476672" y="1700808"/>
                <a:ext cx="10009112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𝑾</m:t>
                      </m:r>
                      <m:r>
                        <a:rPr lang="el-GR" sz="3200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200" b="1" i="1" smtClean="0">
                          <a:latin typeface="Cambria Math"/>
                        </a:rPr>
                        <m:t>𝒎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n-US" sz="32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2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n-US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200" b="1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76672" y="1700808"/>
                <a:ext cx="10009112" cy="25180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Θέση κειμένου 2"/>
          <p:cNvSpPr txBox="1">
            <a:spLocks/>
          </p:cNvSpPr>
          <p:nvPr/>
        </p:nvSpPr>
        <p:spPr>
          <a:xfrm>
            <a:off x="1109300" y="3501008"/>
            <a:ext cx="7351132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Εισάγω την κινητική ενέργεια ενός υλικού σημείου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-2844824" y="3071232"/>
                <a:ext cx="10009112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1" i="0" smtClean="0">
                          <a:latin typeface="Cambria Math"/>
                        </a:rPr>
                        <m:t>𝚻</m:t>
                      </m:r>
                      <m:r>
                        <a:rPr lang="el-GR" sz="3200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200" b="1" i="1" smtClean="0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l-GR" sz="32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844824" y="3071232"/>
                <a:ext cx="10009112" cy="251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Θέση κειμένου 2"/>
          <p:cNvSpPr txBox="1">
            <a:spLocks/>
          </p:cNvSpPr>
          <p:nvPr/>
        </p:nvSpPr>
        <p:spPr>
          <a:xfrm>
            <a:off x="1115616" y="4877470"/>
            <a:ext cx="7776864" cy="63976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Οπότε το έργο ισούται με την μεταβολή της κινητικής ενέργειας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-2628800" y="4509120"/>
                <a:ext cx="10009112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𝐖</m:t>
                      </m:r>
                      <m:r>
                        <a:rPr lang="en-US" sz="3200" b="1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200" b="1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28800" y="4509120"/>
                <a:ext cx="10009112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3419872" y="537321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5373216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123371" y="5517232"/>
                <a:ext cx="1744773" cy="58477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𝐖</m:t>
                      </m:r>
                      <m:r>
                        <a:rPr lang="en-US" sz="3200" b="1">
                          <a:latin typeface="Cambria Math"/>
                        </a:rPr>
                        <m:t>=</m:t>
                      </m:r>
                      <m:r>
                        <a:rPr lang="el-GR" sz="3200" b="1" i="0" smtClean="0">
                          <a:latin typeface="Cambria Math"/>
                        </a:rPr>
                        <m:t>𝚫</m:t>
                      </m:r>
                      <m:r>
                        <a:rPr lang="en-US" sz="3200" b="1" i="0" smtClean="0">
                          <a:latin typeface="Cambria Math"/>
                        </a:rPr>
                        <m:t>𝐓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3371" y="5517232"/>
                <a:ext cx="174477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156176" y="5578786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(3)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88309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51989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Προσδιορισμός των συνθηκών έτσι ώστε το έργο μιας δύναμης να είναι ανεξάρτητο της τροχιάς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4645025" y="2717230"/>
            <a:ext cx="4041775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Για να συμβεί αυτό θα πρέπει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644008" y="3071232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400" b="1" i="1">
                            <a:latin typeface="Cambria Math"/>
                          </a:rPr>
                          <m:t>𝑭</m:t>
                        </m:r>
                      </m:e>
                    </m:bar>
                  </m:oMath>
                </a14:m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 dirty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dirty="0">
                            <a:latin typeface="Cambria Math"/>
                            <a:ea typeface="Cambria Math"/>
                          </a:rPr>
                          <m:t>𝒅𝒓</m:t>
                        </m:r>
                      </m:e>
                    </m:bar>
                    <m:r>
                      <a:rPr lang="el-GR" sz="2400" b="1" i="1" smtClean="0">
                        <a:latin typeface="Cambria Math"/>
                      </a:rPr>
                      <m:t>=−</m:t>
                    </m:r>
                    <m:r>
                      <a:rPr lang="en-US" sz="2400" b="1" i="1" smtClean="0">
                        <a:latin typeface="Cambria Math"/>
                      </a:rPr>
                      <m:t>𝒅𝑽</m:t>
                    </m:r>
                  </m:oMath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071232"/>
                <a:ext cx="4176464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43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Θέση κειμένου 2"/>
              <p:cNvSpPr txBox="1">
                <a:spLocks/>
              </p:cNvSpPr>
              <p:nvPr/>
            </p:nvSpPr>
            <p:spPr>
              <a:xfrm>
                <a:off x="4644008" y="3725342"/>
                <a:ext cx="4499992" cy="1287834"/>
              </a:xfrm>
              <a:prstGeom prst="rect">
                <a:avLst/>
              </a:prstGeom>
            </p:spPr>
            <p:txBody>
              <a:bodyPr>
                <a:normAutofit fontScale="77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l-GR" sz="3100" dirty="0" smtClean="0"/>
                  <a:t>Όπου </a:t>
                </a:r>
                <a14:m>
                  <m:oMath xmlns:m="http://schemas.openxmlformats.org/officeDocument/2006/math">
                    <m:r>
                      <a:rPr lang="en-US" sz="3100" b="0" i="1" smtClean="0">
                        <a:latin typeface="Cambria Math"/>
                      </a:rPr>
                      <m:t>𝑉</m:t>
                    </m:r>
                    <m:r>
                      <a:rPr lang="en-US" sz="31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l-GR" sz="3100" dirty="0" smtClean="0"/>
                  <a:t>καλέιται η </a:t>
                </a:r>
                <a:r>
                  <a:rPr lang="el-GR" sz="3100" dirty="0" smtClean="0">
                    <a:solidFill>
                      <a:srgbClr val="FF0000"/>
                    </a:solidFill>
                  </a:rPr>
                  <a:t>Συνάρτηση Δυναμικού</a:t>
                </a:r>
                <a:r>
                  <a:rPr lang="el-GR" sz="3100" dirty="0" smtClean="0"/>
                  <a:t> ή </a:t>
                </a:r>
                <a:r>
                  <a:rPr lang="el-GR" sz="3100" dirty="0" smtClean="0">
                    <a:solidFill>
                      <a:srgbClr val="FF0000"/>
                    </a:solidFill>
                  </a:rPr>
                  <a:t>Δυναμική Ενέργεια</a:t>
                </a:r>
                <a:r>
                  <a:rPr lang="el-GR" sz="3100" dirty="0" smtClean="0"/>
                  <a:t>.</a:t>
                </a:r>
              </a:p>
              <a:p>
                <a:pPr marL="0" indent="0">
                  <a:buNone/>
                </a:pPr>
                <a:r>
                  <a:rPr lang="el-GR" sz="3100" dirty="0" smtClean="0"/>
                  <a:t>Στην περίπτωση αυτή</a:t>
                </a:r>
                <a:r>
                  <a:rPr lang="en-US" sz="3100" dirty="0" smtClean="0"/>
                  <a:t>:</a:t>
                </a:r>
                <a:endParaRPr lang="el-GR" sz="3100" dirty="0" smtClean="0"/>
              </a:p>
              <a:p>
                <a:pPr marL="0" indent="0">
                  <a:buNone/>
                </a:pPr>
                <a:endParaRPr lang="el-GR" sz="2400" dirty="0"/>
              </a:p>
            </p:txBody>
          </p:sp>
        </mc:Choice>
        <mc:Fallback>
          <p:sp>
            <p:nvSpPr>
              <p:cNvPr id="12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725342"/>
                <a:ext cx="4499992" cy="1287834"/>
              </a:xfrm>
              <a:prstGeom prst="rect">
                <a:avLst/>
              </a:prstGeom>
              <a:blipFill rotWithShape="1">
                <a:blip r:embed="rId4"/>
                <a:stretch>
                  <a:fillRect l="-2168" t="-90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23528" y="436737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</a:rPr>
                        <m:t>𝑊</m:t>
                      </m:r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𝑭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367376"/>
                <a:ext cx="3491880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2664296" y="436510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r>
                        <a:rPr lang="el-GR" sz="3200" b="1" i="0" smtClean="0">
                          <a:latin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sup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𝒅𝑽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296" y="4365104"/>
                <a:ext cx="3491880" cy="25180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436096" y="436737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l-GR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367376"/>
                <a:ext cx="3491880" cy="25180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6703778" y="3183359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(3)</a:t>
            </a:r>
            <a:endParaRPr lang="el-GR" sz="2400" dirty="0"/>
          </a:p>
        </p:txBody>
      </p:sp>
      <p:sp>
        <p:nvSpPr>
          <p:cNvPr id="20" name="Rectangle 19"/>
          <p:cNvSpPr/>
          <p:nvPr/>
        </p:nvSpPr>
        <p:spPr>
          <a:xfrm>
            <a:off x="7524328" y="5393275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(4)</a:t>
            </a:r>
            <a:endParaRPr lang="el-G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094" y="2884770"/>
            <a:ext cx="2468810" cy="1986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25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51989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457200" lvl="1" indent="0">
              <a:buNone/>
            </a:pPr>
            <a:r>
              <a:rPr lang="el-GR" sz="2400" dirty="0" smtClean="0"/>
              <a:t>Εκφράζοντας την σχέση (4) σε καρτεσιανές συντεταγμένες</a:t>
            </a:r>
          </a:p>
          <a:p>
            <a:pPr marL="457200" lvl="1" indent="0">
              <a:buNone/>
            </a:pPr>
            <a:r>
              <a:rPr lang="el-GR" sz="2400" dirty="0"/>
              <a:t>π</a:t>
            </a:r>
            <a:r>
              <a:rPr lang="el-GR" sz="2400" dirty="0" smtClean="0"/>
              <a:t>ροκύπτει ότι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-468560" y="2996952"/>
                <a:ext cx="10585176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  <m:bar>
                            <m:barPr>
                              <m:ctrlPr>
                                <a:rPr lang="el-G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bar>
                            <m:barPr>
                              <m:ctrlPr>
                                <a:rPr lang="el-G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𝒛</m:t>
                              </m:r>
                            </m:sub>
                          </m:sSub>
                          <m:bar>
                            <m:barPr>
                              <m:ctrlPr>
                                <a:rPr lang="el-G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𝒛</m:t>
                                  </m:r>
                                </m:sub>
                              </m:sSub>
                            </m:e>
                          </m:ba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l-G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bar>
                            <m:barPr>
                              <m:ctrlPr>
                                <a:rPr lang="el-G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  <m:bar>
                            <m:barPr>
                              <m:ctrlPr>
                                <a:rPr lang="el-G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𝒅𝒛</m:t>
                          </m:r>
                          <m:bar>
                            <m:barPr>
                              <m:ctrlPr>
                                <a:rPr lang="el-G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𝒛</m:t>
                                  </m:r>
                                </m:sub>
                              </m:sSub>
                            </m:e>
                          </m:bar>
                        </m:e>
                      </m:d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num>
                            <m:den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num>
                            <m:den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den>
                          </m:f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  <m:r>
                            <m:rPr>
                              <m:nor/>
                            </m:rPr>
                            <a:rPr lang="en-US" sz="24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num>
                            <m:den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𝒛</m:t>
                              </m:r>
                            </m:den>
                          </m:f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𝒅𝒛</m:t>
                          </m:r>
                        </m:e>
                      </m:d>
                    </m:oMath>
                  </m:oMathPara>
                </a14:m>
                <a:endParaRPr lang="en-US" sz="24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8560" y="2996952"/>
                <a:ext cx="105851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5889192" y="5683579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(5)</a:t>
            </a:r>
            <a:endParaRPr lang="el-GR" sz="2400" dirty="0"/>
          </a:p>
        </p:txBody>
      </p:sp>
      <p:sp>
        <p:nvSpPr>
          <p:cNvPr id="14" name="Θέση κειμένου 2"/>
          <p:cNvSpPr txBox="1">
            <a:spLocks/>
          </p:cNvSpPr>
          <p:nvPr/>
        </p:nvSpPr>
        <p:spPr>
          <a:xfrm>
            <a:off x="893276" y="3941366"/>
            <a:ext cx="7351132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Δηλαδή η δύναμη </a:t>
            </a:r>
            <a:r>
              <a:rPr lang="en-US" sz="2400" dirty="0" smtClean="0"/>
              <a:t>F </a:t>
            </a:r>
            <a:r>
              <a:rPr lang="el-GR" sz="2400" dirty="0" smtClean="0"/>
              <a:t>μπορεί να παρασταθεί στην μορφή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2987824" y="4511392"/>
                <a:ext cx="403244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d>
                      <m:d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𝑽</m:t>
                            </m:r>
                          </m:num>
                          <m:den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den>
                        </m:f>
                        <m:bar>
                          <m:barPr>
                            <m:ctrlPr>
                              <a:rPr lang="el-GR" sz="2400" b="1" i="1">
                                <a:latin typeface="Cambria Math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e>
                        </m:bar>
                        <m:r>
                          <a:rPr lang="en-US" sz="2400" b="1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𝑽</m:t>
                            </m:r>
                          </m:num>
                          <m:den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den>
                        </m:f>
                        <m:bar>
                          <m:barPr>
                            <m:ctrlPr>
                              <a:rPr lang="el-GR" sz="2400" b="1" i="1">
                                <a:latin typeface="Cambria Math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e>
                        </m:bar>
                        <m:r>
                          <m:rPr>
                            <m:nor/>
                          </m:rPr>
                          <a:rPr lang="en-US" sz="2400" b="1" dirty="0"/>
                          <m:t>+</m:t>
                        </m:r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𝑽</m:t>
                            </m:r>
                          </m:num>
                          <m:den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𝒛</m:t>
                            </m:r>
                          </m:den>
                        </m:f>
                        <m:bar>
                          <m:barPr>
                            <m:ctrlPr>
                              <a:rPr lang="el-GR" sz="2400" b="1" i="1">
                                <a:latin typeface="Cambria Math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e>
                        </m:bar>
                      </m:e>
                    </m:d>
                  </m:oMath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511392"/>
                <a:ext cx="4032448" cy="789816"/>
              </a:xfrm>
              <a:prstGeom prst="rect">
                <a:avLst/>
              </a:prstGeom>
              <a:blipFill rotWithShape="1">
                <a:blip r:embed="rId4"/>
                <a:stretch>
                  <a:fillRect l="-226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6588224" y="451139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4511392"/>
                <a:ext cx="93610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3923928" y="5519504"/>
                <a:ext cx="1581018" cy="78981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bar>
                      <m:bar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𝛁</m:t>
                        </m:r>
                      </m:e>
                    </m:ba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𝑽</m:t>
                    </m:r>
                  </m:oMath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5519504"/>
                <a:ext cx="1581018" cy="789816"/>
              </a:xfrm>
              <a:prstGeom prst="rect">
                <a:avLst/>
              </a:prstGeom>
              <a:blipFill rotWithShape="1">
                <a:blip r:embed="rId6"/>
                <a:stretch>
                  <a:fillRect l="-574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8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76267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  <p:sp>
        <p:nvSpPr>
          <p:cNvPr id="20" name="Rectangle 19"/>
          <p:cNvSpPr/>
          <p:nvPr/>
        </p:nvSpPr>
        <p:spPr>
          <a:xfrm>
            <a:off x="5889192" y="2679303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(5)</a:t>
            </a:r>
            <a:endParaRPr lang="el-G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3923928" y="2495168"/>
                <a:ext cx="1581018" cy="78981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bar>
                      <m:bar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𝛁</m:t>
                        </m:r>
                      </m:e>
                    </m:ba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𝑽</m:t>
                    </m:r>
                  </m:oMath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495168"/>
                <a:ext cx="1581018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574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Θέση κειμένου 7"/>
          <p:cNvSpPr txBox="1">
            <a:spLocks/>
          </p:cNvSpPr>
          <p:nvPr/>
        </p:nvSpPr>
        <p:spPr>
          <a:xfrm>
            <a:off x="494030" y="3717032"/>
            <a:ext cx="8208912" cy="20162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Οι δυνάμεις που ικανοποιούν την σχέση (3) ή (5) ονομάζονται </a:t>
            </a:r>
            <a:r>
              <a:rPr lang="el-GR" sz="2400" b="1" dirty="0" smtClean="0">
                <a:solidFill>
                  <a:srgbClr val="FF0000"/>
                </a:solidFill>
              </a:rPr>
              <a:t>Συντηρητικές Δυνάμεις.</a:t>
            </a:r>
            <a:r>
              <a:rPr lang="el-GR" sz="2400" dirty="0" smtClean="0"/>
              <a:t>Οι δυνάμεις αυτές ενεργούν στην διεύθυνση που αντιστοιχεί στο μέγιστο ρυθμό μείωσης της συνάρτησης δυναμικού στο χώρο και έχουν μέτρο ίσο με το μέτρο της κλίσης αυτής της μείωσης.</a:t>
            </a:r>
            <a:endParaRPr lang="el-GR" sz="2400" b="1" i="1" dirty="0"/>
          </a:p>
        </p:txBody>
      </p:sp>
    </p:spTree>
    <p:extLst>
      <p:ext uri="{BB962C8B-B14F-4D97-AF65-F5344CB8AC3E}">
        <p14:creationId xmlns:p14="http://schemas.microsoft.com/office/powerpoint/2010/main" val="398700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76267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  <p:sp>
        <p:nvSpPr>
          <p:cNvPr id="12" name="Θέση κειμένου 7"/>
          <p:cNvSpPr txBox="1">
            <a:spLocks/>
          </p:cNvSpPr>
          <p:nvPr/>
        </p:nvSpPr>
        <p:spPr>
          <a:xfrm>
            <a:off x="971600" y="2060848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Γνωρίζω ότι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923928" y="2492896"/>
                <a:ext cx="1728192" cy="78981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𝑽</m:t>
                      </m:r>
                      <m:r>
                        <a:rPr lang="en-US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492896"/>
                <a:ext cx="1728192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702" r="-315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Θέση κειμένου 7"/>
              <p:cNvSpPr txBox="1">
                <a:spLocks/>
              </p:cNvSpPr>
              <p:nvPr/>
            </p:nvSpPr>
            <p:spPr>
              <a:xfrm>
                <a:off x="971600" y="3501008"/>
                <a:ext cx="8208912" cy="57606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l-GR" sz="2400" dirty="0" smtClean="0"/>
                  <a:t>Άρα αν η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𝐹</m:t>
                    </m:r>
                  </m:oMath>
                </a14:m>
                <a:r>
                  <a:rPr lang="el-GR" sz="2400" dirty="0" smtClean="0"/>
                  <a:t> είναι συντηρητική θα ισχύει</a:t>
                </a:r>
                <a:r>
                  <a:rPr lang="en-US" sz="2400" dirty="0" smtClean="0"/>
                  <a:t>:</a:t>
                </a:r>
                <a:endParaRPr lang="el-GR" sz="2400" b="1" i="1" dirty="0"/>
              </a:p>
            </p:txBody>
          </p:sp>
        </mc:Choice>
        <mc:Fallback>
          <p:sp>
            <p:nvSpPr>
              <p:cNvPr id="9" name="Θέση κειμένου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501008"/>
                <a:ext cx="8208912" cy="576064"/>
              </a:xfrm>
              <a:prstGeom prst="rect">
                <a:avLst/>
              </a:prstGeom>
              <a:blipFill rotWithShape="1">
                <a:blip r:embed="rId4"/>
                <a:stretch>
                  <a:fillRect l="-1114" t="-8421" b="-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923928" y="4007336"/>
                <a:ext cx="1728192" cy="78981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007336"/>
                <a:ext cx="1728192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Θέση κειμένου 7"/>
          <p:cNvSpPr txBox="1">
            <a:spLocks/>
          </p:cNvSpPr>
          <p:nvPr/>
        </p:nvSpPr>
        <p:spPr>
          <a:xfrm>
            <a:off x="971600" y="4797152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Ισχύει όμως επίσης ότι αν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923928" y="5301208"/>
                <a:ext cx="1728192" cy="78981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5301208"/>
                <a:ext cx="1728192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652120" y="5301208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5301208"/>
                <a:ext cx="93610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444208" y="5511450"/>
                <a:ext cx="269979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 smtClean="0"/>
                  <a:t>Η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𝑭</m:t>
                    </m:r>
                  </m:oMath>
                </a14:m>
                <a:r>
                  <a:rPr lang="el-GR" b="1" dirty="0"/>
                  <a:t> είναι </a:t>
                </a:r>
                <a:r>
                  <a:rPr lang="el-GR" b="1" dirty="0" smtClean="0"/>
                  <a:t>συντηρητική </a:t>
                </a:r>
                <a:endParaRPr lang="el-GR" b="1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5511450"/>
                <a:ext cx="2699792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1806" t="-8197" b="-245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Θέση κειμένου 7"/>
          <p:cNvSpPr txBox="1">
            <a:spLocks/>
          </p:cNvSpPr>
          <p:nvPr/>
        </p:nvSpPr>
        <p:spPr>
          <a:xfrm>
            <a:off x="971600" y="6021288"/>
            <a:ext cx="8208912" cy="115212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Τα πεδία που ικανοποιούν την παραπάνω σχέση ονομάζονται </a:t>
            </a:r>
            <a:r>
              <a:rPr lang="el-GR" sz="2400" dirty="0" smtClean="0">
                <a:solidFill>
                  <a:srgbClr val="FF0000"/>
                </a:solidFill>
              </a:rPr>
              <a:t>αστρόβιλα πεδία</a:t>
            </a:r>
            <a:r>
              <a:rPr lang="el-GR" sz="2400" dirty="0" smtClean="0"/>
              <a:t>.</a:t>
            </a:r>
            <a:endParaRPr lang="el-GR" sz="2400" b="1" i="1" dirty="0"/>
          </a:p>
        </p:txBody>
      </p:sp>
    </p:spTree>
    <p:extLst>
      <p:ext uri="{BB962C8B-B14F-4D97-AF65-F5344CB8AC3E}">
        <p14:creationId xmlns:p14="http://schemas.microsoft.com/office/powerpoint/2010/main" val="122573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69066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23528" y="184709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</a:rPr>
                        <m:t>𝑊</m:t>
                      </m:r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𝑭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847096"/>
                <a:ext cx="3491880" cy="25180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2664296" y="184482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r>
                        <a:rPr lang="el-GR" sz="3200" b="1" i="0" smtClean="0">
                          <a:latin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sup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𝒅𝑽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296" y="1844824"/>
                <a:ext cx="3491880" cy="251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436096" y="184709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l-GR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847096"/>
                <a:ext cx="3491880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Θέση κειμένου 7"/>
          <p:cNvSpPr txBox="1">
            <a:spLocks/>
          </p:cNvSpPr>
          <p:nvPr/>
        </p:nvSpPr>
        <p:spPr>
          <a:xfrm>
            <a:off x="683568" y="1916832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Για μια συντηρητική δύναμη </a:t>
            </a:r>
            <a:r>
              <a:rPr lang="en-US" sz="2400" dirty="0" smtClean="0"/>
              <a:t>F </a:t>
            </a:r>
            <a:r>
              <a:rPr lang="el-GR" sz="2400" dirty="0" smtClean="0"/>
              <a:t>από την σχέση (4) ισχύει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p:sp>
        <p:nvSpPr>
          <p:cNvPr id="15" name="Θέση κειμένου 7"/>
          <p:cNvSpPr txBox="1">
            <a:spLocks/>
          </p:cNvSpPr>
          <p:nvPr/>
        </p:nvSpPr>
        <p:spPr>
          <a:xfrm>
            <a:off x="683568" y="3789040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Όμως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3059832" y="4005064"/>
                <a:ext cx="3491880" cy="790952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</a:rPr>
                                <m:t>𝒄</m:t>
                              </m:r>
                            </m:sub>
                          </m:sSub>
                        </m:e>
                      </m:ba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bar>
                        <m:bar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</a:rPr>
                                <m:t>𝒏𝒄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005064"/>
                <a:ext cx="3491880" cy="7909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Θέση κειμένου 7"/>
          <p:cNvSpPr txBox="1">
            <a:spLocks/>
          </p:cNvSpPr>
          <p:nvPr/>
        </p:nvSpPr>
        <p:spPr>
          <a:xfrm>
            <a:off x="683568" y="4509120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Οπότε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323528" y="443938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</a:rPr>
                        <m:t>𝑊</m:t>
                      </m:r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l-GR" sz="3600" b="0" i="1" smtClean="0">
                              <a:latin typeface="Cambria Math"/>
                            </a:rPr>
                            <m:t>(</m:t>
                          </m:r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𝒏𝒄</m:t>
                                  </m:r>
                                </m:sub>
                              </m:sSub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l-GR" sz="2800" b="1" i="1" dirty="0" smtClean="0">
                              <a:latin typeface="Cambria Math"/>
                            </a:rPr>
                            <m:t>)</m:t>
                          </m: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439384"/>
                <a:ext cx="3491880" cy="25180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3275856" y="4437112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4437112"/>
                <a:ext cx="3491880" cy="25180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5616624" y="4437112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600" b="0" i="0" smtClean="0">
                          <a:latin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𝒏</m:t>
                                  </m:r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624" y="4437112"/>
                <a:ext cx="3491880" cy="251800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8388424" y="5375488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424" y="5375488"/>
                <a:ext cx="936104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885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69066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  <p:sp>
        <p:nvSpPr>
          <p:cNvPr id="14" name="Θέση κειμένου 7"/>
          <p:cNvSpPr txBox="1">
            <a:spLocks/>
          </p:cNvSpPr>
          <p:nvPr/>
        </p:nvSpPr>
        <p:spPr>
          <a:xfrm>
            <a:off x="683568" y="1700808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Για μια συντηρητική δύναμη </a:t>
            </a:r>
            <a:r>
              <a:rPr lang="en-US" sz="2400" dirty="0" smtClean="0"/>
              <a:t>F </a:t>
            </a:r>
            <a:r>
              <a:rPr lang="el-GR" sz="2400" dirty="0" smtClean="0"/>
              <a:t>από την σχέση (4) ισχύει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971600" y="148705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</a:rPr>
                        <m:t>𝑊</m:t>
                      </m:r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l-GR" sz="3600" b="0" i="1" smtClean="0">
                              <a:latin typeface="Cambria Math"/>
                            </a:rPr>
                            <m:t>(</m:t>
                          </m:r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𝒏𝒄</m:t>
                                  </m:r>
                                </m:sub>
                              </m:sSub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l-GR" sz="2800" b="1" i="1" dirty="0" smtClean="0">
                              <a:latin typeface="Cambria Math"/>
                            </a:rPr>
                            <m:t>)</m:t>
                          </m: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487056"/>
                <a:ext cx="3491880" cy="25180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3923928" y="148478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1484784"/>
                <a:ext cx="3491880" cy="251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6264696" y="148478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600" b="0" i="0" smtClean="0">
                          <a:latin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𝒏</m:t>
                                  </m:r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696" y="1484784"/>
                <a:ext cx="3491880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179512" y="2348880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348880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ight Brace 18"/>
          <p:cNvSpPr/>
          <p:nvPr/>
        </p:nvSpPr>
        <p:spPr>
          <a:xfrm rot="5400000">
            <a:off x="5418262" y="3230810"/>
            <a:ext cx="576064" cy="396379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TextBox 19"/>
          <p:cNvSpPr txBox="1"/>
          <p:nvPr/>
        </p:nvSpPr>
        <p:spPr>
          <a:xfrm>
            <a:off x="5580113" y="3248980"/>
            <a:ext cx="792088" cy="137902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/>
            <a:endParaRPr 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5337126" y="3761386"/>
                <a:ext cx="738335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𝒅𝑽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126" y="3761386"/>
                <a:ext cx="738335" cy="789816"/>
              </a:xfrm>
              <a:prstGeom prst="rect">
                <a:avLst/>
              </a:prstGeom>
              <a:blipFill rotWithShape="1">
                <a:blip r:embed="rId7"/>
                <a:stretch>
                  <a:fillRect r="-107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008112" y="3429000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</a:rPr>
                        <m:t>𝑊</m:t>
                      </m:r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r>
                        <a:rPr lang="en-US" sz="36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36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V</m:t>
                      </m:r>
                      <m:r>
                        <a:rPr lang="en-US" sz="3600" b="0" i="0" smtClean="0">
                          <a:latin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𝒏𝒄</m:t>
                                  </m:r>
                                </m:sub>
                              </m:sSub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112" y="3429000"/>
                <a:ext cx="3491880" cy="25180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216024" y="4290824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4" y="4290824"/>
                <a:ext cx="936104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5400600" y="3575288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</a:rPr>
                        <m:t>𝑊</m:t>
                      </m:r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r>
                        <a:rPr lang="en-US" sz="36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36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V</m:t>
                      </m:r>
                      <m:r>
                        <a:rPr lang="en-US" sz="3600" b="0" i="0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600" y="3575288"/>
                <a:ext cx="3491880" cy="251800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4608512" y="4290824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512" y="4290824"/>
                <a:ext cx="936104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5337126" y="4387051"/>
            <a:ext cx="3555353" cy="894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4051363" y="5517232"/>
                <a:ext cx="1744773" cy="58477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𝐖</m:t>
                      </m:r>
                      <m:r>
                        <a:rPr lang="en-US" sz="3200" b="1">
                          <a:latin typeface="Cambria Math"/>
                        </a:rPr>
                        <m:t>=</m:t>
                      </m:r>
                      <m:r>
                        <a:rPr lang="el-GR" sz="3200" b="1" i="0" smtClean="0">
                          <a:latin typeface="Cambria Math"/>
                        </a:rPr>
                        <m:t>𝚫</m:t>
                      </m:r>
                      <m:r>
                        <a:rPr lang="en-US" sz="3200" b="1" i="0" smtClean="0">
                          <a:latin typeface="Cambria Math"/>
                        </a:rPr>
                        <m:t>𝐓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363" y="5517232"/>
                <a:ext cx="1744773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Θέση κειμένου 7"/>
          <p:cNvSpPr txBox="1">
            <a:spLocks/>
          </p:cNvSpPr>
          <p:nvPr/>
        </p:nvSpPr>
        <p:spPr>
          <a:xfrm>
            <a:off x="683568" y="5589240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Όμως</a:t>
            </a:r>
            <a:r>
              <a:rPr lang="en-US" sz="2400" dirty="0" smtClean="0"/>
              <a:t> </a:t>
            </a:r>
            <a:r>
              <a:rPr lang="el-GR" sz="2400" dirty="0" smtClean="0"/>
              <a:t>από την σχέση (3)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</p:spTree>
    <p:extLst>
      <p:ext uri="{BB962C8B-B14F-4D97-AF65-F5344CB8AC3E}">
        <p14:creationId xmlns:p14="http://schemas.microsoft.com/office/powerpoint/2010/main" val="1410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600200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Ορμή</a:t>
            </a:r>
            <a:endParaRPr lang="en-US" sz="2400" u="sng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2400" u="sng" dirty="0"/>
          </a:p>
          <a:p>
            <a:pPr lvl="1">
              <a:buFont typeface="Arial" panose="020B0604020202020204" pitchFamily="34" charset="0"/>
              <a:buChar char="•"/>
            </a:pPr>
            <a:endParaRPr lang="en-US" sz="2400" u="sng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2400" u="sng" dirty="0"/>
          </a:p>
          <a:p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Γραμμική Ορμή και Ώση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9692" y="2492896"/>
                <a:ext cx="6084676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a:rPr lang="el-GR" sz="2800" b="0" i="1" smtClean="0">
                          <a:latin typeface="Cambria Math"/>
                        </a:rPr>
                        <m:t>𝑚</m:t>
                      </m:r>
                      <m:bar>
                        <m:bar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𝑣</m:t>
                          </m:r>
                        </m:e>
                      </m:bar>
                    </m:oMath>
                  </m:oMathPara>
                </a14:m>
                <a:endParaRPr lang="en-US" sz="2800" b="1" i="1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492896"/>
                <a:ext cx="60846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375756" y="3356992"/>
                <a:ext cx="259228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L</m:t>
                              </m:r>
                            </m:e>
                          </m:bar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a:rPr lang="el-GR" sz="2800" b="0" i="1" smtClean="0">
                          <a:latin typeface="Cambria Math"/>
                        </a:rPr>
                        <m:t>𝑚</m:t>
                      </m:r>
                      <m:acc>
                        <m:accPr>
                          <m:chr m:val="̇"/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</m:bar>
                        </m:e>
                      </m:acc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</m:ba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756" y="3356992"/>
                <a:ext cx="259228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75656" y="3863320"/>
                <a:ext cx="352839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400" dirty="0" smtClean="0"/>
                  <a:t>όμως</a:t>
                </a:r>
                <a:r>
                  <a:rPr lang="el-GR" sz="2800" b="1" dirty="0" smtClean="0"/>
                  <a:t>  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800" b="0" i="1" smtClean="0">
                            <a:latin typeface="Cambria Math"/>
                          </a:rPr>
                          <m:t>𝐹</m:t>
                        </m:r>
                      </m:e>
                    </m:ba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𝑚</m:t>
                    </m:r>
                    <m:bar>
                      <m:bar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800" b="0" i="1" smtClean="0">
                            <a:latin typeface="Cambria Math"/>
                          </a:rPr>
                          <m:t>𝑎</m:t>
                        </m:r>
                      </m:e>
                    </m:bar>
                  </m:oMath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863320"/>
                <a:ext cx="3528392" cy="789816"/>
              </a:xfrm>
              <a:prstGeom prst="rect">
                <a:avLst/>
              </a:prstGeom>
              <a:blipFill rotWithShape="1">
                <a:blip r:embed="rId5"/>
                <a:stretch>
                  <a:fillRect l="-25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ight Brace 7"/>
          <p:cNvSpPr/>
          <p:nvPr/>
        </p:nvSpPr>
        <p:spPr>
          <a:xfrm>
            <a:off x="4788024" y="3501008"/>
            <a:ext cx="216024" cy="1152128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508104" y="3645024"/>
                <a:ext cx="1584176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  <a:prstDash val="solid"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𝐹</m:t>
                          </m:r>
                        </m:e>
                      </m:ba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645024"/>
                <a:ext cx="1584176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Θέση κειμένου 7"/>
          <p:cNvSpPr txBox="1">
            <a:spLocks/>
          </p:cNvSpPr>
          <p:nvPr/>
        </p:nvSpPr>
        <p:spPr>
          <a:xfrm>
            <a:off x="494030" y="4971554"/>
            <a:ext cx="8208912" cy="156898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dirty="0" smtClean="0"/>
              <a:t>H </a:t>
            </a:r>
            <a:r>
              <a:rPr lang="el-GR" sz="2400" dirty="0" smtClean="0"/>
              <a:t>παραπάνω σχέση μας δείχνει ότι </a:t>
            </a:r>
            <a:r>
              <a:rPr lang="el-GR" sz="2400" b="1" dirty="0" smtClean="0"/>
              <a:t>ο ρυθμός μεταβολής της ορμής υλικού σημείου ως προς αδρανειακό σύστημα αναφοράς ισούται με τη συνισταμένη εξωτερική δύναμηπου ενεργεί στο υλικό σημείο.</a:t>
            </a:r>
            <a:r>
              <a:rPr lang="en-US" sz="2400" b="1" dirty="0" smtClean="0"/>
              <a:t> </a:t>
            </a:r>
            <a:endParaRPr lang="el-GR" sz="2400" b="1" i="1" dirty="0"/>
          </a:p>
        </p:txBody>
      </p:sp>
      <p:sp>
        <p:nvSpPr>
          <p:cNvPr id="3" name="Rectangle 2"/>
          <p:cNvSpPr/>
          <p:nvPr/>
        </p:nvSpPr>
        <p:spPr>
          <a:xfrm>
            <a:off x="7524328" y="3717032"/>
            <a:ext cx="6719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Cambria Math"/>
              </a:rPr>
              <a:t>(1)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12747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69066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Έργο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 dirty="0"/>
          </a:p>
        </p:txBody>
      </p:sp>
      <p:sp>
        <p:nvSpPr>
          <p:cNvPr id="14" name="Θέση κειμένου 7"/>
          <p:cNvSpPr txBox="1">
            <a:spLocks/>
          </p:cNvSpPr>
          <p:nvPr/>
        </p:nvSpPr>
        <p:spPr>
          <a:xfrm>
            <a:off x="683568" y="1844824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Για μια συντηρητική δύναμη </a:t>
            </a:r>
            <a:r>
              <a:rPr lang="en-US" sz="2400" dirty="0" smtClean="0"/>
              <a:t>F </a:t>
            </a:r>
            <a:r>
              <a:rPr lang="el-GR" sz="2400" dirty="0" smtClean="0"/>
              <a:t>από την σχέση (4) ισχύει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179512" y="2348880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348880"/>
                <a:ext cx="936104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755576" y="2276872"/>
                <a:ext cx="3491880" cy="861824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600" b="0" i="0" smtClean="0">
                          <a:latin typeface="Cambria Math"/>
                        </a:rPr>
                        <m:t>ΔΤ</m:t>
                      </m:r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r>
                        <a:rPr lang="en-US" sz="36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36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V</m:t>
                      </m:r>
                      <m:r>
                        <a:rPr lang="en-US" sz="3600" b="0" i="0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276872"/>
                <a:ext cx="3491880" cy="8618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4257439" y="2368055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439" y="2368055"/>
                <a:ext cx="93610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4824536" y="2314012"/>
                <a:ext cx="3491880" cy="75494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𝑛𝑐</m:t>
                          </m:r>
                        </m:sub>
                      </m:sSub>
                      <m:r>
                        <a:rPr lang="el-GR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3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536" y="2314012"/>
                <a:ext cx="3491880" cy="75494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179512" y="364729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647296"/>
                <a:ext cx="93610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864096" y="3593253"/>
                <a:ext cx="3491880" cy="75494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𝑛𝑐</m:t>
                          </m:r>
                        </m:sub>
                      </m:sSub>
                      <m:r>
                        <a:rPr lang="el-GR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096" y="3593253"/>
                <a:ext cx="3491880" cy="75494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Θέση κειμένου 7"/>
          <p:cNvSpPr txBox="1">
            <a:spLocks/>
          </p:cNvSpPr>
          <p:nvPr/>
        </p:nvSpPr>
        <p:spPr>
          <a:xfrm>
            <a:off x="5022304" y="3682695"/>
            <a:ext cx="3096344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b="1" dirty="0" smtClean="0">
                <a:solidFill>
                  <a:srgbClr val="FF0000"/>
                </a:solidFill>
              </a:rPr>
              <a:t>Αρχή Έργου Ενέργειας</a:t>
            </a:r>
            <a:endParaRPr lang="el-GR" sz="2400" b="1" i="1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59232" y="3688805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6</a:t>
            </a:r>
            <a:r>
              <a:rPr lang="en-US" sz="2400" b="1" dirty="0" smtClean="0"/>
              <a:t>)</a:t>
            </a:r>
            <a:endParaRPr lang="el-GR" sz="2400" dirty="0"/>
          </a:p>
        </p:txBody>
      </p:sp>
      <p:sp>
        <p:nvSpPr>
          <p:cNvPr id="39" name="Θέση κειμένου 7"/>
          <p:cNvSpPr txBox="1">
            <a:spLocks/>
          </p:cNvSpPr>
          <p:nvPr/>
        </p:nvSpPr>
        <p:spPr>
          <a:xfrm>
            <a:off x="683568" y="4581128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Αν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-252536" y="4834292"/>
                <a:ext cx="3491880" cy="75494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𝑛𝑐</m:t>
                          </m:r>
                        </m:sub>
                      </m:sSub>
                      <m:r>
                        <a:rPr lang="el-GR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3200" i="1" smtClean="0">
                          <a:latin typeface="Cambria Math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2536" y="4834292"/>
                <a:ext cx="3491880" cy="75494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2051720" y="479715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4797152"/>
                <a:ext cx="936104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1800200" y="4797152"/>
                <a:ext cx="3491880" cy="75494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200" b="0" i="0" smtClean="0">
                          <a:latin typeface="Cambria Math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l-GR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3200" i="1" smtClean="0">
                          <a:latin typeface="Cambria Math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200" y="4797152"/>
                <a:ext cx="3491880" cy="75494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3995936" y="479715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4797152"/>
                <a:ext cx="936104" cy="7898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4752528" y="4797152"/>
                <a:ext cx="3491880" cy="75494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0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32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528" y="4797152"/>
                <a:ext cx="3491880" cy="75494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Θέση κειμένου 7"/>
          <p:cNvSpPr txBox="1">
            <a:spLocks/>
          </p:cNvSpPr>
          <p:nvPr/>
        </p:nvSpPr>
        <p:spPr>
          <a:xfrm>
            <a:off x="4013684" y="5805264"/>
            <a:ext cx="6390964" cy="105273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b="1" dirty="0" smtClean="0">
                <a:solidFill>
                  <a:srgbClr val="FF0000"/>
                </a:solidFill>
              </a:rPr>
              <a:t>Αρχή </a:t>
            </a:r>
            <a:r>
              <a:rPr lang="el-GR" sz="2400" b="1" dirty="0" smtClean="0">
                <a:solidFill>
                  <a:srgbClr val="FF0000"/>
                </a:solidFill>
              </a:rPr>
              <a:t>Διατήρησης Μηχανικής</a:t>
            </a:r>
            <a:r>
              <a:rPr lang="el-GR" sz="2400" b="1" dirty="0" smtClean="0">
                <a:solidFill>
                  <a:srgbClr val="FF0000"/>
                </a:solidFill>
              </a:rPr>
              <a:t> Ενέργειας</a:t>
            </a:r>
            <a:endParaRPr lang="el-GR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77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</a:t>
            </a:r>
            <a:r>
              <a:rPr lang="el-GR" dirty="0" smtClean="0"/>
              <a:t>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Δεδομένα</a:t>
            </a:r>
            <a:endParaRPr lang="el-G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79280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Έστω υλικό σημείο μάζας   </a:t>
                </a:r>
                <a14:m>
                  <m:oMath xmlns:m="http://schemas.openxmlformats.org/officeDocument/2006/math">
                    <m:r>
                      <a:rPr lang="el-GR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l-GR" dirty="0" smtClean="0"/>
                  <a:t>.</a:t>
                </a:r>
                <a:endParaRPr lang="el-GR" dirty="0" smtClean="0"/>
              </a:p>
              <a:p>
                <a:pPr algn="just"/>
                <a:r>
                  <a:rPr lang="en-US" dirty="0" smtClean="0"/>
                  <a:t>H </a:t>
                </a:r>
                <a:r>
                  <a:rPr lang="el-GR" dirty="0" smtClean="0"/>
                  <a:t>επιτάχυνση της βαρύτητας είναι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𝑔</m:t>
                    </m:r>
                    <m:r>
                      <a:rPr lang="en-US" i="1">
                        <a:latin typeface="Cambria Math"/>
                      </a:rPr>
                      <m:t>=9,81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𝑚</m:t>
                    </m:r>
                    <m:r>
                      <a:rPr lang="en-US" b="0" i="1" smtClean="0">
                        <a:latin typeface="Cambria Math"/>
                      </a:rPr>
                      <m:t>/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 smtClean="0"/>
                  <a:t> .</a:t>
                </a:r>
                <a:endParaRPr lang="en-US" dirty="0" smtClean="0"/>
              </a:p>
              <a:p>
                <a:pPr algn="just"/>
                <a:r>
                  <a:rPr lang="en-US" dirty="0" smtClean="0"/>
                  <a:t>H</a:t>
                </a:r>
                <a:r>
                  <a:rPr lang="el-GR" dirty="0" smtClean="0"/>
                  <a:t> δύναμη της βαρύτητας έχει την μορφή</a:t>
                </a:r>
                <a:r>
                  <a:rPr lang="en-US" dirty="0" smtClean="0"/>
                  <a:t>:</a:t>
                </a:r>
              </a:p>
              <a:p>
                <a:pPr algn="just"/>
                <a:endParaRPr lang="en-US" dirty="0" smtClean="0"/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79280"/>
              </a:xfrm>
              <a:blipFill rotWithShape="1">
                <a:blip r:embed="rId3"/>
                <a:stretch>
                  <a:fillRect l="-2112" t="-1258" r="-22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31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3789424" cy="194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Πεδίο Βαρύτητας της Γης</a:t>
            </a:r>
            <a:endParaRPr lang="el-G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987824" y="5229200"/>
                <a:ext cx="59766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l-GR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𝑭</m:t>
                        </m:r>
                      </m:e>
                    </m:ba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l-G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bar>
                          <m:barPr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</m:e>
                        </m:ba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bar>
                          <m:barPr>
                            <m:ctrlPr>
                              <a:rPr lang="el-GR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</m:e>
                        </m:ba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(−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𝒎𝒈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  <m:bar>
                          <m:barPr>
                            <m:ctrlPr>
                              <a:rPr lang="el-GR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</m:e>
                        </m:bar>
                      </m:e>
                    </m:d>
                  </m:oMath>
                </a14:m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l-GR" sz="2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400" b="1" i="1">
                        <a:latin typeface="Cambria Math"/>
                        <a:ea typeface="Cambria Math" panose="02040503050406030204" pitchFamily="18" charset="0"/>
                      </a:rPr>
                      <m:t>𝒎𝒈</m:t>
                    </m:r>
                    <m:bar>
                      <m:barPr>
                        <m:ctrlPr>
                          <a:rPr lang="el-GR" sz="24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l-GR" sz="2400" b="1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</m:e>
                    </m:bar>
                  </m:oMath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5229200"/>
                <a:ext cx="597666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014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</a:t>
            </a:r>
            <a:r>
              <a:rPr lang="el-GR" dirty="0" smtClean="0"/>
              <a:t>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Z</a:t>
            </a:r>
            <a:r>
              <a:rPr lang="el-GR" sz="2800" dirty="0" smtClean="0"/>
              <a:t>ητούμενα</a:t>
            </a:r>
            <a:endParaRPr lang="el-G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142976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Να βρεθεί η συνάρτηση δυναμικού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𝑉</m:t>
                    </m:r>
                    <m:r>
                      <a:rPr lang="en-US" b="0" i="1" smtClean="0">
                        <a:latin typeface="Cambria Math"/>
                      </a:rPr>
                      <m:t>.</m:t>
                    </m:r>
                  </m:oMath>
                </a14:m>
                <a:endParaRPr lang="el-GR" dirty="0" smtClean="0"/>
              </a:p>
              <a:p>
                <a:pPr algn="just"/>
                <a:endParaRPr lang="en-US" dirty="0" smtClean="0"/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142976"/>
              </a:xfrm>
              <a:blipFill rotWithShape="1">
                <a:blip r:embed="rId3"/>
                <a:stretch>
                  <a:fillRect l="-2112" t="-4255" r="-22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32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3789424" cy="194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Πεδίο Βαρύτητας της Γης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537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</a:t>
            </a:r>
            <a:r>
              <a:rPr lang="el-GR" dirty="0" smtClean="0"/>
              <a:t>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1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142976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l-GR" dirty="0" smtClean="0"/>
                  <a:t>Ελέγχω αν η δύναμη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/>
                          </a:rPr>
                          <m:t>𝐹</m:t>
                        </m:r>
                      </m:e>
                    </m:bar>
                  </m:oMath>
                </a14:m>
                <a:r>
                  <a:rPr lang="en-US" i="1" dirty="0" smtClean="0"/>
                  <a:t> </a:t>
                </a:r>
                <a:r>
                  <a:rPr lang="el-GR" dirty="0" smtClean="0"/>
                  <a:t>είναι συντηρητική</a:t>
                </a:r>
                <a:r>
                  <a:rPr lang="en-US" dirty="0" smtClean="0"/>
                  <a:t> </a:t>
                </a:r>
                <a:r>
                  <a:rPr lang="el-GR" dirty="0" smtClean="0"/>
                  <a:t>για να δω αν ισχύει η σχέση (5)</a:t>
                </a:r>
                <a:r>
                  <a:rPr lang="en-US" dirty="0" smtClean="0"/>
                  <a:t>:</a:t>
                </a:r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142976"/>
              </a:xfrm>
              <a:blipFill rotWithShape="1">
                <a:blip r:embed="rId3"/>
                <a:stretch>
                  <a:fillRect l="-2413" t="-6915" r="-2262" b="-74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33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3789424" cy="194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Πεδίο Βαρύτητας της Γης</a:t>
            </a:r>
            <a:endParaRPr lang="el-GR" dirty="0"/>
          </a:p>
        </p:txBody>
      </p:sp>
      <p:sp>
        <p:nvSpPr>
          <p:cNvPr id="9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4008" y="3438152"/>
            <a:ext cx="4041775" cy="5032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Εύκολα αποδεικνύεται ότι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788024" y="3861048"/>
                <a:ext cx="3528392" cy="1979084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bar>
                      <m:r>
                        <a:rPr lang="el-GR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l-GR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l-G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bar>
                                  <m:barPr>
                                    <m:ctrlPr>
                                      <a:rPr lang="el-GR" sz="2400" b="1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l-GR" sz="2400" b="1" i="1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𝒆</m:t>
                                        </m:r>
                                      </m:e>
                                      <m:sub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sub>
                                    </m:sSub>
                                  </m:e>
                                </m:bar>
                              </m:e>
                              <m:e>
                                <m:bar>
                                  <m:barPr>
                                    <m:ctrlPr>
                                      <a:rPr lang="el-GR" sz="2400" b="1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l-GR" sz="2400" b="1" i="1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𝒆</m:t>
                                        </m:r>
                                      </m:e>
                                      <m:sub>
                                        <m:r>
                                          <a:rPr lang="en-US" sz="2400" b="1" i="1" smtClean="0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  <m:t>𝒚</m:t>
                                        </m:r>
                                      </m:sub>
                                    </m:sSub>
                                  </m:e>
                                </m:bar>
                              </m:e>
                              <m:e>
                                <m:bar>
                                  <m:barPr>
                                    <m:ctrlPr>
                                      <a:rPr lang="el-GR" sz="2400" b="1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l-GR" sz="2400" b="1" i="1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𝒆</m:t>
                                        </m:r>
                                      </m:e>
                                      <m:sub>
                                        <m:r>
                                          <a:rPr lang="en-US" sz="2400" b="1" i="1" smtClean="0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  <m:t>𝒛</m:t>
                                        </m:r>
                                      </m:sub>
                                    </m:sSub>
                                  </m:e>
                                </m:ba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</m:num>
                                  <m:den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</m:num>
                                  <m:den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</m:num>
                                  <m:den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𝒛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𝒎𝒈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861048"/>
                <a:ext cx="3528392" cy="197908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540602" y="5742408"/>
                <a:ext cx="8744366" cy="114297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l-GR" dirty="0" smtClean="0"/>
                  <a:t>Άρα</a:t>
                </a:r>
                <a:r>
                  <a:rPr lang="el-GR" dirty="0" smtClean="0"/>
                  <a:t> η δύναμη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/>
                          </a:rPr>
                          <m:t>𝐹</m:t>
                        </m:r>
                      </m:e>
                    </m:bar>
                  </m:oMath>
                </a14:m>
                <a:r>
                  <a:rPr lang="en-US" i="1" dirty="0" smtClean="0"/>
                  <a:t> </a:t>
                </a:r>
                <a:r>
                  <a:rPr lang="el-GR" dirty="0" smtClean="0"/>
                  <a:t>είναι συντηρητική</a:t>
                </a:r>
                <a:r>
                  <a:rPr lang="en-US" dirty="0" smtClean="0"/>
                  <a:t>.</a:t>
                </a:r>
              </a:p>
            </p:txBody>
          </p:sp>
        </mc:Choice>
        <mc:Fallback>
          <p:sp>
            <p:nvSpPr>
              <p:cNvPr id="12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540602" y="5742408"/>
                <a:ext cx="8744366" cy="1142976"/>
              </a:xfrm>
              <a:blipFill rotWithShape="1">
                <a:blip r:embed="rId6"/>
                <a:stretch>
                  <a:fillRect l="-1116" t="-37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925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</a:t>
            </a:r>
            <a:r>
              <a:rPr lang="el-GR" dirty="0" smtClean="0"/>
              <a:t>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716016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1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142976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l-GR" dirty="0" smtClean="0"/>
                  <a:t>Ελέγχω αν η δύναμη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/>
                          </a:rPr>
                          <m:t>𝐹</m:t>
                        </m:r>
                      </m:e>
                    </m:bar>
                  </m:oMath>
                </a14:m>
                <a:r>
                  <a:rPr lang="en-US" i="1" dirty="0" smtClean="0"/>
                  <a:t> </a:t>
                </a:r>
                <a:r>
                  <a:rPr lang="el-GR" dirty="0" smtClean="0"/>
                  <a:t>είναι συντηρητική</a:t>
                </a:r>
                <a:r>
                  <a:rPr lang="en-US" dirty="0" smtClean="0"/>
                  <a:t> </a:t>
                </a:r>
                <a:r>
                  <a:rPr lang="el-GR" dirty="0" smtClean="0"/>
                  <a:t>για να δω αν ισχύει η σχέση (5)</a:t>
                </a:r>
                <a:r>
                  <a:rPr lang="en-US" dirty="0" smtClean="0"/>
                  <a:t>:</a:t>
                </a:r>
              </a:p>
            </p:txBody>
          </p:sp>
        </mc:Choice>
        <mc:Fallback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142976"/>
              </a:xfrm>
              <a:blipFill rotWithShape="1">
                <a:blip r:embed="rId3"/>
                <a:stretch>
                  <a:fillRect l="-2413" t="-6915" r="-2262" b="-74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34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3789424" cy="1948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Πεδίο Βαρύτητας της Γης</a:t>
            </a:r>
            <a:endParaRPr lang="el-GR" dirty="0"/>
          </a:p>
        </p:txBody>
      </p:sp>
      <p:sp>
        <p:nvSpPr>
          <p:cNvPr id="9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4008" y="3438152"/>
            <a:ext cx="4041775" cy="5032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Εύκολα αποδεικνύεται ότι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788024" y="3861048"/>
                <a:ext cx="3528392" cy="1979084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bar>
                      <m:r>
                        <a:rPr lang="el-GR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l-GR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l-G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bar>
                                  <m:barPr>
                                    <m:ctrlPr>
                                      <a:rPr lang="el-GR" sz="2400" b="1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l-GR" sz="2400" b="1" i="1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𝒆</m:t>
                                        </m:r>
                                      </m:e>
                                      <m:sub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sub>
                                    </m:sSub>
                                  </m:e>
                                </m:bar>
                              </m:e>
                              <m:e>
                                <m:bar>
                                  <m:barPr>
                                    <m:ctrlPr>
                                      <a:rPr lang="el-GR" sz="2400" b="1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l-GR" sz="2400" b="1" i="1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𝒆</m:t>
                                        </m:r>
                                      </m:e>
                                      <m:sub>
                                        <m:r>
                                          <a:rPr lang="en-US" sz="2400" b="1" i="1" smtClean="0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  <m:t>𝒚</m:t>
                                        </m:r>
                                      </m:sub>
                                    </m:sSub>
                                  </m:e>
                                </m:bar>
                              </m:e>
                              <m:e>
                                <m:bar>
                                  <m:barPr>
                                    <m:ctrlPr>
                                      <a:rPr lang="el-GR" sz="2400" b="1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l-GR" sz="2400" b="1" i="1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𝒆</m:t>
                                        </m:r>
                                      </m:e>
                                      <m:sub>
                                        <m:r>
                                          <a:rPr lang="en-US" sz="2400" b="1" i="1" smtClean="0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  <m:t>𝒛</m:t>
                                        </m:r>
                                      </m:sub>
                                    </m:sSub>
                                  </m:e>
                                </m:ba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</m:num>
                                  <m:den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</m:num>
                                  <m:den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</m:num>
                                  <m:den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𝒛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𝒎𝒈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861048"/>
                <a:ext cx="3528392" cy="197908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540602" y="5742408"/>
                <a:ext cx="8744366" cy="114297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l-GR" dirty="0" smtClean="0"/>
                  <a:t>Άρα</a:t>
                </a:r>
                <a:r>
                  <a:rPr lang="el-GR" dirty="0" smtClean="0"/>
                  <a:t> η δύναμη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/>
                          </a:rPr>
                          <m:t>𝐹</m:t>
                        </m:r>
                      </m:e>
                    </m:bar>
                  </m:oMath>
                </a14:m>
                <a:r>
                  <a:rPr lang="en-US" i="1" dirty="0" smtClean="0"/>
                  <a:t> </a:t>
                </a:r>
                <a:r>
                  <a:rPr lang="el-GR" dirty="0" smtClean="0"/>
                  <a:t>είναι συντηρητική</a:t>
                </a:r>
                <a:r>
                  <a:rPr lang="en-US" dirty="0" smtClean="0"/>
                  <a:t>.</a:t>
                </a:r>
              </a:p>
            </p:txBody>
          </p:sp>
        </mc:Choice>
        <mc:Fallback>
          <p:sp>
            <p:nvSpPr>
              <p:cNvPr id="12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540602" y="5742408"/>
                <a:ext cx="8744366" cy="1142976"/>
              </a:xfrm>
              <a:blipFill rotWithShape="1">
                <a:blip r:embed="rId6"/>
                <a:stretch>
                  <a:fillRect l="-1116" t="-37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759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</a:t>
            </a:r>
            <a:r>
              <a:rPr lang="el-GR" dirty="0" smtClean="0"/>
              <a:t>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683568" y="1709118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2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35</a:t>
            </a:fld>
            <a:endParaRPr lang="el-GR" dirty="0"/>
          </a:p>
        </p:txBody>
      </p:sp>
      <p:sp>
        <p:nvSpPr>
          <p:cNvPr id="16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2348880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Υπολογισμός της Δυναμικής Ενέργειας από την σχέση (5) 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3923928" y="2855208"/>
                <a:ext cx="1581018" cy="789816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bar>
                      <m:bar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𝛁</m:t>
                        </m:r>
                      </m:e>
                    </m:ba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𝑽</m:t>
                    </m:r>
                  </m:oMath>
                </a14:m>
                <a:endParaRPr lang="en-US" sz="2400" b="1" dirty="0" smtClean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855208"/>
                <a:ext cx="1581018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61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5292080" y="2855208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855208"/>
                <a:ext cx="936104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539552" y="3719304"/>
                <a:ext cx="8604448" cy="1149856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</m:t>
                    </m:r>
                    <m:f>
                      <m:f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den>
                    </m:f>
                    <m:r>
                      <m:rPr>
                        <m:nor/>
                      </m:rPr>
                      <a:rPr lang="en-US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𝒛</m:t>
                        </m:r>
                      </m:den>
                    </m:f>
                    <m:r>
                      <m:rPr>
                        <m:nor/>
                      </m:rPr>
                      <a:rPr lang="en-US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𝒎𝒈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</m:d>
                  </m:oMath>
                </a14:m>
                <a:endParaRPr lang="en-US" sz="28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19304"/>
                <a:ext cx="8604448" cy="114985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560220" y="5157192"/>
                <a:ext cx="66396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20" y="5157192"/>
                <a:ext cx="66396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752" r="-1835" b="-1973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899592" y="499311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993116"/>
                <a:ext cx="93610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547664" y="5158264"/>
                <a:ext cx="2376264" cy="722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𝒛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𝒛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𝒎𝒈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5158264"/>
                <a:ext cx="2376264" cy="72282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3491880" y="508745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087456"/>
                <a:ext cx="936104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4199388" y="4509120"/>
                <a:ext cx="4549076" cy="1941944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𝒛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)=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𝒎𝒈𝒛</m:t>
                    </m:r>
                  </m:oMath>
                </a14:m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388" y="4509120"/>
                <a:ext cx="4549076" cy="1941944"/>
              </a:xfrm>
              <a:prstGeom prst="rect">
                <a:avLst/>
              </a:prstGeom>
              <a:blipFill rotWithShape="1">
                <a:blip r:embed="rId10"/>
                <a:stretch>
                  <a:fillRect l="-4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8464155" y="5295426"/>
                <a:ext cx="5782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155" y="5295426"/>
                <a:ext cx="578235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555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</a:t>
            </a:r>
            <a:r>
              <a:rPr lang="el-GR" dirty="0" smtClean="0"/>
              <a:t>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683568" y="1709118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2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36</a:t>
            </a:fld>
            <a:endParaRPr lang="el-GR" dirty="0"/>
          </a:p>
        </p:txBody>
      </p:sp>
      <p:sp>
        <p:nvSpPr>
          <p:cNvPr id="16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2348880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Αντικαθιστώ την (</a:t>
            </a:r>
            <a:r>
              <a:rPr lang="en-US" dirty="0" smtClean="0"/>
              <a:t>d) </a:t>
            </a:r>
            <a:r>
              <a:rPr lang="el-GR" dirty="0" smtClean="0"/>
              <a:t>στην </a:t>
            </a:r>
            <a:r>
              <a:rPr lang="en-US" dirty="0" smtClean="0"/>
              <a:t>(a) </a:t>
            </a:r>
            <a:r>
              <a:rPr lang="el-GR" dirty="0" smtClean="0"/>
              <a:t>κι έχω</a:t>
            </a:r>
            <a:r>
              <a:rPr lang="el-GR" dirty="0" smtClean="0"/>
              <a:t> 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776244" y="2996952"/>
                <a:ext cx="7152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44" y="2996952"/>
                <a:ext cx="715259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695" r="-2542" b="-21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1907704" y="2924944"/>
                <a:ext cx="2376264" cy="722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𝒛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924944"/>
                <a:ext cx="2376264" cy="7228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127370" y="285293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370" y="2852936"/>
                <a:ext cx="93610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3635896" y="285293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852936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4427984" y="2924944"/>
                <a:ext cx="5400600" cy="813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[</m:t>
                        </m:r>
                        <m: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𝒎𝒈𝒛</m:t>
                        </m:r>
                        <m:r>
                          <m:rPr>
                            <m:nor/>
                          </m:rP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  <m:d>
                          <m:d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</m:d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924944"/>
                <a:ext cx="5400600" cy="81368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1115616" y="393305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933056"/>
                <a:ext cx="936104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1907704" y="3933056"/>
                <a:ext cx="5400600" cy="813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  <m:d>
                          <m:d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933056"/>
                <a:ext cx="5400600" cy="81368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4941168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Ολοκληρώνω ως προς </a:t>
            </a:r>
            <a:r>
              <a:rPr lang="en-US" dirty="0" smtClean="0"/>
              <a:t>x </a:t>
            </a:r>
            <a:r>
              <a:rPr lang="el-GR" dirty="0" smtClean="0"/>
              <a:t>κι έχω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88024" y="4922004"/>
                <a:ext cx="30262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dirty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>
                          <a:latin typeface="Cambria Math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dirty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922004"/>
                <a:ext cx="3026231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5589240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</a:t>
            </a:r>
            <a:r>
              <a:rPr lang="el-GR" dirty="0" smtClean="0"/>
              <a:t>πότε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1895132" y="4869160"/>
                <a:ext cx="4549076" cy="1941944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𝒛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𝒎𝒈𝒛</m:t>
                    </m:r>
                  </m:oMath>
                </a14:m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l-GR" sz="2400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5132" y="4869160"/>
                <a:ext cx="4549076" cy="1941944"/>
              </a:xfrm>
              <a:prstGeom prst="rect">
                <a:avLst/>
              </a:prstGeom>
              <a:blipFill rotWithShape="1">
                <a:blip r:embed="rId11"/>
                <a:stretch>
                  <a:fillRect l="-4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6086578" y="5609299"/>
                <a:ext cx="67678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𝒆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578" y="5609299"/>
                <a:ext cx="676788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1802" r="-2703" b="-1973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812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</a:t>
            </a:r>
            <a:r>
              <a:rPr lang="el-GR" dirty="0" smtClean="0"/>
              <a:t>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683568" y="1709118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2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37</a:t>
            </a:fld>
            <a:endParaRPr lang="el-GR" dirty="0"/>
          </a:p>
        </p:txBody>
      </p:sp>
      <p:sp>
        <p:nvSpPr>
          <p:cNvPr id="16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2348880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Αντικαθιστώ την (</a:t>
            </a:r>
            <a:r>
              <a:rPr lang="en-US" dirty="0" smtClean="0"/>
              <a:t>e) </a:t>
            </a:r>
            <a:r>
              <a:rPr lang="el-GR" dirty="0" smtClean="0"/>
              <a:t>στην </a:t>
            </a:r>
            <a:r>
              <a:rPr lang="en-US" dirty="0" smtClean="0"/>
              <a:t>(b) </a:t>
            </a:r>
            <a:r>
              <a:rPr lang="el-GR" dirty="0" smtClean="0"/>
              <a:t>κι έχω</a:t>
            </a:r>
            <a:r>
              <a:rPr lang="el-GR" dirty="0" smtClean="0"/>
              <a:t> 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776244" y="2996952"/>
                <a:ext cx="7152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44" y="2996952"/>
                <a:ext cx="715259" cy="461665"/>
              </a:xfrm>
              <a:prstGeom prst="rect">
                <a:avLst/>
              </a:prstGeom>
              <a:blipFill rotWithShape="1">
                <a:blip r:embed="rId3"/>
                <a:stretch>
                  <a:fillRect r="-847" b="-21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1907704" y="2924944"/>
                <a:ext cx="2376264" cy="776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𝒛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924944"/>
                <a:ext cx="2376264" cy="7766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127370" y="285293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370" y="2852936"/>
                <a:ext cx="93610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3635896" y="285293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852936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4427984" y="2924944"/>
                <a:ext cx="5400600" cy="7878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[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𝒎𝒈𝒛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 +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</m:d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924944"/>
                <a:ext cx="5400600" cy="78784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1115616" y="393305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933056"/>
                <a:ext cx="936104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1907704" y="3933056"/>
                <a:ext cx="5400600" cy="8733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933056"/>
                <a:ext cx="5400600" cy="87338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4797152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</a:t>
            </a:r>
            <a:r>
              <a:rPr lang="el-GR" dirty="0" smtClean="0"/>
              <a:t>πότε</a:t>
            </a:r>
            <a:r>
              <a:rPr lang="en-US" dirty="0" smtClean="0"/>
              <a:t> </a:t>
            </a:r>
            <a:r>
              <a:rPr lang="el-GR" dirty="0" smtClean="0"/>
              <a:t>η συνάρτηση Δυναμικού είναι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2915816" y="4871432"/>
                <a:ext cx="4549076" cy="1941944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𝒛</m:t>
                        </m:r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𝒎𝒈𝒛</m:t>
                    </m:r>
                  </m:oMath>
                </a14:m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lang="el-GR" sz="2400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4871432"/>
                <a:ext cx="4549076" cy="1941944"/>
              </a:xfrm>
              <a:prstGeom prst="rect">
                <a:avLst/>
              </a:prstGeom>
              <a:blipFill rotWithShape="1">
                <a:blip r:embed="rId10"/>
                <a:stretch>
                  <a:fillRect l="-2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563888" y="393305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933056"/>
                <a:ext cx="936104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4169670" y="4097131"/>
                <a:ext cx="30262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670" y="4097131"/>
                <a:ext cx="3026231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2736465" y="5517232"/>
            <a:ext cx="3671070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2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5" name="Picture 8" descr="Λογότυπο του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 descr="Λογότυπο του προγρά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7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893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46856" y="1600200"/>
                <a:ext cx="8229600" cy="1108720"/>
              </a:xfrm>
            </p:spPr>
            <p:txBody>
              <a:bodyPr>
                <a:noAutofit/>
              </a:bodyPr>
              <a:lstStyle/>
              <a:p>
                <a:pPr marL="514350" indent="-514350">
                  <a:buFont typeface="+mj-lt"/>
                  <a:buAutoNum type="alphaUcPeriod"/>
                </a:pPr>
                <a:r>
                  <a:rPr lang="el-GR" sz="2800" u="sng" dirty="0" smtClean="0"/>
                  <a:t>Για Υλικό </a:t>
                </a:r>
                <a:r>
                  <a:rPr lang="el-GR" sz="2800" u="sng" dirty="0"/>
                  <a:t>Σ</a:t>
                </a:r>
                <a:r>
                  <a:rPr lang="el-GR" sz="2800" u="sng" dirty="0" smtClean="0"/>
                  <a:t>ημείο</a:t>
                </a:r>
                <a:endParaRPr lang="el-GR" sz="2800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l-GR" sz="2400" u="sng" dirty="0" smtClean="0"/>
                  <a:t>Γραμμική Ώση της δύναμης</a:t>
                </a:r>
                <a:r>
                  <a:rPr lang="en-US" sz="2400" u="sng" dirty="0" smtClean="0"/>
                  <a:t> </a:t>
                </a:r>
                <a:r>
                  <a:rPr lang="en-US" sz="2400" b="1" i="1" u="sng" dirty="0" smtClean="0"/>
                  <a:t>F</a:t>
                </a:r>
                <a:endParaRPr lang="en-US" sz="2400" b="1" i="1" u="sng" dirty="0"/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2400" u="sng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2400" u="sng" dirty="0"/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2400" u="sng" dirty="0" smtClean="0"/>
              </a:p>
              <a:p>
                <a:pPr marL="0" lvl="1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</a:t>
                </a:r>
                <a:r>
                  <a:rPr lang="el-GR" sz="2400" dirty="0" smtClean="0"/>
                  <a:t>Ολοκληρώνοντας </a:t>
                </a:r>
                <a:r>
                  <a:rPr lang="el-GR" sz="2400" dirty="0"/>
                  <a:t>ως προς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𝑡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l-GR" sz="2400" dirty="0" smtClean="0"/>
                  <a:t>την (1) έχω</a:t>
                </a:r>
                <a:r>
                  <a:rPr lang="en-US" sz="2400" dirty="0" smtClean="0"/>
                  <a:t>:</a:t>
                </a:r>
                <a:endParaRPr lang="en-US" sz="2400" dirty="0"/>
              </a:p>
              <a:p>
                <a:pPr marL="0" indent="0">
                  <a:buNone/>
                </a:pPr>
                <a:endParaRPr lang="en-US" sz="2800" dirty="0" smtClean="0"/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6856" y="1600200"/>
                <a:ext cx="8229600" cy="1108720"/>
              </a:xfrm>
              <a:blipFill rotWithShape="1">
                <a:blip r:embed="rId3"/>
                <a:stretch>
                  <a:fillRect l="-1481" t="-5525" b="-1983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Γραμμική Ορμή και Ώση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83668" y="3143240"/>
                <a:ext cx="298833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bar>
                            <m:bar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668" y="3143240"/>
                <a:ext cx="2988332" cy="789816"/>
              </a:xfrm>
              <a:prstGeom prst="rect">
                <a:avLst/>
              </a:prstGeom>
              <a:blipFill rotWithShape="1">
                <a:blip r:embed="rId4"/>
                <a:stretch>
                  <a:fillRect t="-6977" b="-147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V="1">
            <a:off x="4355976" y="3068960"/>
            <a:ext cx="849671" cy="432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355976" y="3501008"/>
            <a:ext cx="849671" cy="2531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12060" y="2420888"/>
                <a:ext cx="298833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l-GR" sz="2800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l-GR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060" y="2420888"/>
                <a:ext cx="2988332" cy="789816"/>
              </a:xfrm>
              <a:prstGeom prst="rect">
                <a:avLst/>
              </a:prstGeom>
              <a:blipFill rotWithShape="1">
                <a:blip r:embed="rId5"/>
                <a:stretch>
                  <a:fillRect t="-6923" b="-138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12060" y="3431272"/>
                <a:ext cx="298833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l-GR" sz="2800" i="1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l-GR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060" y="3431272"/>
                <a:ext cx="2988332" cy="789816"/>
              </a:xfrm>
              <a:prstGeom prst="rect">
                <a:avLst/>
              </a:prstGeom>
              <a:blipFill rotWithShape="1">
                <a:blip r:embed="rId6"/>
                <a:stretch>
                  <a:fillRect t="-6977" b="-147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03848" y="5013176"/>
                <a:ext cx="3744416" cy="129614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̇"/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</m:bar>
                            </m:e>
                          </m:acc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</m:nary>
                      <m:r>
                        <a:rPr lang="en-US" sz="2800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b="1" dirty="0"/>
              </a:p>
              <a:p>
                <a:endParaRPr lang="en-US" sz="2800" b="1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5013176"/>
                <a:ext cx="3744416" cy="1296144"/>
              </a:xfrm>
              <a:prstGeom prst="rect">
                <a:avLst/>
              </a:prstGeom>
              <a:blipFill rotWithShape="1">
                <a:blip r:embed="rId7"/>
                <a:stretch>
                  <a:fillRect t="-93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259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600200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/>
              <a:t>Γραμμική Ώση της δύναμης</a:t>
            </a:r>
            <a:r>
              <a:rPr lang="en-US" sz="2400" u="sng" dirty="0"/>
              <a:t> </a:t>
            </a:r>
            <a:r>
              <a:rPr lang="en-US" sz="2400" b="1" i="1" u="sng" dirty="0"/>
              <a:t>F</a:t>
            </a:r>
          </a:p>
          <a:p>
            <a:pPr marL="457200" lvl="1" indent="0">
              <a:buNone/>
            </a:pPr>
            <a:r>
              <a:rPr lang="el-GR" sz="2400" dirty="0" smtClean="0"/>
              <a:t>Οπότε</a:t>
            </a:r>
            <a:r>
              <a:rPr lang="en-US" sz="2400" dirty="0" smtClean="0"/>
              <a:t>:</a:t>
            </a:r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l-GR" sz="2400" dirty="0" smtClean="0"/>
          </a:p>
          <a:p>
            <a:pPr marL="0" indent="0" algn="just">
              <a:buNone/>
            </a:pPr>
            <a:r>
              <a:rPr lang="en-US" sz="2400" dirty="0" smtClean="0"/>
              <a:t>H </a:t>
            </a:r>
            <a:r>
              <a:rPr lang="el-GR" sz="2400" dirty="0"/>
              <a:t>παραπάνω σχέση </a:t>
            </a:r>
            <a:r>
              <a:rPr lang="el-GR" sz="2400" dirty="0" smtClean="0"/>
              <a:t>αποτελεί την </a:t>
            </a:r>
            <a:r>
              <a:rPr lang="el-GR" sz="2400" b="1" dirty="0" smtClean="0">
                <a:solidFill>
                  <a:srgbClr val="FF0000"/>
                </a:solidFill>
              </a:rPr>
              <a:t>Αρχή Ώσης Ορμής </a:t>
            </a:r>
            <a:r>
              <a:rPr lang="el-GR" sz="2400" dirty="0" smtClean="0"/>
              <a:t>και μας </a:t>
            </a:r>
            <a:r>
              <a:rPr lang="el-GR" sz="2400" dirty="0"/>
              <a:t>δείχνει ότι </a:t>
            </a:r>
            <a:r>
              <a:rPr lang="el-GR" sz="2400" b="1" dirty="0" smtClean="0"/>
              <a:t>η ώση των εξωτερικών δυνάμεων που ασκούνται σε υλικό σημείο στη διάρκεια κάποιου χρονικού διαστήματος είναι ίση με την μεταβολή της ορμής του σημείου στο ίδιο χρονικό διάστημα.</a:t>
            </a:r>
            <a:r>
              <a:rPr lang="en-US" sz="2400" b="1" dirty="0" smtClean="0"/>
              <a:t> </a:t>
            </a:r>
            <a:endParaRPr lang="el-GR" sz="2400" b="1" i="1" dirty="0"/>
          </a:p>
          <a:p>
            <a:endParaRPr lang="el-GR" sz="24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Γραμμική Ορμή και Ώση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91580" y="3215248"/>
                <a:ext cx="5004556" cy="107784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̇"/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</m:bar>
                            </m:e>
                          </m:acc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80" y="3215248"/>
                <a:ext cx="5004556" cy="10778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840252" y="3287256"/>
                <a:ext cx="1332148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Δ</m:t>
                      </m:r>
                      <m:bar>
                        <m:bar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252" y="3287256"/>
                <a:ext cx="133214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616116" y="3359264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116" y="3359264"/>
                <a:ext cx="93610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8292509" y="3409836"/>
            <a:ext cx="6719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Cambria Math"/>
              </a:rPr>
              <a:t>(</a:t>
            </a:r>
            <a:r>
              <a:rPr lang="el-GR" sz="2800" b="1" dirty="0" smtClean="0">
                <a:latin typeface="Cambria Math"/>
              </a:rPr>
              <a:t>2</a:t>
            </a:r>
            <a:r>
              <a:rPr lang="en-US" sz="2800" b="1" dirty="0" smtClean="0">
                <a:latin typeface="Cambria Math"/>
              </a:rPr>
              <a:t>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5520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600200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Αρχή Ώσης Ορμής</a:t>
            </a:r>
            <a:endParaRPr lang="en-US" sz="2400" b="1" i="1" u="sng" dirty="0"/>
          </a:p>
          <a:p>
            <a:pPr marL="457200" lvl="1" indent="0">
              <a:buNone/>
            </a:pPr>
            <a:endParaRPr lang="en-US" sz="2400" dirty="0" smtClean="0"/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>
              <a:buNone/>
            </a:pPr>
            <a:endParaRPr lang="en-US" sz="2400" dirty="0" smtClean="0"/>
          </a:p>
          <a:p>
            <a:endParaRPr lang="el-GR" sz="24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Γραμμική Ορμή και Ώση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67944" y="2852936"/>
                <a:ext cx="1332148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Δ</m:t>
                      </m:r>
                      <m:bar>
                        <m:bar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852936"/>
                <a:ext cx="1332148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9592" y="3789040"/>
                <a:ext cx="511256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l-GR" sz="2400" b="1" u="sng" dirty="0" smtClean="0"/>
                  <a:t>Ειδική Περίπτωση</a:t>
                </a:r>
                <a:r>
                  <a:rPr lang="en-US" sz="2400" b="1" u="sng" dirty="0" smtClean="0"/>
                  <a:t>:</a:t>
                </a:r>
                <a14:m>
                  <m:oMath xmlns:m="http://schemas.openxmlformats.org/officeDocument/2006/math">
                    <m:r>
                      <a:rPr lang="el-GR" sz="2800" b="1" i="0" smtClean="0">
                        <a:latin typeface="Cambria Math"/>
                      </a:rPr>
                      <m:t>          </m:t>
                    </m:r>
                    <m:acc>
                      <m:accPr>
                        <m:chr m:val="̂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bar>
                          <m:bar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𝐹</m:t>
                            </m:r>
                          </m:e>
                        </m:bar>
                      </m:e>
                    </m:acc>
                    <m:r>
                      <a:rPr lang="el-GR" sz="2800" b="0" i="1" smtClean="0">
                        <a:latin typeface="Cambria Math"/>
                      </a:rPr>
                      <m:t>=0    ⇒</m:t>
                    </m:r>
                  </m:oMath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789040"/>
                <a:ext cx="5112568" cy="789816"/>
              </a:xfrm>
              <a:prstGeom prst="rect">
                <a:avLst/>
              </a:prstGeom>
              <a:blipFill rotWithShape="1">
                <a:blip r:embed="rId4"/>
                <a:stretch>
                  <a:fillRect l="-190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68144" y="3863320"/>
                <a:ext cx="2520280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l-GR" sz="2800" i="1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863320"/>
                <a:ext cx="2520280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Θέση κειμένου 7"/>
          <p:cNvSpPr txBox="1">
            <a:spLocks/>
          </p:cNvSpPr>
          <p:nvPr/>
        </p:nvSpPr>
        <p:spPr>
          <a:xfrm>
            <a:off x="494030" y="4971554"/>
            <a:ext cx="8208912" cy="156898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dirty="0" smtClean="0"/>
              <a:t>H </a:t>
            </a:r>
            <a:r>
              <a:rPr lang="el-GR" sz="2400" dirty="0" smtClean="0"/>
              <a:t>παραπάνω σχέση αποτελεί την </a:t>
            </a:r>
            <a:r>
              <a:rPr lang="el-GR" sz="2400" b="1" dirty="0" smtClean="0">
                <a:solidFill>
                  <a:srgbClr val="FF0000"/>
                </a:solidFill>
              </a:rPr>
              <a:t>Αρχή Διατήρησης της Ορμής </a:t>
            </a:r>
            <a:r>
              <a:rPr lang="el-GR" sz="2400" dirty="0" smtClean="0"/>
              <a:t>υλικού σημείου και δείχνει ότι στην ειδική περίπτωση που η συνισταμένη εξωτερική δύναμη είναι μηδενική, τότε η ορμή παραμένει σταθερή και ίση με την αρχική της τιμή.</a:t>
            </a:r>
            <a:endParaRPr lang="el-GR" sz="2400" b="1" i="1" dirty="0"/>
          </a:p>
        </p:txBody>
      </p:sp>
      <p:sp>
        <p:nvSpPr>
          <p:cNvPr id="11" name="Rectangle 10"/>
          <p:cNvSpPr/>
          <p:nvPr/>
        </p:nvSpPr>
        <p:spPr>
          <a:xfrm>
            <a:off x="8364517" y="3985900"/>
            <a:ext cx="6719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Cambria Math"/>
              </a:rPr>
              <a:t>(3)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8599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836712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</a:t>
            </a:r>
            <a:r>
              <a:rPr lang="el-GR" sz="2800" u="sng" dirty="0"/>
              <a:t>Υ</a:t>
            </a:r>
            <a:r>
              <a:rPr lang="el-GR" sz="2800" u="sng" dirty="0" smtClean="0"/>
              <a:t>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457200" lvl="1" indent="0">
              <a:buNone/>
            </a:pPr>
            <a:r>
              <a:rPr lang="el-GR" sz="2400" b="1" u="sng" dirty="0" smtClean="0"/>
              <a:t>Εφαρμογή</a:t>
            </a:r>
            <a:endParaRPr lang="en-US" sz="2400" b="1" u="sng" dirty="0" smtClean="0"/>
          </a:p>
          <a:p>
            <a:pPr marL="457200" lvl="1" indent="0">
              <a:buNone/>
            </a:pPr>
            <a:endParaRPr lang="en-US" sz="2400" b="1" u="sng" dirty="0"/>
          </a:p>
          <a:p>
            <a:pPr marL="457200" lvl="1" indent="0">
              <a:buNone/>
            </a:pPr>
            <a:endParaRPr lang="en-US" sz="2400" b="1" u="sng" dirty="0" smtClean="0"/>
          </a:p>
          <a:p>
            <a:pPr marL="457200" lvl="1" indent="0">
              <a:buNone/>
            </a:pPr>
            <a:endParaRPr lang="en-US" sz="2400" b="1" u="sng" dirty="0"/>
          </a:p>
          <a:p>
            <a:pPr marL="457200" lvl="1" indent="0">
              <a:buNone/>
            </a:pPr>
            <a:endParaRPr lang="en-US" sz="2400" b="1" u="sng" dirty="0" smtClean="0"/>
          </a:p>
          <a:p>
            <a:pPr marL="457200" lvl="1" indent="0">
              <a:buNone/>
            </a:pPr>
            <a:endParaRPr lang="en-US" sz="2400" b="1" u="sng" dirty="0"/>
          </a:p>
          <a:p>
            <a:pPr marL="457200" lvl="1" indent="0">
              <a:buNone/>
            </a:pPr>
            <a:endParaRPr lang="en-US" sz="2400" b="1" u="sng" dirty="0" smtClean="0"/>
          </a:p>
          <a:p>
            <a:pPr marL="177800" lvl="1" indent="-177800">
              <a:buFont typeface="Arial" panose="020B0604020202020204" pitchFamily="34" charset="0"/>
              <a:buChar char="•"/>
            </a:pPr>
            <a:r>
              <a:rPr lang="el-GR" sz="2400" dirty="0" smtClean="0"/>
              <a:t>Αρχή ώσης-ορμής ως προς το σύστημα Ο</a:t>
            </a:r>
            <a:r>
              <a:rPr lang="en-US" sz="2400" dirty="0" err="1" smtClean="0"/>
              <a:t>xy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Γραμμική Ορμή και Ώση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  <p:pic>
        <p:nvPicPr>
          <p:cNvPr id="9" name="Θέση περιεχομένου 8" descr="Εικόνα..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2" y="1916832"/>
            <a:ext cx="4040188" cy="3030141"/>
          </a:xfrm>
          <a:prstGeom prst="rect">
            <a:avLst/>
          </a:prstGeom>
        </p:spPr>
      </p:pic>
      <p:sp>
        <p:nvSpPr>
          <p:cNvPr id="10" name="Θέση κειμένου 2"/>
          <p:cNvSpPr txBox="1">
            <a:spLocks/>
          </p:cNvSpPr>
          <p:nvPr/>
        </p:nvSpPr>
        <p:spPr>
          <a:xfrm>
            <a:off x="4850705" y="1700808"/>
            <a:ext cx="4041775" cy="81382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Σε όλα τα σημεία της τροχιάς η δύναμη </a:t>
            </a:r>
            <a:r>
              <a:rPr lang="en-US" sz="2400" dirty="0" smtClean="0"/>
              <a:t>F </a:t>
            </a:r>
            <a:r>
              <a:rPr lang="el-GR" sz="2400" dirty="0" smtClean="0"/>
              <a:t>έχει την ίδια διεύθυνση και φορά.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04048" y="2492896"/>
                <a:ext cx="3816424" cy="151216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80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800" b="0" i="1" smtClean="0">
                            <a:latin typeface="Cambria Math"/>
                          </a:rPr>
                          <m:t>𝐹</m:t>
                        </m:r>
                      </m:e>
                    </m:bar>
                    <m:r>
                      <a:rPr lang="en-US" sz="28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m:rPr>
                        <m:nor/>
                      </m:rPr>
                      <a:rPr lang="en-US" sz="2800" dirty="0"/>
                      <m:t>+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𝑒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800" i="1" dirty="0" smtClean="0">
                    <a:latin typeface="Cambria Math"/>
                  </a:rPr>
                  <a:t>          </a:t>
                </a:r>
                <a:r>
                  <a:rPr lang="en-US" sz="2400" b="1" dirty="0" smtClean="0">
                    <a:latin typeface="Cambria Math"/>
                  </a:rPr>
                  <a:t>(1)</a:t>
                </a:r>
                <a:endParaRPr lang="en-US" sz="2400" b="1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sz="2800" b="1" dirty="0">
                    <a:latin typeface="Cambria Math"/>
                  </a:rPr>
                  <a:t> </a:t>
                </a:r>
                <a:r>
                  <a:rPr lang="en-US" sz="2800" b="1" dirty="0" smtClean="0">
                    <a:latin typeface="Cambria Math"/>
                  </a:rPr>
                  <a:t>                        </a:t>
                </a:r>
                <a:r>
                  <a:rPr lang="en-US" sz="2400" b="1" dirty="0" smtClean="0">
                    <a:latin typeface="Cambria Math"/>
                  </a:rPr>
                  <a:t>(2)</a:t>
                </a:r>
                <a:endParaRPr lang="en-US" sz="2400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492896"/>
                <a:ext cx="3816424" cy="15121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36" y="5373216"/>
                <a:ext cx="4464496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Δ</m:t>
                      </m:r>
                      <m:sSub>
                        <m:sSub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)−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373216"/>
                <a:ext cx="4464496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5536" y="5879544"/>
                <a:ext cx="4464496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l-GR" sz="2800" i="1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>
                          <a:latin typeface="Cambria Math"/>
                        </a:rPr>
                        <m:t>Δ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)−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879544"/>
                <a:ext cx="4464496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60032" y="5805264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  <a:ea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2)</m:t>
                          </m:r>
                        </m:e>
                      </m:groupCh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5805264"/>
                <a:ext cx="936104" cy="789816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96136" y="5877272"/>
                <a:ext cx="259228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𝑦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5877272"/>
                <a:ext cx="2592288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Θέση κειμένου 2"/>
          <p:cNvSpPr txBox="1">
            <a:spLocks/>
          </p:cNvSpPr>
          <p:nvPr/>
        </p:nvSpPr>
        <p:spPr>
          <a:xfrm>
            <a:off x="3419872" y="3973215"/>
            <a:ext cx="530659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/>
            <a:r>
              <a:rPr lang="en-US" sz="2400" dirty="0" smtClean="0"/>
              <a:t>1</a:t>
            </a:r>
            <a:endParaRPr lang="el-GR" sz="2400" dirty="0"/>
          </a:p>
        </p:txBody>
      </p:sp>
      <p:pic>
        <p:nvPicPr>
          <p:cNvPr id="3074" name="Picture 2" descr="C:\Users\Χριστίνα\Desktop\Σαρώσεις Σχήματα\σάρωση000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552" y="1844824"/>
            <a:ext cx="4032448" cy="31363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11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05273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l-GR" sz="2800" u="sng" dirty="0" smtClean="0"/>
              <a:t>Για Σύστημα Υλικών Σημείων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Ορμή</a:t>
            </a:r>
            <a:endParaRPr lang="en-US" sz="2400" u="sng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2400" u="sng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2400" u="sng" dirty="0"/>
          </a:p>
          <a:p>
            <a:pPr lvl="1">
              <a:buFont typeface="Arial" panose="020B0604020202020204" pitchFamily="34" charset="0"/>
              <a:buChar char="•"/>
            </a:pPr>
            <a:endParaRPr lang="en-US" sz="2400" u="sng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2400" u="sng" dirty="0"/>
          </a:p>
          <a:p>
            <a:pPr lvl="1">
              <a:buFont typeface="Arial" panose="020B0604020202020204" pitchFamily="34" charset="0"/>
              <a:buChar char="•"/>
            </a:pPr>
            <a:endParaRPr lang="en-US" sz="2400" u="sng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Γραμμική Ώση</a:t>
            </a:r>
            <a:endParaRPr lang="el-GR" sz="2400" dirty="0" smtClean="0"/>
          </a:p>
          <a:p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Γραμμική Ορμή και Ώση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87724" y="1626528"/>
                <a:ext cx="6084676" cy="137042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sz="28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n-US" sz="2800" b="0" i="0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N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0" smtClean="0">
                          <a:latin typeface="Cambria Math"/>
                        </a:rPr>
                        <m:t>   </m:t>
                      </m:r>
                      <m:groupChr>
                        <m:groupChrPr>
                          <m:chr m:val="⇒"/>
                          <m:vertJc m:val="bot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sty m:val="p"/>
                              <m:brk m:alnAt="2"/>
                            </m:rPr>
                            <a:rPr lang="en-US" sz="2800" b="0" i="0" smtClean="0">
                              <a:latin typeface="Cambria Math"/>
                            </a:rPr>
                            <m:t>v</m:t>
                          </m:r>
                          <m:r>
                            <a:rPr lang="en-US" sz="2800" b="0" i="0" smtClean="0">
                              <a:latin typeface="Cambria Math"/>
                            </a:rPr>
                            <m:t>=</m:t>
                          </m:r>
                          <m:acc>
                            <m:accPr>
                              <m:chr m:val="̇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r</m:t>
                              </m:r>
                            </m:e>
                          </m:acc>
                        </m:e>
                      </m:groupChr>
                      <m:r>
                        <a:rPr lang="en-US" sz="2800" b="0" i="0" smtClean="0">
                          <a:latin typeface="Cambria Math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en-US" sz="2800" b="0" i="1">
                          <a:latin typeface="Cambria Math"/>
                        </a:rPr>
                        <m:t>L</m:t>
                      </m:r>
                      <m:r>
                        <a:rPr lang="el-GR" sz="2800" b="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sz="2800" b="0">
                              <a:latin typeface="Cambria Math"/>
                            </a:rPr>
                            <m:t>i</m:t>
                          </m:r>
                          <m:r>
                            <a:rPr lang="en-US" sz="2800" b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2800" b="0">
                              <a:latin typeface="Cambria Math"/>
                            </a:rPr>
                            <m:t>N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 smtClean="0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8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724" y="1626528"/>
                <a:ext cx="6084676" cy="13704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23728" y="2780928"/>
                <a:ext cx="3276364" cy="144016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>
                              <a:latin typeface="Cambria Math"/>
                            </a:rPr>
                            <m:t>𝑖</m:t>
                          </m:r>
                          <m:r>
                            <a:rPr lang="en-US" sz="2800" b="0">
                              <a:latin typeface="Cambria Math"/>
                            </a:rPr>
                            <m:t>=</m:t>
                          </m:r>
                          <m:r>
                            <a:rPr lang="en-US" sz="2800" b="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 smtClean="0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8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a:rPr lang="en-US" sz="2800" b="0" i="1">
                          <a:latin typeface="Cambria Math"/>
                        </a:rPr>
                        <m:t>𝑚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𝐺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780928"/>
                <a:ext cx="3276364" cy="144016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123728" y="4007336"/>
                <a:ext cx="2664296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400" dirty="0" smtClean="0"/>
                  <a:t>όμως</a:t>
                </a:r>
                <a:r>
                  <a:rPr lang="el-GR" sz="2800" b="1" dirty="0" smtClean="0"/>
                  <a:t>  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80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l-GR" sz="2800" b="0" i="1" smtClean="0">
                            <a:latin typeface="Cambria Math"/>
                          </a:rPr>
                          <m:t>𝐹</m:t>
                        </m:r>
                      </m:e>
                    </m:ba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𝑚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n-US" sz="2800" i="1" smtClean="0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l-GR" sz="28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G</m:t>
                        </m:r>
                      </m:sub>
                    </m:sSub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007336"/>
                <a:ext cx="2664296" cy="789816"/>
              </a:xfrm>
              <a:prstGeom prst="rect">
                <a:avLst/>
              </a:prstGeom>
              <a:blipFill rotWithShape="1">
                <a:blip r:embed="rId5"/>
                <a:stretch>
                  <a:fillRect l="-343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ight Brace 7"/>
          <p:cNvSpPr/>
          <p:nvPr/>
        </p:nvSpPr>
        <p:spPr>
          <a:xfrm>
            <a:off x="5220072" y="3212976"/>
            <a:ext cx="208812" cy="144016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084168" y="3501008"/>
                <a:ext cx="1584176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  <a:prstDash val="solid"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𝐿</m:t>
                              </m:r>
                            </m:e>
                          </m:bar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𝐹</m:t>
                          </m:r>
                        </m:e>
                      </m:ba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3501008"/>
                <a:ext cx="1584176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solidFill>
                  <a:srgbClr val="FF0000"/>
                </a:solidFill>
                <a:prstDash val="solid"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83668" y="5591512"/>
                <a:ext cx="298833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  <m:r>
                            <a:rPr lang="en-US" sz="2800" b="0" i="0" smtClean="0">
                              <a:latin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t</m:t>
                          </m:r>
                          <m:r>
                            <a:rPr lang="en-US" sz="2800" b="0" i="0" smtClean="0">
                              <a:latin typeface="Cambria Math"/>
                            </a:rPr>
                            <m:t>)</m:t>
                          </m:r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668" y="5591512"/>
                <a:ext cx="2988332" cy="789816"/>
              </a:xfrm>
              <a:prstGeom prst="rect">
                <a:avLst/>
              </a:prstGeom>
              <a:blipFill rotWithShape="1">
                <a:blip r:embed="rId7"/>
                <a:stretch>
                  <a:fillRect t="-6923" b="-138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V="1">
            <a:off x="4355976" y="5517232"/>
            <a:ext cx="849671" cy="432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355976" y="5949280"/>
            <a:ext cx="849671" cy="2531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12060" y="4869160"/>
                <a:ext cx="298833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 smtClean="0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acc>
                      <m:r>
                        <a:rPr lang="el-GR" sz="280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l-GR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 smtClean="0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n-US" sz="280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060" y="4869160"/>
                <a:ext cx="2988332" cy="789816"/>
              </a:xfrm>
              <a:prstGeom prst="rect">
                <a:avLst/>
              </a:prstGeom>
              <a:blipFill rotWithShape="1">
                <a:blip r:embed="rId8"/>
                <a:stretch>
                  <a:fillRect t="-6977" b="-147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12060" y="5879544"/>
                <a:ext cx="2988332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sSub>
                            <m:sSubPr>
                              <m:ctrlPr>
                                <a:rPr lang="el-GR" sz="28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060" y="5879544"/>
                <a:ext cx="2988332" cy="789816"/>
              </a:xfrm>
              <a:prstGeom prst="rect">
                <a:avLst/>
              </a:prstGeom>
              <a:blipFill rotWithShape="1">
                <a:blip r:embed="rId9"/>
                <a:stretch>
                  <a:fillRect t="-6154" b="-138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1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600200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l-GR" sz="2800" u="sng" dirty="0"/>
              <a:t>Για Σύστημα Υλικών Σημείων</a:t>
            </a:r>
            <a:endParaRPr lang="el-GR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Γραμμική Ώση</a:t>
            </a:r>
            <a:endParaRPr lang="en-US" sz="2400" u="sng" dirty="0" smtClean="0"/>
          </a:p>
          <a:p>
            <a:pPr marL="457200" lvl="1" indent="0">
              <a:buNone/>
            </a:pPr>
            <a:r>
              <a:rPr lang="el-GR" sz="2400" dirty="0" smtClean="0"/>
              <a:t>Ολοκληρώνοντας ως προς </a:t>
            </a:r>
            <a:r>
              <a:rPr lang="en-US" sz="2400" dirty="0" smtClean="0"/>
              <a:t>t</a:t>
            </a:r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>
              <a:buNone/>
            </a:pPr>
            <a:endParaRPr lang="en-US" sz="2400" dirty="0" smtClean="0"/>
          </a:p>
          <a:p>
            <a:pPr marL="457200" lvl="1" indent="0">
              <a:buNone/>
            </a:pPr>
            <a:r>
              <a:rPr lang="el-GR" sz="2400" dirty="0" smtClean="0"/>
              <a:t>οπότε</a:t>
            </a:r>
            <a:endParaRPr lang="el-GR" sz="2400" b="1" u="sng" dirty="0" smtClean="0"/>
          </a:p>
          <a:p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Γραμμική Ορμή και Ώση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03848" y="3284984"/>
                <a:ext cx="3744416" cy="129614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̇"/>
                              <m:ctrlPr>
                                <a:rPr lang="el-GR" sz="2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</m:bar>
                            </m:e>
                          </m:acc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</m:nary>
                      <m:r>
                        <a:rPr lang="en-US" sz="2800" i="1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en-US" sz="2800" b="1" dirty="0"/>
              </a:p>
              <a:p>
                <a:endParaRPr lang="en-US" sz="2800" b="1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284984"/>
                <a:ext cx="3744416" cy="1296144"/>
              </a:xfrm>
              <a:prstGeom prst="rect">
                <a:avLst/>
              </a:prstGeom>
              <a:blipFill rotWithShape="1">
                <a:blip r:embed="rId3"/>
                <a:stretch>
                  <a:fillRect t="-9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24228" y="4727416"/>
                <a:ext cx="1332148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</m:acc>
                      <m:r>
                        <a:rPr lang="el-GR" sz="2800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</a:rPr>
                        <m:t>Δ</m:t>
                      </m:r>
                      <m:bar>
                        <m:barPr>
                          <m:ctrlPr>
                            <a:rPr lang="el-GR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228" y="4727416"/>
                <a:ext cx="1332148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00092" y="4725144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92" y="4725144"/>
                <a:ext cx="936104" cy="789816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99592" y="5807536"/>
                <a:ext cx="511256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l-GR" sz="2400" b="1" u="sng" dirty="0" smtClean="0"/>
                  <a:t>Ειδική Περίπτωση</a:t>
                </a:r>
                <a:r>
                  <a:rPr lang="en-US" sz="2400" b="1" u="sng" dirty="0" smtClean="0"/>
                  <a:t>:</a:t>
                </a:r>
                <a14:m>
                  <m:oMath xmlns:m="http://schemas.openxmlformats.org/officeDocument/2006/math">
                    <m:r>
                      <a:rPr lang="el-GR" sz="2800" b="1" i="0" smtClean="0">
                        <a:latin typeface="Cambria Math"/>
                      </a:rPr>
                      <m:t>          </m:t>
                    </m:r>
                    <m:acc>
                      <m:accPr>
                        <m:chr m:val="̂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bar>
                          <m:bar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800" b="0" i="1" smtClean="0">
                                <a:latin typeface="Cambria Math"/>
                              </a:rPr>
                              <m:t>𝐹</m:t>
                            </m:r>
                          </m:e>
                        </m:bar>
                      </m:e>
                    </m:acc>
                    <m:r>
                      <a:rPr lang="el-GR" sz="2800" b="0" i="1" smtClean="0">
                        <a:latin typeface="Cambria Math"/>
                      </a:rPr>
                      <m:t>=0   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⇒</m:t>
                    </m:r>
                  </m:oMath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5807536"/>
                <a:ext cx="5112568" cy="789816"/>
              </a:xfrm>
              <a:prstGeom prst="rect">
                <a:avLst/>
              </a:prstGeom>
              <a:blipFill rotWithShape="1">
                <a:blip r:embed="rId7"/>
                <a:stretch>
                  <a:fillRect l="-190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68144" y="5807536"/>
                <a:ext cx="2520280" cy="789816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  <m:d>
                        <m:dPr>
                          <m:ctrlPr>
                            <a:rPr lang="en-US" sz="28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l-GR" sz="2800" b="0" i="1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l-GR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l-GR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  <m:r>
                        <a:rPr lang="en-US" sz="2800" b="0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5807536"/>
                <a:ext cx="2520280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91580" y="4583400"/>
                <a:ext cx="5004556" cy="107784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acc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</m:acc>
                      <m:r>
                        <a:rPr lang="el-GR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l-GR" sz="2800" i="1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̇"/>
                              <m:ctrlPr>
                                <a:rPr lang="el-GR" sz="2800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l-GR" sz="280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</m:bar>
                            </m:e>
                          </m:acc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𝑑𝑡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𝐿</m:t>
                          </m:r>
                        </m:e>
                      </m:ba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80" y="4583400"/>
                <a:ext cx="5004556" cy="107784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770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7/9/2014 8:35:3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2,3,1026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7,8,17,10,"/>
</p:tagLst>
</file>

<file path=ppt/theme/theme1.xml><?xml version="1.0" encoding="utf-8"?>
<a:theme xmlns:a="http://schemas.openxmlformats.org/drawingml/2006/main" name="UTH_Opencourse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E660CE9-CF9F-4905-8878-B8801F9EB7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17979</TotalTime>
  <Words>3518</Words>
  <Application>Microsoft Office PowerPoint</Application>
  <PresentationFormat>On-screen Show (4:3)</PresentationFormat>
  <Paragraphs>524</Paragraphs>
  <Slides>38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UTH_Opencourses Powerpoint Template</vt:lpstr>
      <vt:lpstr>Δυναμική</vt:lpstr>
      <vt:lpstr>Αρχές Ώσης και Ορμής</vt:lpstr>
      <vt:lpstr>Γραμμική Ορμή και Ώση</vt:lpstr>
      <vt:lpstr>Γραμμική Ορμή και Ώση</vt:lpstr>
      <vt:lpstr>Γραμμική Ορμή και Ώση</vt:lpstr>
      <vt:lpstr>Γραμμική Ορμή και Ώση</vt:lpstr>
      <vt:lpstr>Γραμμική Ορμή και Ώση</vt:lpstr>
      <vt:lpstr>Γραμμική Ορμή και Ώση</vt:lpstr>
      <vt:lpstr>Γραμμική Ορμή και Ώση</vt:lpstr>
      <vt:lpstr>Στροφορμή και Στροφική Ώση</vt:lpstr>
      <vt:lpstr>Στροφορμή και Στροφική Ώση</vt:lpstr>
      <vt:lpstr>Στροφορμή και Στροφική Ώση</vt:lpstr>
      <vt:lpstr>Στροφορμή και Στροφική Ώση</vt:lpstr>
      <vt:lpstr>Στροφορμή και Στροφική Ώση</vt:lpstr>
      <vt:lpstr>Στροφορμή και Στροφική Ώση</vt:lpstr>
      <vt:lpstr>Στροφορμή και Στροφική Ώση</vt:lpstr>
      <vt:lpstr>Στροφορμή και Στροφική Ώση</vt:lpstr>
      <vt:lpstr>Στροφορμή και Στροφική Ώση</vt:lpstr>
      <vt:lpstr>Αρχές Έργου - Ενέργειας</vt:lpstr>
      <vt:lpstr>Έργο</vt:lpstr>
      <vt:lpstr>Έργο</vt:lpstr>
      <vt:lpstr>Έργο</vt:lpstr>
      <vt:lpstr>Έργο</vt:lpstr>
      <vt:lpstr>Έργο</vt:lpstr>
      <vt:lpstr>Έργο</vt:lpstr>
      <vt:lpstr>Έργο</vt:lpstr>
      <vt:lpstr>Έργο</vt:lpstr>
      <vt:lpstr>Έργο</vt:lpstr>
      <vt:lpstr>Έργο</vt:lpstr>
      <vt:lpstr>Έργο</vt:lpstr>
      <vt:lpstr>Εφαρμογή 1: Δυναμικό Γήινης                Βαρύτητας</vt:lpstr>
      <vt:lpstr>Εφαρμογή 1: Δυναμικό Γήινης                Βαρύτητας</vt:lpstr>
      <vt:lpstr>Εφαρμογή 1: Δυναμικό Γήινης                Βαρύτητας</vt:lpstr>
      <vt:lpstr>Εφαρμογή 1: Δυναμικό Γήινης                Βαρύτητας</vt:lpstr>
      <vt:lpstr>Εφαρμογή 1: Δυναμικό Γήινης                Βαρύτητας</vt:lpstr>
      <vt:lpstr>Εφαρμογή 1: Δυναμικό Γήινης                Βαρύτητας</vt:lpstr>
      <vt:lpstr>Εφαρμογή 1: Δυναμικό Γήινης                Βαρύτητας</vt:lpstr>
      <vt:lpstr>Τέλος Ενότητας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Μαθήματος - Ενότητα</dc:title>
  <dc:creator>ΔΙδάσκων</dc:creator>
  <cp:lastModifiedBy>Christina</cp:lastModifiedBy>
  <cp:revision>256</cp:revision>
  <dcterms:created xsi:type="dcterms:W3CDTF">2014-09-17T16:29:18Z</dcterms:created>
  <dcterms:modified xsi:type="dcterms:W3CDTF">2014-11-10T10:46:23Z</dcterms:modified>
</cp:coreProperties>
</file>