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gs/tag56.xml" ContentType="application/vnd.openxmlformats-officedocument.presentationml.tags+xml"/>
  <Override PartName="/ppt/notesSlides/notesSlide34.xml" ContentType="application/vnd.openxmlformats-officedocument.presentationml.notesSlide+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8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35.xml" ContentType="application/vnd.openxmlformats-officedocument.presentationml.notesSlide+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tags/tag82.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76.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notesSlides/notesSlide32.xml" ContentType="application/vnd.openxmlformats-officedocument.presentationml.notesSlide+xml"/>
  <Override PartName="/ppt/tags/tag65.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notesSlides/notesSlide37.xml" ContentType="application/vnd.openxmlformats-officedocument.presentationml.notesSlide+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26.xml" ContentType="application/vnd.openxmlformats-officedocument.presentationml.notesSlide+xml"/>
  <Override PartName="/ppt/tags/tag66.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tags/tag73.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40.xml" ContentType="application/vnd.openxmlformats-officedocument.presentationml.notesSlide+xml"/>
  <Override PartName="/ppt/tags/tag80.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7"/>
  </p:notesMasterIdLst>
  <p:sldIdLst>
    <p:sldId id="337"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312" r:id="rId23"/>
    <p:sldId id="28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280" r:id="rId46"/>
  </p:sldIdLst>
  <p:sldSz cx="9144000" cy="6858000" type="screen4x3"/>
  <p:notesSz cx="6858000" cy="9144000"/>
  <p:custDataLst>
    <p:tags r:id="rId4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xmlns=""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5.jpe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6.jpe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7.pn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0.jpe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82.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notesSlide" Target="../notesSlides/notesSlide5.xml"/><Relationship Id="rId7"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slide" Target="slide40.xml"/><Relationship Id="rId4" Type="http://schemas.openxmlformats.org/officeDocument/2006/relationships/slide" Target="slide6.xml"/><Relationship Id="rId9" Type="http://schemas.openxmlformats.org/officeDocument/2006/relationships/slide" Target="slide27.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altLang="el-GR" sz="4000" dirty="0" smtClean="0"/>
              <a:t>Τεχνολογία και ποιοτικός έλεγχος Σιτηρών &amp; Αρτοσκευασμάτων</a:t>
            </a:r>
            <a:endParaRPr lang="el-GR" sz="40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96952"/>
            <a:ext cx="7776864" cy="3669432"/>
          </a:xfrm>
        </p:spPr>
        <p:txBody>
          <a:bodyPr>
            <a:noAutofit/>
          </a:bodyPr>
          <a:lstStyle/>
          <a:p>
            <a:r>
              <a:rPr lang="el-GR" sz="2800" b="1" dirty="0" smtClean="0"/>
              <a:t>Ενότητα </a:t>
            </a:r>
            <a:r>
              <a:rPr lang="el-GR" sz="2800" b="1" dirty="0"/>
              <a:t>2</a:t>
            </a:r>
            <a:r>
              <a:rPr lang="el-GR" sz="2800" b="1" dirty="0" smtClean="0"/>
              <a:t>:</a:t>
            </a:r>
            <a:r>
              <a:rPr lang="en-US" sz="2800" dirty="0" smtClean="0"/>
              <a:t> </a:t>
            </a:r>
            <a:r>
              <a:rPr lang="el-GR" altLang="el-GR" sz="2800" dirty="0" smtClean="0"/>
              <a:t>Άλευρα, είδη, άλεση</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Θεοφάνης </a:t>
            </a:r>
            <a:r>
              <a:rPr lang="el-GR" altLang="el-GR" sz="2800" dirty="0" smtClean="0"/>
              <a:t>Γεωργόπουλος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altLang="el-GR" sz="2800" dirty="0"/>
              <a:t>K</a:t>
            </a:r>
            <a:r>
              <a:rPr lang="el-GR" altLang="el-GR" sz="2800" dirty="0" err="1"/>
              <a:t>αθηγητής</a:t>
            </a:r>
            <a:r>
              <a:rPr lang="el-GR" altLang="el-GR" sz="2800" dirty="0"/>
              <a:t> </a:t>
            </a:r>
            <a:r>
              <a:rPr lang="el-GR" altLang="el-GR" sz="2800" dirty="0" smtClean="0"/>
              <a:t>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xmlns="" val="2883187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5"/>
            <a:ext cx="8219256" cy="266429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Οι επεξεργασίες που επιτρέπονται κατά την παραγωγή του αλευριού σύμφωνα με τον κώδικα τροφίμων και </a:t>
            </a:r>
            <a:r>
              <a:rPr lang="el-GR" altLang="el-GR" sz="4000" dirty="0" smtClean="0"/>
              <a:t>ποτών (1 από 3) </a:t>
            </a:r>
            <a:endParaRPr lang="el-GR" sz="4000" dirty="0"/>
          </a:p>
        </p:txBody>
      </p:sp>
      <p:sp>
        <p:nvSpPr>
          <p:cNvPr id="2" name="Ορθογώνιο 1"/>
          <p:cNvSpPr/>
          <p:nvPr/>
        </p:nvSpPr>
        <p:spPr>
          <a:xfrm>
            <a:off x="467544" y="2636912"/>
            <a:ext cx="8219256" cy="3416320"/>
          </a:xfrm>
          <a:prstGeom prst="rect">
            <a:avLst/>
          </a:prstGeom>
        </p:spPr>
        <p:txBody>
          <a:bodyPr wrap="square">
            <a:spAutoFit/>
          </a:bodyPr>
          <a:lstStyle/>
          <a:p>
            <a:pPr marL="342900" indent="-342900">
              <a:buFont typeface="Arial" panose="020B0604020202020204" pitchFamily="34" charset="0"/>
              <a:buChar char="•"/>
            </a:pPr>
            <a:r>
              <a:rPr lang="el-GR" altLang="el-GR" sz="2400" dirty="0"/>
              <a:t>Ο φυσικός και μηχανικός διαχωρισμός των ξένων προσμίξεων του σιταριού</a:t>
            </a:r>
            <a:r>
              <a:rPr lang="el-GR" altLang="el-GR" sz="2400" dirty="0" smtClean="0"/>
              <a:t>.</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Η πλύση του σιταριού με καθαρά πόσιμο νερό για να αποχωρισθεί εύκολα το πίτυρο και το φύτρο από το </a:t>
            </a:r>
            <a:r>
              <a:rPr lang="el-GR" altLang="el-GR" sz="2400" dirty="0" err="1"/>
              <a:t>ενδοσπέρμιο</a:t>
            </a:r>
            <a:r>
              <a:rPr lang="el-GR" altLang="el-GR" sz="2400" dirty="0" smtClean="0"/>
              <a:t>.</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Η θερμική επεξεργασία (</a:t>
            </a:r>
            <a:r>
              <a:rPr lang="el-GR" altLang="el-GR" sz="2400" dirty="0" err="1"/>
              <a:t>κοντίσιονερ</a:t>
            </a:r>
            <a:r>
              <a:rPr lang="el-GR" altLang="el-GR" sz="2400" dirty="0"/>
              <a:t>), δεν εφαρμόζεται στην Ελλάδα. Αναστολή δράσης ορισμένων ενζύμων.</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4"/>
            <a:ext cx="8219256" cy="2016223"/>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80000"/>
              </a:lnSpc>
            </a:pPr>
            <a:r>
              <a:rPr lang="el-GR" altLang="el-GR" sz="4000" dirty="0"/>
              <a:t>Οι επεξεργασίες που επιτρέπονται κατά την παραγωγή του αλευριού σύμφωνα με τον κώδικα τροφίμων και ποτών </a:t>
            </a:r>
            <a:r>
              <a:rPr lang="el-GR" altLang="el-GR" sz="4000" dirty="0" smtClean="0"/>
              <a:t>(2 </a:t>
            </a:r>
            <a:r>
              <a:rPr lang="el-GR" altLang="el-GR" sz="4000" dirty="0"/>
              <a:t>από </a:t>
            </a:r>
            <a:r>
              <a:rPr lang="el-GR" altLang="el-GR" sz="4000" dirty="0" smtClean="0"/>
              <a:t>3) </a:t>
            </a:r>
            <a:endParaRPr lang="el-GR" sz="4000" dirty="0"/>
          </a:p>
        </p:txBody>
      </p:sp>
      <p:sp>
        <p:nvSpPr>
          <p:cNvPr id="3" name="Ορθογώνιο 2"/>
          <p:cNvSpPr/>
          <p:nvPr/>
        </p:nvSpPr>
        <p:spPr>
          <a:xfrm>
            <a:off x="467544" y="2235636"/>
            <a:ext cx="8219256" cy="3785652"/>
          </a:xfrm>
          <a:prstGeom prst="rect">
            <a:avLst/>
          </a:prstGeom>
        </p:spPr>
        <p:txBody>
          <a:bodyPr wrap="square">
            <a:spAutoFit/>
          </a:bodyPr>
          <a:lstStyle/>
          <a:p>
            <a:pPr marL="342900" indent="-342900">
              <a:buFont typeface="Arial" panose="020B0604020202020204" pitchFamily="34" charset="0"/>
              <a:buChar char="•"/>
            </a:pPr>
            <a:r>
              <a:rPr lang="el-GR" altLang="el-GR" sz="2400" dirty="0"/>
              <a:t>Το σιτάρι περνάει από τις </a:t>
            </a:r>
            <a:r>
              <a:rPr lang="el-GR" altLang="el-GR" sz="2400" dirty="0" err="1"/>
              <a:t>σμυριδομηχανές</a:t>
            </a:r>
            <a:r>
              <a:rPr lang="el-GR" altLang="el-GR" sz="2400" dirty="0"/>
              <a:t> και ψήκτρες για να απομακρυνθούν τα </a:t>
            </a:r>
            <a:r>
              <a:rPr lang="el-GR" altLang="el-GR" sz="2400" dirty="0" err="1"/>
              <a:t>τριχίδια</a:t>
            </a:r>
            <a:r>
              <a:rPr lang="el-GR" altLang="el-GR" sz="2400" dirty="0"/>
              <a:t> που συνδέονται με τον κόκκο</a:t>
            </a:r>
            <a:r>
              <a:rPr lang="el-GR" altLang="el-GR" sz="2400" dirty="0" smtClean="0"/>
              <a:t>.</a:t>
            </a:r>
          </a:p>
          <a:p>
            <a:endParaRPr lang="el-GR" altLang="el-GR" sz="2400" dirty="0"/>
          </a:p>
          <a:p>
            <a:pPr marL="342900" indent="-342900">
              <a:buFont typeface="Arial" panose="020B0604020202020204" pitchFamily="34" charset="0"/>
              <a:buChar char="•"/>
            </a:pPr>
            <a:r>
              <a:rPr lang="el-GR" altLang="el-GR" sz="2400" dirty="0"/>
              <a:t>Η απομάκρυνση τους είναι επιθυμητή διότι η παρουσία τους επηρεάζει αρνητικά το χρώμα και την </a:t>
            </a:r>
            <a:r>
              <a:rPr lang="el-GR" altLang="el-GR" sz="2400" dirty="0" err="1"/>
              <a:t>αρτοποιητική</a:t>
            </a:r>
            <a:r>
              <a:rPr lang="el-GR" altLang="el-GR" sz="2400" dirty="0"/>
              <a:t> ικανότητα του αλεύρου. </a:t>
            </a:r>
            <a:endParaRPr lang="el-GR" altLang="el-GR" sz="2400" dirty="0" smtClean="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Μετά από τον καθαρισμό, το σιτάρι οδηγείται σε άλεση με διαδοχικές διελεύσεις των σπόρων από διαφορετικούς κυλινδρόμυλους.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xmlns=""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2304256"/>
          </a:xfrm>
          <a:ln/>
          <a:extLst>
            <a:ext uri="{91240B29-F687-4F45-9708-019B960494DF}">
              <a14:hiddenLine xmlns:a14="http://schemas.microsoft.com/office/drawing/2010/main" xmlns=""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Οι επεξεργασίες που επιτρέπονται κατά την παραγωγή του αλευριού σύμφωνα με τον κώδικα τροφίμων και ποτών </a:t>
            </a:r>
            <a:r>
              <a:rPr lang="el-GR" altLang="el-GR" sz="4000" dirty="0" smtClean="0"/>
              <a:t>(3 </a:t>
            </a:r>
            <a:r>
              <a:rPr lang="el-GR" altLang="el-GR" sz="4000" dirty="0"/>
              <a:t>από </a:t>
            </a:r>
            <a:r>
              <a:rPr lang="el-GR" altLang="el-GR" sz="4000" dirty="0" smtClean="0"/>
              <a:t>3) </a:t>
            </a:r>
            <a:endParaRPr lang="el-GR" sz="4000" dirty="0"/>
          </a:p>
        </p:txBody>
      </p:sp>
      <p:sp>
        <p:nvSpPr>
          <p:cNvPr id="2" name="Ορθογώνιο 1"/>
          <p:cNvSpPr/>
          <p:nvPr/>
        </p:nvSpPr>
        <p:spPr>
          <a:xfrm>
            <a:off x="467544" y="2636912"/>
            <a:ext cx="8219256" cy="3416320"/>
          </a:xfrm>
          <a:prstGeom prst="rect">
            <a:avLst/>
          </a:prstGeom>
        </p:spPr>
        <p:txBody>
          <a:bodyPr wrap="square">
            <a:spAutoFit/>
          </a:bodyPr>
          <a:lstStyle/>
          <a:p>
            <a:pPr marL="342900" indent="-342900">
              <a:buFont typeface="Arial" panose="020B0604020202020204" pitchFamily="34" charset="0"/>
              <a:buChar char="•"/>
            </a:pPr>
            <a:r>
              <a:rPr lang="el-GR" altLang="el-GR" sz="2400" dirty="0"/>
              <a:t>Ο διαχωρισμός των προϊόντων της άλεσης γίνεται με κόσκινα</a:t>
            </a:r>
            <a:r>
              <a:rPr lang="el-GR" altLang="el-GR" sz="2400" dirty="0" smtClean="0"/>
              <a:t>.</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Όσο μεγαλύτερο είναι το </a:t>
            </a:r>
            <a:r>
              <a:rPr lang="el-GR" altLang="el-GR" sz="2400" dirty="0" err="1"/>
              <a:t>εκατολιτρικό</a:t>
            </a:r>
            <a:r>
              <a:rPr lang="el-GR" altLang="el-GR" sz="2400" dirty="0"/>
              <a:t> βάρος τόσο καλύτερο είναι το αλεύρι που παράγεται από αυτό</a:t>
            </a:r>
            <a:r>
              <a:rPr lang="el-GR" altLang="el-GR" sz="2400" dirty="0" smtClean="0"/>
              <a:t>.</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Κατά την παραγωγή των αλεύρων, αποβάλλεται το πίτυρο και το φύτρο</a:t>
            </a:r>
            <a:r>
              <a:rPr lang="el-GR" altLang="el-GR" sz="2400" dirty="0" smtClean="0"/>
              <a:t>.</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Οπότε απομακρύνονται θρεπτικά συστατικά του </a:t>
            </a:r>
            <a:r>
              <a:rPr lang="el-GR" altLang="el-GR" sz="2400" dirty="0" smtClean="0"/>
              <a:t>κόκκου.</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xmlns=""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σίτου για </a:t>
            </a:r>
            <a:r>
              <a:rPr lang="el-GR" altLang="el-GR" sz="4000" dirty="0" smtClean="0"/>
              <a:t>άλεση </a:t>
            </a:r>
            <a:br>
              <a:rPr lang="el-GR" altLang="el-GR" sz="4000" dirty="0" smtClean="0"/>
            </a:br>
            <a:r>
              <a:rPr lang="el-GR" altLang="el-GR" sz="4000" dirty="0" smtClean="0"/>
              <a:t>(1 από 3)</a:t>
            </a:r>
            <a:endParaRPr lang="el-GR" sz="4000" dirty="0"/>
          </a:p>
        </p:txBody>
      </p:sp>
      <p:sp>
        <p:nvSpPr>
          <p:cNvPr id="4" name="Ορθογώνιο 3"/>
          <p:cNvSpPr/>
          <p:nvPr/>
        </p:nvSpPr>
        <p:spPr>
          <a:xfrm>
            <a:off x="467544" y="2435404"/>
            <a:ext cx="8219256" cy="1569660"/>
          </a:xfrm>
          <a:prstGeom prst="rect">
            <a:avLst/>
          </a:prstGeom>
        </p:spPr>
        <p:txBody>
          <a:bodyPr wrap="square">
            <a:spAutoFit/>
          </a:bodyPr>
          <a:lstStyle/>
          <a:p>
            <a:pPr marL="457200" indent="-457200">
              <a:buFont typeface="Arial" panose="020B0604020202020204" pitchFamily="34" charset="0"/>
              <a:buChar char="•"/>
            </a:pPr>
            <a:r>
              <a:rPr lang="el-GR" altLang="el-GR" sz="3200" dirty="0" smtClean="0"/>
              <a:t>Καθάρισμα,</a:t>
            </a:r>
            <a:endParaRPr lang="el-GR" altLang="el-GR" sz="3200" dirty="0"/>
          </a:p>
          <a:p>
            <a:pPr marL="457200" indent="-457200">
              <a:buFont typeface="Arial" panose="020B0604020202020204" pitchFamily="34" charset="0"/>
              <a:buChar char="•"/>
            </a:pPr>
            <a:endParaRPr lang="el-GR" altLang="el-GR" sz="3200" dirty="0"/>
          </a:p>
          <a:p>
            <a:pPr marL="457200" indent="-457200">
              <a:buFont typeface="Arial" panose="020B0604020202020204" pitchFamily="34" charset="0"/>
              <a:buChar char="•"/>
            </a:pPr>
            <a:r>
              <a:rPr lang="el-GR" altLang="el-GR" sz="3200" dirty="0" smtClean="0"/>
              <a:t>Πλύσιμο.</a:t>
            </a:r>
            <a:endParaRPr lang="el-GR" altLang="el-GR" sz="32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Tree>
    <p:custDataLst>
      <p:tags r:id="rId1"/>
    </p:custDataLst>
    <p:extLst>
      <p:ext uri="{BB962C8B-B14F-4D97-AF65-F5344CB8AC3E}">
        <p14:creationId xmlns:p14="http://schemas.microsoft.com/office/powerpoint/2010/main" xmlns=""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σίτου για άλεση </a:t>
            </a:r>
            <a:br>
              <a:rPr lang="el-GR" altLang="el-GR" sz="4000" dirty="0"/>
            </a:br>
            <a:r>
              <a:rPr lang="el-GR" altLang="el-GR" sz="4000" dirty="0" smtClean="0"/>
              <a:t>(2 </a:t>
            </a:r>
            <a:r>
              <a:rPr lang="el-GR" altLang="el-GR" sz="4000" dirty="0"/>
              <a:t>από 3)</a:t>
            </a:r>
            <a:endParaRPr lang="el-GR" sz="4000" dirty="0"/>
          </a:p>
        </p:txBody>
      </p:sp>
      <p:sp>
        <p:nvSpPr>
          <p:cNvPr id="13" name="Rectangle 3"/>
          <p:cNvSpPr>
            <a:spLocks noGrp="1" noChangeArrowheads="1"/>
          </p:cNvSpPr>
          <p:nvPr>
            <p:ph type="body" idx="1"/>
          </p:nvPr>
        </p:nvSpPr>
        <p:spPr>
          <a:xfrm>
            <a:off x="467544" y="1916832"/>
            <a:ext cx="8219256" cy="3384376"/>
          </a:xfrm>
        </p:spPr>
        <p:txBody>
          <a:bodyPr>
            <a:noAutofit/>
          </a:bodyPr>
          <a:lstStyle/>
          <a:p>
            <a:pPr>
              <a:lnSpc>
                <a:spcPct val="150000"/>
              </a:lnSpc>
            </a:pPr>
            <a:r>
              <a:rPr lang="el-GR" altLang="el-GR" b="0" dirty="0"/>
              <a:t>Καθάρισμα </a:t>
            </a:r>
            <a:r>
              <a:rPr lang="el-GR" altLang="el-GR" b="0" dirty="0" smtClean="0"/>
              <a:t>σίτου.</a:t>
            </a:r>
          </a:p>
          <a:p>
            <a:pPr marL="342900" indent="-342900">
              <a:lnSpc>
                <a:spcPct val="150000"/>
              </a:lnSpc>
              <a:buFont typeface="Arial" panose="020B0604020202020204" pitchFamily="34" charset="0"/>
              <a:buChar char="•"/>
            </a:pPr>
            <a:r>
              <a:rPr lang="el-GR" altLang="el-GR" b="0" dirty="0"/>
              <a:t>Πέτρες, χώμα, ξύλα, φύλλα, άχυρα, σπόρους άλλων φυτών, μεταλλικά </a:t>
            </a:r>
            <a:r>
              <a:rPr lang="el-GR" altLang="el-GR" b="0" dirty="0" smtClean="0"/>
              <a:t>αντικείμενα,</a:t>
            </a:r>
            <a:endParaRPr lang="el-GR" altLang="el-GR" b="0" dirty="0"/>
          </a:p>
          <a:p>
            <a:pPr marL="342900" indent="-342900">
              <a:lnSpc>
                <a:spcPct val="150000"/>
              </a:lnSpc>
              <a:buFont typeface="Arial" panose="020B0604020202020204" pitchFamily="34" charset="0"/>
              <a:buChar char="•"/>
            </a:pPr>
            <a:r>
              <a:rPr lang="el-GR" altLang="el-GR" b="0" dirty="0"/>
              <a:t>Ο διαχωρισμός των ξένων υλών από το </a:t>
            </a:r>
            <a:r>
              <a:rPr lang="el-GR" altLang="el-GR" b="0" dirty="0" err="1"/>
              <a:t>σιτηρό</a:t>
            </a:r>
            <a:r>
              <a:rPr lang="el-GR" altLang="el-GR" b="0" dirty="0"/>
              <a:t> στα διάφορα μηχανήματα βασίζεται στις διαφορές που υπάρχουν μεταξύ του κόκκου του σίτου και των ξένων </a:t>
            </a:r>
            <a:r>
              <a:rPr lang="el-GR" altLang="el-GR" b="0" dirty="0" smtClean="0"/>
              <a:t>υλών</a:t>
            </a:r>
            <a:r>
              <a:rPr lang="el-GR" altLang="el-GR" b="0" dirty="0"/>
              <a:t>.</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xmlns=""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118846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σίτου για άλεση </a:t>
            </a:r>
            <a:br>
              <a:rPr lang="el-GR" altLang="el-GR" sz="4000" dirty="0"/>
            </a:br>
            <a:r>
              <a:rPr lang="el-GR" altLang="el-GR" sz="4000" dirty="0" smtClean="0"/>
              <a:t>(3 </a:t>
            </a:r>
            <a:r>
              <a:rPr lang="el-GR" altLang="el-GR" sz="4000" dirty="0"/>
              <a:t>από 3)</a:t>
            </a:r>
            <a:endParaRPr lang="el-GR" sz="4000" dirty="0"/>
          </a:p>
        </p:txBody>
      </p:sp>
      <p:sp>
        <p:nvSpPr>
          <p:cNvPr id="3" name="Ορθογώνιο 2" descr="Πλύσιμο του σιταριού.&#10;Για να αποκτήσει το σιτάρι τη σωστή υγρασία. &#10;&#10;Τα αλεύρια έχουν ένα ως ενάμισι τοις εκατό λιγότερη υγρασία από αυτή του σιταριού που αλευροποιείται. &#10;&#10;Συνήθως το σιτάρι που προορίζεται για άλεση πρέπει να έχει υγρασία δεκαπέντε ως δεκαπεντέ μισι τοις εκατό για το μαλακό και δεκα εφτά μισι τοις εκατό για το σκληρό με προσθήκη νερού.&#10;&#10;Αν η υγρασία είναι μεγαλύτερη, το πίτυρο διαχωρίζεται δύσκολα από το ενδοσπέρμιο, ενώ αν είναι μικρότερη, το πίτουρο δεν είναι ελαστικό, θρυμματίζεται και δε συγκρατείται από τα κόσκινα.&#10;"/>
          <p:cNvSpPr/>
          <p:nvPr/>
        </p:nvSpPr>
        <p:spPr>
          <a:xfrm>
            <a:off x="467544" y="1190357"/>
            <a:ext cx="8219256" cy="5262979"/>
          </a:xfrm>
          <a:prstGeom prst="rect">
            <a:avLst/>
          </a:prstGeom>
        </p:spPr>
        <p:txBody>
          <a:bodyPr wrap="square">
            <a:spAutoFit/>
          </a:bodyPr>
          <a:lstStyle/>
          <a:p>
            <a:pPr>
              <a:spcBef>
                <a:spcPct val="20000"/>
              </a:spcBef>
            </a:pPr>
            <a:r>
              <a:rPr lang="el-GR" altLang="el-GR" sz="2400" dirty="0"/>
              <a:t>Πλύσιμο του </a:t>
            </a:r>
            <a:r>
              <a:rPr lang="el-GR" altLang="el-GR" sz="2400" dirty="0" smtClean="0"/>
              <a:t>σιταριού.</a:t>
            </a:r>
          </a:p>
          <a:p>
            <a:pPr marL="342900" indent="-342900">
              <a:buFont typeface="Arial" panose="020B0604020202020204" pitchFamily="34" charset="0"/>
              <a:buChar char="•"/>
            </a:pPr>
            <a:r>
              <a:rPr lang="el-GR" altLang="el-GR" sz="2400" dirty="0" smtClean="0"/>
              <a:t>Για </a:t>
            </a:r>
            <a:r>
              <a:rPr lang="el-GR" altLang="el-GR" sz="2400" dirty="0"/>
              <a:t>να αποκτήσει το σιτάρι τη σωστή υγρασία. </a:t>
            </a:r>
            <a:endParaRPr lang="el-GR" altLang="el-GR" sz="2400" dirty="0" smtClean="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Τα αλεύρια έχουν 1-1,5% λιγότερη υγρασία από αυτή του σιταριού που αλευροποιείται. </a:t>
            </a:r>
            <a:endParaRPr lang="el-GR" altLang="el-GR" sz="2400" dirty="0" smtClean="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Συνήθως το σιτάρι που προορίζεται για άλεση πρέπει να έχει υγρασία 15-15,5% για το μαλακό και 17,5% για το σκληρό με προσθήκη νερού</a:t>
            </a:r>
            <a:r>
              <a:rPr lang="el-GR" altLang="el-GR" sz="2400" dirty="0" smtClean="0"/>
              <a:t>.</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Αν η υγρασία είναι μεγαλύτερη, το πίτυρο διαχωρίζεται δύσκολα από το </a:t>
            </a:r>
            <a:r>
              <a:rPr lang="el-GR" altLang="el-GR" sz="2400" dirty="0" err="1"/>
              <a:t>ενδοσπέρμιο</a:t>
            </a:r>
            <a:r>
              <a:rPr lang="el-GR" altLang="el-GR" sz="2400" dirty="0"/>
              <a:t>, ενώ αν είναι μικρότερη, το πίτουρο δεν είναι ελαστικό, θρυμματίζεται και δε συγκρατείται από τα κόσκινα</a:t>
            </a:r>
            <a:r>
              <a:rPr lang="el-GR" altLang="el-GR" sz="2400" dirty="0" smtClean="0"/>
              <a:t>.</a:t>
            </a:r>
            <a:endParaRPr lang="el-GR" altLang="el-GR" sz="24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xmlns=""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Άλεση μαλακού </a:t>
            </a:r>
            <a:r>
              <a:rPr lang="el-GR" altLang="el-GR" dirty="0" smtClean="0"/>
              <a:t>σιταριού (1 από 2)</a:t>
            </a:r>
            <a:endParaRPr lang="el-GR" dirty="0"/>
          </a:p>
        </p:txBody>
      </p:sp>
      <p:sp>
        <p:nvSpPr>
          <p:cNvPr id="2" name="Ορθογώνιο 1"/>
          <p:cNvSpPr/>
          <p:nvPr/>
        </p:nvSpPr>
        <p:spPr>
          <a:xfrm>
            <a:off x="467544" y="1280949"/>
            <a:ext cx="8219256" cy="4524315"/>
          </a:xfrm>
          <a:prstGeom prst="rect">
            <a:avLst/>
          </a:prstGeom>
        </p:spPr>
        <p:txBody>
          <a:bodyPr wrap="square">
            <a:spAutoFit/>
          </a:bodyPr>
          <a:lstStyle/>
          <a:p>
            <a:pPr>
              <a:lnSpc>
                <a:spcPct val="150000"/>
              </a:lnSpc>
            </a:pPr>
            <a:r>
              <a:rPr lang="el-GR" altLang="el-GR" sz="2400" dirty="0"/>
              <a:t>Σκοπός της άλεσης του σιταριού είναι η διάνοιξη και ο θρυμματισμός του κόκκου,  όσο το δυνατόν καλύτερος διαχωρισμός του </a:t>
            </a:r>
            <a:r>
              <a:rPr lang="el-GR" altLang="el-GR" sz="2400" dirty="0" err="1"/>
              <a:t>ενδοσπερμίου</a:t>
            </a:r>
            <a:r>
              <a:rPr lang="el-GR" altLang="el-GR" sz="2400" dirty="0"/>
              <a:t> από το πίτυρο και το φύτρο, </a:t>
            </a:r>
          </a:p>
          <a:p>
            <a:pPr marL="800100" lvl="1" indent="-342900">
              <a:lnSpc>
                <a:spcPct val="150000"/>
              </a:lnSpc>
              <a:buFont typeface="Arial" panose="020B0604020202020204" pitchFamily="34" charset="0"/>
              <a:buChar char="•"/>
            </a:pPr>
            <a:r>
              <a:rPr lang="el-GR" altLang="el-GR" sz="2400" dirty="0"/>
              <a:t>καθώς επίσης η άλεση του </a:t>
            </a:r>
            <a:r>
              <a:rPr lang="el-GR" altLang="el-GR" sz="2400" dirty="0" err="1"/>
              <a:t>ενδοσπερμίου</a:t>
            </a:r>
            <a:r>
              <a:rPr lang="el-GR" altLang="el-GR" sz="2400" dirty="0"/>
              <a:t> σε αλεύρι και το κοσκίνισμα των αλεσμένων </a:t>
            </a:r>
            <a:r>
              <a:rPr lang="el-GR" altLang="el-GR" sz="2400" dirty="0" err="1"/>
              <a:t>τεμαχιδίων</a:t>
            </a:r>
            <a:r>
              <a:rPr lang="el-GR" altLang="el-GR" sz="2400" dirty="0"/>
              <a:t>. </a:t>
            </a:r>
          </a:p>
          <a:p>
            <a:pPr marL="800100" lvl="1" indent="-342900">
              <a:lnSpc>
                <a:spcPct val="150000"/>
              </a:lnSpc>
              <a:buFont typeface="Arial" panose="020B0604020202020204" pitchFamily="34" charset="0"/>
              <a:buChar char="•"/>
            </a:pPr>
            <a:r>
              <a:rPr lang="el-GR" altLang="el-GR" sz="2400" dirty="0"/>
              <a:t>Η παραγωγή αλεύρου όσο το δυνατόν απαλλαγμένου από το πίτουρο, που να διαθέτει όμως καλές </a:t>
            </a:r>
            <a:r>
              <a:rPr lang="el-GR" altLang="el-GR" sz="2400" dirty="0" err="1"/>
              <a:t>αρτοποιητικές</a:t>
            </a:r>
            <a:r>
              <a:rPr lang="el-GR" altLang="el-GR" sz="2400" dirty="0"/>
              <a:t> ικανότητες</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xmlns=""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80293"/>
            <a:ext cx="8208912" cy="900435"/>
          </a:xfrm>
        </p:spPr>
        <p:txBody>
          <a:bodyPr>
            <a:normAutofit fontScale="90000"/>
          </a:bodyPr>
          <a:lstStyle/>
          <a:p>
            <a:r>
              <a:rPr lang="el-GR" altLang="el-GR" dirty="0"/>
              <a:t>Άλεση μαλακού σιταριού </a:t>
            </a:r>
            <a:r>
              <a:rPr lang="el-GR" altLang="el-GR" dirty="0" smtClean="0"/>
              <a:t>(2 </a:t>
            </a:r>
            <a:r>
              <a:rPr lang="el-GR" altLang="el-GR" dirty="0"/>
              <a:t>από 2)</a:t>
            </a:r>
            <a:endParaRPr lang="el-GR" dirty="0"/>
          </a:p>
        </p:txBody>
      </p:sp>
      <p:sp>
        <p:nvSpPr>
          <p:cNvPr id="6" name="Ορθογώνιο 5"/>
          <p:cNvSpPr/>
          <p:nvPr/>
        </p:nvSpPr>
        <p:spPr>
          <a:xfrm>
            <a:off x="467544" y="1587564"/>
            <a:ext cx="8208912" cy="3785652"/>
          </a:xfrm>
          <a:prstGeom prst="rect">
            <a:avLst/>
          </a:prstGeom>
        </p:spPr>
        <p:txBody>
          <a:bodyPr wrap="square">
            <a:spAutoFit/>
          </a:bodyPr>
          <a:lstStyle/>
          <a:p>
            <a:pPr marL="342900" indent="-342900">
              <a:buFont typeface="Arial" panose="020B0604020202020204" pitchFamily="34" charset="0"/>
              <a:buChar char="•"/>
            </a:pPr>
            <a:r>
              <a:rPr lang="el-GR" altLang="el-GR" sz="2400" dirty="0"/>
              <a:t>Το πρώτο στάδιο της άλεσης είναι το σπάσιμο των κόκκων του σίτου με τις </a:t>
            </a:r>
            <a:r>
              <a:rPr lang="el-GR" altLang="el-GR" sz="2400" dirty="0" err="1"/>
              <a:t>κυλινδρομηχανές</a:t>
            </a:r>
            <a:r>
              <a:rPr lang="el-GR" altLang="el-GR" sz="2400" dirty="0"/>
              <a:t> που έχουν ζεύγη ατσάλινων </a:t>
            </a:r>
            <a:r>
              <a:rPr lang="el-GR" altLang="el-GR" sz="2400" dirty="0" err="1"/>
              <a:t>κυλινδρων</a:t>
            </a:r>
            <a:r>
              <a:rPr lang="el-GR" altLang="el-GR" sz="2400" dirty="0"/>
              <a:t> με λοξά αυλακωτή επιφάνεια τοποθετημένων οριζόντια και παράλληλα μεταξύ τους. </a:t>
            </a:r>
          </a:p>
          <a:p>
            <a:pPr marL="342900" indent="-342900">
              <a:buFont typeface="Arial" panose="020B0604020202020204" pitchFamily="34" charset="0"/>
              <a:buChar char="•"/>
            </a:pPr>
            <a:r>
              <a:rPr lang="el-GR" altLang="el-GR" sz="2400" dirty="0"/>
              <a:t>Τα προϊόντα των </a:t>
            </a:r>
            <a:r>
              <a:rPr lang="el-GR" altLang="el-GR" sz="2400" dirty="0" err="1"/>
              <a:t>σπαστηρων</a:t>
            </a:r>
            <a:r>
              <a:rPr lang="el-GR" altLang="el-GR" sz="2400" dirty="0"/>
              <a:t> κυλίνδρων (κλάσματα) οδηγούνται στα </a:t>
            </a:r>
            <a:r>
              <a:rPr lang="el-GR" altLang="el-GR" sz="2400" dirty="0" err="1"/>
              <a:t>πλανσίχτερ</a:t>
            </a:r>
            <a:r>
              <a:rPr lang="el-GR" altLang="el-GR" sz="2400" dirty="0"/>
              <a:t> (κόσκινα). </a:t>
            </a:r>
          </a:p>
          <a:p>
            <a:pPr marL="342900" indent="-342900">
              <a:buFont typeface="Arial" panose="020B0604020202020204" pitchFamily="34" charset="0"/>
              <a:buChar char="•"/>
            </a:pPr>
            <a:r>
              <a:rPr lang="el-GR" altLang="el-GR" sz="2400" dirty="0"/>
              <a:t>Τα χονδρά </a:t>
            </a:r>
            <a:r>
              <a:rPr lang="el-GR" altLang="el-GR" sz="2400" dirty="0" err="1"/>
              <a:t>κλασματα</a:t>
            </a:r>
            <a:r>
              <a:rPr lang="el-GR" altLang="el-GR" sz="2400" dirty="0"/>
              <a:t> πάνε στις </a:t>
            </a:r>
            <a:r>
              <a:rPr lang="el-GR" altLang="el-GR" sz="2400" dirty="0" err="1"/>
              <a:t>σιμιγδαλίστρες</a:t>
            </a:r>
            <a:r>
              <a:rPr lang="el-GR" altLang="el-GR" sz="2400" dirty="0"/>
              <a:t>. </a:t>
            </a:r>
          </a:p>
          <a:p>
            <a:pPr marL="342900" indent="-342900">
              <a:buFont typeface="Arial" panose="020B0604020202020204" pitchFamily="34" charset="0"/>
              <a:buChar char="•"/>
            </a:pPr>
            <a:r>
              <a:rPr lang="el-GR" altLang="el-GR" sz="2400" dirty="0"/>
              <a:t>Από εκεί οδηγούνται για δεύτερο και τρίτο σπάσιμο.</a:t>
            </a:r>
          </a:p>
          <a:p>
            <a:pPr marL="342900" indent="-342900">
              <a:buFont typeface="Arial" panose="020B0604020202020204" pitchFamily="34" charset="0"/>
              <a:buChar char="•"/>
            </a:pPr>
            <a:r>
              <a:rPr lang="el-GR" altLang="el-GR" sz="2400" dirty="0"/>
              <a:t>Τα λεπτότερα κλάσματα (φαρίνα) πηγαίνουν στην </a:t>
            </a:r>
            <a:r>
              <a:rPr lang="el-GR" altLang="el-GR" sz="2400" dirty="0" err="1" smtClean="0"/>
              <a:t>χαρμανιέρα</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17</a:t>
            </a:fld>
            <a:endParaRPr lang="el-GR" dirty="0"/>
          </a:p>
        </p:txBody>
      </p:sp>
    </p:spTree>
    <p:custDataLst>
      <p:tags r:id="rId1"/>
    </p:custDataLst>
    <p:extLst>
      <p:ext uri="{BB962C8B-B14F-4D97-AF65-F5344CB8AC3E}">
        <p14:creationId xmlns:p14="http://schemas.microsoft.com/office/powerpoint/2010/main" xmlns=""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260475"/>
          </a:xfrm>
        </p:spPr>
        <p:txBody>
          <a:bodyPr>
            <a:noAutofit/>
          </a:bodyPr>
          <a:lstStyle/>
          <a:p>
            <a:r>
              <a:rPr lang="el-GR" sz="4000" dirty="0" smtClean="0"/>
              <a:t>Προϊόντα που παράγονται κατά την άλεση (1 από 2)</a:t>
            </a:r>
            <a:endParaRPr lang="el-GR" sz="4000" dirty="0"/>
          </a:p>
        </p:txBody>
      </p:sp>
      <p:sp>
        <p:nvSpPr>
          <p:cNvPr id="10" name="TextBox 4"/>
          <p:cNvSpPr txBox="1">
            <a:spLocks noChangeArrowheads="1"/>
          </p:cNvSpPr>
          <p:nvPr>
            <p:custDataLst>
              <p:tags r:id="rId3"/>
            </p:custDataLst>
          </p:nvPr>
        </p:nvSpPr>
        <p:spPr bwMode="auto">
          <a:xfrm>
            <a:off x="395536" y="1196752"/>
            <a:ext cx="8318500"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l-GR" altLang="el-GR" sz="2400" dirty="0"/>
              <a:t>Ανάλογα με τη σύσταση του σιταριού, κατά την άλεση παράγονται διάφορα </a:t>
            </a:r>
            <a:r>
              <a:rPr lang="el-GR" altLang="el-GR" sz="2400" dirty="0" smtClean="0"/>
              <a:t>προϊόντα. </a:t>
            </a:r>
          </a:p>
          <a:p>
            <a:pPr marL="342900" indent="-342900">
              <a:lnSpc>
                <a:spcPct val="150000"/>
              </a:lnSpc>
              <a:buFont typeface="Arial" panose="020B0604020202020204" pitchFamily="34" charset="0"/>
              <a:buChar char="•"/>
            </a:pPr>
            <a:r>
              <a:rPr lang="el-GR" altLang="el-GR" sz="2400" dirty="0"/>
              <a:t>Αλεύρι ή Σιμιγδάλι (λευκή ή κίτρινη</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a:t>Πιτυρούχος σιμιγδάλι (</a:t>
            </a:r>
            <a:r>
              <a:rPr lang="el-GR" altLang="el-GR" sz="2400" dirty="0" err="1"/>
              <a:t>ενδοσπέμιο</a:t>
            </a:r>
            <a:r>
              <a:rPr lang="el-GR" altLang="el-GR" sz="2400" dirty="0"/>
              <a:t> με τμήματα πιτύρου</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a:t>Πίτυρα για </a:t>
            </a:r>
            <a:r>
              <a:rPr lang="el-GR" altLang="el-GR" sz="2400" dirty="0" smtClean="0"/>
              <a:t>ζωοτροφές,</a:t>
            </a:r>
            <a:endParaRPr lang="el-GR" altLang="el-GR" sz="2400" dirty="0"/>
          </a:p>
          <a:p>
            <a:pPr marL="342900" indent="-342900">
              <a:lnSpc>
                <a:spcPct val="150000"/>
              </a:lnSpc>
              <a:buFont typeface="Arial" panose="020B0604020202020204" pitchFamily="34" charset="0"/>
              <a:buChar char="•"/>
            </a:pPr>
            <a:r>
              <a:rPr lang="el-GR" altLang="el-GR" sz="2400" dirty="0" err="1"/>
              <a:t>Βηττες</a:t>
            </a:r>
            <a:r>
              <a:rPr lang="el-GR" altLang="el-GR" sz="2400" dirty="0"/>
              <a:t> (αλεύρι με μεγάλο ποσοστό ανόργανων υλών) για </a:t>
            </a:r>
            <a:r>
              <a:rPr lang="el-GR" altLang="el-GR" sz="2400" dirty="0" smtClean="0"/>
              <a:t>ζωοτροφές,</a:t>
            </a:r>
            <a:endParaRPr lang="el-GR" altLang="el-GR" sz="2400" dirty="0"/>
          </a:p>
          <a:p>
            <a:pPr marL="342900" indent="-342900">
              <a:lnSpc>
                <a:spcPct val="150000"/>
              </a:lnSpc>
              <a:buFont typeface="Arial" panose="020B0604020202020204" pitchFamily="34" charset="0"/>
              <a:buChar char="•"/>
            </a:pPr>
            <a:r>
              <a:rPr lang="el-GR" altLang="el-GR" sz="2400" dirty="0" err="1"/>
              <a:t>Κτηνάλευρα</a:t>
            </a:r>
            <a:r>
              <a:rPr lang="el-GR" altLang="el-GR" sz="2400" dirty="0"/>
              <a:t> (</a:t>
            </a:r>
            <a:r>
              <a:rPr lang="el-GR" altLang="el-GR" sz="2400" dirty="0" err="1"/>
              <a:t>άλφες</a:t>
            </a:r>
            <a:r>
              <a:rPr lang="el-GR" altLang="el-GR" sz="2400" dirty="0"/>
              <a:t>-ψιλοκομμένα πίτουρα και αλεύρι με μεγάλο ποσοστό ανόργανων υλών), </a:t>
            </a:r>
          </a:p>
          <a:p>
            <a:pPr marL="342900" indent="-342900">
              <a:lnSpc>
                <a:spcPct val="150000"/>
              </a:lnSpc>
              <a:buFont typeface="Arial" panose="020B0604020202020204" pitchFamily="34" charset="0"/>
              <a:buChar char="•"/>
            </a:pPr>
            <a:r>
              <a:rPr lang="el-GR" altLang="el-GR" sz="2400" dirty="0"/>
              <a:t>ψιλό πιτυρούχο </a:t>
            </a:r>
            <a:r>
              <a:rPr lang="el-GR" altLang="el-GR" sz="2400" dirty="0" smtClean="0"/>
              <a:t>σιμιγδάλι. </a:t>
            </a:r>
            <a:endParaRPr lang="el-GR" alt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18</a:t>
            </a:fld>
            <a:endParaRPr lang="el-GR" dirty="0"/>
          </a:p>
        </p:txBody>
      </p:sp>
    </p:spTree>
    <p:custDataLst>
      <p:tags r:id="rId1"/>
    </p:custDataLst>
    <p:extLst>
      <p:ext uri="{BB962C8B-B14F-4D97-AF65-F5344CB8AC3E}">
        <p14:creationId xmlns:p14="http://schemas.microsoft.com/office/powerpoint/2010/main" xmlns=""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44624"/>
            <a:ext cx="8568952" cy="1290067"/>
          </a:xfrm>
        </p:spPr>
        <p:txBody>
          <a:bodyPr>
            <a:noAutofit/>
          </a:bodyPr>
          <a:lstStyle/>
          <a:p>
            <a:pPr algn="ctr"/>
            <a:r>
              <a:rPr lang="el-GR" dirty="0"/>
              <a:t>Προϊόντα που παράγονται κατά την άλεση </a:t>
            </a:r>
            <a:r>
              <a:rPr lang="el-GR" dirty="0" smtClean="0"/>
              <a:t>(2 </a:t>
            </a:r>
            <a:r>
              <a:rPr lang="el-GR" dirty="0"/>
              <a:t>από 2)</a:t>
            </a:r>
          </a:p>
        </p:txBody>
      </p:sp>
      <p:sp>
        <p:nvSpPr>
          <p:cNvPr id="2" name="Ορθογώνιο 1"/>
          <p:cNvSpPr/>
          <p:nvPr/>
        </p:nvSpPr>
        <p:spPr>
          <a:xfrm>
            <a:off x="467544" y="1916832"/>
            <a:ext cx="8219256"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Η λεύκανση των αλεύρων μόνο με οζονισμό και όχι με οποιεσδήποτε λευκαντικές </a:t>
            </a:r>
            <a:r>
              <a:rPr lang="el-GR" altLang="el-GR" sz="2400" dirty="0" smtClean="0"/>
              <a:t>ουσίες.</a:t>
            </a:r>
          </a:p>
          <a:p>
            <a:pPr marL="342900" indent="-342900">
              <a:lnSpc>
                <a:spcPct val="150000"/>
              </a:lnSpc>
              <a:buFont typeface="Arial" panose="020B0604020202020204" pitchFamily="34" charset="0"/>
              <a:buChar char="•"/>
            </a:pPr>
            <a:endParaRPr lang="el-GR" altLang="el-GR" sz="2400" dirty="0"/>
          </a:p>
          <a:p>
            <a:pPr marL="342900" indent="-342900">
              <a:lnSpc>
                <a:spcPct val="150000"/>
              </a:lnSpc>
              <a:buFont typeface="Arial" panose="020B0604020202020204" pitchFamily="34" charset="0"/>
              <a:buChar char="•"/>
            </a:pPr>
            <a:r>
              <a:rPr lang="el-GR" altLang="el-GR" sz="2400" dirty="0"/>
              <a:t>Η ανάμιξη διαφόρων τύπων γίνεται αποκλειστικά στους </a:t>
            </a:r>
            <a:r>
              <a:rPr lang="el-GR" altLang="el-GR" sz="2400" dirty="0" smtClean="0"/>
              <a:t>κυλινδρόμυλους.</a:t>
            </a:r>
            <a:endParaRPr lang="el-GR" altLang="el-GR" sz="2400" dirty="0"/>
          </a:p>
          <a:p>
            <a:pPr marL="342900" indent="-342900">
              <a:lnSpc>
                <a:spcPct val="150000"/>
              </a:lnSpc>
              <a:buFont typeface="Arial" panose="020B0604020202020204" pitchFamily="34" charset="0"/>
              <a:buChar char="•"/>
            </a:pPr>
            <a:endParaRPr lang="el-GR" alt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xmlns=""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r>
              <a:rPr lang="el-GR" altLang="el-GR" sz="4000" dirty="0" smtClean="0"/>
              <a:t>Τα </a:t>
            </a:r>
            <a:r>
              <a:rPr lang="el-GR" altLang="el-GR" sz="4000" dirty="0"/>
              <a:t>χαρακτηριστικά μιας καλής άλεσης </a:t>
            </a:r>
            <a:endParaRPr lang="el-GR" sz="4000" dirty="0"/>
          </a:p>
        </p:txBody>
      </p:sp>
      <p:sp>
        <p:nvSpPr>
          <p:cNvPr id="2" name="Ορθογώνιο 1" descr="Ποια είναι τα χαρακτηριστικά μιας καλής άλεσης.&#10;Ο τύπος του αλεύρου εξαρτάται από το πόσα μέρη κλασμάτων (φαρίνα, πίτουρο, κτηνάλευρα, βήτες) περιέχει το τελικό προιόν (αλεύρι). &#10;Το πενηντα πέντε τοις εκατό περιέχει μόνο φαρίνα.&#10;Το εβδομήντα τοις εκατό αλεύρι και βήττες.&#10;Το ενενήντα τοις εκατό αλεύρι, πίτυρα, βήττες.&#10;Αλεύρι ολικής άλεσης είναι το αλεύρι που προέρχεται από την άλεση ολόκληρου του κόκκου του σίτου από τον οποίο έχει αφαιρεθεί το φύτρο.&#10;"/>
          <p:cNvSpPr/>
          <p:nvPr/>
        </p:nvSpPr>
        <p:spPr>
          <a:xfrm>
            <a:off x="539552" y="836712"/>
            <a:ext cx="8136904" cy="5632311"/>
          </a:xfrm>
          <a:prstGeom prst="rect">
            <a:avLst/>
          </a:prstGeom>
        </p:spPr>
        <p:txBody>
          <a:bodyPr wrap="square">
            <a:spAutoFit/>
          </a:bodyPr>
          <a:lstStyle/>
          <a:p>
            <a:pPr>
              <a:lnSpc>
                <a:spcPct val="150000"/>
              </a:lnSpc>
            </a:pPr>
            <a:r>
              <a:rPr lang="el-GR" altLang="el-GR" sz="2400" dirty="0"/>
              <a:t>Ποια είναι τα χαρακτηριστικά μιας καλής </a:t>
            </a:r>
            <a:r>
              <a:rPr lang="el-GR" altLang="el-GR" sz="2400" dirty="0" smtClean="0"/>
              <a:t>άλεσης.</a:t>
            </a:r>
          </a:p>
          <a:p>
            <a:pPr marL="342900" indent="-342900">
              <a:lnSpc>
                <a:spcPct val="150000"/>
              </a:lnSpc>
              <a:buFont typeface="Arial" panose="020B0604020202020204" pitchFamily="34" charset="0"/>
              <a:buChar char="•"/>
            </a:pPr>
            <a:r>
              <a:rPr lang="el-GR" altLang="el-GR" sz="2400" dirty="0"/>
              <a:t>Ο τύπος του αλεύρου εξαρτάται από το πόσα μέρη κλασμάτων (φαρίνα, πίτουρο, </a:t>
            </a:r>
            <a:r>
              <a:rPr lang="el-GR" altLang="el-GR" sz="2400" dirty="0" err="1"/>
              <a:t>κτηνάλευρα</a:t>
            </a:r>
            <a:r>
              <a:rPr lang="el-GR" altLang="el-GR" sz="2400" dirty="0"/>
              <a:t>, </a:t>
            </a:r>
            <a:r>
              <a:rPr lang="el-GR" altLang="el-GR" sz="2400" dirty="0" err="1"/>
              <a:t>βήτες</a:t>
            </a:r>
            <a:r>
              <a:rPr lang="el-GR" altLang="el-GR" sz="2400" dirty="0"/>
              <a:t>) περιέχει το τελικό </a:t>
            </a:r>
            <a:r>
              <a:rPr lang="el-GR" altLang="el-GR" sz="2400" dirty="0" err="1"/>
              <a:t>προιόν</a:t>
            </a:r>
            <a:r>
              <a:rPr lang="el-GR" altLang="el-GR" sz="2400" dirty="0"/>
              <a:t> (αλεύρι</a:t>
            </a:r>
            <a:r>
              <a:rPr lang="el-GR" altLang="el-GR" sz="2400" dirty="0" smtClean="0"/>
              <a:t>). </a:t>
            </a:r>
            <a:endParaRPr lang="el-GR" altLang="el-GR" sz="2400" dirty="0"/>
          </a:p>
          <a:p>
            <a:pPr marL="342900" indent="-342900">
              <a:lnSpc>
                <a:spcPct val="150000"/>
              </a:lnSpc>
              <a:buFont typeface="Arial" panose="020B0604020202020204" pitchFamily="34" charset="0"/>
              <a:buChar char="•"/>
            </a:pPr>
            <a:r>
              <a:rPr lang="el-GR" altLang="el-GR" sz="2400" dirty="0"/>
              <a:t>Το 55% περιέχει μόνο </a:t>
            </a:r>
            <a:r>
              <a:rPr lang="el-GR" altLang="el-GR" sz="2400" dirty="0" smtClean="0"/>
              <a:t>φαρίνα.</a:t>
            </a:r>
            <a:endParaRPr lang="el-GR" altLang="el-GR" sz="2400" dirty="0"/>
          </a:p>
          <a:p>
            <a:pPr marL="342900" indent="-342900">
              <a:lnSpc>
                <a:spcPct val="150000"/>
              </a:lnSpc>
              <a:buFont typeface="Arial" panose="020B0604020202020204" pitchFamily="34" charset="0"/>
              <a:buChar char="•"/>
            </a:pPr>
            <a:r>
              <a:rPr lang="el-GR" altLang="el-GR" sz="2400" dirty="0"/>
              <a:t>Το 70% αλεύρι και </a:t>
            </a:r>
            <a:r>
              <a:rPr lang="el-GR" altLang="el-GR" sz="2400" dirty="0" err="1"/>
              <a:t>βήττες</a:t>
            </a:r>
            <a:r>
              <a:rPr lang="el-GR" altLang="el-GR" sz="2400" dirty="0"/>
              <a:t>.</a:t>
            </a:r>
          </a:p>
          <a:p>
            <a:pPr marL="342900" indent="-342900">
              <a:lnSpc>
                <a:spcPct val="150000"/>
              </a:lnSpc>
              <a:buFont typeface="Arial" panose="020B0604020202020204" pitchFamily="34" charset="0"/>
              <a:buChar char="•"/>
            </a:pPr>
            <a:r>
              <a:rPr lang="el-GR" altLang="el-GR" sz="2400" dirty="0"/>
              <a:t>Το 90% αλεύρι, πίτυρα, </a:t>
            </a:r>
            <a:r>
              <a:rPr lang="el-GR" altLang="el-GR" sz="2400" dirty="0" err="1"/>
              <a:t>βήττες</a:t>
            </a:r>
            <a:r>
              <a:rPr lang="el-GR" altLang="el-GR" sz="2400" dirty="0"/>
              <a:t>.</a:t>
            </a:r>
          </a:p>
          <a:p>
            <a:pPr marL="342900" indent="-342900">
              <a:lnSpc>
                <a:spcPct val="150000"/>
              </a:lnSpc>
              <a:buFont typeface="Arial" panose="020B0604020202020204" pitchFamily="34" charset="0"/>
              <a:buChar char="•"/>
            </a:pPr>
            <a:r>
              <a:rPr lang="el-GR" altLang="el-GR" sz="2400" dirty="0"/>
              <a:t>Αλεύρι ολικής άλεσης είναι το αλεύρι που προέρχεται από την άλεση ολόκληρου του κόκκου του σίτου από τον οποίο έχει αφαιρεθεί το φύτρο</a:t>
            </a:r>
            <a:r>
              <a:rPr lang="el-GR" altLang="el-GR" sz="2400" dirty="0" smtClean="0"/>
              <a:t>.</a:t>
            </a:r>
            <a:endParaRPr lang="el-GR" alt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xmlns=""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dirty="0" smtClean="0"/>
              <a:t>Κυλινδρόμυλος</a:t>
            </a:r>
            <a:endParaRPr lang="el-GR" dirty="0"/>
          </a:p>
        </p:txBody>
      </p:sp>
      <p:pic>
        <p:nvPicPr>
          <p:cNvPr id="6" name="Picture 5" descr="Εικόνα, κυλινδρόμυλος."/>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682" y="990600"/>
            <a:ext cx="7923766" cy="517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err="1"/>
              <a:t>Πλανσίχτερ</a:t>
            </a:r>
            <a:endParaRPr lang="el-GR" dirty="0"/>
          </a:p>
        </p:txBody>
      </p:sp>
      <p:pic>
        <p:nvPicPr>
          <p:cNvPr id="6" name="Picture 5" descr="Εικόνα, Πλανσίχτερ."/>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9100" y="1144488"/>
            <a:ext cx="83058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2016223"/>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Οι επεξεργασίες που επιτρέπονται κατά την παραγωγή του αλευριού σύμφωνα με τον κώδικα τροφίμων και ποτών (1 από </a:t>
            </a:r>
            <a:r>
              <a:rPr lang="el-GR" altLang="el-GR" dirty="0" smtClean="0"/>
              <a:t>4) </a:t>
            </a:r>
            <a:endParaRPr lang="el-GR" dirty="0"/>
          </a:p>
        </p:txBody>
      </p:sp>
      <p:sp>
        <p:nvSpPr>
          <p:cNvPr id="6" name="2 - Θέση περιεχομένου" descr="Η προσθήκη βελτιωτικών παραδείγματος χάριν ασκορβικό οξύ, αμυλάση, πρωτεάση, γλουτενη, λεκιθίνη, μονογλυκερίδια και διγλυκερίδια, τρυγικό,κιτρικό οξύ, όξινο ανθρακικό νάτριο και αμμώνιο, μαγιά, φωσφορικά άλατα του ασβεστίου και του νατρίου.&#10;Απαγορεύεται η προσθήκη συντηρητικών για την συντήρηση των αλεύρων.&#10;"/>
          <p:cNvSpPr>
            <a:spLocks noGrp="1"/>
          </p:cNvSpPr>
          <p:nvPr>
            <p:ph sz="quarter" idx="1"/>
          </p:nvPr>
        </p:nvSpPr>
        <p:spPr>
          <a:xfrm>
            <a:off x="612648" y="2564904"/>
            <a:ext cx="8153400" cy="2952328"/>
          </a:xfrm>
        </p:spPr>
        <p:txBody>
          <a:bodyPr>
            <a:noAutofit/>
          </a:bodyPr>
          <a:lstStyle/>
          <a:p>
            <a:r>
              <a:rPr lang="el-GR" altLang="el-GR" sz="2400" dirty="0"/>
              <a:t>Η προσθήκη βελτιωτικών π.χ. </a:t>
            </a:r>
            <a:r>
              <a:rPr lang="el-GR" altLang="el-GR" sz="2400" dirty="0" err="1"/>
              <a:t>ασκορβικό</a:t>
            </a:r>
            <a:r>
              <a:rPr lang="el-GR" altLang="el-GR" sz="2400" dirty="0"/>
              <a:t> οξύ, </a:t>
            </a:r>
            <a:r>
              <a:rPr lang="el-GR" altLang="el-GR" sz="2400" dirty="0" err="1"/>
              <a:t>αμυλάση</a:t>
            </a:r>
            <a:r>
              <a:rPr lang="el-GR" altLang="el-GR" sz="2400" dirty="0"/>
              <a:t>, </a:t>
            </a:r>
            <a:r>
              <a:rPr lang="el-GR" altLang="el-GR" sz="2400" dirty="0" err="1"/>
              <a:t>πρωτεάση</a:t>
            </a:r>
            <a:r>
              <a:rPr lang="el-GR" altLang="el-GR" sz="2400" dirty="0"/>
              <a:t>, </a:t>
            </a:r>
            <a:r>
              <a:rPr lang="el-GR" altLang="el-GR" sz="2400" dirty="0" err="1"/>
              <a:t>γλουτενη</a:t>
            </a:r>
            <a:r>
              <a:rPr lang="el-GR" altLang="el-GR" sz="2400" dirty="0"/>
              <a:t>, λεκιθίνη, </a:t>
            </a:r>
            <a:r>
              <a:rPr lang="el-GR" altLang="el-GR" sz="2400" dirty="0" err="1"/>
              <a:t>μονογλυκερίδια</a:t>
            </a:r>
            <a:r>
              <a:rPr lang="el-GR" altLang="el-GR" sz="2400" dirty="0"/>
              <a:t> και </a:t>
            </a:r>
            <a:r>
              <a:rPr lang="el-GR" altLang="el-GR" sz="2400" dirty="0" err="1"/>
              <a:t>διγλυκερίδια</a:t>
            </a:r>
            <a:r>
              <a:rPr lang="el-GR" altLang="el-GR" sz="2400" dirty="0"/>
              <a:t>, </a:t>
            </a:r>
            <a:r>
              <a:rPr lang="el-GR" altLang="el-GR" sz="2400" dirty="0" err="1"/>
              <a:t>τρυγικό,κιτρικό</a:t>
            </a:r>
            <a:r>
              <a:rPr lang="el-GR" altLang="el-GR" sz="2400" dirty="0"/>
              <a:t> οξύ, όξινο ανθρακικό νάτριο και αμμώνιο, μαγιά, φωσφορικά άλατα του ασβεστίου και του νατρίου.</a:t>
            </a:r>
          </a:p>
          <a:p>
            <a:r>
              <a:rPr lang="el-GR" altLang="el-GR" sz="2400" dirty="0"/>
              <a:t>Απαγορεύεται η προσθήκη </a:t>
            </a:r>
            <a:r>
              <a:rPr lang="el-GR" altLang="el-GR" sz="2400" dirty="0" smtClean="0"/>
              <a:t>συντηρητικών για την συντήρηση των αλεύρων.</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944215"/>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Οι επεξεργασίες που επιτρέπονται κατά την παραγωγή του αλευριού σύμφωνα με τον κώδικα τροφίμων και ποτών </a:t>
            </a:r>
            <a:r>
              <a:rPr lang="el-GR" altLang="el-GR" dirty="0" smtClean="0"/>
              <a:t>(2 </a:t>
            </a:r>
            <a:r>
              <a:rPr lang="el-GR" altLang="el-GR" dirty="0"/>
              <a:t>από </a:t>
            </a:r>
            <a:r>
              <a:rPr lang="el-GR" altLang="el-GR" dirty="0" smtClean="0"/>
              <a:t>4) </a:t>
            </a:r>
            <a:endParaRPr lang="el-GR" dirty="0"/>
          </a:p>
        </p:txBody>
      </p:sp>
      <p:sp>
        <p:nvSpPr>
          <p:cNvPr id="2" name="Ορθογώνιο 1"/>
          <p:cNvSpPr/>
          <p:nvPr/>
        </p:nvSpPr>
        <p:spPr>
          <a:xfrm>
            <a:off x="467544" y="2413338"/>
            <a:ext cx="8280920" cy="2677656"/>
          </a:xfrm>
          <a:prstGeom prst="rect">
            <a:avLst/>
          </a:prstGeom>
        </p:spPr>
        <p:txBody>
          <a:bodyPr wrap="square">
            <a:spAutoFit/>
          </a:bodyPr>
          <a:lstStyle/>
          <a:p>
            <a:pPr marL="342900" indent="-342900">
              <a:buFont typeface="Arial" panose="020B0604020202020204" pitchFamily="34" charset="0"/>
              <a:buChar char="•"/>
            </a:pPr>
            <a:r>
              <a:rPr lang="el-GR" altLang="el-GR" sz="2400" dirty="0"/>
              <a:t>Ο όρος τύπος αλεύρου, βαθμός άλεσης ή τράβηγμα εκφράζει το ποσοστό του καθαρισμένου και πλυμένου σιταριού το οποίο μετατρέπεται σε αλεύρι κατά την διαδικασία της άλεσης. </a:t>
            </a:r>
            <a:endParaRPr lang="el-GR" altLang="el-GR" sz="2400" dirty="0" smtClean="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Συνήθως εκφράζεται ως </a:t>
            </a:r>
            <a:r>
              <a:rPr lang="el-GR" altLang="el-GR" sz="2400" dirty="0" smtClean="0"/>
              <a:t>επί τοις εκατό </a:t>
            </a:r>
            <a:r>
              <a:rPr lang="el-GR" altLang="el-GR" sz="2400" dirty="0"/>
              <a:t>ποσοστό του αλεύρου, είτε </a:t>
            </a:r>
            <a:r>
              <a:rPr lang="el-GR" altLang="el-GR" sz="2400" dirty="0" smtClean="0"/>
              <a:t>επί </a:t>
            </a:r>
            <a:r>
              <a:rPr lang="el-GR" altLang="el-GR" sz="2400" dirty="0"/>
              <a:t>της πρώτης ύλης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2088231"/>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Οι επεξεργασίες που επιτρέπονται κατά την παραγωγή του αλευριού σύμφωνα με τον κώδικα τροφίμων και ποτών </a:t>
            </a:r>
            <a:r>
              <a:rPr lang="el-GR" altLang="el-GR" dirty="0" smtClean="0"/>
              <a:t>(3 </a:t>
            </a:r>
            <a:r>
              <a:rPr lang="el-GR" altLang="el-GR" dirty="0"/>
              <a:t>από </a:t>
            </a:r>
            <a:r>
              <a:rPr lang="el-GR" altLang="el-GR" dirty="0" smtClean="0"/>
              <a:t>4) </a:t>
            </a:r>
            <a:endParaRPr lang="el-GR" dirty="0"/>
          </a:p>
        </p:txBody>
      </p:sp>
      <p:sp>
        <p:nvSpPr>
          <p:cNvPr id="2" name="Ορθογώνιο 1"/>
          <p:cNvSpPr/>
          <p:nvPr/>
        </p:nvSpPr>
        <p:spPr>
          <a:xfrm>
            <a:off x="467544" y="2470244"/>
            <a:ext cx="8208912" cy="3046988"/>
          </a:xfrm>
          <a:prstGeom prst="rect">
            <a:avLst/>
          </a:prstGeom>
        </p:spPr>
        <p:txBody>
          <a:bodyPr wrap="square">
            <a:spAutoFit/>
          </a:bodyPr>
          <a:lstStyle/>
          <a:p>
            <a:r>
              <a:rPr lang="el-GR" altLang="el-GR" sz="2400" dirty="0"/>
              <a:t>Όσο αυξάνεται ο βαθμός άλεσης αυξάνονται</a:t>
            </a:r>
            <a:endParaRPr lang="el-GR" altLang="el-GR" sz="2400" dirty="0" smtClean="0"/>
          </a:p>
          <a:p>
            <a:pPr marL="285750" indent="-285750">
              <a:buFont typeface="Arial" panose="020B0604020202020204" pitchFamily="34" charset="0"/>
              <a:buChar char="•"/>
            </a:pPr>
            <a:r>
              <a:rPr lang="el-GR" altLang="el-GR" sz="2400" dirty="0" smtClean="0"/>
              <a:t>η </a:t>
            </a:r>
            <a:r>
              <a:rPr lang="el-GR" altLang="el-GR" sz="2400" dirty="0"/>
              <a:t>τέφρα, </a:t>
            </a:r>
          </a:p>
          <a:p>
            <a:pPr marL="285750" indent="-285750">
              <a:buFont typeface="Arial" panose="020B0604020202020204" pitchFamily="34" charset="0"/>
              <a:buChar char="•"/>
            </a:pPr>
            <a:r>
              <a:rPr lang="el-GR" altLang="el-GR" sz="2400" dirty="0"/>
              <a:t>η πρωτεΐνη, </a:t>
            </a:r>
          </a:p>
          <a:p>
            <a:pPr marL="285750" indent="-285750">
              <a:buFont typeface="Arial" panose="020B0604020202020204" pitchFamily="34" charset="0"/>
              <a:buChar char="•"/>
            </a:pPr>
            <a:r>
              <a:rPr lang="el-GR" altLang="el-GR" sz="2400" dirty="0"/>
              <a:t>το σκούρο χρώμα, </a:t>
            </a:r>
          </a:p>
          <a:p>
            <a:pPr marL="285750" indent="-285750">
              <a:buFont typeface="Arial" panose="020B0604020202020204" pitchFamily="34" charset="0"/>
              <a:buChar char="•"/>
            </a:pPr>
            <a:r>
              <a:rPr lang="el-GR" altLang="el-GR" sz="2400" dirty="0"/>
              <a:t>το λίπος, </a:t>
            </a:r>
          </a:p>
          <a:p>
            <a:pPr marL="285750" indent="-285750">
              <a:buFont typeface="Arial" panose="020B0604020202020204" pitchFamily="34" charset="0"/>
              <a:buChar char="•"/>
            </a:pPr>
            <a:r>
              <a:rPr lang="el-GR" altLang="el-GR" sz="2400" dirty="0"/>
              <a:t>τα στίγματα από τα πίτυρα και οι ινώδεις ουσίες (</a:t>
            </a:r>
            <a:r>
              <a:rPr lang="el-GR" altLang="el-GR" sz="2400" dirty="0" err="1"/>
              <a:t>κυτταρίνες</a:t>
            </a:r>
            <a:r>
              <a:rPr lang="el-GR" altLang="el-GR" sz="2400" dirty="0"/>
              <a:t>) γιατί στο αλεύρι συμμετέχει μεγαλύτερο ποσοστό του εξωτερικού περιβλήματος του σπόρου.</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87220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Οι επεξεργασίες που επιτρέπονται κατά την παραγωγή του αλευριού σύμφωνα με τον κώδικα τροφίμων και ποτών </a:t>
            </a:r>
            <a:r>
              <a:rPr lang="el-GR" altLang="el-GR" dirty="0" smtClean="0"/>
              <a:t>(4 </a:t>
            </a:r>
            <a:r>
              <a:rPr lang="el-GR" altLang="el-GR" dirty="0"/>
              <a:t>από </a:t>
            </a:r>
            <a:r>
              <a:rPr lang="el-GR" altLang="el-GR" dirty="0" smtClean="0"/>
              <a:t>4) </a:t>
            </a:r>
            <a:endParaRPr lang="el-GR" dirty="0"/>
          </a:p>
        </p:txBody>
      </p:sp>
      <p:pic>
        <p:nvPicPr>
          <p:cNvPr id="6" name="Picture 7" descr="Εικόνα, σχεδιάγραμμα της διαδικασίας άλεσης του αλευρίου."/>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47664" y="1960119"/>
            <a:ext cx="6120482" cy="4442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Τύποι αλεύρων (1 από 13)</a:t>
            </a:r>
            <a:endParaRPr lang="el-GR" dirty="0"/>
          </a:p>
        </p:txBody>
      </p:sp>
      <p:sp>
        <p:nvSpPr>
          <p:cNvPr id="6" name="2 - Θέση περιεχομένου" descr="Επιτρέπεται η παραγωγή αλεύρων: &#10;τύπου εβδομήντα τοις εκατό, σχεδόν χωρίς πίτυρα, για το συνηθισμένο λευκό ψωμί.&#10;τύπου ενενήντα τοις εκατό, τύπου ογδοντα πέντε τοις εκατό, Oλικής άλεσης, και κατηγορίας Κ.&#10;για το μαύρο πιτυρούχο πιτυρούχο ψωμί, με μεγάλη περιεκτικότητα σε θρεπτικά συστατικά που περιέχονται στο εξωτερικό περίβλημα.&#10;Τύπου πενηντα πέντε τοις εκατό (πολύ λευκό, για ψωμί και ψωμάκια πολυτελείας, ψωμί για τόστ, φρυγανιές).&#10;"/>
          <p:cNvSpPr>
            <a:spLocks noGrp="1"/>
          </p:cNvSpPr>
          <p:nvPr>
            <p:ph sz="quarter" idx="1"/>
          </p:nvPr>
        </p:nvSpPr>
        <p:spPr>
          <a:xfrm>
            <a:off x="612648" y="1484784"/>
            <a:ext cx="8153400" cy="4104456"/>
          </a:xfrm>
        </p:spPr>
        <p:txBody>
          <a:bodyPr>
            <a:noAutofit/>
          </a:bodyPr>
          <a:lstStyle/>
          <a:p>
            <a:pPr>
              <a:buNone/>
            </a:pPr>
            <a:r>
              <a:rPr lang="el-GR" altLang="el-GR" sz="2400" dirty="0"/>
              <a:t>Επιτρέπεται η παραγωγή αλεύρων</a:t>
            </a:r>
            <a:r>
              <a:rPr lang="en-US" altLang="el-GR" sz="2400" dirty="0"/>
              <a:t>:</a:t>
            </a:r>
            <a:r>
              <a:rPr lang="el-GR" altLang="el-GR" sz="2400" dirty="0"/>
              <a:t> </a:t>
            </a:r>
          </a:p>
          <a:p>
            <a:r>
              <a:rPr lang="el-GR" altLang="el-GR" sz="2400" dirty="0"/>
              <a:t>τύπου 70%, σχεδόν χωρίς πίτυρα, για το συνηθισμένο λευκό </a:t>
            </a:r>
            <a:r>
              <a:rPr lang="el-GR" altLang="el-GR" sz="2400" dirty="0" smtClean="0"/>
              <a:t>ψωμί.</a:t>
            </a:r>
            <a:endParaRPr lang="el-GR" altLang="el-GR" sz="2400" dirty="0"/>
          </a:p>
          <a:p>
            <a:r>
              <a:rPr lang="el-GR" altLang="el-GR" sz="2400" dirty="0"/>
              <a:t>τύπου 90%, τύπου 85%, </a:t>
            </a:r>
            <a:r>
              <a:rPr lang="en-US" altLang="el-GR" sz="2400" dirty="0"/>
              <a:t>O</a:t>
            </a:r>
            <a:r>
              <a:rPr lang="el-GR" altLang="el-GR" sz="2400" dirty="0" err="1"/>
              <a:t>λικής</a:t>
            </a:r>
            <a:r>
              <a:rPr lang="el-GR" altLang="el-GR" sz="2400" dirty="0"/>
              <a:t> άλεσης, και κατηγορίας </a:t>
            </a:r>
            <a:r>
              <a:rPr lang="el-GR" altLang="el-GR" sz="2400" dirty="0" smtClean="0"/>
              <a:t>Κ.</a:t>
            </a:r>
            <a:endParaRPr lang="en-US" altLang="el-GR" sz="2400" dirty="0"/>
          </a:p>
          <a:p>
            <a:r>
              <a:rPr lang="el-GR" altLang="el-GR" sz="2400" dirty="0"/>
              <a:t>για το μαύρο πιτυρούχο </a:t>
            </a:r>
            <a:r>
              <a:rPr lang="el-GR" altLang="el-GR" sz="2400" dirty="0" err="1"/>
              <a:t>πιτυρούχο</a:t>
            </a:r>
            <a:r>
              <a:rPr lang="el-GR" altLang="el-GR" sz="2400" dirty="0"/>
              <a:t> ψωμί, με μεγάλη περιεκτικότητα σε θρεπτικά συστατικά που περιέχονται στο εξωτερικό περίβλημα.</a:t>
            </a:r>
          </a:p>
          <a:p>
            <a:r>
              <a:rPr lang="el-GR" altLang="el-GR" sz="2400" dirty="0"/>
              <a:t>Τύπου 55% (πολύ λευκό, για ψωμί και ψωμάκια</a:t>
            </a:r>
            <a:r>
              <a:rPr lang="en-US" altLang="el-GR" sz="2400" dirty="0"/>
              <a:t> </a:t>
            </a:r>
            <a:r>
              <a:rPr lang="el-GR" altLang="el-GR" sz="2400" dirty="0"/>
              <a:t>πολυτελείας, ψωμί για </a:t>
            </a:r>
            <a:r>
              <a:rPr lang="el-GR" altLang="el-GR" sz="2400" dirty="0" err="1"/>
              <a:t>τόστ</a:t>
            </a:r>
            <a:r>
              <a:rPr lang="el-GR" altLang="el-GR" sz="2400" dirty="0"/>
              <a:t>, φρυγανιές</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Τύποι αλεύρων </a:t>
            </a:r>
            <a:r>
              <a:rPr lang="el-GR" altLang="el-GR" dirty="0" smtClean="0"/>
              <a:t>(2 </a:t>
            </a:r>
            <a:r>
              <a:rPr lang="el-GR" altLang="el-GR" dirty="0"/>
              <a:t>από </a:t>
            </a:r>
            <a:r>
              <a:rPr lang="el-GR" altLang="el-GR" dirty="0" smtClean="0"/>
              <a:t>13)</a:t>
            </a:r>
            <a:endParaRPr lang="el-GR" dirty="0"/>
          </a:p>
        </p:txBody>
      </p:sp>
      <p:sp>
        <p:nvSpPr>
          <p:cNvPr id="2" name="Ορθογώνιο 1" descr="κατηγορίας Π, χαρακτηρίζεται ως «πολυτελείας», για ζυμάρια κρουασάν, φύλλων, φρυγανιές, ζαχαροπλαστικής-μπισκοτοποιίας,&#10;κατηγορίας Μ, από σκληρά σιτάρια, κίτρινο χρώμα. Από αυτό παρασκευάζεται το σύμμεικτο ή χωριάτικο ψωμί σε αναλογία ένα προς ένα με άλευρα Τ εβδομήντα τοις εκατό,&#10;Αυτοδιογκούμενων αλεύρων,&#10;Ενισχυμένων με γλουτένη.&#10;"/>
          <p:cNvSpPr/>
          <p:nvPr/>
        </p:nvSpPr>
        <p:spPr>
          <a:xfrm>
            <a:off x="467544" y="1196752"/>
            <a:ext cx="8208912" cy="4524315"/>
          </a:xfrm>
          <a:prstGeom prst="rect">
            <a:avLst/>
          </a:prstGeom>
        </p:spPr>
        <p:txBody>
          <a:bodyPr wrap="square">
            <a:spAutoFit/>
          </a:bodyPr>
          <a:lstStyle/>
          <a:p>
            <a:pPr marL="285750" indent="-285750">
              <a:lnSpc>
                <a:spcPct val="150000"/>
              </a:lnSpc>
              <a:buFont typeface="Arial" panose="020B0604020202020204" pitchFamily="34" charset="0"/>
              <a:buChar char="•"/>
            </a:pPr>
            <a:r>
              <a:rPr lang="el-GR" altLang="el-GR" sz="2400" dirty="0"/>
              <a:t>κατηγορίας Π, χαρακτηρίζεται ως «πολυτελείας», για ζυμάρια κρουασάν, φύλλων, φρυγανιές, </a:t>
            </a:r>
            <a:r>
              <a:rPr lang="el-GR" altLang="el-GR" sz="2400" dirty="0" smtClean="0"/>
              <a:t>ζαχαροπλαστικής-μπισκοτοποιίας,</a:t>
            </a:r>
            <a:endParaRPr lang="el-GR" altLang="el-GR" sz="2400" dirty="0"/>
          </a:p>
          <a:p>
            <a:pPr marL="285750" indent="-285750">
              <a:lnSpc>
                <a:spcPct val="150000"/>
              </a:lnSpc>
              <a:buFont typeface="Arial" panose="020B0604020202020204" pitchFamily="34" charset="0"/>
              <a:buChar char="•"/>
            </a:pPr>
            <a:r>
              <a:rPr lang="el-GR" altLang="el-GR" sz="2400" dirty="0"/>
              <a:t>κατηγορίας Μ</a:t>
            </a:r>
            <a:r>
              <a:rPr lang="en-US" altLang="el-GR" sz="2400" dirty="0"/>
              <a:t>,</a:t>
            </a:r>
            <a:r>
              <a:rPr lang="el-GR" altLang="el-GR" sz="2400" dirty="0"/>
              <a:t> από σκληρά σιτάρια, κίτρινο χρώμα. Από αυτό παρασκευάζεται το σύμμεικτο ή χωριάτικο ψωμί σε αναλογία 1</a:t>
            </a:r>
            <a:r>
              <a:rPr lang="en-US" altLang="el-GR" sz="2400" dirty="0"/>
              <a:t>:1 </a:t>
            </a:r>
            <a:r>
              <a:rPr lang="el-GR" altLang="el-GR" sz="2400" dirty="0"/>
              <a:t>με άλευρα </a:t>
            </a:r>
            <a:r>
              <a:rPr lang="el-GR" altLang="el-GR" sz="2400" dirty="0" smtClean="0"/>
              <a:t>Τ. 70%,</a:t>
            </a:r>
            <a:endParaRPr lang="el-GR" altLang="el-GR" sz="2400" dirty="0"/>
          </a:p>
          <a:p>
            <a:pPr marL="285750" indent="-285750">
              <a:lnSpc>
                <a:spcPct val="150000"/>
              </a:lnSpc>
              <a:buFont typeface="Arial" panose="020B0604020202020204" pitchFamily="34" charset="0"/>
              <a:buChar char="•"/>
            </a:pPr>
            <a:r>
              <a:rPr lang="el-GR" altLang="el-GR" sz="2400" dirty="0"/>
              <a:t>Αυτοδιογκούμενων </a:t>
            </a:r>
            <a:r>
              <a:rPr lang="el-GR" altLang="el-GR" sz="2400" dirty="0" smtClean="0"/>
              <a:t>αλεύρων,</a:t>
            </a:r>
            <a:endParaRPr lang="el-GR" altLang="el-GR" sz="2400" dirty="0"/>
          </a:p>
          <a:p>
            <a:pPr marL="285750" indent="-285750">
              <a:lnSpc>
                <a:spcPct val="150000"/>
              </a:lnSpc>
              <a:buFont typeface="Arial" panose="020B0604020202020204" pitchFamily="34" charset="0"/>
              <a:buChar char="•"/>
            </a:pPr>
            <a:r>
              <a:rPr lang="el-GR" altLang="el-GR" sz="2400" dirty="0"/>
              <a:t>Ενισχυμένων με </a:t>
            </a:r>
            <a:r>
              <a:rPr lang="el-GR" altLang="el-GR" sz="2400" dirty="0" err="1" smtClean="0"/>
              <a:t>γλουτένη</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Τύποι αλεύρων </a:t>
            </a:r>
            <a:r>
              <a:rPr lang="el-GR" altLang="el-GR" dirty="0" smtClean="0"/>
              <a:t>(3 </a:t>
            </a:r>
            <a:r>
              <a:rPr lang="el-GR" altLang="el-GR" dirty="0"/>
              <a:t>από </a:t>
            </a:r>
            <a:r>
              <a:rPr lang="el-GR" altLang="el-GR" dirty="0" smtClean="0"/>
              <a:t>13)</a:t>
            </a:r>
            <a:endParaRPr lang="el-GR" dirty="0"/>
          </a:p>
        </p:txBody>
      </p:sp>
      <p:sp>
        <p:nvSpPr>
          <p:cNvPr id="6" name="2 - Θέση περιεχομένου" descr="Όταν λέμε αλεύρι Τ εβδομήντα τοις εκατό (Αρτοποιίας) εννοούμε ότι από εκατό κιλά σιτάρι παράγονται εβδομήντα κιλά αλεύρι, δηλαδή η απόδοση είναι εβδομήντα τοις εκατό. Παίρνουμε λευκό αλεύρι.&#10;Το πλήρες αλεύρι παράγεται με άλεση ολόκληρου του σιταριού.&#10;Η γλουτένη των αλεύρων πρέπει να είναι καλής ποιότητας, δηλαδή συνεκτική, ελαστική.&#10;Άλευρα με διαρρέουσα γλουτένη θεωρούνται ως μη κανονικά και αποκλείονται από την άμεση κατανάλωση.&#10;Τα άλευρα ανάλογα με το ποσοστό των πρωτεϊνών και την αρτοποιητική τους ικανότητα διακρίνονται: &#10;σε σκληρά ή δυνατά (για αρτοσκεύασματα με μαγιά δηλαδή κρουασαν, τσουρέκια).&#10;&#10;"/>
          <p:cNvSpPr>
            <a:spLocks noGrp="1"/>
          </p:cNvSpPr>
          <p:nvPr>
            <p:ph sz="quarter" idx="1"/>
          </p:nvPr>
        </p:nvSpPr>
        <p:spPr>
          <a:xfrm>
            <a:off x="612648" y="836712"/>
            <a:ext cx="8153400" cy="5544616"/>
          </a:xfrm>
        </p:spPr>
        <p:txBody>
          <a:bodyPr>
            <a:noAutofit/>
          </a:bodyPr>
          <a:lstStyle/>
          <a:p>
            <a:r>
              <a:rPr lang="el-GR" altLang="el-GR" sz="2400" dirty="0"/>
              <a:t>Όταν λέμε αλεύρι Τ.70% (Αρτοποιίας) εννοούμε ότι από 100 κιλά σιτάρι παράγονται 70 κιλά αλεύρι, δηλαδή η απόδοση είναι 70%. Παίρνουμε λευκό αλεύρι.</a:t>
            </a:r>
          </a:p>
          <a:p>
            <a:r>
              <a:rPr lang="el-GR" altLang="el-GR" sz="2400" dirty="0"/>
              <a:t>Το πλήρες αλεύρι παράγεται με άλεση ολόκληρου του σιταριού.</a:t>
            </a:r>
          </a:p>
          <a:p>
            <a:r>
              <a:rPr lang="el-GR" altLang="el-GR" sz="2400" dirty="0"/>
              <a:t>Η </a:t>
            </a:r>
            <a:r>
              <a:rPr lang="el-GR" altLang="el-GR" sz="2400" dirty="0" err="1"/>
              <a:t>γλουτένη</a:t>
            </a:r>
            <a:r>
              <a:rPr lang="el-GR" altLang="el-GR" sz="2400" dirty="0"/>
              <a:t> των αλεύρων πρέπει να είναι καλής ποιότητας, δηλ. συνεκτική, ελαστική.</a:t>
            </a:r>
          </a:p>
          <a:p>
            <a:r>
              <a:rPr lang="el-GR" altLang="el-GR" sz="2400" dirty="0"/>
              <a:t>Άλευρα με διαρρέουσα </a:t>
            </a:r>
            <a:r>
              <a:rPr lang="el-GR" altLang="el-GR" sz="2400" dirty="0" err="1"/>
              <a:t>γλουτένη</a:t>
            </a:r>
            <a:r>
              <a:rPr lang="el-GR" altLang="el-GR" sz="2400" dirty="0"/>
              <a:t> θεωρούνται ως μη κανονικά και αποκλείονται από την άμεση κατανάλωση</a:t>
            </a:r>
            <a:r>
              <a:rPr lang="el-GR" altLang="el-GR" sz="2400" dirty="0" smtClean="0"/>
              <a:t>.</a:t>
            </a:r>
          </a:p>
          <a:p>
            <a:r>
              <a:rPr lang="el-GR" altLang="el-GR" sz="2400" dirty="0"/>
              <a:t>Τα άλευρα ανάλογα με το ποσοστό των πρωτεϊνών και την </a:t>
            </a:r>
            <a:r>
              <a:rPr lang="el-GR" altLang="el-GR" sz="2400" dirty="0" err="1"/>
              <a:t>αρτοποιητική</a:t>
            </a:r>
            <a:r>
              <a:rPr lang="el-GR" altLang="el-GR" sz="2400" dirty="0"/>
              <a:t> τους ικανότητα </a:t>
            </a:r>
            <a:r>
              <a:rPr lang="el-GR" altLang="el-GR" sz="2400" dirty="0" smtClean="0"/>
              <a:t>διακρίνονται: </a:t>
            </a:r>
            <a:endParaRPr lang="el-GR" altLang="el-GR" sz="2400" dirty="0"/>
          </a:p>
          <a:p>
            <a:pPr lvl="1"/>
            <a:r>
              <a:rPr lang="el-GR" altLang="el-GR" sz="2400" dirty="0"/>
              <a:t>σε σκληρά ή δυνατά (για </a:t>
            </a:r>
            <a:r>
              <a:rPr lang="el-GR" altLang="el-GR" sz="2400" dirty="0" err="1"/>
              <a:t>αρτοσκεύασματα</a:t>
            </a:r>
            <a:r>
              <a:rPr lang="el-GR" altLang="el-GR" sz="2400" dirty="0"/>
              <a:t> με μαγιά δηλ. </a:t>
            </a:r>
            <a:r>
              <a:rPr lang="el-GR" altLang="el-GR" sz="2400" dirty="0" err="1"/>
              <a:t>κρουασαν</a:t>
            </a:r>
            <a:r>
              <a:rPr lang="el-GR" altLang="el-GR" sz="2400" dirty="0"/>
              <a:t>, τσουρέκια</a:t>
            </a:r>
            <a:r>
              <a:rPr lang="el-GR" altLang="el-GR" sz="2400" dirty="0" smtClean="0"/>
              <a:t>).</a:t>
            </a:r>
            <a:endParaRPr lang="el-GR" altLang="el-GR" sz="2400" dirty="0"/>
          </a:p>
          <a:p>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Τύποι αλεύρων </a:t>
            </a:r>
            <a:r>
              <a:rPr lang="el-GR" altLang="el-GR" dirty="0" smtClean="0"/>
              <a:t>(4 </a:t>
            </a:r>
            <a:r>
              <a:rPr lang="el-GR" altLang="el-GR" dirty="0"/>
              <a:t>από </a:t>
            </a:r>
            <a:r>
              <a:rPr lang="el-GR" altLang="el-GR" dirty="0" smtClean="0"/>
              <a:t>13)</a:t>
            </a:r>
            <a:endParaRPr lang="el-GR" dirty="0"/>
          </a:p>
        </p:txBody>
      </p:sp>
      <p:sp>
        <p:nvSpPr>
          <p:cNvPr id="6" name="2 - Θέση περιεχομένου"/>
          <p:cNvSpPr>
            <a:spLocks noGrp="1"/>
          </p:cNvSpPr>
          <p:nvPr>
            <p:ph sz="quarter" idx="1"/>
          </p:nvPr>
        </p:nvSpPr>
        <p:spPr>
          <a:xfrm>
            <a:off x="612648" y="980728"/>
            <a:ext cx="8153400" cy="1224136"/>
          </a:xfrm>
        </p:spPr>
        <p:txBody>
          <a:bodyPr>
            <a:noAutofit/>
          </a:bodyPr>
          <a:lstStyle/>
          <a:p>
            <a:pPr lvl="1"/>
            <a:r>
              <a:rPr lang="el-GR" altLang="el-GR" sz="2400" dirty="0"/>
              <a:t>και μαλακά ή αδύνατα (για </a:t>
            </a:r>
            <a:r>
              <a:rPr lang="el-GR" altLang="el-GR" sz="2400" dirty="0" err="1"/>
              <a:t>αρτοσκεύασματα</a:t>
            </a:r>
            <a:r>
              <a:rPr lang="el-GR" altLang="el-GR" sz="2400" dirty="0"/>
              <a:t> με μαγιά και χημικές </a:t>
            </a:r>
            <a:r>
              <a:rPr lang="el-GR" altLang="el-GR" sz="2400" dirty="0" err="1"/>
              <a:t>διογκωτικές</a:t>
            </a:r>
            <a:r>
              <a:rPr lang="el-GR" altLang="el-GR" sz="2400" dirty="0"/>
              <a:t> ύλες </a:t>
            </a:r>
            <a:r>
              <a:rPr lang="el-GR" altLang="el-GR" sz="2400" dirty="0" smtClean="0"/>
              <a:t>δηλαδή </a:t>
            </a:r>
            <a:r>
              <a:rPr lang="el-GR" altLang="el-GR" sz="2400" dirty="0" err="1" smtClean="0"/>
              <a:t>παντεσπάνι,τάρτες</a:t>
            </a:r>
            <a:r>
              <a:rPr lang="el-GR" altLang="el-GR" sz="2400" dirty="0"/>
              <a:t>, βουτήματα</a:t>
            </a:r>
            <a:r>
              <a:rPr lang="el-GR" altLang="el-GR" sz="2400" dirty="0" smtClean="0"/>
              <a:t>).</a:t>
            </a:r>
            <a:endParaRPr lang="el-GR" altLang="el-GR" sz="2400" dirty="0"/>
          </a:p>
        </p:txBody>
      </p:sp>
      <p:pic>
        <p:nvPicPr>
          <p:cNvPr id="8" name="Picture 5" descr="Εικόνα 1, Κίτρινο άλευρο.&#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86061" y="2180131"/>
            <a:ext cx="3167459" cy="3538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Ορθογώνιο 1" descr="."/>
          <p:cNvSpPr/>
          <p:nvPr/>
        </p:nvSpPr>
        <p:spPr>
          <a:xfrm>
            <a:off x="1782204" y="5563179"/>
            <a:ext cx="2169505" cy="461665"/>
          </a:xfrm>
          <a:prstGeom prst="rect">
            <a:avLst/>
          </a:prstGeom>
        </p:spPr>
        <p:txBody>
          <a:bodyPr wrap="none">
            <a:spAutoFit/>
          </a:bodyPr>
          <a:lstStyle/>
          <a:p>
            <a:r>
              <a:rPr lang="el-GR" altLang="el-GR" sz="2400" dirty="0" smtClean="0"/>
              <a:t>Κίτρινο άλευρο.</a:t>
            </a:r>
            <a:endParaRPr lang="el-GR" altLang="el-GR" sz="2400" dirty="0"/>
          </a:p>
        </p:txBody>
      </p:sp>
      <p:pic>
        <p:nvPicPr>
          <p:cNvPr id="10" name="Picture 7" descr="Εικόνα, Λευκό άλευρο.&#1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76762" y="2335492"/>
            <a:ext cx="3604114" cy="322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Ορθογώνιο 2" descr="."/>
          <p:cNvSpPr/>
          <p:nvPr/>
        </p:nvSpPr>
        <p:spPr>
          <a:xfrm>
            <a:off x="5348297" y="5487708"/>
            <a:ext cx="2047805" cy="461665"/>
          </a:xfrm>
          <a:prstGeom prst="rect">
            <a:avLst/>
          </a:prstGeom>
        </p:spPr>
        <p:txBody>
          <a:bodyPr wrap="none">
            <a:spAutoFit/>
          </a:bodyPr>
          <a:lstStyle/>
          <a:p>
            <a:r>
              <a:rPr lang="el-GR" altLang="el-GR" sz="2400" dirty="0" smtClean="0"/>
              <a:t>Λευκό </a:t>
            </a:r>
            <a:r>
              <a:rPr lang="el-GR" altLang="el-GR" sz="2400" dirty="0"/>
              <a:t>άλευρο.</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Τύποι αλεύρων </a:t>
            </a:r>
            <a:r>
              <a:rPr lang="el-GR" altLang="el-GR" dirty="0" smtClean="0"/>
              <a:t>(5 </a:t>
            </a:r>
            <a:r>
              <a:rPr lang="el-GR" altLang="el-GR" dirty="0"/>
              <a:t>από </a:t>
            </a:r>
            <a:r>
              <a:rPr lang="el-GR" altLang="el-GR" dirty="0" smtClean="0"/>
              <a:t>13)</a:t>
            </a:r>
            <a:endParaRPr lang="el-GR" dirty="0"/>
          </a:p>
        </p:txBody>
      </p:sp>
      <p:pic>
        <p:nvPicPr>
          <p:cNvPr id="11" name="Picture 5" descr="Εικόνα, Άλευρο ολικής άλεσης.&#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23728" y="1196752"/>
            <a:ext cx="4932039" cy="4402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Ορθογώνιο 2" descr="."/>
          <p:cNvSpPr/>
          <p:nvPr/>
        </p:nvSpPr>
        <p:spPr>
          <a:xfrm>
            <a:off x="3018099" y="5598817"/>
            <a:ext cx="3143296" cy="461665"/>
          </a:xfrm>
          <a:prstGeom prst="rect">
            <a:avLst/>
          </a:prstGeom>
        </p:spPr>
        <p:txBody>
          <a:bodyPr wrap="none">
            <a:spAutoFit/>
          </a:bodyPr>
          <a:lstStyle/>
          <a:p>
            <a:pPr algn="ctr"/>
            <a:r>
              <a:rPr lang="el-GR" altLang="el-GR" sz="2400" dirty="0" smtClean="0"/>
              <a:t>Άλευρο ολικής άλεσης.</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31</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Τύποι αλεύρων </a:t>
            </a:r>
            <a:r>
              <a:rPr lang="el-GR" altLang="el-GR" dirty="0" smtClean="0"/>
              <a:t>(6 </a:t>
            </a:r>
            <a:r>
              <a:rPr lang="el-GR" altLang="el-GR" dirty="0"/>
              <a:t>από </a:t>
            </a:r>
            <a:r>
              <a:rPr lang="el-GR" altLang="el-GR" dirty="0" smtClean="0"/>
              <a:t>13)</a:t>
            </a:r>
            <a:endParaRPr lang="el-GR" dirty="0"/>
          </a:p>
        </p:txBody>
      </p:sp>
      <p:sp>
        <p:nvSpPr>
          <p:cNvPr id="8" name="2 - Θέση περιεχομένου" descr="Τα άλευρα τύπου 70% εξ’ εγχωρίου σίτου &#10;α) Υγρασία: κατ’ ανώτατον όριον 13,5 %&#10;β) Γλουτένη υγρή: τουλάχιστον 26 %&#10;γ) Τέφρα: κατ’ ανώτατον όριον 0,50 %&#10;Τα άλευρα τ. 70% εκ συναλέσεως σίτου εγχωρίου και αλλοδαπής όχι ανωτέραν του 0,53%, τα δε εξ αμιγούς σίτου αλλοδαπής τέφραν 0,55% κατ’ ανώτατον όριον.&#10;Η γλουτένη  των εξ αμιγούς σίτου αλλοδαπής αλεύρων δέον να είναι τουλάχιστον 28%. &#10;"/>
          <p:cNvSpPr txBox="1">
            <a:spLocks/>
          </p:cNvSpPr>
          <p:nvPr/>
        </p:nvSpPr>
        <p:spPr>
          <a:xfrm>
            <a:off x="612648" y="1412776"/>
            <a:ext cx="8153400" cy="417646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l-GR" altLang="el-GR" sz="2400" dirty="0"/>
              <a:t>Τα άλευρα τύπου 70% εξ’ εγχωρίου </a:t>
            </a:r>
            <a:r>
              <a:rPr lang="el-GR" altLang="el-GR" sz="2400" dirty="0" smtClean="0"/>
              <a:t>σίτου: </a:t>
            </a:r>
            <a:endParaRPr lang="el-GR" altLang="el-GR" sz="2400" dirty="0"/>
          </a:p>
          <a:p>
            <a:pPr lvl="1"/>
            <a:r>
              <a:rPr lang="el-GR" altLang="el-GR" sz="2400" dirty="0" smtClean="0"/>
              <a:t>α</a:t>
            </a:r>
            <a:r>
              <a:rPr lang="el-GR" altLang="el-GR" sz="2400" dirty="0"/>
              <a:t>) Υγρασία: κατ’ ανώτατον </a:t>
            </a:r>
            <a:r>
              <a:rPr lang="el-GR" altLang="el-GR" sz="2400" dirty="0" err="1"/>
              <a:t>όριον</a:t>
            </a:r>
            <a:r>
              <a:rPr lang="el-GR" altLang="el-GR" sz="2400" dirty="0"/>
              <a:t> 13,5 </a:t>
            </a:r>
            <a:r>
              <a:rPr lang="el-GR" altLang="el-GR" sz="2400" dirty="0" smtClean="0"/>
              <a:t>%,</a:t>
            </a:r>
            <a:endParaRPr lang="el-GR" altLang="el-GR" sz="2400" dirty="0"/>
          </a:p>
          <a:p>
            <a:pPr lvl="1"/>
            <a:r>
              <a:rPr lang="el-GR" altLang="el-GR" sz="2400" dirty="0"/>
              <a:t>β) </a:t>
            </a:r>
            <a:r>
              <a:rPr lang="el-GR" altLang="el-GR" sz="2400" dirty="0" err="1"/>
              <a:t>Γλουτένη</a:t>
            </a:r>
            <a:r>
              <a:rPr lang="el-GR" altLang="el-GR" sz="2400" dirty="0"/>
              <a:t> υγρή: τουλάχιστον 26 </a:t>
            </a:r>
            <a:r>
              <a:rPr lang="el-GR" altLang="el-GR" sz="2400" dirty="0" smtClean="0"/>
              <a:t>%,</a:t>
            </a:r>
            <a:endParaRPr lang="el-GR" altLang="el-GR" sz="2400" dirty="0"/>
          </a:p>
          <a:p>
            <a:pPr lvl="1"/>
            <a:r>
              <a:rPr lang="el-GR" altLang="el-GR" sz="2400" dirty="0"/>
              <a:t>γ) Τέφρα: κατ’ ανώτατον </a:t>
            </a:r>
            <a:r>
              <a:rPr lang="el-GR" altLang="el-GR" sz="2400" dirty="0" err="1"/>
              <a:t>όριον</a:t>
            </a:r>
            <a:r>
              <a:rPr lang="el-GR" altLang="el-GR" sz="2400" dirty="0"/>
              <a:t> 0,50 </a:t>
            </a:r>
            <a:r>
              <a:rPr lang="el-GR" altLang="el-GR" sz="2400" dirty="0" smtClean="0"/>
              <a:t>%,</a:t>
            </a:r>
            <a:endParaRPr lang="el-GR" altLang="el-GR" sz="2400" dirty="0"/>
          </a:p>
          <a:p>
            <a:pPr>
              <a:buFont typeface="Wingdings" panose="05000000000000000000" pitchFamily="2" charset="2"/>
              <a:buChar char="§"/>
            </a:pPr>
            <a:r>
              <a:rPr lang="el-GR" altLang="el-GR" sz="2400" dirty="0"/>
              <a:t>Τα άλευρα τ. 70% εκ </a:t>
            </a:r>
            <a:r>
              <a:rPr lang="el-GR" altLang="el-GR" sz="2400" dirty="0" err="1"/>
              <a:t>συναλέσεως</a:t>
            </a:r>
            <a:r>
              <a:rPr lang="el-GR" altLang="el-GR" sz="2400" dirty="0"/>
              <a:t> σίτου εγχωρίου και αλλοδαπής όχι </a:t>
            </a:r>
            <a:r>
              <a:rPr lang="el-GR" altLang="el-GR" sz="2400" dirty="0" err="1"/>
              <a:t>ανωτέραν</a:t>
            </a:r>
            <a:r>
              <a:rPr lang="el-GR" altLang="el-GR" sz="2400" dirty="0"/>
              <a:t> του 0,53%, τα δε εξ αμιγούς σίτου αλλοδαπής </a:t>
            </a:r>
            <a:r>
              <a:rPr lang="el-GR" altLang="el-GR" sz="2400" dirty="0" err="1"/>
              <a:t>τέφραν</a:t>
            </a:r>
            <a:r>
              <a:rPr lang="el-GR" altLang="el-GR" sz="2400" dirty="0"/>
              <a:t> 0,55% κατ’ ανώτατον </a:t>
            </a:r>
            <a:r>
              <a:rPr lang="el-GR" altLang="el-GR" sz="2400" dirty="0" err="1"/>
              <a:t>όριον</a:t>
            </a:r>
            <a:r>
              <a:rPr lang="el-GR" altLang="el-GR" sz="2400" dirty="0" smtClean="0"/>
              <a:t>.</a:t>
            </a:r>
            <a:endParaRPr lang="el-GR" altLang="el-GR" sz="2400" dirty="0"/>
          </a:p>
          <a:p>
            <a:pPr>
              <a:buFont typeface="Wingdings" panose="05000000000000000000" pitchFamily="2" charset="2"/>
              <a:buChar char="§"/>
            </a:pPr>
            <a:r>
              <a:rPr lang="el-GR" altLang="el-GR" sz="2400" dirty="0"/>
              <a:t>Η </a:t>
            </a:r>
            <a:r>
              <a:rPr lang="el-GR" altLang="el-GR" sz="2400" dirty="0" err="1"/>
              <a:t>γλουτένη</a:t>
            </a:r>
            <a:r>
              <a:rPr lang="el-GR" altLang="el-GR" sz="2400" dirty="0"/>
              <a:t>  των εξ αμιγούς σίτου αλλοδαπής αλεύρων δέον να είναι τουλάχιστον 28%.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32</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Τύποι αλεύρων </a:t>
            </a:r>
            <a:r>
              <a:rPr lang="el-GR" altLang="el-GR" dirty="0" smtClean="0"/>
              <a:t>(7 </a:t>
            </a:r>
            <a:r>
              <a:rPr lang="el-GR" altLang="el-GR" dirty="0"/>
              <a:t>από </a:t>
            </a:r>
            <a:r>
              <a:rPr lang="el-GR" altLang="el-GR" dirty="0" smtClean="0"/>
              <a:t>13)</a:t>
            </a:r>
            <a:endParaRPr lang="el-GR" dirty="0"/>
          </a:p>
        </p:txBody>
      </p:sp>
      <p:sp>
        <p:nvSpPr>
          <p:cNvPr id="2" name="Ορθογώνιο 1" descr="Τα άλευρα τύπου 85%:&#10;α) Υγρασία: κατ’ ανώτατον όριον 14%,&#10;β) Γλουτένη υγρή: τουλάχιστον 25%,&#10;γ) Τέφρα: κατώτατον όριον 0,85%,&#10;ανώτατον όριον 0,90%,&#10;δ) Πίτυρα: κατώτατον όριον 4%, ανώτατον όριον 5%.&#10;&#10;Τα άλευρα τύπου 90% από μαλακό σιτάρι:&#10;α) Υγρασία: μέγιστο 14% για θερινή περίοδο,&#10;Υγρασία: μέγιστο 14,5% για χειμερινή περίοδο,&#10;β) Τέφρα: 1,25 - 1,35%,&#10;γ) Γλουτένη υγρή καλής ποιότητας: ελάχιστο 25%.&#10;"/>
          <p:cNvSpPr/>
          <p:nvPr/>
        </p:nvSpPr>
        <p:spPr>
          <a:xfrm>
            <a:off x="455340" y="1280949"/>
            <a:ext cx="8208912" cy="4524315"/>
          </a:xfrm>
          <a:prstGeom prst="rect">
            <a:avLst/>
          </a:prstGeom>
        </p:spPr>
        <p:txBody>
          <a:bodyPr wrap="square">
            <a:spAutoFit/>
          </a:bodyPr>
          <a:lstStyle/>
          <a:p>
            <a:pPr marL="285750" indent="-285750">
              <a:buFont typeface="Wingdings" panose="05000000000000000000" pitchFamily="2" charset="2"/>
              <a:buChar char="§"/>
            </a:pPr>
            <a:r>
              <a:rPr lang="el-GR" altLang="el-GR" sz="2400" dirty="0"/>
              <a:t>Τα άλευρα τύπου 85</a:t>
            </a:r>
            <a:r>
              <a:rPr lang="el-GR" altLang="el-GR" sz="2400" dirty="0" smtClean="0"/>
              <a:t>%:</a:t>
            </a:r>
            <a:endParaRPr lang="el-GR" altLang="el-GR" sz="2400" dirty="0"/>
          </a:p>
          <a:p>
            <a:pPr marL="742950" lvl="1" indent="-285750">
              <a:buFont typeface="Arial" panose="020B0604020202020204" pitchFamily="34" charset="0"/>
              <a:buChar char="•"/>
            </a:pPr>
            <a:r>
              <a:rPr lang="el-GR" altLang="el-GR" sz="2400" dirty="0"/>
              <a:t>α) Υγρασία: κατ’ ανώτατον </a:t>
            </a:r>
            <a:r>
              <a:rPr lang="el-GR" altLang="el-GR" sz="2400" dirty="0" err="1"/>
              <a:t>όριον</a:t>
            </a:r>
            <a:r>
              <a:rPr lang="el-GR" altLang="el-GR" sz="2400" dirty="0"/>
              <a:t> 14</a:t>
            </a:r>
            <a:r>
              <a:rPr lang="el-GR" altLang="el-GR" sz="2400" dirty="0" smtClean="0"/>
              <a:t>%,</a:t>
            </a:r>
            <a:endParaRPr lang="el-GR" altLang="el-GR" sz="2400" dirty="0"/>
          </a:p>
          <a:p>
            <a:pPr marL="742950" lvl="1" indent="-285750">
              <a:buFont typeface="Arial" panose="020B0604020202020204" pitchFamily="34" charset="0"/>
              <a:buChar char="•"/>
            </a:pPr>
            <a:r>
              <a:rPr lang="el-GR" altLang="el-GR" sz="2400" dirty="0"/>
              <a:t>β) </a:t>
            </a:r>
            <a:r>
              <a:rPr lang="el-GR" altLang="el-GR" sz="2400" dirty="0" err="1"/>
              <a:t>Γλουτένη</a:t>
            </a:r>
            <a:r>
              <a:rPr lang="el-GR" altLang="el-GR" sz="2400" dirty="0"/>
              <a:t> υγρή: τουλάχιστον 25</a:t>
            </a:r>
            <a:r>
              <a:rPr lang="el-GR" altLang="el-GR" sz="2400" dirty="0" smtClean="0"/>
              <a:t>%,</a:t>
            </a:r>
            <a:endParaRPr lang="el-GR" altLang="el-GR" sz="2400" dirty="0"/>
          </a:p>
          <a:p>
            <a:pPr marL="742950" lvl="1" indent="-285750">
              <a:buFont typeface="Arial" panose="020B0604020202020204" pitchFamily="34" charset="0"/>
              <a:buChar char="•"/>
            </a:pPr>
            <a:r>
              <a:rPr lang="el-GR" altLang="el-GR" sz="2400" dirty="0"/>
              <a:t>γ) Τέφρα: </a:t>
            </a:r>
            <a:r>
              <a:rPr lang="el-GR" altLang="el-GR" sz="2400" dirty="0" err="1"/>
              <a:t>κατώτατον</a:t>
            </a:r>
            <a:r>
              <a:rPr lang="el-GR" altLang="el-GR" sz="2400" dirty="0"/>
              <a:t> </a:t>
            </a:r>
            <a:r>
              <a:rPr lang="el-GR" altLang="el-GR" sz="2400" dirty="0" err="1"/>
              <a:t>όριον</a:t>
            </a:r>
            <a:r>
              <a:rPr lang="el-GR" altLang="el-GR" sz="2400" dirty="0"/>
              <a:t> 0,85</a:t>
            </a:r>
            <a:r>
              <a:rPr lang="el-GR" altLang="el-GR" sz="2400" dirty="0" smtClean="0"/>
              <a:t>%,</a:t>
            </a:r>
            <a:endParaRPr lang="el-GR" altLang="el-GR" sz="2400" dirty="0"/>
          </a:p>
          <a:p>
            <a:pPr marL="742950" lvl="1" indent="-285750">
              <a:buFont typeface="Arial" panose="020B0604020202020204" pitchFamily="34" charset="0"/>
              <a:buChar char="•"/>
            </a:pPr>
            <a:r>
              <a:rPr lang="el-GR" altLang="el-GR" sz="2400" dirty="0"/>
              <a:t>ανώτατον </a:t>
            </a:r>
            <a:r>
              <a:rPr lang="el-GR" altLang="el-GR" sz="2400" dirty="0" err="1"/>
              <a:t>όριον</a:t>
            </a:r>
            <a:r>
              <a:rPr lang="el-GR" altLang="el-GR" sz="2400" dirty="0"/>
              <a:t> 0,90</a:t>
            </a:r>
            <a:r>
              <a:rPr lang="el-GR" altLang="el-GR" sz="2400" dirty="0" smtClean="0"/>
              <a:t>%,</a:t>
            </a:r>
            <a:endParaRPr lang="el-GR" altLang="el-GR" sz="2400" dirty="0"/>
          </a:p>
          <a:p>
            <a:pPr marL="742950" lvl="1" indent="-285750">
              <a:buFont typeface="Arial" panose="020B0604020202020204" pitchFamily="34" charset="0"/>
              <a:buChar char="•"/>
            </a:pPr>
            <a:r>
              <a:rPr lang="el-GR" altLang="el-GR" sz="2400" dirty="0"/>
              <a:t>δ) Πίτυρα: </a:t>
            </a:r>
            <a:r>
              <a:rPr lang="el-GR" altLang="el-GR" sz="2400" dirty="0" err="1"/>
              <a:t>κατώτατον</a:t>
            </a:r>
            <a:r>
              <a:rPr lang="el-GR" altLang="el-GR" sz="2400" dirty="0"/>
              <a:t> </a:t>
            </a:r>
            <a:r>
              <a:rPr lang="el-GR" altLang="el-GR" sz="2400" dirty="0" err="1"/>
              <a:t>όριον</a:t>
            </a:r>
            <a:r>
              <a:rPr lang="el-GR" altLang="el-GR" sz="2400" dirty="0"/>
              <a:t> 4%, ανώτατον </a:t>
            </a:r>
            <a:r>
              <a:rPr lang="el-GR" altLang="el-GR" sz="2400" dirty="0" err="1"/>
              <a:t>όριον</a:t>
            </a:r>
            <a:r>
              <a:rPr lang="el-GR" altLang="el-GR" sz="2400" dirty="0"/>
              <a:t> 5</a:t>
            </a:r>
            <a:r>
              <a:rPr lang="el-GR" altLang="el-GR" sz="2400" dirty="0" smtClean="0"/>
              <a:t>%.</a:t>
            </a:r>
          </a:p>
          <a:p>
            <a:pPr marL="742950" lvl="1" indent="-285750">
              <a:buFont typeface="Arial" panose="020B0604020202020204" pitchFamily="34" charset="0"/>
              <a:buChar char="•"/>
            </a:pPr>
            <a:endParaRPr lang="el-GR" altLang="el-GR" sz="2400" dirty="0"/>
          </a:p>
          <a:p>
            <a:pPr marL="342900" indent="-342900">
              <a:buFont typeface="Wingdings" panose="05000000000000000000" pitchFamily="2" charset="2"/>
              <a:buChar char="§"/>
            </a:pPr>
            <a:r>
              <a:rPr lang="el-GR" altLang="el-GR" sz="2400" dirty="0"/>
              <a:t>Τα άλευρα τύπου 90% από μαλακό </a:t>
            </a:r>
            <a:r>
              <a:rPr lang="el-GR" altLang="el-GR" sz="2400" dirty="0" smtClean="0"/>
              <a:t>σιτάρι:</a:t>
            </a:r>
            <a:endParaRPr lang="el-GR" altLang="el-GR" sz="2400" dirty="0"/>
          </a:p>
          <a:p>
            <a:pPr marL="800100" lvl="1" indent="-342900">
              <a:buFont typeface="Arial" panose="020B0604020202020204" pitchFamily="34" charset="0"/>
              <a:buChar char="•"/>
            </a:pPr>
            <a:r>
              <a:rPr lang="el-GR" altLang="el-GR" sz="2400" dirty="0"/>
              <a:t>α) Υγρασία: μέγιστο 14% για θερινή </a:t>
            </a:r>
            <a:r>
              <a:rPr lang="el-GR" altLang="el-GR" sz="2400" dirty="0" smtClean="0"/>
              <a:t>περίοδο,</a:t>
            </a:r>
            <a:endParaRPr lang="el-GR" altLang="el-GR" sz="2400" dirty="0"/>
          </a:p>
          <a:p>
            <a:pPr marL="800100" lvl="1" indent="-342900">
              <a:buFont typeface="Arial" panose="020B0604020202020204" pitchFamily="34" charset="0"/>
              <a:buChar char="•"/>
            </a:pPr>
            <a:r>
              <a:rPr lang="el-GR" altLang="el-GR" sz="2400" dirty="0"/>
              <a:t>Υγρασία: μέγιστο 14,5% για χειμερινή </a:t>
            </a:r>
            <a:r>
              <a:rPr lang="el-GR" altLang="el-GR" sz="2400" dirty="0" smtClean="0"/>
              <a:t>περίοδο,</a:t>
            </a:r>
            <a:endParaRPr lang="el-GR" altLang="el-GR" sz="2400" dirty="0"/>
          </a:p>
          <a:p>
            <a:pPr marL="800100" lvl="1" indent="-342900">
              <a:buFont typeface="Arial" panose="020B0604020202020204" pitchFamily="34" charset="0"/>
              <a:buChar char="•"/>
            </a:pPr>
            <a:r>
              <a:rPr lang="el-GR" altLang="el-GR" sz="2400" dirty="0"/>
              <a:t>β) Τέφρα: 1,25 - 1,35</a:t>
            </a:r>
            <a:r>
              <a:rPr lang="el-GR" altLang="el-GR" sz="2400" dirty="0" smtClean="0"/>
              <a:t>%,</a:t>
            </a:r>
            <a:endParaRPr lang="el-GR" altLang="el-GR" sz="2400" dirty="0"/>
          </a:p>
          <a:p>
            <a:pPr marL="800100" lvl="1" indent="-342900">
              <a:buFont typeface="Arial" panose="020B0604020202020204" pitchFamily="34" charset="0"/>
              <a:buChar char="•"/>
            </a:pPr>
            <a:r>
              <a:rPr lang="el-GR" altLang="el-GR" sz="2400" dirty="0"/>
              <a:t>γ) </a:t>
            </a:r>
            <a:r>
              <a:rPr lang="el-GR" altLang="el-GR" sz="2400" dirty="0" err="1"/>
              <a:t>Γλουτένη</a:t>
            </a:r>
            <a:r>
              <a:rPr lang="el-GR" altLang="el-GR" sz="2400" dirty="0"/>
              <a:t> υγρή καλής ποιότητας: ελάχιστο </a:t>
            </a:r>
            <a:r>
              <a:rPr lang="el-GR" altLang="el-GR" sz="2400" dirty="0" smtClean="0"/>
              <a:t>25%.</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33</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Τύποι αλεύρων </a:t>
            </a:r>
            <a:r>
              <a:rPr lang="el-GR" altLang="el-GR" dirty="0" smtClean="0"/>
              <a:t>(8 </a:t>
            </a:r>
            <a:r>
              <a:rPr lang="el-GR" altLang="el-GR" dirty="0"/>
              <a:t>από </a:t>
            </a:r>
            <a:r>
              <a:rPr lang="el-GR" altLang="el-GR" dirty="0" smtClean="0"/>
              <a:t>13)</a:t>
            </a:r>
            <a:endParaRPr lang="el-GR" dirty="0"/>
          </a:p>
        </p:txBody>
      </p:sp>
      <p:sp>
        <p:nvSpPr>
          <p:cNvPr id="6" name="2 - Θέση περιεχομένου" descr="Άλευρα κατηγορίας Π.:&#10;α) Τέφρα όχι ανώτερη του 0,45%,&#10;β) Υπόλειμμα σε τετραχλωράνθρακα όχι ανώτερο του 0,015%,&#10;γ) Υγρασία όχι ανώτερη του 13,5%για την καλοκαιρινή περίοδο, δηλ. από 15 Ιουνίου μέχρι 15 Σεπτεμβρίου,&#10;     και υγρασία όχι ανώτερη από 14% για την χειμερινή περίοδο, δηλ. από 16 Σεπτεμβρίου μέχρι 14 Ιουνίου,&#10;δ) Γλουτένη καλής ποιότητας 28% τουλάχιστον:&#10;     (τα άλευρα κατ. Π εφόσον δηλώνονται ότι προέρχονται από σίτο αλλοδαπής πρέπει να έχουν τέφρα όχι ανώτερη του 0,50%).&#10;"/>
          <p:cNvSpPr>
            <a:spLocks noGrp="1"/>
          </p:cNvSpPr>
          <p:nvPr>
            <p:ph sz="quarter" idx="1"/>
          </p:nvPr>
        </p:nvSpPr>
        <p:spPr>
          <a:xfrm>
            <a:off x="612648" y="1268760"/>
            <a:ext cx="8153400" cy="5040560"/>
          </a:xfrm>
        </p:spPr>
        <p:txBody>
          <a:bodyPr>
            <a:noAutofit/>
          </a:bodyPr>
          <a:lstStyle/>
          <a:p>
            <a:pPr>
              <a:buNone/>
            </a:pPr>
            <a:r>
              <a:rPr lang="el-GR" altLang="el-GR" sz="2400" dirty="0"/>
              <a:t>Άλευρα κατηγορίας Π</a:t>
            </a:r>
            <a:r>
              <a:rPr lang="el-GR" altLang="el-GR" sz="2400" dirty="0" smtClean="0"/>
              <a:t>.:</a:t>
            </a:r>
            <a:endParaRPr lang="el-GR" altLang="el-GR" sz="2400" dirty="0"/>
          </a:p>
          <a:p>
            <a:pPr>
              <a:buNone/>
            </a:pPr>
            <a:r>
              <a:rPr lang="el-GR" altLang="el-GR" sz="2400" dirty="0"/>
              <a:t>α) Τέφρα όχι ανώτερη του 0,45</a:t>
            </a:r>
            <a:r>
              <a:rPr lang="el-GR" altLang="el-GR" sz="2400" dirty="0" smtClean="0"/>
              <a:t>%,</a:t>
            </a:r>
            <a:endParaRPr lang="el-GR" altLang="el-GR" sz="2400" dirty="0"/>
          </a:p>
          <a:p>
            <a:pPr>
              <a:buNone/>
            </a:pPr>
            <a:r>
              <a:rPr lang="el-GR" altLang="el-GR" sz="2400" dirty="0"/>
              <a:t>β) Υπόλειμμα σε </a:t>
            </a:r>
            <a:r>
              <a:rPr lang="el-GR" altLang="el-GR" sz="2400" dirty="0" err="1"/>
              <a:t>τετραχλωράνθρακα</a:t>
            </a:r>
            <a:r>
              <a:rPr lang="el-GR" altLang="el-GR" sz="2400" dirty="0"/>
              <a:t> όχι ανώτερο του 0,015</a:t>
            </a:r>
            <a:r>
              <a:rPr lang="el-GR" altLang="el-GR" sz="2400" dirty="0" smtClean="0"/>
              <a:t>%,</a:t>
            </a:r>
            <a:endParaRPr lang="el-GR" altLang="el-GR" sz="2400" dirty="0"/>
          </a:p>
          <a:p>
            <a:pPr>
              <a:buNone/>
            </a:pPr>
            <a:r>
              <a:rPr lang="el-GR" altLang="el-GR" sz="2400" dirty="0"/>
              <a:t>γ) Υγρασία όχι ανώτερη του 13,5%για την καλοκαιρινή περίοδο, δηλ. από 15 Ιουνίου μέχρι 15 </a:t>
            </a:r>
            <a:r>
              <a:rPr lang="el-GR" altLang="el-GR" sz="2400" dirty="0" smtClean="0"/>
              <a:t>Σεπτεμβρίου,</a:t>
            </a:r>
            <a:endParaRPr lang="el-GR" altLang="el-GR" sz="2400" dirty="0"/>
          </a:p>
          <a:p>
            <a:pPr>
              <a:buNone/>
            </a:pPr>
            <a:r>
              <a:rPr lang="el-GR" altLang="el-GR" sz="2400" dirty="0" smtClean="0"/>
              <a:t>     και </a:t>
            </a:r>
            <a:r>
              <a:rPr lang="el-GR" altLang="el-GR" sz="2400" dirty="0"/>
              <a:t>υγρασία όχι ανώτερη από 14% για την χειμερινή περίοδο, δηλ. από 16 Σεπτεμβρίου μέχρι 14 </a:t>
            </a:r>
            <a:r>
              <a:rPr lang="el-GR" altLang="el-GR" sz="2400" dirty="0" smtClean="0"/>
              <a:t>Ιουνίου,</a:t>
            </a:r>
            <a:endParaRPr lang="el-GR" altLang="el-GR" sz="2400" dirty="0"/>
          </a:p>
          <a:p>
            <a:pPr>
              <a:buNone/>
            </a:pPr>
            <a:r>
              <a:rPr lang="el-GR" altLang="el-GR" sz="2400" dirty="0"/>
              <a:t>δ) </a:t>
            </a:r>
            <a:r>
              <a:rPr lang="el-GR" altLang="el-GR" sz="2400" dirty="0" err="1"/>
              <a:t>Γλουτένη</a:t>
            </a:r>
            <a:r>
              <a:rPr lang="el-GR" altLang="el-GR" sz="2400" dirty="0"/>
              <a:t> καλής ποιότητας 28% </a:t>
            </a:r>
            <a:r>
              <a:rPr lang="el-GR" altLang="el-GR" sz="2400" dirty="0" smtClean="0"/>
              <a:t>τουλάχιστον:</a:t>
            </a:r>
            <a:endParaRPr lang="el-GR" altLang="el-GR" sz="2400" dirty="0"/>
          </a:p>
          <a:p>
            <a:pPr>
              <a:buNone/>
            </a:pPr>
            <a:r>
              <a:rPr lang="el-GR" altLang="el-GR" sz="2400" dirty="0" smtClean="0"/>
              <a:t>     (</a:t>
            </a:r>
            <a:r>
              <a:rPr lang="el-GR" altLang="el-GR" sz="2400" dirty="0"/>
              <a:t>τα άλευρα κατ. Π εφόσον δηλώνονται ότι προέρχονται από σίτο αλλοδαπής πρέπει να έχουν τέφρα όχι ανώτερη του 0,50</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Τύποι αλεύρων </a:t>
            </a:r>
            <a:r>
              <a:rPr lang="el-GR" altLang="el-GR" dirty="0" smtClean="0"/>
              <a:t>(9 </a:t>
            </a:r>
            <a:r>
              <a:rPr lang="el-GR" altLang="el-GR" dirty="0"/>
              <a:t>από </a:t>
            </a:r>
            <a:r>
              <a:rPr lang="el-GR" altLang="el-GR" dirty="0" smtClean="0"/>
              <a:t>13)</a:t>
            </a:r>
            <a:endParaRPr lang="el-GR" dirty="0"/>
          </a:p>
        </p:txBody>
      </p:sp>
      <p:sp>
        <p:nvSpPr>
          <p:cNvPr id="6" name="2 - Θέση περιεχομένου" descr=" Άλευρα κατηγορίας Μ.:&#10;α) Τέφρα όχι ανώτερη του 0,90%,&#10;β) Υγρασία όχι ανώτερη του 14% για την καλοκαιρινή περίοδο, δηλαδή από 15 Ιουνίου μέχρι15 Σεπτεμβρίου και υγρασία όχι ανώτερη του 14,5% για την χειμερινή περίοδο, δηλαδή από 16 Σεπτεμβρίου μέχρι 14 Ιουνίου.&#10;γ) Γλουτένη καλής ποιότητας 25% τουλάχιστον.&#10;Άλευρα κατηγορίας Κ.:&#10;α) Τέφρα όχι ανώτερη του 1,40%,&#10;β) Υγρασία όχι ανώτερη του 14% για την καλοκαιρινή περίοδο, δηλαδή από 15 Ιουνίου μέχρι 15 Σεπτεμβρίου και υγρασία όχι ανώτερη από 14,5% για την χειμερινή περίοδο, δηλ. από 16 Σεπτεμβρίου μέχρι 14 Ιουνίου.&#10;ε)γΓλουτένη καλής ποιότητας 25% τουλάχιστον.&#10;&#10;"/>
          <p:cNvSpPr>
            <a:spLocks noGrp="1"/>
          </p:cNvSpPr>
          <p:nvPr>
            <p:ph sz="quarter" idx="1"/>
          </p:nvPr>
        </p:nvSpPr>
        <p:spPr>
          <a:xfrm>
            <a:off x="595064" y="980728"/>
            <a:ext cx="8153400" cy="5184576"/>
          </a:xfrm>
        </p:spPr>
        <p:txBody>
          <a:bodyPr>
            <a:noAutofit/>
          </a:bodyPr>
          <a:lstStyle/>
          <a:p>
            <a:pPr>
              <a:lnSpc>
                <a:spcPct val="80000"/>
              </a:lnSpc>
              <a:buNone/>
            </a:pPr>
            <a:r>
              <a:rPr lang="el-GR" altLang="el-GR" sz="2400" dirty="0"/>
              <a:t> </a:t>
            </a:r>
            <a:r>
              <a:rPr lang="el-GR" altLang="el-GR" sz="2400" dirty="0" smtClean="0"/>
              <a:t>Άλευρα </a:t>
            </a:r>
            <a:r>
              <a:rPr lang="el-GR" altLang="el-GR" sz="2400" dirty="0"/>
              <a:t>κατηγορίας Μ</a:t>
            </a:r>
            <a:r>
              <a:rPr lang="el-GR" altLang="el-GR" sz="2400" dirty="0" smtClean="0"/>
              <a:t>.:</a:t>
            </a:r>
            <a:endParaRPr lang="el-GR" altLang="el-GR" sz="2400" dirty="0"/>
          </a:p>
          <a:p>
            <a:pPr>
              <a:lnSpc>
                <a:spcPct val="80000"/>
              </a:lnSpc>
            </a:pPr>
            <a:r>
              <a:rPr lang="el-GR" altLang="el-GR" sz="2400" dirty="0"/>
              <a:t>α) Τέφρα όχι ανώτερη του 0,90</a:t>
            </a:r>
            <a:r>
              <a:rPr lang="el-GR" altLang="el-GR" sz="2400" dirty="0" smtClean="0"/>
              <a:t>%,</a:t>
            </a:r>
            <a:endParaRPr lang="el-GR" altLang="el-GR" sz="2400" dirty="0"/>
          </a:p>
          <a:p>
            <a:pPr>
              <a:lnSpc>
                <a:spcPct val="80000"/>
              </a:lnSpc>
            </a:pPr>
            <a:r>
              <a:rPr lang="el-GR" altLang="el-GR" sz="2400" dirty="0"/>
              <a:t>β) Υγρασία όχι ανώτερη του 14% για την καλοκαιρινή περίοδο, δηλαδή από 15 Ιουνίου </a:t>
            </a:r>
            <a:r>
              <a:rPr lang="el-GR" altLang="el-GR" sz="2400" dirty="0" smtClean="0"/>
              <a:t>μέχρι15 </a:t>
            </a:r>
            <a:r>
              <a:rPr lang="el-GR" altLang="el-GR" sz="2400" dirty="0"/>
              <a:t>Σεπτεμβρίου και υγρασία όχι ανώτερη του 14,5% για την χειμερινή περίοδο, </a:t>
            </a:r>
            <a:r>
              <a:rPr lang="el-GR" altLang="el-GR" sz="2400" dirty="0" smtClean="0"/>
              <a:t>δηλαδή </a:t>
            </a:r>
            <a:r>
              <a:rPr lang="el-GR" altLang="el-GR" sz="2400" dirty="0"/>
              <a:t>από </a:t>
            </a:r>
            <a:r>
              <a:rPr lang="el-GR" altLang="el-GR" sz="2400" dirty="0" smtClean="0"/>
              <a:t>16 Σεπτεμβρίου </a:t>
            </a:r>
            <a:r>
              <a:rPr lang="el-GR" altLang="el-GR" sz="2400" dirty="0"/>
              <a:t>μέχρι 14 Ιουνίου.</a:t>
            </a:r>
          </a:p>
          <a:p>
            <a:pPr>
              <a:lnSpc>
                <a:spcPct val="80000"/>
              </a:lnSpc>
            </a:pPr>
            <a:r>
              <a:rPr lang="el-GR" altLang="el-GR" sz="2400" dirty="0"/>
              <a:t>γ) </a:t>
            </a:r>
            <a:r>
              <a:rPr lang="el-GR" altLang="el-GR" sz="2400" dirty="0" err="1"/>
              <a:t>Γλουτένη</a:t>
            </a:r>
            <a:r>
              <a:rPr lang="el-GR" altLang="el-GR" sz="2400" dirty="0"/>
              <a:t> καλής ποιότητας 25% τουλάχιστον</a:t>
            </a:r>
            <a:r>
              <a:rPr lang="el-GR" altLang="el-GR" sz="2400" dirty="0" smtClean="0"/>
              <a:t>.</a:t>
            </a:r>
          </a:p>
          <a:p>
            <a:pPr>
              <a:lnSpc>
                <a:spcPct val="80000"/>
              </a:lnSpc>
              <a:buNone/>
            </a:pPr>
            <a:r>
              <a:rPr lang="el-GR" altLang="el-GR" sz="2400" dirty="0"/>
              <a:t>Άλευρα κατηγορίας Κ</a:t>
            </a:r>
            <a:r>
              <a:rPr lang="el-GR" altLang="el-GR" sz="2400" dirty="0" smtClean="0"/>
              <a:t>.:</a:t>
            </a:r>
            <a:endParaRPr lang="el-GR" altLang="el-GR" sz="2400" dirty="0"/>
          </a:p>
          <a:p>
            <a:pPr>
              <a:lnSpc>
                <a:spcPct val="80000"/>
              </a:lnSpc>
            </a:pPr>
            <a:r>
              <a:rPr lang="el-GR" altLang="el-GR" sz="2400" dirty="0"/>
              <a:t>α) Τέφρα όχι ανώτερη του 1,40</a:t>
            </a:r>
            <a:r>
              <a:rPr lang="el-GR" altLang="el-GR" sz="2400" dirty="0" smtClean="0"/>
              <a:t>%,</a:t>
            </a:r>
            <a:endParaRPr lang="el-GR" altLang="el-GR" sz="2400" dirty="0"/>
          </a:p>
          <a:p>
            <a:pPr>
              <a:lnSpc>
                <a:spcPct val="80000"/>
              </a:lnSpc>
            </a:pPr>
            <a:r>
              <a:rPr lang="el-GR" altLang="el-GR" sz="2400" dirty="0" smtClean="0"/>
              <a:t>β) </a:t>
            </a:r>
            <a:r>
              <a:rPr lang="el-GR" altLang="el-GR" sz="2400" dirty="0"/>
              <a:t>Υγρασία όχι ανώτερη του 14% για την καλοκαιρινή περίοδο, δηλαδή από 15 Ιουνίου μέχρι 15 </a:t>
            </a:r>
            <a:r>
              <a:rPr lang="el-GR" altLang="el-GR" sz="2400" dirty="0" smtClean="0"/>
              <a:t>Σεπτεμβρίου και </a:t>
            </a:r>
            <a:r>
              <a:rPr lang="el-GR" altLang="el-GR" sz="2400" dirty="0"/>
              <a:t>υγρασία όχι ανώτερη από 14,5% για την χειμερινή περίοδο, δηλ. από 16 Σεπτεμβρίου μέχρι 14 Ιουνίου.</a:t>
            </a:r>
          </a:p>
          <a:p>
            <a:pPr>
              <a:lnSpc>
                <a:spcPct val="80000"/>
              </a:lnSpc>
            </a:pPr>
            <a:r>
              <a:rPr lang="el-GR" altLang="el-GR" sz="2400" dirty="0" err="1" smtClean="0"/>
              <a:t>ε)γΓλουτένη</a:t>
            </a:r>
            <a:r>
              <a:rPr lang="el-GR" altLang="el-GR" sz="2400" dirty="0" smtClean="0"/>
              <a:t> </a:t>
            </a:r>
            <a:r>
              <a:rPr lang="el-GR" altLang="el-GR" sz="2400" dirty="0"/>
              <a:t>καλής ποιότητας 25% τουλάχιστον</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Τύποι αλεύρων </a:t>
            </a:r>
            <a:r>
              <a:rPr lang="el-GR" altLang="el-GR" dirty="0" smtClean="0"/>
              <a:t>(10 </a:t>
            </a:r>
            <a:r>
              <a:rPr lang="el-GR" altLang="el-GR" dirty="0"/>
              <a:t>από </a:t>
            </a:r>
            <a:r>
              <a:rPr lang="el-GR" altLang="el-GR" dirty="0" smtClean="0"/>
              <a:t>13)</a:t>
            </a:r>
            <a:endParaRPr lang="el-GR" dirty="0"/>
          </a:p>
        </p:txBody>
      </p:sp>
      <p:sp>
        <p:nvSpPr>
          <p:cNvPr id="6" name="2 - Θέση περιεχομένου" descr="Αλεύρου πιτυρούχου πλήρους αλέσεως εξ αμιγούς σίτου 100%, ως εξής:&#10;1. Υγρασία 14% κατ’ ανώτατο όριο για την θερινή περίοδο 14,5% για τη χειμερινή περίοδο,&#10;2. Γλουτένη υγρά, καλής ποιότητας τουλάχιστον 24%,&#10;3. Τέφρα κατ’ ανώτατο όριο 1,60%,&#10;4. Πίτυρα 18 – 22%,&#10;5. Οξύτητα σε θειικό οξύ κατ’ ανώτατο όριο 0,15%,&#10;6. Υπόλειμμα σε τετραχλωράνθρακα υπό την προϋπόθεση ότι δεν θα παρουσιάζει τριγμό κατά τη  μάσηση, κατ’ ανώτατο όριο 0,030%.&#10;"/>
          <p:cNvSpPr>
            <a:spLocks noGrp="1"/>
          </p:cNvSpPr>
          <p:nvPr>
            <p:ph sz="quarter" idx="1"/>
          </p:nvPr>
        </p:nvSpPr>
        <p:spPr>
          <a:xfrm>
            <a:off x="612648" y="1196752"/>
            <a:ext cx="8153400" cy="5040560"/>
          </a:xfrm>
        </p:spPr>
        <p:txBody>
          <a:bodyPr>
            <a:noAutofit/>
          </a:bodyPr>
          <a:lstStyle/>
          <a:p>
            <a:pPr>
              <a:buNone/>
            </a:pPr>
            <a:r>
              <a:rPr lang="el-GR" altLang="el-GR" sz="2400" dirty="0" smtClean="0"/>
              <a:t>Αλεύρου </a:t>
            </a:r>
            <a:r>
              <a:rPr lang="el-GR" altLang="el-GR" sz="2400" dirty="0"/>
              <a:t>πιτυρούχου πλήρους αλέσεως εξ αμιγούς </a:t>
            </a:r>
            <a:r>
              <a:rPr lang="el-GR" altLang="el-GR" sz="2400" dirty="0" smtClean="0"/>
              <a:t>σίτου 100</a:t>
            </a:r>
            <a:r>
              <a:rPr lang="el-GR" altLang="el-GR" sz="2400" dirty="0"/>
              <a:t>%, ως εξής</a:t>
            </a:r>
            <a:r>
              <a:rPr lang="el-GR" altLang="el-GR" sz="2400" dirty="0" smtClean="0"/>
              <a:t>:</a:t>
            </a:r>
            <a:endParaRPr lang="el-GR" altLang="el-GR" sz="2400" dirty="0"/>
          </a:p>
          <a:p>
            <a:pPr>
              <a:buNone/>
            </a:pPr>
            <a:r>
              <a:rPr lang="el-GR" altLang="el-GR" sz="2400" dirty="0"/>
              <a:t>1. Υγρασία 14% κατ’ ανώτατο όριο για την θερινή περίοδο 14,5% για τη χειμερινή </a:t>
            </a:r>
            <a:r>
              <a:rPr lang="el-GR" altLang="el-GR" sz="2400" dirty="0" smtClean="0"/>
              <a:t>περίοδο,</a:t>
            </a:r>
            <a:endParaRPr lang="el-GR" altLang="el-GR" sz="2400" dirty="0"/>
          </a:p>
          <a:p>
            <a:pPr>
              <a:buNone/>
            </a:pPr>
            <a:r>
              <a:rPr lang="el-GR" altLang="el-GR" sz="2400" dirty="0"/>
              <a:t>2. </a:t>
            </a:r>
            <a:r>
              <a:rPr lang="el-GR" altLang="el-GR" sz="2400" dirty="0" err="1"/>
              <a:t>Γλουτένη</a:t>
            </a:r>
            <a:r>
              <a:rPr lang="el-GR" altLang="el-GR" sz="2400" dirty="0"/>
              <a:t> υγρά, καλής ποιότητας τουλάχιστον 24</a:t>
            </a:r>
            <a:r>
              <a:rPr lang="el-GR" altLang="el-GR" sz="2400" dirty="0" smtClean="0"/>
              <a:t>%,</a:t>
            </a:r>
            <a:endParaRPr lang="el-GR" altLang="el-GR" sz="2400" dirty="0"/>
          </a:p>
          <a:p>
            <a:pPr>
              <a:buNone/>
            </a:pPr>
            <a:r>
              <a:rPr lang="el-GR" altLang="el-GR" sz="2400" dirty="0"/>
              <a:t>3. Τέφρα κατ’ ανώτατο όριο 1,60</a:t>
            </a:r>
            <a:r>
              <a:rPr lang="el-GR" altLang="el-GR" sz="2400" dirty="0" smtClean="0"/>
              <a:t>%,</a:t>
            </a:r>
            <a:endParaRPr lang="el-GR" altLang="el-GR" sz="2400" dirty="0"/>
          </a:p>
          <a:p>
            <a:pPr>
              <a:buNone/>
            </a:pPr>
            <a:r>
              <a:rPr lang="el-GR" altLang="el-GR" sz="2400" dirty="0"/>
              <a:t>4. Πίτυρα 18 – 22</a:t>
            </a:r>
            <a:r>
              <a:rPr lang="el-GR" altLang="el-GR" sz="2400" dirty="0" smtClean="0"/>
              <a:t>%,</a:t>
            </a:r>
            <a:endParaRPr lang="el-GR" altLang="el-GR" sz="2400" dirty="0"/>
          </a:p>
          <a:p>
            <a:pPr>
              <a:buNone/>
            </a:pPr>
            <a:r>
              <a:rPr lang="el-GR" altLang="el-GR" sz="2400" dirty="0"/>
              <a:t>5. Οξύτητα σε θειικό οξύ κατ’ ανώτατο όριο 0,15</a:t>
            </a:r>
            <a:r>
              <a:rPr lang="el-GR" altLang="el-GR" sz="2400" dirty="0" smtClean="0"/>
              <a:t>%,</a:t>
            </a:r>
            <a:endParaRPr lang="el-GR" altLang="el-GR" sz="2400" dirty="0"/>
          </a:p>
          <a:p>
            <a:pPr>
              <a:buNone/>
            </a:pPr>
            <a:r>
              <a:rPr lang="el-GR" altLang="el-GR" sz="2400" dirty="0"/>
              <a:t>6. Υπόλειμμα σε </a:t>
            </a:r>
            <a:r>
              <a:rPr lang="el-GR" altLang="el-GR" sz="2400" dirty="0" err="1"/>
              <a:t>τετραχλωράνθρακα</a:t>
            </a:r>
            <a:r>
              <a:rPr lang="el-GR" altLang="el-GR" sz="2400" dirty="0"/>
              <a:t> υπό την προϋπόθεση ότι δεν θα παρουσιάζει τριγμό κατά τη  μάσηση, κατ’ ανώτατο όριο 0,030</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36</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Τύποι αλεύρων (</a:t>
            </a:r>
            <a:r>
              <a:rPr lang="el-GR" altLang="el-GR" dirty="0" smtClean="0"/>
              <a:t>11 </a:t>
            </a:r>
            <a:r>
              <a:rPr lang="el-GR" altLang="el-GR" dirty="0"/>
              <a:t>από </a:t>
            </a:r>
            <a:r>
              <a:rPr lang="el-GR" altLang="el-GR" dirty="0" smtClean="0"/>
              <a:t>13)</a:t>
            </a:r>
            <a:endParaRPr lang="el-GR" dirty="0"/>
          </a:p>
        </p:txBody>
      </p:sp>
      <p:sp>
        <p:nvSpPr>
          <p:cNvPr id="2" name="Ορθογώνιο 1" descr="Αλεύρι ενισχυμένο με γλουτένη ή απλά «αλεύρι ενισχυμένο».&#10;Ως τέτοιο αλεύρι θεωρείται το τ.70% ή κατηγορία Π ή Μ στα οποία έχει προστεθεί γλουτένη εξαιρετικής γλουτένης ώστε αυτά να περιέχουν τουλάχιστον 45%.&#10;&#10;Αυτοδιογκούμενο αλεύρι.&#10;Διογκωτικές ουσίες: όξινο ανθρακικό νάτριο (σόδα),&#10;     όξινο ανθρακικό αμμώνιο, φωσφορικά άλατα. &#10;Το μέγιστο ποσοστό προσθήκης φωσφορικών είναι 20 mg/kg.&#10;&#10;Ειδικό αλεύρι. &#10;Αλεύρια σιταριού οποιουδήποτε τύπου ή κατηγορίας με πρόσμιξη προσθέτων και προσθήκη φυσικών γλυκαντικών ουσιών, γάλακτος, αυγού.&#10;"/>
          <p:cNvSpPr/>
          <p:nvPr/>
        </p:nvSpPr>
        <p:spPr>
          <a:xfrm>
            <a:off x="467544" y="1052736"/>
            <a:ext cx="8208912" cy="5262979"/>
          </a:xfrm>
          <a:prstGeom prst="rect">
            <a:avLst/>
          </a:prstGeom>
        </p:spPr>
        <p:txBody>
          <a:bodyPr wrap="square">
            <a:spAutoFit/>
          </a:bodyPr>
          <a:lstStyle/>
          <a:p>
            <a:r>
              <a:rPr lang="el-GR" altLang="el-GR" sz="2400" dirty="0"/>
              <a:t>Αλεύρι ενισχυμένο με </a:t>
            </a:r>
            <a:r>
              <a:rPr lang="el-GR" altLang="el-GR" sz="2400" dirty="0" err="1"/>
              <a:t>γλουτένη</a:t>
            </a:r>
            <a:r>
              <a:rPr lang="el-GR" altLang="el-GR" sz="2400" dirty="0"/>
              <a:t> ή απλά «αλεύρι ενισχυμένο</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Ως τέτοιο αλεύρι θεωρείται το τ.70% ή κατηγορία Π ή Μ στα οποία έχει προστεθεί </a:t>
            </a:r>
            <a:r>
              <a:rPr lang="el-GR" altLang="el-GR" sz="2400" dirty="0" err="1"/>
              <a:t>γλουτένη</a:t>
            </a:r>
            <a:r>
              <a:rPr lang="el-GR" altLang="el-GR" sz="2400" dirty="0"/>
              <a:t> εξαιρετικής </a:t>
            </a:r>
            <a:r>
              <a:rPr lang="el-GR" altLang="el-GR" sz="2400" dirty="0" err="1"/>
              <a:t>γλουτένης</a:t>
            </a:r>
            <a:r>
              <a:rPr lang="el-GR" altLang="el-GR" sz="2400" dirty="0"/>
              <a:t> ώστε αυτά να περιέχουν τουλάχιστον 45</a:t>
            </a:r>
            <a:r>
              <a:rPr lang="el-GR" altLang="el-GR" sz="2400" dirty="0" smtClean="0"/>
              <a:t>%.</a:t>
            </a:r>
          </a:p>
          <a:p>
            <a:pPr marL="342900" indent="-342900">
              <a:buFont typeface="Arial" panose="020B0604020202020204" pitchFamily="34" charset="0"/>
              <a:buChar char="•"/>
            </a:pPr>
            <a:endParaRPr lang="el-GR" altLang="el-GR" sz="2400" dirty="0"/>
          </a:p>
          <a:p>
            <a:r>
              <a:rPr lang="el-GR" altLang="el-GR" sz="2400" dirty="0"/>
              <a:t>Αυτοδιογκούμενο </a:t>
            </a:r>
            <a:r>
              <a:rPr lang="el-GR" altLang="el-GR" sz="2400" dirty="0" smtClean="0"/>
              <a:t>αλεύρι.</a:t>
            </a:r>
            <a:endParaRPr lang="el-GR" altLang="el-GR" sz="2400" dirty="0"/>
          </a:p>
          <a:p>
            <a:pPr marL="342900" indent="-342900">
              <a:buFont typeface="Arial" panose="020B0604020202020204" pitchFamily="34" charset="0"/>
              <a:buChar char="•"/>
            </a:pPr>
            <a:r>
              <a:rPr lang="el-GR" altLang="el-GR" sz="2400" dirty="0" err="1"/>
              <a:t>Διογκωτικές</a:t>
            </a:r>
            <a:r>
              <a:rPr lang="el-GR" altLang="el-GR" sz="2400" dirty="0"/>
              <a:t> ουσίες</a:t>
            </a:r>
            <a:r>
              <a:rPr lang="en-US" altLang="el-GR" sz="2400" dirty="0"/>
              <a:t>:</a:t>
            </a:r>
            <a:r>
              <a:rPr lang="el-GR" altLang="el-GR" sz="2400" dirty="0"/>
              <a:t> όξινο ανθρακικό νάτριο (σόδα),</a:t>
            </a:r>
          </a:p>
          <a:p>
            <a:pPr algn="just"/>
            <a:r>
              <a:rPr lang="el-GR" altLang="el-GR" sz="2400" dirty="0" smtClean="0"/>
              <a:t>     όξινο </a:t>
            </a:r>
            <a:r>
              <a:rPr lang="el-GR" altLang="el-GR" sz="2400" dirty="0"/>
              <a:t>ανθρακικό αμμώνιο, φωσφορικά άλατα. </a:t>
            </a:r>
          </a:p>
          <a:p>
            <a:pPr marL="342900" indent="-342900">
              <a:buFont typeface="Arial" panose="020B0604020202020204" pitchFamily="34" charset="0"/>
              <a:buChar char="•"/>
            </a:pPr>
            <a:r>
              <a:rPr lang="el-GR" altLang="el-GR" sz="2400" dirty="0"/>
              <a:t>Το μέγιστο ποσοστό προσθήκης φωσφορικών είναι 20 </a:t>
            </a:r>
            <a:r>
              <a:rPr lang="en-US" altLang="el-GR" sz="2400" dirty="0"/>
              <a:t>mg/kg.</a:t>
            </a:r>
            <a:endParaRPr lang="el-GR" altLang="el-GR" sz="2400" dirty="0"/>
          </a:p>
          <a:p>
            <a:endParaRPr lang="el-GR" altLang="el-GR" sz="2400" dirty="0" smtClean="0"/>
          </a:p>
          <a:p>
            <a:r>
              <a:rPr lang="el-GR" altLang="el-GR" sz="2400" dirty="0"/>
              <a:t>Ειδικό αλεύρι.</a:t>
            </a:r>
            <a:r>
              <a:rPr lang="en-US" altLang="el-GR" sz="2400" dirty="0"/>
              <a:t> </a:t>
            </a:r>
            <a:endParaRPr lang="el-GR" altLang="el-GR" sz="2400" dirty="0" smtClean="0"/>
          </a:p>
          <a:p>
            <a:pPr marL="342900" indent="-342900">
              <a:buFont typeface="Arial" panose="020B0604020202020204" pitchFamily="34" charset="0"/>
              <a:buChar char="•"/>
            </a:pPr>
            <a:r>
              <a:rPr lang="el-GR" altLang="el-GR" sz="2400" dirty="0" smtClean="0"/>
              <a:t>Αλεύρια </a:t>
            </a:r>
            <a:r>
              <a:rPr lang="el-GR" altLang="el-GR" sz="2400" dirty="0"/>
              <a:t>σιταριού οποιουδήποτε τύπου ή κατηγορίας με πρόσμιξη προσθέτων και προσθήκη φυσικών γλυκαντικών ουσιών, γάλακτος, αυγού</a:t>
            </a:r>
            <a:r>
              <a:rPr lang="el-GR" altLang="el-GR" sz="2400" dirty="0" smtClean="0"/>
              <a:t>.</a:t>
            </a:r>
            <a:endParaRPr lang="en-US"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37</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Τύποι αλεύρων (</a:t>
            </a:r>
            <a:r>
              <a:rPr lang="el-GR" altLang="el-GR" dirty="0" smtClean="0"/>
              <a:t>12 </a:t>
            </a:r>
            <a:r>
              <a:rPr lang="el-GR" altLang="el-GR" dirty="0"/>
              <a:t>από </a:t>
            </a:r>
            <a:r>
              <a:rPr lang="el-GR" altLang="el-GR" dirty="0" smtClean="0"/>
              <a:t>13)</a:t>
            </a:r>
            <a:endParaRPr lang="el-GR" dirty="0"/>
          </a:p>
        </p:txBody>
      </p:sp>
      <p:sp>
        <p:nvSpPr>
          <p:cNvPr id="6" name="2 - Θέση περιεχομένου"/>
          <p:cNvSpPr>
            <a:spLocks noGrp="1"/>
          </p:cNvSpPr>
          <p:nvPr>
            <p:ph sz="quarter" idx="1"/>
          </p:nvPr>
        </p:nvSpPr>
        <p:spPr>
          <a:xfrm>
            <a:off x="612648" y="1268760"/>
            <a:ext cx="8153400" cy="4464496"/>
          </a:xfrm>
        </p:spPr>
        <p:txBody>
          <a:bodyPr>
            <a:noAutofit/>
          </a:bodyPr>
          <a:lstStyle/>
          <a:p>
            <a:r>
              <a:rPr lang="el-GR" altLang="el-GR" sz="2400" dirty="0" smtClean="0"/>
              <a:t>Αλεύρι εμπλουτισμένο με βιταμίνες, ιχνοστοιχεία, αμινοξέα  ή άλλα.</a:t>
            </a:r>
          </a:p>
          <a:p>
            <a:pPr marL="0" indent="0">
              <a:buNone/>
            </a:pPr>
            <a:endParaRPr lang="el-GR" altLang="el-GR" sz="2400" dirty="0" smtClean="0"/>
          </a:p>
          <a:p>
            <a:pPr marL="0" indent="0" algn="just">
              <a:buNone/>
            </a:pPr>
            <a:r>
              <a:rPr lang="el-GR" altLang="el-GR" sz="2400" dirty="0" smtClean="0"/>
              <a:t>Οι εκπρόσωποι των αλευροβιομηχανιών παρασκευαστές και οι εισαγωγείς αλεύρων οφείλουν να καταθέσουν στην Χημική διεύθυνση την εκατοστιαία σύνθεση και αναλυτικά στοιχεία των αλεύρων. </a:t>
            </a:r>
          </a:p>
          <a:p>
            <a:pPr marL="0" indent="0" algn="just">
              <a:buNone/>
            </a:pPr>
            <a:r>
              <a:rPr lang="el-GR" altLang="el-GR" sz="2400" dirty="0" smtClean="0"/>
              <a:t>Αν οι διάφοροι τύποι αλευριών δεν πληρούν τις ανωτέρω προδιαγραφές και οι τιμές των συστατικών τους παρεκκλίνουν, τότε αυτά θεωρούνται ακατάλληλα και αποκλείονται από την κατανάλωση.</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38</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864095"/>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Τύποι αλεύρων (</a:t>
            </a:r>
            <a:r>
              <a:rPr lang="el-GR" altLang="el-GR" dirty="0" smtClean="0"/>
              <a:t>13 </a:t>
            </a:r>
            <a:r>
              <a:rPr lang="el-GR" altLang="el-GR" dirty="0"/>
              <a:t>από </a:t>
            </a:r>
            <a:r>
              <a:rPr lang="el-GR" altLang="el-GR" dirty="0" smtClean="0"/>
              <a:t>13)</a:t>
            </a:r>
            <a:endParaRPr lang="el-GR" dirty="0"/>
          </a:p>
        </p:txBody>
      </p:sp>
      <p:sp>
        <p:nvSpPr>
          <p:cNvPr id="3" name="Θέση περιεχομένου 2"/>
          <p:cNvSpPr>
            <a:spLocks noGrp="1"/>
          </p:cNvSpPr>
          <p:nvPr>
            <p:ph idx="1"/>
          </p:nvPr>
        </p:nvSpPr>
        <p:spPr>
          <a:xfrm>
            <a:off x="457200" y="692696"/>
            <a:ext cx="8229600" cy="5759821"/>
          </a:xfrm>
        </p:spPr>
        <p:txBody>
          <a:bodyPr>
            <a:noAutofit/>
          </a:bodyPr>
          <a:lstStyle/>
          <a:p>
            <a:pPr algn="just"/>
            <a:r>
              <a:rPr lang="el-GR" altLang="el-GR" sz="2400" dirty="0"/>
              <a:t>Απαγορεύεται να διατίθενται στην κατανάλωση αλεύρια που περιέχουν διάφορα ζωύφια ή σκουλήκια ακόμη και περίπτωση που η χημική του σύσταση είναι κανονική.</a:t>
            </a:r>
          </a:p>
          <a:p>
            <a:r>
              <a:rPr lang="el-GR" altLang="el-GR" sz="2400" dirty="0"/>
              <a:t>Απαγορεύεται η κατοχή πιτύρων, </a:t>
            </a:r>
            <a:r>
              <a:rPr lang="el-GR" altLang="el-GR" sz="2400" dirty="0" err="1"/>
              <a:t>βηττών</a:t>
            </a:r>
            <a:r>
              <a:rPr lang="el-GR" altLang="el-GR" sz="2400" dirty="0"/>
              <a:t> και λοιπών υποπροϊόντων αλέσεως σίτου υπό των αρτοποιών</a:t>
            </a:r>
            <a:r>
              <a:rPr lang="el-GR" altLang="el-GR" sz="2400" dirty="0" smtClean="0"/>
              <a:t>.</a:t>
            </a:r>
          </a:p>
          <a:p>
            <a:pPr marL="0" indent="0">
              <a:buNone/>
            </a:pPr>
            <a:r>
              <a:rPr lang="el-GR" altLang="el-GR" sz="2400" dirty="0">
                <a:cs typeface="Times New Roman" pitchFamily="18" charset="0"/>
              </a:rPr>
              <a:t>Το σιμιγδάλι είναι προϊόν άλεσης του σκληρού σιταριού. </a:t>
            </a:r>
            <a:r>
              <a:rPr lang="el-GR" altLang="el-GR" sz="2400" dirty="0"/>
              <a:t/>
            </a:r>
            <a:br>
              <a:rPr lang="el-GR" altLang="el-GR" sz="2400" dirty="0"/>
            </a:br>
            <a:r>
              <a:rPr lang="el-GR" altLang="el-GR" sz="2400" dirty="0">
                <a:cs typeface="Times New Roman" pitchFamily="18" charset="0"/>
              </a:rPr>
              <a:t>Στην άλεση του σκληρού σιταριού το σιμιγδάλι είναι το κύριο προϊόν ενώ το αλεύρι είναι το παραπροϊόν.</a:t>
            </a:r>
            <a:r>
              <a:rPr lang="el-GR" altLang="el-GR" sz="2000" dirty="0">
                <a:cs typeface="Times New Roman" pitchFamily="18" charset="0"/>
              </a:rPr>
              <a:t> </a:t>
            </a:r>
            <a:endParaRPr lang="el-GR" altLang="el-GR" sz="2000" dirty="0" smtClean="0">
              <a:cs typeface="Times New Roman" pitchFamily="18" charset="0"/>
            </a:endParaRPr>
          </a:p>
          <a:p>
            <a:pPr algn="just"/>
            <a:r>
              <a:rPr lang="el-GR" altLang="el-GR" sz="2400" dirty="0">
                <a:cs typeface="Times New Roman" pitchFamily="18" charset="0"/>
              </a:rPr>
              <a:t>Η παρουσία πολύ μικρών σωματιδίων στο σιμιγδάλι προκαλεί άνοδο της θερμοκρασίας του ζυμαριού κατά την ανάμειξη, </a:t>
            </a:r>
            <a:endParaRPr lang="el-GR" altLang="el-GR" sz="2400" dirty="0"/>
          </a:p>
          <a:p>
            <a:r>
              <a:rPr lang="el-GR" altLang="el-GR" sz="2400" dirty="0">
                <a:cs typeface="Times New Roman" pitchFamily="18" charset="0"/>
              </a:rPr>
              <a:t>Ενώ αντίθετα τα μεγάλα σωματίδια δεν </a:t>
            </a:r>
            <a:r>
              <a:rPr lang="el-GR" altLang="el-GR" sz="2400" dirty="0" smtClean="0">
                <a:cs typeface="Times New Roman" pitchFamily="18" charset="0"/>
              </a:rPr>
              <a:t>προλαβαίνουν να απορροφήσουν </a:t>
            </a:r>
            <a:r>
              <a:rPr lang="el-GR" altLang="el-GR" sz="2400" dirty="0">
                <a:cs typeface="Times New Roman" pitchFamily="18" charset="0"/>
              </a:rPr>
              <a:t>τα υγρά </a:t>
            </a:r>
            <a:r>
              <a:rPr lang="el-GR" altLang="el-GR" sz="2400" dirty="0" smtClean="0">
                <a:cs typeface="Times New Roman" pitchFamily="18" charset="0"/>
              </a:rPr>
              <a:t>κατά </a:t>
            </a:r>
            <a:r>
              <a:rPr lang="el-GR" altLang="el-GR" sz="2400" dirty="0">
                <a:cs typeface="Times New Roman" pitchFamily="18" charset="0"/>
              </a:rPr>
              <a:t>την ανάμειξη και δημιουργούν λευκές κηλίδες στα τελικά προϊόντα</a:t>
            </a:r>
            <a:r>
              <a:rPr lang="el-GR" altLang="el-GR" sz="2400" dirty="0" smtClean="0">
                <a:cs typeface="Times New Roman" pitchFamily="18" charset="0"/>
              </a:rPr>
              <a:t>.</a:t>
            </a:r>
            <a:endParaRPr lang="el-GR" altLang="el-GR" sz="2400" dirty="0">
              <a:cs typeface="Times New Roman" pitchFamily="18"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39</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pPr marL="0"/>
            <a:r>
              <a:rPr lang="el-GR" sz="2800" dirty="0" smtClean="0"/>
              <a:t>Εξοικείωση με τα είδη </a:t>
            </a:r>
            <a:r>
              <a:rPr lang="el-GR" sz="2800" dirty="0" smtClean="0"/>
              <a:t>αλεύρων, </a:t>
            </a:r>
            <a:r>
              <a:rPr lang="el-GR" sz="2800" dirty="0" smtClean="0"/>
              <a:t>τα άλευρα </a:t>
            </a:r>
            <a:r>
              <a:rPr lang="el-GR" sz="2800" dirty="0" smtClean="0"/>
              <a:t>για ειδικές χρήσης</a:t>
            </a:r>
            <a:r>
              <a:rPr lang="el-GR" sz="2800" dirty="0" smtClean="0"/>
              <a:t>, και την </a:t>
            </a:r>
            <a:r>
              <a:rPr lang="el-GR" sz="2800" dirty="0" smtClean="0"/>
              <a:t>τεχνολογία </a:t>
            </a:r>
            <a:r>
              <a:rPr lang="el-GR" sz="2800" dirty="0" smtClean="0"/>
              <a:t>άλεσης.</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cs typeface="Times New Roman" pitchFamily="18" charset="0"/>
              </a:rPr>
              <a:t>Η ποιότητα ενός </a:t>
            </a:r>
            <a:r>
              <a:rPr lang="el-GR" altLang="el-GR" dirty="0" smtClean="0">
                <a:cs typeface="Times New Roman" pitchFamily="18" charset="0"/>
              </a:rPr>
              <a:t>σιμιγδαλιού (1 από 4)</a:t>
            </a:r>
            <a:endParaRPr lang="el-GR" dirty="0"/>
          </a:p>
        </p:txBody>
      </p:sp>
      <p:sp>
        <p:nvSpPr>
          <p:cNvPr id="2" name="Ορθογώνιο 1" descr="από την έλλειψη στιγμάτων από το φωτεινό κίτρινο χρώμα, &#10;από τη μικρή περιεκτικότητα του ενζύμου λιποξειδάσης που καταστρέφει τις κίτρινες χρωστικές, από κανονικό πρωτεϊνικό περιεχόμενο (περίπου δώδεκα με δεκατρία τοις εκατό) και από απουσία παθογόνων μικροοργανισμών ώστε να έχει διατηρησιμότητα. &#10;Το σιμιγδάλι πρέπει να έχει τουλάχιστον περιεκτικότητα σε υγρή γλουτένη εικοσι οκτώ τοις εκατό.  &#10;Το σκληρό σιτάρι ως πρώτη ύλη για την παραγωγή του σιμιγδαλιού πρέπει να έχει υγρασία δεκαπέντε τοις εκατό στο ενδοσπέρμιο (κύριο μέρος του κόκκου του σιταριού) και δεκαοκτώ τοις εκατό στο φλοιό (πίτυρα). &#10;Η μεγάλη διαφορά υγρασίας ενδοσπερμίου-φλοιού έχει σαν αποτέλεσμα να έχουμε μικρό θρυμματισμό του φλοιού και καλύτερο διαχωρισμό από το ενδοσπέρμιο. &#10;"/>
          <p:cNvSpPr/>
          <p:nvPr/>
        </p:nvSpPr>
        <p:spPr>
          <a:xfrm>
            <a:off x="467544" y="980728"/>
            <a:ext cx="8208912" cy="5262979"/>
          </a:xfrm>
          <a:prstGeom prst="rect">
            <a:avLst/>
          </a:prstGeom>
        </p:spPr>
        <p:txBody>
          <a:bodyPr wrap="square">
            <a:spAutoFit/>
          </a:bodyPr>
          <a:lstStyle/>
          <a:p>
            <a:pPr marL="285750" indent="-285750" algn="just">
              <a:buFont typeface="Arial" panose="020B0604020202020204" pitchFamily="34" charset="0"/>
              <a:buChar char="•"/>
            </a:pPr>
            <a:r>
              <a:rPr lang="el-GR" altLang="el-GR" sz="2400" dirty="0">
                <a:cs typeface="Times New Roman" pitchFamily="18" charset="0"/>
              </a:rPr>
              <a:t>από την έλλειψη στιγμάτων από το φωτεινό κίτρινο χρώμα, </a:t>
            </a:r>
          </a:p>
          <a:p>
            <a:pPr marL="285750" indent="-285750" algn="just">
              <a:buFont typeface="Arial" panose="020B0604020202020204" pitchFamily="34" charset="0"/>
              <a:buChar char="•"/>
            </a:pPr>
            <a:r>
              <a:rPr lang="el-GR" altLang="el-GR" sz="2400" dirty="0">
                <a:cs typeface="Times New Roman" pitchFamily="18" charset="0"/>
              </a:rPr>
              <a:t>από τη μικρή περιεκτικότητα του ενζύμου </a:t>
            </a:r>
            <a:r>
              <a:rPr lang="el-GR" altLang="el-GR" sz="2400" dirty="0" err="1">
                <a:cs typeface="Times New Roman" pitchFamily="18" charset="0"/>
              </a:rPr>
              <a:t>λιποξειδάσης</a:t>
            </a:r>
            <a:r>
              <a:rPr lang="el-GR" altLang="el-GR" sz="2400" dirty="0">
                <a:cs typeface="Times New Roman" pitchFamily="18" charset="0"/>
              </a:rPr>
              <a:t> που καταστρέφει τις κίτρινες χρωστικές, από κανονικό πρωτεϊνικό περιεχόμενο (περίπου 12-13%) και </a:t>
            </a:r>
            <a:r>
              <a:rPr lang="el-GR" altLang="el-GR" sz="2400" dirty="0" smtClean="0">
                <a:cs typeface="Times New Roman" pitchFamily="18" charset="0"/>
              </a:rPr>
              <a:t>από </a:t>
            </a:r>
            <a:r>
              <a:rPr lang="el-GR" altLang="el-GR" sz="2400" dirty="0">
                <a:cs typeface="Times New Roman" pitchFamily="18" charset="0"/>
              </a:rPr>
              <a:t>απουσία παθογόνων μικροοργανισμών ώστε να έχει </a:t>
            </a:r>
            <a:r>
              <a:rPr lang="el-GR" altLang="el-GR" sz="2400" dirty="0" err="1">
                <a:cs typeface="Times New Roman" pitchFamily="18" charset="0"/>
              </a:rPr>
              <a:t>διατηρησιμότητα</a:t>
            </a:r>
            <a:r>
              <a:rPr lang="el-GR" altLang="el-GR" sz="2400" dirty="0">
                <a:cs typeface="Times New Roman" pitchFamily="18" charset="0"/>
              </a:rPr>
              <a:t>. </a:t>
            </a:r>
          </a:p>
          <a:p>
            <a:pPr marL="285750" indent="-285750" algn="just">
              <a:buFont typeface="Arial" panose="020B0604020202020204" pitchFamily="34" charset="0"/>
              <a:buChar char="•"/>
            </a:pPr>
            <a:r>
              <a:rPr lang="el-GR" altLang="el-GR" sz="2400" dirty="0">
                <a:cs typeface="Times New Roman" pitchFamily="18" charset="0"/>
              </a:rPr>
              <a:t>Το σιμιγδάλι πρέπει να έχει τουλάχιστον περιεκτικότητα σε υγρή </a:t>
            </a:r>
            <a:r>
              <a:rPr lang="el-GR" altLang="el-GR" sz="2400" dirty="0" err="1">
                <a:cs typeface="Times New Roman" pitchFamily="18" charset="0"/>
              </a:rPr>
              <a:t>γλουτένη</a:t>
            </a:r>
            <a:r>
              <a:rPr lang="el-GR" altLang="el-GR" sz="2400" dirty="0">
                <a:cs typeface="Times New Roman" pitchFamily="18" charset="0"/>
              </a:rPr>
              <a:t> 28%. </a:t>
            </a:r>
            <a:r>
              <a:rPr lang="el-GR" altLang="el-GR" sz="2400" b="1" dirty="0">
                <a:cs typeface="Times New Roman" pitchFamily="18" charset="0"/>
              </a:rPr>
              <a:t> </a:t>
            </a:r>
            <a:endParaRPr lang="el-GR" altLang="el-GR" sz="2400" b="1" dirty="0" smtClean="0">
              <a:cs typeface="Times New Roman" pitchFamily="18" charset="0"/>
            </a:endParaRPr>
          </a:p>
          <a:p>
            <a:pPr marL="342900" indent="-342900" algn="just">
              <a:buFont typeface="Arial" panose="020B0604020202020204" pitchFamily="34" charset="0"/>
              <a:buChar char="•"/>
            </a:pPr>
            <a:r>
              <a:rPr lang="el-GR" altLang="el-GR" sz="2400" dirty="0">
                <a:cs typeface="Times New Roman" pitchFamily="18" charset="0"/>
              </a:rPr>
              <a:t>Το σκληρό σιτάρι ως πρώτη ύλη για την παραγωγή του σιμιγδαλιού πρέπει να έχει υγρασία 15% στο </a:t>
            </a:r>
            <a:r>
              <a:rPr lang="el-GR" altLang="el-GR" sz="2400" dirty="0" err="1">
                <a:cs typeface="Times New Roman" pitchFamily="18" charset="0"/>
              </a:rPr>
              <a:t>ενδοσπέρμιο</a:t>
            </a:r>
            <a:r>
              <a:rPr lang="el-GR" altLang="el-GR" sz="2400" dirty="0">
                <a:cs typeface="Times New Roman" pitchFamily="18" charset="0"/>
              </a:rPr>
              <a:t> (κύριο μέρος του κόκκου του σιταριού) και 18% στο φλοιό (πίτυρα). </a:t>
            </a:r>
            <a:endParaRPr lang="el-GR" altLang="el-GR" sz="2400" dirty="0"/>
          </a:p>
          <a:p>
            <a:pPr marL="342900" indent="-342900" algn="just">
              <a:buFont typeface="Arial" panose="020B0604020202020204" pitchFamily="34" charset="0"/>
              <a:buChar char="•"/>
            </a:pPr>
            <a:r>
              <a:rPr lang="el-GR" altLang="el-GR" sz="2400" dirty="0">
                <a:cs typeface="Times New Roman" pitchFamily="18" charset="0"/>
              </a:rPr>
              <a:t>Η μεγάλη διαφορά υγρασίας </a:t>
            </a:r>
            <a:r>
              <a:rPr lang="el-GR" altLang="el-GR" sz="2400" dirty="0" err="1">
                <a:cs typeface="Times New Roman" pitchFamily="18" charset="0"/>
              </a:rPr>
              <a:t>ενδοσπερμίου</a:t>
            </a:r>
            <a:r>
              <a:rPr lang="el-GR" altLang="el-GR" sz="2400" dirty="0">
                <a:cs typeface="Times New Roman" pitchFamily="18" charset="0"/>
              </a:rPr>
              <a:t>-φλοιού έχει σαν αποτέλεσμα να έχουμε μικρό θρυμματισμό του φλοιού και καλύτερο διαχωρισμό από το </a:t>
            </a:r>
            <a:r>
              <a:rPr lang="el-GR" altLang="el-GR" sz="2400" dirty="0" err="1">
                <a:cs typeface="Times New Roman" pitchFamily="18" charset="0"/>
              </a:rPr>
              <a:t>ενδοσπέρμιο</a:t>
            </a:r>
            <a:r>
              <a:rPr lang="el-GR" altLang="el-GR" sz="2400" dirty="0">
                <a:cs typeface="Times New Roman" pitchFamily="18" charset="0"/>
              </a:rPr>
              <a:t>.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40</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cs typeface="Times New Roman" pitchFamily="18" charset="0"/>
              </a:rPr>
              <a:t>Η ποιότητα ενός σιμιγδαλιού </a:t>
            </a:r>
            <a:r>
              <a:rPr lang="el-GR" altLang="el-GR" dirty="0" smtClean="0">
                <a:cs typeface="Times New Roman" pitchFamily="18" charset="0"/>
              </a:rPr>
              <a:t>(2 </a:t>
            </a:r>
            <a:r>
              <a:rPr lang="el-GR" altLang="el-GR" dirty="0">
                <a:cs typeface="Times New Roman" pitchFamily="18" charset="0"/>
              </a:rPr>
              <a:t>από </a:t>
            </a:r>
            <a:r>
              <a:rPr lang="el-GR" altLang="el-GR" dirty="0" smtClean="0">
                <a:cs typeface="Times New Roman" pitchFamily="18" charset="0"/>
              </a:rPr>
              <a:t>4)</a:t>
            </a:r>
            <a:endParaRPr lang="el-GR" dirty="0"/>
          </a:p>
        </p:txBody>
      </p:sp>
      <p:sp>
        <p:nvSpPr>
          <p:cNvPr id="2" name="Ορθογώνιο 1" descr="Για την άλεση του σκληρού σιταριού χρησιμοποιούνται έξι ή εφτά ζεύγη σπαστήρων κυλίνδρων, ενώ το σπάσιμο του κόκκου είναι βαθμιαίο και ήπιο. &#10;Η τέφρα (ανόργανα άλατα) του σιμιγδαλιού δεν πρέπει να είναι μεγαλύτερη από μηδέν κόμμα οκτώ τοις εκατό. &#10;Το καλής ποιότητας σιμιγδάλι πρέπει να είναι εντελώς απαλλαγμένο από πίτουρα, τα οποία εμφανίζονται σαν σκούρα στίγματα στα τελικά προϊόντα. &#10;&#10;Η υγρασία του σιμιγδαλιού δεν πρέπει να υπερβαίνει το δεκατρισίμισι τοις εκατό γιατί θα έχουμε προβλήματα διατηρησιμότητας. &#10;Σιμιγδάλι με υγρασία δεκατρία τοις εκατό ή λιγότερο μπορεί να διατηρηθεί για αρκετούς μήνες. &#10;"/>
          <p:cNvSpPr/>
          <p:nvPr/>
        </p:nvSpPr>
        <p:spPr>
          <a:xfrm>
            <a:off x="467544" y="1124744"/>
            <a:ext cx="8208912" cy="4893647"/>
          </a:xfrm>
          <a:prstGeom prst="rect">
            <a:avLst/>
          </a:prstGeom>
        </p:spPr>
        <p:txBody>
          <a:bodyPr wrap="square">
            <a:spAutoFit/>
          </a:bodyPr>
          <a:lstStyle/>
          <a:p>
            <a:pPr marL="285750" indent="-285750" algn="just">
              <a:buFont typeface="Arial" panose="020B0604020202020204" pitchFamily="34" charset="0"/>
              <a:buChar char="•"/>
            </a:pPr>
            <a:r>
              <a:rPr lang="el-GR" altLang="el-GR" sz="2400" dirty="0">
                <a:cs typeface="Times New Roman" pitchFamily="18" charset="0"/>
              </a:rPr>
              <a:t>Για την άλεση του σκληρού σιταριού χρησιμοποιούνται 6 ή 7 ζεύγη </a:t>
            </a:r>
            <a:r>
              <a:rPr lang="el-GR" altLang="el-GR" sz="2400" dirty="0" err="1">
                <a:cs typeface="Times New Roman" pitchFamily="18" charset="0"/>
              </a:rPr>
              <a:t>σπαστήρων</a:t>
            </a:r>
            <a:r>
              <a:rPr lang="el-GR" altLang="el-GR" sz="2400" dirty="0">
                <a:cs typeface="Times New Roman" pitchFamily="18" charset="0"/>
              </a:rPr>
              <a:t> κυλίνδρων, ενώ το σπάσιμο του κόκκου είναι βαθμιαίο και ήπιο. </a:t>
            </a:r>
            <a:endParaRPr lang="el-GR" altLang="el-GR" sz="2400" dirty="0"/>
          </a:p>
          <a:p>
            <a:pPr marL="285750" indent="-285750" algn="just">
              <a:buFont typeface="Arial" panose="020B0604020202020204" pitchFamily="34" charset="0"/>
              <a:buChar char="•"/>
            </a:pPr>
            <a:r>
              <a:rPr lang="el-GR" altLang="el-GR" sz="2400" dirty="0">
                <a:cs typeface="Times New Roman" pitchFamily="18" charset="0"/>
              </a:rPr>
              <a:t>Η τέφρα (ανόργανα άλατα) του σιμιγδαλιού δεν πρέπει να είναι μεγαλύτερη από 0,8%. </a:t>
            </a:r>
            <a:endParaRPr lang="el-GR" altLang="el-GR" sz="2400" dirty="0"/>
          </a:p>
          <a:p>
            <a:pPr marL="285750" indent="-285750">
              <a:buFont typeface="Arial" panose="020B0604020202020204" pitchFamily="34" charset="0"/>
              <a:buChar char="•"/>
            </a:pPr>
            <a:r>
              <a:rPr lang="el-GR" altLang="el-GR" sz="2400" dirty="0">
                <a:cs typeface="Times New Roman" pitchFamily="18" charset="0"/>
              </a:rPr>
              <a:t>Το καλής ποιότητας σιμιγδάλι πρέπει να είναι εντελώς απαλλαγμένο από πίτουρα, τα οποία εμφανίζονται σαν σκούρα στίγματα στα τελικά προϊόντα. </a:t>
            </a:r>
            <a:endParaRPr lang="el-GR" altLang="el-GR" sz="2400" dirty="0" smtClean="0">
              <a:cs typeface="Times New Roman" pitchFamily="18" charset="0"/>
            </a:endParaRPr>
          </a:p>
          <a:p>
            <a:pPr marL="285750" indent="-285750">
              <a:buFont typeface="Arial" panose="020B0604020202020204" pitchFamily="34" charset="0"/>
              <a:buChar char="•"/>
            </a:pPr>
            <a:endParaRPr lang="el-GR" altLang="el-GR" sz="2400" dirty="0" smtClean="0">
              <a:cs typeface="Times New Roman" pitchFamily="18" charset="0"/>
            </a:endParaRPr>
          </a:p>
          <a:p>
            <a:pPr marL="342900" indent="-342900" algn="just">
              <a:buFont typeface="Arial" panose="020B0604020202020204" pitchFamily="34" charset="0"/>
              <a:buChar char="•"/>
            </a:pPr>
            <a:r>
              <a:rPr lang="el-GR" altLang="el-GR" sz="2400" dirty="0">
                <a:cs typeface="Times New Roman" pitchFamily="18" charset="0"/>
              </a:rPr>
              <a:t>Η υγρασία του σιμιγδαλιού δεν πρέπει να υπερβαίνει το 13,5% γιατί θα έχουμε προβλήματα </a:t>
            </a:r>
            <a:r>
              <a:rPr lang="el-GR" altLang="el-GR" sz="2400" dirty="0" err="1">
                <a:cs typeface="Times New Roman" pitchFamily="18" charset="0"/>
              </a:rPr>
              <a:t>διατηρησιμότητας</a:t>
            </a:r>
            <a:r>
              <a:rPr lang="el-GR" altLang="el-GR" sz="2400" dirty="0">
                <a:cs typeface="Times New Roman" pitchFamily="18" charset="0"/>
              </a:rPr>
              <a:t>. </a:t>
            </a:r>
            <a:endParaRPr lang="el-GR" altLang="el-GR" sz="2400" dirty="0"/>
          </a:p>
          <a:p>
            <a:pPr marL="342900" indent="-342900" algn="just">
              <a:buFont typeface="Arial" panose="020B0604020202020204" pitchFamily="34" charset="0"/>
              <a:buChar char="•"/>
            </a:pPr>
            <a:r>
              <a:rPr lang="el-GR" altLang="el-GR" sz="2400" dirty="0">
                <a:cs typeface="Times New Roman" pitchFamily="18" charset="0"/>
              </a:rPr>
              <a:t>Σιμιγδάλι με υγρασία 13% ή λιγότερο μπορεί να διατηρηθεί για αρκετούς μήνες.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41</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cs typeface="Times New Roman" pitchFamily="18" charset="0"/>
              </a:rPr>
              <a:t>Η ποιότητα ενός σιμιγδαλιού </a:t>
            </a:r>
            <a:r>
              <a:rPr lang="el-GR" altLang="el-GR" dirty="0" smtClean="0">
                <a:cs typeface="Times New Roman" pitchFamily="18" charset="0"/>
              </a:rPr>
              <a:t>(3 </a:t>
            </a:r>
            <a:r>
              <a:rPr lang="el-GR" altLang="el-GR" dirty="0">
                <a:cs typeface="Times New Roman" pitchFamily="18" charset="0"/>
              </a:rPr>
              <a:t>από </a:t>
            </a:r>
            <a:r>
              <a:rPr lang="el-GR" altLang="el-GR" dirty="0" smtClean="0">
                <a:cs typeface="Times New Roman" pitchFamily="18" charset="0"/>
              </a:rPr>
              <a:t>4)</a:t>
            </a:r>
            <a:endParaRPr lang="el-GR" dirty="0"/>
          </a:p>
        </p:txBody>
      </p:sp>
      <p:sp>
        <p:nvSpPr>
          <p:cNvPr id="3" name="Ορθογώνιο 2"/>
          <p:cNvSpPr/>
          <p:nvPr/>
        </p:nvSpPr>
        <p:spPr>
          <a:xfrm>
            <a:off x="467544" y="1460157"/>
            <a:ext cx="8208912" cy="3913059"/>
          </a:xfrm>
          <a:prstGeom prst="rect">
            <a:avLst/>
          </a:prstGeom>
        </p:spPr>
        <p:txBody>
          <a:bodyPr wrap="square">
            <a:spAutoFit/>
          </a:bodyPr>
          <a:lstStyle/>
          <a:p>
            <a:pPr algn="just">
              <a:lnSpc>
                <a:spcPct val="150000"/>
              </a:lnSpc>
            </a:pPr>
            <a:r>
              <a:rPr lang="el-GR" altLang="el-GR" sz="2400" dirty="0">
                <a:cs typeface="Times New Roman" pitchFamily="18" charset="0"/>
              </a:rPr>
              <a:t>Το σιμιγδάλι προέρχεται από την άλεση </a:t>
            </a:r>
            <a:r>
              <a:rPr lang="el-GR" altLang="el-GR" sz="2400" dirty="0" err="1">
                <a:cs typeface="Times New Roman" pitchFamily="18" charset="0"/>
              </a:rPr>
              <a:t>ενδοσπέρμιο</a:t>
            </a:r>
            <a:r>
              <a:rPr lang="el-GR" altLang="el-GR" sz="2400" dirty="0">
                <a:cs typeface="Times New Roman" pitchFamily="18" charset="0"/>
              </a:rPr>
              <a:t> του σκληρού σιταριού (την καρδιά) του σκληρού σιταριού. </a:t>
            </a:r>
            <a:endParaRPr lang="el-GR" altLang="el-GR" sz="2400" dirty="0"/>
          </a:p>
          <a:p>
            <a:pPr marL="800100" lvl="1" indent="-342900" algn="just">
              <a:lnSpc>
                <a:spcPct val="150000"/>
              </a:lnSpc>
              <a:buFont typeface="Arial" panose="020B0604020202020204" pitchFamily="34" charset="0"/>
              <a:buChar char="•"/>
            </a:pPr>
            <a:r>
              <a:rPr lang="el-GR" altLang="el-GR" sz="2400" dirty="0">
                <a:cs typeface="Times New Roman" pitchFamily="18" charset="0"/>
              </a:rPr>
              <a:t>Μετά περνάει από κόσκινα. </a:t>
            </a:r>
            <a:endParaRPr lang="el-GR" altLang="el-GR" sz="2400" dirty="0"/>
          </a:p>
          <a:p>
            <a:pPr marL="800100" lvl="1" indent="-342900" algn="just">
              <a:lnSpc>
                <a:spcPct val="150000"/>
              </a:lnSpc>
              <a:buFont typeface="Arial" panose="020B0604020202020204" pitchFamily="34" charset="0"/>
              <a:buChar char="•"/>
            </a:pPr>
            <a:r>
              <a:rPr lang="el-GR" altLang="el-GR" sz="2400" dirty="0">
                <a:cs typeface="Times New Roman" pitchFamily="18" charset="0"/>
              </a:rPr>
              <a:t>Τα πιο χονδρά κομμάτια του </a:t>
            </a:r>
            <a:r>
              <a:rPr lang="el-GR" altLang="el-GR" sz="2400" dirty="0" err="1">
                <a:cs typeface="Times New Roman" pitchFamily="18" charset="0"/>
              </a:rPr>
              <a:t>ενδοσπερμίου</a:t>
            </a:r>
            <a:r>
              <a:rPr lang="el-GR" altLang="el-GR" sz="2400" dirty="0">
                <a:cs typeface="Times New Roman" pitchFamily="18" charset="0"/>
              </a:rPr>
              <a:t> αποτελούν το σιμιγδάλι ενώ τα πιο ψιλά κομμάτια του </a:t>
            </a:r>
            <a:r>
              <a:rPr lang="el-GR" altLang="el-GR" sz="2400" dirty="0" err="1">
                <a:cs typeface="Times New Roman" pitchFamily="18" charset="0"/>
              </a:rPr>
              <a:t>ενδοσπερμίου</a:t>
            </a:r>
            <a:r>
              <a:rPr lang="el-GR" altLang="el-GR" sz="2400" dirty="0">
                <a:cs typeface="Times New Roman" pitchFamily="18" charset="0"/>
              </a:rPr>
              <a:t> αποτελούν το γνωστό κίτρινο αλεύρι που χρησιμοποιείται για την παρασκευή κίτρινου χωριάτικου ψωμιού</a:t>
            </a:r>
            <a:r>
              <a:rPr lang="el-GR" altLang="el-GR" sz="2400" dirty="0" smtClean="0">
                <a:cs typeface="Times New Roman" pitchFamily="18" charset="0"/>
              </a:rPr>
              <a:t>.</a:t>
            </a:r>
            <a:endParaRPr lang="el-GR" altLang="el-GR" sz="2400" dirty="0">
              <a:cs typeface="Times New Roman" pitchFamily="18"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42</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cs typeface="Times New Roman" pitchFamily="18" charset="0"/>
              </a:rPr>
              <a:t>Η ποιότητα ενός σιμιγδαλιού </a:t>
            </a:r>
            <a:r>
              <a:rPr lang="el-GR" altLang="el-GR" dirty="0" smtClean="0">
                <a:cs typeface="Times New Roman" pitchFamily="18" charset="0"/>
              </a:rPr>
              <a:t>(4 </a:t>
            </a:r>
            <a:r>
              <a:rPr lang="el-GR" altLang="el-GR" dirty="0">
                <a:cs typeface="Times New Roman" pitchFamily="18" charset="0"/>
              </a:rPr>
              <a:t>από </a:t>
            </a:r>
            <a:r>
              <a:rPr lang="el-GR" altLang="el-GR" dirty="0" smtClean="0">
                <a:cs typeface="Times New Roman" pitchFamily="18" charset="0"/>
              </a:rPr>
              <a:t>4)</a:t>
            </a:r>
            <a:endParaRPr lang="el-GR" dirty="0"/>
          </a:p>
        </p:txBody>
      </p:sp>
      <p:sp>
        <p:nvSpPr>
          <p:cNvPr id="6" name="2 - Θέση περιεχομένου" descr="Σιμιγδάλι.&#10;Είναι το προϊόν που λαμβάνεται από την άλεση σκληρού σιταριού, σε μορφή χονδροκομμένης σκόνης, &#10;Προδιαγραφές για σιμιγδάλι ζυμαρικών,&#10;Υγρασία &lt;13,5%,&#10;Γλουτένη &lt;26%,&#10;Τέφρα &lt;0,8%,&#10;Οξύτητα &lt;0,07% σε θειικό οξύ,&#10;Πίτυρα &lt;0,8%,&#10;Υπόλειμμα σε τετραχλωράνθρακα &lt;0,015%.&#10;"/>
          <p:cNvSpPr>
            <a:spLocks noGrp="1"/>
          </p:cNvSpPr>
          <p:nvPr>
            <p:ph sz="quarter" idx="1"/>
          </p:nvPr>
        </p:nvSpPr>
        <p:spPr>
          <a:xfrm>
            <a:off x="612648" y="1124744"/>
            <a:ext cx="8153400" cy="5112568"/>
          </a:xfrm>
        </p:spPr>
        <p:txBody>
          <a:bodyPr>
            <a:noAutofit/>
          </a:bodyPr>
          <a:lstStyle/>
          <a:p>
            <a:pPr marL="0" indent="0" fontAlgn="auto">
              <a:spcBef>
                <a:spcPts val="0"/>
              </a:spcBef>
              <a:spcAft>
                <a:spcPts val="0"/>
              </a:spcAft>
              <a:buNone/>
              <a:defRPr/>
            </a:pPr>
            <a:r>
              <a:rPr lang="el-GR" altLang="el-GR" sz="2400" dirty="0" smtClean="0"/>
              <a:t>Σιμιγδάλι.</a:t>
            </a:r>
          </a:p>
          <a:p>
            <a:r>
              <a:rPr lang="el-GR" altLang="el-GR" sz="2400" dirty="0"/>
              <a:t>Είναι το προϊόν που λαμβάνεται από την άλεση σκληρού σιταριού, σε μορφή χονδροκομμένης </a:t>
            </a:r>
            <a:r>
              <a:rPr lang="el-GR" altLang="el-GR" sz="2400" dirty="0" smtClean="0"/>
              <a:t>σκόνης, </a:t>
            </a:r>
            <a:endParaRPr lang="el-GR" altLang="el-GR" sz="2400" dirty="0"/>
          </a:p>
          <a:p>
            <a:r>
              <a:rPr lang="el-GR" altLang="el-GR" sz="2400" dirty="0"/>
              <a:t>Προδιαγραφές για σιμιγδάλι </a:t>
            </a:r>
            <a:r>
              <a:rPr lang="el-GR" altLang="el-GR" sz="2400" dirty="0" smtClean="0"/>
              <a:t>ζυμαρικών,</a:t>
            </a:r>
            <a:endParaRPr lang="el-GR" altLang="el-GR" sz="2400" dirty="0"/>
          </a:p>
          <a:p>
            <a:r>
              <a:rPr lang="el-GR" altLang="el-GR" sz="2400" dirty="0"/>
              <a:t>Υγρασία &lt;13,5</a:t>
            </a:r>
            <a:r>
              <a:rPr lang="el-GR" altLang="el-GR" sz="2400" dirty="0" smtClean="0"/>
              <a:t>%,</a:t>
            </a:r>
            <a:endParaRPr lang="el-GR" altLang="el-GR" sz="2400" dirty="0"/>
          </a:p>
          <a:p>
            <a:r>
              <a:rPr lang="el-GR" altLang="el-GR" sz="2400" dirty="0" err="1"/>
              <a:t>Γλουτένη</a:t>
            </a:r>
            <a:r>
              <a:rPr lang="el-GR" altLang="el-GR" sz="2400" dirty="0"/>
              <a:t> &lt;26</a:t>
            </a:r>
            <a:r>
              <a:rPr lang="el-GR" altLang="el-GR" sz="2400" dirty="0" smtClean="0"/>
              <a:t>%,</a:t>
            </a:r>
            <a:endParaRPr lang="el-GR" altLang="el-GR" sz="2400" dirty="0"/>
          </a:p>
          <a:p>
            <a:r>
              <a:rPr lang="el-GR" altLang="el-GR" sz="2400" dirty="0"/>
              <a:t>Τέφρα &lt;0,8</a:t>
            </a:r>
            <a:r>
              <a:rPr lang="el-GR" altLang="el-GR" sz="2400" dirty="0" smtClean="0"/>
              <a:t>%,</a:t>
            </a:r>
            <a:endParaRPr lang="el-GR" altLang="el-GR" sz="2400" dirty="0"/>
          </a:p>
          <a:p>
            <a:r>
              <a:rPr lang="el-GR" altLang="el-GR" sz="2400" dirty="0"/>
              <a:t>Οξύτητα &lt;0,07% σε θειικό </a:t>
            </a:r>
            <a:r>
              <a:rPr lang="el-GR" altLang="el-GR" sz="2400" dirty="0" smtClean="0"/>
              <a:t>οξύ,</a:t>
            </a:r>
            <a:endParaRPr lang="el-GR" altLang="el-GR" sz="2400" dirty="0"/>
          </a:p>
          <a:p>
            <a:r>
              <a:rPr lang="el-GR" altLang="el-GR" sz="2400" dirty="0"/>
              <a:t>Πίτυρα &lt;0,8</a:t>
            </a:r>
            <a:r>
              <a:rPr lang="el-GR" altLang="el-GR" sz="2400" dirty="0" smtClean="0"/>
              <a:t>%,</a:t>
            </a:r>
            <a:endParaRPr lang="el-GR" altLang="el-GR" sz="2400" dirty="0"/>
          </a:p>
          <a:p>
            <a:r>
              <a:rPr lang="el-GR" altLang="el-GR" sz="2400" dirty="0"/>
              <a:t>Υπόλειμμα σε </a:t>
            </a:r>
            <a:r>
              <a:rPr lang="el-GR" altLang="el-GR" sz="2400" dirty="0" err="1"/>
              <a:t>τετραχλωράνθρακα</a:t>
            </a:r>
            <a:r>
              <a:rPr lang="el-GR" altLang="el-GR" sz="2400" dirty="0"/>
              <a:t> &lt;0,015</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43</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567333"/>
            <a:ext cx="8208912" cy="4021907"/>
          </a:xfrm>
        </p:spPr>
        <p:txBody>
          <a:bodyPr>
            <a:noAutofit/>
          </a:bodyPr>
          <a:lstStyle/>
          <a:p>
            <a:pPr fontAlgn="auto">
              <a:spcAft>
                <a:spcPts val="0"/>
              </a:spcAft>
              <a:defRPr/>
            </a:pPr>
            <a:r>
              <a:rPr lang="el-GR" altLang="el-GR" sz="2400" dirty="0">
                <a:hlinkClick r:id="rId4" action="ppaction://hlinksldjump"/>
              </a:rPr>
              <a:t>Μορφολογία του κόκκου του </a:t>
            </a:r>
            <a:r>
              <a:rPr lang="el-GR" altLang="el-GR" sz="2400" dirty="0" smtClean="0">
                <a:hlinkClick r:id="rId4" action="ppaction://hlinksldjump"/>
              </a:rPr>
              <a:t>σιταριού,</a:t>
            </a:r>
            <a:endParaRPr lang="el-GR" altLang="el-GR" sz="2400" dirty="0" smtClean="0"/>
          </a:p>
          <a:p>
            <a:pPr fontAlgn="auto">
              <a:spcAft>
                <a:spcPts val="0"/>
              </a:spcAft>
              <a:defRPr/>
            </a:pPr>
            <a:r>
              <a:rPr lang="el-GR" altLang="el-GR" sz="2400" dirty="0">
                <a:hlinkClick r:id="rId5" action="ppaction://hlinksldjump"/>
              </a:rPr>
              <a:t>Είδη </a:t>
            </a:r>
            <a:r>
              <a:rPr lang="el-GR" altLang="el-GR" sz="2400" dirty="0" smtClean="0">
                <a:hlinkClick r:id="rId5" action="ppaction://hlinksldjump"/>
              </a:rPr>
              <a:t>σιταριών,</a:t>
            </a:r>
            <a:endParaRPr lang="el-GR" altLang="el-GR" sz="2400" dirty="0" smtClean="0"/>
          </a:p>
          <a:p>
            <a:pPr fontAlgn="auto">
              <a:spcAft>
                <a:spcPts val="0"/>
              </a:spcAft>
              <a:defRPr/>
            </a:pPr>
            <a:r>
              <a:rPr lang="el-GR" altLang="el-GR" sz="2400" dirty="0">
                <a:hlinkClick r:id="rId6" action="ppaction://hlinksldjump"/>
              </a:rPr>
              <a:t>Χαρακτηριστικά </a:t>
            </a:r>
            <a:r>
              <a:rPr lang="el-GR" altLang="el-GR" sz="2400" dirty="0" smtClean="0">
                <a:hlinkClick r:id="rId6" action="ppaction://hlinksldjump"/>
              </a:rPr>
              <a:t>σιταριού,</a:t>
            </a:r>
            <a:endParaRPr lang="el-GR" altLang="el-GR" sz="2400" dirty="0" smtClean="0"/>
          </a:p>
          <a:p>
            <a:pPr fontAlgn="auto">
              <a:spcAft>
                <a:spcPts val="0"/>
              </a:spcAft>
              <a:defRPr/>
            </a:pPr>
            <a:r>
              <a:rPr lang="el-GR" altLang="el-GR" sz="2400" dirty="0">
                <a:hlinkClick r:id="rId7" action="ppaction://hlinksldjump"/>
              </a:rPr>
              <a:t>Αλεύρι </a:t>
            </a:r>
            <a:r>
              <a:rPr lang="el-GR" altLang="el-GR" sz="2400" dirty="0" smtClean="0">
                <a:hlinkClick r:id="rId7" action="ppaction://hlinksldjump"/>
              </a:rPr>
              <a:t>σιταριού,</a:t>
            </a:r>
            <a:endParaRPr lang="el-GR" altLang="el-GR" sz="2400" dirty="0" smtClean="0"/>
          </a:p>
          <a:p>
            <a:pPr fontAlgn="auto">
              <a:spcAft>
                <a:spcPts val="0"/>
              </a:spcAft>
              <a:defRPr/>
            </a:pPr>
            <a:r>
              <a:rPr lang="el-GR" altLang="el-GR" sz="2400" dirty="0">
                <a:hlinkClick r:id="rId8" action="ppaction://hlinksldjump"/>
              </a:rPr>
              <a:t>Οι επεξεργασίες που επιτρέπονται κατά την παραγωγή του αλευριού σύμφωνα με τον κώδικα τροφίμων και </a:t>
            </a:r>
            <a:r>
              <a:rPr lang="el-GR" altLang="el-GR" sz="2400" dirty="0" smtClean="0">
                <a:hlinkClick r:id="rId8" action="ppaction://hlinksldjump"/>
              </a:rPr>
              <a:t>ποτών,</a:t>
            </a:r>
            <a:endParaRPr lang="el-GR" altLang="el-GR" sz="2400" dirty="0" smtClean="0"/>
          </a:p>
          <a:p>
            <a:pPr fontAlgn="auto">
              <a:spcAft>
                <a:spcPts val="0"/>
              </a:spcAft>
              <a:defRPr/>
            </a:pPr>
            <a:r>
              <a:rPr lang="el-GR" altLang="el-GR" sz="2400" dirty="0">
                <a:hlinkClick r:id="rId9" action="ppaction://hlinksldjump"/>
              </a:rPr>
              <a:t>Τύποι </a:t>
            </a:r>
            <a:r>
              <a:rPr lang="el-GR" altLang="el-GR" sz="2400" dirty="0" smtClean="0">
                <a:hlinkClick r:id="rId9" action="ppaction://hlinksldjump"/>
              </a:rPr>
              <a:t>αλεύρων,</a:t>
            </a:r>
            <a:endParaRPr lang="el-GR" altLang="el-GR" sz="2400" dirty="0" smtClean="0"/>
          </a:p>
          <a:p>
            <a:pPr fontAlgn="auto">
              <a:spcAft>
                <a:spcPts val="0"/>
              </a:spcAft>
              <a:defRPr/>
            </a:pPr>
            <a:r>
              <a:rPr lang="el-GR" altLang="el-GR" sz="2400" dirty="0">
                <a:cs typeface="Times New Roman" pitchFamily="18" charset="0"/>
                <a:hlinkClick r:id="rId10" action="ppaction://hlinksldjump"/>
              </a:rPr>
              <a:t>Η ποιότητα ενός </a:t>
            </a:r>
            <a:r>
              <a:rPr lang="el-GR" altLang="el-GR" sz="2400" dirty="0" smtClean="0">
                <a:cs typeface="Times New Roman" pitchFamily="18" charset="0"/>
                <a:hlinkClick r:id="rId10" action="ppaction://hlinksldjump"/>
              </a:rPr>
              <a:t>σιμιγδαλιού.</a:t>
            </a:r>
            <a:endParaRPr lang="el-GR" altLang="el-GR" sz="2400" dirty="0" smtClean="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altLang="el-GR" sz="4000" dirty="0"/>
              <a:t>Μορφολογία του κόκκου του σιταριού</a:t>
            </a:r>
            <a:endParaRPr lang="el-GR" sz="4000" dirty="0"/>
          </a:p>
        </p:txBody>
      </p:sp>
      <p:sp>
        <p:nvSpPr>
          <p:cNvPr id="23" name="Rectangle 3" descr="Ενδοσπέρμιο, ένα αλευρώδες τμήμα (ογδοντα δύο με ογδοντα τρία τοις εκατό),&#10;Πίτυρο (δεκατρία με δεκαπέντε τοις εκατό) με τρία στρώματα, τοπερικάρπιο, το επισπέρμιοκαι την αλευρώνη,&#10;Φύτρο (ενάμισι με δυόμισι τοις εκατό).&#10;"/>
          <p:cNvSpPr>
            <a:spLocks noGrp="1" noChangeArrowheads="1"/>
          </p:cNvSpPr>
          <p:nvPr>
            <p:ph idx="1"/>
            <p:custDataLst>
              <p:tags r:id="rId3"/>
            </p:custDataLst>
          </p:nvPr>
        </p:nvSpPr>
        <p:spPr>
          <a:xfrm>
            <a:off x="457200" y="1340768"/>
            <a:ext cx="8229600" cy="1872208"/>
          </a:xfrm>
        </p:spPr>
        <p:txBody>
          <a:bodyPr>
            <a:noAutofit/>
          </a:bodyPr>
          <a:lstStyle/>
          <a:p>
            <a:r>
              <a:rPr lang="el-GR" altLang="el-GR" sz="2400" dirty="0" err="1"/>
              <a:t>Ενδοσπέρμιο</a:t>
            </a:r>
            <a:r>
              <a:rPr lang="el-GR" altLang="el-GR" sz="2400" dirty="0"/>
              <a:t>, ένα αλευρώδες τμήμα (82-83</a:t>
            </a:r>
            <a:r>
              <a:rPr lang="el-GR" altLang="el-GR" sz="2400" dirty="0" smtClean="0"/>
              <a:t>%),</a:t>
            </a:r>
            <a:endParaRPr lang="el-GR" altLang="el-GR" sz="2400" dirty="0"/>
          </a:p>
          <a:p>
            <a:r>
              <a:rPr lang="el-GR" altLang="el-GR" sz="2400" dirty="0"/>
              <a:t>Πίτυρο (13-15%) με τρία στρώματα, </a:t>
            </a:r>
            <a:r>
              <a:rPr lang="el-GR" altLang="el-GR" sz="2400" dirty="0" err="1"/>
              <a:t>τοπερικάρπιο</a:t>
            </a:r>
            <a:r>
              <a:rPr lang="el-GR" altLang="el-GR" sz="2400" dirty="0"/>
              <a:t>, το </a:t>
            </a:r>
            <a:r>
              <a:rPr lang="el-GR" altLang="el-GR" sz="2400" dirty="0" err="1"/>
              <a:t>επισπέρμιοκαι</a:t>
            </a:r>
            <a:r>
              <a:rPr lang="el-GR" altLang="el-GR" sz="2400" dirty="0"/>
              <a:t> την </a:t>
            </a:r>
            <a:r>
              <a:rPr lang="el-GR" altLang="el-GR" sz="2400" dirty="0" err="1" smtClean="0"/>
              <a:t>αλευρώνη</a:t>
            </a:r>
            <a:r>
              <a:rPr lang="el-GR" altLang="el-GR" sz="2400" dirty="0" smtClean="0"/>
              <a:t>,</a:t>
            </a:r>
            <a:endParaRPr lang="el-GR" altLang="el-GR" sz="2400" dirty="0"/>
          </a:p>
          <a:p>
            <a:r>
              <a:rPr lang="el-GR" altLang="el-GR" sz="2400" dirty="0"/>
              <a:t>Φύτρο (1,5-2,5</a:t>
            </a:r>
            <a:r>
              <a:rPr lang="el-GR" altLang="el-GR" sz="2400" dirty="0" smtClean="0"/>
              <a:t>%).</a:t>
            </a:r>
            <a:endParaRPr lang="el-GR" altLang="el-GR" sz="2400" dirty="0"/>
          </a:p>
        </p:txBody>
      </p:sp>
      <p:pic>
        <p:nvPicPr>
          <p:cNvPr id="6" name="Picture 7" descr="Εικόνα, Μορφολογία του κόκκου του σιταριού."/>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47905" y="2276872"/>
            <a:ext cx="3108471" cy="403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xmlns=""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008112"/>
          </a:xfrm>
        </p:spPr>
        <p:txBody>
          <a:bodyPr>
            <a:noAutofit/>
          </a:bodyPr>
          <a:lstStyle/>
          <a:p>
            <a:r>
              <a:rPr lang="el-GR" altLang="el-GR" sz="4000" dirty="0"/>
              <a:t>Είδη σιταριών</a:t>
            </a:r>
            <a:endParaRPr lang="el-GR" sz="4000" dirty="0"/>
          </a:p>
        </p:txBody>
      </p:sp>
      <p:sp>
        <p:nvSpPr>
          <p:cNvPr id="9" name="Rectangle 3" descr="Σιτάρι. &#10;Μαλακό σιτάρι (προϊόντα αρτοποιιας): λευκό αλεύρι (Γαλλικό, Ουγγαρέζικο, Γερμανικό, Ρωσσίας, λίγο Ελληνικό) κόκκοι με αλευρώδη δομή.&#10;&#10;Σκληρό σιτάρι (ζυμαρικά, κίτρινο ψωμί):κίτρινο αλεύρι, σιμιγδάλι (χονδρό, ψιλό, μακαρονοποιιας), (σχεδόν αποκλειστικά ελληνικό) κόκκοι με υαλώδη δομή και μεγαλύτερη περιεκτικότητα σε πρωτεΐνη.&#10;&#10;&#10;"/>
          <p:cNvSpPr txBox="1">
            <a:spLocks noChangeArrowheads="1"/>
          </p:cNvSpPr>
          <p:nvPr>
            <p:custDataLst>
              <p:tags r:id="rId2"/>
            </p:custDataLst>
          </p:nvPr>
        </p:nvSpPr>
        <p:spPr>
          <a:xfrm>
            <a:off x="467544" y="1556792"/>
            <a:ext cx="8219256" cy="36724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altLang="el-GR" sz="2400" dirty="0" smtClean="0"/>
              <a:t>Σιτάρι.</a:t>
            </a:r>
            <a:r>
              <a:rPr lang="en-US" altLang="el-GR" sz="2400" dirty="0" smtClean="0"/>
              <a:t> </a:t>
            </a:r>
            <a:endParaRPr lang="el-GR" altLang="el-GR" sz="2400" dirty="0" smtClean="0"/>
          </a:p>
          <a:p>
            <a:pPr marL="800100" lvl="1" indent="-342900" algn="l">
              <a:buFont typeface="Arial" panose="020B0604020202020204" pitchFamily="34" charset="0"/>
              <a:buChar char="•"/>
            </a:pPr>
            <a:r>
              <a:rPr lang="el-GR" altLang="el-GR" sz="2400" dirty="0" smtClean="0">
                <a:solidFill>
                  <a:schemeClr val="tx1"/>
                </a:solidFill>
              </a:rPr>
              <a:t>Μαλακό σιτάρι (προϊόντα </a:t>
            </a:r>
            <a:r>
              <a:rPr lang="el-GR" altLang="el-GR" sz="2400" dirty="0" err="1" smtClean="0">
                <a:solidFill>
                  <a:schemeClr val="tx1"/>
                </a:solidFill>
              </a:rPr>
              <a:t>αρτοποιιας</a:t>
            </a:r>
            <a:r>
              <a:rPr lang="el-GR" altLang="el-GR" sz="2400" dirty="0" smtClean="0">
                <a:solidFill>
                  <a:schemeClr val="tx1"/>
                </a:solidFill>
              </a:rPr>
              <a:t>)</a:t>
            </a:r>
            <a:r>
              <a:rPr lang="en-US" altLang="el-GR" sz="2400" dirty="0" smtClean="0">
                <a:solidFill>
                  <a:schemeClr val="tx1"/>
                </a:solidFill>
              </a:rPr>
              <a:t>: </a:t>
            </a:r>
            <a:r>
              <a:rPr lang="el-GR" altLang="el-GR" sz="2400" dirty="0" smtClean="0">
                <a:solidFill>
                  <a:schemeClr val="tx1"/>
                </a:solidFill>
              </a:rPr>
              <a:t>λευκό αλεύρι (Γαλλικό, Ουγγαρέζικο, Γερμανικό, </a:t>
            </a:r>
            <a:r>
              <a:rPr lang="el-GR" altLang="el-GR" sz="2400" dirty="0" err="1" smtClean="0">
                <a:solidFill>
                  <a:schemeClr val="tx1"/>
                </a:solidFill>
              </a:rPr>
              <a:t>Ρωσσίας</a:t>
            </a:r>
            <a:r>
              <a:rPr lang="el-GR" altLang="el-GR" sz="2400" dirty="0" smtClean="0">
                <a:solidFill>
                  <a:schemeClr val="tx1"/>
                </a:solidFill>
              </a:rPr>
              <a:t>, λίγο Ελληνικό) κόκκοι με αλευρώδη δομή.</a:t>
            </a:r>
          </a:p>
          <a:p>
            <a:pPr marL="800100" lvl="1" indent="-342900" algn="l">
              <a:buFont typeface="Arial" panose="020B0604020202020204" pitchFamily="34" charset="0"/>
              <a:buChar char="•"/>
            </a:pPr>
            <a:endParaRPr lang="el-GR" altLang="el-GR" sz="2400" dirty="0" smtClean="0">
              <a:solidFill>
                <a:schemeClr val="tx1"/>
              </a:solidFill>
            </a:endParaRPr>
          </a:p>
          <a:p>
            <a:pPr marL="800100" lvl="1" indent="-342900" algn="l">
              <a:buFont typeface="Arial" panose="020B0604020202020204" pitchFamily="34" charset="0"/>
              <a:buChar char="•"/>
            </a:pPr>
            <a:r>
              <a:rPr lang="el-GR" altLang="el-GR" sz="2400" dirty="0" smtClean="0">
                <a:solidFill>
                  <a:schemeClr val="tx1"/>
                </a:solidFill>
              </a:rPr>
              <a:t>Σκληρό σιτάρι (ζυμαρικά, κίτρινο ψωμί)</a:t>
            </a:r>
            <a:r>
              <a:rPr lang="en-US" altLang="el-GR" sz="2400" dirty="0" smtClean="0">
                <a:solidFill>
                  <a:schemeClr val="tx1"/>
                </a:solidFill>
              </a:rPr>
              <a:t>:</a:t>
            </a:r>
            <a:r>
              <a:rPr lang="el-GR" altLang="el-GR" sz="2400" dirty="0" smtClean="0">
                <a:solidFill>
                  <a:schemeClr val="tx1"/>
                </a:solidFill>
              </a:rPr>
              <a:t>κίτρινο αλεύρι, σιμιγδάλι (χονδρό, ψιλό, </a:t>
            </a:r>
            <a:r>
              <a:rPr lang="el-GR" altLang="el-GR" sz="2400" dirty="0" err="1" smtClean="0">
                <a:solidFill>
                  <a:schemeClr val="tx1"/>
                </a:solidFill>
              </a:rPr>
              <a:t>μακαρονοποιιας</a:t>
            </a:r>
            <a:r>
              <a:rPr lang="el-GR" altLang="el-GR" sz="2400" dirty="0" smtClean="0">
                <a:solidFill>
                  <a:schemeClr val="tx1"/>
                </a:solidFill>
              </a:rPr>
              <a:t>), (σχεδόν αποκλειστικά ελληνικό) κόκκοι με υαλώδη δομή και μεγαλύτερη περιεκτικότητα σε πρωτεΐνη.</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xmlns=""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Χαρακτηριστικά </a:t>
            </a:r>
            <a:r>
              <a:rPr lang="el-GR" altLang="el-GR" sz="4000" dirty="0" smtClean="0"/>
              <a:t>σιταριού</a:t>
            </a:r>
            <a:endParaRPr lang="el-GR" sz="4000" dirty="0"/>
          </a:p>
        </p:txBody>
      </p:sp>
      <p:sp>
        <p:nvSpPr>
          <p:cNvPr id="7" name="2 - Θέση περιεχομένου"/>
          <p:cNvSpPr>
            <a:spLocks noGrp="1"/>
          </p:cNvSpPr>
          <p:nvPr>
            <p:ph idx="1"/>
          </p:nvPr>
        </p:nvSpPr>
        <p:spPr>
          <a:xfrm>
            <a:off x="467544" y="1412775"/>
            <a:ext cx="8219256" cy="4104457"/>
          </a:xfrm>
        </p:spPr>
        <p:txBody>
          <a:bodyPr>
            <a:noAutofit/>
          </a:bodyPr>
          <a:lstStyle/>
          <a:p>
            <a:r>
              <a:rPr lang="el-GR" altLang="el-GR" sz="2400" dirty="0"/>
              <a:t>Η σύσταση του σιταριού υπόκειται σε μεγάλες διακυμάνσεις και εξαρτάται από πολλούς </a:t>
            </a:r>
            <a:r>
              <a:rPr lang="el-GR" altLang="el-GR" sz="2400" dirty="0" smtClean="0"/>
              <a:t>παράγοντες: </a:t>
            </a:r>
            <a:endParaRPr lang="el-GR" altLang="el-GR" sz="2400" dirty="0"/>
          </a:p>
          <a:p>
            <a:pPr lvl="1"/>
            <a:r>
              <a:rPr lang="el-GR" altLang="el-GR" sz="2400" dirty="0"/>
              <a:t>Κλίμα, </a:t>
            </a:r>
          </a:p>
          <a:p>
            <a:pPr lvl="1"/>
            <a:r>
              <a:rPr lang="el-GR" altLang="el-GR" sz="2400" dirty="0"/>
              <a:t>λίπανση,</a:t>
            </a:r>
          </a:p>
          <a:p>
            <a:pPr lvl="1"/>
            <a:r>
              <a:rPr lang="el-GR" altLang="el-GR" sz="2400" dirty="0"/>
              <a:t>καιρό, </a:t>
            </a:r>
          </a:p>
          <a:p>
            <a:pPr lvl="1"/>
            <a:r>
              <a:rPr lang="el-GR" altLang="el-GR" sz="2400" dirty="0"/>
              <a:t>εποχή καλλιέργειας, </a:t>
            </a:r>
          </a:p>
          <a:p>
            <a:pPr lvl="1"/>
            <a:r>
              <a:rPr lang="el-GR" altLang="el-GR" sz="2400" dirty="0"/>
              <a:t>ποικιλία, </a:t>
            </a:r>
          </a:p>
          <a:p>
            <a:pPr lvl="1"/>
            <a:r>
              <a:rPr lang="el-GR" altLang="el-GR" sz="2400" dirty="0"/>
              <a:t>όψη των </a:t>
            </a:r>
            <a:r>
              <a:rPr lang="el-GR" altLang="el-GR" sz="2400" dirty="0" smtClean="0"/>
              <a:t>κόκκων.</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xmlns=""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Αλεύρι σιταριού</a:t>
            </a:r>
            <a:endParaRPr lang="el-GR" sz="4000" dirty="0"/>
          </a:p>
        </p:txBody>
      </p:sp>
      <p:sp>
        <p:nvSpPr>
          <p:cNvPr id="2" name="Ορθογώνιο 1"/>
          <p:cNvSpPr/>
          <p:nvPr/>
        </p:nvSpPr>
        <p:spPr>
          <a:xfrm>
            <a:off x="539552" y="1898277"/>
            <a:ext cx="8147248" cy="2610843"/>
          </a:xfrm>
          <a:prstGeom prst="rect">
            <a:avLst/>
          </a:prstGeom>
        </p:spPr>
        <p:txBody>
          <a:bodyPr wrap="square">
            <a:spAutoFit/>
          </a:bodyPr>
          <a:lstStyle/>
          <a:p>
            <a:pPr>
              <a:lnSpc>
                <a:spcPct val="150000"/>
              </a:lnSpc>
            </a:pPr>
            <a:r>
              <a:rPr lang="el-GR" altLang="el-GR" sz="2800" dirty="0"/>
              <a:t>Αλεύρι σίτου ή απλά αλεύρι ονομάζεται αυστηρά και μόνο το προϊόν της άλεσης υγιούς σιταριού που είναι βιομηχανικά καθαρισμένο από κάθε οργανική ή ανόργανη ύλη</a:t>
            </a:r>
            <a:r>
              <a:rPr lang="el-GR" altLang="el-GR" sz="2800" dirty="0" smtClean="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Άλευρα, είδη, άλεση</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1/2005 6:41:32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6,8,2,10,3,9,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7,11,3,9,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6,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E2372FD-4032-46B2-B5D4-1C162E15EDD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4763</TotalTime>
  <Words>2862</Words>
  <Application>Microsoft Office PowerPoint</Application>
  <PresentationFormat>On-screen Show (4:3)</PresentationFormat>
  <Paragraphs>376</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Θέμα του Office</vt:lpstr>
      <vt:lpstr>Τεχνολογία και ποιοτικός έλεγχος Σιτηρών &amp; Αρτοσκευασμάτων</vt:lpstr>
      <vt:lpstr>Άδειες Χρήσης</vt:lpstr>
      <vt:lpstr>Χρηματοδότηση</vt:lpstr>
      <vt:lpstr>Σκοποί  ενότητας</vt:lpstr>
      <vt:lpstr>Περιεχόμενα ενότητας</vt:lpstr>
      <vt:lpstr>Μορφολογία του κόκκου του σιταριού</vt:lpstr>
      <vt:lpstr>Είδη σιταριών</vt:lpstr>
      <vt:lpstr>Χαρακτηριστικά σιταριού</vt:lpstr>
      <vt:lpstr>Αλεύρι σιταριού</vt:lpstr>
      <vt:lpstr>Οι επεξεργασίες που επιτρέπονται κατά την παραγωγή του αλευριού σύμφωνα με τον κώδικα τροφίμων και ποτών (1 από 3) </vt:lpstr>
      <vt:lpstr>Οι επεξεργασίες που επιτρέπονται κατά την παραγωγή του αλευριού σύμφωνα με τον κώδικα τροφίμων και ποτών (2 από 3) </vt:lpstr>
      <vt:lpstr>Οι επεξεργασίες που επιτρέπονται κατά την παραγωγή του αλευριού σύμφωνα με τον κώδικα τροφίμων και ποτών (3 από 3) </vt:lpstr>
      <vt:lpstr>Προετοιμασία σίτου για άλεση  (1 από 3)</vt:lpstr>
      <vt:lpstr>Προετοιμασία σίτου για άλεση  (2 από 3)</vt:lpstr>
      <vt:lpstr>Προετοιμασία σίτου για άλεση  (3 από 3)</vt:lpstr>
      <vt:lpstr>Άλεση μαλακού σιταριού (1 από 2)</vt:lpstr>
      <vt:lpstr>Άλεση μαλακού σιταριού (2 από 2)</vt:lpstr>
      <vt:lpstr>Προϊόντα που παράγονται κατά την άλεση (1 από 2)</vt:lpstr>
      <vt:lpstr>Προϊόντα που παράγονται κατά την άλεση (2 από 2)</vt:lpstr>
      <vt:lpstr>Τα χαρακτηριστικά μιας καλής άλεσης </vt:lpstr>
      <vt:lpstr>Κυλινδρόμυλος</vt:lpstr>
      <vt:lpstr>Πλανσίχτερ</vt:lpstr>
      <vt:lpstr>Οι επεξεργασίες που επιτρέπονται κατά την παραγωγή του αλευριού σύμφωνα με τον κώδικα τροφίμων και ποτών (1 από 4) </vt:lpstr>
      <vt:lpstr>Οι επεξεργασίες που επιτρέπονται κατά την παραγωγή του αλευριού σύμφωνα με τον κώδικα τροφίμων και ποτών (2 από 4) </vt:lpstr>
      <vt:lpstr>Οι επεξεργασίες που επιτρέπονται κατά την παραγωγή του αλευριού σύμφωνα με τον κώδικα τροφίμων και ποτών (3 από 4) </vt:lpstr>
      <vt:lpstr>Οι επεξεργασίες που επιτρέπονται κατά την παραγωγή του αλευριού σύμφωνα με τον κώδικα τροφίμων και ποτών (4 από 4) </vt:lpstr>
      <vt:lpstr>Τύποι αλεύρων (1 από 13)</vt:lpstr>
      <vt:lpstr>Τύποι αλεύρων (2 από 13)</vt:lpstr>
      <vt:lpstr>Τύποι αλεύρων (3 από 13)</vt:lpstr>
      <vt:lpstr>Τύποι αλεύρων (4 από 13)</vt:lpstr>
      <vt:lpstr>Τύποι αλεύρων (5 από 13)</vt:lpstr>
      <vt:lpstr>Τύποι αλεύρων (6 από 13)</vt:lpstr>
      <vt:lpstr>Τύποι αλεύρων (7 από 13)</vt:lpstr>
      <vt:lpstr>Τύποι αλεύρων (8 από 13)</vt:lpstr>
      <vt:lpstr>Τύποι αλεύρων (9 από 13)</vt:lpstr>
      <vt:lpstr>Τύποι αλεύρων (10 από 13)</vt:lpstr>
      <vt:lpstr>Τύποι αλεύρων (11 από 13)</vt:lpstr>
      <vt:lpstr>Τύποι αλεύρων (12 από 13)</vt:lpstr>
      <vt:lpstr>Τύποι αλεύρων (13 από 13)</vt:lpstr>
      <vt:lpstr>Η ποιότητα ενός σιμιγδαλιού (1 από 4)</vt:lpstr>
      <vt:lpstr>Η ποιότητα ενός σιμιγδαλιού (2 από 4)</vt:lpstr>
      <vt:lpstr>Η ποιότητα ενός σιμιγδαλιού (3 από 4)</vt:lpstr>
      <vt:lpstr>Η ποιότητα ενός σιμιγδαλιού (4 από 4)</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και ποιοτικός έλεγχος Σιτηρών &amp; Αρτοσκευασμάτων</dc:title>
  <dc:subject>Άλευρα, είδη, άλεση.</dc:subject>
  <dc:creator>Θεοφάνης Γεωργόπουλος</dc:creator>
  <cp:keywords>Άλευρα, είδη, άλεση</cp:keywords>
  <cp:lastModifiedBy>Alex</cp:lastModifiedBy>
  <cp:revision>432</cp:revision>
  <dcterms:created xsi:type="dcterms:W3CDTF">2012-09-06T09:03:05Z</dcterms:created>
  <dcterms:modified xsi:type="dcterms:W3CDTF">2015-11-30T11:01:07Z</dcterms:modified>
</cp:coreProperties>
</file>