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53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http://www.zeu-inmunotec.com/includes/phpThumb/phpThumb.php?src=../../imagenes_productos/35/IC-Burbujas.web.jpg&amp;w=180&amp;q=90"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jpeg"/><Relationship Id="rId5" Type="http://schemas.openxmlformats.org/officeDocument/2006/relationships/hyperlink" Target="http://www.zeu-inmunotec.com/includes/phpThumb/phpThumb.php?src=../../imagenes_productos/35/IC-Burbujas.web.jpg&amp;w=180&amp;q=90" TargetMode="Externa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5.xml"/><Relationship Id="rId7" Type="http://schemas.openxmlformats.org/officeDocument/2006/relationships/slide" Target="slide1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a:t>
            </a:r>
            <a:r>
              <a:rPr lang="el-GR" sz="2800" b="1" dirty="0" smtClean="0"/>
              <a:t>3 </a:t>
            </a:r>
            <a:r>
              <a:rPr lang="el-GR" sz="2800" b="1" smtClean="0"/>
              <a:t>(Μέρος Α)</a:t>
            </a:r>
            <a:r>
              <a:rPr lang="el-GR" sz="2800" b="1" smtClean="0"/>
              <a:t>:</a:t>
            </a:r>
            <a:r>
              <a:rPr lang="en-US" sz="2800" dirty="0" smtClean="0"/>
              <a:t> </a:t>
            </a:r>
            <a:r>
              <a:rPr lang="el-GR" altLang="el-GR" sz="2800" dirty="0" smtClean="0"/>
              <a:t>Προσδιορισμός Νοθειών στο γάλα και τα προϊόντα του</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Σημείο πήξεως </a:t>
            </a:r>
            <a:r>
              <a:rPr lang="el-GR" altLang="el-GR" sz="4000" dirty="0" smtClean="0"/>
              <a:t>(4 </a:t>
            </a:r>
            <a:r>
              <a:rPr lang="el-GR" altLang="el-GR" sz="4000" dirty="0"/>
              <a:t>από 4)</a:t>
            </a:r>
            <a:endParaRPr lang="el-GR" sz="4000" dirty="0"/>
          </a:p>
        </p:txBody>
      </p:sp>
      <p:sp>
        <p:nvSpPr>
          <p:cNvPr id="2" name="Ορθογώνιο 1"/>
          <p:cNvSpPr/>
          <p:nvPr/>
        </p:nvSpPr>
        <p:spPr>
          <a:xfrm>
            <a:off x="467544" y="1148551"/>
            <a:ext cx="8219256" cy="1384995"/>
          </a:xfrm>
          <a:prstGeom prst="rect">
            <a:avLst/>
          </a:prstGeom>
        </p:spPr>
        <p:txBody>
          <a:bodyPr wrap="square">
            <a:spAutoFit/>
          </a:bodyPr>
          <a:lstStyle/>
          <a:p>
            <a:pPr marL="342900" indent="-342900">
              <a:buFont typeface="Arial" panose="020B0604020202020204" pitchFamily="34" charset="0"/>
              <a:buChar char="•"/>
            </a:pPr>
            <a:r>
              <a:rPr lang="el-GR" sz="2400" dirty="0"/>
              <a:t>Για το προσδιορισμό του ΣΠ χρησιμοποιούνται ηλεκτρονικές συσκευές, τα κρυοσκόπια, που εξετάζουν πολλά δείγματα σε μικρό χρόνο.</a:t>
            </a:r>
            <a:r>
              <a:rPr lang="el-GR" sz="3600" dirty="0"/>
              <a:t> </a:t>
            </a:r>
            <a:endParaRPr lang="el-GR" altLang="el-GR" sz="2400" dirty="0"/>
          </a:p>
        </p:txBody>
      </p:sp>
      <p:sp>
        <p:nvSpPr>
          <p:cNvPr id="3" name="Ορθογώνιο 2" descr="Το μέγεθος της νοθείας υπολογίζεται με τον τύπο:&#10;επί τοις εκατό Νοθεία ίσο με (σημείο πήξεως κανονικού μείον σημείο πήξεως νοθευμένου διά σημείο πήξεως κανονικού ) και όλο επί εκατό. &#10;"/>
          <p:cNvSpPr/>
          <p:nvPr/>
        </p:nvSpPr>
        <p:spPr>
          <a:xfrm>
            <a:off x="432098" y="5253007"/>
            <a:ext cx="8219256" cy="1200329"/>
          </a:xfrm>
          <a:prstGeom prst="rect">
            <a:avLst/>
          </a:prstGeom>
        </p:spPr>
        <p:txBody>
          <a:bodyPr wrap="square">
            <a:spAutoFit/>
          </a:bodyPr>
          <a:lstStyle/>
          <a:p>
            <a:r>
              <a:rPr lang="el-GR" altLang="el-GR" sz="2400" dirty="0"/>
              <a:t>Το μέγεθος της νοθείας υπολογίζεται με τον τύπο</a:t>
            </a:r>
            <a:r>
              <a:rPr lang="el-GR" altLang="el-GR" sz="2400" dirty="0" smtClean="0"/>
              <a:t>:</a:t>
            </a:r>
            <a:endParaRPr lang="en-US" altLang="el-GR" sz="2400" dirty="0"/>
          </a:p>
          <a:p>
            <a:r>
              <a:rPr lang="el-GR" altLang="el-GR" sz="2400" dirty="0"/>
              <a:t>%Νοθεία = (ΣΠ κανονικού – ΣΠ νοθευμένου / ΣΜ κανονικού ) </a:t>
            </a:r>
            <a:r>
              <a:rPr lang="en-US" altLang="el-GR" sz="2400" dirty="0"/>
              <a:t>x</a:t>
            </a:r>
            <a:r>
              <a:rPr lang="el-GR" altLang="el-GR" sz="2400" dirty="0"/>
              <a:t> 100 </a:t>
            </a:r>
          </a:p>
        </p:txBody>
      </p:sp>
      <p:pic>
        <p:nvPicPr>
          <p:cNvPr id="10" name="Picture 4" descr="Εικόνα, συσκευή Funke- Ger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1800" y="2204864"/>
            <a:ext cx="4383088" cy="2952750"/>
          </a:xfrm>
          <a:prstGeom prst="rect">
            <a:avLst/>
          </a:prstGeom>
          <a:noFill/>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Προσδιορισμός </a:t>
            </a:r>
            <a:r>
              <a:rPr lang="el-GR" altLang="el-GR" sz="4000" dirty="0" smtClean="0"/>
              <a:t>πρωτεϊνών (1 από 4)</a:t>
            </a:r>
            <a:endParaRPr lang="el-GR" sz="4000" dirty="0"/>
          </a:p>
        </p:txBody>
      </p:sp>
      <p:sp>
        <p:nvSpPr>
          <p:cNvPr id="2" name="Ορθογώνιο 1"/>
          <p:cNvSpPr/>
          <p:nvPr/>
        </p:nvSpPr>
        <p:spPr>
          <a:xfrm>
            <a:off x="467544" y="1484784"/>
            <a:ext cx="8219256" cy="4081117"/>
          </a:xfrm>
          <a:prstGeom prst="rect">
            <a:avLst/>
          </a:prstGeom>
        </p:spPr>
        <p:txBody>
          <a:bodyPr wrap="square">
            <a:spAutoFit/>
          </a:bodyPr>
          <a:lstStyle/>
          <a:p>
            <a:pPr marL="342900" indent="-342900">
              <a:lnSpc>
                <a:spcPct val="90000"/>
              </a:lnSpc>
              <a:buFont typeface="Wingdings" panose="05000000000000000000" pitchFamily="2" charset="2"/>
              <a:buChar char="§"/>
            </a:pPr>
            <a:r>
              <a:rPr lang="el-GR" altLang="el-GR" sz="2400" dirty="0"/>
              <a:t>Ιδιαίτερης σημασίας νοθεία είναι η προσθήκη άλλου είδους γάλακτος, που μπορεί να προσδιοριστεί με διάφορες μεθόδους διαφοροποίησης των πρωτεϊνών και των παραγώγων τους.</a:t>
            </a:r>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Παράγοντες που επηρεάζουν την νοθεία του γάλακτος είναι:</a:t>
            </a:r>
          </a:p>
          <a:p>
            <a:pPr marL="342900" indent="-342900">
              <a:lnSpc>
                <a:spcPct val="90000"/>
              </a:lnSpc>
              <a:buFont typeface="Wingdings" panose="05000000000000000000" pitchFamily="2" charset="2"/>
              <a:buChar char="§"/>
            </a:pPr>
            <a:endParaRPr lang="el-GR" altLang="el-GR" sz="2400" dirty="0"/>
          </a:p>
          <a:p>
            <a:pPr marL="800100" lvl="1" indent="-342900">
              <a:lnSpc>
                <a:spcPct val="90000"/>
              </a:lnSpc>
              <a:buFont typeface="Arial" panose="020B0604020202020204" pitchFamily="34" charset="0"/>
              <a:buChar char="•"/>
            </a:pPr>
            <a:r>
              <a:rPr lang="el-GR" altLang="el-GR" sz="2400" dirty="0" smtClean="0"/>
              <a:t>η </a:t>
            </a:r>
            <a:r>
              <a:rPr lang="el-GR" altLang="el-GR" sz="2400" dirty="0"/>
              <a:t>αυξημένη τιμή πώλησης του πρόβειου/</a:t>
            </a:r>
            <a:r>
              <a:rPr lang="el-GR" altLang="el-GR" sz="2400" dirty="0" err="1"/>
              <a:t>αίγειου</a:t>
            </a:r>
            <a:r>
              <a:rPr lang="el-GR" altLang="el-GR" sz="2400" dirty="0"/>
              <a:t> γάλακτος έναντι του </a:t>
            </a:r>
            <a:r>
              <a:rPr lang="el-GR" altLang="el-GR" sz="2400" dirty="0" smtClean="0"/>
              <a:t>αγελαδινού,</a:t>
            </a:r>
            <a:endParaRPr lang="el-GR" altLang="el-GR" sz="2400" dirty="0"/>
          </a:p>
          <a:p>
            <a:pPr marL="800100" lvl="1" indent="-342900">
              <a:lnSpc>
                <a:spcPct val="90000"/>
              </a:lnSpc>
              <a:buFont typeface="Arial" panose="020B0604020202020204" pitchFamily="34" charset="0"/>
              <a:buChar char="•"/>
            </a:pPr>
            <a:r>
              <a:rPr lang="el-GR" altLang="el-GR" sz="2400" dirty="0"/>
              <a:t>η εποχικότητα του σε σύγκριση με το </a:t>
            </a:r>
            <a:r>
              <a:rPr lang="el-GR" altLang="el-GR" sz="2400" dirty="0" smtClean="0"/>
              <a:t>αγελαδινό,</a:t>
            </a:r>
            <a:endParaRPr lang="el-GR" altLang="el-GR" sz="2400" dirty="0"/>
          </a:p>
          <a:p>
            <a:pPr marL="800100" lvl="1" indent="-342900">
              <a:lnSpc>
                <a:spcPct val="90000"/>
              </a:lnSpc>
              <a:buFont typeface="Arial" panose="020B0604020202020204" pitchFamily="34" charset="0"/>
              <a:buChar char="•"/>
            </a:pPr>
            <a:r>
              <a:rPr lang="el-GR" altLang="el-GR" sz="2400" dirty="0"/>
              <a:t>η αυξημένη ζήτηση προϊόντων Προστατευμένης Ονομασίας Προέλευσης Π.Ο.Π. από τους καταναλωτές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πρωτεϊνών </a:t>
            </a:r>
            <a:r>
              <a:rPr lang="el-GR" altLang="el-GR" sz="4000" dirty="0" smtClean="0"/>
              <a:t>(2 </a:t>
            </a:r>
            <a:r>
              <a:rPr lang="el-GR" altLang="el-GR" sz="4000" dirty="0"/>
              <a:t>από 4)</a:t>
            </a:r>
            <a:endParaRPr lang="el-GR" sz="4000" dirty="0"/>
          </a:p>
        </p:txBody>
      </p:sp>
      <p:sp>
        <p:nvSpPr>
          <p:cNvPr id="2" name="Ορθογώνιο 1"/>
          <p:cNvSpPr/>
          <p:nvPr/>
        </p:nvSpPr>
        <p:spPr>
          <a:xfrm>
            <a:off x="467544" y="1196752"/>
            <a:ext cx="8219256" cy="690638"/>
          </a:xfrm>
          <a:prstGeom prst="rect">
            <a:avLst/>
          </a:prstGeom>
        </p:spPr>
        <p:txBody>
          <a:bodyPr wrap="square">
            <a:spAutoFit/>
          </a:bodyPr>
          <a:lstStyle/>
          <a:p>
            <a:pPr>
              <a:lnSpc>
                <a:spcPct val="80000"/>
              </a:lnSpc>
              <a:spcBef>
                <a:spcPct val="20000"/>
              </a:spcBef>
              <a:buClr>
                <a:schemeClr val="bg2"/>
              </a:buClr>
              <a:buSzPct val="75000"/>
            </a:pPr>
            <a:r>
              <a:rPr lang="el-GR" altLang="el-GR" sz="2400" dirty="0"/>
              <a:t>Στον πίνακα που ακολουθεί παρουσιάζονται ενδεικτικά τα ποσοστά των </a:t>
            </a:r>
            <a:r>
              <a:rPr lang="el-GR" altLang="el-GR" sz="2400" dirty="0" err="1"/>
              <a:t>καζεϊνών</a:t>
            </a:r>
            <a:r>
              <a:rPr lang="el-GR" altLang="el-GR" sz="2400" dirty="0"/>
              <a:t> στα διάφορα είδη γάλακτος:</a:t>
            </a:r>
          </a:p>
        </p:txBody>
      </p:sp>
      <p:sp>
        <p:nvSpPr>
          <p:cNvPr id="7" name="Text Box 6" descr="Αγελαδινό: δεκατρία τοις εκατό κ, τριαντα πέντε τοις εκατό  β, τριανταεφτά τοις εκατό αs.&#10;&#10;Πρόβειο: έντεκα τοις εκατό κ, τριανταδύο τοις εκατό β, πενηντα ένα τοις εκατό αs.&#10;&#10;Γίδινο: είκοσι τοις εκατό κ, πενηντα πέντε τοις εκατό β, είκοσι τοις εκατό αs.&#10;"/>
          <p:cNvSpPr txBox="1">
            <a:spLocks noChangeArrowheads="1"/>
          </p:cNvSpPr>
          <p:nvPr/>
        </p:nvSpPr>
        <p:spPr bwMode="auto">
          <a:xfrm>
            <a:off x="1331640" y="2531853"/>
            <a:ext cx="6441498" cy="2265299"/>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800" b="1" dirty="0">
                <a:latin typeface="Tahoma" pitchFamily="34" charset="0"/>
              </a:rPr>
              <a:t>Αγελαδινό: 13%κ, 35% β, 37%αs</a:t>
            </a:r>
          </a:p>
          <a:p>
            <a:endParaRPr lang="el-GR" altLang="el-GR" sz="2800" b="1" dirty="0">
              <a:latin typeface="Tahoma" pitchFamily="34" charset="0"/>
            </a:endParaRPr>
          </a:p>
          <a:p>
            <a:r>
              <a:rPr lang="el-GR" altLang="el-GR" sz="2800" b="1" dirty="0">
                <a:latin typeface="Tahoma" pitchFamily="34" charset="0"/>
              </a:rPr>
              <a:t>Πρόβειο: 11%κ, 32%β, 51% </a:t>
            </a:r>
            <a:r>
              <a:rPr lang="el-GR" altLang="el-GR" sz="2800" b="1" dirty="0" err="1">
                <a:latin typeface="Tahoma" pitchFamily="34" charset="0"/>
              </a:rPr>
              <a:t>αs</a:t>
            </a:r>
            <a:endParaRPr lang="el-GR" altLang="el-GR" sz="2800" b="1" dirty="0">
              <a:latin typeface="Tahoma" pitchFamily="34" charset="0"/>
            </a:endParaRPr>
          </a:p>
          <a:p>
            <a:endParaRPr lang="el-GR" altLang="el-GR" sz="2800" b="1" dirty="0">
              <a:latin typeface="Tahoma" pitchFamily="34" charset="0"/>
            </a:endParaRPr>
          </a:p>
          <a:p>
            <a:r>
              <a:rPr lang="el-GR" altLang="el-GR" sz="2800" b="1" dirty="0" err="1">
                <a:latin typeface="Tahoma" pitchFamily="34" charset="0"/>
              </a:rPr>
              <a:t>Γίδινο</a:t>
            </a:r>
            <a:r>
              <a:rPr lang="el-GR" altLang="el-GR" sz="2800" b="1" dirty="0">
                <a:latin typeface="Tahoma" pitchFamily="34" charset="0"/>
              </a:rPr>
              <a:t>: 20%κ, 55%β, 20%αs</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πρωτεϊνών </a:t>
            </a:r>
            <a:r>
              <a:rPr lang="el-GR" altLang="el-GR" sz="4000" dirty="0" smtClean="0"/>
              <a:t>(3 </a:t>
            </a:r>
            <a:r>
              <a:rPr lang="el-GR" altLang="el-GR" sz="4000" dirty="0"/>
              <a:t>από 4)</a:t>
            </a:r>
            <a:endParaRPr lang="el-GR" sz="4000" dirty="0"/>
          </a:p>
        </p:txBody>
      </p:sp>
      <p:sp>
        <p:nvSpPr>
          <p:cNvPr id="4" name="Ορθογώνιο 3" descr="Οι διαθέσιμες μέθοδοι για τον προσδιορισμό των πρωτεϊνών του γάλακτος  αφορούν:&#10;&#10;Ισοηλεκτρική εστίαση (Ι.E.F): είναι χρονοβόρα, απαιτεί εξειδικευμένο προσωπικό και έχει αδυναμία διάκρισης φυσικών από πρόσθετες καζείνες  (Μέθοδος αναφοράς),&#10;Ανοσοενζυμικές μέθοδοι (ELISA):  είναι ακατάλληλες για την ανίχνευση θερμικά επεξεργασμένου γάλακτος, &#10;HPLC : υψηλό κόστος εκτέλεσης της δοκιμής, &#10;Τριχοειδής ηλεκτροφόρηση (Capillary Electrophoresis): μη επαρκής διαχωρισμός καζεϊνών,&#10;PCR (Polymerase Chain Reaction): υψηλό κόστος και ιδιαίτερα χρονοβόρα. &#10;"/>
          <p:cNvSpPr/>
          <p:nvPr/>
        </p:nvSpPr>
        <p:spPr>
          <a:xfrm>
            <a:off x="467544" y="1412776"/>
            <a:ext cx="8219256" cy="4524315"/>
          </a:xfrm>
          <a:prstGeom prst="rect">
            <a:avLst/>
          </a:prstGeom>
        </p:spPr>
        <p:txBody>
          <a:bodyPr wrap="square">
            <a:spAutoFit/>
          </a:bodyPr>
          <a:lstStyle/>
          <a:p>
            <a:r>
              <a:rPr lang="el-GR" sz="2400" dirty="0"/>
              <a:t>Οι διαθέσιμες μέθοδοι για τον προσδιορισμό των πρωτεϊνών του γάλακτος  αφορούν</a:t>
            </a:r>
            <a:r>
              <a:rPr lang="el-GR" sz="2400" dirty="0" smtClean="0"/>
              <a:t>:</a:t>
            </a:r>
          </a:p>
          <a:p>
            <a:endParaRPr lang="el-GR" sz="2400" dirty="0"/>
          </a:p>
          <a:p>
            <a:pPr marL="342900" indent="-342900">
              <a:lnSpc>
                <a:spcPct val="90000"/>
              </a:lnSpc>
              <a:buFont typeface="Arial" panose="020B0604020202020204" pitchFamily="34" charset="0"/>
              <a:buChar char="•"/>
            </a:pPr>
            <a:r>
              <a:rPr lang="el-GR" altLang="el-GR" sz="2400" dirty="0" err="1"/>
              <a:t>Ισοηλεκτρική</a:t>
            </a:r>
            <a:r>
              <a:rPr lang="el-GR" altLang="el-GR" sz="2400" dirty="0"/>
              <a:t> εστίαση (Ι.E.F): είναι χρονοβόρα, απαιτεί εξειδικευμένο προσωπικό και έχει αδυναμία διάκρισης φυσικών από πρόσθετες </a:t>
            </a:r>
            <a:r>
              <a:rPr lang="el-GR" altLang="el-GR" sz="2400" dirty="0" err="1"/>
              <a:t>καζείνες</a:t>
            </a:r>
            <a:r>
              <a:rPr lang="el-GR" altLang="el-GR" sz="2400" dirty="0"/>
              <a:t>  (Μέθοδος αναφοράς</a:t>
            </a:r>
            <a:r>
              <a:rPr lang="el-GR" altLang="el-GR" sz="2400" dirty="0" smtClean="0"/>
              <a:t>),</a:t>
            </a:r>
            <a:endParaRPr lang="en-US" altLang="el-GR" sz="2400" dirty="0"/>
          </a:p>
          <a:p>
            <a:pPr marL="342900" indent="-342900">
              <a:lnSpc>
                <a:spcPct val="90000"/>
              </a:lnSpc>
              <a:buFont typeface="Arial" panose="020B0604020202020204" pitchFamily="34" charset="0"/>
              <a:buChar char="•"/>
            </a:pPr>
            <a:r>
              <a:rPr lang="el-GR" altLang="el-GR" sz="2400" dirty="0" err="1"/>
              <a:t>Ανοσοενζυμικές</a:t>
            </a:r>
            <a:r>
              <a:rPr lang="el-GR" altLang="el-GR" sz="2400" dirty="0"/>
              <a:t> μέθοδοι (ELISA):  είναι ακατάλληλες για την ανίχνευση θερμικά επεξεργασμένου </a:t>
            </a:r>
            <a:r>
              <a:rPr lang="el-GR" altLang="el-GR" sz="2400" dirty="0" smtClean="0"/>
              <a:t>γάλακτος, </a:t>
            </a:r>
            <a:endParaRPr lang="en-US" altLang="el-GR" sz="2400" dirty="0"/>
          </a:p>
          <a:p>
            <a:pPr marL="342900" indent="-342900">
              <a:lnSpc>
                <a:spcPct val="90000"/>
              </a:lnSpc>
              <a:buFont typeface="Arial" panose="020B0604020202020204" pitchFamily="34" charset="0"/>
              <a:buChar char="•"/>
            </a:pPr>
            <a:r>
              <a:rPr lang="el-GR" altLang="el-GR" sz="2400" dirty="0"/>
              <a:t>HPLC : υψηλό κόστος εκτέλεσης της </a:t>
            </a:r>
            <a:r>
              <a:rPr lang="el-GR" altLang="el-GR" sz="2400" dirty="0" smtClean="0"/>
              <a:t>δοκιμής, </a:t>
            </a:r>
            <a:endParaRPr lang="en-US" altLang="el-GR" sz="2400" dirty="0"/>
          </a:p>
          <a:p>
            <a:pPr marL="342900" indent="-342900">
              <a:lnSpc>
                <a:spcPct val="90000"/>
              </a:lnSpc>
              <a:buFont typeface="Arial" panose="020B0604020202020204" pitchFamily="34" charset="0"/>
              <a:buChar char="•"/>
            </a:pPr>
            <a:r>
              <a:rPr lang="el-GR" altLang="el-GR" sz="2400" dirty="0"/>
              <a:t>Τριχοειδής </a:t>
            </a:r>
            <a:r>
              <a:rPr lang="el-GR" altLang="el-GR" sz="2400" dirty="0" err="1"/>
              <a:t>ηλεκτροφόρηση</a:t>
            </a:r>
            <a:r>
              <a:rPr lang="el-GR" altLang="el-GR" sz="2400" dirty="0"/>
              <a:t> (</a:t>
            </a:r>
            <a:r>
              <a:rPr lang="el-GR" altLang="el-GR" sz="2400" dirty="0" err="1"/>
              <a:t>Capillary</a:t>
            </a:r>
            <a:r>
              <a:rPr lang="el-GR" altLang="el-GR" sz="2400" dirty="0"/>
              <a:t> </a:t>
            </a:r>
            <a:r>
              <a:rPr lang="el-GR" altLang="el-GR" sz="2400" dirty="0" err="1"/>
              <a:t>Electrophoresis</a:t>
            </a:r>
            <a:r>
              <a:rPr lang="el-GR" altLang="el-GR" sz="2400" dirty="0"/>
              <a:t>): μη επαρκής διαχωρισμός </a:t>
            </a:r>
            <a:r>
              <a:rPr lang="el-GR" altLang="el-GR" sz="2400" dirty="0" err="1" smtClean="0"/>
              <a:t>καζεϊνών</a:t>
            </a:r>
            <a:r>
              <a:rPr lang="el-GR" altLang="el-GR" sz="2400" dirty="0" smtClean="0"/>
              <a:t>,</a:t>
            </a:r>
            <a:endParaRPr lang="en-US" altLang="el-GR" sz="2400" dirty="0"/>
          </a:p>
          <a:p>
            <a:pPr marL="342900" indent="-342900">
              <a:lnSpc>
                <a:spcPct val="90000"/>
              </a:lnSpc>
              <a:buFont typeface="Arial" panose="020B0604020202020204" pitchFamily="34" charset="0"/>
              <a:buChar char="•"/>
            </a:pPr>
            <a:r>
              <a:rPr lang="el-GR" altLang="el-GR" sz="2400" dirty="0"/>
              <a:t>PCR (</a:t>
            </a:r>
            <a:r>
              <a:rPr lang="el-GR" altLang="el-GR" sz="2400" dirty="0" err="1"/>
              <a:t>Polymerase</a:t>
            </a:r>
            <a:r>
              <a:rPr lang="el-GR" altLang="el-GR" sz="2400" dirty="0"/>
              <a:t> </a:t>
            </a:r>
            <a:r>
              <a:rPr lang="el-GR" altLang="el-GR" sz="2400" dirty="0" err="1"/>
              <a:t>Chain</a:t>
            </a:r>
            <a:r>
              <a:rPr lang="el-GR" altLang="el-GR" sz="2400" dirty="0"/>
              <a:t> </a:t>
            </a:r>
            <a:r>
              <a:rPr lang="el-GR" altLang="el-GR" sz="2400" dirty="0" err="1"/>
              <a:t>Reaction</a:t>
            </a:r>
            <a:r>
              <a:rPr lang="el-GR" altLang="el-GR" sz="2400" dirty="0"/>
              <a:t>): υψηλό κόστος και ιδιαίτερα χρονοβόρα.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πρωτεϊνών </a:t>
            </a:r>
            <a:r>
              <a:rPr lang="el-GR" altLang="el-GR" sz="4000" dirty="0" smtClean="0"/>
              <a:t>(4 </a:t>
            </a:r>
            <a:r>
              <a:rPr lang="el-GR" altLang="el-GR" sz="4000" dirty="0"/>
              <a:t>από 4)</a:t>
            </a:r>
            <a:endParaRPr lang="el-GR" sz="4000" dirty="0"/>
          </a:p>
        </p:txBody>
      </p:sp>
      <p:sp>
        <p:nvSpPr>
          <p:cNvPr id="13" name="Rectangle 3"/>
          <p:cNvSpPr>
            <a:spLocks noGrp="1" noChangeArrowheads="1"/>
          </p:cNvSpPr>
          <p:nvPr>
            <p:ph type="body" idx="1"/>
          </p:nvPr>
        </p:nvSpPr>
        <p:spPr>
          <a:xfrm>
            <a:off x="467544" y="1268760"/>
            <a:ext cx="8219256" cy="2088232"/>
          </a:xfrm>
        </p:spPr>
        <p:txBody>
          <a:bodyPr>
            <a:noAutofit/>
          </a:bodyPr>
          <a:lstStyle/>
          <a:p>
            <a:r>
              <a:rPr lang="el-GR" altLang="el-GR" b="0" dirty="0" smtClean="0"/>
              <a:t>Ταχείες δοκιμές:</a:t>
            </a:r>
          </a:p>
          <a:p>
            <a:r>
              <a:rPr lang="el-GR" altLang="el-GR" b="0" dirty="0"/>
              <a:t>Πέρα από τις παραπάνω μεθόδους, υπάρχουν διαθέσιμες ταχείες μέθοδοι που χρησιμοποιούνται στη βιομηχανία, που συνήθως είναι </a:t>
            </a:r>
            <a:r>
              <a:rPr lang="el-GR" altLang="el-GR" b="0" dirty="0" err="1"/>
              <a:t>ανοσοχρωματογραφικές</a:t>
            </a:r>
            <a:r>
              <a:rPr lang="el-GR" altLang="el-GR" b="0" dirty="0"/>
              <a:t> μέθοδοι που δίνουν ένδειξη σε λιγότερο από μισή ώρα</a:t>
            </a:r>
            <a:r>
              <a:rPr lang="el-GR" altLang="el-GR" b="0" dirty="0" smtClean="0"/>
              <a:t>.</a:t>
            </a:r>
            <a:endParaRPr lang="el-GR" altLang="el-GR" b="0" dirty="0"/>
          </a:p>
        </p:txBody>
      </p:sp>
      <p:pic>
        <p:nvPicPr>
          <p:cNvPr id="8" name="Picture 4" descr="Εικόνα, biokit ταχείων δοκιμών.">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51720" y="3647826"/>
            <a:ext cx="5112568" cy="24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Ειδικό βάρος (1 από 7)</a:t>
            </a:r>
            <a:endParaRPr lang="el-GR" sz="4000" dirty="0"/>
          </a:p>
        </p:txBody>
      </p:sp>
      <p:sp>
        <p:nvSpPr>
          <p:cNvPr id="3" name="Ορθογώνιο 2" descr="Το ειδικό βάρος του γάλακτος εκφράζει το βάρος ενός λίτρου γάλακτος σε θερμοκρασία δεκαπέντε βαθμών κελσίου και εκφράζεται σε κυβικά εκατοστά. (το ειδικό βάρος είναι περίπου ένα κόμμα μηδέν τριάντα).&#10;"/>
          <p:cNvSpPr/>
          <p:nvPr/>
        </p:nvSpPr>
        <p:spPr>
          <a:xfrm>
            <a:off x="467544" y="1229851"/>
            <a:ext cx="8219256" cy="830997"/>
          </a:xfrm>
          <a:prstGeom prst="rect">
            <a:avLst/>
          </a:prstGeom>
        </p:spPr>
        <p:txBody>
          <a:bodyPr wrap="square">
            <a:spAutoFit/>
          </a:bodyPr>
          <a:lstStyle/>
          <a:p>
            <a:r>
              <a:rPr lang="el-GR" altLang="el-GR" sz="2400" dirty="0"/>
              <a:t>Το ειδικό βάρος του γάλακτος εκφράζει το βάρος ενός λίτρου γάλακτος σε θερμοκρασία 15</a:t>
            </a:r>
            <a:r>
              <a:rPr lang="en-US" altLang="el-GR" sz="2400" dirty="0" err="1"/>
              <a:t>oC</a:t>
            </a:r>
            <a:r>
              <a:rPr lang="el-GR" altLang="el-GR" sz="2400" dirty="0"/>
              <a:t> και εκφράζεται σε </a:t>
            </a:r>
            <a:r>
              <a:rPr lang="en-US" altLang="el-GR" sz="2400" dirty="0"/>
              <a:t>cm</a:t>
            </a:r>
            <a:r>
              <a:rPr lang="el-GR" altLang="el-GR" sz="2400" dirty="0"/>
              <a:t>3 (=1.030).</a:t>
            </a:r>
          </a:p>
        </p:txBody>
      </p:sp>
      <p:graphicFrame>
        <p:nvGraphicFramePr>
          <p:cNvPr id="8" name="Group 4" descr="Πίνακας, το ειδικό βάρος ανάλογα με το είδος γάλακτος."/>
          <p:cNvGraphicFramePr>
            <a:graphicFrameLocks/>
          </p:cNvGraphicFramePr>
          <p:nvPr>
            <p:custDataLst>
              <p:tags r:id="rId3"/>
            </p:custDataLst>
            <p:extLst>
              <p:ext uri="{D42A27DB-BD31-4B8C-83A1-F6EECF244321}">
                <p14:modId xmlns:p14="http://schemas.microsoft.com/office/powerpoint/2010/main" val="3678194864"/>
              </p:ext>
            </p:extLst>
          </p:nvPr>
        </p:nvGraphicFramePr>
        <p:xfrm>
          <a:off x="539552" y="2492896"/>
          <a:ext cx="8100516" cy="3410257"/>
        </p:xfrm>
        <a:graphic>
          <a:graphicData uri="http://schemas.openxmlformats.org/drawingml/2006/table">
            <a:tbl>
              <a:tblPr firstRow="1"/>
              <a:tblGrid>
                <a:gridCol w="1971111"/>
                <a:gridCol w="3407185"/>
                <a:gridCol w="2722220"/>
              </a:tblGrid>
              <a:tr h="46012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Είδος γάλακτος </a:t>
                      </a:r>
                      <a:endParaRPr kumimoji="0" lang="el-GR" sz="18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Διακύμανση ειδικού βάρους</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 Ο. ειδικού βάρους  </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7717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Αγελάδας </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1.029 -  1.033</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1.030</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17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Αίγας </a:t>
                      </a:r>
                      <a:endParaRPr kumimoji="0" lang="el-GR" sz="18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1.030 – 1.033</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1.032</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85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Προβάτου</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1.034 – 1.036</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1.035</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50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Αίγας &amp; προβάτου </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1.032 – 1.034</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1.033</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17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Βουβάλας </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1.032 – 1.034</a:t>
                      </a:r>
                      <a:endParaRPr kumimoji="0" 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1.033</a:t>
                      </a:r>
                      <a:endParaRPr kumimoji="0" lang="el-GR" sz="18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Ειδικό βάρος </a:t>
            </a:r>
            <a:r>
              <a:rPr lang="el-GR" altLang="el-GR" dirty="0" smtClean="0"/>
              <a:t>(2 </a:t>
            </a:r>
            <a:r>
              <a:rPr lang="el-GR" altLang="el-GR" dirty="0"/>
              <a:t>από </a:t>
            </a:r>
            <a:r>
              <a:rPr lang="el-GR" altLang="el-GR" dirty="0" smtClean="0"/>
              <a:t>7)</a:t>
            </a:r>
            <a:endParaRPr lang="el-GR" dirty="0"/>
          </a:p>
        </p:txBody>
      </p:sp>
      <p:sp>
        <p:nvSpPr>
          <p:cNvPr id="2" name="Ορθογώνιο 1" descr="Προσθήκη νερού μειώνει το ειδικό βάρος , ενώ αφαίρεση λίπους το αυξάνει. Ρυθμισμένη αφαίρεση λίπους και προσθήκη νερού δεν μεταβάλλει το ειδικό βάρος. &#10;&#10;Το ειδικό βάρος αποτελεί ένδειξη νοθείας. Μόνο με παράλληλες μετρήσεις της λιποπεριεκτικότητας (αντικείμενο επόμενης άσκησης) και υπολογισμού του στερεού υπολείμματος άνευ λίπους (ΣΥΑΛ) μπορούμε με ακρίβεια να προσδιορίσουμε το ποσοστό της νοθείας. Το ΣΥΑΛ υπολογίζεται από τη σχέση:&#10;&#10;       ΣΥΑΛ επί τοις εκατό ίσο με μηδέν κόμμα δύο επί λάμδα σύν 2 κόμμα εξιακόσια εξήντα πέντε επί παρένθεση εκατό επί π μείον εκατό κλείνει παρένθεση διά π&#10;&#10;Όπου λ : λιποπεριεκτικότητα.&#10;           π : ειδικό βάρος στους δεκαπέντε βαθμούς κελσίου. &#10;"/>
          <p:cNvSpPr/>
          <p:nvPr/>
        </p:nvSpPr>
        <p:spPr>
          <a:xfrm>
            <a:off x="467544" y="1203365"/>
            <a:ext cx="8219256" cy="4745915"/>
          </a:xfrm>
          <a:prstGeom prst="rect">
            <a:avLst/>
          </a:prstGeom>
        </p:spPr>
        <p:txBody>
          <a:bodyPr wrap="square">
            <a:spAutoFit/>
          </a:bodyPr>
          <a:lstStyle/>
          <a:p>
            <a:pPr>
              <a:lnSpc>
                <a:spcPct val="90000"/>
              </a:lnSpc>
            </a:pPr>
            <a:r>
              <a:rPr lang="el-GR" altLang="el-GR" sz="2400" dirty="0"/>
              <a:t>Προσθήκη νερού μειώνει το ειδικό βάρος , ενώ αφαίρεση λίπους το αυξάνει. Ρυθμισμένη αφαίρεση λίπους και προσθήκη νερού δεν μεταβάλλει το ειδικό βάρος. </a:t>
            </a:r>
          </a:p>
          <a:p>
            <a:pPr>
              <a:lnSpc>
                <a:spcPct val="90000"/>
              </a:lnSpc>
              <a:buFont typeface="Wingdings" pitchFamily="2" charset="2"/>
              <a:buNone/>
            </a:pPr>
            <a:endParaRPr lang="el-GR" altLang="el-GR" sz="2400" dirty="0"/>
          </a:p>
          <a:p>
            <a:pPr>
              <a:lnSpc>
                <a:spcPct val="90000"/>
              </a:lnSpc>
            </a:pPr>
            <a:r>
              <a:rPr lang="el-GR" altLang="el-GR" sz="2400" dirty="0"/>
              <a:t>Το ειδικό βάρος αποτελεί ένδειξη νοθείας. Μόνο με παράλληλες μετρήσεις της </a:t>
            </a:r>
            <a:r>
              <a:rPr lang="el-GR" altLang="el-GR" sz="2400" dirty="0" err="1"/>
              <a:t>λιποπεριεκτικότητας</a:t>
            </a:r>
            <a:r>
              <a:rPr lang="el-GR" altLang="el-GR" sz="2400" dirty="0"/>
              <a:t> (αντικείμενο επόμενης άσκησης) και υπολογισμού του στερεού υπολείμματος άνευ λίπους (ΣΥΑΛ) μπορούμε με ακρίβεια να προσδιορίσουμε το ποσοστό της νοθείας. Το ΣΥΑΛ υπολογίζεται από τη σχέση:</a:t>
            </a:r>
          </a:p>
          <a:p>
            <a:pPr>
              <a:lnSpc>
                <a:spcPct val="90000"/>
              </a:lnSpc>
              <a:buFont typeface="Wingdings" pitchFamily="2" charset="2"/>
              <a:buNone/>
            </a:pPr>
            <a:endParaRPr lang="el-GR" altLang="el-GR" sz="2400" dirty="0"/>
          </a:p>
          <a:p>
            <a:pPr>
              <a:lnSpc>
                <a:spcPct val="90000"/>
              </a:lnSpc>
              <a:buFont typeface="Wingdings" pitchFamily="2" charset="2"/>
              <a:buNone/>
            </a:pPr>
            <a:r>
              <a:rPr lang="el-GR" altLang="el-GR" sz="2400" b="1" dirty="0"/>
              <a:t>       ΣΥΑΛ %  = 0.2λ + 2.665 (100 </a:t>
            </a:r>
            <a:r>
              <a:rPr lang="en-US" altLang="el-GR" sz="2400" b="1" dirty="0"/>
              <a:t>x</a:t>
            </a:r>
            <a:r>
              <a:rPr lang="el-GR" altLang="el-GR" sz="2400" b="1" dirty="0"/>
              <a:t> π – 100) / π</a:t>
            </a:r>
          </a:p>
          <a:p>
            <a:pPr>
              <a:lnSpc>
                <a:spcPct val="90000"/>
              </a:lnSpc>
              <a:buFont typeface="Wingdings" pitchFamily="2" charset="2"/>
              <a:buNone/>
            </a:pPr>
            <a:endParaRPr lang="el-GR" altLang="el-GR" sz="2400" b="1" dirty="0"/>
          </a:p>
          <a:p>
            <a:pPr>
              <a:lnSpc>
                <a:spcPct val="90000"/>
              </a:lnSpc>
              <a:buFont typeface="Wingdings" pitchFamily="2" charset="2"/>
              <a:buNone/>
            </a:pPr>
            <a:r>
              <a:rPr lang="el-GR" altLang="el-GR" sz="2400" dirty="0"/>
              <a:t>Όπου λ : </a:t>
            </a:r>
            <a:r>
              <a:rPr lang="el-GR" altLang="el-GR" sz="2400" dirty="0" err="1" smtClean="0"/>
              <a:t>λιποπεριεκτικότητα</a:t>
            </a:r>
            <a:r>
              <a:rPr lang="el-GR" altLang="el-GR" sz="2400" dirty="0" smtClean="0"/>
              <a:t>.</a:t>
            </a:r>
            <a:endParaRPr lang="el-GR" altLang="el-GR" sz="2400" dirty="0"/>
          </a:p>
          <a:p>
            <a:pPr>
              <a:lnSpc>
                <a:spcPct val="90000"/>
              </a:lnSpc>
              <a:buFont typeface="Wingdings" pitchFamily="2" charset="2"/>
              <a:buNone/>
            </a:pPr>
            <a:r>
              <a:rPr lang="el-GR" altLang="el-GR" sz="2400" dirty="0"/>
              <a:t>           π : ειδικό βάρος στους 15</a:t>
            </a:r>
            <a:r>
              <a:rPr lang="en-US" altLang="el-GR" sz="2400" dirty="0" err="1" smtClean="0"/>
              <a:t>oC</a:t>
            </a:r>
            <a:r>
              <a:rPr lang="el-GR" altLang="el-GR" sz="2400" dirty="0" smtClean="0"/>
              <a:t>.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Ειδικό βάρος </a:t>
            </a:r>
            <a:r>
              <a:rPr lang="el-GR" altLang="el-GR" dirty="0" smtClean="0"/>
              <a:t>(3 </a:t>
            </a:r>
            <a:r>
              <a:rPr lang="el-GR" altLang="el-GR" dirty="0"/>
              <a:t>από </a:t>
            </a:r>
            <a:r>
              <a:rPr lang="el-GR" altLang="el-GR" dirty="0" smtClean="0"/>
              <a:t>7)</a:t>
            </a:r>
            <a:endParaRPr lang="el-GR" dirty="0"/>
          </a:p>
        </p:txBody>
      </p:sp>
      <p:sp>
        <p:nvSpPr>
          <p:cNvPr id="6" name="Ορθογώνιο 5"/>
          <p:cNvSpPr/>
          <p:nvPr/>
        </p:nvSpPr>
        <p:spPr>
          <a:xfrm>
            <a:off x="467544" y="1189196"/>
            <a:ext cx="8208912" cy="830997"/>
          </a:xfrm>
          <a:prstGeom prst="rect">
            <a:avLst/>
          </a:prstGeom>
        </p:spPr>
        <p:txBody>
          <a:bodyPr wrap="square">
            <a:spAutoFit/>
          </a:bodyPr>
          <a:lstStyle/>
          <a:p>
            <a:r>
              <a:rPr lang="el-GR" sz="2400" dirty="0"/>
              <a:t>Σύμφωνα με την νομοθεσία τροφίμων </a:t>
            </a:r>
            <a:r>
              <a:rPr lang="el-GR" sz="2400" dirty="0" smtClean="0"/>
              <a:t>τα </a:t>
            </a:r>
            <a:r>
              <a:rPr lang="el-GR" sz="2400" dirty="0"/>
              <a:t>διάφορα είδη γάλακτος θα πρέπει να ανταποκρίνονται στα </a:t>
            </a:r>
            <a:r>
              <a:rPr lang="el-GR" sz="2400" dirty="0" smtClean="0"/>
              <a:t>ακόλουθα:</a:t>
            </a:r>
            <a:endParaRPr lang="el-GR" sz="2400" dirty="0"/>
          </a:p>
        </p:txBody>
      </p:sp>
      <p:graphicFrame>
        <p:nvGraphicFramePr>
          <p:cNvPr id="8" name="Group 158" descr="."/>
          <p:cNvGraphicFramePr>
            <a:graphicFrameLocks noGrp="1"/>
          </p:cNvGraphicFramePr>
          <p:nvPr>
            <p:custDataLst>
              <p:tags r:id="rId3"/>
            </p:custDataLst>
            <p:extLst>
              <p:ext uri="{D42A27DB-BD31-4B8C-83A1-F6EECF244321}">
                <p14:modId xmlns:p14="http://schemas.microsoft.com/office/powerpoint/2010/main" val="3262946760"/>
              </p:ext>
            </p:extLst>
          </p:nvPr>
        </p:nvGraphicFramePr>
        <p:xfrm>
          <a:off x="611981" y="2348880"/>
          <a:ext cx="7920038" cy="2987674"/>
        </p:xfrm>
        <a:graphic>
          <a:graphicData uri="http://schemas.openxmlformats.org/drawingml/2006/table">
            <a:tbl>
              <a:tblPr firstRow="1"/>
              <a:tblGrid>
                <a:gridCol w="1858963"/>
                <a:gridCol w="1858962"/>
                <a:gridCol w="2082800"/>
                <a:gridCol w="2119313"/>
              </a:tblGrid>
              <a:tr h="7011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Είδος γάλακτος </a:t>
                      </a:r>
                      <a:endParaRPr kumimoji="0" 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Ειδικό βάρος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Ελάχιστο λίπος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Ελάχιστο ΣΥΑΛ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Αγελάδας</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3.5</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8.50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Αίγας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1.032</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4.0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9.00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Προβάτου</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1.035</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6.0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10.20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Βουβάλας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1.033</a:t>
                      </a:r>
                      <a:endParaRPr kumimoji="0" 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6.0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9.70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Μείγμα Αίγας &amp; προβάτου </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1.033</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5.0</a:t>
                      </a:r>
                      <a:endParaRPr kumimoji="0" lang="el-GR" sz="20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9.60</a:t>
                      </a:r>
                      <a:endParaRPr kumimoji="0" 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Ειδικό βάρος </a:t>
            </a:r>
            <a:r>
              <a:rPr lang="el-GR" altLang="el-GR" sz="4000" dirty="0" smtClean="0"/>
              <a:t>(4 </a:t>
            </a:r>
            <a:r>
              <a:rPr lang="el-GR" altLang="el-GR" sz="4000" dirty="0"/>
              <a:t>από </a:t>
            </a:r>
            <a:r>
              <a:rPr lang="el-GR" altLang="el-GR" sz="4000" dirty="0" smtClean="0"/>
              <a:t>7)</a:t>
            </a:r>
            <a:endParaRPr lang="el-GR" sz="4000" dirty="0"/>
          </a:p>
        </p:txBody>
      </p:sp>
      <p:sp>
        <p:nvSpPr>
          <p:cNvPr id="10" name="TextBox 4" descr="Στην περίπτωση που το προς εξέταση δείγμα αποκλίνει από τις παραπάνω τιμές και υπάρχει υπόνοια νοθείας, μπορούμε να προσδιορίσουμε το ποσοστό νοθείας με τη χρήση των ακόλουθων τύπων:&#10;&#10;Αφαίρεση λίπους : &#10;&#10; επί τοις εκατό αποβουτύρωση ίσο με εκατό επί λάμδα μείον λάμδα ένα διά λάμδα ένα.&#10;   &#10;όπου λάμδα είναι η λιποπεριεκτικότητα δείγματος. &#10;        λάμδα ένα είναι η λιποπεριεκτικότητα αναφοράς. &#10;"/>
          <p:cNvSpPr txBox="1">
            <a:spLocks noChangeArrowheads="1"/>
          </p:cNvSpPr>
          <p:nvPr>
            <p:custDataLst>
              <p:tags r:id="rId3"/>
            </p:custDataLst>
          </p:nvPr>
        </p:nvSpPr>
        <p:spPr bwMode="auto">
          <a:xfrm>
            <a:off x="395536" y="1372701"/>
            <a:ext cx="83185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smtClean="0"/>
              <a:t>Στην </a:t>
            </a:r>
            <a:r>
              <a:rPr lang="el-GR" sz="2400" dirty="0"/>
              <a:t>περίπτωση που το προς εξέταση δείγμα αποκλίνει από τις παραπάνω τιμές και υπάρχει υπόνοια νοθείας, μπορούμε να προσδιορίσουμε το ποσοστό νοθείας με τη χρήση των ακόλουθων τύπων</a:t>
            </a:r>
            <a:r>
              <a:rPr lang="el-GR" sz="2400" dirty="0" smtClean="0"/>
              <a:t>:</a:t>
            </a:r>
          </a:p>
          <a:p>
            <a:endParaRPr lang="el-GR" altLang="el-GR" sz="2400" dirty="0"/>
          </a:p>
          <a:p>
            <a:r>
              <a:rPr lang="el-GR" altLang="el-GR" sz="2400" dirty="0"/>
              <a:t>Αφαίρεση λίπους : </a:t>
            </a:r>
          </a:p>
          <a:p>
            <a:endParaRPr lang="el-GR" altLang="el-GR" sz="2400" dirty="0" smtClean="0"/>
          </a:p>
          <a:p>
            <a:pPr algn="ctr"/>
            <a:r>
              <a:rPr lang="el-GR" altLang="el-GR" sz="2400" dirty="0"/>
              <a:t> % αποβουτύρωση = 100 (λ – λ1) / λ1</a:t>
            </a:r>
          </a:p>
          <a:p>
            <a:pPr algn="ctr"/>
            <a:r>
              <a:rPr lang="el-GR" altLang="el-GR" sz="2400" dirty="0"/>
              <a:t>			</a:t>
            </a:r>
          </a:p>
          <a:p>
            <a:pPr algn="ctr"/>
            <a:r>
              <a:rPr lang="el-GR" altLang="el-GR" sz="2400" dirty="0"/>
              <a:t>όπου λ = </a:t>
            </a:r>
            <a:r>
              <a:rPr lang="el-GR" altLang="el-GR" sz="2400" dirty="0" err="1"/>
              <a:t>λιποπεριεκτικότητα</a:t>
            </a:r>
            <a:r>
              <a:rPr lang="el-GR" altLang="el-GR" sz="2400" dirty="0"/>
              <a:t> </a:t>
            </a:r>
            <a:r>
              <a:rPr lang="el-GR" altLang="el-GR" sz="2400" dirty="0" smtClean="0"/>
              <a:t>δείγματος. </a:t>
            </a:r>
            <a:endParaRPr lang="el-GR" altLang="el-GR" sz="2400" dirty="0"/>
          </a:p>
          <a:p>
            <a:pPr algn="ctr"/>
            <a:r>
              <a:rPr lang="el-GR" altLang="el-GR" sz="2400" dirty="0"/>
              <a:t>        λ1 = </a:t>
            </a:r>
            <a:r>
              <a:rPr lang="el-GR" altLang="el-GR" sz="2400" dirty="0" err="1"/>
              <a:t>λιποπεριεκτικότητα</a:t>
            </a:r>
            <a:r>
              <a:rPr lang="el-GR" altLang="el-GR" sz="2400" dirty="0"/>
              <a:t> </a:t>
            </a:r>
            <a:r>
              <a:rPr lang="el-GR" altLang="el-GR" sz="2400" dirty="0" smtClean="0"/>
              <a:t>αναφοράς. </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Ειδικό βάρος </a:t>
            </a:r>
            <a:r>
              <a:rPr lang="el-GR" altLang="el-GR" dirty="0" smtClean="0"/>
              <a:t>(5 </a:t>
            </a:r>
            <a:r>
              <a:rPr lang="el-GR" altLang="el-GR" dirty="0"/>
              <a:t>από </a:t>
            </a:r>
            <a:r>
              <a:rPr lang="el-GR" altLang="el-GR" dirty="0" smtClean="0"/>
              <a:t>7)</a:t>
            </a:r>
            <a:endParaRPr lang="el-GR" dirty="0"/>
          </a:p>
        </p:txBody>
      </p:sp>
      <p:sp>
        <p:nvSpPr>
          <p:cNvPr id="2" name="Ορθογώνιο 1" descr="Προσθήκη νερού&#10;&#10;                        Υ ίσο με εκατό επί σίγμα ένα μείον σίγμα διά σίγμα ένα.  &#10;όπου Υ είναι το νερό που προστέθηκε στα εκατό ml &#10;         σίγμα ένα είναι η ΣΥΑΛ αναφοράς, και&#10;         σίγμα είναι η ΣΥΑΛ δείγματος. &#10;"/>
          <p:cNvSpPr/>
          <p:nvPr/>
        </p:nvSpPr>
        <p:spPr>
          <a:xfrm>
            <a:off x="467544" y="2060848"/>
            <a:ext cx="8219256" cy="2677656"/>
          </a:xfrm>
          <a:prstGeom prst="rect">
            <a:avLst/>
          </a:prstGeom>
        </p:spPr>
        <p:txBody>
          <a:bodyPr wrap="square">
            <a:spAutoFit/>
          </a:bodyPr>
          <a:lstStyle/>
          <a:p>
            <a:r>
              <a:rPr lang="el-GR" altLang="el-GR" sz="2800" dirty="0"/>
              <a:t>Προσθήκη </a:t>
            </a:r>
            <a:r>
              <a:rPr lang="el-GR" altLang="el-GR" sz="2800" dirty="0" smtClean="0"/>
              <a:t>νερού:</a:t>
            </a:r>
            <a:endParaRPr lang="el-GR" altLang="el-GR" sz="2800" dirty="0"/>
          </a:p>
          <a:p>
            <a:pPr>
              <a:buFont typeface="Wingdings" pitchFamily="2" charset="2"/>
              <a:buNone/>
            </a:pPr>
            <a:endParaRPr lang="el-GR" altLang="el-GR" sz="2800" dirty="0"/>
          </a:p>
          <a:p>
            <a:pPr>
              <a:buFont typeface="Wingdings" pitchFamily="2" charset="2"/>
              <a:buNone/>
            </a:pPr>
            <a:r>
              <a:rPr lang="el-GR" altLang="el-GR" sz="2800" dirty="0"/>
              <a:t>                        Υ = 100 (</a:t>
            </a:r>
            <a:r>
              <a:rPr lang="el-GR" altLang="el-GR" sz="2800" dirty="0" err="1"/>
              <a:t>σ1</a:t>
            </a:r>
            <a:r>
              <a:rPr lang="el-GR" altLang="el-GR" sz="2800" dirty="0"/>
              <a:t> – σ) / σ1		</a:t>
            </a:r>
          </a:p>
          <a:p>
            <a:pPr>
              <a:buFont typeface="Wingdings" pitchFamily="2" charset="2"/>
              <a:buNone/>
            </a:pPr>
            <a:r>
              <a:rPr lang="el-GR" altLang="el-GR" sz="2800" dirty="0"/>
              <a:t>όπου Υ = νερό που προστέθηκε στα 100</a:t>
            </a:r>
            <a:r>
              <a:rPr lang="en-US" altLang="el-GR" sz="2800" dirty="0" smtClean="0"/>
              <a:t>ml</a:t>
            </a:r>
            <a:r>
              <a:rPr lang="el-GR" altLang="el-GR" sz="2800" dirty="0" smtClean="0"/>
              <a:t>, </a:t>
            </a:r>
            <a:endParaRPr lang="el-GR" altLang="el-GR" sz="2800" dirty="0"/>
          </a:p>
          <a:p>
            <a:pPr>
              <a:buFont typeface="Wingdings" pitchFamily="2" charset="2"/>
              <a:buNone/>
            </a:pPr>
            <a:r>
              <a:rPr lang="el-GR" altLang="el-GR" sz="2800" dirty="0"/>
              <a:t>         σ1 = ΣΥΑΛ </a:t>
            </a:r>
            <a:r>
              <a:rPr lang="el-GR" altLang="el-GR" sz="2800" dirty="0" smtClean="0"/>
              <a:t>αναφοράς, </a:t>
            </a:r>
            <a:endParaRPr lang="el-GR" altLang="el-GR" sz="2800" dirty="0"/>
          </a:p>
          <a:p>
            <a:pPr>
              <a:buFont typeface="Wingdings" pitchFamily="2" charset="2"/>
              <a:buNone/>
            </a:pPr>
            <a:r>
              <a:rPr lang="el-GR" altLang="el-GR" sz="2800" dirty="0"/>
              <a:t>         σ  = ΣΥΑΛ </a:t>
            </a:r>
            <a:r>
              <a:rPr lang="el-GR" altLang="el-GR" sz="2800" dirty="0" smtClean="0"/>
              <a:t>δείγματος. </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Ειδικό βάρος </a:t>
            </a:r>
            <a:r>
              <a:rPr lang="el-GR" altLang="el-GR" sz="4000" dirty="0" smtClean="0"/>
              <a:t>(6 </a:t>
            </a:r>
            <a:r>
              <a:rPr lang="el-GR" altLang="el-GR" sz="4000" dirty="0"/>
              <a:t>από </a:t>
            </a:r>
            <a:r>
              <a:rPr lang="el-GR" altLang="el-GR" sz="4000" dirty="0" smtClean="0"/>
              <a:t>7)</a:t>
            </a:r>
            <a:endParaRPr lang="el-GR" sz="4000" dirty="0"/>
          </a:p>
        </p:txBody>
      </p:sp>
      <p:sp>
        <p:nvSpPr>
          <p:cNvPr id="2" name="Ορθογώνιο 1" descr="Διπλή νοθεία (προσθήκη νερού και αφαίρεση λίπους):&#10;&#10;   Υ ίσο με σίγμα ένα επί ύψιλον διά σίγμα και όλο μείνο ύψιλον ένα&#10;  &#10;όπου Υ είναι το  νερό που προστέθηκε στα εκατό ml, &#10;        σίγμα ένα η ΣΥΑΛ αναφοράς, &#10;        σίγμα η ΣΥΑΛ δείγματος,&#10;        ύψιλον το  νερό αναφοράς à 100 - (σ1 + λ1),&#10;        και ύψιλον ένα το νερό δείγματος à 100 – (σ + λ).&#10;&#10;                                Λ = 100 [1 – (λ x σ1) / (λ1 x σ)]&#10;&#10;όπου Λ =  ποσότητα λίπους που αφαιρέθηκε, &#10;        λ = λιποπεριεκτικότητα δείγματος,&#10;        λ1 = λιποπεριεκτικότητα αναφοράς, &#10;        σ1 = ΣΥΑΛ αναφοράς, &#10;        σ  = ΣΥΑΛ δείγματος.&#10;"/>
          <p:cNvSpPr/>
          <p:nvPr/>
        </p:nvSpPr>
        <p:spPr>
          <a:xfrm>
            <a:off x="467544" y="1056043"/>
            <a:ext cx="8280920" cy="5115246"/>
          </a:xfrm>
          <a:prstGeom prst="rect">
            <a:avLst/>
          </a:prstGeom>
        </p:spPr>
        <p:txBody>
          <a:bodyPr wrap="square">
            <a:spAutoFit/>
          </a:bodyPr>
          <a:lstStyle/>
          <a:p>
            <a:pPr>
              <a:lnSpc>
                <a:spcPct val="80000"/>
              </a:lnSpc>
            </a:pPr>
            <a:r>
              <a:rPr lang="el-GR" altLang="el-GR" sz="2400" dirty="0"/>
              <a:t>Διπλή νοθεία (προσθήκη νερού και αφαίρεση λίπους</a:t>
            </a:r>
            <a:r>
              <a:rPr lang="el-GR" altLang="el-GR" sz="2400" dirty="0" smtClean="0"/>
              <a:t>):</a:t>
            </a:r>
            <a:endParaRPr lang="el-GR" altLang="el-GR" sz="2400" dirty="0"/>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			Υ = (</a:t>
            </a:r>
            <a:r>
              <a:rPr lang="el-GR" altLang="el-GR" sz="2400" dirty="0" err="1"/>
              <a:t>σ1</a:t>
            </a:r>
            <a:r>
              <a:rPr lang="el-GR" altLang="el-GR" sz="2400" dirty="0"/>
              <a:t> </a:t>
            </a:r>
            <a:r>
              <a:rPr lang="en-US" altLang="el-GR" sz="2400" dirty="0"/>
              <a:t>x </a:t>
            </a:r>
            <a:r>
              <a:rPr lang="el-GR" altLang="el-GR" sz="2400" dirty="0"/>
              <a:t>υ / σ) – υ1</a:t>
            </a:r>
          </a:p>
          <a:p>
            <a:pPr>
              <a:lnSpc>
                <a:spcPct val="80000"/>
              </a:lnSpc>
              <a:buFont typeface="Wingdings" pitchFamily="2" charset="2"/>
              <a:buNone/>
            </a:pPr>
            <a:r>
              <a:rPr lang="el-GR" altLang="el-GR" sz="2400" dirty="0"/>
              <a:t>		</a:t>
            </a:r>
          </a:p>
          <a:p>
            <a:pPr>
              <a:lnSpc>
                <a:spcPct val="80000"/>
              </a:lnSpc>
              <a:buFont typeface="Wingdings" pitchFamily="2" charset="2"/>
              <a:buNone/>
            </a:pPr>
            <a:r>
              <a:rPr lang="el-GR" altLang="el-GR" sz="2400" dirty="0"/>
              <a:t>όπου Υ = νερό που προστέθηκε στα 100</a:t>
            </a:r>
            <a:r>
              <a:rPr lang="en-US" altLang="el-GR" sz="2400" dirty="0" smtClean="0"/>
              <a:t>ml</a:t>
            </a:r>
            <a:r>
              <a:rPr lang="el-GR" altLang="el-GR" sz="2400" dirty="0" smtClean="0"/>
              <a:t>, </a:t>
            </a:r>
            <a:endParaRPr lang="el-GR" altLang="el-GR" sz="2400" dirty="0"/>
          </a:p>
          <a:p>
            <a:pPr>
              <a:lnSpc>
                <a:spcPct val="80000"/>
              </a:lnSpc>
              <a:buFont typeface="Wingdings" pitchFamily="2" charset="2"/>
              <a:buNone/>
            </a:pPr>
            <a:r>
              <a:rPr lang="el-GR" altLang="el-GR" sz="2400" dirty="0"/>
              <a:t>        σ1 = ΣΥΑΛ </a:t>
            </a:r>
            <a:r>
              <a:rPr lang="el-GR" altLang="el-GR" sz="2400" dirty="0" smtClean="0"/>
              <a:t>αναφοράς, </a:t>
            </a:r>
            <a:endParaRPr lang="el-GR" altLang="el-GR" sz="2400" dirty="0"/>
          </a:p>
          <a:p>
            <a:pPr>
              <a:lnSpc>
                <a:spcPct val="80000"/>
              </a:lnSpc>
              <a:buFont typeface="Wingdings" pitchFamily="2" charset="2"/>
              <a:buNone/>
            </a:pPr>
            <a:r>
              <a:rPr lang="el-GR" altLang="el-GR" sz="2400" dirty="0"/>
              <a:t>        σ  = ΣΥΑΛ </a:t>
            </a:r>
            <a:r>
              <a:rPr lang="el-GR" altLang="el-GR" sz="2400" dirty="0" smtClean="0"/>
              <a:t>δείγματος,</a:t>
            </a:r>
            <a:endParaRPr lang="el-GR" altLang="el-GR" sz="2400" dirty="0"/>
          </a:p>
          <a:p>
            <a:pPr>
              <a:lnSpc>
                <a:spcPct val="80000"/>
              </a:lnSpc>
              <a:buFont typeface="Wingdings" pitchFamily="2" charset="2"/>
              <a:buNone/>
            </a:pPr>
            <a:r>
              <a:rPr lang="el-GR" altLang="el-GR" sz="2400" dirty="0"/>
              <a:t>        υ  = νερό αναφοράς </a:t>
            </a:r>
            <a:r>
              <a:rPr lang="el-GR" altLang="el-GR" sz="2400" dirty="0">
                <a:sym typeface="Wingdings" pitchFamily="2" charset="2"/>
              </a:rPr>
              <a:t></a:t>
            </a:r>
            <a:r>
              <a:rPr lang="el-GR" altLang="el-GR" sz="2400" dirty="0"/>
              <a:t> 100 - (</a:t>
            </a:r>
            <a:r>
              <a:rPr lang="el-GR" altLang="el-GR" sz="2400" dirty="0" err="1"/>
              <a:t>σ1</a:t>
            </a:r>
            <a:r>
              <a:rPr lang="el-GR" altLang="el-GR" sz="2400" dirty="0"/>
              <a:t> + λ1</a:t>
            </a:r>
            <a:r>
              <a:rPr lang="el-GR" altLang="el-GR" sz="2400" dirty="0" smtClean="0"/>
              <a:t>),</a:t>
            </a:r>
            <a:endParaRPr lang="el-GR" altLang="el-GR" sz="2400" dirty="0"/>
          </a:p>
          <a:p>
            <a:pPr>
              <a:lnSpc>
                <a:spcPct val="80000"/>
              </a:lnSpc>
              <a:buFont typeface="Wingdings" pitchFamily="2" charset="2"/>
              <a:buNone/>
            </a:pPr>
            <a:r>
              <a:rPr lang="el-GR" altLang="el-GR" sz="2400" dirty="0"/>
              <a:t>        υ1 = νερό δείγματος </a:t>
            </a:r>
            <a:r>
              <a:rPr lang="el-GR" altLang="el-GR" sz="2400" dirty="0">
                <a:sym typeface="Wingdings" pitchFamily="2" charset="2"/>
              </a:rPr>
              <a:t></a:t>
            </a:r>
            <a:r>
              <a:rPr lang="el-GR" altLang="el-GR" sz="2400" dirty="0"/>
              <a:t> 100 – (σ + λ</a:t>
            </a:r>
            <a:r>
              <a:rPr lang="el-GR" altLang="el-GR" sz="2400" dirty="0" smtClean="0"/>
              <a:t>).</a:t>
            </a:r>
            <a:endParaRPr lang="el-GR" altLang="el-GR" sz="2400" dirty="0"/>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                                Λ = 100 [1 – (λ </a:t>
            </a:r>
            <a:r>
              <a:rPr lang="en-US" altLang="el-GR" sz="2400" dirty="0"/>
              <a:t>x</a:t>
            </a:r>
            <a:r>
              <a:rPr lang="el-GR" altLang="el-GR" sz="2400" dirty="0"/>
              <a:t> σ1) / (</a:t>
            </a:r>
            <a:r>
              <a:rPr lang="el-GR" altLang="el-GR" sz="2400" dirty="0" err="1"/>
              <a:t>λ1</a:t>
            </a:r>
            <a:r>
              <a:rPr lang="el-GR" altLang="el-GR" sz="2400" dirty="0"/>
              <a:t> </a:t>
            </a:r>
            <a:r>
              <a:rPr lang="en-US" altLang="el-GR" sz="2400" dirty="0"/>
              <a:t>x</a:t>
            </a:r>
            <a:r>
              <a:rPr lang="el-GR" altLang="el-GR" sz="2400" dirty="0"/>
              <a:t> σ)]</a:t>
            </a:r>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όπου Λ =  ποσότητα λίπους που </a:t>
            </a:r>
            <a:r>
              <a:rPr lang="el-GR" altLang="el-GR" sz="2400" dirty="0" smtClean="0"/>
              <a:t>αφαιρέθηκε, </a:t>
            </a:r>
            <a:endParaRPr lang="el-GR" altLang="el-GR" sz="2400" dirty="0"/>
          </a:p>
          <a:p>
            <a:pPr>
              <a:lnSpc>
                <a:spcPct val="80000"/>
              </a:lnSpc>
              <a:buFont typeface="Wingdings" pitchFamily="2" charset="2"/>
              <a:buNone/>
            </a:pPr>
            <a:r>
              <a:rPr lang="el-GR" altLang="el-GR" sz="2400" dirty="0"/>
              <a:t>        λ = </a:t>
            </a:r>
            <a:r>
              <a:rPr lang="el-GR" altLang="el-GR" sz="2400" dirty="0" err="1"/>
              <a:t>λιποπεριεκτικότητα</a:t>
            </a:r>
            <a:r>
              <a:rPr lang="el-GR" altLang="el-GR" sz="2400" dirty="0"/>
              <a:t> </a:t>
            </a:r>
            <a:r>
              <a:rPr lang="el-GR" altLang="el-GR" sz="2400" dirty="0" smtClean="0"/>
              <a:t>δείγματος,</a:t>
            </a:r>
            <a:endParaRPr lang="el-GR" altLang="el-GR" sz="2400" dirty="0"/>
          </a:p>
          <a:p>
            <a:pPr>
              <a:lnSpc>
                <a:spcPct val="80000"/>
              </a:lnSpc>
              <a:buFont typeface="Wingdings" pitchFamily="2" charset="2"/>
              <a:buNone/>
            </a:pPr>
            <a:r>
              <a:rPr lang="el-GR" altLang="el-GR" sz="2400" dirty="0"/>
              <a:t>        λ1 = </a:t>
            </a:r>
            <a:r>
              <a:rPr lang="el-GR" altLang="el-GR" sz="2400" dirty="0" err="1"/>
              <a:t>λιποπεριεκτικότητα</a:t>
            </a:r>
            <a:r>
              <a:rPr lang="el-GR" altLang="el-GR" sz="2400" dirty="0"/>
              <a:t> </a:t>
            </a:r>
            <a:r>
              <a:rPr lang="el-GR" altLang="el-GR" sz="2400" dirty="0" smtClean="0"/>
              <a:t>αναφοράς, </a:t>
            </a:r>
            <a:endParaRPr lang="el-GR" altLang="el-GR" sz="2400" dirty="0"/>
          </a:p>
          <a:p>
            <a:pPr>
              <a:lnSpc>
                <a:spcPct val="80000"/>
              </a:lnSpc>
              <a:buFont typeface="Wingdings" pitchFamily="2" charset="2"/>
              <a:buNone/>
            </a:pPr>
            <a:r>
              <a:rPr lang="el-GR" altLang="el-GR" sz="2400" dirty="0"/>
              <a:t>        σ1 = ΣΥΑΛ </a:t>
            </a:r>
            <a:r>
              <a:rPr lang="el-GR" altLang="el-GR" sz="2400" dirty="0" smtClean="0"/>
              <a:t>αναφοράς, </a:t>
            </a:r>
            <a:endParaRPr lang="el-GR" altLang="el-GR" sz="2400" dirty="0"/>
          </a:p>
          <a:p>
            <a:pPr>
              <a:lnSpc>
                <a:spcPct val="80000"/>
              </a:lnSpc>
              <a:buFont typeface="Wingdings" pitchFamily="2" charset="2"/>
              <a:buNone/>
            </a:pPr>
            <a:r>
              <a:rPr lang="el-GR" altLang="el-GR" sz="2400" dirty="0"/>
              <a:t>        σ  = ΣΥΑΛ </a:t>
            </a:r>
            <a:r>
              <a:rPr lang="el-GR" altLang="el-GR" sz="2400" dirty="0" smtClean="0"/>
              <a:t>δείγματος.</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Ειδικό βάρος </a:t>
            </a:r>
            <a:r>
              <a:rPr lang="el-GR" altLang="el-GR" dirty="0" smtClean="0"/>
              <a:t>(7 </a:t>
            </a:r>
            <a:r>
              <a:rPr lang="el-GR" altLang="el-GR" dirty="0"/>
              <a:t>από </a:t>
            </a:r>
            <a:r>
              <a:rPr lang="el-GR" altLang="el-GR" dirty="0" smtClean="0"/>
              <a:t>7)</a:t>
            </a:r>
            <a:endParaRPr lang="el-GR" dirty="0"/>
          </a:p>
        </p:txBody>
      </p:sp>
      <p:graphicFrame>
        <p:nvGraphicFramePr>
          <p:cNvPr id="6" name="Group 110" descr="Πίνακας. Η νοθεία και η επιπτώσεις σττην λιποπεριεκτικότητα, το ειδικό βάρος και τη ΣΥΑΛ.&#10;&#10;1. όταν έχουμε αφαίρεση λίπους τότε έχουμε μείωση στη λιποπεριεκτικότητα, αύξηση στο ειδικό βάρος και καμιά λλαγή στη ΣΥΑΛ.&#10;2.όταν έχουμε προσθήκη νερού τότε έχουμε μείωση στη λιποπεριεκτικότητα, μείωση στο ειδικό βάρος και μείωση στη ΣΥΑΛ.&#10;3.όταν έχουμε διπλή νοθεία τότε έχουμε μείωση στη λιποπεριεκτικότητα, καμιά αλλαγή στο ειδικό βάρος και μείωση στη ΣΥΑΛ."/>
          <p:cNvGraphicFramePr>
            <a:graphicFrameLocks noGrp="1"/>
          </p:cNvGraphicFramePr>
          <p:nvPr>
            <p:custDataLst>
              <p:tags r:id="rId3"/>
            </p:custDataLst>
            <p:extLst>
              <p:ext uri="{D42A27DB-BD31-4B8C-83A1-F6EECF244321}">
                <p14:modId xmlns:p14="http://schemas.microsoft.com/office/powerpoint/2010/main" val="1176212626"/>
              </p:ext>
            </p:extLst>
          </p:nvPr>
        </p:nvGraphicFramePr>
        <p:xfrm>
          <a:off x="539552" y="2060848"/>
          <a:ext cx="8244407" cy="3312720"/>
        </p:xfrm>
        <a:graphic>
          <a:graphicData uri="http://schemas.openxmlformats.org/drawingml/2006/table">
            <a:tbl>
              <a:tblPr firstRow="1"/>
              <a:tblGrid>
                <a:gridCol w="1919850"/>
                <a:gridCol w="2649832"/>
                <a:gridCol w="1854152"/>
                <a:gridCol w="1820573"/>
              </a:tblGrid>
              <a:tr h="828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Νοθεία</a:t>
                      </a:r>
                      <a:endParaRPr kumimoji="0" lang="el-GR" sz="24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Λιποπεριεκτικότητα</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Ειδικό βάρος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Σ.Υ.Α.Λ</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828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Αφαίρεση λίπους</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Μείωση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Αύξηση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Καμία αλλαγή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Προσθήκη νερού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Μείωση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Μείωση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Μείωση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1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Διπλή νοθεία</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Μείωση </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Καμία αλλαγή</a:t>
                      </a:r>
                      <a:endParaRPr kumimoji="0" lang="el-GR"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Μείωση </a:t>
                      </a:r>
                      <a:endParaRPr kumimoji="0" lang="el-GR" sz="24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Πειραματικό μέρος (1 από 3)</a:t>
            </a:r>
            <a:endParaRPr lang="el-GR" dirty="0"/>
          </a:p>
        </p:txBody>
      </p:sp>
      <p:sp>
        <p:nvSpPr>
          <p:cNvPr id="2" name="Ορθογώνιο 1"/>
          <p:cNvSpPr/>
          <p:nvPr/>
        </p:nvSpPr>
        <p:spPr>
          <a:xfrm>
            <a:off x="467544" y="980728"/>
            <a:ext cx="8280920" cy="5078313"/>
          </a:xfrm>
          <a:prstGeom prst="rect">
            <a:avLst/>
          </a:prstGeom>
        </p:spPr>
        <p:txBody>
          <a:bodyPr wrap="square">
            <a:spAutoFit/>
          </a:bodyPr>
          <a:lstStyle/>
          <a:p>
            <a:pPr>
              <a:lnSpc>
                <a:spcPct val="150000"/>
              </a:lnSpc>
            </a:pPr>
            <a:r>
              <a:rPr lang="el-GR" altLang="el-GR" sz="2400" dirty="0" smtClean="0"/>
              <a:t>Προσδιορισμός ειδικού βάρους.</a:t>
            </a:r>
            <a:endParaRPr lang="el-GR" altLang="el-GR" sz="2400" dirty="0"/>
          </a:p>
          <a:p>
            <a:pPr>
              <a:lnSpc>
                <a:spcPct val="150000"/>
              </a:lnSpc>
            </a:pPr>
            <a:endParaRPr lang="el-GR" altLang="el-GR" sz="2400" dirty="0"/>
          </a:p>
          <a:p>
            <a:pPr>
              <a:lnSpc>
                <a:spcPct val="150000"/>
              </a:lnSpc>
            </a:pPr>
            <a:r>
              <a:rPr lang="el-GR" altLang="el-GR" sz="2400" dirty="0"/>
              <a:t>Υλικά</a:t>
            </a:r>
          </a:p>
          <a:p>
            <a:pPr marL="342900" indent="-342900">
              <a:lnSpc>
                <a:spcPct val="150000"/>
              </a:lnSpc>
              <a:buFont typeface="Arial" panose="020B0604020202020204" pitchFamily="34" charset="0"/>
              <a:buChar char="•"/>
            </a:pPr>
            <a:r>
              <a:rPr lang="el-GR" altLang="el-GR" sz="2400" dirty="0" err="1"/>
              <a:t>Γαλακτόμετρα</a:t>
            </a:r>
            <a:r>
              <a:rPr lang="el-GR" altLang="el-GR" sz="2400" dirty="0"/>
              <a:t> / </a:t>
            </a:r>
            <a:r>
              <a:rPr lang="el-GR" altLang="el-GR" sz="2400" dirty="0" smtClean="0"/>
              <a:t>θερμόμετρα,</a:t>
            </a:r>
            <a:endParaRPr lang="el-GR" altLang="el-GR" sz="2400" dirty="0"/>
          </a:p>
          <a:p>
            <a:pPr marL="342900" indent="-342900">
              <a:lnSpc>
                <a:spcPct val="150000"/>
              </a:lnSpc>
              <a:buFont typeface="Arial" panose="020B0604020202020204" pitchFamily="34" charset="0"/>
              <a:buChar char="•"/>
            </a:pPr>
            <a:r>
              <a:rPr lang="el-GR" altLang="el-GR" sz="2400" dirty="0"/>
              <a:t>Ογκομετρικοί κύλινδροι διαστάσεων κατάλληλων για τα </a:t>
            </a:r>
            <a:r>
              <a:rPr lang="el-GR" altLang="el-GR" sz="2400" dirty="0" err="1" smtClean="0"/>
              <a:t>γαλακτόμετρα</a:t>
            </a:r>
            <a:r>
              <a:rPr lang="el-GR" altLang="el-GR" sz="2400" dirty="0" smtClean="0"/>
              <a:t>.</a:t>
            </a:r>
            <a:endParaRPr lang="el-GR" altLang="el-GR" sz="2400" dirty="0"/>
          </a:p>
          <a:p>
            <a:pPr>
              <a:lnSpc>
                <a:spcPct val="150000"/>
              </a:lnSpc>
            </a:pPr>
            <a:r>
              <a:rPr lang="el-GR" altLang="el-GR" sz="2400" dirty="0"/>
              <a:t>Τεχνική</a:t>
            </a:r>
          </a:p>
          <a:p>
            <a:pPr marL="342900" indent="-342900">
              <a:lnSpc>
                <a:spcPct val="150000"/>
              </a:lnSpc>
              <a:buFont typeface="Arial" panose="020B0604020202020204" pitchFamily="34" charset="0"/>
              <a:buChar char="•"/>
            </a:pPr>
            <a:r>
              <a:rPr lang="el-GR" altLang="el-GR" sz="2400" dirty="0"/>
              <a:t>Αναμιγνύουμε το γάλα και το μεταγγίζουμε με ήπιο τρόπο στον κύλινδρο χωρίς να σχηματιστεί </a:t>
            </a:r>
            <a:r>
              <a:rPr lang="el-GR" altLang="el-GR" sz="2400" dirty="0" smtClean="0"/>
              <a:t>αφρός.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(2 </a:t>
            </a:r>
            <a:r>
              <a:rPr lang="el-GR" altLang="el-GR" dirty="0"/>
              <a:t>από 3)</a:t>
            </a:r>
            <a:endParaRPr lang="el-GR" dirty="0"/>
          </a:p>
        </p:txBody>
      </p:sp>
      <p:sp>
        <p:nvSpPr>
          <p:cNvPr id="6" name="2 - Θέση περιεχομένου" descr="Ελέγχουμε και καταγράφουμε τη θερμοκρασία του γάλακτος. Είναι προτιμότερο το γάλα να είναι στους δεκαπέντε βαθμούς κελσίου,&#10;Βυθίζουμε το γαλακτόμετρο προσεκτικά στον κύλινδρο με το γάλα και το αφήνουμε να ηρεμήσει για ένα με δύο λεπτά,&#10;Σημειώνουμε την ένδειξη που αντιστοιχεί στο άνω μέρος του μηνίσκου που σχηματίζεται στην επιφάνεια του γάλακτος και γύρω από το γαλακτόμετρο,&#10;Εάν η θερμοκρασία κατά την μέτρηση είναι δεκαπέντε βαθμοι κελσίου, τότε η ένδειξη του οργάνου αντιστοιχεί στο ειδικό βάρος. Εάν η θερμοκρασία είναι μεγαλύτερη ή μικρότερη, προστίθεται ή αφαιρείται για κάθε βαθμό θερμοκρασίας ο αριθμός μηδέν κόμμα μηδέν μηδέν μηδέν δύο αντίστοιχα. &#10;"/>
          <p:cNvSpPr>
            <a:spLocks noGrp="1"/>
          </p:cNvSpPr>
          <p:nvPr>
            <p:ph sz="quarter" idx="1"/>
          </p:nvPr>
        </p:nvSpPr>
        <p:spPr>
          <a:xfrm>
            <a:off x="612648" y="1268760"/>
            <a:ext cx="8153400" cy="4680520"/>
          </a:xfrm>
        </p:spPr>
        <p:txBody>
          <a:bodyPr>
            <a:noAutofit/>
          </a:bodyPr>
          <a:lstStyle/>
          <a:p>
            <a:pPr>
              <a:lnSpc>
                <a:spcPct val="90000"/>
              </a:lnSpc>
            </a:pPr>
            <a:r>
              <a:rPr lang="el-GR" altLang="el-GR" sz="2400" dirty="0"/>
              <a:t>Ελέγχουμε και καταγράφουμε τη θερμοκρασία του γάλακτος. Είναι προτιμότερο το γάλα να είναι στους 15</a:t>
            </a:r>
            <a:r>
              <a:rPr lang="en-US" altLang="el-GR" sz="2400" dirty="0" err="1" smtClean="0"/>
              <a:t>oC</a:t>
            </a:r>
            <a:r>
              <a:rPr lang="el-GR" altLang="el-GR" sz="2400" dirty="0" smtClean="0"/>
              <a:t>,</a:t>
            </a:r>
            <a:endParaRPr lang="el-GR" altLang="el-GR" sz="2400" dirty="0"/>
          </a:p>
          <a:p>
            <a:pPr>
              <a:lnSpc>
                <a:spcPct val="90000"/>
              </a:lnSpc>
            </a:pPr>
            <a:r>
              <a:rPr lang="el-GR" altLang="el-GR" sz="2400" dirty="0"/>
              <a:t>Βυθίζουμε το </a:t>
            </a:r>
            <a:r>
              <a:rPr lang="el-GR" altLang="el-GR" sz="2400" dirty="0" err="1"/>
              <a:t>γαλακτόμετρο</a:t>
            </a:r>
            <a:r>
              <a:rPr lang="el-GR" altLang="el-GR" sz="2400" dirty="0"/>
              <a:t> προσεκτικά στον κύλινδρο με το γάλα και το αφήνουμε να ηρεμήσει για 1-2 </a:t>
            </a:r>
            <a:r>
              <a:rPr lang="el-GR" altLang="el-GR" sz="2400" dirty="0" smtClean="0"/>
              <a:t>λεπτά,</a:t>
            </a:r>
            <a:endParaRPr lang="el-GR" altLang="el-GR" sz="2400" dirty="0"/>
          </a:p>
          <a:p>
            <a:pPr>
              <a:lnSpc>
                <a:spcPct val="90000"/>
              </a:lnSpc>
            </a:pPr>
            <a:r>
              <a:rPr lang="el-GR" altLang="el-GR" sz="2400" dirty="0"/>
              <a:t>Σημειώνουμε την ένδειξη που αντιστοιχεί στο άνω μέρος του μηνίσκου που σχηματίζεται στην επιφάνεια του γάλακτος και γύρω από το </a:t>
            </a:r>
            <a:r>
              <a:rPr lang="el-GR" altLang="el-GR" sz="2400" dirty="0" err="1" smtClean="0"/>
              <a:t>γαλακτόμετρο</a:t>
            </a:r>
            <a:r>
              <a:rPr lang="el-GR" altLang="el-GR" sz="2400" dirty="0" smtClean="0"/>
              <a:t>,</a:t>
            </a:r>
            <a:endParaRPr lang="el-GR" altLang="el-GR" sz="2400" dirty="0"/>
          </a:p>
          <a:p>
            <a:pPr>
              <a:lnSpc>
                <a:spcPct val="90000"/>
              </a:lnSpc>
            </a:pPr>
            <a:r>
              <a:rPr lang="el-GR" altLang="el-GR" sz="2400" dirty="0"/>
              <a:t>Εάν η θερμοκρασία κατά την μέτρηση είναι 15 </a:t>
            </a:r>
            <a:r>
              <a:rPr lang="en-US" altLang="el-GR" sz="2400" dirty="0" err="1"/>
              <a:t>oC</a:t>
            </a:r>
            <a:r>
              <a:rPr lang="el-GR" altLang="el-GR" sz="2400" dirty="0"/>
              <a:t>, τότε η ένδειξη του οργάνου αντιστοιχεί στο ειδικό βάρος</a:t>
            </a:r>
            <a:r>
              <a:rPr lang="el-GR" altLang="el-GR" sz="2400" i="1" dirty="0"/>
              <a:t>. </a:t>
            </a:r>
            <a:r>
              <a:rPr lang="el-GR" altLang="el-GR" sz="2400" dirty="0"/>
              <a:t>Εάν η θερμοκρασία είναι μεγαλύτερη ή μικρότερη, προστίθεται ή αφαιρείται για κάθε βαθμό θερμοκρασίας ο αριθμός 0.0002 αντίστοιχα.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(3 </a:t>
            </a:r>
            <a:r>
              <a:rPr lang="el-GR" altLang="el-GR" dirty="0"/>
              <a:t>από 3)</a:t>
            </a:r>
            <a:endParaRPr lang="el-GR" dirty="0"/>
          </a:p>
        </p:txBody>
      </p:sp>
      <p:sp>
        <p:nvSpPr>
          <p:cNvPr id="2" name="Ορθογώνιο 1" descr="Παράδειγμα:&#10;&#10;Ένδειξη οργάνου 28 (= 1.028) και θερμοκρασία 25oC:&#10;   25 oC - 15 oC = 10 oC&#10;   10 x 0.0002 = 0.002&#10;    ε.β. = 1.028 + 0.002 = 1.030 &#10;&#10;Ένδειξη οργάνου 32 (= 1.032) και θερμοκρασία 5 oC:&#10;    15 oC – 5 oC = 10 oC&#10;    10 x 0.0002 = 0.002&#10;     ε.β. = 1.032 – 0.002 = 1.030 &#10;"/>
          <p:cNvSpPr/>
          <p:nvPr/>
        </p:nvSpPr>
        <p:spPr>
          <a:xfrm>
            <a:off x="467544" y="1484784"/>
            <a:ext cx="8208912" cy="3748719"/>
          </a:xfrm>
          <a:prstGeom prst="rect">
            <a:avLst/>
          </a:prstGeom>
        </p:spPr>
        <p:txBody>
          <a:bodyPr wrap="square">
            <a:spAutoFit/>
          </a:bodyPr>
          <a:lstStyle/>
          <a:p>
            <a:pPr>
              <a:lnSpc>
                <a:spcPct val="90000"/>
              </a:lnSpc>
            </a:pPr>
            <a:r>
              <a:rPr lang="el-GR" altLang="el-GR" sz="2400" dirty="0"/>
              <a:t>Παράδειγμα:</a:t>
            </a:r>
            <a:endParaRPr lang="el-GR" altLang="el-GR" sz="2400" dirty="0" smtClean="0"/>
          </a:p>
          <a:p>
            <a:pPr>
              <a:lnSpc>
                <a:spcPct val="90000"/>
              </a:lnSpc>
            </a:pPr>
            <a:endParaRPr lang="el-GR" altLang="el-GR" sz="2400" dirty="0"/>
          </a:p>
          <a:p>
            <a:pPr>
              <a:lnSpc>
                <a:spcPct val="90000"/>
              </a:lnSpc>
            </a:pPr>
            <a:r>
              <a:rPr lang="el-GR" altLang="el-GR" sz="2400" dirty="0" smtClean="0"/>
              <a:t>Ένδειξη </a:t>
            </a:r>
            <a:r>
              <a:rPr lang="el-GR" altLang="el-GR" sz="2400" dirty="0"/>
              <a:t>οργάνου 28 (= 1.028) και θερμοκρασία 25</a:t>
            </a:r>
            <a:r>
              <a:rPr lang="en-US" altLang="el-GR" sz="2400" dirty="0" err="1"/>
              <a:t>oC</a:t>
            </a:r>
            <a:r>
              <a:rPr lang="el-GR" altLang="el-GR" sz="2400" dirty="0"/>
              <a:t>:</a:t>
            </a:r>
          </a:p>
          <a:p>
            <a:pPr>
              <a:lnSpc>
                <a:spcPct val="90000"/>
              </a:lnSpc>
              <a:buFont typeface="Wingdings" pitchFamily="2" charset="2"/>
              <a:buNone/>
            </a:pPr>
            <a:r>
              <a:rPr lang="el-GR" altLang="el-GR" sz="2400" dirty="0"/>
              <a:t>   25</a:t>
            </a:r>
            <a:r>
              <a:rPr lang="en-US" altLang="el-GR" sz="2400" dirty="0"/>
              <a:t> </a:t>
            </a:r>
            <a:r>
              <a:rPr lang="en-US" altLang="el-GR" sz="2400" dirty="0" err="1"/>
              <a:t>oC</a:t>
            </a:r>
            <a:r>
              <a:rPr lang="el-GR" altLang="el-GR" sz="2400" dirty="0"/>
              <a:t> - 15</a:t>
            </a:r>
            <a:r>
              <a:rPr lang="en-US" altLang="el-GR" sz="2400" dirty="0"/>
              <a:t> </a:t>
            </a:r>
            <a:r>
              <a:rPr lang="en-US" altLang="el-GR" sz="2400" dirty="0" err="1"/>
              <a:t>oC</a:t>
            </a:r>
            <a:r>
              <a:rPr lang="el-GR" altLang="el-GR" sz="2400" dirty="0"/>
              <a:t> = 10</a:t>
            </a:r>
            <a:r>
              <a:rPr lang="en-US" altLang="el-GR" sz="2400" dirty="0"/>
              <a:t> </a:t>
            </a:r>
            <a:r>
              <a:rPr lang="en-US" altLang="el-GR" sz="2400" dirty="0" err="1"/>
              <a:t>oC</a:t>
            </a:r>
            <a:endParaRPr lang="el-GR" altLang="el-GR" sz="2400" dirty="0"/>
          </a:p>
          <a:p>
            <a:pPr>
              <a:lnSpc>
                <a:spcPct val="90000"/>
              </a:lnSpc>
              <a:buFont typeface="Wingdings" pitchFamily="2" charset="2"/>
              <a:buNone/>
            </a:pPr>
            <a:r>
              <a:rPr lang="el-GR" altLang="el-GR" sz="2400" dirty="0"/>
              <a:t>   10 </a:t>
            </a:r>
            <a:r>
              <a:rPr lang="en-US" altLang="el-GR" sz="2400" dirty="0"/>
              <a:t>x </a:t>
            </a:r>
            <a:r>
              <a:rPr lang="el-GR" altLang="el-GR" sz="2400" dirty="0"/>
              <a:t>0.0002 = 0.002</a:t>
            </a:r>
          </a:p>
          <a:p>
            <a:pPr>
              <a:lnSpc>
                <a:spcPct val="90000"/>
              </a:lnSpc>
              <a:buFont typeface="Wingdings" pitchFamily="2" charset="2"/>
              <a:buNone/>
            </a:pPr>
            <a:r>
              <a:rPr lang="el-GR" altLang="el-GR" sz="2400" dirty="0"/>
              <a:t>    </a:t>
            </a:r>
            <a:r>
              <a:rPr lang="el-GR" altLang="el-GR" sz="2400" dirty="0" err="1"/>
              <a:t>ε.β</a:t>
            </a:r>
            <a:r>
              <a:rPr lang="el-GR" altLang="el-GR" sz="2400" dirty="0"/>
              <a:t>. = 1.028 + 0.002 = 1.030 </a:t>
            </a:r>
          </a:p>
          <a:p>
            <a:pPr>
              <a:lnSpc>
                <a:spcPct val="90000"/>
              </a:lnSpc>
              <a:buFont typeface="Wingdings" pitchFamily="2" charset="2"/>
              <a:buNone/>
            </a:pPr>
            <a:endParaRPr lang="el-GR" altLang="el-GR" sz="2400" dirty="0"/>
          </a:p>
          <a:p>
            <a:pPr>
              <a:lnSpc>
                <a:spcPct val="90000"/>
              </a:lnSpc>
            </a:pPr>
            <a:r>
              <a:rPr lang="el-GR" altLang="el-GR" sz="2400" dirty="0"/>
              <a:t>Ένδειξη οργάνου 32 (= 1.032) και θερμοκρασία 5 </a:t>
            </a:r>
            <a:r>
              <a:rPr lang="en-US" altLang="el-GR" sz="2400" dirty="0" err="1"/>
              <a:t>oC</a:t>
            </a:r>
            <a:r>
              <a:rPr lang="el-GR" altLang="el-GR" sz="2400" dirty="0"/>
              <a:t>:</a:t>
            </a:r>
          </a:p>
          <a:p>
            <a:pPr>
              <a:lnSpc>
                <a:spcPct val="90000"/>
              </a:lnSpc>
              <a:buFont typeface="Wingdings" pitchFamily="2" charset="2"/>
              <a:buNone/>
            </a:pPr>
            <a:r>
              <a:rPr lang="el-GR" altLang="el-GR" sz="2400" dirty="0"/>
              <a:t>    15 </a:t>
            </a:r>
            <a:r>
              <a:rPr lang="en-US" altLang="el-GR" sz="2400" dirty="0" err="1"/>
              <a:t>oC</a:t>
            </a:r>
            <a:r>
              <a:rPr lang="el-GR" altLang="el-GR" sz="2400" dirty="0"/>
              <a:t> – 5 </a:t>
            </a:r>
            <a:r>
              <a:rPr lang="en-US" altLang="el-GR" sz="2400" dirty="0" err="1"/>
              <a:t>oC</a:t>
            </a:r>
            <a:r>
              <a:rPr lang="el-GR" altLang="el-GR" sz="2400" dirty="0"/>
              <a:t> = 10 </a:t>
            </a:r>
            <a:r>
              <a:rPr lang="en-US" altLang="el-GR" sz="2400" dirty="0" err="1"/>
              <a:t>oC</a:t>
            </a:r>
            <a:endParaRPr lang="el-GR" altLang="el-GR" sz="2400" dirty="0"/>
          </a:p>
          <a:p>
            <a:pPr>
              <a:lnSpc>
                <a:spcPct val="90000"/>
              </a:lnSpc>
              <a:buFont typeface="Wingdings" pitchFamily="2" charset="2"/>
              <a:buNone/>
            </a:pPr>
            <a:r>
              <a:rPr lang="el-GR" altLang="el-GR" sz="2400" dirty="0"/>
              <a:t>    10 </a:t>
            </a:r>
            <a:r>
              <a:rPr lang="en-US" altLang="el-GR" sz="2400" dirty="0"/>
              <a:t>x</a:t>
            </a:r>
            <a:r>
              <a:rPr lang="el-GR" altLang="el-GR" sz="2400" dirty="0"/>
              <a:t> 0.0002 = 0.002</a:t>
            </a:r>
          </a:p>
          <a:p>
            <a:pPr>
              <a:lnSpc>
                <a:spcPct val="90000"/>
              </a:lnSpc>
              <a:buFont typeface="Wingdings" pitchFamily="2" charset="2"/>
              <a:buNone/>
            </a:pPr>
            <a:r>
              <a:rPr lang="el-GR" altLang="el-GR" sz="2400" dirty="0"/>
              <a:t>     </a:t>
            </a:r>
            <a:r>
              <a:rPr lang="el-GR" altLang="el-GR" sz="2400" dirty="0" err="1"/>
              <a:t>ε.β</a:t>
            </a:r>
            <a:r>
              <a:rPr lang="el-GR" altLang="el-GR" sz="2400" dirty="0"/>
              <a:t>. = 1.032 – 0.002 = 1.030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700809"/>
            <a:ext cx="8229600" cy="3384376"/>
          </a:xfrm>
        </p:spPr>
        <p:txBody>
          <a:bodyPr>
            <a:normAutofit/>
          </a:bodyPr>
          <a:lstStyle/>
          <a:p>
            <a:pPr>
              <a:lnSpc>
                <a:spcPct val="90000"/>
              </a:lnSpc>
            </a:pPr>
            <a:r>
              <a:rPr lang="el-GR" altLang="el-GR" sz="2800" dirty="0"/>
              <a:t>Η κατανόηση της σημασίας του προσδιορισμού νοθείας στο γάλα μέσω προσδιορισμών όπως το ειδικό βάρος, το σημείο πήξεως του γάλακτος καθώς των πρωτεϊνών από διαφορετικά είδη γάλακτος. Οι παραπάνω προσδιορισμοί αποτελούν αξιόπιστους τρόπους ελέγχου της αυθεντικότητας του γάλακτος και κατά συνέπεια είναι απαραίτητοι για την διαπίστωση της νοθείας στο γάλα.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88840"/>
            <a:ext cx="8208912" cy="3168352"/>
          </a:xfrm>
        </p:spPr>
        <p:txBody>
          <a:bodyPr>
            <a:noAutofit/>
          </a:bodyPr>
          <a:lstStyle/>
          <a:p>
            <a:pPr fontAlgn="auto">
              <a:spcAft>
                <a:spcPts val="0"/>
              </a:spcAft>
              <a:defRPr/>
            </a:pPr>
            <a:r>
              <a:rPr lang="el-GR" altLang="el-GR" dirty="0">
                <a:hlinkClick r:id="rId4" action="ppaction://hlinksldjump"/>
              </a:rPr>
              <a:t>Θεωρητικό </a:t>
            </a:r>
            <a:r>
              <a:rPr lang="el-GR" altLang="el-GR" dirty="0" smtClean="0">
                <a:hlinkClick r:id="rId4" action="ppaction://hlinksldjump"/>
              </a:rPr>
              <a:t>μέρος,</a:t>
            </a:r>
            <a:endParaRPr lang="el-GR" altLang="el-GR" dirty="0" smtClean="0"/>
          </a:p>
          <a:p>
            <a:pPr fontAlgn="auto">
              <a:spcAft>
                <a:spcPts val="0"/>
              </a:spcAft>
              <a:defRPr/>
            </a:pPr>
            <a:r>
              <a:rPr lang="el-GR" altLang="el-GR" dirty="0">
                <a:hlinkClick r:id="rId5" action="ppaction://hlinksldjump"/>
              </a:rPr>
              <a:t>Σημείο </a:t>
            </a:r>
            <a:r>
              <a:rPr lang="el-GR" altLang="el-GR" dirty="0" smtClean="0">
                <a:hlinkClick r:id="rId5" action="ppaction://hlinksldjump"/>
              </a:rPr>
              <a:t>πήξεως,</a:t>
            </a:r>
            <a:endParaRPr lang="el-GR" altLang="el-GR" dirty="0" smtClean="0"/>
          </a:p>
          <a:p>
            <a:r>
              <a:rPr lang="el-GR" altLang="el-GR" dirty="0">
                <a:hlinkClick r:id="rId6" action="ppaction://hlinksldjump"/>
              </a:rPr>
              <a:t>Προσδιορισμός πρωτεϊνών,</a:t>
            </a:r>
            <a:endParaRPr lang="el-GR" altLang="el-GR" dirty="0"/>
          </a:p>
          <a:p>
            <a:r>
              <a:rPr lang="el-GR" altLang="el-GR" dirty="0" smtClean="0">
                <a:hlinkClick r:id="rId7" action="ppaction://hlinksldjump"/>
              </a:rPr>
              <a:t>Προσδιορισμός </a:t>
            </a:r>
            <a:r>
              <a:rPr lang="el-GR" altLang="el-GR" dirty="0">
                <a:hlinkClick r:id="rId7" action="ppaction://hlinksldjump"/>
              </a:rPr>
              <a:t>ειδικού </a:t>
            </a:r>
            <a:r>
              <a:rPr lang="el-GR" altLang="el-GR" dirty="0" smtClean="0">
                <a:hlinkClick r:id="rId7" action="ppaction://hlinksldjump"/>
              </a:rPr>
              <a:t>βάρους,</a:t>
            </a:r>
            <a:endParaRPr lang="el-GR" altLang="el-GR" dirty="0" smtClean="0"/>
          </a:p>
          <a:p>
            <a:r>
              <a:rPr lang="el-GR" altLang="el-GR" dirty="0">
                <a:hlinkClick r:id="rId8" action="ppaction://hlinksldjump"/>
              </a:rPr>
              <a:t>Πειραματικό </a:t>
            </a:r>
            <a:r>
              <a:rPr lang="el-GR" altLang="el-GR" dirty="0" smtClean="0">
                <a:hlinkClick r:id="rId8" action="ppaction://hlinksldjump"/>
              </a:rPr>
              <a:t>μέρος. </a:t>
            </a:r>
            <a:endParaRPr lang="el-GR" altLang="el-GR" dirty="0"/>
          </a:p>
          <a:p>
            <a:pPr fontAlgn="auto">
              <a:spcAft>
                <a:spcPts val="0"/>
              </a:spcAft>
              <a:defRPr/>
            </a:pP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smtClean="0"/>
              <a:t>Θεωρητικό μέρος</a:t>
            </a:r>
            <a:endParaRPr lang="el-GR" sz="4000" dirty="0"/>
          </a:p>
        </p:txBody>
      </p:sp>
      <p:sp>
        <p:nvSpPr>
          <p:cNvPr id="23" name="Rectangle 3"/>
          <p:cNvSpPr>
            <a:spLocks noGrp="1" noChangeArrowheads="1"/>
          </p:cNvSpPr>
          <p:nvPr>
            <p:ph idx="1"/>
            <p:custDataLst>
              <p:tags r:id="rId3"/>
            </p:custDataLst>
          </p:nvPr>
        </p:nvSpPr>
        <p:spPr>
          <a:xfrm>
            <a:off x="457200" y="2204864"/>
            <a:ext cx="8229600" cy="3024336"/>
          </a:xfrm>
        </p:spPr>
        <p:txBody>
          <a:bodyPr>
            <a:noAutofit/>
          </a:bodyPr>
          <a:lstStyle/>
          <a:p>
            <a:pPr>
              <a:buFont typeface="Wingdings" pitchFamily="2" charset="2"/>
              <a:buNone/>
            </a:pPr>
            <a:r>
              <a:rPr lang="el-GR" altLang="el-GR" sz="2400" dirty="0"/>
              <a:t>Α. </a:t>
            </a:r>
            <a:r>
              <a:rPr lang="el-GR" altLang="el-GR" sz="2400" dirty="0" smtClean="0"/>
              <a:t>Σημείο πήξεως, </a:t>
            </a:r>
            <a:endParaRPr lang="el-GR" altLang="el-GR" sz="2400" dirty="0"/>
          </a:p>
          <a:p>
            <a:pPr>
              <a:buFont typeface="Wingdings" pitchFamily="2" charset="2"/>
              <a:buNone/>
            </a:pPr>
            <a:endParaRPr lang="el-GR" altLang="el-GR" sz="2400" dirty="0"/>
          </a:p>
          <a:p>
            <a:pPr>
              <a:buFont typeface="Wingdings" pitchFamily="2" charset="2"/>
              <a:buNone/>
            </a:pPr>
            <a:r>
              <a:rPr lang="el-GR" altLang="el-GR" sz="2400" dirty="0"/>
              <a:t>Β. </a:t>
            </a:r>
            <a:r>
              <a:rPr lang="el-GR" altLang="el-GR" sz="2400" dirty="0" smtClean="0"/>
              <a:t>Προσδιορισμός πρωτεϊνών,</a:t>
            </a:r>
          </a:p>
          <a:p>
            <a:pPr>
              <a:buFont typeface="Wingdings" pitchFamily="2" charset="2"/>
              <a:buNone/>
            </a:pPr>
            <a:endParaRPr lang="el-GR" altLang="el-GR" sz="2400" dirty="0"/>
          </a:p>
          <a:p>
            <a:pPr>
              <a:buFont typeface="Wingdings" pitchFamily="2" charset="2"/>
              <a:buNone/>
            </a:pPr>
            <a:r>
              <a:rPr lang="el-GR" altLang="el-GR" sz="2400" dirty="0"/>
              <a:t>Γ. </a:t>
            </a:r>
            <a:r>
              <a:rPr lang="el-GR" altLang="el-GR" sz="2400" dirty="0" smtClean="0"/>
              <a:t>Προσδιορισμός ειδικού βάρους. </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Σημείο </a:t>
            </a:r>
            <a:r>
              <a:rPr lang="el-GR" altLang="el-GR" sz="4000" dirty="0" smtClean="0"/>
              <a:t>πήξεως (1 από 4)</a:t>
            </a:r>
            <a:endParaRPr lang="el-GR" sz="4000" dirty="0"/>
          </a:p>
        </p:txBody>
      </p:sp>
      <p:sp>
        <p:nvSpPr>
          <p:cNvPr id="9" name="Rectangle 3"/>
          <p:cNvSpPr txBox="1">
            <a:spLocks noChangeArrowheads="1"/>
          </p:cNvSpPr>
          <p:nvPr>
            <p:custDataLst>
              <p:tags r:id="rId2"/>
            </p:custDataLst>
          </p:nvPr>
        </p:nvSpPr>
        <p:spPr>
          <a:xfrm>
            <a:off x="467544" y="1196752"/>
            <a:ext cx="8219256" cy="5015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anose="020B0604020202020204" pitchFamily="34" charset="0"/>
              <a:buChar char="•"/>
            </a:pPr>
            <a:r>
              <a:rPr lang="el-GR" altLang="el-GR" sz="2400" dirty="0" smtClean="0"/>
              <a:t>Για </a:t>
            </a:r>
            <a:r>
              <a:rPr lang="el-GR" altLang="el-GR" sz="2400" dirty="0"/>
              <a:t>τον προσδιορισμό νοθείας με νερό, ο ακριβέστερος και αποτελεσματικότερος τρόπος είναι με έλεγχο του σημείου πήξεως με τη χρήση κρυοσκοπίου. </a:t>
            </a:r>
          </a:p>
          <a:p>
            <a:pPr marL="342900" indent="-342900" algn="l">
              <a:lnSpc>
                <a:spcPct val="80000"/>
              </a:lnSpc>
              <a:buFont typeface="Arial" panose="020B0604020202020204" pitchFamily="34" charset="0"/>
              <a:buChar char="•"/>
            </a:pPr>
            <a:endParaRPr lang="el-GR" altLang="el-GR" sz="2400" dirty="0"/>
          </a:p>
          <a:p>
            <a:pPr marL="342900" indent="-342900" algn="l">
              <a:lnSpc>
                <a:spcPct val="80000"/>
              </a:lnSpc>
              <a:buFont typeface="Arial" panose="020B0604020202020204" pitchFamily="34" charset="0"/>
              <a:buChar char="•"/>
            </a:pPr>
            <a:r>
              <a:rPr lang="el-GR" altLang="el-GR" sz="2400" dirty="0" smtClean="0"/>
              <a:t>Ως </a:t>
            </a:r>
            <a:r>
              <a:rPr lang="el-GR" altLang="el-GR" sz="2400" dirty="0"/>
              <a:t>σημείο πήξεως (ΣΠ) ενός διαλύματος, ορίζεται η θερμοκρασία όπου ένα υγρό μετατρέπεται σε στερεό, κάτι που εξαρτάται από τα στερεά συστατικά του. </a:t>
            </a:r>
          </a:p>
          <a:p>
            <a:pPr marL="342900" indent="-342900" algn="l">
              <a:lnSpc>
                <a:spcPct val="80000"/>
              </a:lnSpc>
              <a:buFont typeface="Arial" panose="020B0604020202020204" pitchFamily="34" charset="0"/>
              <a:buChar char="•"/>
            </a:pPr>
            <a:endParaRPr lang="el-GR" altLang="el-GR" sz="2400" dirty="0"/>
          </a:p>
          <a:p>
            <a:pPr marL="342900" indent="-342900" algn="l">
              <a:lnSpc>
                <a:spcPct val="80000"/>
              </a:lnSpc>
              <a:buFont typeface="Arial" panose="020B0604020202020204" pitchFamily="34" charset="0"/>
              <a:buChar char="•"/>
            </a:pPr>
            <a:r>
              <a:rPr lang="el-GR" altLang="el-GR" sz="2400" dirty="0"/>
              <a:t>Το ΣΠ πήξεως ενός διαλύματος είναι χαμηλότερο από το ΣΠ του διαλύτη. Αύξηση των στερεών συστατικών προκαλεί μείωση του ΣΠ, ενώ μείωση τους, οδηγεί σε αύξηση του ΣΠ. </a:t>
            </a:r>
          </a:p>
          <a:p>
            <a:pPr marL="342900" indent="-342900" algn="l">
              <a:lnSpc>
                <a:spcPct val="80000"/>
              </a:lnSpc>
              <a:buFont typeface="Arial" panose="020B0604020202020204" pitchFamily="34" charset="0"/>
              <a:buChar char="•"/>
            </a:pPr>
            <a:endParaRPr lang="el-GR" altLang="el-GR" sz="2400" dirty="0"/>
          </a:p>
          <a:p>
            <a:pPr marL="342900" indent="-342900" algn="l">
              <a:lnSpc>
                <a:spcPct val="80000"/>
              </a:lnSpc>
              <a:buFont typeface="Arial" panose="020B0604020202020204" pitchFamily="34" charset="0"/>
              <a:buChar char="•"/>
            </a:pPr>
            <a:r>
              <a:rPr lang="el-GR" altLang="el-GR" sz="2400" dirty="0"/>
              <a:t>Συγκεκριμένα για το γάλα, το ΣΠ επηρεάζεται από την συγκέντρωση της λακτόζης, των αλάτων χλωρίου αλλά και των </a:t>
            </a:r>
            <a:r>
              <a:rPr lang="el-GR" altLang="el-GR" sz="2400" dirty="0" err="1"/>
              <a:t>οροπρωτεϊνών</a:t>
            </a:r>
            <a:r>
              <a:rPr lang="el-GR" altLang="el-GR" sz="240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Σημείο πήξεως </a:t>
            </a:r>
            <a:r>
              <a:rPr lang="el-GR" altLang="el-GR" sz="4000" dirty="0" smtClean="0"/>
              <a:t>(2 </a:t>
            </a:r>
            <a:r>
              <a:rPr lang="el-GR" altLang="el-GR" sz="4000" dirty="0"/>
              <a:t>από 4)</a:t>
            </a:r>
            <a:endParaRPr lang="el-GR" sz="4000" dirty="0"/>
          </a:p>
        </p:txBody>
      </p:sp>
      <p:sp>
        <p:nvSpPr>
          <p:cNvPr id="7" name="2 - Θέση περιεχομένου"/>
          <p:cNvSpPr>
            <a:spLocks noGrp="1"/>
          </p:cNvSpPr>
          <p:nvPr>
            <p:ph idx="1"/>
          </p:nvPr>
        </p:nvSpPr>
        <p:spPr>
          <a:xfrm>
            <a:off x="467544" y="1268759"/>
            <a:ext cx="8219256" cy="4752529"/>
          </a:xfrm>
        </p:spPr>
        <p:txBody>
          <a:bodyPr>
            <a:noAutofit/>
          </a:bodyPr>
          <a:lstStyle/>
          <a:p>
            <a:pPr>
              <a:lnSpc>
                <a:spcPct val="90000"/>
              </a:lnSpc>
            </a:pPr>
            <a:r>
              <a:rPr lang="el-GR" altLang="el-GR" sz="2400" dirty="0"/>
              <a:t>Το ΣΠ αποτελεί για το γάλα μία από τις πιο σταθερές φυσικές ιδιότητες του, που επηρεάζεται λίγο κατά την γαλακτική περίοδο( μειωμένο στην αρχή και το τέλος  και αυξημένο στο μέσο). </a:t>
            </a:r>
          </a:p>
          <a:p>
            <a:pPr>
              <a:lnSpc>
                <a:spcPct val="90000"/>
              </a:lnSpc>
              <a:buFont typeface="Wingdings" pitchFamily="2" charset="2"/>
              <a:buNone/>
            </a:pPr>
            <a:endParaRPr lang="el-GR" altLang="el-GR" sz="2400" dirty="0"/>
          </a:p>
          <a:p>
            <a:pPr>
              <a:lnSpc>
                <a:spcPct val="90000"/>
              </a:lnSpc>
            </a:pPr>
            <a:r>
              <a:rPr lang="el-GR" altLang="el-GR" sz="2400" dirty="0"/>
              <a:t>Το ΣΠ επηρεάζεται επίσης από την περιοχή και την εποχή, παράγοντες που πρέπει να λαμβάνονται υπόψη κατά την αξιολόγηση των μετρήσεων του ΣΠ. </a:t>
            </a:r>
          </a:p>
          <a:p>
            <a:pPr>
              <a:lnSpc>
                <a:spcPct val="90000"/>
              </a:lnSpc>
              <a:buFont typeface="Wingdings" pitchFamily="2" charset="2"/>
              <a:buNone/>
            </a:pPr>
            <a:endParaRPr lang="el-GR" altLang="el-GR" sz="2400" dirty="0"/>
          </a:p>
          <a:p>
            <a:pPr>
              <a:lnSpc>
                <a:spcPct val="90000"/>
              </a:lnSpc>
            </a:pPr>
            <a:r>
              <a:rPr lang="el-GR" altLang="el-GR" sz="2400" dirty="0"/>
              <a:t>Σε περίπτωση προσθήκης νερού όμως το ΣΠ μεταβάλλεται σημαντικά και για αυτό και ο προσδιορισμός του αποτελεί ένα τρόπο υπολογισμού της νοθείας του γάλακτος με νερό. </a:t>
            </a:r>
          </a:p>
          <a:p>
            <a:pPr>
              <a:lnSpc>
                <a:spcPct val="90000"/>
              </a:lnSpc>
            </a:pP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Σημείο πήξεως </a:t>
            </a:r>
            <a:r>
              <a:rPr lang="el-GR" altLang="el-GR" sz="4000" dirty="0" smtClean="0"/>
              <a:t>(3 </a:t>
            </a:r>
            <a:r>
              <a:rPr lang="el-GR" altLang="el-GR" sz="4000" dirty="0"/>
              <a:t>από 4)</a:t>
            </a:r>
            <a:endParaRPr lang="el-GR" sz="4000" dirty="0"/>
          </a:p>
        </p:txBody>
      </p:sp>
      <p:sp>
        <p:nvSpPr>
          <p:cNvPr id="2" name="Ορθογώνιο 1"/>
          <p:cNvSpPr/>
          <p:nvPr/>
        </p:nvSpPr>
        <p:spPr>
          <a:xfrm>
            <a:off x="467544" y="980728"/>
            <a:ext cx="8219256" cy="1200329"/>
          </a:xfrm>
          <a:prstGeom prst="rect">
            <a:avLst/>
          </a:prstGeom>
        </p:spPr>
        <p:txBody>
          <a:bodyPr wrap="square">
            <a:spAutoFit/>
          </a:bodyPr>
          <a:lstStyle/>
          <a:p>
            <a:r>
              <a:rPr lang="el-GR" altLang="el-GR" sz="2400" dirty="0"/>
              <a:t>Αν και υπάρχουν διαφορετικές απόψεις για την φυσιολογική τιμή του ΣΠ, οι επιστήμονες καταλήγουν στις τιμές του παρακάτω πίνακα:</a:t>
            </a:r>
            <a:endParaRPr lang="el-GR" sz="2400" dirty="0"/>
          </a:p>
        </p:txBody>
      </p:sp>
      <p:graphicFrame>
        <p:nvGraphicFramePr>
          <p:cNvPr id="8" name="Group 80" descr="Πίνακας, Τιμές σημείου πήξεως ανα είδος γάλακτος.&#10;Αγελαδινό, Χαρακτηριστικό σημείο πήξης μηδέν κόμμα πεντακόσια πενήντα,&#10;εύρος σημείο πήξεων από μηδέν κόμμα πενηντα τέσσερα ως μηδέν κόμμα πενήντα εννιά.&#10;&#10;Πρόβειο, Χαρακτηριστικό σημείο πήξης μηδέν κόμμα πεντακόσια εξήντα πέντε,&#10;εύρος σημείο πήξεων από μηδέν κόμμα πενηντα έξι ως μηδέν κόμμα πενήντα οκτώ.&#10;&#10;Αίγειο, Χαρακτηριστικό σημείο πήξης μηδέν κόμμα πεντακόσια πενήντα πέντε,&#10;εύρος σημείο πήξεων από μηδέν κόμμα πενηντα τέσσερα ως μηδέν κόμμα πενήντα εννιά.&#10;&#10;Προσθήκη 2% νερού οδηγεί σε αύξηση του ΣΠ κατά 0.01οC. &#10;&#10;&#10;"/>
          <p:cNvGraphicFramePr>
            <a:graphicFrameLocks noGrp="1"/>
          </p:cNvGraphicFramePr>
          <p:nvPr>
            <p:ph idx="1"/>
            <p:custDataLst>
              <p:tags r:id="rId2"/>
            </p:custDataLst>
            <p:extLst>
              <p:ext uri="{D42A27DB-BD31-4B8C-83A1-F6EECF244321}">
                <p14:modId xmlns:p14="http://schemas.microsoft.com/office/powerpoint/2010/main" val="4215641485"/>
              </p:ext>
            </p:extLst>
          </p:nvPr>
        </p:nvGraphicFramePr>
        <p:xfrm>
          <a:off x="611560" y="2204864"/>
          <a:ext cx="7643192" cy="3374504"/>
        </p:xfrm>
        <a:graphic>
          <a:graphicData uri="http://schemas.openxmlformats.org/drawingml/2006/table">
            <a:tbl>
              <a:tblPr firstRow="1"/>
              <a:tblGrid>
                <a:gridCol w="1775155"/>
                <a:gridCol w="3654991"/>
                <a:gridCol w="2213046"/>
              </a:tblGrid>
              <a:tr h="84362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ΕΙΔΟΣ </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ΧΑΡΑΚΤΗΡΙΣΤΙΚΟ Σ.Π. </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ΕΥΡΟΣ Σ.Π.</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84362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Αγελαδινό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-0.550</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-0.54 έως -0.59</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62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Πρόβειο</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-0.565</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-0.56 έως -0.58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62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Αίγειο</a:t>
                      </a: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-0.555</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-0.54 </a:t>
                      </a: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έως -0.59</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Ορθογώνιο 2" descr="."/>
          <p:cNvSpPr/>
          <p:nvPr/>
        </p:nvSpPr>
        <p:spPr>
          <a:xfrm>
            <a:off x="459904" y="5661248"/>
            <a:ext cx="8219256" cy="461665"/>
          </a:xfrm>
          <a:prstGeom prst="rect">
            <a:avLst/>
          </a:prstGeom>
        </p:spPr>
        <p:txBody>
          <a:bodyPr wrap="square">
            <a:spAutoFit/>
          </a:bodyPr>
          <a:lstStyle/>
          <a:p>
            <a:r>
              <a:rPr lang="el-GR" altLang="el-GR" sz="2400" dirty="0"/>
              <a:t>Προσθήκη 2% νερού οδηγεί σε αύξηση του ΣΠ κατά 0.01ο</a:t>
            </a:r>
            <a:r>
              <a:rPr lang="en-US" altLang="el-GR" sz="2400" dirty="0"/>
              <a:t>C</a:t>
            </a:r>
            <a:r>
              <a:rPr lang="el-GR" alt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Νοθειών στο γάλα και τα προϊόντα του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5:08:3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8,3,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3,10,6,1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2,7,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13,8,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8,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6,8,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CAEC180-E092-443A-8520-5E64FB0EDEC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4715</TotalTime>
  <Words>1582</Words>
  <Application>Microsoft Office PowerPoint</Application>
  <PresentationFormat>Προβολή στην οθόνη (4:3)</PresentationFormat>
  <Paragraphs>293</Paragraphs>
  <Slides>25</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Θεωρητικό μέρος</vt:lpstr>
      <vt:lpstr>Σημείο πήξεως (1 από 4)</vt:lpstr>
      <vt:lpstr>Σημείο πήξεως (2 από 4)</vt:lpstr>
      <vt:lpstr>Σημείο πήξεως (3 από 4)</vt:lpstr>
      <vt:lpstr>Σημείο πήξεως (4 από 4)</vt:lpstr>
      <vt:lpstr>Προσδιορισμός πρωτεϊνών (1 από 4)</vt:lpstr>
      <vt:lpstr>Προσδιορισμός πρωτεϊνών (2 από 4)</vt:lpstr>
      <vt:lpstr>Προσδιορισμός πρωτεϊνών (3 από 4)</vt:lpstr>
      <vt:lpstr>Προσδιορισμός πρωτεϊνών (4 από 4)</vt:lpstr>
      <vt:lpstr>Ειδικό βάρος (1 από 7)</vt:lpstr>
      <vt:lpstr>Ειδικό βάρος (2 από 7)</vt:lpstr>
      <vt:lpstr>Ειδικό βάρος (3 από 7)</vt:lpstr>
      <vt:lpstr>Ειδικό βάρος (4 από 7)</vt:lpstr>
      <vt:lpstr>Ειδικό βάρος (5 από 7)</vt:lpstr>
      <vt:lpstr>Ειδικό βάρος (6 από 7)</vt:lpstr>
      <vt:lpstr>Ειδικό βάρος (7 από 7)</vt:lpstr>
      <vt:lpstr>Πειραματικό μέρος (1 από 3)</vt:lpstr>
      <vt:lpstr>Πειραματικό μέρος (2 από 3)</vt:lpstr>
      <vt:lpstr>Πειραματικό μέρος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Προσδιορισμός Νοθειών στο γάλα και τα προϊόντα του.</dc:subject>
  <dc:creator>Ελένη Μαλισσιόβα</dc:creator>
  <cp:keywords>Προσδιορισμός Νοθειών στο γάλα και τα προϊόντα του</cp:keywords>
  <cp:lastModifiedBy>Windows User</cp:lastModifiedBy>
  <cp:revision>419</cp:revision>
  <dcterms:created xsi:type="dcterms:W3CDTF">2012-09-06T09:03:05Z</dcterms:created>
  <dcterms:modified xsi:type="dcterms:W3CDTF">2005-10-03T06:30:11Z</dcterms:modified>
</cp:coreProperties>
</file>