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6" r:id="rId3"/>
    <p:sldId id="257" r:id="rId4"/>
    <p:sldId id="259" r:id="rId5"/>
    <p:sldId id="261" r:id="rId6"/>
    <p:sldId id="262" r:id="rId7"/>
    <p:sldId id="264" r:id="rId8"/>
    <p:sldId id="365" r:id="rId9"/>
    <p:sldId id="366" r:id="rId10"/>
    <p:sldId id="325" r:id="rId11"/>
    <p:sldId id="367" r:id="rId12"/>
    <p:sldId id="368" r:id="rId13"/>
    <p:sldId id="369" r:id="rId14"/>
    <p:sldId id="370" r:id="rId15"/>
    <p:sldId id="280"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7" d="100"/>
          <a:sy n="67" d="100"/>
        </p:scale>
        <p:origin x="66" y="2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62156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3367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9023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259955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61969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31752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17326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notesSlide" Target="../notesSlides/notesSlide1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http://www.creativecommons.gr/?page_id=118" TargetMode="External"/><Relationship Id="rId5" Type="http://schemas.openxmlformats.org/officeDocument/2006/relationships/notesSlide" Target="../notesSlides/notesSlide14.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2.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32.xml"/><Relationship Id="rId11" Type="http://schemas.openxmlformats.org/officeDocument/2006/relationships/image" Target="../media/image5.wmf"/><Relationship Id="rId5" Type="http://schemas.openxmlformats.org/officeDocument/2006/relationships/tags" Target="../tags/tag31.xml"/><Relationship Id="rId10" Type="http://schemas.openxmlformats.org/officeDocument/2006/relationships/oleObject" Target="../embeddings/oleObject1.bin"/><Relationship Id="rId4" Type="http://schemas.openxmlformats.org/officeDocument/2006/relationships/tags" Target="../tags/tag30.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a:t>Μικροοικονομική </a:t>
            </a:r>
            <a:r>
              <a:rPr lang="en-US" dirty="0" smtClean="0"/>
              <a:t>                          </a:t>
            </a:r>
            <a:r>
              <a:rPr lang="el-GR" dirty="0" smtClean="0"/>
              <a:t>Θεωρία </a:t>
            </a:r>
            <a:r>
              <a:rPr lang="el-GR" dirty="0"/>
              <a:t>και </a:t>
            </a:r>
            <a:r>
              <a:rPr lang="el-GR" dirty="0" smtClean="0"/>
              <a:t>Πολιτική</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2:</a:t>
            </a:r>
            <a:r>
              <a:rPr lang="en-US" sz="2800" dirty="0" smtClean="0"/>
              <a:t> </a:t>
            </a:r>
            <a:r>
              <a:rPr lang="el-GR" sz="2800" dirty="0" smtClean="0"/>
              <a:t>ΖΗΤΗΣΗ.</a:t>
            </a:r>
          </a:p>
          <a:p>
            <a:r>
              <a:rPr lang="el-GR" sz="1600" b="1" smtClean="0"/>
              <a:t>Διάλεξη </a:t>
            </a:r>
            <a:r>
              <a:rPr lang="el-GR" sz="1600" b="1" dirty="0" smtClean="0"/>
              <a:t>3.</a:t>
            </a:r>
            <a:endParaRPr lang="en-US" sz="12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Γεώργιος Θεοδοσίου</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Αναπληρωτής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Η Ατομική Ζήτηση </a:t>
            </a:r>
            <a:br>
              <a:rPr lang="el-GR" sz="4000" dirty="0" smtClean="0"/>
            </a:br>
            <a:r>
              <a:rPr lang="el-GR" sz="4000" dirty="0" smtClean="0"/>
              <a:t>για ένα Αγαθό ή Υπηρεσία (β)</a:t>
            </a:r>
            <a:endParaRPr lang="el-GR" sz="4000" dirty="0"/>
          </a:p>
        </p:txBody>
      </p:sp>
      <p:sp>
        <p:nvSpPr>
          <p:cNvPr id="9" name="Θέση περιεχομένου 8" descr="Μαθηματικά αυτό εκφράζεται με υξ μορφή της συνάρτησης:&#10;κιού ντε χι ίσον εφ των πε χι,ά ι , πε ψι ,και τι.&#10;κιού ντε χι ίσον Η ζητούμενη ποσότητα του αγαθού Χ από ένα άτομο ανά χρονική περίοδο.&#10;πε του χι ισον  τιμή ανά μονάδα του αγαθού Χ.&#10;άι είναι Το εισόδημα του καταναλωτή  &#10;πε του ψι, η τιμή των υποκατάστατων και των συμπληρωματικών αγαθών&#10;τι ,  οι προτιμήσεις του καταναλωτή&#10;Υπάρχει μια αντίστροφη σχέση μεταξύ της ζητούμενης ποσότητας και της τιμής.&#10;Όταν αυξάνεται το εισόδημα του καταναλωτή, συνήθως αγοράζει περισσότερη ποσότητα προϊόντων και υπηρεσιών ΚΑΝΟΝΙΚΩΝ ΑΓΑΘΩΝ. Δηλαδή: υποδήματα, κρέας, εισιτήρια κινηματογράφου, ταξίδια, βιβλία, αυτοκίνητα, σπίτι κλπ.&#10;Από την άλλη πλευρά μειώνει την κατανάλωση των ΚΑΤΩΤΕΡΩΝ ΑΓΑΘΩΝ όπως χοτ ντογκ, χάρμπουγκερ, πατάτες κλπ. Δηλαδή μειώνει την κατανάλωση των φτηνών αγαθών γιατί μπορεί να αγοράσει προϊόντα ανώτερης ποιότητας.&#10;Τα περισσότερα αγαθά είναι κανονικά και η ανάλυση που ακολουθεί ασχολείται με αυτά.&#10;"/>
          <p:cNvSpPr>
            <a:spLocks noGrp="1"/>
          </p:cNvSpPr>
          <p:nvPr>
            <p:ph idx="1"/>
            <p:custDataLst>
              <p:tags r:id="rId3"/>
            </p:custDataLst>
          </p:nvPr>
        </p:nvSpPr>
        <p:spPr>
          <a:xfrm>
            <a:off x="287524" y="1438440"/>
            <a:ext cx="8568952" cy="4781871"/>
          </a:xfrm>
        </p:spPr>
        <p:txBody>
          <a:bodyPr>
            <a:normAutofit fontScale="92500" lnSpcReduction="20000"/>
          </a:bodyPr>
          <a:lstStyle/>
          <a:p>
            <a:pPr>
              <a:buFont typeface="Wingdings" panose="05000000000000000000" pitchFamily="2" charset="2"/>
              <a:buChar char="v"/>
            </a:pPr>
            <a:r>
              <a:rPr lang="el-GR" sz="1800" dirty="0"/>
              <a:t>Μαθηματικά αυτό εκφράζεται με </a:t>
            </a:r>
            <a:r>
              <a:rPr lang="el-GR" sz="1800" dirty="0" err="1"/>
              <a:t>υξ</a:t>
            </a:r>
            <a:r>
              <a:rPr lang="el-GR" sz="1800" dirty="0"/>
              <a:t> μορφή της συνάρτησης:</a:t>
            </a:r>
          </a:p>
          <a:p>
            <a:pPr marL="0" indent="0" algn="ctr">
              <a:buNone/>
            </a:pPr>
            <a:r>
              <a:rPr lang="el-GR" sz="1900" b="1" dirty="0" err="1">
                <a:solidFill>
                  <a:srgbClr val="0000FF"/>
                </a:solidFill>
              </a:rPr>
              <a:t>Qdx</a:t>
            </a:r>
            <a:r>
              <a:rPr lang="el-GR" sz="1900" b="1" dirty="0">
                <a:solidFill>
                  <a:srgbClr val="0000FF"/>
                </a:solidFill>
              </a:rPr>
              <a:t> = f (</a:t>
            </a:r>
            <a:r>
              <a:rPr lang="el-GR" sz="1900" b="1" dirty="0" err="1">
                <a:solidFill>
                  <a:srgbClr val="0000FF"/>
                </a:solidFill>
              </a:rPr>
              <a:t>Px</a:t>
            </a:r>
            <a:r>
              <a:rPr lang="el-GR" sz="1900" b="1" dirty="0">
                <a:solidFill>
                  <a:srgbClr val="0000FF"/>
                </a:solidFill>
              </a:rPr>
              <a:t>, I, </a:t>
            </a:r>
            <a:r>
              <a:rPr lang="el-GR" sz="1900" b="1" dirty="0" err="1">
                <a:solidFill>
                  <a:srgbClr val="0000FF"/>
                </a:solidFill>
              </a:rPr>
              <a:t>Py</a:t>
            </a:r>
            <a:r>
              <a:rPr lang="el-GR" sz="1900" b="1" dirty="0">
                <a:solidFill>
                  <a:srgbClr val="0000FF"/>
                </a:solidFill>
              </a:rPr>
              <a:t>, T)</a:t>
            </a:r>
          </a:p>
          <a:p>
            <a:pPr algn="ctr">
              <a:buFont typeface="Wingdings" panose="05000000000000000000" pitchFamily="2" charset="2"/>
              <a:buChar char="Ø"/>
            </a:pPr>
            <a:r>
              <a:rPr lang="el-GR" sz="1800" b="1" dirty="0" err="1">
                <a:solidFill>
                  <a:srgbClr val="0000FF"/>
                </a:solidFill>
              </a:rPr>
              <a:t>Qdx</a:t>
            </a:r>
            <a:r>
              <a:rPr lang="el-GR" sz="1800" dirty="0"/>
              <a:t> = Η ζητούμενη ποσότητα του αγαθού Χ από ένα άτομο ανά χρονική περίοδο.</a:t>
            </a:r>
          </a:p>
          <a:p>
            <a:pPr algn="ctr">
              <a:buFont typeface="Wingdings" panose="05000000000000000000" pitchFamily="2" charset="2"/>
              <a:buChar char="Ø"/>
            </a:pPr>
            <a:r>
              <a:rPr lang="el-GR" sz="1800" b="1" dirty="0" err="1">
                <a:solidFill>
                  <a:srgbClr val="0000FF"/>
                </a:solidFill>
              </a:rPr>
              <a:t>Px</a:t>
            </a:r>
            <a:r>
              <a:rPr lang="el-GR" sz="1800" dirty="0"/>
              <a:t> =η τιμή ανά μονάδα του αγαθού Χ.</a:t>
            </a:r>
          </a:p>
          <a:p>
            <a:pPr algn="ctr">
              <a:buFont typeface="Wingdings" panose="05000000000000000000" pitchFamily="2" charset="2"/>
              <a:buChar char="Ø"/>
            </a:pPr>
            <a:r>
              <a:rPr lang="el-GR" sz="1800" b="1" dirty="0">
                <a:solidFill>
                  <a:srgbClr val="0000FF"/>
                </a:solidFill>
              </a:rPr>
              <a:t>I</a:t>
            </a:r>
            <a:r>
              <a:rPr lang="el-GR" sz="1800" dirty="0"/>
              <a:t>= Το εισόδημα του καταναλωτή  </a:t>
            </a:r>
          </a:p>
          <a:p>
            <a:pPr algn="ctr">
              <a:buFont typeface="Wingdings" panose="05000000000000000000" pitchFamily="2" charset="2"/>
              <a:buChar char="Ø"/>
            </a:pPr>
            <a:r>
              <a:rPr lang="el-GR" sz="1800" b="1" dirty="0" err="1">
                <a:solidFill>
                  <a:srgbClr val="0000FF"/>
                </a:solidFill>
              </a:rPr>
              <a:t>Py</a:t>
            </a:r>
            <a:r>
              <a:rPr lang="el-GR" sz="1800" dirty="0"/>
              <a:t> = η τιμή των υποκατάστατων και των συμπληρωματικών αγαθών</a:t>
            </a:r>
          </a:p>
          <a:p>
            <a:pPr algn="ctr">
              <a:buFont typeface="Wingdings" panose="05000000000000000000" pitchFamily="2" charset="2"/>
              <a:buChar char="Ø"/>
            </a:pPr>
            <a:r>
              <a:rPr lang="el-GR" sz="1800" b="1" dirty="0">
                <a:solidFill>
                  <a:srgbClr val="0000FF"/>
                </a:solidFill>
              </a:rPr>
              <a:t> T</a:t>
            </a:r>
            <a:r>
              <a:rPr lang="el-GR" sz="1800" dirty="0"/>
              <a:t>= οι προτιμήσεις του καταναλωτή</a:t>
            </a:r>
          </a:p>
          <a:p>
            <a:pPr>
              <a:buFont typeface="Wingdings" panose="05000000000000000000" pitchFamily="2" charset="2"/>
              <a:buChar char="ü"/>
            </a:pPr>
            <a:r>
              <a:rPr lang="el-GR" sz="1800" b="1" dirty="0"/>
              <a:t>Υπάρχει μια αντίστροφη σχέση μεταξύ της ζητούμενης ποσότητας και της τιμής.</a:t>
            </a:r>
          </a:p>
          <a:p>
            <a:pPr>
              <a:buFont typeface="Wingdings" panose="05000000000000000000" pitchFamily="2" charset="2"/>
              <a:buChar char="v"/>
            </a:pPr>
            <a:r>
              <a:rPr lang="el-GR" sz="1800" dirty="0"/>
              <a:t>Όταν αυξάνεται το εισόδημα του καταναλωτή, συνήθως αγοράζει περισσότερη ποσότητα προϊόντων και υπηρεσιών ΚΑΝΟΝΙΚΩΝ ΑΓΑΘΩΝ. Δηλαδή: υποδήματα, κρέας, εισιτήρια κινηματογράφου, ταξίδια, βιβλία, αυτοκίνητα, σπίτι κλπ.</a:t>
            </a:r>
          </a:p>
          <a:p>
            <a:pPr>
              <a:buFont typeface="Wingdings" panose="05000000000000000000" pitchFamily="2" charset="2"/>
              <a:buChar char="v"/>
            </a:pPr>
            <a:r>
              <a:rPr lang="el-GR" sz="1800" dirty="0"/>
              <a:t>Από την άλλη πλευρά μειώνει την κατανάλωση των ΚΑΤΩΤΕΡΩΝ ΑΓΑΘΩΝ όπως </a:t>
            </a:r>
            <a:r>
              <a:rPr lang="el-GR" sz="1800" dirty="0" err="1"/>
              <a:t>χοτ</a:t>
            </a:r>
            <a:r>
              <a:rPr lang="el-GR" sz="1800" dirty="0"/>
              <a:t> </a:t>
            </a:r>
            <a:r>
              <a:rPr lang="el-GR" sz="1800" dirty="0" err="1"/>
              <a:t>ντογκ</a:t>
            </a:r>
            <a:r>
              <a:rPr lang="el-GR" sz="1800" dirty="0"/>
              <a:t>, </a:t>
            </a:r>
            <a:r>
              <a:rPr lang="el-GR" sz="1800" dirty="0" err="1"/>
              <a:t>χάρμπουγκερ</a:t>
            </a:r>
            <a:r>
              <a:rPr lang="el-GR" sz="1800" dirty="0"/>
              <a:t>, πατάτες κλπ. Δηλαδή μειώνει την κατανάλωση των φτηνών αγαθών γιατί μπορεί να αγοράσει προϊόντα ανώτερης ποιότητας.</a:t>
            </a:r>
          </a:p>
          <a:p>
            <a:pPr>
              <a:buFont typeface="Wingdings" panose="05000000000000000000" pitchFamily="2" charset="2"/>
              <a:buChar char="v"/>
            </a:pPr>
            <a:r>
              <a:rPr lang="el-GR" sz="1800" dirty="0"/>
              <a:t>Τα περισσότερα αγαθά είναι κανονικά και η ανάλυση που ακολουθεί ασχολείται με αυτά.</a:t>
            </a:r>
          </a:p>
          <a:p>
            <a:pPr>
              <a:buFont typeface="Wingdings" panose="05000000000000000000" pitchFamily="2" charset="2"/>
              <a:buChar char="v"/>
            </a:pPr>
            <a:endParaRPr lang="el-GR" sz="1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723560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Η Ατομική Ζήτηση </a:t>
            </a:r>
            <a:br>
              <a:rPr lang="el-GR" sz="4000" dirty="0" smtClean="0"/>
            </a:br>
            <a:r>
              <a:rPr lang="el-GR" sz="4000" dirty="0" smtClean="0"/>
              <a:t>για ένα Αγαθό ή Υπηρεσία (γ)</a:t>
            </a:r>
            <a:endParaRPr lang="el-GR" sz="4000" dirty="0"/>
          </a:p>
        </p:txBody>
      </p:sp>
      <p:sp>
        <p:nvSpPr>
          <p:cNvPr id="9" name="Θέση περιεχομένου 8"/>
          <p:cNvSpPr>
            <a:spLocks noGrp="1"/>
          </p:cNvSpPr>
          <p:nvPr>
            <p:ph idx="1"/>
            <p:custDataLst>
              <p:tags r:id="rId3"/>
            </p:custDataLst>
          </p:nvPr>
        </p:nvSpPr>
        <p:spPr>
          <a:xfrm>
            <a:off x="287524" y="1438440"/>
            <a:ext cx="8568952" cy="4781871"/>
          </a:xfrm>
        </p:spPr>
        <p:txBody>
          <a:bodyPr>
            <a:normAutofit/>
          </a:bodyPr>
          <a:lstStyle/>
          <a:p>
            <a:pPr>
              <a:buFont typeface="Wingdings" panose="05000000000000000000" pitchFamily="2" charset="2"/>
              <a:buChar char="v"/>
            </a:pPr>
            <a:r>
              <a:rPr lang="el-GR" sz="1800" b="1" u="sng" dirty="0">
                <a:solidFill>
                  <a:srgbClr val="0000FF"/>
                </a:solidFill>
              </a:rPr>
              <a:t>Η θεωρία της ζήτησης του καταναλωτή  </a:t>
            </a:r>
            <a:r>
              <a:rPr lang="el-GR" sz="1800" dirty="0"/>
              <a:t>αναφέρει ότι η ζητούμενη ποσότητα ενός αγαθού ή υπηρεσίας ανά χρονική περίοδο αυξάνεται όταν</a:t>
            </a:r>
            <a:r>
              <a:rPr lang="el-GR" sz="1800" dirty="0" smtClean="0"/>
              <a:t>:</a:t>
            </a:r>
          </a:p>
          <a:p>
            <a:pPr>
              <a:buFont typeface="Wingdings" panose="05000000000000000000" pitchFamily="2" charset="2"/>
              <a:buChar char="v"/>
            </a:pPr>
            <a:endParaRPr lang="el-GR" sz="1800" dirty="0"/>
          </a:p>
          <a:p>
            <a:pPr algn="ctr">
              <a:buFont typeface="Wingdings" panose="05000000000000000000" pitchFamily="2" charset="2"/>
              <a:buChar char="ü"/>
            </a:pPr>
            <a:r>
              <a:rPr lang="el-GR" sz="1800" b="1" dirty="0" smtClean="0">
                <a:solidFill>
                  <a:srgbClr val="0000FF"/>
                </a:solidFill>
              </a:rPr>
              <a:t>μειώνεται </a:t>
            </a:r>
            <a:r>
              <a:rPr lang="el-GR" sz="1800" b="1" dirty="0">
                <a:solidFill>
                  <a:srgbClr val="0000FF"/>
                </a:solidFill>
              </a:rPr>
              <a:t>η τιμή του</a:t>
            </a:r>
          </a:p>
          <a:p>
            <a:pPr algn="ctr">
              <a:buFont typeface="Wingdings" panose="05000000000000000000" pitchFamily="2" charset="2"/>
              <a:buChar char="ü"/>
            </a:pPr>
            <a:r>
              <a:rPr lang="el-GR" sz="1800" b="1" dirty="0" smtClean="0">
                <a:solidFill>
                  <a:srgbClr val="0000FF"/>
                </a:solidFill>
              </a:rPr>
              <a:t>αυξάνεται </a:t>
            </a:r>
            <a:r>
              <a:rPr lang="el-GR" sz="1800" b="1" dirty="0">
                <a:solidFill>
                  <a:srgbClr val="0000FF"/>
                </a:solidFill>
              </a:rPr>
              <a:t>το εισόδημα του καταναλωτή.</a:t>
            </a:r>
          </a:p>
          <a:p>
            <a:pPr algn="ctr">
              <a:buFont typeface="Wingdings" panose="05000000000000000000" pitchFamily="2" charset="2"/>
              <a:buChar char="ü"/>
            </a:pPr>
            <a:r>
              <a:rPr lang="el-GR" sz="1800" b="1" dirty="0" smtClean="0">
                <a:solidFill>
                  <a:srgbClr val="0000FF"/>
                </a:solidFill>
              </a:rPr>
              <a:t>αυξάνεται </a:t>
            </a:r>
            <a:r>
              <a:rPr lang="el-GR" sz="1800" b="1" dirty="0">
                <a:solidFill>
                  <a:srgbClr val="0000FF"/>
                </a:solidFill>
              </a:rPr>
              <a:t>η τιμή των υποκατάστατων.</a:t>
            </a:r>
          </a:p>
          <a:p>
            <a:pPr algn="ctr">
              <a:buFont typeface="Wingdings" panose="05000000000000000000" pitchFamily="2" charset="2"/>
              <a:buChar char="ü"/>
            </a:pPr>
            <a:r>
              <a:rPr lang="el-GR" sz="1800" b="1" dirty="0" smtClean="0">
                <a:solidFill>
                  <a:srgbClr val="0000FF"/>
                </a:solidFill>
              </a:rPr>
              <a:t>μειώνεται </a:t>
            </a:r>
            <a:r>
              <a:rPr lang="el-GR" sz="1800" b="1" dirty="0">
                <a:solidFill>
                  <a:srgbClr val="0000FF"/>
                </a:solidFill>
              </a:rPr>
              <a:t>η τιμή των συμπληρωματικών.</a:t>
            </a:r>
          </a:p>
          <a:p>
            <a:pPr algn="ctr">
              <a:buFont typeface="Wingdings" panose="05000000000000000000" pitchFamily="2" charset="2"/>
              <a:buChar char="ü"/>
            </a:pPr>
            <a:r>
              <a:rPr lang="el-GR" sz="1800" b="1" dirty="0" smtClean="0">
                <a:solidFill>
                  <a:srgbClr val="0000FF"/>
                </a:solidFill>
              </a:rPr>
              <a:t>αυξάνονται </a:t>
            </a:r>
            <a:r>
              <a:rPr lang="el-GR" sz="1800" b="1" dirty="0">
                <a:solidFill>
                  <a:srgbClr val="0000FF"/>
                </a:solidFill>
              </a:rPr>
              <a:t>οι προτιμήσεις των καταναλωτών.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1470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Η Ατομική Ζήτηση </a:t>
            </a:r>
            <a:br>
              <a:rPr lang="el-GR" sz="4000" dirty="0" smtClean="0"/>
            </a:br>
            <a:r>
              <a:rPr lang="el-GR" sz="4000" dirty="0" smtClean="0"/>
              <a:t>για ένα Αγαθό ή Υπηρεσία (δ)</a:t>
            </a:r>
            <a:endParaRPr lang="el-GR" sz="4000" dirty="0"/>
          </a:p>
        </p:txBody>
      </p:sp>
      <p:sp>
        <p:nvSpPr>
          <p:cNvPr id="9" name="Θέση περιεχομένου 8"/>
          <p:cNvSpPr>
            <a:spLocks noGrp="1"/>
          </p:cNvSpPr>
          <p:nvPr>
            <p:ph idx="1"/>
            <p:custDataLst>
              <p:tags r:id="rId3"/>
            </p:custDataLst>
          </p:nvPr>
        </p:nvSpPr>
        <p:spPr>
          <a:xfrm>
            <a:off x="287524" y="1438440"/>
            <a:ext cx="8568952" cy="4781871"/>
          </a:xfrm>
        </p:spPr>
        <p:txBody>
          <a:bodyPr>
            <a:normAutofit/>
          </a:bodyPr>
          <a:lstStyle/>
          <a:p>
            <a:pPr marL="0" indent="0">
              <a:buNone/>
            </a:pPr>
            <a:endParaRPr lang="el-GR" sz="1800" dirty="0" smtClean="0"/>
          </a:p>
          <a:p>
            <a:pPr>
              <a:buFont typeface="Wingdings" panose="05000000000000000000" pitchFamily="2" charset="2"/>
              <a:buChar char="v"/>
            </a:pPr>
            <a:r>
              <a:rPr lang="el-GR" sz="1800" b="1" u="sng" dirty="0" smtClean="0">
                <a:solidFill>
                  <a:srgbClr val="0000FF"/>
                </a:solidFill>
              </a:rPr>
              <a:t>Η </a:t>
            </a:r>
            <a:r>
              <a:rPr lang="el-GR" sz="1800" b="1" u="sng" dirty="0">
                <a:solidFill>
                  <a:srgbClr val="0000FF"/>
                </a:solidFill>
              </a:rPr>
              <a:t>ΚΑΜΠΥΛΗ ΑΓΟΡΑΙΑΣ ΖΗΤΗΣΗΣ</a:t>
            </a:r>
          </a:p>
          <a:p>
            <a:pPr lvl="1">
              <a:buFont typeface="Wingdings" panose="05000000000000000000" pitchFamily="2" charset="2"/>
              <a:buChar char="§"/>
            </a:pPr>
            <a:r>
              <a:rPr lang="el-GR" sz="1600" dirty="0"/>
              <a:t>Η καμπύλη αγοραίας ζήτησης για ένα αγαθό ή υπηρεσία είναι το οριζόντιο άθροισμα των καμπυλών ζήτησης, όλων των καταναλωτών που υπάρχων στην αγορά,</a:t>
            </a:r>
          </a:p>
          <a:p>
            <a:pPr lvl="1">
              <a:buFont typeface="Wingdings" panose="05000000000000000000" pitchFamily="2" charset="2"/>
              <a:buChar char="§"/>
            </a:pPr>
            <a:r>
              <a:rPr lang="el-GR" sz="1600" dirty="0"/>
              <a:t>Η καμπύλη αγοραίας ζήτησης για ένα εμπόρευμα δείχνει τις διάφορες ποσότητες του ζητουμένου προϊόντος ή υπηρεσίας στην αγορά ανά χρονική περίοδο, στις διάφορες εναλλακτικές τιμές του προϊόντος ή της υπηρεσίας, ενώ τα υπόλοιπα (τιμές υποκατάστατων, / συμπληρωματικών προϊόντων. Προτιμήσεις, εισόδημα </a:t>
            </a:r>
            <a:r>
              <a:rPr lang="el-GR" sz="1600" dirty="0" err="1"/>
              <a:t>κλπ</a:t>
            </a:r>
            <a:r>
              <a:rPr lang="el-GR" sz="1600" dirty="0"/>
              <a:t>)  παραμένουν σταθερά.</a:t>
            </a:r>
          </a:p>
          <a:p>
            <a:pPr>
              <a:buFont typeface="Wingdings" panose="05000000000000000000" pitchFamily="2" charset="2"/>
              <a:buChar char="ü"/>
            </a:pPr>
            <a:endParaRPr lang="el-GR" sz="1800" dirty="0" smtClean="0"/>
          </a:p>
          <a:p>
            <a:pPr algn="ctr">
              <a:buFont typeface="Wingdings" panose="05000000000000000000" pitchFamily="2" charset="2"/>
              <a:buChar char="ü"/>
            </a:pPr>
            <a:r>
              <a:rPr lang="el-GR" sz="1800" dirty="0" smtClean="0"/>
              <a:t>ΟΙ </a:t>
            </a:r>
            <a:r>
              <a:rPr lang="el-GR" sz="1800" dirty="0"/>
              <a:t>ΚΑΜΠΥΛΕΣ ΤΗΣ </a:t>
            </a:r>
            <a:r>
              <a:rPr lang="el-GR" sz="1800" dirty="0" smtClean="0"/>
              <a:t>ΑΓΟΡΑΙΑΣ </a:t>
            </a:r>
            <a:r>
              <a:rPr lang="el-GR" sz="1800" dirty="0"/>
              <a:t>ΚΑΙ ΤΗΣ ΑΤΟΜΙΚΗΣ ΖΗΤΗΣΗΣ ΕΧΟΥΝ </a:t>
            </a:r>
            <a:r>
              <a:rPr lang="el-GR" sz="1800" u="sng" dirty="0" smtClean="0"/>
              <a:t>ΑΡΝΗΤΙΚΗ </a:t>
            </a:r>
            <a:r>
              <a:rPr lang="el-GR" sz="1800" u="sng" dirty="0"/>
              <a:t>ΚΛΙΣΗ</a:t>
            </a:r>
            <a:r>
              <a:rPr lang="el-GR" sz="1800" dirty="0"/>
              <a:t>, ΓΕΓΟΝΟΣ ΠΟΥ ΔΕΙΧΝΕΙ ΤΗΝ </a:t>
            </a:r>
          </a:p>
          <a:p>
            <a:pPr marL="0" indent="0" algn="ctr">
              <a:buNone/>
            </a:pPr>
            <a:r>
              <a:rPr lang="el-GR" sz="1800" b="1" dirty="0" smtClean="0"/>
              <a:t>ΑΝΤΙΣΤΡΟΦΗ </a:t>
            </a:r>
            <a:r>
              <a:rPr lang="el-GR" sz="1800" b="1" dirty="0"/>
              <a:t>ΣΧΕΣΗ </a:t>
            </a:r>
            <a:r>
              <a:rPr lang="el-GR" sz="1800" dirty="0"/>
              <a:t>ΜΕΤΑΞΥ ΖΗΤΟΥΜΕΝΗΣ ΠΟΣΟΣΤΗΤΑΣ ΚΑΙ ΤΙΜΗΣ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18229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custDataLst>
              <p:tags r:id="rId3"/>
            </p:custDataLst>
          </p:nvPr>
        </p:nvSpPr>
        <p:spPr>
          <a:xfrm>
            <a:off x="323528" y="1340768"/>
            <a:ext cx="8568952" cy="3539430"/>
          </a:xfrm>
          <a:prstGeom prst="rect">
            <a:avLst/>
          </a:prstGeom>
        </p:spPr>
        <p:txBody>
          <a:bodyPr wrap="square">
            <a:spAutoFit/>
          </a:bodyPr>
          <a:lstStyle/>
          <a:p>
            <a:r>
              <a:rPr lang="el-GR" sz="1600" dirty="0"/>
              <a:t>ΠΑΠΑΗΛΙΑΣ ΘΕΟΔΩΡΟΣ (2006)  Παραδόσεις Πολιτικής Οικονομίας Εκδόσεις ΑΘ. ΣΤΑΜΟΥΛΗΣ. </a:t>
            </a:r>
            <a:r>
              <a:rPr lang="el-GR" sz="1600" dirty="0" smtClean="0"/>
              <a:t>ΑΘΗΝΑ</a:t>
            </a:r>
          </a:p>
          <a:p>
            <a:endParaRPr lang="el-GR" sz="1600" dirty="0"/>
          </a:p>
          <a:p>
            <a:r>
              <a:rPr lang="el-GR" sz="1600" dirty="0" smtClean="0"/>
              <a:t>D</a:t>
            </a:r>
            <a:r>
              <a:rPr lang="el-GR" sz="1600" dirty="0"/>
              <a:t>. BEGG, S.FISCER, R. DOMBUSCH Εισαγωγή στην Οικονομική ΤΟΜΟΣ Α  </a:t>
            </a:r>
            <a:r>
              <a:rPr lang="el-GR" sz="1600" dirty="0" err="1"/>
              <a:t>Eκ</a:t>
            </a:r>
            <a:r>
              <a:rPr lang="el-GR" sz="1600" dirty="0"/>
              <a:t>. </a:t>
            </a:r>
            <a:r>
              <a:rPr lang="el-GR" sz="1600" dirty="0" smtClean="0"/>
              <a:t>ΚΡΙΤΙΚΗ</a:t>
            </a:r>
          </a:p>
          <a:p>
            <a:endParaRPr lang="el-GR" sz="1600" dirty="0"/>
          </a:p>
          <a:p>
            <a:r>
              <a:rPr lang="el-GR" sz="1600" dirty="0" smtClean="0"/>
              <a:t>SALVATOR </a:t>
            </a:r>
            <a:r>
              <a:rPr lang="el-GR" sz="1600" dirty="0"/>
              <a:t>DOMINICK (2007) Η επιχειρησιακή Οικονομική στο Διεθνές Οικονομικό Περιβάλλον. </a:t>
            </a:r>
            <a:r>
              <a:rPr lang="el-GR" sz="1600" dirty="0" err="1"/>
              <a:t>Εκδ</a:t>
            </a:r>
            <a:r>
              <a:rPr lang="el-GR" sz="1600" dirty="0"/>
              <a:t>. </a:t>
            </a:r>
            <a:r>
              <a:rPr lang="el-GR" sz="1600" dirty="0" smtClean="0"/>
              <a:t>GUTENBERG</a:t>
            </a:r>
          </a:p>
          <a:p>
            <a:endParaRPr lang="el-GR" sz="1600" dirty="0"/>
          </a:p>
          <a:p>
            <a:r>
              <a:rPr lang="el-GR" sz="1600" dirty="0" err="1" smtClean="0"/>
              <a:t>Dominick</a:t>
            </a:r>
            <a:r>
              <a:rPr lang="el-GR" sz="1600" dirty="0" smtClean="0"/>
              <a:t> </a:t>
            </a:r>
            <a:r>
              <a:rPr lang="el-GR" sz="1600" dirty="0" err="1"/>
              <a:t>Salvatore</a:t>
            </a:r>
            <a:r>
              <a:rPr lang="el-GR" sz="1600" dirty="0"/>
              <a:t>  (2012) « ΕΠΙΧΕΙΡΗΣΙΑΚΗ ΟΙΚΟΝΟΜΙΚΗ ΣΤΟ ΔΙΕΘΝΕΣ ΟΙΚΟΝΟΜΙΚΟ ΠΕΡΙΒΑΛΛΟΝ  ΕΚΔ.  </a:t>
            </a:r>
            <a:r>
              <a:rPr lang="el-GR" sz="1600" dirty="0" smtClean="0"/>
              <a:t>GUTENBERG</a:t>
            </a:r>
          </a:p>
          <a:p>
            <a:endParaRPr lang="el-GR" sz="1600" dirty="0"/>
          </a:p>
          <a:p>
            <a:r>
              <a:rPr lang="en-US" sz="1600" dirty="0" smtClean="0"/>
              <a:t>M</a:t>
            </a:r>
            <a:r>
              <a:rPr lang="en-US" sz="1600" dirty="0"/>
              <a:t>. FRIEDMAN “The </a:t>
            </a:r>
            <a:r>
              <a:rPr lang="en-US" sz="1600" dirty="0" err="1"/>
              <a:t>Methology</a:t>
            </a:r>
            <a:r>
              <a:rPr lang="en-US" sz="1600" dirty="0"/>
              <a:t> of Positive Economics”  </a:t>
            </a:r>
            <a:r>
              <a:rPr lang="en-US" sz="1600" dirty="0" err="1"/>
              <a:t>στο</a:t>
            </a:r>
            <a:r>
              <a:rPr lang="en-US" sz="1600" dirty="0"/>
              <a:t> Essays in Positive Economics (Chicago: University of Chicago Press, 1953)</a:t>
            </a:r>
          </a:p>
          <a:p>
            <a:endParaRPr lang="el-GR" sz="1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77625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5" name="TextBox 4"/>
          <p:cNvSpPr txBox="1"/>
          <p:nvPr>
            <p:custDataLst>
              <p:tags r:id="rId3"/>
            </p:custDataLst>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6"/>
          </p:cNvPr>
          <p:cNvPicPr>
            <a:picLocks noChangeAspect="1"/>
          </p:cNvPicPr>
          <p:nvPr/>
        </p:nvPicPr>
        <p:blipFill>
          <a:blip r:embed="rId7"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8"/>
          </p:cNvPr>
          <p:cNvPicPr>
            <a:picLocks noChangeAspect="1" noChangeArrowheads="1"/>
          </p:cNvPicPr>
          <p:nvPr/>
        </p:nvPicPr>
        <p:blipFill>
          <a:blip r:embed="rId9"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Να ορίζει ο σπουδαστής την ατομική καμπύλη ζήτησης.</a:t>
            </a:r>
            <a:endParaRPr lang="en-US" sz="2800" dirty="0" smtClean="0"/>
          </a:p>
          <a:p>
            <a:pPr lvl="0"/>
            <a:r>
              <a:rPr lang="el-GR" sz="2800" dirty="0" smtClean="0"/>
              <a:t>Να περιγράφει τους παράγοντες που την επηρεάζουν.</a:t>
            </a:r>
            <a:endParaRPr lang="el-GR" sz="2800" dirty="0" smtClean="0"/>
          </a:p>
          <a:p>
            <a:pPr lvl="0"/>
            <a:r>
              <a:rPr lang="el-GR" sz="2800" dirty="0" smtClean="0"/>
              <a:t>Να ορίζει την ατομική ζήτησης για ένα αγαθό ή υπηρεσία.</a:t>
            </a:r>
            <a:endParaRPr lang="el-GR" sz="2800" dirty="0" smtClean="0"/>
          </a:p>
          <a:p>
            <a:pPr lvl="0"/>
            <a:r>
              <a:rPr lang="el-GR" sz="2800" dirty="0" smtClean="0"/>
              <a:t>Να ορίζει την καμπύλη αγοραίας ζήτησης.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539552" y="2060848"/>
            <a:ext cx="7272808" cy="2880320"/>
          </a:xfrm>
        </p:spPr>
        <p:txBody>
          <a:bodyPr>
            <a:noAutofit/>
          </a:bodyPr>
          <a:lstStyle/>
          <a:p>
            <a:pPr lvl="1">
              <a:buFont typeface="Wingdings" pitchFamily="2" charset="2"/>
              <a:buChar char="§"/>
            </a:pPr>
            <a:r>
              <a:rPr lang="el-GR" dirty="0" smtClean="0">
                <a:hlinkClick r:id="rId8" action="ppaction://hlinksldjump"/>
              </a:rPr>
              <a:t>Ατομική Καμπύλη Ζήτησης.</a:t>
            </a:r>
          </a:p>
          <a:p>
            <a:pPr lvl="1">
              <a:buFont typeface="Wingdings" pitchFamily="2" charset="2"/>
              <a:buChar char="§"/>
            </a:pPr>
            <a:r>
              <a:rPr lang="el-GR" dirty="0" smtClean="0">
                <a:hlinkClick r:id="rId9" action="ppaction://hlinksldjump"/>
              </a:rPr>
              <a:t>Παράγοντες που την επηρεάζουν.</a:t>
            </a:r>
            <a:endParaRPr lang="el-GR" dirty="0" smtClean="0">
              <a:hlinkClick r:id="rId8" action="ppaction://hlinksldjump"/>
            </a:endParaRPr>
          </a:p>
          <a:p>
            <a:pPr lvl="1">
              <a:buFont typeface="Wingdings" pitchFamily="2" charset="2"/>
              <a:buChar char="§"/>
            </a:pPr>
            <a:r>
              <a:rPr lang="el-GR" dirty="0" smtClean="0">
                <a:hlinkClick r:id="rId10" action="ppaction://hlinksldjump"/>
              </a:rPr>
              <a:t>Ατομική Ζήτηση για ένα αγαθό ή υπηρεσία. </a:t>
            </a:r>
            <a:endParaRPr lang="fi-FI" dirty="0"/>
          </a:p>
          <a:p>
            <a:pPr lvl="1">
              <a:buFont typeface="Wingdings" pitchFamily="2" charset="2"/>
              <a:buChar char="§"/>
            </a:pPr>
            <a:r>
              <a:rPr lang="el-GR" dirty="0" smtClean="0">
                <a:hlinkClick r:id="rId11" action="ppaction://hlinksldjump"/>
              </a:rPr>
              <a:t>Καμπύλη Αγοραίας Ζήτησης. </a:t>
            </a:r>
            <a:endParaRPr lang="el-GR" dirty="0" smtClean="0">
              <a:hlinkClick r:id="" action="ppaction://noaction"/>
            </a:endParaRPr>
          </a:p>
          <a:p>
            <a:pPr marL="457200" lvl="1" indent="0">
              <a:buNone/>
            </a:pPr>
            <a:endParaRPr lang="el-GR" sz="18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Ατομική Καμπύλη Ζήτησης (α)</a:t>
            </a:r>
            <a:endParaRPr lang="en-US" sz="2800" b="0" dirty="0"/>
          </a:p>
        </p:txBody>
      </p:sp>
      <p:sp>
        <p:nvSpPr>
          <p:cNvPr id="9" name="Θέση περιεχομένου 8"/>
          <p:cNvSpPr>
            <a:spLocks noGrp="1"/>
          </p:cNvSpPr>
          <p:nvPr>
            <p:ph idx="1"/>
            <p:custDataLst>
              <p:tags r:id="rId3"/>
            </p:custDataLst>
          </p:nvPr>
        </p:nvSpPr>
        <p:spPr>
          <a:xfrm>
            <a:off x="323528" y="1219920"/>
            <a:ext cx="3898776" cy="4513336"/>
          </a:xfrm>
        </p:spPr>
        <p:txBody>
          <a:bodyPr>
            <a:noAutofit/>
          </a:bodyPr>
          <a:lstStyle/>
          <a:p>
            <a:pPr>
              <a:buFont typeface="Wingdings" panose="05000000000000000000" pitchFamily="2" charset="2"/>
              <a:buChar char="v"/>
            </a:pPr>
            <a:r>
              <a:rPr lang="el-GR" sz="1600" dirty="0"/>
              <a:t>Η καμπύλη ζήτησης αποτυπώνει τη σχέση μεταξύ των ζητουμένων ποσοτήτων και της τιμής ενός αγαθού, θεωρώντας όλους του υπόλοιπους προσδιοριστικούς παράγοντες σταθερούς.</a:t>
            </a:r>
          </a:p>
          <a:p>
            <a:pPr>
              <a:buFont typeface="Wingdings" panose="05000000000000000000" pitchFamily="2" charset="2"/>
              <a:buChar char="v"/>
            </a:pPr>
            <a:r>
              <a:rPr lang="el-GR" sz="1600" dirty="0"/>
              <a:t>Η κλίση είναι αρνητική γιατί η τιμή και η ζητούμενη ποσότητα κινούνται </a:t>
            </a:r>
            <a:r>
              <a:rPr lang="el-GR" sz="1600" dirty="0" smtClean="0"/>
              <a:t>αντίρροπα </a:t>
            </a:r>
            <a:r>
              <a:rPr lang="el-GR" sz="1600" b="1" dirty="0" smtClean="0">
                <a:solidFill>
                  <a:srgbClr val="0000FF"/>
                </a:solidFill>
              </a:rPr>
              <a:t>(νόμος </a:t>
            </a:r>
            <a:r>
              <a:rPr lang="el-GR" sz="1600" b="1" dirty="0">
                <a:solidFill>
                  <a:srgbClr val="0000FF"/>
                </a:solidFill>
              </a:rPr>
              <a:t>της ζήτησης)</a:t>
            </a:r>
            <a:r>
              <a:rPr lang="el-GR" sz="1600" dirty="0"/>
              <a:t>.</a:t>
            </a:r>
          </a:p>
          <a:p>
            <a:pPr>
              <a:buFont typeface="Wingdings" panose="05000000000000000000" pitchFamily="2" charset="2"/>
              <a:buChar char="v"/>
            </a:pPr>
            <a:r>
              <a:rPr lang="el-GR" sz="1600" dirty="0"/>
              <a:t>Σύμφωνα με τον </a:t>
            </a:r>
            <a:r>
              <a:rPr lang="el-GR" sz="1600" dirty="0" err="1"/>
              <a:t>Ricardo</a:t>
            </a:r>
            <a:r>
              <a:rPr lang="el-GR" sz="1600" dirty="0"/>
              <a:t>, για ορισμένα αγαθά η καμπύλη ζήτησης έχει θετική κλίση πχ. πίνακες ζωγραφικής, παλιό κρασί κλπ. Και στις περιπτώσεις αυτές όμως, η τιμή εξαρτάται από τη ζήτηση  </a:t>
            </a:r>
            <a:r>
              <a:rPr lang="el-GR" sz="1600" b="1" dirty="0">
                <a:solidFill>
                  <a:srgbClr val="0000FF"/>
                </a:solidFill>
              </a:rPr>
              <a:t>(DEMAND) </a:t>
            </a:r>
            <a:r>
              <a:rPr lang="el-GR" sz="1600" dirty="0"/>
              <a:t>και όχι το αντίθετο. </a:t>
            </a:r>
            <a:endParaRPr lang="el-GR" sz="5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pic>
        <p:nvPicPr>
          <p:cNvPr id="2" name="Εικόνα 1" descr="Ατομική καμπύλη ζήτησης."/>
          <p:cNvPicPr>
            <a:picLocks noChangeAspect="1"/>
          </p:cNvPicPr>
          <p:nvPr/>
        </p:nvPicPr>
        <p:blipFill>
          <a:blip r:embed="rId8"/>
          <a:stretch>
            <a:fillRect/>
          </a:stretch>
        </p:blipFill>
        <p:spPr>
          <a:xfrm>
            <a:off x="4939549" y="1242568"/>
            <a:ext cx="3780762" cy="4687656"/>
          </a:xfrm>
          <a:prstGeom prst="rect">
            <a:avLst/>
          </a:prstGeom>
        </p:spPr>
      </p:pic>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600" dirty="0" smtClean="0"/>
              <a:t>Παράγοντες που μετατοπίζουν</a:t>
            </a:r>
            <a:br>
              <a:rPr lang="el-GR" sz="3600" dirty="0" smtClean="0"/>
            </a:br>
            <a:r>
              <a:rPr lang="el-GR" sz="3600" dirty="0" smtClean="0"/>
              <a:t> την Καμπύλη Ζήτησης (α)</a:t>
            </a:r>
            <a:endParaRPr lang="en-US" sz="2000" b="0" dirty="0"/>
          </a:p>
        </p:txBody>
      </p:sp>
      <p:sp>
        <p:nvSpPr>
          <p:cNvPr id="9" name="Θέση περιεχομένου 8"/>
          <p:cNvSpPr>
            <a:spLocks noGrp="1"/>
          </p:cNvSpPr>
          <p:nvPr>
            <p:ph idx="1"/>
            <p:custDataLst>
              <p:tags r:id="rId4"/>
            </p:custDataLst>
          </p:nvPr>
        </p:nvSpPr>
        <p:spPr>
          <a:xfrm>
            <a:off x="194723" y="1555572"/>
            <a:ext cx="4392488" cy="4513336"/>
          </a:xfrm>
        </p:spPr>
        <p:txBody>
          <a:bodyPr>
            <a:noAutofit/>
          </a:bodyPr>
          <a:lstStyle/>
          <a:p>
            <a:pPr>
              <a:buFont typeface="+mj-lt"/>
              <a:buAutoNum type="arabicPeriod"/>
            </a:pPr>
            <a:r>
              <a:rPr lang="el-GR" sz="2000" dirty="0" smtClean="0"/>
              <a:t>Το </a:t>
            </a:r>
            <a:r>
              <a:rPr lang="el-GR" sz="2000" dirty="0"/>
              <a:t>εισόδημα των καταναλωτών</a:t>
            </a:r>
          </a:p>
          <a:p>
            <a:pPr lvl="1">
              <a:buFont typeface="Wingdings" panose="05000000000000000000" pitchFamily="2" charset="2"/>
              <a:buChar char="v"/>
            </a:pPr>
            <a:r>
              <a:rPr lang="el-GR" sz="1200" dirty="0"/>
              <a:t>Η Αύξηση του εισοδήματος,  με σταθερή τιμή στους λοιπούς προσδιοριστικούς παράγοντες, επιφέρει μετατόπιση της καμπύλης ζήτησης προς τα δεξιά (D’D’), ενώ η μείωση προς τα αριστερά ( D΄΄D΄΄).</a:t>
            </a:r>
          </a:p>
          <a:p>
            <a:pPr lvl="1">
              <a:buFont typeface="Wingdings" panose="05000000000000000000" pitchFamily="2" charset="2"/>
              <a:buChar char="v"/>
            </a:pPr>
            <a:r>
              <a:rPr lang="el-GR" sz="1200" dirty="0"/>
              <a:t>Η αύξηση του εισοδήματος μετατοπίζει την καμπύλη ζήτησης προς τα αριστερά για βασικά είδη τροφίμων (ψωμί, όσπρια, ρύζι : ΚΑΤΩΤΕΡΑ ΑΓΑΘΑ)</a:t>
            </a:r>
          </a:p>
          <a:p>
            <a:pPr>
              <a:buFont typeface="+mj-lt"/>
              <a:buAutoNum type="arabicPeriod"/>
            </a:pPr>
            <a:r>
              <a:rPr lang="el-GR" sz="2000" dirty="0" smtClean="0"/>
              <a:t>Οι </a:t>
            </a:r>
            <a:r>
              <a:rPr lang="el-GR" sz="2000" dirty="0"/>
              <a:t>προτιμήσεις των καταναλωτών.</a:t>
            </a:r>
          </a:p>
          <a:p>
            <a:pPr lvl="1">
              <a:buFont typeface="Wingdings" panose="05000000000000000000" pitchFamily="2" charset="2"/>
              <a:buChar char="v"/>
            </a:pPr>
            <a:r>
              <a:rPr lang="el-GR" sz="1200" dirty="0"/>
              <a:t>Αν οι προτιμήσεις των καταναλωτών καταστούν ευνοϊκότερες για ένα προϊόν, δεδομένης της σταθερότητας της τιμής και των άλλων παραγόντων, τότε η καμπύλη ζήτησης μετατοπίζεται προς τα δεξιά. Αν συμβεί το αντίθετο η καμπύλη μετατοπίζεται προς τα αριστερά.</a:t>
            </a:r>
          </a:p>
          <a:p>
            <a:pPr>
              <a:buFont typeface="+mj-lt"/>
              <a:buAutoNum type="arabicPeriod"/>
            </a:pPr>
            <a:r>
              <a:rPr lang="el-GR" sz="2000" dirty="0" smtClean="0"/>
              <a:t>Το </a:t>
            </a:r>
            <a:r>
              <a:rPr lang="el-GR" sz="2000" dirty="0"/>
              <a:t>μέγεθος του πληθυσμού</a:t>
            </a:r>
          </a:p>
          <a:p>
            <a:pPr lvl="1">
              <a:buFont typeface="Wingdings" panose="05000000000000000000" pitchFamily="2" charset="2"/>
              <a:buChar char="v"/>
            </a:pPr>
            <a:r>
              <a:rPr lang="el-GR" sz="1200" dirty="0"/>
              <a:t>Η αύξηση του πληθυσμού μετατοπίζει την καμπύλη προς τα δεξιά ενώ η μείωση προς τα αριστερά</a:t>
            </a:r>
            <a:br>
              <a:rPr lang="el-GR" sz="1200" dirty="0"/>
            </a:br>
            <a:endParaRPr lang="el-GR" sz="1200" dirty="0"/>
          </a:p>
          <a:p>
            <a:pPr marL="228600" indent="-228600">
              <a:buFont typeface="+mj-lt"/>
              <a:buAutoNum type="arabicPeriod"/>
            </a:pPr>
            <a:endParaRPr lang="el-GR" sz="700" dirty="0"/>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graphicFrame>
        <p:nvGraphicFramePr>
          <p:cNvPr id="7" name="Object 3" descr="Διάγραμμα μετατόπισης καμπύλης ζήτησης εξαρτόμενο απο παράγοντες. "/>
          <p:cNvGraphicFramePr>
            <a:graphicFrameLocks noChangeAspect="1"/>
          </p:cNvGraphicFramePr>
          <p:nvPr>
            <p:extLst>
              <p:ext uri="{D42A27DB-BD31-4B8C-83A1-F6EECF244321}">
                <p14:modId xmlns:p14="http://schemas.microsoft.com/office/powerpoint/2010/main" val="3954993195"/>
              </p:ext>
            </p:extLst>
          </p:nvPr>
        </p:nvGraphicFramePr>
        <p:xfrm>
          <a:off x="5076825" y="1288971"/>
          <a:ext cx="2739137" cy="2988349"/>
        </p:xfrm>
        <a:graphic>
          <a:graphicData uri="http://schemas.openxmlformats.org/presentationml/2006/ole">
            <mc:AlternateContent xmlns:mc="http://schemas.openxmlformats.org/markup-compatibility/2006">
              <mc:Choice xmlns:v="urn:schemas-microsoft-com:vml" Requires="v">
                <p:oleObj spid="_x0000_s4124" r:id="rId10" imgW="3926988" imgH="3832133" progId="Visio.Drawing.4">
                  <p:embed/>
                </p:oleObj>
              </mc:Choice>
              <mc:Fallback>
                <p:oleObj r:id="rId10" imgW="3926988" imgH="3832133" progId="Visio.Drawing.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1288971"/>
                        <a:ext cx="2739137" cy="2988349"/>
                      </a:xfrm>
                      <a:prstGeom prst="rect">
                        <a:avLst/>
                      </a:prstGeom>
                      <a:solidFill>
                        <a:srgbClr val="99CCFF"/>
                      </a:solidFill>
                      <a:ln>
                        <a:noFill/>
                      </a:ln>
                      <a:extLst/>
                    </p:spPr>
                  </p:pic>
                </p:oleObj>
              </mc:Fallback>
            </mc:AlternateContent>
          </a:graphicData>
        </a:graphic>
      </p:graphicFrame>
      <p:sp>
        <p:nvSpPr>
          <p:cNvPr id="10" name="Ορθογώνιο 9"/>
          <p:cNvSpPr/>
          <p:nvPr>
            <p:custDataLst>
              <p:tags r:id="rId7"/>
            </p:custDataLst>
          </p:nvPr>
        </p:nvSpPr>
        <p:spPr>
          <a:xfrm>
            <a:off x="5076825" y="4277320"/>
            <a:ext cx="3959225" cy="2032000"/>
          </a:xfrm>
          <a:prstGeom prst="rect">
            <a:avLst/>
          </a:prstGeom>
          <a:solidFill>
            <a:schemeClr val="accent1">
              <a:lumMod val="60000"/>
              <a:lumOff val="40000"/>
            </a:schemeClr>
          </a:solidFill>
        </p:spPr>
        <p:txBody>
          <a:bodyPr>
            <a:spAutoFit/>
          </a:bodyPr>
          <a:lstStyle/>
          <a:p>
            <a:pPr marL="274320" indent="-274320" fontAlgn="auto">
              <a:spcBef>
                <a:spcPts val="0"/>
              </a:spcBef>
              <a:spcAft>
                <a:spcPts val="0"/>
              </a:spcAft>
              <a:buClr>
                <a:srgbClr val="FF0000"/>
              </a:buClr>
              <a:buFont typeface="Wingdings 2"/>
              <a:buChar char=""/>
              <a:defRPr/>
            </a:pPr>
            <a:r>
              <a:rPr lang="el-GR" sz="1400" dirty="0">
                <a:latin typeface="+mj-lt"/>
                <a:cs typeface="Arial" charset="0"/>
              </a:rPr>
              <a:t>Τι είναι </a:t>
            </a:r>
            <a:r>
              <a:rPr lang="el-GR" sz="1400" b="1" dirty="0">
                <a:latin typeface="+mj-lt"/>
                <a:cs typeface="Arial" charset="0"/>
              </a:rPr>
              <a:t>υποκατάστατο </a:t>
            </a:r>
            <a:r>
              <a:rPr lang="el-GR" sz="1400" b="1" dirty="0" smtClean="0">
                <a:latin typeface="+mj-lt"/>
                <a:cs typeface="Arial" charset="0"/>
              </a:rPr>
              <a:t> αγαθό</a:t>
            </a:r>
            <a:r>
              <a:rPr lang="el-GR" sz="1400" b="1" dirty="0">
                <a:latin typeface="+mj-lt"/>
                <a:cs typeface="Arial" charset="0"/>
              </a:rPr>
              <a:t>;</a:t>
            </a:r>
          </a:p>
          <a:p>
            <a:pPr marL="90488" indent="28575" fontAlgn="auto">
              <a:spcBef>
                <a:spcPts val="0"/>
              </a:spcBef>
              <a:spcAft>
                <a:spcPts val="0"/>
              </a:spcAft>
              <a:buClr>
                <a:srgbClr val="FF0000"/>
              </a:buClr>
              <a:buFont typeface="Wingdings 2" pitchFamily="18" charset="2"/>
              <a:buNone/>
              <a:defRPr/>
            </a:pPr>
            <a:r>
              <a:rPr lang="el-GR" sz="1400" dirty="0">
                <a:latin typeface="+mj-lt"/>
                <a:cs typeface="Arial" charset="0"/>
              </a:rPr>
              <a:t>Αυτό το οποίο μπορεί να χρησιμοποιηθεί εναλλακτικά σε σχέση με άλλα αγαθά πχ το μοσχαρίσιο κρέας σε αντικατάσταση του χοιρινού ή αρνίσιου κρέατος.</a:t>
            </a:r>
          </a:p>
          <a:p>
            <a:pPr marL="274320" indent="-274320" fontAlgn="auto">
              <a:spcBef>
                <a:spcPts val="0"/>
              </a:spcBef>
              <a:spcAft>
                <a:spcPts val="0"/>
              </a:spcAft>
              <a:buClr>
                <a:srgbClr val="FF0000"/>
              </a:buClr>
              <a:buFont typeface="Wingdings 2"/>
              <a:buChar char=""/>
              <a:defRPr/>
            </a:pPr>
            <a:r>
              <a:rPr lang="el-GR" sz="1400" dirty="0">
                <a:latin typeface="+mj-lt"/>
                <a:cs typeface="Arial" charset="0"/>
              </a:rPr>
              <a:t>Τι είναι </a:t>
            </a:r>
            <a:r>
              <a:rPr lang="el-GR" sz="1400" b="1" dirty="0">
                <a:latin typeface="+mj-lt"/>
                <a:cs typeface="Arial" charset="0"/>
              </a:rPr>
              <a:t>συμπληρωματικό αγαθό</a:t>
            </a:r>
            <a:r>
              <a:rPr lang="el-GR" sz="1400" dirty="0">
                <a:latin typeface="+mj-lt"/>
                <a:cs typeface="Arial" charset="0"/>
              </a:rPr>
              <a:t>;</a:t>
            </a:r>
          </a:p>
          <a:p>
            <a:pPr marL="90488" indent="28575" fontAlgn="auto">
              <a:spcBef>
                <a:spcPts val="0"/>
              </a:spcBef>
              <a:spcAft>
                <a:spcPts val="0"/>
              </a:spcAft>
              <a:buClr>
                <a:srgbClr val="FF0000"/>
              </a:buClr>
              <a:buFont typeface="Wingdings 2" pitchFamily="18" charset="2"/>
              <a:buNone/>
              <a:defRPr/>
            </a:pPr>
            <a:r>
              <a:rPr lang="el-GR" sz="1400" dirty="0">
                <a:latin typeface="+mj-lt"/>
                <a:cs typeface="Arial" charset="0"/>
              </a:rPr>
              <a:t>Το αγαθό του οποίου η κατανάλωση εξαρτάται θετικά από την κατανάλωση ενός άλλου αγαθού. Πχ. καφές και ζάχαρη, φωτιστικό και λάμπα.</a:t>
            </a:r>
          </a:p>
        </p:txBody>
      </p:sp>
    </p:spTree>
    <p:custDataLst>
      <p:tags r:id="rId2"/>
    </p:custDataLst>
    <p:extLst>
      <p:ext uri="{BB962C8B-B14F-4D97-AF65-F5344CB8AC3E}">
        <p14:creationId xmlns:p14="http://schemas.microsoft.com/office/powerpoint/2010/main" val="82437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smtClean="0"/>
              <a:t>Παράγοντες που μετατοπίζουν</a:t>
            </a:r>
            <a:br>
              <a:rPr lang="el-GR" sz="3600" dirty="0" smtClean="0"/>
            </a:br>
            <a:r>
              <a:rPr lang="el-GR" sz="3600" dirty="0" smtClean="0"/>
              <a:t> την Καμπύλη Ζήτησης (β)</a:t>
            </a:r>
            <a:endParaRPr lang="en-US" sz="2000" b="0" dirty="0"/>
          </a:p>
        </p:txBody>
      </p:sp>
      <p:sp>
        <p:nvSpPr>
          <p:cNvPr id="9" name="Θέση περιεχομένου 8"/>
          <p:cNvSpPr>
            <a:spLocks noGrp="1"/>
          </p:cNvSpPr>
          <p:nvPr>
            <p:ph idx="1"/>
            <p:custDataLst>
              <p:tags r:id="rId3"/>
            </p:custDataLst>
          </p:nvPr>
        </p:nvSpPr>
        <p:spPr>
          <a:xfrm>
            <a:off x="194723" y="1555572"/>
            <a:ext cx="5194530" cy="4513336"/>
          </a:xfrm>
        </p:spPr>
        <p:txBody>
          <a:bodyPr>
            <a:noAutofit/>
          </a:bodyPr>
          <a:lstStyle/>
          <a:p>
            <a:pPr marL="457200" indent="-457200">
              <a:buAutoNum type="arabicPeriod" startAt="4"/>
            </a:pPr>
            <a:r>
              <a:rPr lang="el-GR" sz="2000" dirty="0" smtClean="0"/>
              <a:t>Οι </a:t>
            </a:r>
            <a:r>
              <a:rPr lang="el-GR" sz="2000" dirty="0"/>
              <a:t>τιμές των άλλων αγαθών</a:t>
            </a:r>
            <a:r>
              <a:rPr lang="el-GR" sz="2000" dirty="0" smtClean="0"/>
              <a:t>.</a:t>
            </a:r>
          </a:p>
          <a:p>
            <a:pPr marL="685800" lvl="1">
              <a:buFont typeface="Wingdings" panose="05000000000000000000" pitchFamily="2" charset="2"/>
              <a:buChar char="ü"/>
            </a:pPr>
            <a:r>
              <a:rPr lang="el-GR" sz="1400" dirty="0" smtClean="0"/>
              <a:t>Αν </a:t>
            </a:r>
            <a:r>
              <a:rPr lang="el-GR" sz="1400" dirty="0"/>
              <a:t>η τιμή και οι άλλοι προσδιοριστικοί παράγοντες είναι σταθεροί, τότε η αύξηση της τιμής του υποκατάστατου μετατοπίζει την καμπύλη ζήτησης προς τα δεξιά και το αντίστροφο προς τα αριστερά. </a:t>
            </a:r>
            <a:endParaRPr lang="el-GR" sz="1400" dirty="0" smtClean="0"/>
          </a:p>
          <a:p>
            <a:pPr lvl="1">
              <a:buFont typeface="Wingdings" panose="05000000000000000000" pitchFamily="2" charset="2"/>
              <a:buChar char="ü"/>
            </a:pPr>
            <a:r>
              <a:rPr lang="el-GR" sz="1400" dirty="0" smtClean="0"/>
              <a:t>Αν </a:t>
            </a:r>
            <a:r>
              <a:rPr lang="el-GR" sz="1400" dirty="0"/>
              <a:t>η τιμή του συμπληρωματικού αγαθού αυξηθεί τότε η καμπύλη ζήτησης  του αγαθού θα μετατοπιστεί αριστερά (αν η τιμή και οι άλλοι προσδιοριστικοί παράγοντες είναι σταθεροί</a:t>
            </a:r>
            <a:r>
              <a:rPr lang="el-GR" sz="1400" dirty="0" smtClean="0"/>
              <a:t>).</a:t>
            </a:r>
          </a:p>
          <a:p>
            <a:pPr marL="0" indent="0">
              <a:buNone/>
            </a:pPr>
            <a:r>
              <a:rPr lang="el-GR" sz="2000" dirty="0" smtClean="0"/>
              <a:t>5</a:t>
            </a:r>
            <a:r>
              <a:rPr lang="el-GR" sz="2000" dirty="0"/>
              <a:t>. </a:t>
            </a:r>
            <a:r>
              <a:rPr lang="el-GR" sz="2000" dirty="0" smtClean="0"/>
              <a:t>   Η </a:t>
            </a:r>
            <a:r>
              <a:rPr lang="el-GR" sz="2000" dirty="0"/>
              <a:t>επίδραση του πληθωρισμού</a:t>
            </a:r>
          </a:p>
          <a:p>
            <a:pPr lvl="1">
              <a:buFont typeface="Wingdings" panose="05000000000000000000" pitchFamily="2" charset="2"/>
              <a:buChar char="ü"/>
            </a:pPr>
            <a:r>
              <a:rPr lang="el-GR" sz="1400" dirty="0"/>
              <a:t>Αν αυξηθεί ο πληθωρισμός (αύξηση του Γενικού δείκτη τιμών) τότε οι καταναλωτές  σπεύδουν να αγοράσουν τα αγαθά που επιθυμούν με χαμηλές τιμές και άρα η καμπύλη ζήτησης θα μετατοπιστεί προς τα δεξιά. Το αντίθετο, αν μειωθούν οι τιμές.</a:t>
            </a:r>
          </a:p>
          <a:p>
            <a:pPr marL="457200" lvl="1" indent="0">
              <a:buNone/>
            </a:pPr>
            <a:r>
              <a:rPr lang="el-GR" sz="1400" dirty="0"/>
              <a:t/>
            </a:r>
            <a:br>
              <a:rPr lang="el-GR" sz="1400" dirty="0"/>
            </a:br>
            <a:endParaRPr lang="el-GR" sz="1400" dirty="0"/>
          </a:p>
          <a:p>
            <a:pPr marL="228600" indent="-228600">
              <a:buFont typeface="+mj-lt"/>
              <a:buAutoNum type="arabicPeriod"/>
            </a:pPr>
            <a:endParaRPr lang="el-GR" sz="1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pic>
        <p:nvPicPr>
          <p:cNvPr id="2" name="Εικόνα 1" descr="Διάγραμμα μετατόπισης καμπύλης ζήτησης."/>
          <p:cNvPicPr>
            <a:picLocks noChangeAspect="1"/>
          </p:cNvPicPr>
          <p:nvPr/>
        </p:nvPicPr>
        <p:blipFill>
          <a:blip r:embed="rId8"/>
          <a:stretch>
            <a:fillRect/>
          </a:stretch>
        </p:blipFill>
        <p:spPr>
          <a:xfrm>
            <a:off x="5389253" y="1346130"/>
            <a:ext cx="3634469" cy="5039688"/>
          </a:xfrm>
          <a:prstGeom prst="rect">
            <a:avLst/>
          </a:prstGeom>
        </p:spPr>
      </p:pic>
    </p:spTree>
    <p:custDataLst>
      <p:tags r:id="rId1"/>
    </p:custDataLst>
    <p:extLst>
      <p:ext uri="{BB962C8B-B14F-4D97-AF65-F5344CB8AC3E}">
        <p14:creationId xmlns:p14="http://schemas.microsoft.com/office/powerpoint/2010/main" val="1396110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Η Ατομική Ζήτηση </a:t>
            </a:r>
            <a:br>
              <a:rPr lang="el-GR" sz="4000" dirty="0" smtClean="0"/>
            </a:br>
            <a:r>
              <a:rPr lang="el-GR" sz="4000" dirty="0" smtClean="0"/>
              <a:t>για ένα Αγαθό ή Υπηρεσία (α)</a:t>
            </a:r>
            <a:endParaRPr lang="el-GR" sz="4000" dirty="0"/>
          </a:p>
        </p:txBody>
      </p:sp>
      <p:sp>
        <p:nvSpPr>
          <p:cNvPr id="9" name="Θέση περιεχομένου 8"/>
          <p:cNvSpPr>
            <a:spLocks noGrp="1"/>
          </p:cNvSpPr>
          <p:nvPr>
            <p:ph idx="1"/>
            <p:custDataLst>
              <p:tags r:id="rId3"/>
            </p:custDataLst>
          </p:nvPr>
        </p:nvSpPr>
        <p:spPr>
          <a:xfrm>
            <a:off x="287524" y="1757041"/>
            <a:ext cx="8568952" cy="4781871"/>
          </a:xfrm>
        </p:spPr>
        <p:txBody>
          <a:bodyPr>
            <a:normAutofit/>
          </a:bodyPr>
          <a:lstStyle/>
          <a:p>
            <a:pPr>
              <a:buFont typeface="Wingdings" panose="05000000000000000000" pitchFamily="2" charset="2"/>
              <a:buChar char="v"/>
            </a:pPr>
            <a:r>
              <a:rPr lang="el-GR" sz="1800" dirty="0"/>
              <a:t>Η ζήτηση ενός προϊόντος που αντιμετωπίζει μια επιχείρηση,  εξαρτάται από το μέγεθος της αγοράς ή τη ζήτηση του κλάδου για το προϊόν, που με τη σειρά της είναι το άθροισμα των ζητήσεων του εμπορεύματος των μεμονωμένων καταναλωτών  στην αγορά.</a:t>
            </a:r>
          </a:p>
          <a:p>
            <a:pPr>
              <a:buFont typeface="Wingdings" panose="05000000000000000000" pitchFamily="2" charset="2"/>
              <a:buChar char="v"/>
            </a:pPr>
            <a:r>
              <a:rPr lang="el-GR" sz="1800" dirty="0"/>
              <a:t>Η ζήτηση για ένα αγαθό προκύπτει από την προθυμία και την ικανότητα των καταναλωτών για την αγορά του προϊόντος.</a:t>
            </a:r>
          </a:p>
          <a:p>
            <a:pPr>
              <a:buFont typeface="Wingdings" panose="05000000000000000000" pitchFamily="2" charset="2"/>
              <a:buChar char="v"/>
            </a:pPr>
            <a:r>
              <a:rPr lang="el-GR" sz="1800" dirty="0"/>
              <a:t>Η θεωρία ζήτησης του καταναλωτή θεωρεί ότι η ζητούμενη ποσότητα ενός εμπορεύματος εξαρτάται από:</a:t>
            </a:r>
          </a:p>
          <a:p>
            <a:pPr lvl="1">
              <a:buFont typeface="Wingdings" panose="05000000000000000000" pitchFamily="2" charset="2"/>
              <a:buChar char="ü"/>
            </a:pPr>
            <a:r>
              <a:rPr lang="el-GR" sz="1600" b="1" dirty="0"/>
              <a:t>την τιμή του προϊόντος ή της υπηρεσίας.</a:t>
            </a:r>
          </a:p>
          <a:p>
            <a:pPr lvl="1">
              <a:buFont typeface="Wingdings" panose="05000000000000000000" pitchFamily="2" charset="2"/>
              <a:buChar char="ü"/>
            </a:pPr>
            <a:r>
              <a:rPr lang="el-GR" sz="1600" b="1" dirty="0"/>
              <a:t>Το εισόδημα του καταναλωτή.</a:t>
            </a:r>
          </a:p>
          <a:p>
            <a:pPr lvl="1">
              <a:buFont typeface="Wingdings" panose="05000000000000000000" pitchFamily="2" charset="2"/>
              <a:buChar char="ü"/>
            </a:pPr>
            <a:r>
              <a:rPr lang="el-GR" sz="1600" b="1" dirty="0"/>
              <a:t>Την τιμή των συμπληρωματικών και υποκατάστατων προϊόντων </a:t>
            </a:r>
          </a:p>
          <a:p>
            <a:pPr lvl="1">
              <a:buFont typeface="Wingdings" panose="05000000000000000000" pitchFamily="2" charset="2"/>
              <a:buChar char="ü"/>
            </a:pPr>
            <a:r>
              <a:rPr lang="el-GR" sz="1600" b="1" dirty="0"/>
              <a:t>Τις προτιμήσεις των καταναλωτών.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3829757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12/2015 12:03:06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7,1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28562AF-9A08-4C8E-871C-844D44D28B7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1316</TotalTime>
  <Words>1128</Words>
  <Application>Microsoft Office PowerPoint</Application>
  <PresentationFormat>Προβολή στην οθόνη (4:3)</PresentationFormat>
  <Paragraphs>134</Paragraphs>
  <Slides>14</Slides>
  <Notes>14</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14</vt:i4>
      </vt:variant>
    </vt:vector>
  </HeadingPairs>
  <TitlesOfParts>
    <vt:vector size="20" baseType="lpstr">
      <vt:lpstr>Arial</vt:lpstr>
      <vt:lpstr>Calibri</vt:lpstr>
      <vt:lpstr>Wingdings</vt:lpstr>
      <vt:lpstr>Wingdings 2</vt:lpstr>
      <vt:lpstr>Θέμα του Office</vt:lpstr>
      <vt:lpstr>Visio.Drawing.4</vt:lpstr>
      <vt:lpstr>Μικροοικονομική                           Θεωρία και Πολιτική</vt:lpstr>
      <vt:lpstr>Άδειες Χρήσης</vt:lpstr>
      <vt:lpstr>Χρηματοδότηση</vt:lpstr>
      <vt:lpstr>Σκοποί  ενότητας</vt:lpstr>
      <vt:lpstr>Περιεχόμενα ενότητας</vt:lpstr>
      <vt:lpstr>Ατομική Καμπύλη Ζήτησης (α)</vt:lpstr>
      <vt:lpstr>Παράγοντες που μετατοπίζουν  την Καμπύλη Ζήτησης (α)</vt:lpstr>
      <vt:lpstr>Παράγοντες που μετατοπίζουν  την Καμπύλη Ζήτησης (β)</vt:lpstr>
      <vt:lpstr>Η Ατομική Ζήτηση  για ένα Αγαθό ή Υπηρεσία (α)</vt:lpstr>
      <vt:lpstr>Η Ατομική Ζήτηση  για ένα Αγαθό ή Υπηρεσία (β)</vt:lpstr>
      <vt:lpstr>Η Ατομική Ζήτηση  για ένα Αγαθό ή Υπηρεσία (γ)</vt:lpstr>
      <vt:lpstr>Η Ατομική Ζήτηση  για ένα Αγαθό ή Υπηρεσία (δ)</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143</cp:revision>
  <dcterms:created xsi:type="dcterms:W3CDTF">2014-04-07T11:24:35Z</dcterms:created>
  <dcterms:modified xsi:type="dcterms:W3CDTF">2015-12-01T22:03:11Z</dcterms:modified>
</cp:coreProperties>
</file>