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7"/>
  </p:notesMasterIdLst>
  <p:sldIdLst>
    <p:sldId id="307" r:id="rId2"/>
    <p:sldId id="306" r:id="rId3"/>
    <p:sldId id="266" r:id="rId4"/>
    <p:sldId id="268" r:id="rId5"/>
    <p:sldId id="270" r:id="rId6"/>
    <p:sldId id="272" r:id="rId7"/>
    <p:sldId id="273" r:id="rId8"/>
    <p:sldId id="274" r:id="rId9"/>
    <p:sldId id="276" r:id="rId10"/>
    <p:sldId id="277" r:id="rId11"/>
    <p:sldId id="278" r:id="rId12"/>
    <p:sldId id="279" r:id="rId13"/>
    <p:sldId id="280" r:id="rId14"/>
    <p:sldId id="281" r:id="rId15"/>
    <p:sldId id="282" r:id="rId16"/>
    <p:sldId id="283" r:id="rId17"/>
    <p:sldId id="301" r:id="rId18"/>
    <p:sldId id="298" r:id="rId19"/>
    <p:sldId id="299" r:id="rId20"/>
    <p:sldId id="262" r:id="rId21"/>
    <p:sldId id="257" r:id="rId22"/>
    <p:sldId id="258" r:id="rId23"/>
    <p:sldId id="259" r:id="rId24"/>
    <p:sldId id="264" r:id="rId25"/>
    <p:sldId id="284" r:id="rId26"/>
    <p:sldId id="296" r:id="rId27"/>
    <p:sldId id="294" r:id="rId28"/>
    <p:sldId id="295" r:id="rId29"/>
    <p:sldId id="285" r:id="rId30"/>
    <p:sldId id="302" r:id="rId31"/>
    <p:sldId id="293" r:id="rId32"/>
    <p:sldId id="303" r:id="rId33"/>
    <p:sldId id="286" r:id="rId34"/>
    <p:sldId id="292" r:id="rId35"/>
    <p:sldId id="304" r:id="rId36"/>
    <p:sldId id="287" r:id="rId37"/>
    <p:sldId id="297" r:id="rId38"/>
    <p:sldId id="305" r:id="rId39"/>
    <p:sldId id="288" r:id="rId40"/>
    <p:sldId id="289" r:id="rId41"/>
    <p:sldId id="290" r:id="rId42"/>
    <p:sldId id="291" r:id="rId43"/>
    <p:sldId id="308" r:id="rId44"/>
    <p:sldId id="309" r:id="rId45"/>
    <p:sldId id="310" r:id="rId46"/>
  </p:sldIdLst>
  <p:sldSz cx="9144000" cy="6858000" type="screen4x3"/>
  <p:notesSz cx="6858000" cy="9144000"/>
  <p:defaultTextStyle>
    <a:defPPr>
      <a:defRPr lang="el-GR"/>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smtClean="0"/>
            </a:lvl1pPr>
          </a:lstStyle>
          <a:p>
            <a:pPr>
              <a:defRPr/>
            </a:pPr>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smtClean="0"/>
            </a:lvl1pPr>
          </a:lstStyle>
          <a:p>
            <a:pPr>
              <a:defRPr/>
            </a:pPr>
            <a:fld id="{6AC5C157-A9B5-4E5A-9962-3998869FA0F5}" type="datetimeFigureOut">
              <a:rPr lang="el-GR"/>
              <a:pPr>
                <a:defRPr/>
              </a:pPr>
              <a:t>2/7/2015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smtClean="0"/>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smtClean="0"/>
            </a:lvl1pPr>
          </a:lstStyle>
          <a:p>
            <a:pPr>
              <a:defRPr/>
            </a:pPr>
            <a:fld id="{5EA35364-02F1-4493-8CDF-13630EB6D35F}" type="slidenum">
              <a:rPr lang="el-GR"/>
              <a:pPr>
                <a:defRPr/>
              </a:pPr>
              <a:t>‹#›</a:t>
            </a:fld>
            <a:endParaRPr lang="el-GR"/>
          </a:p>
        </p:txBody>
      </p:sp>
    </p:spTree>
    <p:extLst>
      <p:ext uri="{BB962C8B-B14F-4D97-AF65-F5344CB8AC3E}">
        <p14:creationId xmlns:p14="http://schemas.microsoft.com/office/powerpoint/2010/main" val="37054191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solidFill>
                <a:srgbClr val="FF0000"/>
              </a:solidFill>
            </a:endParaRPr>
          </a:p>
        </p:txBody>
      </p:sp>
      <p:sp>
        <p:nvSpPr>
          <p:cNvPr id="5124"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6D7B115-CA72-40A4-B60E-F4A7084115BA}" type="slidenum">
              <a:rPr lang="el-GR" altLang="el-GR"/>
              <a:pPr/>
              <a:t>1</a:t>
            </a:fld>
            <a:endParaRPr lang="el-GR" altLang="el-GR"/>
          </a:p>
        </p:txBody>
      </p:sp>
    </p:spTree>
    <p:extLst>
      <p:ext uri="{BB962C8B-B14F-4D97-AF65-F5344CB8AC3E}">
        <p14:creationId xmlns:p14="http://schemas.microsoft.com/office/powerpoint/2010/main" val="10143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49156"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97BB99A-C677-4C23-9AC8-CBB81C84EB01}" type="slidenum">
              <a:rPr lang="el-GR" altLang="el-GR"/>
              <a:pPr/>
              <a:t>43</a:t>
            </a:fld>
            <a:endParaRPr lang="el-GR" altLang="el-GR"/>
          </a:p>
        </p:txBody>
      </p:sp>
    </p:spTree>
    <p:extLst>
      <p:ext uri="{BB962C8B-B14F-4D97-AF65-F5344CB8AC3E}">
        <p14:creationId xmlns:p14="http://schemas.microsoft.com/office/powerpoint/2010/main" val="1986985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51204"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17A2433-1244-4433-837F-B8F7F0FD8706}" type="slidenum">
              <a:rPr lang="el-GR" altLang="el-GR"/>
              <a:pPr/>
              <a:t>44</a:t>
            </a:fld>
            <a:endParaRPr lang="el-GR" altLang="el-GR"/>
          </a:p>
        </p:txBody>
      </p:sp>
    </p:spTree>
    <p:extLst>
      <p:ext uri="{BB962C8B-B14F-4D97-AF65-F5344CB8AC3E}">
        <p14:creationId xmlns:p14="http://schemas.microsoft.com/office/powerpoint/2010/main" val="19832923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8CA99EF-82A7-427B-8930-323A34852006}" type="slidenum">
              <a:rPr lang="el-GR" altLang="el-GR"/>
              <a:pPr/>
              <a:t>45</a:t>
            </a:fld>
            <a:endParaRPr lang="el-GR" altLang="el-GR"/>
          </a:p>
        </p:txBody>
      </p:sp>
    </p:spTree>
    <p:extLst>
      <p:ext uri="{BB962C8B-B14F-4D97-AF65-F5344CB8AC3E}">
        <p14:creationId xmlns:p14="http://schemas.microsoft.com/office/powerpoint/2010/main" val="279965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
          <p:nvSpPr>
            <p:cNvPr id="6"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
          <p:nvSpPr>
            <p:cNvPr id="7"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grpSp>
      <p:sp>
        <p:nvSpPr>
          <p:cNvPr id="60418"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el-GR" altLang="el-GR" noProof="0" smtClean="0"/>
              <a:t>Κάντε κλικ για επεξεργασία του τίτλου</a:t>
            </a:r>
          </a:p>
        </p:txBody>
      </p:sp>
      <p:sp>
        <p:nvSpPr>
          <p:cNvPr id="60419" name="Rectangle 3"/>
          <p:cNvSpPr>
            <a:spLocks noGrp="1" noChangeArrowheads="1"/>
          </p:cNvSpPr>
          <p:nvPr>
            <p:ph type="subTitle" idx="1"/>
          </p:nvPr>
        </p:nvSpPr>
        <p:spPr>
          <a:xfrm>
            <a:off x="1371600" y="3270250"/>
            <a:ext cx="6400800" cy="2209800"/>
          </a:xfrm>
        </p:spPr>
        <p:txBody>
          <a:bodyPr/>
          <a:lstStyle>
            <a:lvl1pPr marL="0" indent="0" algn="ctr">
              <a:buFont typeface="Wingdings" panose="05000000000000000000" pitchFamily="2" charset="2"/>
              <a:buNone/>
              <a:defRPr sz="3000"/>
            </a:lvl1pPr>
          </a:lstStyle>
          <a:p>
            <a:pPr lvl="0"/>
            <a:r>
              <a:rPr lang="el-GR" altLang="el-GR" noProof="0" smtClean="0"/>
              <a:t>Κάντε κλικ για να επεξεργαστείτε τον υπότιτλο του υποδείγματος</a:t>
            </a:r>
          </a:p>
        </p:txBody>
      </p:sp>
      <p:sp>
        <p:nvSpPr>
          <p:cNvPr id="8" name="Rectangle 4"/>
          <p:cNvSpPr>
            <a:spLocks noGrp="1" noChangeArrowheads="1"/>
          </p:cNvSpPr>
          <p:nvPr>
            <p:ph type="dt" sz="half" idx="10"/>
          </p:nvPr>
        </p:nvSpPr>
        <p:spPr/>
        <p:txBody>
          <a:bodyPr/>
          <a:lstStyle>
            <a:lvl1pPr>
              <a:defRPr smtClean="0"/>
            </a:lvl1pPr>
          </a:lstStyle>
          <a:p>
            <a:pPr>
              <a:defRPr/>
            </a:pPr>
            <a:endParaRPr lang="el-GR" altLang="el-GR"/>
          </a:p>
        </p:txBody>
      </p:sp>
      <p:sp>
        <p:nvSpPr>
          <p:cNvPr id="9" name="Rectangle 5"/>
          <p:cNvSpPr>
            <a:spLocks noGrp="1" noChangeArrowheads="1"/>
          </p:cNvSpPr>
          <p:nvPr>
            <p:ph type="ftr" sz="quarter" idx="11"/>
          </p:nvPr>
        </p:nvSpPr>
        <p:spPr/>
        <p:txBody>
          <a:bodyPr/>
          <a:lstStyle>
            <a:lvl1pPr>
              <a:defRPr smtClean="0"/>
            </a:lvl1pPr>
          </a:lstStyle>
          <a:p>
            <a:pPr>
              <a:defRPr/>
            </a:pPr>
            <a:endParaRPr lang="el-GR" altLang="el-GR"/>
          </a:p>
        </p:txBody>
      </p:sp>
      <p:sp>
        <p:nvSpPr>
          <p:cNvPr id="10" name="Rectangle 6"/>
          <p:cNvSpPr>
            <a:spLocks noGrp="1" noChangeArrowheads="1"/>
          </p:cNvSpPr>
          <p:nvPr>
            <p:ph type="sldNum" sz="quarter" idx="12"/>
          </p:nvPr>
        </p:nvSpPr>
        <p:spPr/>
        <p:txBody>
          <a:bodyPr/>
          <a:lstStyle>
            <a:lvl1pPr>
              <a:defRPr smtClean="0"/>
            </a:lvl1pPr>
          </a:lstStyle>
          <a:p>
            <a:pPr>
              <a:defRPr/>
            </a:pPr>
            <a:fld id="{BEE25471-5847-40C6-BAE3-C276AC4EEB11}" type="slidenum">
              <a:rPr lang="el-GR" altLang="el-GR"/>
              <a:pPr>
                <a:defRPr/>
              </a:pPr>
              <a:t>‹#›</a:t>
            </a:fld>
            <a:endParaRPr lang="el-GR" altLang="el-GR"/>
          </a:p>
        </p:txBody>
      </p:sp>
    </p:spTree>
    <p:extLst>
      <p:ext uri="{BB962C8B-B14F-4D97-AF65-F5344CB8AC3E}">
        <p14:creationId xmlns:p14="http://schemas.microsoft.com/office/powerpoint/2010/main" val="2802448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
          <p:cNvSpPr>
            <a:spLocks noGrp="1" noChangeArrowheads="1"/>
          </p:cNvSpPr>
          <p:nvPr>
            <p:ph type="sldNum" sz="quarter" idx="12"/>
          </p:nvPr>
        </p:nvSpPr>
        <p:spPr>
          <a:ln/>
        </p:spPr>
        <p:txBody>
          <a:bodyPr/>
          <a:lstStyle>
            <a:lvl1pPr>
              <a:defRPr/>
            </a:lvl1pPr>
          </a:lstStyle>
          <a:p>
            <a:pPr>
              <a:defRPr/>
            </a:pPr>
            <a:fld id="{39FF333A-DF64-4CE7-A8AE-9A53CA929928}" type="slidenum">
              <a:rPr lang="el-GR" altLang="el-GR"/>
              <a:pPr>
                <a:defRPr/>
              </a:pPr>
              <a:t>‹#›</a:t>
            </a:fld>
            <a:endParaRPr lang="el-GR" altLang="el-GR"/>
          </a:p>
        </p:txBody>
      </p:sp>
    </p:spTree>
    <p:extLst>
      <p:ext uri="{BB962C8B-B14F-4D97-AF65-F5344CB8AC3E}">
        <p14:creationId xmlns:p14="http://schemas.microsoft.com/office/powerpoint/2010/main" val="4189240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7813"/>
            <a:ext cx="2057400" cy="5853112"/>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7813"/>
            <a:ext cx="6019800" cy="5853112"/>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
          <p:cNvSpPr>
            <a:spLocks noGrp="1" noChangeArrowheads="1"/>
          </p:cNvSpPr>
          <p:nvPr>
            <p:ph type="sldNum" sz="quarter" idx="12"/>
          </p:nvPr>
        </p:nvSpPr>
        <p:spPr>
          <a:ln/>
        </p:spPr>
        <p:txBody>
          <a:bodyPr/>
          <a:lstStyle>
            <a:lvl1pPr>
              <a:defRPr/>
            </a:lvl1pPr>
          </a:lstStyle>
          <a:p>
            <a:pPr>
              <a:defRPr/>
            </a:pPr>
            <a:fld id="{D5756189-8B8C-4202-83AD-9C17218B5020}" type="slidenum">
              <a:rPr lang="el-GR" altLang="el-GR"/>
              <a:pPr>
                <a:defRPr/>
              </a:pPr>
              <a:t>‹#›</a:t>
            </a:fld>
            <a:endParaRPr lang="el-GR" altLang="el-GR"/>
          </a:p>
        </p:txBody>
      </p:sp>
    </p:spTree>
    <p:extLst>
      <p:ext uri="{BB962C8B-B14F-4D97-AF65-F5344CB8AC3E}">
        <p14:creationId xmlns:p14="http://schemas.microsoft.com/office/powerpoint/2010/main" val="3329892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Αντικείμενο">
    <p:spTree>
      <p:nvGrpSpPr>
        <p:cNvPr id="1" name=""/>
        <p:cNvGrpSpPr/>
        <p:nvPr/>
      </p:nvGrpSpPr>
      <p:grpSpPr>
        <a:xfrm>
          <a:off x="0" y="0"/>
          <a:ext cx="0" cy="0"/>
          <a:chOff x="0" y="0"/>
          <a:chExt cx="0" cy="0"/>
        </a:xfrm>
      </p:grpSpPr>
      <p:sp>
        <p:nvSpPr>
          <p:cNvPr id="2" name="Θέση περιεχομένου 1"/>
          <p:cNvSpPr>
            <a:spLocks noGrp="1"/>
          </p:cNvSpPr>
          <p:nvPr>
            <p:ph/>
          </p:nvPr>
        </p:nvSpPr>
        <p:spPr>
          <a:xfrm>
            <a:off x="457200" y="277813"/>
            <a:ext cx="8229600" cy="585311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4"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5" name="Rectangle 6"/>
          <p:cNvSpPr>
            <a:spLocks noGrp="1" noChangeArrowheads="1"/>
          </p:cNvSpPr>
          <p:nvPr>
            <p:ph type="sldNum" sz="quarter" idx="12"/>
          </p:nvPr>
        </p:nvSpPr>
        <p:spPr>
          <a:ln/>
        </p:spPr>
        <p:txBody>
          <a:bodyPr/>
          <a:lstStyle>
            <a:lvl1pPr>
              <a:defRPr/>
            </a:lvl1pPr>
          </a:lstStyle>
          <a:p>
            <a:pPr>
              <a:defRPr/>
            </a:pPr>
            <a:fld id="{534FD28E-D9AC-4816-8F0C-A5E870E83AE4}" type="slidenum">
              <a:rPr lang="el-GR" altLang="el-GR"/>
              <a:pPr>
                <a:defRPr/>
              </a:pPr>
              <a:t>‹#›</a:t>
            </a:fld>
            <a:endParaRPr lang="el-GR" altLang="el-GR"/>
          </a:p>
        </p:txBody>
      </p:sp>
    </p:spTree>
    <p:extLst>
      <p:ext uri="{BB962C8B-B14F-4D97-AF65-F5344CB8AC3E}">
        <p14:creationId xmlns:p14="http://schemas.microsoft.com/office/powerpoint/2010/main" val="3622904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
          <p:cNvSpPr>
            <a:spLocks noGrp="1" noChangeArrowheads="1"/>
          </p:cNvSpPr>
          <p:nvPr>
            <p:ph type="sldNum" sz="quarter" idx="12"/>
          </p:nvPr>
        </p:nvSpPr>
        <p:spPr>
          <a:ln/>
        </p:spPr>
        <p:txBody>
          <a:bodyPr/>
          <a:lstStyle>
            <a:lvl1pPr>
              <a:defRPr/>
            </a:lvl1pPr>
          </a:lstStyle>
          <a:p>
            <a:pPr>
              <a:defRPr/>
            </a:pPr>
            <a:fld id="{738D646F-6FCA-4E2B-B206-24BDBC880957}" type="slidenum">
              <a:rPr lang="el-GR" altLang="el-GR"/>
              <a:pPr>
                <a:defRPr/>
              </a:pPr>
              <a:t>‹#›</a:t>
            </a:fld>
            <a:endParaRPr lang="el-GR" altLang="el-GR"/>
          </a:p>
        </p:txBody>
      </p:sp>
    </p:spTree>
    <p:extLst>
      <p:ext uri="{BB962C8B-B14F-4D97-AF65-F5344CB8AC3E}">
        <p14:creationId xmlns:p14="http://schemas.microsoft.com/office/powerpoint/2010/main" val="2513219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6"/>
          <p:cNvSpPr>
            <a:spLocks noGrp="1" noChangeArrowheads="1"/>
          </p:cNvSpPr>
          <p:nvPr>
            <p:ph type="sldNum" sz="quarter" idx="12"/>
          </p:nvPr>
        </p:nvSpPr>
        <p:spPr>
          <a:ln/>
        </p:spPr>
        <p:txBody>
          <a:bodyPr/>
          <a:lstStyle>
            <a:lvl1pPr>
              <a:defRPr/>
            </a:lvl1pPr>
          </a:lstStyle>
          <a:p>
            <a:pPr>
              <a:defRPr/>
            </a:pPr>
            <a:fld id="{F5B00B83-CDBA-4F28-82FA-9C5804BA3E90}" type="slidenum">
              <a:rPr lang="el-GR" altLang="el-GR"/>
              <a:pPr>
                <a:defRPr/>
              </a:pPr>
              <a:t>‹#›</a:t>
            </a:fld>
            <a:endParaRPr lang="el-GR" altLang="el-GR"/>
          </a:p>
        </p:txBody>
      </p:sp>
    </p:spTree>
    <p:extLst>
      <p:ext uri="{BB962C8B-B14F-4D97-AF65-F5344CB8AC3E}">
        <p14:creationId xmlns:p14="http://schemas.microsoft.com/office/powerpoint/2010/main" val="3326049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307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307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6"/>
          <p:cNvSpPr>
            <a:spLocks noGrp="1" noChangeArrowheads="1"/>
          </p:cNvSpPr>
          <p:nvPr>
            <p:ph type="sldNum" sz="quarter" idx="12"/>
          </p:nvPr>
        </p:nvSpPr>
        <p:spPr>
          <a:ln/>
        </p:spPr>
        <p:txBody>
          <a:bodyPr/>
          <a:lstStyle>
            <a:lvl1pPr>
              <a:defRPr/>
            </a:lvl1pPr>
          </a:lstStyle>
          <a:p>
            <a:pPr>
              <a:defRPr/>
            </a:pPr>
            <a:fld id="{02A6236F-C93E-459E-98AE-1E7BAAB765C6}" type="slidenum">
              <a:rPr lang="el-GR" altLang="el-GR"/>
              <a:pPr>
                <a:defRPr/>
              </a:pPr>
              <a:t>‹#›</a:t>
            </a:fld>
            <a:endParaRPr lang="el-GR" altLang="el-GR"/>
          </a:p>
        </p:txBody>
      </p:sp>
    </p:spTree>
    <p:extLst>
      <p:ext uri="{BB962C8B-B14F-4D97-AF65-F5344CB8AC3E}">
        <p14:creationId xmlns:p14="http://schemas.microsoft.com/office/powerpoint/2010/main" val="1801509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8"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9" name="Rectangle 6"/>
          <p:cNvSpPr>
            <a:spLocks noGrp="1" noChangeArrowheads="1"/>
          </p:cNvSpPr>
          <p:nvPr>
            <p:ph type="sldNum" sz="quarter" idx="12"/>
          </p:nvPr>
        </p:nvSpPr>
        <p:spPr>
          <a:ln/>
        </p:spPr>
        <p:txBody>
          <a:bodyPr/>
          <a:lstStyle>
            <a:lvl1pPr>
              <a:defRPr/>
            </a:lvl1pPr>
          </a:lstStyle>
          <a:p>
            <a:pPr>
              <a:defRPr/>
            </a:pPr>
            <a:fld id="{6D9C4ABF-EE2E-4E6C-B98C-9D1C283EC72C}" type="slidenum">
              <a:rPr lang="el-GR" altLang="el-GR"/>
              <a:pPr>
                <a:defRPr/>
              </a:pPr>
              <a:t>‹#›</a:t>
            </a:fld>
            <a:endParaRPr lang="el-GR" altLang="el-GR"/>
          </a:p>
        </p:txBody>
      </p:sp>
    </p:spTree>
    <p:extLst>
      <p:ext uri="{BB962C8B-B14F-4D97-AF65-F5344CB8AC3E}">
        <p14:creationId xmlns:p14="http://schemas.microsoft.com/office/powerpoint/2010/main" val="3271134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4"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5" name="Rectangle 6"/>
          <p:cNvSpPr>
            <a:spLocks noGrp="1" noChangeArrowheads="1"/>
          </p:cNvSpPr>
          <p:nvPr>
            <p:ph type="sldNum" sz="quarter" idx="12"/>
          </p:nvPr>
        </p:nvSpPr>
        <p:spPr>
          <a:ln/>
        </p:spPr>
        <p:txBody>
          <a:bodyPr/>
          <a:lstStyle>
            <a:lvl1pPr>
              <a:defRPr/>
            </a:lvl1pPr>
          </a:lstStyle>
          <a:p>
            <a:pPr>
              <a:defRPr/>
            </a:pPr>
            <a:fld id="{CABBE593-0072-4CB0-BF28-E16B04155802}" type="slidenum">
              <a:rPr lang="el-GR" altLang="el-GR"/>
              <a:pPr>
                <a:defRPr/>
              </a:pPr>
              <a:t>‹#›</a:t>
            </a:fld>
            <a:endParaRPr lang="el-GR" altLang="el-GR"/>
          </a:p>
        </p:txBody>
      </p:sp>
    </p:spTree>
    <p:extLst>
      <p:ext uri="{BB962C8B-B14F-4D97-AF65-F5344CB8AC3E}">
        <p14:creationId xmlns:p14="http://schemas.microsoft.com/office/powerpoint/2010/main" val="2600039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3"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4" name="Rectangle 6"/>
          <p:cNvSpPr>
            <a:spLocks noGrp="1" noChangeArrowheads="1"/>
          </p:cNvSpPr>
          <p:nvPr>
            <p:ph type="sldNum" sz="quarter" idx="12"/>
          </p:nvPr>
        </p:nvSpPr>
        <p:spPr>
          <a:ln/>
        </p:spPr>
        <p:txBody>
          <a:bodyPr/>
          <a:lstStyle>
            <a:lvl1pPr>
              <a:defRPr/>
            </a:lvl1pPr>
          </a:lstStyle>
          <a:p>
            <a:pPr>
              <a:defRPr/>
            </a:pPr>
            <a:fld id="{CB43DB5C-DA5C-4900-9B0B-22DC2699D8E3}" type="slidenum">
              <a:rPr lang="el-GR" altLang="el-GR"/>
              <a:pPr>
                <a:defRPr/>
              </a:pPr>
              <a:t>‹#›</a:t>
            </a:fld>
            <a:endParaRPr lang="el-GR" altLang="el-GR"/>
          </a:p>
        </p:txBody>
      </p:sp>
    </p:spTree>
    <p:extLst>
      <p:ext uri="{BB962C8B-B14F-4D97-AF65-F5344CB8AC3E}">
        <p14:creationId xmlns:p14="http://schemas.microsoft.com/office/powerpoint/2010/main" val="4242093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6"/>
          <p:cNvSpPr>
            <a:spLocks noGrp="1" noChangeArrowheads="1"/>
          </p:cNvSpPr>
          <p:nvPr>
            <p:ph type="sldNum" sz="quarter" idx="12"/>
          </p:nvPr>
        </p:nvSpPr>
        <p:spPr>
          <a:ln/>
        </p:spPr>
        <p:txBody>
          <a:bodyPr/>
          <a:lstStyle>
            <a:lvl1pPr>
              <a:defRPr/>
            </a:lvl1pPr>
          </a:lstStyle>
          <a:p>
            <a:pPr>
              <a:defRPr/>
            </a:pPr>
            <a:fld id="{D0F96240-062A-4018-B5BA-97317DD58100}" type="slidenum">
              <a:rPr lang="el-GR" altLang="el-GR"/>
              <a:pPr>
                <a:defRPr/>
              </a:pPr>
              <a:t>‹#›</a:t>
            </a:fld>
            <a:endParaRPr lang="el-GR" altLang="el-GR"/>
          </a:p>
        </p:txBody>
      </p:sp>
    </p:spTree>
    <p:extLst>
      <p:ext uri="{BB962C8B-B14F-4D97-AF65-F5344CB8AC3E}">
        <p14:creationId xmlns:p14="http://schemas.microsoft.com/office/powerpoint/2010/main" val="363032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Rectangle 4"/>
          <p:cNvSpPr>
            <a:spLocks noGrp="1" noChangeArrowheads="1"/>
          </p:cNvSpPr>
          <p:nvPr>
            <p:ph type="dt" sz="half" idx="10"/>
          </p:nvPr>
        </p:nvSpPr>
        <p:spPr>
          <a:ln/>
        </p:spPr>
        <p:txBody>
          <a:bodyPr/>
          <a:lstStyle>
            <a:lvl1pPr>
              <a:defRPr/>
            </a:lvl1pPr>
          </a:lstStyle>
          <a:p>
            <a:pPr>
              <a:defRPr/>
            </a:pPr>
            <a:endParaRPr lang="el-GR" alt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6"/>
          <p:cNvSpPr>
            <a:spLocks noGrp="1" noChangeArrowheads="1"/>
          </p:cNvSpPr>
          <p:nvPr>
            <p:ph type="sldNum" sz="quarter" idx="12"/>
          </p:nvPr>
        </p:nvSpPr>
        <p:spPr>
          <a:ln/>
        </p:spPr>
        <p:txBody>
          <a:bodyPr/>
          <a:lstStyle>
            <a:lvl1pPr>
              <a:defRPr/>
            </a:lvl1pPr>
          </a:lstStyle>
          <a:p>
            <a:pPr>
              <a:defRPr/>
            </a:pPr>
            <a:fld id="{8ED1D6DC-B7BF-4758-9A55-2DE7B5129006}" type="slidenum">
              <a:rPr lang="el-GR" altLang="el-GR"/>
              <a:pPr>
                <a:defRPr/>
              </a:pPr>
              <a:t>‹#›</a:t>
            </a:fld>
            <a:endParaRPr lang="el-GR" altLang="el-GR"/>
          </a:p>
        </p:txBody>
      </p:sp>
    </p:spTree>
    <p:extLst>
      <p:ext uri="{BB962C8B-B14F-4D97-AF65-F5344CB8AC3E}">
        <p14:creationId xmlns:p14="http://schemas.microsoft.com/office/powerpoint/2010/main" val="613975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l-GR" altLang="el-GR" smtClean="0"/>
              <a:t>Κάντε κλικ για επεξεργασία του τίτλου</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59396"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smtClean="0"/>
            </a:lvl1pPr>
          </a:lstStyle>
          <a:p>
            <a:pPr>
              <a:defRPr/>
            </a:pPr>
            <a:endParaRPr lang="el-GR" altLang="el-GR"/>
          </a:p>
        </p:txBody>
      </p:sp>
      <p:sp>
        <p:nvSpPr>
          <p:cNvPr id="59397"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smtClean="0"/>
            </a:lvl1pPr>
          </a:lstStyle>
          <a:p>
            <a:pPr>
              <a:defRPr/>
            </a:pPr>
            <a:endParaRPr lang="el-GR" altLang="el-GR"/>
          </a:p>
        </p:txBody>
      </p:sp>
      <p:sp>
        <p:nvSpPr>
          <p:cNvPr id="59398"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DAF809A9-AACD-44CE-89B7-D9272C9F402F}" type="slidenum">
              <a:rPr lang="el-GR" altLang="el-GR"/>
              <a:pPr>
                <a:defRPr/>
              </a:pPr>
              <a:t>‹#›</a:t>
            </a:fld>
            <a:endParaRPr lang="el-GR" altLang="el-GR"/>
          </a:p>
        </p:txBody>
      </p:sp>
      <p:sp>
        <p:nvSpPr>
          <p:cNvPr id="1031" name="Rectangle 7"/>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endParaRPr lang="el-GR" altLang="el-GR" sz="2400">
              <a:latin typeface="Times New Roman" panose="02020603050405020304" pitchFamily="18" charset="0"/>
            </a:endParaRPr>
          </a:p>
        </p:txBody>
      </p:sp>
      <p:sp>
        <p:nvSpPr>
          <p:cNvPr id="1032"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033" name="Rectangle 9"/>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endParaRPr lang="el-GR" altLang="el-GR" sz="2400">
              <a:latin typeface="Times New Roman" panose="02020603050405020304" pitchFamily="18" charset="0"/>
            </a:endParaRPr>
          </a:p>
        </p:txBody>
      </p:sp>
      <p:sp>
        <p:nvSpPr>
          <p:cNvPr id="1034" name="Rectangle 10"/>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endParaRPr lang="el-GR" altLang="el-GR" sz="2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anose="02020404030301010803" pitchFamily="18" charset="0"/>
        </a:defRPr>
      </a:lvl2pPr>
      <a:lvl3pPr algn="l" rtl="0" eaLnBrk="0" fontAlgn="base" hangingPunct="0">
        <a:spcBef>
          <a:spcPct val="0"/>
        </a:spcBef>
        <a:spcAft>
          <a:spcPct val="0"/>
        </a:spcAft>
        <a:defRPr sz="4400">
          <a:solidFill>
            <a:schemeClr val="tx2"/>
          </a:solidFill>
          <a:latin typeface="Garamond" panose="02020404030301010803" pitchFamily="18" charset="0"/>
        </a:defRPr>
      </a:lvl3pPr>
      <a:lvl4pPr algn="l" rtl="0" eaLnBrk="0" fontAlgn="base" hangingPunct="0">
        <a:spcBef>
          <a:spcPct val="0"/>
        </a:spcBef>
        <a:spcAft>
          <a:spcPct val="0"/>
        </a:spcAft>
        <a:defRPr sz="4400">
          <a:solidFill>
            <a:schemeClr val="tx2"/>
          </a:solidFill>
          <a:latin typeface="Garamond" panose="02020404030301010803" pitchFamily="18" charset="0"/>
        </a:defRPr>
      </a:lvl4pPr>
      <a:lvl5pPr algn="l" rtl="0" eaLnBrk="0" fontAlgn="base" hangingPunct="0">
        <a:spcBef>
          <a:spcPct val="0"/>
        </a:spcBef>
        <a:spcAft>
          <a:spcPct val="0"/>
        </a:spcAft>
        <a:defRPr sz="4400">
          <a:solidFill>
            <a:schemeClr val="tx2"/>
          </a:solidFill>
          <a:latin typeface="Garamond" panose="02020404030301010803" pitchFamily="18" charset="0"/>
        </a:defRPr>
      </a:lvl5pPr>
      <a:lvl6pPr marL="457200" algn="l" rtl="0" fontAlgn="base">
        <a:spcBef>
          <a:spcPct val="0"/>
        </a:spcBef>
        <a:spcAft>
          <a:spcPct val="0"/>
        </a:spcAft>
        <a:defRPr sz="4400">
          <a:solidFill>
            <a:schemeClr val="tx2"/>
          </a:solidFill>
          <a:latin typeface="Garamond" panose="02020404030301010803" pitchFamily="18" charset="0"/>
        </a:defRPr>
      </a:lvl6pPr>
      <a:lvl7pPr marL="914400" algn="l" rtl="0" fontAlgn="base">
        <a:spcBef>
          <a:spcPct val="0"/>
        </a:spcBef>
        <a:spcAft>
          <a:spcPct val="0"/>
        </a:spcAft>
        <a:defRPr sz="4400">
          <a:solidFill>
            <a:schemeClr val="tx2"/>
          </a:solidFill>
          <a:latin typeface="Garamond" panose="02020404030301010803" pitchFamily="18" charset="0"/>
        </a:defRPr>
      </a:lvl7pPr>
      <a:lvl8pPr marL="1371600" algn="l" rtl="0" fontAlgn="base">
        <a:spcBef>
          <a:spcPct val="0"/>
        </a:spcBef>
        <a:spcAft>
          <a:spcPct val="0"/>
        </a:spcAft>
        <a:defRPr sz="4400">
          <a:solidFill>
            <a:schemeClr val="tx2"/>
          </a:solidFill>
          <a:latin typeface="Garamond" panose="02020404030301010803" pitchFamily="18" charset="0"/>
        </a:defRPr>
      </a:lvl8pPr>
      <a:lvl9pPr marL="1828800" algn="l" rtl="0" fontAlgn="base">
        <a:spcBef>
          <a:spcPct val="0"/>
        </a:spcBef>
        <a:spcAft>
          <a:spcPct val="0"/>
        </a:spcAft>
        <a:defRPr sz="4400">
          <a:solidFill>
            <a:schemeClr val="tx2"/>
          </a:solidFill>
          <a:latin typeface="Garamond" panose="02020404030301010803"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ctrTitle"/>
          </p:nvPr>
        </p:nvSpPr>
        <p:spPr>
          <a:xfrm>
            <a:off x="611188" y="1268413"/>
            <a:ext cx="7772400" cy="1439862"/>
          </a:xfrm>
        </p:spPr>
        <p:txBody>
          <a:bodyPr/>
          <a:lstStyle/>
          <a:p>
            <a:pPr eaLnBrk="1" hangingPunct="1"/>
            <a:r>
              <a:rPr lang="el-GR" altLang="el-GR" sz="5400" b="1" smtClean="0">
                <a:solidFill>
                  <a:srgbClr val="5075BC"/>
                </a:solidFill>
              </a:rPr>
              <a:t>Το παιχνίδι στην εκπαιδευτική διαδικασία</a:t>
            </a:r>
            <a:endParaRPr lang="el-GR" altLang="el-GR" sz="6600" b="1" smtClean="0">
              <a:solidFill>
                <a:srgbClr val="0070C0"/>
              </a:solidFill>
            </a:endParaRPr>
          </a:p>
        </p:txBody>
      </p:sp>
      <p:sp>
        <p:nvSpPr>
          <p:cNvPr id="3" name="Υπότιτλος 2"/>
          <p:cNvSpPr>
            <a:spLocks noGrp="1"/>
          </p:cNvSpPr>
          <p:nvPr>
            <p:ph type="subTitle" idx="1"/>
          </p:nvPr>
        </p:nvSpPr>
        <p:spPr>
          <a:xfrm>
            <a:off x="395288" y="3213100"/>
            <a:ext cx="8323262" cy="3311525"/>
          </a:xfrm>
        </p:spPr>
        <p:txBody>
          <a:bodyPr>
            <a:noAutofit/>
          </a:bodyPr>
          <a:lstStyle/>
          <a:p>
            <a:pPr eaLnBrk="1" hangingPunct="1">
              <a:defRPr/>
            </a:pPr>
            <a:r>
              <a:rPr lang="el-GR" sz="2800" b="1" dirty="0" smtClean="0">
                <a:latin typeface="+mj-lt"/>
                <a:ea typeface="+mj-ea"/>
                <a:cs typeface="+mj-cs"/>
              </a:rPr>
              <a:t>Ενότητα 3</a:t>
            </a:r>
            <a:r>
              <a:rPr lang="en-US" sz="2800" dirty="0" smtClean="0">
                <a:latin typeface="+mj-lt"/>
                <a:ea typeface="+mj-ea"/>
                <a:cs typeface="+mj-cs"/>
              </a:rPr>
              <a:t> </a:t>
            </a:r>
            <a:endParaRPr lang="el-GR" sz="2800" dirty="0" smtClean="0">
              <a:latin typeface="+mj-lt"/>
              <a:ea typeface="+mj-ea"/>
              <a:cs typeface="+mj-cs"/>
            </a:endParaRPr>
          </a:p>
          <a:p>
            <a:pPr eaLnBrk="1" hangingPunct="1">
              <a:defRPr/>
            </a:pPr>
            <a:r>
              <a:rPr lang="el-GR" sz="3600" b="1" dirty="0" smtClean="0">
                <a:solidFill>
                  <a:srgbClr val="0070C0"/>
                </a:solidFill>
                <a:latin typeface="+mj-lt"/>
                <a:ea typeface="+mj-ea"/>
                <a:cs typeface="+mj-cs"/>
              </a:rPr>
              <a:t>Παιχνίδι και φύλο</a:t>
            </a:r>
            <a:endParaRPr lang="en-US" sz="3600" b="1" dirty="0" smtClean="0">
              <a:solidFill>
                <a:srgbClr val="0070C0"/>
              </a:solidFill>
              <a:latin typeface="+mj-lt"/>
              <a:ea typeface="+mj-ea"/>
              <a:cs typeface="+mj-cs"/>
            </a:endParaRPr>
          </a:p>
          <a:p>
            <a:pPr eaLnBrk="1" hangingPunct="1">
              <a:defRPr/>
            </a:pPr>
            <a:endParaRPr lang="en-US" sz="2800" dirty="0" smtClean="0"/>
          </a:p>
          <a:p>
            <a:pPr eaLnBrk="1" hangingPunct="1">
              <a:defRPr/>
            </a:pPr>
            <a:r>
              <a:rPr lang="el-GR" sz="2400" dirty="0" err="1" smtClean="0"/>
              <a:t>Καφένια</a:t>
            </a:r>
            <a:r>
              <a:rPr lang="el-GR" sz="2400" dirty="0" smtClean="0"/>
              <a:t> </a:t>
            </a:r>
            <a:r>
              <a:rPr lang="el-GR" sz="2400" dirty="0" err="1" smtClean="0"/>
              <a:t>Μπότσογλου</a:t>
            </a:r>
            <a:endParaRPr lang="el-GR" sz="2400" dirty="0" smtClean="0"/>
          </a:p>
          <a:p>
            <a:pPr eaLnBrk="1" hangingPunct="1">
              <a:defRPr/>
            </a:pPr>
            <a:r>
              <a:rPr lang="el-GR" sz="2400" dirty="0" smtClean="0"/>
              <a:t>Σχολή Ανθρωπιστικών και Κοινωνικών Επιστημών  Παιδαγωγικό Τμήμα Ειδικής Αγωγής</a:t>
            </a:r>
            <a:endParaRPr lang="en-US" sz="2400" dirty="0" smtClean="0"/>
          </a:p>
          <a:p>
            <a:pPr eaLnBrk="1" hangingPunct="1">
              <a:defRPr/>
            </a:pPr>
            <a:endParaRPr lang="el-GR" sz="2800" dirty="0" smtClean="0"/>
          </a:p>
        </p:txBody>
      </p:sp>
      <p:pic>
        <p:nvPicPr>
          <p:cNvPr id="4100" name="Logo" descr="Λογότυπο ΠΘ"/>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260350"/>
            <a:ext cx="3476625"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l-GR" altLang="el-GR" smtClean="0"/>
              <a:t>Κοινωνικά  χαρακτηριστικά παιδιών του δημοτικού σχολείου</a:t>
            </a:r>
            <a:endParaRPr lang="en-US" altLang="el-GR" smtClean="0"/>
          </a:p>
        </p:txBody>
      </p:sp>
      <p:sp>
        <p:nvSpPr>
          <p:cNvPr id="24579" name="Rectangle 3"/>
          <p:cNvSpPr>
            <a:spLocks noGrp="1" noChangeArrowheads="1"/>
          </p:cNvSpPr>
          <p:nvPr>
            <p:ph type="body" idx="1"/>
          </p:nvPr>
        </p:nvSpPr>
        <p:spPr>
          <a:xfrm>
            <a:off x="611188" y="1989138"/>
            <a:ext cx="8075612" cy="4141787"/>
          </a:xfrm>
        </p:spPr>
        <p:txBody>
          <a:bodyPr/>
          <a:lstStyle/>
          <a:p>
            <a:pPr eaLnBrk="1" hangingPunct="1">
              <a:lnSpc>
                <a:spcPct val="90000"/>
              </a:lnSpc>
            </a:pPr>
            <a:r>
              <a:rPr lang="el-GR" altLang="el-GR" smtClean="0"/>
              <a:t>Τα παιδιά γίνονται περισσότερο επιλεκτικά στην επιλογή των φίλων τους και οι φιλίες τείνουν να γίνονται πιο σταθερές</a:t>
            </a:r>
            <a:r>
              <a:rPr lang="en-US" altLang="el-GR" smtClean="0"/>
              <a:t>.</a:t>
            </a:r>
          </a:p>
          <a:p>
            <a:pPr eaLnBrk="1" hangingPunct="1">
              <a:lnSpc>
                <a:spcPct val="90000"/>
              </a:lnSpc>
            </a:pPr>
            <a:r>
              <a:rPr lang="el-GR" altLang="el-GR" smtClean="0"/>
              <a:t>Τους αρέσουν περισσότερο τα οργανωμένα παιχνίδια</a:t>
            </a:r>
            <a:endParaRPr lang="en-US" altLang="el-GR" smtClean="0"/>
          </a:p>
          <a:p>
            <a:pPr eaLnBrk="1" hangingPunct="1">
              <a:lnSpc>
                <a:spcPct val="90000"/>
              </a:lnSpc>
            </a:pPr>
            <a:r>
              <a:rPr lang="el-GR" altLang="el-GR" smtClean="0"/>
              <a:t>Οι καυγάδες εξακολουθούν να είναι συχνοί</a:t>
            </a: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wipe(left)">
                                      <p:cBhvr>
                                        <p:cTn id="7" dur="5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wipe(left)">
                                      <p:cBhvr>
                                        <p:cTn id="12" dur="500"/>
                                        <p:tgtEl>
                                          <p:spTgt spid="245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wipe(left)">
                                      <p:cBhvr>
                                        <p:cTn id="17" dur="500"/>
                                        <p:tgtEl>
                                          <p:spTgt spid="245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l-GR" altLang="el-GR" sz="3600" smtClean="0"/>
              <a:t>Συναισθηματικά  χαρακτηριστικά παιδιών του δημοτικού σχολείου</a:t>
            </a:r>
            <a:endParaRPr lang="en-US" altLang="el-GR" sz="3600" smtClean="0"/>
          </a:p>
        </p:txBody>
      </p:sp>
      <p:sp>
        <p:nvSpPr>
          <p:cNvPr id="25603" name="Rectangle 3"/>
          <p:cNvSpPr>
            <a:spLocks noGrp="1" noChangeArrowheads="1"/>
          </p:cNvSpPr>
          <p:nvPr>
            <p:ph type="body" idx="1"/>
          </p:nvPr>
        </p:nvSpPr>
        <p:spPr/>
        <p:txBody>
          <a:bodyPr/>
          <a:lstStyle/>
          <a:p>
            <a:pPr eaLnBrk="1" hangingPunct="1"/>
            <a:r>
              <a:rPr lang="el-GR" altLang="el-GR" smtClean="0"/>
              <a:t>Τα παιδιά είναι ευαίσθητα στην κριτική και την γελοιοποίηση και μπορεί να έχουν δυσκολία να αντιμετωπίσουν  σε αποτυχία</a:t>
            </a:r>
            <a:r>
              <a:rPr lang="en-US" altLang="el-GR" smtClean="0"/>
              <a:t>.</a:t>
            </a:r>
          </a:p>
          <a:p>
            <a:pPr eaLnBrk="1" hangingPunct="1"/>
            <a:r>
              <a:rPr lang="el-GR" altLang="el-GR" smtClean="0"/>
              <a:t>Τα περισσότερα παιδιά θέλουν να είναι ευχάριστα στον εκπαιδευτικό</a:t>
            </a:r>
            <a:r>
              <a:rPr lang="en-US" altLang="el-GR" smtClean="0"/>
              <a:t>.</a:t>
            </a:r>
          </a:p>
          <a:p>
            <a:pPr eaLnBrk="1" hangingPunct="1"/>
            <a:r>
              <a:rPr lang="el-GR" altLang="el-GR" smtClean="0"/>
              <a:t>Γίνονται ιδιαίτερα ευαίσθητα στα συναισθήματα των άλλων</a:t>
            </a: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wipe(left)">
                                      <p:cBhvr>
                                        <p:cTn id="7" dur="5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wipe(left)">
                                      <p:cBhvr>
                                        <p:cTn id="12" dur="500"/>
                                        <p:tgtEl>
                                          <p:spTgt spid="25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wipe(left)">
                                      <p:cBhvr>
                                        <p:cTn id="17" dur="500"/>
                                        <p:tgtEl>
                                          <p:spTgt spid="25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l-GR" altLang="el-GR" smtClean="0"/>
              <a:t>Γνωστικά χαρακτηριστικά</a:t>
            </a:r>
            <a:endParaRPr lang="en-US" altLang="el-GR" smtClean="0"/>
          </a:p>
        </p:txBody>
      </p:sp>
      <p:sp>
        <p:nvSpPr>
          <p:cNvPr id="26627" name="Rectangle 3"/>
          <p:cNvSpPr>
            <a:spLocks noGrp="1" noChangeArrowheads="1"/>
          </p:cNvSpPr>
          <p:nvPr>
            <p:ph type="body" idx="1"/>
          </p:nvPr>
        </p:nvSpPr>
        <p:spPr>
          <a:xfrm>
            <a:off x="533400" y="1447800"/>
            <a:ext cx="8382000" cy="4876800"/>
          </a:xfrm>
        </p:spPr>
        <p:txBody>
          <a:bodyPr/>
          <a:lstStyle/>
          <a:p>
            <a:pPr eaLnBrk="1" hangingPunct="1"/>
            <a:r>
              <a:rPr lang="el-GR" altLang="el-GR" sz="2400" smtClean="0"/>
              <a:t>Τα παιδιά καταλαβαίνουν ότι υπάρχουν διαφορετικοί τρόποι για να γνωρίζουν τα πράγματα και ότι ορισμένοι τρόποι είναι καλύτεροι από τους άλλους </a:t>
            </a:r>
          </a:p>
          <a:p>
            <a:pPr eaLnBrk="1" hangingPunct="1"/>
            <a:r>
              <a:rPr lang="el-GR" altLang="el-GR" sz="2400" smtClean="0"/>
              <a:t>Τα παιδιά αρχίζουν να κατανοούν ότι η μάθηση και ανάκληση προκαλούνται από γνωστικές διαδικασίες που μπορούν να ελέγξουν.</a:t>
            </a:r>
          </a:p>
          <a:p>
            <a:pPr eaLnBrk="1" hangingPunct="1"/>
            <a:r>
              <a:rPr lang="el-GR" altLang="el-GR" sz="2400" smtClean="0"/>
              <a:t>Τα παιδιά αυτής της ηλικίας δεν μαθαίνουν τόσο αποτελεσματικά όσο τα μεγαλύτερα παιδιά.</a:t>
            </a:r>
            <a:br>
              <a:rPr lang="el-GR" altLang="el-GR" sz="2400" smtClean="0"/>
            </a:br>
            <a:r>
              <a:rPr lang="el-GR" altLang="el-GR" sz="2400" smtClean="0"/>
              <a:t>.</a:t>
            </a:r>
            <a:endParaRPr lang="en-US" altLang="el-GR" sz="240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wipe(left)">
                                      <p:cBhvr>
                                        <p:cTn id="7" dur="5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wipe(left)">
                                      <p:cBhvr>
                                        <p:cTn id="12" dur="500"/>
                                        <p:tgtEl>
                                          <p:spTgt spid="266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wipe(left)">
                                      <p:cBhvr>
                                        <p:cTn id="17" dur="500"/>
                                        <p:tgtEl>
                                          <p:spTgt spid="26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l-GR" altLang="el-GR" smtClean="0"/>
              <a:t>Σωματικά χαρ/κα παιδιών δημοτικού σχολείου</a:t>
            </a:r>
            <a:r>
              <a:rPr lang="en-US" altLang="el-GR" smtClean="0"/>
              <a:t> (4-5)</a:t>
            </a:r>
          </a:p>
        </p:txBody>
      </p:sp>
      <p:sp>
        <p:nvSpPr>
          <p:cNvPr id="27651" name="Rectangle 3"/>
          <p:cNvSpPr>
            <a:spLocks noGrp="1" noChangeArrowheads="1"/>
          </p:cNvSpPr>
          <p:nvPr>
            <p:ph type="body" idx="1"/>
          </p:nvPr>
        </p:nvSpPr>
        <p:spPr/>
        <p:txBody>
          <a:bodyPr/>
          <a:lstStyle/>
          <a:p>
            <a:pPr eaLnBrk="1" hangingPunct="1"/>
            <a:r>
              <a:rPr lang="el-GR" altLang="el-GR" sz="2400" smtClean="0"/>
              <a:t>Αγόρια και κορίτσια γίνονται πιο λιτή και πιο δυνατή.</a:t>
            </a:r>
          </a:p>
          <a:p>
            <a:pPr eaLnBrk="1" hangingPunct="1"/>
            <a:r>
              <a:rPr lang="el-GR" altLang="el-GR" sz="2400" smtClean="0"/>
              <a:t>Η παχυσαρκία μπορεί να γίνει ένα πρόβλημα για μερικά παιδιά αυτής της ηλικιακής ομάδας.</a:t>
            </a:r>
          </a:p>
          <a:p>
            <a:pPr eaLnBrk="1" hangingPunct="1"/>
            <a:r>
              <a:rPr lang="el-GR" altLang="el-GR" sz="2400" smtClean="0"/>
              <a:t>Οι διαφορές των φύλων στις επιδόσεις κινητικών δεξιοτήτων είναι εμφανή.</a:t>
            </a:r>
          </a:p>
          <a:p>
            <a:pPr eaLnBrk="1" hangingPunct="1"/>
            <a:r>
              <a:rPr lang="el-GR" altLang="el-GR" sz="2400" smtClean="0"/>
              <a:t>Αυτή είναι μια περίοδος σχετικής ηρεμίας και της προβλεψιμότητας σε σωματική ανάπτυξη.</a:t>
            </a:r>
            <a:endParaRPr lang="en-US" altLang="el-GR" sz="240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wipe(left)">
                                      <p:cBhvr>
                                        <p:cTn id="7" dur="5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wipe(left)">
                                      <p:cBhvr>
                                        <p:cTn id="12" dur="5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wipe(left)">
                                      <p:cBhvr>
                                        <p:cTn id="17" dur="5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wipe(left)">
                                      <p:cBhvr>
                                        <p:cTn id="22" dur="500"/>
                                        <p:tgtEl>
                                          <p:spTgt spid="27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bldLvl="5"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l-GR" altLang="el-GR" smtClean="0"/>
              <a:t>Κοινωνικά χαρ/κα παιδιών δημοτικού σχολείου</a:t>
            </a:r>
            <a:r>
              <a:rPr lang="en-US" altLang="el-GR" smtClean="0"/>
              <a:t> </a:t>
            </a:r>
          </a:p>
        </p:txBody>
      </p:sp>
      <p:sp>
        <p:nvSpPr>
          <p:cNvPr id="28675" name="Rectangle 3"/>
          <p:cNvSpPr>
            <a:spLocks noGrp="1" noChangeArrowheads="1"/>
          </p:cNvSpPr>
          <p:nvPr>
            <p:ph type="body" idx="1"/>
          </p:nvPr>
        </p:nvSpPr>
        <p:spPr/>
        <p:txBody>
          <a:bodyPr/>
          <a:lstStyle/>
          <a:p>
            <a:pPr eaLnBrk="1" hangingPunct="1"/>
            <a:r>
              <a:rPr lang="el-GR" altLang="el-GR" smtClean="0"/>
              <a:t>Η ομάδα των ομηλίκων  γίνεται ισχυρή και αρχίζει να αντικαθιστά  τους ενήλικες ως κύρια πηγή των προτύπων συμπεριφοράς.</a:t>
            </a:r>
          </a:p>
          <a:p>
            <a:pPr eaLnBrk="1" hangingPunct="1"/>
            <a:r>
              <a:rPr lang="el-GR" altLang="el-GR" smtClean="0"/>
              <a:t>Οι φιλίες γίνονται  πιο επιλεκτικές και με βάση το φύλο.</a:t>
            </a: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wipe(left)">
                                      <p:cBhvr>
                                        <p:cTn id="7" dur="500"/>
                                        <p:tgtEl>
                                          <p:spTgt spid="28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wipe(left)">
                                      <p:cBhvr>
                                        <p:cTn id="12" dur="500"/>
                                        <p:tgtEl>
                                          <p:spTgt spid="286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bldLvl="5"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l-GR" altLang="el-GR" smtClean="0"/>
              <a:t>Συναισθηματικά χαρ/κα παιδιών δημοτικού σχολείου</a:t>
            </a:r>
            <a:endParaRPr lang="en-US" altLang="el-GR" smtClean="0"/>
          </a:p>
        </p:txBody>
      </p:sp>
      <p:sp>
        <p:nvSpPr>
          <p:cNvPr id="29699" name="Rectangle 3"/>
          <p:cNvSpPr>
            <a:spLocks noGrp="1" noChangeArrowheads="1"/>
          </p:cNvSpPr>
          <p:nvPr>
            <p:ph type="body" idx="1"/>
          </p:nvPr>
        </p:nvSpPr>
        <p:spPr/>
        <p:txBody>
          <a:bodyPr/>
          <a:lstStyle/>
          <a:p>
            <a:pPr eaLnBrk="1" hangingPunct="1"/>
            <a:r>
              <a:rPr lang="el-GR" altLang="el-GR" smtClean="0"/>
              <a:t>Τα παιδιά αναπτύσσουν μια πιο συνολική, ολοκληρωμένη και σύνθετη εικόνα του εαυτού τους.</a:t>
            </a:r>
          </a:p>
          <a:p>
            <a:pPr eaLnBrk="1" hangingPunct="1"/>
            <a:r>
              <a:rPr lang="el-GR" altLang="el-GR" smtClean="0"/>
              <a:t>Προβληματικές  οικογενειακές σχέσεις, η κοινωνική απόρριψη, και η σχολική αποτυχία μπορεί να οδηγήσου  σε παραβατική συμπεριφορά.</a:t>
            </a: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wipe(left)">
                                      <p:cBhvr>
                                        <p:cTn id="7" dur="5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wipe(left)">
                                      <p:cBhvr>
                                        <p:cTn id="12" dur="500"/>
                                        <p:tgtEl>
                                          <p:spTgt spid="296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bldLvl="5"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altLang="el-GR" smtClean="0"/>
              <a:t>Γνωστικά χαρ/κα παιδιών δημοτικού σχολείου</a:t>
            </a:r>
            <a:endParaRPr lang="en-US" altLang="el-GR" smtClean="0"/>
          </a:p>
        </p:txBody>
      </p:sp>
      <p:sp>
        <p:nvSpPr>
          <p:cNvPr id="30723" name="Rectangle 3"/>
          <p:cNvSpPr>
            <a:spLocks noGrp="1" noChangeArrowheads="1"/>
          </p:cNvSpPr>
          <p:nvPr>
            <p:ph type="body" idx="1"/>
          </p:nvPr>
        </p:nvSpPr>
        <p:spPr/>
        <p:txBody>
          <a:bodyPr/>
          <a:lstStyle/>
          <a:p>
            <a:pPr eaLnBrk="1" hangingPunct="1">
              <a:lnSpc>
                <a:spcPct val="90000"/>
              </a:lnSpc>
            </a:pPr>
            <a:r>
              <a:rPr lang="el-GR" altLang="el-GR" smtClean="0"/>
              <a:t>Τα παιδιά μπορούν να σκεφτούν λογικά, αν και τέτοια σκέψη είναι περιορισμένη και ασυνεπής.</a:t>
            </a:r>
          </a:p>
          <a:p>
            <a:pPr eaLnBrk="1" hangingPunct="1">
              <a:lnSpc>
                <a:spcPct val="90000"/>
              </a:lnSpc>
            </a:pPr>
            <a:r>
              <a:rPr lang="el-GR" altLang="el-GR" smtClean="0"/>
              <a:t>Στις απλές εργασίες μνήμης, τα παιδιά αυτής της ηλικίας μπορεί να τις εκτελέσουν, το ίδιο καλά με τους  εφήβους ή ενήλικες.</a:t>
            </a:r>
          </a:p>
          <a:p>
            <a:pPr eaLnBrk="1" hangingPunct="1">
              <a:lnSpc>
                <a:spcPct val="90000"/>
              </a:lnSpc>
            </a:pPr>
            <a:r>
              <a:rPr lang="el-GR" altLang="el-GR" smtClean="0"/>
              <a:t>Στις πιο   σύνθετες εργασίες  μνήμης, οι επιδόσεις των παιδιών αυτής της ηλικίας είναι περιορισμένη.</a:t>
            </a:r>
            <a:br>
              <a:rPr lang="el-GR" altLang="el-GR" smtClean="0"/>
            </a:b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wipe(left)">
                                      <p:cBhvr>
                                        <p:cTn id="7" dur="500"/>
                                        <p:tgtEl>
                                          <p:spTgt spid="307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3">
                                            <p:txEl>
                                              <p:pRg st="1" end="1"/>
                                            </p:txEl>
                                          </p:spTgt>
                                        </p:tgtEl>
                                        <p:attrNameLst>
                                          <p:attrName>style.visibility</p:attrName>
                                        </p:attrNameLst>
                                      </p:cBhvr>
                                      <p:to>
                                        <p:strVal val="visible"/>
                                      </p:to>
                                    </p:set>
                                    <p:animEffect transition="in" filter="wipe(left)">
                                      <p:cBhvr>
                                        <p:cTn id="12" dur="500"/>
                                        <p:tgtEl>
                                          <p:spTgt spid="307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23">
                                            <p:txEl>
                                              <p:pRg st="2" end="2"/>
                                            </p:txEl>
                                          </p:spTgt>
                                        </p:tgtEl>
                                        <p:attrNameLst>
                                          <p:attrName>style.visibility</p:attrName>
                                        </p:attrNameLst>
                                      </p:cBhvr>
                                      <p:to>
                                        <p:strVal val="visible"/>
                                      </p:to>
                                    </p:set>
                                    <p:animEffect transition="in" filter="wipe(left)">
                                      <p:cBhvr>
                                        <p:cTn id="17" dur="500"/>
                                        <p:tgtEl>
                                          <p:spTgt spid="30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bldLvl="5"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l-GR" altLang="el-GR" smtClean="0"/>
              <a:t>Η ιδεολογία του φύλου</a:t>
            </a:r>
            <a:endParaRPr lang="en-US" altLang="el-GR" smtClean="0"/>
          </a:p>
        </p:txBody>
      </p:sp>
      <p:sp>
        <p:nvSpPr>
          <p:cNvPr id="21507" name="Rectangle 3"/>
          <p:cNvSpPr>
            <a:spLocks noGrp="1" noChangeArrowheads="1"/>
          </p:cNvSpPr>
          <p:nvPr>
            <p:ph type="body" idx="1"/>
          </p:nvPr>
        </p:nvSpPr>
        <p:spPr/>
        <p:txBody>
          <a:bodyPr/>
          <a:lstStyle/>
          <a:p>
            <a:pPr eaLnBrk="1" hangingPunct="1">
              <a:lnSpc>
                <a:spcPct val="90000"/>
              </a:lnSpc>
            </a:pPr>
            <a:r>
              <a:rPr lang="el-GR" altLang="el-GR" smtClean="0"/>
              <a:t>Ροζ και μπλε</a:t>
            </a:r>
            <a:endParaRPr lang="en-US" altLang="el-GR" smtClean="0"/>
          </a:p>
          <a:p>
            <a:pPr eaLnBrk="1" hangingPunct="1">
              <a:lnSpc>
                <a:spcPct val="90000"/>
              </a:lnSpc>
            </a:pPr>
            <a:r>
              <a:rPr lang="el-GR" altLang="el-GR" smtClean="0"/>
              <a:t>Επιλογές παιχνιδιών</a:t>
            </a:r>
            <a:endParaRPr lang="en-US" altLang="el-GR" smtClean="0"/>
          </a:p>
          <a:p>
            <a:pPr eaLnBrk="1" hangingPunct="1">
              <a:lnSpc>
                <a:spcPct val="90000"/>
              </a:lnSpc>
              <a:buFont typeface="Wingdings" panose="05000000000000000000" pitchFamily="2" charset="2"/>
              <a:buNone/>
            </a:pPr>
            <a:r>
              <a:rPr lang="en-US" altLang="el-GR" smtClean="0"/>
              <a:t>.</a:t>
            </a:r>
          </a:p>
          <a:p>
            <a:pPr eaLnBrk="1" hangingPunct="1">
              <a:lnSpc>
                <a:spcPct val="90000"/>
              </a:lnSpc>
            </a:pPr>
            <a:r>
              <a:rPr lang="el-GR" altLang="el-GR" smtClean="0"/>
              <a:t>Γιατί ένας πατέρας δείχνει στον γιό του πώς να κρατάει, να πετάει να παίζει με μια μπάλα και δε κάνει το ίδιο με την κόρη του?</a:t>
            </a:r>
            <a:endParaRPr lang="en-US" altLang="el-GR"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l-GR" altLang="el-GR" sz="4000" smtClean="0"/>
              <a:t>Η τυραννία του ροζ</a:t>
            </a:r>
            <a:r>
              <a:rPr lang="en-US" altLang="el-GR" sz="4000" smtClean="0"/>
              <a:t/>
            </a:r>
            <a:br>
              <a:rPr lang="en-US" altLang="el-GR" sz="4000" smtClean="0"/>
            </a:br>
            <a:endParaRPr lang="el-GR" altLang="el-GR" sz="4000" smtClean="0"/>
          </a:p>
        </p:txBody>
      </p:sp>
      <p:sp>
        <p:nvSpPr>
          <p:cNvPr id="22531" name="Rectangle 3"/>
          <p:cNvSpPr>
            <a:spLocks noGrp="1" noChangeArrowheads="1"/>
          </p:cNvSpPr>
          <p:nvPr>
            <p:ph type="body" idx="1"/>
          </p:nvPr>
        </p:nvSpPr>
        <p:spPr/>
        <p:txBody>
          <a:bodyPr/>
          <a:lstStyle/>
          <a:p>
            <a:pPr eaLnBrk="1" hangingPunct="1">
              <a:lnSpc>
                <a:spcPct val="90000"/>
              </a:lnSpc>
            </a:pPr>
            <a:endParaRPr lang="en-US" altLang="el-GR" smtClean="0"/>
          </a:p>
          <a:p>
            <a:pPr eaLnBrk="1" hangingPunct="1">
              <a:lnSpc>
                <a:spcPct val="90000"/>
              </a:lnSpc>
            </a:pPr>
            <a:r>
              <a:rPr lang="el-GR" altLang="el-GR" smtClean="0"/>
              <a:t>Αν είσαι γονιός μικρού κοριτσιού, θα καταλάβεις ότι: ο κόσμος τους είναι απόλυτα ροζ  χωρίς καμιά διέξοδο. Αυτό έχει σαν αποτέλεσμα να ζουν τα κορίτσια σε ένα κόσμο που διοικείται από την Μπάρπι, χωρίς ουσιαστικά δυνατότητα επιλογής.</a:t>
            </a:r>
            <a:endParaRPr lang="en-US" altLang="el-GR" smtClean="0"/>
          </a:p>
          <a:p>
            <a:pPr eaLnBrk="1" hangingPunct="1">
              <a:lnSpc>
                <a:spcPct val="90000"/>
              </a:lnSpc>
            </a:pPr>
            <a:r>
              <a:rPr lang="en-US" altLang="el-GR" smtClean="0"/>
              <a:t>    * Eleanor Bailey</a:t>
            </a:r>
          </a:p>
          <a:p>
            <a:pPr eaLnBrk="1" hangingPunct="1">
              <a:lnSpc>
                <a:spcPct val="90000"/>
              </a:lnSpc>
              <a:buFont typeface="Wingdings" panose="05000000000000000000" pitchFamily="2" charset="2"/>
              <a:buNone/>
            </a:pPr>
            <a:r>
              <a:rPr lang="en-US" altLang="el-GR" smtClean="0"/>
              <a:t> * The Guardian, Saturday 29 March 2008</a:t>
            </a:r>
            <a:endParaRPr lang="el-GR"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p:nvPr>
        </p:nvSpPr>
        <p:spPr/>
        <p:txBody>
          <a:bodyPr/>
          <a:lstStyle/>
          <a:p>
            <a:pPr eaLnBrk="1" hangingPunct="1"/>
            <a:endParaRPr lang="el-GR"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ctrTitle"/>
          </p:nvPr>
        </p:nvSpPr>
        <p:spPr/>
        <p:txBody>
          <a:bodyPr/>
          <a:lstStyle/>
          <a:p>
            <a:pPr eaLnBrk="1" hangingPunct="1"/>
            <a:r>
              <a:rPr lang="el-GR" altLang="el-GR" smtClean="0"/>
              <a:t>Πως παίζουν τα παιδιά?</a:t>
            </a:r>
            <a:br>
              <a:rPr lang="el-GR" altLang="el-GR" smtClean="0"/>
            </a:br>
            <a:endParaRPr lang="el-GR" altLang="el-GR" smtClean="0"/>
          </a:p>
        </p:txBody>
      </p:sp>
      <p:sp>
        <p:nvSpPr>
          <p:cNvPr id="6147" name="Rectangle 5"/>
          <p:cNvSpPr>
            <a:spLocks noGrp="1" noChangeArrowheads="1"/>
          </p:cNvSpPr>
          <p:nvPr>
            <p:ph type="subTitle" idx="1"/>
          </p:nvPr>
        </p:nvSpPr>
        <p:spPr/>
        <p:txBody>
          <a:bodyPr/>
          <a:lstStyle/>
          <a:p>
            <a:pPr eaLnBrk="1" hangingPunct="1"/>
            <a:endParaRPr lang="el-GR"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l-GR" altLang="el-GR" smtClean="0"/>
              <a:t>Φύλο και παιχνίδι</a:t>
            </a:r>
          </a:p>
        </p:txBody>
      </p:sp>
      <p:sp>
        <p:nvSpPr>
          <p:cNvPr id="24579" name="Rectangle 3"/>
          <p:cNvSpPr>
            <a:spLocks noGrp="1" noChangeArrowheads="1"/>
          </p:cNvSpPr>
          <p:nvPr>
            <p:ph type="body" idx="1"/>
          </p:nvPr>
        </p:nvSpPr>
        <p:spPr/>
        <p:txBody>
          <a:bodyPr/>
          <a:lstStyle/>
          <a:p>
            <a:pPr eaLnBrk="1" hangingPunct="1">
              <a:buFont typeface="Wingdings" panose="05000000000000000000" pitchFamily="2" charset="2"/>
              <a:buNone/>
            </a:pPr>
            <a:endParaRPr lang="el-GR" altLang="el-GR" smtClean="0"/>
          </a:p>
          <a:p>
            <a:pPr eaLnBrk="1" hangingPunct="1">
              <a:buFont typeface="Wingdings" panose="05000000000000000000" pitchFamily="2" charset="2"/>
              <a:buNone/>
            </a:pPr>
            <a:r>
              <a:rPr lang="el-GR" altLang="el-GR" smtClean="0"/>
              <a:t>ο Bornstein et al (1999) έχει αποδείξει πως το παιχνίδι</a:t>
            </a:r>
            <a:r>
              <a:rPr lang="en-US" altLang="el-GR" smtClean="0"/>
              <a:t> </a:t>
            </a:r>
            <a:r>
              <a:rPr lang="el-GR" altLang="el-GR" smtClean="0"/>
              <a:t>των αγοριών είναι πιο εξερευνητικό και των κοριτσιών πιο συμβολικό</a:t>
            </a:r>
            <a:endParaRPr lang="en-US" altLang="el-GR" smtClean="0"/>
          </a:p>
          <a:p>
            <a:pPr eaLnBrk="1" hangingPunct="1"/>
            <a:endParaRPr lang="el-GR" alt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endParaRPr lang="el-GR" altLang="el-GR" smtClean="0"/>
          </a:p>
        </p:txBody>
      </p:sp>
      <p:sp>
        <p:nvSpPr>
          <p:cNvPr id="25603" name="Rectangle 3"/>
          <p:cNvSpPr>
            <a:spLocks noGrp="1" noChangeArrowheads="1"/>
          </p:cNvSpPr>
          <p:nvPr>
            <p:ph type="body" idx="1"/>
          </p:nvPr>
        </p:nvSpPr>
        <p:spPr/>
        <p:txBody>
          <a:bodyPr/>
          <a:lstStyle/>
          <a:p>
            <a:pPr eaLnBrk="1" hangingPunct="1"/>
            <a:r>
              <a:rPr lang="el-GR" altLang="el-GR" smtClean="0"/>
              <a:t>Σημειώνεται ακόμα πως το παιχνίδι των αγοριών όπως και στα υπόλοιπα</a:t>
            </a:r>
            <a:r>
              <a:rPr lang="en-US" altLang="el-GR" smtClean="0"/>
              <a:t> </a:t>
            </a:r>
            <a:r>
              <a:rPr lang="el-GR" altLang="el-GR" smtClean="0"/>
              <a:t>θηλαστικά εμπεριέχει κρίσιμες διαπραγματεύσεις κοινωνικής κυριαρχίας σε</a:t>
            </a:r>
          </a:p>
          <a:p>
            <a:pPr eaLnBrk="1" hangingPunct="1"/>
            <a:r>
              <a:rPr lang="el-GR" altLang="el-GR" smtClean="0"/>
              <a:t>ομαδικό επίπεδο συνεργασίας και ανταγωνισμού.</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endParaRPr lang="el-GR" altLang="el-GR" smtClean="0"/>
          </a:p>
        </p:txBody>
      </p:sp>
      <p:sp>
        <p:nvSpPr>
          <p:cNvPr id="26627" name="Rectangle 3"/>
          <p:cNvSpPr>
            <a:spLocks noGrp="1" noChangeArrowheads="1"/>
          </p:cNvSpPr>
          <p:nvPr>
            <p:ph type="body" idx="1"/>
          </p:nvPr>
        </p:nvSpPr>
        <p:spPr/>
        <p:txBody>
          <a:bodyPr/>
          <a:lstStyle/>
          <a:p>
            <a:pPr eaLnBrk="1" hangingPunct="1"/>
            <a:r>
              <a:rPr lang="el-GR" altLang="el-GR" smtClean="0"/>
              <a:t>Σύμφωνα με τα στοιχεία της Lever, τόσο τα αγόρια όσο και τα κορίτσια</a:t>
            </a:r>
            <a:r>
              <a:rPr lang="en-US" altLang="el-GR" smtClean="0"/>
              <a:t> </a:t>
            </a:r>
            <a:r>
              <a:rPr lang="el-GR" altLang="el-GR" smtClean="0"/>
              <a:t>επιδίδονται σ’ ένα ευρύ φάσμα δραστηριοτήτων, που περιλαμβάνουν και</a:t>
            </a:r>
            <a:r>
              <a:rPr lang="en-US" altLang="el-GR" smtClean="0"/>
              <a:t> </a:t>
            </a:r>
            <a:r>
              <a:rPr lang="el-GR" altLang="el-GR" smtClean="0"/>
              <a:t>πολύπλοκα παιχνίδια.</a:t>
            </a:r>
            <a:endParaRPr lang="en-US" altLang="el-GR" smtClean="0"/>
          </a:p>
          <a:p>
            <a:pPr eaLnBrk="1" hangingPunct="1"/>
            <a:r>
              <a:rPr lang="el-GR" altLang="el-GR" smtClean="0"/>
              <a:t>Όμως κατά μέσο όρο τα κορίτσια παίζουν λιγότερο</a:t>
            </a:r>
            <a:r>
              <a:rPr lang="en-US" altLang="el-GR" smtClean="0"/>
              <a:t> </a:t>
            </a:r>
            <a:r>
              <a:rPr lang="el-GR" altLang="el-GR" smtClean="0"/>
              <a:t>πολύπλοκα παιχνίδια από τα αγόρια, με λιγότερους παίχτες</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endParaRPr lang="el-GR" altLang="el-GR" smtClean="0"/>
          </a:p>
        </p:txBody>
      </p:sp>
      <p:sp>
        <p:nvSpPr>
          <p:cNvPr id="27651" name="Rectangle 3"/>
          <p:cNvSpPr>
            <a:spLocks noGrp="1" noChangeArrowheads="1"/>
          </p:cNvSpPr>
          <p:nvPr>
            <p:ph type="body" idx="1"/>
          </p:nvPr>
        </p:nvSpPr>
        <p:spPr/>
        <p:txBody>
          <a:bodyPr/>
          <a:lstStyle/>
          <a:p>
            <a:pPr eaLnBrk="1" hangingPunct="1"/>
            <a:r>
              <a:rPr lang="el-GR" altLang="el-GR" smtClean="0"/>
              <a:t>Τα αγόρια</a:t>
            </a:r>
            <a:r>
              <a:rPr lang="en-US" altLang="el-GR" smtClean="0"/>
              <a:t> </a:t>
            </a:r>
            <a:r>
              <a:rPr lang="el-GR" altLang="el-GR" smtClean="0"/>
              <a:t>συμμετέχουν σε ανταγωνιστικά παιχνίδια δύο φορές περισσότερο από τα</a:t>
            </a:r>
            <a:r>
              <a:rPr lang="en-US" altLang="el-GR" smtClean="0"/>
              <a:t> </a:t>
            </a:r>
            <a:r>
              <a:rPr lang="el-GR" altLang="el-GR" smtClean="0"/>
              <a:t>κορίτσια, ακόμη κι αν δεν παίζουν ομαδικά αθλήματα.</a:t>
            </a:r>
            <a:endParaRPr lang="en-US" altLang="el-GR" smtClean="0"/>
          </a:p>
          <a:p>
            <a:pPr eaLnBrk="1" hangingPunct="1"/>
            <a:r>
              <a:rPr lang="el-GR" altLang="el-GR" smtClean="0"/>
              <a:t>Τα κορίτσια έχουν</a:t>
            </a:r>
            <a:r>
              <a:rPr lang="en-US" altLang="el-GR" smtClean="0"/>
              <a:t> </a:t>
            </a:r>
            <a:r>
              <a:rPr lang="el-GR" altLang="el-GR" smtClean="0"/>
              <a:t>την τάση να παίζουν συνεργατικά</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Oval 2"/>
          <p:cNvSpPr>
            <a:spLocks noChangeArrowheads="1"/>
          </p:cNvSpPr>
          <p:nvPr/>
        </p:nvSpPr>
        <p:spPr bwMode="auto">
          <a:xfrm>
            <a:off x="3276600" y="2552700"/>
            <a:ext cx="2590800" cy="1752600"/>
          </a:xfrm>
          <a:prstGeom prst="ellipse">
            <a:avLst/>
          </a:prstGeom>
          <a:solidFill>
            <a:srgbClr val="FFFF00"/>
          </a:solidFill>
          <a:ln w="9525">
            <a:solidFill>
              <a:srgbClr val="000099"/>
            </a:solidFill>
            <a:round/>
            <a:headEnd/>
            <a:tailEnd/>
          </a:ln>
        </p:spPr>
        <p:txBody>
          <a:bodyPr wrap="none" anchor="ct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algn="ctr" eaLnBrk="1" hangingPunct="1">
              <a:spcBef>
                <a:spcPct val="0"/>
              </a:spcBef>
              <a:buClrTx/>
              <a:buSzTx/>
              <a:buFontTx/>
              <a:buNone/>
            </a:pPr>
            <a:endParaRPr lang="en-US" altLang="el-GR" sz="2400">
              <a:latin typeface="Times New Roman" panose="02020603050405020304" pitchFamily="18" charset="0"/>
            </a:endParaRPr>
          </a:p>
        </p:txBody>
      </p:sp>
      <p:sp>
        <p:nvSpPr>
          <p:cNvPr id="49155" name="Text Box 3"/>
          <p:cNvSpPr txBox="1">
            <a:spLocks noChangeArrowheads="1"/>
          </p:cNvSpPr>
          <p:nvPr/>
        </p:nvSpPr>
        <p:spPr bwMode="auto">
          <a:xfrm>
            <a:off x="838200" y="2514600"/>
            <a:ext cx="842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ιδέες</a:t>
            </a:r>
            <a:endParaRPr lang="en-GB" altLang="el-GR" sz="2400">
              <a:solidFill>
                <a:srgbClr val="000066"/>
              </a:solidFill>
              <a:latin typeface="Arial" panose="020B0604020202020204" pitchFamily="34" charset="0"/>
            </a:endParaRPr>
          </a:p>
        </p:txBody>
      </p:sp>
      <p:sp>
        <p:nvSpPr>
          <p:cNvPr id="49156" name="Text Box 4"/>
          <p:cNvSpPr txBox="1">
            <a:spLocks noChangeArrowheads="1"/>
          </p:cNvSpPr>
          <p:nvPr/>
        </p:nvSpPr>
        <p:spPr bwMode="auto">
          <a:xfrm>
            <a:off x="762000" y="5029200"/>
            <a:ext cx="13652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γλώσσα</a:t>
            </a:r>
            <a:r>
              <a:rPr lang="en-GB" altLang="el-GR" sz="2400">
                <a:latin typeface="Arial" panose="020B0604020202020204" pitchFamily="34" charset="0"/>
              </a:rPr>
              <a:t> </a:t>
            </a:r>
          </a:p>
        </p:txBody>
      </p:sp>
      <p:sp>
        <p:nvSpPr>
          <p:cNvPr id="49157" name="Text Box 5"/>
          <p:cNvSpPr txBox="1">
            <a:spLocks noChangeArrowheads="1"/>
          </p:cNvSpPr>
          <p:nvPr/>
        </p:nvSpPr>
        <p:spPr bwMode="auto">
          <a:xfrm>
            <a:off x="304800" y="3657600"/>
            <a:ext cx="1593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αντιλήψεις</a:t>
            </a:r>
            <a:endParaRPr lang="en-GB" altLang="el-GR" sz="2400">
              <a:solidFill>
                <a:srgbClr val="000066"/>
              </a:solidFill>
              <a:latin typeface="Arial" panose="020B0604020202020204" pitchFamily="34" charset="0"/>
            </a:endParaRPr>
          </a:p>
        </p:txBody>
      </p:sp>
      <p:sp>
        <p:nvSpPr>
          <p:cNvPr id="49158" name="Text Box 6"/>
          <p:cNvSpPr txBox="1">
            <a:spLocks noChangeArrowheads="1"/>
          </p:cNvSpPr>
          <p:nvPr/>
        </p:nvSpPr>
        <p:spPr bwMode="auto">
          <a:xfrm>
            <a:off x="3724275" y="5715000"/>
            <a:ext cx="12684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γνώσεις</a:t>
            </a:r>
            <a:endParaRPr lang="en-GB" altLang="el-GR" sz="2400">
              <a:solidFill>
                <a:srgbClr val="000066"/>
              </a:solidFill>
              <a:latin typeface="Arial" panose="020B0604020202020204" pitchFamily="34" charset="0"/>
            </a:endParaRPr>
          </a:p>
        </p:txBody>
      </p:sp>
      <p:sp>
        <p:nvSpPr>
          <p:cNvPr id="49159" name="Text Box 7"/>
          <p:cNvSpPr txBox="1">
            <a:spLocks noChangeArrowheads="1"/>
          </p:cNvSpPr>
          <p:nvPr/>
        </p:nvSpPr>
        <p:spPr bwMode="auto">
          <a:xfrm>
            <a:off x="6248400" y="5029200"/>
            <a:ext cx="18367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Πιθανότητες</a:t>
            </a:r>
            <a:endParaRPr lang="en-GB" altLang="el-GR" sz="2400">
              <a:solidFill>
                <a:srgbClr val="000066"/>
              </a:solidFill>
              <a:latin typeface="Arial" panose="020B0604020202020204" pitchFamily="34" charset="0"/>
            </a:endParaRPr>
          </a:p>
        </p:txBody>
      </p:sp>
      <p:sp>
        <p:nvSpPr>
          <p:cNvPr id="49160" name="Text Box 8"/>
          <p:cNvSpPr txBox="1">
            <a:spLocks noChangeArrowheads="1"/>
          </p:cNvSpPr>
          <p:nvPr/>
        </p:nvSpPr>
        <p:spPr bwMode="auto">
          <a:xfrm>
            <a:off x="7391400" y="3733800"/>
            <a:ext cx="936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Υλικά</a:t>
            </a:r>
            <a:endParaRPr lang="en-GB" altLang="el-GR" sz="2400">
              <a:solidFill>
                <a:srgbClr val="000066"/>
              </a:solidFill>
              <a:latin typeface="Arial" panose="020B0604020202020204" pitchFamily="34" charset="0"/>
            </a:endParaRPr>
          </a:p>
        </p:txBody>
      </p:sp>
      <p:sp>
        <p:nvSpPr>
          <p:cNvPr id="49161" name="Text Box 9"/>
          <p:cNvSpPr txBox="1">
            <a:spLocks noChangeArrowheads="1"/>
          </p:cNvSpPr>
          <p:nvPr/>
        </p:nvSpPr>
        <p:spPr bwMode="auto">
          <a:xfrm>
            <a:off x="7391400" y="2514600"/>
            <a:ext cx="14446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Παιχνίδια</a:t>
            </a:r>
            <a:endParaRPr lang="en-GB" altLang="el-GR" sz="2400">
              <a:solidFill>
                <a:srgbClr val="000066"/>
              </a:solidFill>
              <a:latin typeface="Arial" panose="020B0604020202020204" pitchFamily="34" charset="0"/>
            </a:endParaRPr>
          </a:p>
        </p:txBody>
      </p:sp>
      <p:sp>
        <p:nvSpPr>
          <p:cNvPr id="49162" name="Text Box 10"/>
          <p:cNvSpPr txBox="1">
            <a:spLocks noChangeArrowheads="1"/>
          </p:cNvSpPr>
          <p:nvPr/>
        </p:nvSpPr>
        <p:spPr bwMode="auto">
          <a:xfrm>
            <a:off x="6553200" y="1600200"/>
            <a:ext cx="1322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Κανόνες</a:t>
            </a:r>
            <a:endParaRPr lang="en-GB" altLang="el-GR" sz="2400">
              <a:solidFill>
                <a:srgbClr val="000066"/>
              </a:solidFill>
              <a:latin typeface="Arial" panose="020B0604020202020204" pitchFamily="34" charset="0"/>
            </a:endParaRPr>
          </a:p>
        </p:txBody>
      </p:sp>
      <p:sp>
        <p:nvSpPr>
          <p:cNvPr id="49163" name="Text Box 11"/>
          <p:cNvSpPr txBox="1">
            <a:spLocks noChangeArrowheads="1"/>
          </p:cNvSpPr>
          <p:nvPr/>
        </p:nvSpPr>
        <p:spPr bwMode="auto">
          <a:xfrm>
            <a:off x="1752600" y="1600200"/>
            <a:ext cx="12573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ιστορίες</a:t>
            </a:r>
            <a:endParaRPr lang="en-GB" altLang="el-GR" sz="2400">
              <a:solidFill>
                <a:srgbClr val="000066"/>
              </a:solidFill>
              <a:latin typeface="Arial" panose="020B0604020202020204" pitchFamily="34" charset="0"/>
            </a:endParaRPr>
          </a:p>
        </p:txBody>
      </p:sp>
      <p:sp>
        <p:nvSpPr>
          <p:cNvPr id="49164" name="Text Box 12"/>
          <p:cNvSpPr txBox="1">
            <a:spLocks noChangeArrowheads="1"/>
          </p:cNvSpPr>
          <p:nvPr/>
        </p:nvSpPr>
        <p:spPr bwMode="auto">
          <a:xfrm>
            <a:off x="1685925" y="228600"/>
            <a:ext cx="56022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3600" b="1">
                <a:solidFill>
                  <a:srgbClr val="000066"/>
                </a:solidFill>
                <a:latin typeface="Arial" panose="020B0604020202020204" pitchFamily="34" charset="0"/>
              </a:rPr>
              <a:t>Με τι παίζουν τα παιδιά?</a:t>
            </a:r>
            <a:endParaRPr lang="en-GB" altLang="el-GR" sz="3600" b="1">
              <a:solidFill>
                <a:srgbClr val="000066"/>
              </a:solidFill>
              <a:latin typeface="Arial" panose="020B0604020202020204" pitchFamily="34" charset="0"/>
            </a:endParaRPr>
          </a:p>
        </p:txBody>
      </p:sp>
      <p:sp>
        <p:nvSpPr>
          <p:cNvPr id="49165" name="Text Box 13"/>
          <p:cNvSpPr txBox="1">
            <a:spLocks noChangeArrowheads="1"/>
          </p:cNvSpPr>
          <p:nvPr/>
        </p:nvSpPr>
        <p:spPr bwMode="auto">
          <a:xfrm>
            <a:off x="3279775" y="989013"/>
            <a:ext cx="3208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eaLnBrk="1" hangingPunct="1">
              <a:spcBef>
                <a:spcPct val="0"/>
              </a:spcBef>
              <a:buClrTx/>
              <a:buSzTx/>
              <a:buFontTx/>
              <a:buNone/>
            </a:pPr>
            <a:r>
              <a:rPr lang="el-GR" altLang="el-GR" sz="2400">
                <a:solidFill>
                  <a:srgbClr val="000066"/>
                </a:solidFill>
                <a:latin typeface="Arial" panose="020B0604020202020204" pitchFamily="34" charset="0"/>
              </a:rPr>
              <a:t>Ρόλους και ταυτότητες</a:t>
            </a:r>
            <a:endParaRPr lang="en-GB" altLang="el-GR" sz="2400">
              <a:solidFill>
                <a:srgbClr val="000066"/>
              </a:solidFill>
              <a:latin typeface="Arial" panose="020B0604020202020204" pitchFamily="34" charset="0"/>
            </a:endParaRPr>
          </a:p>
        </p:txBody>
      </p:sp>
      <p:sp>
        <p:nvSpPr>
          <p:cNvPr id="49166" name="Text Box 14"/>
          <p:cNvSpPr txBox="1">
            <a:spLocks noChangeArrowheads="1"/>
          </p:cNvSpPr>
          <p:nvPr/>
        </p:nvSpPr>
        <p:spPr bwMode="auto">
          <a:xfrm>
            <a:off x="3810000" y="2895600"/>
            <a:ext cx="19431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defRPr>
            </a:lvl9pPr>
          </a:lstStyle>
          <a:p>
            <a:pPr algn="ctr" eaLnBrk="1" hangingPunct="1">
              <a:spcBef>
                <a:spcPct val="0"/>
              </a:spcBef>
              <a:buClrTx/>
              <a:buSzTx/>
              <a:buFontTx/>
              <a:buNone/>
            </a:pPr>
            <a:r>
              <a:rPr lang="en-GB" altLang="el-GR" sz="3200" b="1">
                <a:solidFill>
                  <a:srgbClr val="000066"/>
                </a:solidFill>
                <a:latin typeface="Arial" panose="020B0604020202020204" pitchFamily="34" charset="0"/>
              </a:rPr>
              <a:t>What if…</a:t>
            </a:r>
          </a:p>
          <a:p>
            <a:pPr algn="ctr" eaLnBrk="1" hangingPunct="1">
              <a:spcBef>
                <a:spcPct val="0"/>
              </a:spcBef>
              <a:buClrTx/>
              <a:buSzTx/>
              <a:buFontTx/>
              <a:buNone/>
            </a:pPr>
            <a:r>
              <a:rPr lang="en-GB" altLang="el-GR" sz="3200" b="1">
                <a:solidFill>
                  <a:srgbClr val="000066"/>
                </a:solidFill>
                <a:latin typeface="Arial" panose="020B0604020202020204" pitchFamily="34" charset="0"/>
              </a:rPr>
              <a:t>As if…</a:t>
            </a:r>
          </a:p>
        </p:txBody>
      </p:sp>
      <p:sp>
        <p:nvSpPr>
          <p:cNvPr id="28687" name="Line 15"/>
          <p:cNvSpPr>
            <a:spLocks noChangeShapeType="1"/>
          </p:cNvSpPr>
          <p:nvPr/>
        </p:nvSpPr>
        <p:spPr bwMode="auto">
          <a:xfrm flipV="1">
            <a:off x="4572000" y="1447800"/>
            <a:ext cx="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88" name="Line 16"/>
          <p:cNvSpPr>
            <a:spLocks noChangeShapeType="1"/>
          </p:cNvSpPr>
          <p:nvPr/>
        </p:nvSpPr>
        <p:spPr bwMode="auto">
          <a:xfrm flipV="1">
            <a:off x="5562600" y="1981200"/>
            <a:ext cx="91440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89" name="Line 17"/>
          <p:cNvSpPr>
            <a:spLocks noChangeShapeType="1"/>
          </p:cNvSpPr>
          <p:nvPr/>
        </p:nvSpPr>
        <p:spPr bwMode="auto">
          <a:xfrm flipV="1">
            <a:off x="5943600" y="2895600"/>
            <a:ext cx="12954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90" name="Line 18"/>
          <p:cNvSpPr>
            <a:spLocks noChangeShapeType="1"/>
          </p:cNvSpPr>
          <p:nvPr/>
        </p:nvSpPr>
        <p:spPr bwMode="auto">
          <a:xfrm>
            <a:off x="5867400" y="3810000"/>
            <a:ext cx="137160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91" name="Line 19"/>
          <p:cNvSpPr>
            <a:spLocks noChangeShapeType="1"/>
          </p:cNvSpPr>
          <p:nvPr/>
        </p:nvSpPr>
        <p:spPr bwMode="auto">
          <a:xfrm>
            <a:off x="5486400" y="4191000"/>
            <a:ext cx="91440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92" name="Line 20"/>
          <p:cNvSpPr>
            <a:spLocks noChangeShapeType="1"/>
          </p:cNvSpPr>
          <p:nvPr/>
        </p:nvSpPr>
        <p:spPr bwMode="auto">
          <a:xfrm>
            <a:off x="4572000" y="4495800"/>
            <a:ext cx="0" cy="1066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93" name="Line 21"/>
          <p:cNvSpPr>
            <a:spLocks noChangeShapeType="1"/>
          </p:cNvSpPr>
          <p:nvPr/>
        </p:nvSpPr>
        <p:spPr bwMode="auto">
          <a:xfrm flipH="1">
            <a:off x="2362200" y="4191000"/>
            <a:ext cx="13716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94" name="Line 22"/>
          <p:cNvSpPr>
            <a:spLocks noChangeShapeType="1"/>
          </p:cNvSpPr>
          <p:nvPr/>
        </p:nvSpPr>
        <p:spPr bwMode="auto">
          <a:xfrm flipH="1">
            <a:off x="1828800" y="3657600"/>
            <a:ext cx="13716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95" name="Line 23"/>
          <p:cNvSpPr>
            <a:spLocks noChangeShapeType="1"/>
          </p:cNvSpPr>
          <p:nvPr/>
        </p:nvSpPr>
        <p:spPr bwMode="auto">
          <a:xfrm flipH="1" flipV="1">
            <a:off x="1828800" y="2819400"/>
            <a:ext cx="13716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696" name="Line 24"/>
          <p:cNvSpPr>
            <a:spLocks noChangeShapeType="1"/>
          </p:cNvSpPr>
          <p:nvPr/>
        </p:nvSpPr>
        <p:spPr bwMode="auto">
          <a:xfrm flipH="1" flipV="1">
            <a:off x="2971800" y="1981200"/>
            <a:ext cx="9144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1000"/>
                                  </p:stCondLst>
                                  <p:iterate type="wd">
                                    <p:tmPct val="100000"/>
                                  </p:iterate>
                                  <p:childTnLst>
                                    <p:set>
                                      <p:cBhvr>
                                        <p:cTn id="6" dur="1" fill="hold">
                                          <p:stCondLst>
                                            <p:cond delay="0"/>
                                          </p:stCondLst>
                                        </p:cTn>
                                        <p:tgtEl>
                                          <p:spTgt spid="49164"/>
                                        </p:tgtEl>
                                        <p:attrNameLst>
                                          <p:attrName>style.visibility</p:attrName>
                                        </p:attrNameLst>
                                      </p:cBhvr>
                                      <p:to>
                                        <p:strVal val="visible"/>
                                      </p:to>
                                    </p:set>
                                    <p:animEffect transition="in" filter="dissolve">
                                      <p:cBhvr>
                                        <p:cTn id="7" dur="300"/>
                                        <p:tgtEl>
                                          <p:spTgt spid="49164"/>
                                        </p:tgtEl>
                                      </p:cBhvr>
                                    </p:animEffect>
                                  </p:childTnLst>
                                </p:cTn>
                              </p:par>
                            </p:childTnLst>
                          </p:cTn>
                        </p:par>
                        <p:par>
                          <p:cTn id="8" fill="hold" nodeType="afterGroup">
                            <p:stCondLst>
                              <p:cond delay="2800"/>
                            </p:stCondLst>
                            <p:childTnLst>
                              <p:par>
                                <p:cTn id="9" presetID="9" presetClass="entr" presetSubtype="0" fill="hold" grpId="0" nodeType="afterEffect">
                                  <p:stCondLst>
                                    <p:cond delay="2000"/>
                                  </p:stCondLst>
                                  <p:childTnLst>
                                    <p:set>
                                      <p:cBhvr>
                                        <p:cTn id="10" dur="1" fill="hold">
                                          <p:stCondLst>
                                            <p:cond delay="0"/>
                                          </p:stCondLst>
                                        </p:cTn>
                                        <p:tgtEl>
                                          <p:spTgt spid="49154"/>
                                        </p:tgtEl>
                                        <p:attrNameLst>
                                          <p:attrName>style.visibility</p:attrName>
                                        </p:attrNameLst>
                                      </p:cBhvr>
                                      <p:to>
                                        <p:strVal val="visible"/>
                                      </p:to>
                                    </p:set>
                                    <p:animEffect transition="in" filter="dissolve">
                                      <p:cBhvr>
                                        <p:cTn id="11" dur="500"/>
                                        <p:tgtEl>
                                          <p:spTgt spid="49154"/>
                                        </p:tgtEl>
                                      </p:cBhvr>
                                    </p:animEffect>
                                  </p:childTnLst>
                                </p:cTn>
                              </p:par>
                            </p:childTnLst>
                          </p:cTn>
                        </p:par>
                        <p:par>
                          <p:cTn id="12" fill="hold" nodeType="afterGroup">
                            <p:stCondLst>
                              <p:cond delay="5300"/>
                            </p:stCondLst>
                            <p:childTnLst>
                              <p:par>
                                <p:cTn id="13" presetID="1" presetClass="entr" presetSubtype="0" fill="hold" grpId="0" nodeType="afterEffect">
                                  <p:stCondLst>
                                    <p:cond delay="1000"/>
                                  </p:stCondLst>
                                  <p:childTnLst>
                                    <p:set>
                                      <p:cBhvr>
                                        <p:cTn id="14" dur="1" fill="hold">
                                          <p:stCondLst>
                                            <p:cond delay="499"/>
                                          </p:stCondLst>
                                        </p:cTn>
                                        <p:tgtEl>
                                          <p:spTgt spid="49166"/>
                                        </p:tgtEl>
                                        <p:attrNameLst>
                                          <p:attrName>style.visibility</p:attrName>
                                        </p:attrNameLst>
                                      </p:cBhvr>
                                      <p:to>
                                        <p:strVal val="visible"/>
                                      </p:to>
                                    </p:set>
                                  </p:childTnLst>
                                </p:cTn>
                              </p:par>
                            </p:childTnLst>
                          </p:cTn>
                        </p:par>
                        <p:par>
                          <p:cTn id="15" fill="hold" nodeType="afterGroup">
                            <p:stCondLst>
                              <p:cond delay="6800"/>
                            </p:stCondLst>
                            <p:childTnLst>
                              <p:par>
                                <p:cTn id="16" presetID="1" presetClass="entr" presetSubtype="0" fill="hold" grpId="0" nodeType="afterEffect">
                                  <p:stCondLst>
                                    <p:cond delay="1000"/>
                                  </p:stCondLst>
                                  <p:childTnLst>
                                    <p:set>
                                      <p:cBhvr>
                                        <p:cTn id="17" dur="1" fill="hold">
                                          <p:stCondLst>
                                            <p:cond delay="499"/>
                                          </p:stCondLst>
                                        </p:cTn>
                                        <p:tgtEl>
                                          <p:spTgt spid="49165"/>
                                        </p:tgtEl>
                                        <p:attrNameLst>
                                          <p:attrName>style.visibility</p:attrName>
                                        </p:attrNameLst>
                                      </p:cBhvr>
                                      <p:to>
                                        <p:strVal val="visible"/>
                                      </p:to>
                                    </p:set>
                                  </p:childTnLst>
                                </p:cTn>
                              </p:par>
                            </p:childTnLst>
                          </p:cTn>
                        </p:par>
                        <p:par>
                          <p:cTn id="18" fill="hold" nodeType="afterGroup">
                            <p:stCondLst>
                              <p:cond delay="8300"/>
                            </p:stCondLst>
                            <p:childTnLst>
                              <p:par>
                                <p:cTn id="19" presetID="1" presetClass="entr" presetSubtype="0" fill="hold" grpId="0" nodeType="afterEffect">
                                  <p:stCondLst>
                                    <p:cond delay="1000"/>
                                  </p:stCondLst>
                                  <p:childTnLst>
                                    <p:set>
                                      <p:cBhvr>
                                        <p:cTn id="20" dur="1" fill="hold">
                                          <p:stCondLst>
                                            <p:cond delay="499"/>
                                          </p:stCondLst>
                                        </p:cTn>
                                        <p:tgtEl>
                                          <p:spTgt spid="49162"/>
                                        </p:tgtEl>
                                        <p:attrNameLst>
                                          <p:attrName>style.visibility</p:attrName>
                                        </p:attrNameLst>
                                      </p:cBhvr>
                                      <p:to>
                                        <p:strVal val="visible"/>
                                      </p:to>
                                    </p:set>
                                  </p:childTnLst>
                                </p:cTn>
                              </p:par>
                            </p:childTnLst>
                          </p:cTn>
                        </p:par>
                        <p:par>
                          <p:cTn id="21" fill="hold" nodeType="afterGroup">
                            <p:stCondLst>
                              <p:cond delay="9800"/>
                            </p:stCondLst>
                            <p:childTnLst>
                              <p:par>
                                <p:cTn id="22" presetID="1" presetClass="entr" presetSubtype="0" fill="hold" grpId="0" nodeType="afterEffect">
                                  <p:stCondLst>
                                    <p:cond delay="1000"/>
                                  </p:stCondLst>
                                  <p:childTnLst>
                                    <p:set>
                                      <p:cBhvr>
                                        <p:cTn id="23" dur="1" fill="hold">
                                          <p:stCondLst>
                                            <p:cond delay="499"/>
                                          </p:stCondLst>
                                        </p:cTn>
                                        <p:tgtEl>
                                          <p:spTgt spid="49161"/>
                                        </p:tgtEl>
                                        <p:attrNameLst>
                                          <p:attrName>style.visibility</p:attrName>
                                        </p:attrNameLst>
                                      </p:cBhvr>
                                      <p:to>
                                        <p:strVal val="visible"/>
                                      </p:to>
                                    </p:set>
                                  </p:childTnLst>
                                </p:cTn>
                              </p:par>
                            </p:childTnLst>
                          </p:cTn>
                        </p:par>
                        <p:par>
                          <p:cTn id="24" fill="hold" nodeType="afterGroup">
                            <p:stCondLst>
                              <p:cond delay="11300"/>
                            </p:stCondLst>
                            <p:childTnLst>
                              <p:par>
                                <p:cTn id="25" presetID="1" presetClass="entr" presetSubtype="0" fill="hold" grpId="0" nodeType="afterEffect">
                                  <p:stCondLst>
                                    <p:cond delay="1000"/>
                                  </p:stCondLst>
                                  <p:childTnLst>
                                    <p:set>
                                      <p:cBhvr>
                                        <p:cTn id="26" dur="1" fill="hold">
                                          <p:stCondLst>
                                            <p:cond delay="499"/>
                                          </p:stCondLst>
                                        </p:cTn>
                                        <p:tgtEl>
                                          <p:spTgt spid="49160"/>
                                        </p:tgtEl>
                                        <p:attrNameLst>
                                          <p:attrName>style.visibility</p:attrName>
                                        </p:attrNameLst>
                                      </p:cBhvr>
                                      <p:to>
                                        <p:strVal val="visible"/>
                                      </p:to>
                                    </p:set>
                                  </p:childTnLst>
                                </p:cTn>
                              </p:par>
                            </p:childTnLst>
                          </p:cTn>
                        </p:par>
                        <p:par>
                          <p:cTn id="27" fill="hold" nodeType="afterGroup">
                            <p:stCondLst>
                              <p:cond delay="12800"/>
                            </p:stCondLst>
                            <p:childTnLst>
                              <p:par>
                                <p:cTn id="28" presetID="1" presetClass="entr" presetSubtype="0" fill="hold" grpId="0" nodeType="afterEffect">
                                  <p:stCondLst>
                                    <p:cond delay="1000"/>
                                  </p:stCondLst>
                                  <p:childTnLst>
                                    <p:set>
                                      <p:cBhvr>
                                        <p:cTn id="29" dur="1" fill="hold">
                                          <p:stCondLst>
                                            <p:cond delay="499"/>
                                          </p:stCondLst>
                                        </p:cTn>
                                        <p:tgtEl>
                                          <p:spTgt spid="49159"/>
                                        </p:tgtEl>
                                        <p:attrNameLst>
                                          <p:attrName>style.visibility</p:attrName>
                                        </p:attrNameLst>
                                      </p:cBhvr>
                                      <p:to>
                                        <p:strVal val="visible"/>
                                      </p:to>
                                    </p:set>
                                  </p:childTnLst>
                                </p:cTn>
                              </p:par>
                            </p:childTnLst>
                          </p:cTn>
                        </p:par>
                        <p:par>
                          <p:cTn id="30" fill="hold" nodeType="afterGroup">
                            <p:stCondLst>
                              <p:cond delay="14300"/>
                            </p:stCondLst>
                            <p:childTnLst>
                              <p:par>
                                <p:cTn id="31" presetID="1" presetClass="entr" presetSubtype="0" fill="hold" grpId="0" nodeType="afterEffect">
                                  <p:stCondLst>
                                    <p:cond delay="1000"/>
                                  </p:stCondLst>
                                  <p:childTnLst>
                                    <p:set>
                                      <p:cBhvr>
                                        <p:cTn id="32" dur="1" fill="hold">
                                          <p:stCondLst>
                                            <p:cond delay="499"/>
                                          </p:stCondLst>
                                        </p:cTn>
                                        <p:tgtEl>
                                          <p:spTgt spid="49158"/>
                                        </p:tgtEl>
                                        <p:attrNameLst>
                                          <p:attrName>style.visibility</p:attrName>
                                        </p:attrNameLst>
                                      </p:cBhvr>
                                      <p:to>
                                        <p:strVal val="visible"/>
                                      </p:to>
                                    </p:set>
                                  </p:childTnLst>
                                </p:cTn>
                              </p:par>
                            </p:childTnLst>
                          </p:cTn>
                        </p:par>
                        <p:par>
                          <p:cTn id="33" fill="hold" nodeType="afterGroup">
                            <p:stCondLst>
                              <p:cond delay="15800"/>
                            </p:stCondLst>
                            <p:childTnLst>
                              <p:par>
                                <p:cTn id="34" presetID="1" presetClass="entr" presetSubtype="0" fill="hold" grpId="0" nodeType="afterEffect">
                                  <p:stCondLst>
                                    <p:cond delay="1000"/>
                                  </p:stCondLst>
                                  <p:childTnLst>
                                    <p:set>
                                      <p:cBhvr>
                                        <p:cTn id="35" dur="1" fill="hold">
                                          <p:stCondLst>
                                            <p:cond delay="499"/>
                                          </p:stCondLst>
                                        </p:cTn>
                                        <p:tgtEl>
                                          <p:spTgt spid="49156"/>
                                        </p:tgtEl>
                                        <p:attrNameLst>
                                          <p:attrName>style.visibility</p:attrName>
                                        </p:attrNameLst>
                                      </p:cBhvr>
                                      <p:to>
                                        <p:strVal val="visible"/>
                                      </p:to>
                                    </p:set>
                                  </p:childTnLst>
                                </p:cTn>
                              </p:par>
                            </p:childTnLst>
                          </p:cTn>
                        </p:par>
                        <p:par>
                          <p:cTn id="36" fill="hold" nodeType="afterGroup">
                            <p:stCondLst>
                              <p:cond delay="17300"/>
                            </p:stCondLst>
                            <p:childTnLst>
                              <p:par>
                                <p:cTn id="37" presetID="1" presetClass="entr" presetSubtype="0" fill="hold" grpId="0" nodeType="afterEffect">
                                  <p:stCondLst>
                                    <p:cond delay="1000"/>
                                  </p:stCondLst>
                                  <p:childTnLst>
                                    <p:set>
                                      <p:cBhvr>
                                        <p:cTn id="38" dur="1" fill="hold">
                                          <p:stCondLst>
                                            <p:cond delay="499"/>
                                          </p:stCondLst>
                                        </p:cTn>
                                        <p:tgtEl>
                                          <p:spTgt spid="49157"/>
                                        </p:tgtEl>
                                        <p:attrNameLst>
                                          <p:attrName>style.visibility</p:attrName>
                                        </p:attrNameLst>
                                      </p:cBhvr>
                                      <p:to>
                                        <p:strVal val="visible"/>
                                      </p:to>
                                    </p:set>
                                  </p:childTnLst>
                                </p:cTn>
                              </p:par>
                            </p:childTnLst>
                          </p:cTn>
                        </p:par>
                        <p:par>
                          <p:cTn id="39" fill="hold" nodeType="afterGroup">
                            <p:stCondLst>
                              <p:cond delay="18800"/>
                            </p:stCondLst>
                            <p:childTnLst>
                              <p:par>
                                <p:cTn id="40" presetID="1" presetClass="entr" presetSubtype="0" fill="hold" grpId="0" nodeType="afterEffect">
                                  <p:stCondLst>
                                    <p:cond delay="1000"/>
                                  </p:stCondLst>
                                  <p:childTnLst>
                                    <p:set>
                                      <p:cBhvr>
                                        <p:cTn id="41" dur="1" fill="hold">
                                          <p:stCondLst>
                                            <p:cond delay="499"/>
                                          </p:stCondLst>
                                        </p:cTn>
                                        <p:tgtEl>
                                          <p:spTgt spid="49155"/>
                                        </p:tgtEl>
                                        <p:attrNameLst>
                                          <p:attrName>style.visibility</p:attrName>
                                        </p:attrNameLst>
                                      </p:cBhvr>
                                      <p:to>
                                        <p:strVal val="visible"/>
                                      </p:to>
                                    </p:set>
                                  </p:childTnLst>
                                </p:cTn>
                              </p:par>
                            </p:childTnLst>
                          </p:cTn>
                        </p:par>
                        <p:par>
                          <p:cTn id="42" fill="hold" nodeType="afterGroup">
                            <p:stCondLst>
                              <p:cond delay="20300"/>
                            </p:stCondLst>
                            <p:childTnLst>
                              <p:par>
                                <p:cTn id="43" presetID="1" presetClass="entr" presetSubtype="0" fill="hold" grpId="0" nodeType="afterEffect">
                                  <p:stCondLst>
                                    <p:cond delay="1000"/>
                                  </p:stCondLst>
                                  <p:childTnLst>
                                    <p:set>
                                      <p:cBhvr>
                                        <p:cTn id="44" dur="1" fill="hold">
                                          <p:stCondLst>
                                            <p:cond delay="499"/>
                                          </p:stCondLst>
                                        </p:cTn>
                                        <p:tgtEl>
                                          <p:spTgt spid="491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animBg="1" autoUpdateAnimBg="0"/>
      <p:bldP spid="49155" grpId="0" autoUpdateAnimBg="0"/>
      <p:bldP spid="49156" grpId="0" autoUpdateAnimBg="0"/>
      <p:bldP spid="49157" grpId="0" autoUpdateAnimBg="0"/>
      <p:bldP spid="49158" grpId="0" autoUpdateAnimBg="0"/>
      <p:bldP spid="49159" grpId="0" autoUpdateAnimBg="0"/>
      <p:bldP spid="49160" grpId="0" autoUpdateAnimBg="0"/>
      <p:bldP spid="49161" grpId="0" autoUpdateAnimBg="0"/>
      <p:bldP spid="49162" grpId="0" autoUpdateAnimBg="0"/>
      <p:bldP spid="49163" grpId="0" autoUpdateAnimBg="0"/>
      <p:bldP spid="49164" grpId="0" autoUpdateAnimBg="0"/>
      <p:bldP spid="49165" grpId="0" autoUpdateAnimBg="0"/>
      <p:bldP spid="49166"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altLang="el-GR" b="1" smtClean="0"/>
              <a:t>A taxonomy of play types</a:t>
            </a:r>
            <a:r>
              <a:rPr lang="el-GR" altLang="el-GR" smtClean="0"/>
              <a:t/>
            </a:r>
            <a:br>
              <a:rPr lang="el-GR" altLang="el-GR" smtClean="0"/>
            </a:br>
            <a:endParaRPr lang="el-GR" altLang="el-GR" smtClean="0"/>
          </a:p>
        </p:txBody>
      </p:sp>
      <p:sp>
        <p:nvSpPr>
          <p:cNvPr id="29699" name="Rectangle 3"/>
          <p:cNvSpPr>
            <a:spLocks noGrp="1" noChangeArrowheads="1"/>
          </p:cNvSpPr>
          <p:nvPr>
            <p:ph type="body" idx="1"/>
          </p:nvPr>
        </p:nvSpPr>
        <p:spPr/>
        <p:txBody>
          <a:bodyPr/>
          <a:lstStyle/>
          <a:p>
            <a:pPr algn="ctr" eaLnBrk="1" hangingPunct="1">
              <a:lnSpc>
                <a:spcPct val="80000"/>
              </a:lnSpc>
              <a:buFont typeface="Wingdings" panose="05000000000000000000" pitchFamily="2" charset="2"/>
              <a:buNone/>
            </a:pPr>
            <a:r>
              <a:rPr lang="el-GR" altLang="el-GR" sz="2400" smtClean="0"/>
              <a:t> </a:t>
            </a:r>
            <a:r>
              <a:rPr lang="el-GR" altLang="el-GR" sz="2400" b="1" smtClean="0"/>
              <a:t>Συμβολικό παιχνίδι</a:t>
            </a:r>
            <a:r>
              <a:rPr lang="el-GR" altLang="el-GR" sz="2400" smtClean="0"/>
              <a:t>: </a:t>
            </a:r>
          </a:p>
          <a:p>
            <a:pPr eaLnBrk="1" hangingPunct="1">
              <a:lnSpc>
                <a:spcPct val="80000"/>
              </a:lnSpc>
            </a:pPr>
            <a:r>
              <a:rPr lang="el-GR" altLang="el-GR" sz="2400" smtClean="0"/>
              <a:t>Το είδος αυτού του παιχνιδιού, προσφέρει έλεγχο, και σταδιακή εξερεύνηση, και αυξημένη κατανόηση. Για</a:t>
            </a:r>
            <a:r>
              <a:rPr lang="en-US" altLang="el-GR" sz="2400" smtClean="0"/>
              <a:t> </a:t>
            </a:r>
            <a:r>
              <a:rPr lang="el-GR" altLang="el-GR" sz="2400" smtClean="0"/>
              <a:t>παράδειγμα</a:t>
            </a:r>
            <a:r>
              <a:rPr lang="en-US" altLang="el-GR" sz="2400" smtClean="0"/>
              <a:t>, </a:t>
            </a:r>
            <a:r>
              <a:rPr lang="el-GR" altLang="el-GR" sz="2400" smtClean="0"/>
              <a:t>ένα</a:t>
            </a:r>
            <a:r>
              <a:rPr lang="en-US" altLang="el-GR" sz="2400" smtClean="0"/>
              <a:t> </a:t>
            </a:r>
            <a:r>
              <a:rPr lang="el-GR" altLang="el-GR" sz="2400" smtClean="0"/>
              <a:t>κορδόνι</a:t>
            </a:r>
            <a:r>
              <a:rPr lang="en-US" altLang="el-GR" sz="2400" smtClean="0"/>
              <a:t>, </a:t>
            </a:r>
            <a:r>
              <a:rPr lang="el-GR" altLang="el-GR" sz="2400" smtClean="0"/>
              <a:t>συμβολίζει</a:t>
            </a:r>
            <a:r>
              <a:rPr lang="en-US" altLang="el-GR" sz="2400" smtClean="0"/>
              <a:t> </a:t>
            </a:r>
            <a:r>
              <a:rPr lang="el-GR" altLang="el-GR" sz="2400" smtClean="0"/>
              <a:t>ένα</a:t>
            </a:r>
            <a:r>
              <a:rPr lang="en-US" altLang="el-GR" sz="2400" smtClean="0"/>
              <a:t> </a:t>
            </a:r>
            <a:r>
              <a:rPr lang="el-GR" altLang="el-GR" sz="2400" smtClean="0"/>
              <a:t>δακτυλίδι</a:t>
            </a:r>
            <a:r>
              <a:rPr lang="en-US" altLang="el-GR" sz="2400" smtClean="0"/>
              <a:t>.</a:t>
            </a:r>
            <a:endParaRPr lang="el-GR" altLang="el-GR" sz="2400"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l-GR" altLang="el-GR" smtClean="0"/>
              <a:t>Σκληρό παιχνίδι- </a:t>
            </a:r>
            <a:r>
              <a:rPr lang="en-GB" altLang="el-GR" smtClean="0"/>
              <a:t>Rough and tumble play</a:t>
            </a:r>
            <a:endParaRPr lang="el-GR" altLang="el-GR" smtClean="0"/>
          </a:p>
        </p:txBody>
      </p:sp>
      <p:sp>
        <p:nvSpPr>
          <p:cNvPr id="30723" name="Rectangle 3"/>
          <p:cNvSpPr>
            <a:spLocks noGrp="1" noChangeArrowheads="1"/>
          </p:cNvSpPr>
          <p:nvPr>
            <p:ph type="body" idx="1"/>
          </p:nvPr>
        </p:nvSpPr>
        <p:spPr/>
        <p:txBody>
          <a:bodyPr/>
          <a:lstStyle/>
          <a:p>
            <a:pPr eaLnBrk="1" hangingPunct="1"/>
            <a:r>
              <a:rPr lang="el-GR" altLang="el-GR" smtClean="0"/>
              <a:t>Το είδος αυτό του παιχνιδιού  μπορεί να μοιάζει με «πάλη», αλλά στην πραγματικότητα  έχει να κάνει με άγγιγμα, με την μέτρηση της δύναμης των παιδιών. Για παράδειγμα ψεύτικο μάλωμα των παιδιών.</a:t>
            </a:r>
          </a:p>
          <a:p>
            <a:pPr eaLnBrk="1" hangingPunct="1"/>
            <a:endParaRPr lang="el-GR" altLang="el-GR"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l-GR" altLang="el-GR" smtClean="0"/>
              <a:t>Κοινωνικό-δραματικό παιχνίδι</a:t>
            </a:r>
          </a:p>
        </p:txBody>
      </p:sp>
      <p:sp>
        <p:nvSpPr>
          <p:cNvPr id="31747" name="Rectangle 3"/>
          <p:cNvSpPr>
            <a:spLocks noGrp="1" noChangeArrowheads="1"/>
          </p:cNvSpPr>
          <p:nvPr>
            <p:ph type="body" idx="1"/>
          </p:nvPr>
        </p:nvSpPr>
        <p:spPr/>
        <p:txBody>
          <a:bodyPr/>
          <a:lstStyle/>
          <a:p>
            <a:pPr eaLnBrk="1" hangingPunct="1"/>
            <a:r>
              <a:rPr lang="el-GR" altLang="el-GR" smtClean="0"/>
              <a:t>Τα παιδιά αναλαμβάνουν ρόλους που αντιμετωπίζουν στην πραγματική ζωή. «Πουλάνε», αγοράζουν στα μαγαζιά, αναλαμβάνουν τον ρόλο της μητέρας ή του πατέρα.</a:t>
            </a:r>
          </a:p>
          <a:p>
            <a:pPr eaLnBrk="1" hangingPunct="1"/>
            <a:endParaRPr lang="el-GR" altLang="el-GR"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l-GR" altLang="el-GR" smtClean="0"/>
              <a:t>Κοινωνικό παιχνίδι</a:t>
            </a:r>
          </a:p>
        </p:txBody>
      </p:sp>
      <p:sp>
        <p:nvSpPr>
          <p:cNvPr id="32771" name="Rectangle 3"/>
          <p:cNvSpPr>
            <a:spLocks noGrp="1" noChangeArrowheads="1"/>
          </p:cNvSpPr>
          <p:nvPr>
            <p:ph type="body" idx="1"/>
          </p:nvPr>
        </p:nvSpPr>
        <p:spPr/>
        <p:txBody>
          <a:bodyPr/>
          <a:lstStyle/>
          <a:p>
            <a:pPr eaLnBrk="1" hangingPunct="1"/>
            <a:r>
              <a:rPr lang="el-GR" altLang="el-GR" smtClean="0"/>
              <a:t>  Όπου οι κανόνες ` με στοιχεία για κοινωνικής  δέσμευση και αλληλεπίδρασης μπορούν να εξερευνηθούν και να τροποποιηθούν. Παραδείγματος χάριν, οποιαδήποτε κοινωνική κατάσταση που περιέχει μια προσδοκία σε όλα τα συμβαλλόμενα μέρη όπως τα παιχνίδια, ή η παραγωγή κάτι από κοινού. </a:t>
            </a:r>
          </a:p>
          <a:p>
            <a:pPr eaLnBrk="1" hangingPunct="1"/>
            <a:endParaRPr lang="el-GR" altLang="el-G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l-GR" altLang="el-GR" smtClean="0"/>
              <a:t>Δημιουργικό παιχνίδι</a:t>
            </a:r>
          </a:p>
        </p:txBody>
      </p:sp>
      <p:sp>
        <p:nvSpPr>
          <p:cNvPr id="33795" name="Rectangle 3"/>
          <p:cNvSpPr>
            <a:spLocks noGrp="1" noChangeArrowheads="1"/>
          </p:cNvSpPr>
          <p:nvPr>
            <p:ph type="body" idx="1"/>
          </p:nvPr>
        </p:nvSpPr>
        <p:spPr/>
        <p:txBody>
          <a:bodyPr/>
          <a:lstStyle/>
          <a:p>
            <a:pPr eaLnBrk="1" hangingPunct="1"/>
            <a:r>
              <a:rPr lang="el-GR" altLang="el-GR" smtClean="0"/>
              <a:t>Σε αυτή την κατηγορία παιχνιδιού, νέες  απαντήσεις και συνδέσεις δημιουργούνται με ένα στοιχείο έκπληξης. Για παράδειγμα, το να διασκεδάζει ένα παιδί χρησιμοποιώντας με πολλούς και διαφορετικούς τρόπους υλικά.</a:t>
            </a:r>
          </a:p>
          <a:p>
            <a:pPr eaLnBrk="1" hangingPunct="1"/>
            <a:r>
              <a:rPr lang="el-GR" altLang="el-GR" smtClean="0"/>
              <a:t>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l-GR" altLang="el-GR" smtClean="0"/>
              <a:t>Σωματικά χαρακτηριστικά των παιδιών προσχολικής ηλικίας</a:t>
            </a:r>
            <a:endParaRPr lang="en-US" altLang="el-GR" smtClean="0"/>
          </a:p>
        </p:txBody>
      </p:sp>
      <p:sp>
        <p:nvSpPr>
          <p:cNvPr id="13315" name="Rectangle 3"/>
          <p:cNvSpPr>
            <a:spLocks noGrp="1" noChangeArrowheads="1"/>
          </p:cNvSpPr>
          <p:nvPr>
            <p:ph type="body" idx="1"/>
          </p:nvPr>
        </p:nvSpPr>
        <p:spPr/>
        <p:txBody>
          <a:bodyPr/>
          <a:lstStyle/>
          <a:p>
            <a:pPr eaLnBrk="1" hangingPunct="1"/>
            <a:r>
              <a:rPr lang="el-GR" altLang="el-GR" sz="2400" smtClean="0"/>
              <a:t>Τα παιδιά είναι ιδιαίτερα κινητικά</a:t>
            </a:r>
            <a:endParaRPr lang="en-US" altLang="el-GR" sz="2400" smtClean="0"/>
          </a:p>
          <a:p>
            <a:pPr eaLnBrk="1" hangingPunct="1"/>
            <a:r>
              <a:rPr lang="el-GR" altLang="el-GR" sz="2400" smtClean="0"/>
              <a:t>Χρειάζονται συχνά περιόδους ξεκούρασης</a:t>
            </a:r>
            <a:endParaRPr lang="en-US" altLang="el-GR" sz="2400" smtClean="0"/>
          </a:p>
          <a:p>
            <a:pPr eaLnBrk="1" hangingPunct="1"/>
            <a:r>
              <a:rPr lang="el-GR" altLang="el-GR" sz="2400" smtClean="0"/>
              <a:t>Η ανάπτυξη των μυών τους, τα επιτρέπει να τρέχουν  καλύτερα από ότι να χειρίζονται αντικείμενα με τα δάκτυλα</a:t>
            </a:r>
            <a:endParaRPr lang="en-US" altLang="el-GR" sz="2400" smtClean="0"/>
          </a:p>
          <a:p>
            <a:pPr eaLnBrk="1" hangingPunct="1"/>
            <a:r>
              <a:rPr lang="el-GR" altLang="el-GR" sz="2400" smtClean="0"/>
              <a:t>Ο συντονισμός ματιού –χεριού ακόμη αναπτύσσεται</a:t>
            </a:r>
            <a:endParaRPr lang="en-US" altLang="el-GR" sz="2400" smtClean="0"/>
          </a:p>
          <a:p>
            <a:pPr eaLnBrk="1" hangingPunct="1"/>
            <a:r>
              <a:rPr lang="el-GR" altLang="el-GR" sz="2400" smtClean="0"/>
              <a:t>Το σώμα τους είναι ευκίνητο</a:t>
            </a:r>
            <a:r>
              <a:rPr lang="en-US" altLang="el-GR" sz="2400" smtClean="0"/>
              <a:t>.</a:t>
            </a:r>
          </a:p>
          <a:p>
            <a:pPr eaLnBrk="1" hangingPunct="1"/>
            <a:r>
              <a:rPr lang="el-GR" altLang="el-GR" sz="2400" smtClean="0"/>
              <a:t>Οι διαφορές φύλου, αρχίζουν να γίνονται πιο έντονες από το νηπιαγωγείο και μετά</a:t>
            </a:r>
            <a:endParaRPr lang="en-US" altLang="el-GR" sz="240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wipe(left)">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wipe(left)">
                                      <p:cBhvr>
                                        <p:cTn id="12" dur="500"/>
                                        <p:tgtEl>
                                          <p:spTgt spid="133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wipe(left)">
                                      <p:cBhvr>
                                        <p:cTn id="17" dur="500"/>
                                        <p:tgtEl>
                                          <p:spTgt spid="133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315">
                                            <p:txEl>
                                              <p:pRg st="3" end="3"/>
                                            </p:txEl>
                                          </p:spTgt>
                                        </p:tgtEl>
                                        <p:attrNameLst>
                                          <p:attrName>style.visibility</p:attrName>
                                        </p:attrNameLst>
                                      </p:cBhvr>
                                      <p:to>
                                        <p:strVal val="visible"/>
                                      </p:to>
                                    </p:set>
                                    <p:animEffect transition="in" filter="wipe(left)">
                                      <p:cBhvr>
                                        <p:cTn id="22" dur="500"/>
                                        <p:tgtEl>
                                          <p:spTgt spid="1331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315">
                                            <p:txEl>
                                              <p:pRg st="4" end="4"/>
                                            </p:txEl>
                                          </p:spTgt>
                                        </p:tgtEl>
                                        <p:attrNameLst>
                                          <p:attrName>style.visibility</p:attrName>
                                        </p:attrNameLst>
                                      </p:cBhvr>
                                      <p:to>
                                        <p:strVal val="visible"/>
                                      </p:to>
                                    </p:set>
                                    <p:animEffect transition="in" filter="wipe(left)">
                                      <p:cBhvr>
                                        <p:cTn id="27" dur="500"/>
                                        <p:tgtEl>
                                          <p:spTgt spid="1331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3315">
                                            <p:txEl>
                                              <p:pRg st="5" end="5"/>
                                            </p:txEl>
                                          </p:spTgt>
                                        </p:tgtEl>
                                        <p:attrNameLst>
                                          <p:attrName>style.visibility</p:attrName>
                                        </p:attrNameLst>
                                      </p:cBhvr>
                                      <p:to>
                                        <p:strVal val="visible"/>
                                      </p:to>
                                    </p:set>
                                    <p:animEffect transition="in" filter="wipe(left)">
                                      <p:cBhvr>
                                        <p:cTn id="32" dur="500"/>
                                        <p:tgtEl>
                                          <p:spTgt spid="133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bldLvl="5"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el-GR" altLang="el-GR" smtClean="0"/>
          </a:p>
        </p:txBody>
      </p:sp>
      <p:sp>
        <p:nvSpPr>
          <p:cNvPr id="34819" name="Rectangle 3"/>
          <p:cNvSpPr>
            <a:spLocks noGrp="1" noChangeArrowheads="1"/>
          </p:cNvSpPr>
          <p:nvPr>
            <p:ph type="body" idx="1"/>
          </p:nvPr>
        </p:nvSpPr>
        <p:spPr/>
        <p:txBody>
          <a:bodyPr/>
          <a:lstStyle/>
          <a:p>
            <a:pPr eaLnBrk="1" hangingPunct="1"/>
            <a:r>
              <a:rPr lang="el-GR" altLang="el-GR" smtClean="0"/>
              <a:t>6 Παιχνίδι επικοινωνίας: Το παιδί χρησιμοποιεί λέξεις και χειρονομίες. Για παράδειγμα παιχνίδια μίμησης</a:t>
            </a:r>
          </a:p>
          <a:p>
            <a:pPr eaLnBrk="1" hangingPunct="1"/>
            <a:r>
              <a:rPr lang="el-GR" altLang="el-GR" smtClean="0"/>
              <a:t>7 Δραματικό παιχνίδι: Δραματοποίηση γεγονότων. </a:t>
            </a:r>
          </a:p>
          <a:p>
            <a:pPr eaLnBrk="1" hangingPunct="1"/>
            <a:endParaRPr lang="el-GR" altLang="el-GR"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l-GR" altLang="el-GR" smtClean="0"/>
              <a:t>Παιχνίδι σε βάθος ( </a:t>
            </a:r>
            <a:r>
              <a:rPr lang="en-GB" altLang="el-GR" smtClean="0"/>
              <a:t>Deep play</a:t>
            </a:r>
            <a:r>
              <a:rPr lang="el-GR" altLang="el-GR" smtClean="0"/>
              <a:t>)</a:t>
            </a:r>
          </a:p>
        </p:txBody>
      </p:sp>
      <p:sp>
        <p:nvSpPr>
          <p:cNvPr id="35843" name="Rectangle 3"/>
          <p:cNvSpPr>
            <a:spLocks noGrp="1" noChangeArrowheads="1"/>
          </p:cNvSpPr>
          <p:nvPr>
            <p:ph type="body" idx="1"/>
          </p:nvPr>
        </p:nvSpPr>
        <p:spPr/>
        <p:txBody>
          <a:bodyPr/>
          <a:lstStyle/>
          <a:p>
            <a:pPr eaLnBrk="1" hangingPunct="1"/>
            <a:r>
              <a:rPr lang="el-GR" altLang="el-GR" smtClean="0"/>
              <a:t>Το παιχνίδι που επιτρέπει στα παιδιά να βιώσουν «επικίνδυνες εμπειρίες» , να αναπτύξουν ικανότητες επιβίωσης και να ξεπεράσουν το αίσθημα του φόβου. Για</a:t>
            </a:r>
            <a:r>
              <a:rPr lang="en-US" altLang="el-GR" smtClean="0"/>
              <a:t> </a:t>
            </a:r>
            <a:r>
              <a:rPr lang="el-GR" altLang="el-GR" smtClean="0"/>
              <a:t>παράδειγμα</a:t>
            </a:r>
            <a:r>
              <a:rPr lang="en-US" altLang="el-GR" smtClean="0"/>
              <a:t>  </a:t>
            </a:r>
            <a:r>
              <a:rPr lang="el-GR" altLang="el-GR" smtClean="0"/>
              <a:t>να</a:t>
            </a:r>
            <a:r>
              <a:rPr lang="en-US" altLang="el-GR" smtClean="0"/>
              <a:t> </a:t>
            </a:r>
            <a:r>
              <a:rPr lang="el-GR" altLang="el-GR" smtClean="0"/>
              <a:t>πηδούν</a:t>
            </a:r>
            <a:r>
              <a:rPr lang="en-US" altLang="el-GR" smtClean="0"/>
              <a:t>, </a:t>
            </a:r>
            <a:r>
              <a:rPr lang="el-GR" altLang="el-GR" smtClean="0"/>
              <a:t>να</a:t>
            </a:r>
            <a:r>
              <a:rPr lang="en-US" altLang="el-GR" smtClean="0"/>
              <a:t> </a:t>
            </a:r>
            <a:r>
              <a:rPr lang="el-GR" altLang="el-GR" smtClean="0"/>
              <a:t>σκαρφαλώνουν ή να ισορροπούν.</a:t>
            </a:r>
          </a:p>
          <a:p>
            <a:pPr eaLnBrk="1" hangingPunct="1"/>
            <a:endParaRPr lang="el-GR" altLang="el-GR"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l-GR" altLang="el-GR" smtClean="0"/>
              <a:t>Παιχνίδι εξερεύνησης</a:t>
            </a:r>
          </a:p>
        </p:txBody>
      </p:sp>
      <p:sp>
        <p:nvSpPr>
          <p:cNvPr id="36867" name="Rectangle 3"/>
          <p:cNvSpPr>
            <a:spLocks noGrp="1" noChangeArrowheads="1"/>
          </p:cNvSpPr>
          <p:nvPr>
            <p:ph type="body" idx="1"/>
          </p:nvPr>
        </p:nvSpPr>
        <p:spPr/>
        <p:txBody>
          <a:bodyPr/>
          <a:lstStyle/>
          <a:p>
            <a:pPr eaLnBrk="1" hangingPunct="1"/>
            <a:r>
              <a:rPr lang="el-GR" altLang="el-GR" smtClean="0"/>
              <a:t>Το παιδί με το παιχνίδι, αντλεί πληροφορίες  με το χειρίζεται αντικείμενα. Για παράδειγμα η ενασχόληση του  με ένα αντικείμενο, του δίνει την δυνατότητα να μάθει τις ιδιότητές του. </a:t>
            </a:r>
          </a:p>
          <a:p>
            <a:pPr eaLnBrk="1" hangingPunct="1"/>
            <a:endParaRPr lang="el-GR" altLang="el-GR" smtClean="0"/>
          </a:p>
          <a:p>
            <a:pPr eaLnBrk="1" hangingPunct="1"/>
            <a:endParaRPr lang="el-GR" altLang="el-GR"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l-GR" altLang="el-GR" smtClean="0"/>
              <a:t>Παιχνίδι φαντασίας- </a:t>
            </a:r>
            <a:r>
              <a:rPr lang="en-GB" altLang="el-GR" smtClean="0"/>
              <a:t>Fantasy play</a:t>
            </a:r>
            <a:endParaRPr lang="el-GR" altLang="el-GR" smtClean="0"/>
          </a:p>
        </p:txBody>
      </p:sp>
      <p:sp>
        <p:nvSpPr>
          <p:cNvPr id="37891" name="Rectangle 3"/>
          <p:cNvSpPr>
            <a:spLocks noGrp="1" noChangeArrowheads="1"/>
          </p:cNvSpPr>
          <p:nvPr>
            <p:ph type="body" idx="1"/>
          </p:nvPr>
        </p:nvSpPr>
        <p:spPr/>
        <p:txBody>
          <a:bodyPr/>
          <a:lstStyle/>
          <a:p>
            <a:pPr eaLnBrk="1" hangingPunct="1"/>
            <a:r>
              <a:rPr lang="el-GR" altLang="el-GR" smtClean="0"/>
              <a:t>Το παιχνίδι που διαμορφώνει όλον τον κόσμο, σύμφωνα με τον τρόπο του παιδιού. Για παράδειγμα το παιδί κάνει τον πιλότο ενός αεροπλάνου, ή τον οδηγό ενός  γρήγορου αυτοκινήτου. </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l-GR" altLang="el-GR" smtClean="0"/>
              <a:t>Φανταστικό Παιχνίδι - </a:t>
            </a:r>
            <a:r>
              <a:rPr lang="en-GB" altLang="el-GR" smtClean="0"/>
              <a:t>Imaginative play</a:t>
            </a:r>
            <a:endParaRPr lang="el-GR" altLang="el-GR" smtClean="0"/>
          </a:p>
        </p:txBody>
      </p:sp>
      <p:sp>
        <p:nvSpPr>
          <p:cNvPr id="38915" name="Rectangle 3"/>
          <p:cNvSpPr>
            <a:spLocks noGrp="1" noChangeArrowheads="1"/>
          </p:cNvSpPr>
          <p:nvPr>
            <p:ph type="body" idx="1"/>
          </p:nvPr>
        </p:nvSpPr>
        <p:spPr/>
        <p:txBody>
          <a:bodyPr/>
          <a:lstStyle/>
          <a:p>
            <a:pPr eaLnBrk="1" hangingPunct="1"/>
            <a:r>
              <a:rPr lang="el-GR" altLang="el-GR" smtClean="0"/>
              <a:t>Τι παιχνίδι, όπου  οι κανόνες που ισχύουν στον φυσικό κόσμο δεν εφαρμόζονται. Για παράδειγμα το παιδί παριστάνει το δέντρο ή το πλοίο. </a:t>
            </a:r>
          </a:p>
          <a:p>
            <a:pPr eaLnBrk="1" hangingPunct="1"/>
            <a:endParaRPr lang="el-GR" altLang="el-GR"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l-GR" altLang="el-GR" smtClean="0"/>
              <a:t>κινητικό παιχνίδι- </a:t>
            </a:r>
            <a:r>
              <a:rPr lang="en-GB" altLang="el-GR" smtClean="0"/>
              <a:t>Locomotor play</a:t>
            </a:r>
            <a:endParaRPr lang="el-GR" altLang="el-GR" smtClean="0"/>
          </a:p>
        </p:txBody>
      </p:sp>
      <p:sp>
        <p:nvSpPr>
          <p:cNvPr id="39939" name="Rectangle 3"/>
          <p:cNvSpPr>
            <a:spLocks noGrp="1" noChangeArrowheads="1"/>
          </p:cNvSpPr>
          <p:nvPr>
            <p:ph type="body" idx="1"/>
          </p:nvPr>
        </p:nvSpPr>
        <p:spPr/>
        <p:txBody>
          <a:bodyPr/>
          <a:lstStyle/>
          <a:p>
            <a:pPr eaLnBrk="1" hangingPunct="1"/>
            <a:r>
              <a:rPr lang="el-GR" altLang="el-GR" smtClean="0"/>
              <a:t>Κίνηση σε κάθε κατεύθυνση για την ευχαρίστηση του παιδιού, για παράδειγμα παιχνίδια όπως κρυφτό, κυνηγητό κτλ.</a:t>
            </a:r>
          </a:p>
          <a:p>
            <a:pPr eaLnBrk="1" hangingPunct="1"/>
            <a:endParaRPr lang="el-GR" altLang="el-GR" smtClean="0"/>
          </a:p>
          <a:p>
            <a:pPr eaLnBrk="1" hangingPunct="1"/>
            <a:endParaRPr lang="el-GR" altLang="el-GR"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l-GR" altLang="el-GR" smtClean="0"/>
              <a:t>Παιχνίδι κυριότητας- </a:t>
            </a:r>
            <a:r>
              <a:rPr lang="en-GB" altLang="el-GR" smtClean="0"/>
              <a:t>Mastery play</a:t>
            </a:r>
            <a:endParaRPr lang="el-GR" altLang="el-GR" smtClean="0"/>
          </a:p>
        </p:txBody>
      </p:sp>
      <p:sp>
        <p:nvSpPr>
          <p:cNvPr id="40963" name="Rectangle 3"/>
          <p:cNvSpPr>
            <a:spLocks noGrp="1" noChangeArrowheads="1"/>
          </p:cNvSpPr>
          <p:nvPr>
            <p:ph type="body" idx="1"/>
          </p:nvPr>
        </p:nvSpPr>
        <p:spPr/>
        <p:txBody>
          <a:bodyPr/>
          <a:lstStyle/>
          <a:p>
            <a:pPr eaLnBrk="1" hangingPunct="1"/>
            <a:r>
              <a:rPr lang="el-GR" altLang="el-GR" smtClean="0"/>
              <a:t>Έλεγχος του φυσικού περιβάλλοντος. Για παράδειγμα το παιδί σκάβει τρύπες,  αλλάζει την πορεία των ρευμάτων, κατασκευάζει καταφύγια.</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l-GR" altLang="el-GR" smtClean="0"/>
              <a:t>Παιχνίδι αντικειμένου- </a:t>
            </a:r>
            <a:r>
              <a:rPr lang="en-GB" altLang="el-GR" smtClean="0"/>
              <a:t>Object play</a:t>
            </a:r>
            <a:endParaRPr lang="el-GR" altLang="el-GR" smtClean="0"/>
          </a:p>
        </p:txBody>
      </p:sp>
      <p:sp>
        <p:nvSpPr>
          <p:cNvPr id="41987" name="Rectangle 3"/>
          <p:cNvSpPr>
            <a:spLocks noGrp="1" noChangeArrowheads="1"/>
          </p:cNvSpPr>
          <p:nvPr>
            <p:ph type="body" idx="1"/>
          </p:nvPr>
        </p:nvSpPr>
        <p:spPr/>
        <p:txBody>
          <a:bodyPr/>
          <a:lstStyle/>
          <a:p>
            <a:pPr eaLnBrk="1" hangingPunct="1"/>
            <a:r>
              <a:rPr lang="el-GR" altLang="el-GR" smtClean="0"/>
              <a:t>Παιχνίδι που χρησιμοποιεί τις άπειρες και ενδιαφέρουσες ακολουθίες χειρισμών και μετακινήσεων. Παραδείγματος χάριν, νέα χρήση οποιουδήποτε αντικειμένου όπως το πινέλο ή το φλιτζάνι.</a:t>
            </a:r>
          </a:p>
          <a:p>
            <a:pPr eaLnBrk="1" hangingPunct="1"/>
            <a:endParaRPr lang="el-GR" altLang="el-GR" smtClean="0"/>
          </a:p>
          <a:p>
            <a:pPr eaLnBrk="1" hangingPunct="1"/>
            <a:endParaRPr lang="el-GR" altLang="el-GR"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l-GR" altLang="el-GR" smtClean="0"/>
              <a:t>Παιχνίδι ρόλων</a:t>
            </a:r>
          </a:p>
        </p:txBody>
      </p:sp>
      <p:sp>
        <p:nvSpPr>
          <p:cNvPr id="43011" name="Rectangle 3"/>
          <p:cNvSpPr>
            <a:spLocks noGrp="1" noChangeArrowheads="1"/>
          </p:cNvSpPr>
          <p:nvPr>
            <p:ph type="body" idx="1"/>
          </p:nvPr>
        </p:nvSpPr>
        <p:spPr/>
        <p:txBody>
          <a:bodyPr/>
          <a:lstStyle/>
          <a:p>
            <a:pPr eaLnBrk="1" hangingPunct="1"/>
            <a:r>
              <a:rPr lang="el-GR" altLang="el-GR" smtClean="0"/>
              <a:t>παιχνίδι, που εξερευνά τον τρόπο ζωής , όχι πάντα με έναν φυσιολογικό τρόπο. Για παράδειγμα το παιδί μιλάει στο τηλέφωνο, οδηγάει αυτοκίνητο.</a:t>
            </a:r>
          </a:p>
          <a:p>
            <a:pPr eaLnBrk="1" hangingPunct="1"/>
            <a:endParaRPr lang="el-GR" altLang="el-GR"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endParaRPr lang="el-GR" altLang="el-GR" smtClean="0"/>
          </a:p>
        </p:txBody>
      </p:sp>
      <p:sp>
        <p:nvSpPr>
          <p:cNvPr id="44035" name="Rectangle 3"/>
          <p:cNvSpPr>
            <a:spLocks noGrp="1" noChangeArrowheads="1"/>
          </p:cNvSpPr>
          <p:nvPr>
            <p:ph type="body" idx="1"/>
          </p:nvPr>
        </p:nvSpPr>
        <p:spPr/>
        <p:txBody>
          <a:bodyPr/>
          <a:lstStyle/>
          <a:p>
            <a:pPr eaLnBrk="1" hangingPunct="1"/>
            <a:r>
              <a:rPr lang="el-GR" altLang="el-GR" smtClean="0"/>
              <a:t>Αυτές οι κατηγορίες αλληλεπικαλύπτονται, και συχνά δεν είναι ξεκάθαρες. Όμως κατά τη γνώμη μας το πιο σημαντικό είναι αυτή η ουσία του παιχνιδιού, ανεξάρτητα σε πια κατηγορία ανήκει, που προσφέρει στα παιδιά ένα πλήθος από εμπειρίες, αλλά και χαρά.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l-GR" altLang="el-GR" smtClean="0"/>
              <a:t>Κοινωνικά χαρακτηριστικά παιδιών προσχολικής ηλικίας</a:t>
            </a:r>
            <a:endParaRPr lang="en-US" altLang="el-GR" smtClean="0"/>
          </a:p>
        </p:txBody>
      </p:sp>
      <p:sp>
        <p:nvSpPr>
          <p:cNvPr id="15363" name="Rectangle 3"/>
          <p:cNvSpPr>
            <a:spLocks noGrp="1" noChangeArrowheads="1"/>
          </p:cNvSpPr>
          <p:nvPr>
            <p:ph type="body" idx="1"/>
          </p:nvPr>
        </p:nvSpPr>
        <p:spPr/>
        <p:txBody>
          <a:bodyPr/>
          <a:lstStyle/>
          <a:p>
            <a:pPr eaLnBrk="1" hangingPunct="1">
              <a:lnSpc>
                <a:spcPct val="90000"/>
              </a:lnSpc>
            </a:pPr>
            <a:r>
              <a:rPr lang="el-GR" altLang="el-GR" smtClean="0"/>
              <a:t>Τα πιο πολλά παιδιά έχουν έναν ή δύο καλούς φίλους, αλλά οι φιλίες αλλάζουν με ιδιαίτερη ταχύτητα</a:t>
            </a:r>
            <a:endParaRPr lang="en-US" altLang="el-GR" smtClean="0"/>
          </a:p>
          <a:p>
            <a:pPr eaLnBrk="1" hangingPunct="1">
              <a:lnSpc>
                <a:spcPct val="90000"/>
              </a:lnSpc>
            </a:pPr>
            <a:r>
              <a:rPr lang="el-GR" altLang="el-GR" smtClean="0"/>
              <a:t>Αναπτύσσουν πολλές και διαφορετικές συμπεριφορές παιχνιδιού</a:t>
            </a:r>
            <a:r>
              <a:rPr lang="en-US" altLang="el-GR" smtClean="0"/>
              <a:t>.</a:t>
            </a:r>
          </a:p>
          <a:p>
            <a:pPr eaLnBrk="1" hangingPunct="1">
              <a:lnSpc>
                <a:spcPct val="90000"/>
              </a:lnSpc>
            </a:pPr>
            <a:r>
              <a:rPr lang="el-GR" altLang="el-GR" smtClean="0"/>
              <a:t>Τα πρότυπα παιχνιδιού, μπορούν να διαφέρουν σε σχέση με το φύλο</a:t>
            </a:r>
            <a:r>
              <a:rPr lang="en-US" altLang="el-GR" smtClean="0"/>
              <a:t>.</a:t>
            </a:r>
          </a:p>
          <a:p>
            <a:pPr eaLnBrk="1" hangingPunct="1">
              <a:lnSpc>
                <a:spcPct val="90000"/>
              </a:lnSpc>
            </a:pPr>
            <a:r>
              <a:rPr lang="el-GR" altLang="el-GR" smtClean="0"/>
              <a:t>Είναι προφανές το ενδιαφέρον τους για παιχνίδια που τονίζουν το φύλο τους</a:t>
            </a: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wipe(left)">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wipe(left)">
                                      <p:cBhvr>
                                        <p:cTn id="12" dur="500"/>
                                        <p:tgtEl>
                                          <p:spTgt spid="153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wipe(left)">
                                      <p:cBhvr>
                                        <p:cTn id="17" dur="500"/>
                                        <p:tgtEl>
                                          <p:spTgt spid="153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wipe(left)">
                                      <p:cBhvr>
                                        <p:cTn id="22" dur="500"/>
                                        <p:tgtEl>
                                          <p:spTgt spid="15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bldLvl="5"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endParaRPr lang="el-GR" altLang="el-GR" smtClean="0"/>
          </a:p>
        </p:txBody>
      </p:sp>
      <p:sp>
        <p:nvSpPr>
          <p:cNvPr id="45059" name="Rectangle 3"/>
          <p:cNvSpPr>
            <a:spLocks noGrp="1" noChangeArrowheads="1"/>
          </p:cNvSpPr>
          <p:nvPr>
            <p:ph type="body" idx="1"/>
          </p:nvPr>
        </p:nvSpPr>
        <p:spPr/>
        <p:txBody>
          <a:bodyPr/>
          <a:lstStyle/>
          <a:p>
            <a:pPr eaLnBrk="1" hangingPunct="1"/>
            <a:r>
              <a:rPr lang="el-GR" altLang="el-GR" smtClean="0"/>
              <a:t>Για τα παιδιά η δραστηριότητα παιχνιδιού  αποτελεί την δική τους ξεχωριστή πραγματικότητα, μέσα στην οποία αποκτούν εμπειρίες, γνώσεις, αλληλεπιδρούν με τα άλλα παιδιά, μαθαίνουν τον εαυτό τους αλλά και τον κόσμο που ζουν. </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endParaRPr lang="el-GR" altLang="el-GR" smtClean="0"/>
          </a:p>
        </p:txBody>
      </p:sp>
      <p:sp>
        <p:nvSpPr>
          <p:cNvPr id="46083" name="Rectangle 3"/>
          <p:cNvSpPr>
            <a:spLocks noGrp="1" noChangeArrowheads="1"/>
          </p:cNvSpPr>
          <p:nvPr>
            <p:ph type="body" idx="1"/>
          </p:nvPr>
        </p:nvSpPr>
        <p:spPr/>
        <p:txBody>
          <a:bodyPr/>
          <a:lstStyle/>
          <a:p>
            <a:pPr eaLnBrk="1" hangingPunct="1"/>
            <a:r>
              <a:rPr lang="el-GR" altLang="el-GR" smtClean="0"/>
              <a:t>Ο </a:t>
            </a:r>
            <a:r>
              <a:rPr lang="en-US" altLang="el-GR" smtClean="0"/>
              <a:t>Corsano</a:t>
            </a:r>
            <a:r>
              <a:rPr lang="el-GR" altLang="el-GR" smtClean="0"/>
              <a:t> (1990) και οι συνεργάτες του αναφέρονται στην κατασκευή κουλτούρας των συνομήλικων  που περιλαμβάνει συμπεριφορές, δραστηριότητες, κανόνες που παράγουν τα ίδια τα παιδιά καθώς αλληλεπιδρούν κατά τη διάρκεια των δραστηριοτήτων παιχνιδιού.   </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endParaRPr lang="el-GR" altLang="el-GR" smtClean="0"/>
          </a:p>
        </p:txBody>
      </p:sp>
      <p:sp>
        <p:nvSpPr>
          <p:cNvPr id="47107" name="Rectangle 3"/>
          <p:cNvSpPr>
            <a:spLocks noGrp="1" noChangeArrowheads="1"/>
          </p:cNvSpPr>
          <p:nvPr>
            <p:ph type="body" idx="1"/>
          </p:nvPr>
        </p:nvSpPr>
        <p:spPr/>
        <p:txBody>
          <a:bodyPr/>
          <a:lstStyle/>
          <a:p>
            <a:pPr eaLnBrk="1" hangingPunct="1"/>
            <a:r>
              <a:rPr lang="el-GR" altLang="el-GR" sz="2400" smtClean="0"/>
              <a:t>Τα παιδιά χτίζουν τις κοινωνικές τους σχέσεις κατά τη διάρκεια των δραστηριοτήτων παιχνιδιού (Αυγητίδου 1994,1997,2001), διαπραγματεύονται και διαχειρίζονται την ταυτότητα τους (Τσίγρα, 1997,2001), διαμορφώνουν και «αλλάζουν τον χώρο του παιχνιδιού σύμφωνα με τις ανάγκες τους (Γερμανός, 1993), ξεπερνούν πολιτισμικές διαφορές χρησιμοποιώντας ως γέφυρα το παιχνίδι (</a:t>
            </a:r>
            <a:r>
              <a:rPr lang="en-US" altLang="el-GR" sz="2400" smtClean="0"/>
              <a:t>Botsoglou</a:t>
            </a:r>
            <a:r>
              <a:rPr lang="el-GR" altLang="el-GR" sz="2400" smtClean="0"/>
              <a:t> &amp; </a:t>
            </a:r>
            <a:r>
              <a:rPr lang="en-US" altLang="el-GR" sz="2400" smtClean="0"/>
              <a:t>Kakana</a:t>
            </a:r>
            <a:r>
              <a:rPr lang="el-GR" altLang="el-GR" sz="2400" smtClean="0"/>
              <a:t>, 2002),</a:t>
            </a:r>
          </a:p>
          <a:p>
            <a:pPr eaLnBrk="1" hangingPunct="1"/>
            <a:endParaRPr lang="el-GR" altLang="el-GR" sz="2400" smtClean="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Τίτλος 6"/>
          <p:cNvSpPr>
            <a:spLocks noGrp="1"/>
          </p:cNvSpPr>
          <p:nvPr>
            <p:ph type="ctrTitle"/>
          </p:nvPr>
        </p:nvSpPr>
        <p:spPr/>
        <p:txBody>
          <a:bodyPr/>
          <a:lstStyle/>
          <a:p>
            <a:pPr eaLnBrk="1" hangingPunct="1"/>
            <a:r>
              <a:rPr lang="el-GR" altLang="el-GR" b="1" smtClean="0"/>
              <a:t>Τέλος Ενότητας</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457200" y="333375"/>
            <a:ext cx="8229600" cy="723900"/>
          </a:xfrm>
        </p:spPr>
        <p:txBody>
          <a:bodyPr/>
          <a:lstStyle/>
          <a:p>
            <a:pPr eaLnBrk="1" hangingPunct="1"/>
            <a:r>
              <a:rPr lang="el-GR" altLang="el-GR" b="1" smtClean="0"/>
              <a:t>Χρηματοδότηση</a:t>
            </a:r>
          </a:p>
        </p:txBody>
      </p:sp>
      <p:sp>
        <p:nvSpPr>
          <p:cNvPr id="50179" name="Content Placeholder 2"/>
          <p:cNvSpPr>
            <a:spLocks noGrp="1"/>
          </p:cNvSpPr>
          <p:nvPr>
            <p:ph idx="1"/>
          </p:nvPr>
        </p:nvSpPr>
        <p:spPr>
          <a:xfrm>
            <a:off x="457200" y="1493838"/>
            <a:ext cx="8229600" cy="3168650"/>
          </a:xfrm>
        </p:spPr>
        <p:txBody>
          <a:bodyPr/>
          <a:lstStyle/>
          <a:p>
            <a:pPr eaLnBrk="1" hangingPunct="1"/>
            <a:r>
              <a:rPr lang="el-GR" altLang="el-GR" sz="2000" smtClean="0"/>
              <a:t>Το παρόν εκπαιδευτικό υλικό έχει αναπτυχθεί στ</a:t>
            </a:r>
            <a:r>
              <a:rPr lang="en-US" altLang="el-GR" sz="2000" smtClean="0"/>
              <a:t>o</a:t>
            </a:r>
            <a:r>
              <a:rPr lang="el-GR" altLang="el-GR" sz="2000" smtClean="0"/>
              <a:t> πλαίσι</a:t>
            </a:r>
            <a:r>
              <a:rPr lang="en-US" altLang="el-GR" sz="2000" smtClean="0"/>
              <a:t>o</a:t>
            </a:r>
            <a:r>
              <a:rPr lang="el-GR" altLang="el-GR" sz="2000" smtClean="0"/>
              <a:t> του εκπαιδευτικού έργου του διδάσκοντα.</a:t>
            </a:r>
            <a:endParaRPr lang="en-US" altLang="el-GR" sz="2000" smtClean="0"/>
          </a:p>
          <a:p>
            <a:pPr eaLnBrk="1" hangingPunct="1"/>
            <a:r>
              <a:rPr lang="el-GR" altLang="el-GR" sz="2000" smtClean="0"/>
              <a:t>Το έργο «</a:t>
            </a:r>
            <a:r>
              <a:rPr lang="el-GR" altLang="el-GR" sz="2000" b="1" smtClean="0"/>
              <a:t>Ανοικτά Ακαδημαϊκά Μαθήματα στο Πανεπιστήμιο Αθηνών</a:t>
            </a:r>
            <a:r>
              <a:rPr lang="el-GR" altLang="el-GR" sz="2000" smtClean="0"/>
              <a:t>» έχει χρηματοδοτήσει μόνο την αναδιαμόρφωση του εκπαιδευτικού υλικού. </a:t>
            </a:r>
            <a:endParaRPr lang="en-US" altLang="el-GR" sz="2000" smtClean="0"/>
          </a:p>
          <a:p>
            <a:pPr eaLnBrk="1" hangingPunct="1"/>
            <a:r>
              <a:rPr lang="el-GR" altLang="el-GR" sz="200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50180" name="Logo espa" descr="Λογότυπο Επιχειρησιακού Προγράμματος Εκπαίδευση και Δια βίου Μάθηση"/>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20863" y="5099050"/>
            <a:ext cx="5502275" cy="138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p:cNvSpPr>
            <a:spLocks noGrp="1"/>
          </p:cNvSpPr>
          <p:nvPr>
            <p:ph type="title"/>
          </p:nvPr>
        </p:nvSpPr>
        <p:spPr>
          <a:xfrm>
            <a:off x="511175" y="44450"/>
            <a:ext cx="8229600" cy="792163"/>
          </a:xfrm>
        </p:spPr>
        <p:txBody>
          <a:bodyPr/>
          <a:lstStyle/>
          <a:p>
            <a:pPr eaLnBrk="1" hangingPunct="1"/>
            <a:r>
              <a:rPr lang="el-GR" altLang="el-GR" b="1" smtClean="0"/>
              <a:t>Σημείωμα Αδειοδότησης</a:t>
            </a:r>
          </a:p>
        </p:txBody>
      </p:sp>
      <p:sp>
        <p:nvSpPr>
          <p:cNvPr id="52227" name="Content Placeholder"/>
          <p:cNvSpPr>
            <a:spLocks noGrp="1"/>
          </p:cNvSpPr>
          <p:nvPr>
            <p:ph idx="1"/>
          </p:nvPr>
        </p:nvSpPr>
        <p:spPr>
          <a:xfrm>
            <a:off x="431800" y="800100"/>
            <a:ext cx="8308975" cy="1836738"/>
          </a:xfrm>
        </p:spPr>
        <p:txBody>
          <a:bodyPr/>
          <a:lstStyle/>
          <a:p>
            <a:pPr marL="0" indent="0" eaLnBrk="1" hangingPunct="1">
              <a:buFont typeface="Wingdings" panose="05000000000000000000" pitchFamily="2" charset="2"/>
              <a:buNone/>
            </a:pPr>
            <a:r>
              <a:rPr lang="el-GR" altLang="el-GR" sz="1800" smtClean="0"/>
              <a:t>Το παρόν υλικό διατίθεται με τους όρους </a:t>
            </a:r>
            <a:r>
              <a:rPr lang="el-GR" altLang="el-GR" sz="1800" b="1" smtClean="0"/>
              <a:t>της</a:t>
            </a:r>
            <a:r>
              <a:rPr lang="el-GR" altLang="el-GR" sz="1800" smtClean="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eaLnBrk="1" hangingPunct="1">
              <a:buFont typeface="Wingdings" panose="05000000000000000000" pitchFamily="2" charset="2"/>
              <a:buNone/>
            </a:pPr>
            <a:endParaRPr lang="el-GR" altLang="el-GR" sz="1800" smtClean="0"/>
          </a:p>
        </p:txBody>
      </p:sp>
      <p:pic>
        <p:nvPicPr>
          <p:cNvPr id="52228"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938" y="2708275"/>
            <a:ext cx="16478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p:cNvSpPr txBox="1"/>
          <p:nvPr/>
        </p:nvSpPr>
        <p:spPr>
          <a:xfrm>
            <a:off x="431800" y="3205163"/>
            <a:ext cx="8280400" cy="3455987"/>
          </a:xfrm>
          <a:prstGeom prst="rect">
            <a:avLst/>
          </a:prstGeom>
        </p:spPr>
        <p:txBody>
          <a:bodyPr anchor="ctr">
            <a:normAutofit lnSpcReduction="10000"/>
          </a:bodyPr>
          <a:lstStyle/>
          <a:p>
            <a:pPr eaLnBrk="1" hangingPunct="1">
              <a:defRPr/>
            </a:pPr>
            <a:r>
              <a:rPr lang="el-GR" dirty="0"/>
              <a:t>[1] http://creativecommons.org/licenses/by-nc-sa/4.0/ </a:t>
            </a:r>
            <a:endParaRPr lang="en-US" dirty="0"/>
          </a:p>
          <a:p>
            <a:pPr eaLnBrk="1" hangingPunct="1">
              <a:defRPr/>
            </a:pPr>
            <a:endParaRPr lang="el-GR" dirty="0"/>
          </a:p>
          <a:p>
            <a:pPr eaLnBrk="1" hangingPunct="1">
              <a:defRPr/>
            </a:pPr>
            <a:r>
              <a:rPr lang="el-GR" dirty="0"/>
              <a:t>Ως </a:t>
            </a:r>
            <a:r>
              <a:rPr lang="el-GR" b="1" dirty="0"/>
              <a:t>Μη Εμπορική</a:t>
            </a:r>
            <a:r>
              <a:rPr lang="el-GR" dirty="0"/>
              <a:t> ορίζεται η χρήση:</a:t>
            </a:r>
          </a:p>
          <a:p>
            <a:pPr marL="342900" indent="-342900" eaLnBrk="1" hangingPunct="1">
              <a:buFont typeface="Arial" panose="020B0604020202020204" pitchFamily="34" charset="0"/>
              <a:buChar char="•"/>
              <a:defRPr/>
            </a:pPr>
            <a:r>
              <a:rPr lang="el-GR" dirty="0"/>
              <a:t>που δεν περιλαμβάνει άμεσο ή έμμεσο οικονομικό όφελος από την χρήση του έργου, για το διανομέα του έργου και αδειοδόχο</a:t>
            </a:r>
          </a:p>
          <a:p>
            <a:pPr marL="342900" indent="-342900" eaLnBrk="1" hangingPunct="1">
              <a:buFont typeface="Arial" panose="020B0604020202020204" pitchFamily="34" charset="0"/>
              <a:buChar char="•"/>
              <a:defRP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indent="-342900" eaLnBrk="1" hangingPunct="1">
              <a:buFont typeface="Arial" panose="020B0604020202020204" pitchFamily="34" charset="0"/>
              <a:buChar char="•"/>
              <a:defRP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a:t>τόπο</a:t>
            </a:r>
            <a:endParaRPr lang="en-US" dirty="0"/>
          </a:p>
          <a:p>
            <a:pPr marL="342900" indent="-342900" eaLnBrk="1" hangingPunct="1">
              <a:buFont typeface="Arial" panose="020B0604020202020204" pitchFamily="34" charset="0"/>
              <a:buChar char="•"/>
              <a:defRPr/>
            </a:pPr>
            <a:endParaRPr lang="el-GR" dirty="0"/>
          </a:p>
          <a:p>
            <a:pPr eaLnBrk="1" hangingPunct="1">
              <a:defRPr/>
            </a:pPr>
            <a:r>
              <a:rPr lang="el-GR" dirty="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a:t>.</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l-GR" altLang="el-GR" smtClean="0"/>
              <a:t>Τύποι συμπεριφοράς παιχνιδιού</a:t>
            </a:r>
            <a:endParaRPr lang="en-US" altLang="el-GR" smtClean="0"/>
          </a:p>
        </p:txBody>
      </p:sp>
      <p:sp>
        <p:nvSpPr>
          <p:cNvPr id="17411" name="Rectangle 3"/>
          <p:cNvSpPr>
            <a:spLocks noGrp="1" noChangeArrowheads="1"/>
          </p:cNvSpPr>
          <p:nvPr>
            <p:ph type="body" idx="1"/>
          </p:nvPr>
        </p:nvSpPr>
        <p:spPr>
          <a:xfrm>
            <a:off x="533400" y="1447800"/>
            <a:ext cx="8382000" cy="4800600"/>
          </a:xfrm>
        </p:spPr>
        <p:txBody>
          <a:bodyPr/>
          <a:lstStyle/>
          <a:p>
            <a:pPr eaLnBrk="1" hangingPunct="1"/>
            <a:r>
              <a:rPr lang="el-GR" altLang="el-GR" sz="2400" smtClean="0"/>
              <a:t>Απαθής συμπεριφορά</a:t>
            </a:r>
            <a:endParaRPr lang="en-US" altLang="el-GR" sz="2400" smtClean="0"/>
          </a:p>
          <a:p>
            <a:pPr lvl="1" eaLnBrk="1" hangingPunct="1"/>
            <a:r>
              <a:rPr lang="el-GR" altLang="el-GR" sz="2000" smtClean="0"/>
              <a:t>Τα παιδιά δε παίζουν στη πραγματικότητα, στέκονται και κοιτούν τους άλλους</a:t>
            </a:r>
            <a:endParaRPr lang="en-US" altLang="el-GR" sz="2000" smtClean="0"/>
          </a:p>
          <a:p>
            <a:pPr eaLnBrk="1" hangingPunct="1"/>
            <a:r>
              <a:rPr lang="el-GR" altLang="el-GR" sz="2400" smtClean="0"/>
              <a:t>Μοναχικό παιχνίδι</a:t>
            </a:r>
            <a:endParaRPr lang="en-US" altLang="el-GR" sz="2400" smtClean="0"/>
          </a:p>
          <a:p>
            <a:pPr lvl="1" eaLnBrk="1" hangingPunct="1"/>
            <a:r>
              <a:rPr lang="el-GR" altLang="el-GR" sz="2000" smtClean="0"/>
              <a:t>Παίζουν μόνα τους με παιχνίδια, δεν κάνουν καμιά προσπάθεια να αλληλεπιδράσουν με άλλα παιδιά</a:t>
            </a:r>
            <a:endParaRPr lang="en-US" altLang="el-GR" sz="2000" smtClean="0"/>
          </a:p>
          <a:p>
            <a:pPr eaLnBrk="1" hangingPunct="1"/>
            <a:r>
              <a:rPr lang="el-GR" altLang="el-GR" sz="2400" smtClean="0"/>
              <a:t>Συμπεριφορά παρατηρητή</a:t>
            </a:r>
            <a:endParaRPr lang="en-US" altLang="el-GR" sz="2400" smtClean="0"/>
          </a:p>
          <a:p>
            <a:pPr lvl="1" eaLnBrk="1" hangingPunct="1"/>
            <a:r>
              <a:rPr lang="el-GR" altLang="el-GR" sz="2000" smtClean="0"/>
              <a:t>Περνούν τον περισσότερο χρόνο τους παρατηρώντας τους άλλους, κάνουν σχόλια, αλλά δεν αλληλεπιδρούν</a:t>
            </a:r>
            <a:endParaRPr lang="en-US" altLang="el-GR" sz="200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left)">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wipe(left)">
                                      <p:cBhvr>
                                        <p:cTn id="12" dur="500"/>
                                        <p:tgtEl>
                                          <p:spTgt spid="174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wipe(left)">
                                      <p:cBhvr>
                                        <p:cTn id="17" dur="500"/>
                                        <p:tgtEl>
                                          <p:spTgt spid="174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wipe(left)">
                                      <p:cBhvr>
                                        <p:cTn id="22" dur="500"/>
                                        <p:tgtEl>
                                          <p:spTgt spid="174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wipe(left)">
                                      <p:cBhvr>
                                        <p:cTn id="27" dur="500"/>
                                        <p:tgtEl>
                                          <p:spTgt spid="1741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wipe(left)">
                                      <p:cBhvr>
                                        <p:cTn id="32" dur="5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l-GR" altLang="el-GR" smtClean="0"/>
              <a:t>Τύποι συμπεριφοράς παιχνιδιού</a:t>
            </a:r>
            <a:endParaRPr lang="en-US" altLang="el-GR" smtClean="0"/>
          </a:p>
        </p:txBody>
      </p:sp>
      <p:sp>
        <p:nvSpPr>
          <p:cNvPr id="19459" name="Rectangle 3"/>
          <p:cNvSpPr>
            <a:spLocks noGrp="1" noChangeArrowheads="1"/>
          </p:cNvSpPr>
          <p:nvPr>
            <p:ph type="body" idx="1"/>
          </p:nvPr>
        </p:nvSpPr>
        <p:spPr/>
        <p:txBody>
          <a:bodyPr/>
          <a:lstStyle/>
          <a:p>
            <a:pPr eaLnBrk="1" hangingPunct="1"/>
            <a:r>
              <a:rPr lang="el-GR" altLang="el-GR" sz="2400" smtClean="0"/>
              <a:t>Παράλληλο παιχνίδι</a:t>
            </a:r>
            <a:endParaRPr lang="en-US" altLang="el-GR" sz="2400" smtClean="0"/>
          </a:p>
          <a:p>
            <a:pPr lvl="1" eaLnBrk="1" hangingPunct="1"/>
            <a:r>
              <a:rPr lang="el-GR" altLang="el-GR" sz="2000" smtClean="0"/>
              <a:t>Τα παιδιά παίζουν δίπλα, αλλά όχι με τα άλλα παιδιά</a:t>
            </a:r>
            <a:endParaRPr lang="en-US" altLang="el-GR" sz="2000" smtClean="0"/>
          </a:p>
          <a:p>
            <a:pPr eaLnBrk="1" hangingPunct="1"/>
            <a:r>
              <a:rPr lang="en-US" altLang="el-GR" sz="2400" smtClean="0"/>
              <a:t>Associative play</a:t>
            </a:r>
          </a:p>
          <a:p>
            <a:pPr lvl="1" eaLnBrk="1" hangingPunct="1"/>
            <a:r>
              <a:rPr lang="el-GR" altLang="el-GR" sz="2000" smtClean="0"/>
              <a:t>Τα παιδιά εμπλέκονται σε λιγότερες οργανωμένες μορφές παιχνιδιού με άλλα παιδιά</a:t>
            </a:r>
            <a:endParaRPr lang="en-US" altLang="el-GR" sz="2000" smtClean="0"/>
          </a:p>
          <a:p>
            <a:pPr eaLnBrk="1" hangingPunct="1"/>
            <a:r>
              <a:rPr lang="el-GR" altLang="el-GR" sz="2400" smtClean="0"/>
              <a:t>Συνεργατικό παιχνίδι</a:t>
            </a:r>
            <a:r>
              <a:rPr lang="en-US" altLang="el-GR" sz="2400" smtClean="0"/>
              <a:t> </a:t>
            </a:r>
          </a:p>
          <a:p>
            <a:pPr lvl="1" eaLnBrk="1" hangingPunct="1"/>
            <a:r>
              <a:rPr lang="el-GR" altLang="el-GR" sz="2000" smtClean="0"/>
              <a:t>Τα παιδιά εμπλέκονται σε οργανωμένες μορφές παιχνιδιού</a:t>
            </a:r>
            <a:endParaRPr lang="en-US" altLang="el-GR" sz="200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wipe(left)">
                                      <p:cBhvr>
                                        <p:cTn id="7" dur="500"/>
                                        <p:tgtEl>
                                          <p:spTgt spid="19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wipe(left)">
                                      <p:cBhvr>
                                        <p:cTn id="12" dur="500"/>
                                        <p:tgtEl>
                                          <p:spTgt spid="194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wipe(left)">
                                      <p:cBhvr>
                                        <p:cTn id="17" dur="500"/>
                                        <p:tgtEl>
                                          <p:spTgt spid="194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459">
                                            <p:txEl>
                                              <p:pRg st="3" end="3"/>
                                            </p:txEl>
                                          </p:spTgt>
                                        </p:tgtEl>
                                        <p:attrNameLst>
                                          <p:attrName>style.visibility</p:attrName>
                                        </p:attrNameLst>
                                      </p:cBhvr>
                                      <p:to>
                                        <p:strVal val="visible"/>
                                      </p:to>
                                    </p:set>
                                    <p:animEffect transition="in" filter="wipe(left)">
                                      <p:cBhvr>
                                        <p:cTn id="22" dur="500"/>
                                        <p:tgtEl>
                                          <p:spTgt spid="1945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459">
                                            <p:txEl>
                                              <p:pRg st="4" end="4"/>
                                            </p:txEl>
                                          </p:spTgt>
                                        </p:tgtEl>
                                        <p:attrNameLst>
                                          <p:attrName>style.visibility</p:attrName>
                                        </p:attrNameLst>
                                      </p:cBhvr>
                                      <p:to>
                                        <p:strVal val="visible"/>
                                      </p:to>
                                    </p:set>
                                    <p:animEffect transition="in" filter="wipe(left)">
                                      <p:cBhvr>
                                        <p:cTn id="27" dur="500"/>
                                        <p:tgtEl>
                                          <p:spTgt spid="1945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459">
                                            <p:txEl>
                                              <p:pRg st="5" end="5"/>
                                            </p:txEl>
                                          </p:spTgt>
                                        </p:tgtEl>
                                        <p:attrNameLst>
                                          <p:attrName>style.visibility</p:attrName>
                                        </p:attrNameLst>
                                      </p:cBhvr>
                                      <p:to>
                                        <p:strVal val="visible"/>
                                      </p:to>
                                    </p:set>
                                    <p:animEffect transition="in" filter="wipe(left)">
                                      <p:cBhvr>
                                        <p:cTn id="32" dur="500"/>
                                        <p:tgtEl>
                                          <p:spTgt spid="1945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l-GR" altLang="el-GR" smtClean="0"/>
              <a:t>Συναισθηματικά χαρακτηριστικά παιδιών προσχολικής ηλικίας</a:t>
            </a:r>
            <a:endParaRPr lang="en-US" altLang="el-GR" smtClean="0"/>
          </a:p>
        </p:txBody>
      </p:sp>
      <p:sp>
        <p:nvSpPr>
          <p:cNvPr id="20483" name="Rectangle 3"/>
          <p:cNvSpPr>
            <a:spLocks noGrp="1" noChangeArrowheads="1"/>
          </p:cNvSpPr>
          <p:nvPr>
            <p:ph type="body" idx="1"/>
          </p:nvPr>
        </p:nvSpPr>
        <p:spPr/>
        <p:txBody>
          <a:bodyPr/>
          <a:lstStyle/>
          <a:p>
            <a:pPr eaLnBrk="1" hangingPunct="1"/>
            <a:r>
              <a:rPr lang="el-GR" altLang="el-GR" smtClean="0"/>
              <a:t>Τείνουν να εκφράζουν τα συναισθήματα τους ελεύθερα </a:t>
            </a:r>
            <a:endParaRPr lang="en-US" altLang="el-GR" smtClean="0"/>
          </a:p>
          <a:p>
            <a:pPr eaLnBrk="1" hangingPunct="1"/>
            <a:r>
              <a:rPr lang="el-GR" altLang="el-GR" smtClean="0"/>
              <a:t>Οι ζήλιες μεταξύ των συμμαθητών είναι συνηθισμένες</a:t>
            </a:r>
            <a:r>
              <a:rPr lang="en-US" altLang="el-GR" smtClean="0"/>
              <a:t>.</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wipe(left)">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wipe(left)">
                                      <p:cBhvr>
                                        <p:cTn id="12" dur="500"/>
                                        <p:tgtEl>
                                          <p:spTgt spid="204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l-GR" altLang="el-GR" smtClean="0"/>
              <a:t>Γνωστικά χαρακτηριστικά </a:t>
            </a:r>
            <a:endParaRPr lang="en-US" altLang="el-GR" smtClean="0"/>
          </a:p>
        </p:txBody>
      </p:sp>
      <p:sp>
        <p:nvSpPr>
          <p:cNvPr id="21507" name="Rectangle 3"/>
          <p:cNvSpPr>
            <a:spLocks noGrp="1" noChangeArrowheads="1"/>
          </p:cNvSpPr>
          <p:nvPr>
            <p:ph type="body" idx="1"/>
          </p:nvPr>
        </p:nvSpPr>
        <p:spPr/>
        <p:txBody>
          <a:bodyPr/>
          <a:lstStyle/>
          <a:p>
            <a:pPr eaLnBrk="1" hangingPunct="1"/>
            <a:endParaRPr lang="en-US" altLang="el-GR" smtClean="0"/>
          </a:p>
          <a:p>
            <a:pPr eaLnBrk="1" hangingPunct="1"/>
            <a:r>
              <a:rPr lang="el-GR" altLang="el-GR" smtClean="0"/>
              <a:t>Αποκτούν ιδιαίτερες δεξιότητες στη γλωσσική επικοινωνία </a:t>
            </a:r>
            <a:endParaRPr lang="en-US" altLang="el-GR" smtClean="0"/>
          </a:p>
          <a:p>
            <a:pPr eaLnBrk="1" hangingPunct="1"/>
            <a:r>
              <a:rPr lang="el-GR" altLang="el-GR" smtClean="0"/>
              <a:t>Οι ικανότητες αυτές ενθαρρύνονται μέσα από την αλληλεπίδραση με τα άλλα παιδιά, καθώς και από καθημερινές ιστορίες</a:t>
            </a: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animEffect transition="in" filter="wipe(left)">
                                      <p:cBhvr>
                                        <p:cTn id="7" dur="500"/>
                                        <p:tgtEl>
                                          <p:spTgt spid="2150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xEl>
                                              <p:pRg st="2" end="2"/>
                                            </p:txEl>
                                          </p:spTgt>
                                        </p:tgtEl>
                                        <p:attrNameLst>
                                          <p:attrName>style.visibility</p:attrName>
                                        </p:attrNameLst>
                                      </p:cBhvr>
                                      <p:to>
                                        <p:strVal val="visible"/>
                                      </p:to>
                                    </p:set>
                                    <p:animEffect transition="in" filter="wipe(left)">
                                      <p:cBhvr>
                                        <p:cTn id="12"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altLang="el-GR" smtClean="0"/>
              <a:t>Σωματικά χαρακτηριστικά παιδιών του δημοτικού σχολείου</a:t>
            </a:r>
            <a:endParaRPr lang="en-US" altLang="el-GR" smtClean="0"/>
          </a:p>
        </p:txBody>
      </p:sp>
      <p:sp>
        <p:nvSpPr>
          <p:cNvPr id="23555" name="Rectangle 3"/>
          <p:cNvSpPr>
            <a:spLocks noGrp="1" noChangeArrowheads="1"/>
          </p:cNvSpPr>
          <p:nvPr>
            <p:ph type="body" idx="1"/>
          </p:nvPr>
        </p:nvSpPr>
        <p:spPr/>
        <p:txBody>
          <a:bodyPr/>
          <a:lstStyle/>
          <a:p>
            <a:pPr eaLnBrk="1" hangingPunct="1"/>
            <a:r>
              <a:rPr lang="el-GR" altLang="el-GR" smtClean="0"/>
              <a:t>Είναι ακόμη ιδιαίτερα κινητικά</a:t>
            </a:r>
            <a:endParaRPr lang="en-US" altLang="el-GR" smtClean="0"/>
          </a:p>
          <a:p>
            <a:pPr eaLnBrk="1" hangingPunct="1"/>
            <a:r>
              <a:rPr lang="el-GR" altLang="el-GR" smtClean="0"/>
              <a:t>Χρειάζονται ακόμη περιόδους ξεκούρασης</a:t>
            </a:r>
            <a:endParaRPr lang="en-US" altLang="el-GR" smtClean="0"/>
          </a:p>
          <a:p>
            <a:pPr eaLnBrk="1" hangingPunct="1"/>
            <a:r>
              <a:rPr lang="el-GR" altLang="el-GR" smtClean="0"/>
              <a:t>¨Έχουν την τάση να κάνουν επικίνδυνα πράγματα με το σώμα τους</a:t>
            </a:r>
            <a:endParaRPr lang="en-US" altLang="el-GR" smtClean="0"/>
          </a:p>
          <a:p>
            <a:pPr eaLnBrk="1" hangingPunct="1"/>
            <a:r>
              <a:rPr lang="el-GR" altLang="el-GR" smtClean="0"/>
              <a:t>Η ανάπτυξη του σκελετού τους δεν έχει ακόμη ολοκληρωθεί</a:t>
            </a:r>
            <a:endParaRPr lang="en-US" altLang="el-GR"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wipe(left)">
                                      <p:cBhvr>
                                        <p:cTn id="7" dur="500"/>
                                        <p:tgtEl>
                                          <p:spTgt spid="23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wipe(left)">
                                      <p:cBhvr>
                                        <p:cTn id="12" dur="500"/>
                                        <p:tgtEl>
                                          <p:spTgt spid="23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wipe(left)">
                                      <p:cBhvr>
                                        <p:cTn id="17" dur="500"/>
                                        <p:tgtEl>
                                          <p:spTgt spid="235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animEffect transition="in" filter="wipe(left)">
                                      <p:cBhvr>
                                        <p:cTn id="22" dur="500"/>
                                        <p:tgtEl>
                                          <p:spTgt spid="235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bldLvl="5" autoUpdateAnimBg="0"/>
    </p:bldLst>
  </p:timing>
</p:sld>
</file>

<file path=ppt/theme/theme1.xml><?xml version="1.0" encoding="utf-8"?>
<a:theme xmlns:a="http://schemas.openxmlformats.org/drawingml/2006/main" name="Επίπεδο">
  <a:themeElements>
    <a:clrScheme name="Επίπεδο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fontScheme name="Επίπεδο">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Επίπεδο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Επίπεδο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Επίπεδο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Επίπεδο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Επίπεδο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Επίπεδο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Level</Template>
  <TotalTime>23</TotalTime>
  <Words>1697</Words>
  <Application>Microsoft Office PowerPoint</Application>
  <PresentationFormat>Προβολή στην οθόνη (4:3)</PresentationFormat>
  <Paragraphs>157</Paragraphs>
  <Slides>45</Slides>
  <Notes>4</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45</vt:i4>
      </vt:variant>
    </vt:vector>
  </HeadingPairs>
  <TitlesOfParts>
    <vt:vector size="52" baseType="lpstr">
      <vt:lpstr>Verdana</vt:lpstr>
      <vt:lpstr>Arial</vt:lpstr>
      <vt:lpstr>Garamond</vt:lpstr>
      <vt:lpstr>Wingdings</vt:lpstr>
      <vt:lpstr>Calibri</vt:lpstr>
      <vt:lpstr>Times New Roman</vt:lpstr>
      <vt:lpstr>Επίπεδο</vt:lpstr>
      <vt:lpstr>Το παιχνίδι στην εκπαιδευτική διαδικασία</vt:lpstr>
      <vt:lpstr>Πως παίζουν τα παιδιά? </vt:lpstr>
      <vt:lpstr>Σωματικά χαρακτηριστικά των παιδιών προσχολικής ηλικίας</vt:lpstr>
      <vt:lpstr>Κοινωνικά χαρακτηριστικά παιδιών προσχολικής ηλικίας</vt:lpstr>
      <vt:lpstr>Τύποι συμπεριφοράς παιχνιδιού</vt:lpstr>
      <vt:lpstr>Τύποι συμπεριφοράς παιχνιδιού</vt:lpstr>
      <vt:lpstr>Συναισθηματικά χαρακτηριστικά παιδιών προσχολικής ηλικίας</vt:lpstr>
      <vt:lpstr>Γνωστικά χαρακτηριστικά </vt:lpstr>
      <vt:lpstr>Σωματικά χαρακτηριστικά παιδιών του δημοτικού σχολείου</vt:lpstr>
      <vt:lpstr>Κοινωνικά  χαρακτηριστικά παιδιών του δημοτικού σχολείου</vt:lpstr>
      <vt:lpstr>Συναισθηματικά  χαρακτηριστικά παιδιών του δημοτικού σχολείου</vt:lpstr>
      <vt:lpstr>Γνωστικά χαρακτηριστικά</vt:lpstr>
      <vt:lpstr>Σωματικά χαρ/κα παιδιών δημοτικού σχολείου (4-5)</vt:lpstr>
      <vt:lpstr>Κοινωνικά χαρ/κα παιδιών δημοτικού σχολείου </vt:lpstr>
      <vt:lpstr>Συναισθηματικά χαρ/κα παιδιών δημοτικού σχολείου</vt:lpstr>
      <vt:lpstr>Γνωστικά χαρ/κα παιδιών δημοτικού σχολείου</vt:lpstr>
      <vt:lpstr>Η ιδεολογία του φύλου</vt:lpstr>
      <vt:lpstr>Η τυραννία του ροζ </vt:lpstr>
      <vt:lpstr>Παρουσίαση του PowerPoint</vt:lpstr>
      <vt:lpstr>Φύλο και παιχνίδι</vt:lpstr>
      <vt:lpstr>Παρουσίαση του PowerPoint</vt:lpstr>
      <vt:lpstr>Παρουσίαση του PowerPoint</vt:lpstr>
      <vt:lpstr>Παρουσίαση του PowerPoint</vt:lpstr>
      <vt:lpstr>Παρουσίαση του PowerPoint</vt:lpstr>
      <vt:lpstr>A taxonomy of play types </vt:lpstr>
      <vt:lpstr>Σκληρό παιχνίδι- Rough and tumble play</vt:lpstr>
      <vt:lpstr>Κοινωνικό-δραματικό παιχνίδι</vt:lpstr>
      <vt:lpstr>Κοινωνικό παιχνίδι</vt:lpstr>
      <vt:lpstr>Δημιουργικό παιχνίδι</vt:lpstr>
      <vt:lpstr>Παρουσίαση του PowerPoint</vt:lpstr>
      <vt:lpstr>Παιχνίδι σε βάθος ( Deep play)</vt:lpstr>
      <vt:lpstr>Παιχνίδι εξερεύνησης</vt:lpstr>
      <vt:lpstr>Παιχνίδι φαντασίας- Fantasy play</vt:lpstr>
      <vt:lpstr>Φανταστικό Παιχνίδι - Imaginative play</vt:lpstr>
      <vt:lpstr>κινητικό παιχνίδι- Locomotor play</vt:lpstr>
      <vt:lpstr>Παιχνίδι κυριότητας- Mastery play</vt:lpstr>
      <vt:lpstr>Παιχνίδι αντικειμένου- Object play</vt:lpstr>
      <vt:lpstr>Παιχνίδι ρόλων</vt:lpstr>
      <vt:lpstr>Παρουσίαση του PowerPoint</vt:lpstr>
      <vt:lpstr>Παρουσίαση του PowerPoint</vt:lpstr>
      <vt:lpstr>Παρουσίαση του PowerPoint</vt:lpstr>
      <vt:lpstr>Παρουσίαση του PowerPoint</vt:lpstr>
      <vt:lpstr>Τέλος Ενότητας</vt:lpstr>
      <vt:lpstr>Χρηματοδότηση</vt:lpstr>
      <vt:lpstr>Σημείωμα Αδειοδότησης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Σωματικά χαρακτηριστικά των παιδιών προσχολικής ηλικίας</dc:title>
  <dc:creator>.</dc:creator>
  <cp:lastModifiedBy>Kiriazis Vaitsis</cp:lastModifiedBy>
  <cp:revision>3</cp:revision>
  <dcterms:created xsi:type="dcterms:W3CDTF">2011-10-22T18:38:00Z</dcterms:created>
  <dcterms:modified xsi:type="dcterms:W3CDTF">2015-07-02T10:28:44Z</dcterms:modified>
</cp:coreProperties>
</file>