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7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7"/>
  </p:notesMasterIdLst>
  <p:sldIdLst>
    <p:sldId id="257" r:id="rId3"/>
    <p:sldId id="264" r:id="rId4"/>
    <p:sldId id="413" r:id="rId5"/>
    <p:sldId id="414" r:id="rId6"/>
    <p:sldId id="391" r:id="rId7"/>
    <p:sldId id="392" r:id="rId8"/>
    <p:sldId id="393" r:id="rId9"/>
    <p:sldId id="394" r:id="rId10"/>
    <p:sldId id="395" r:id="rId11"/>
    <p:sldId id="396" r:id="rId12"/>
    <p:sldId id="397" r:id="rId13"/>
    <p:sldId id="398" r:id="rId14"/>
    <p:sldId id="399" r:id="rId15"/>
    <p:sldId id="400" r:id="rId16"/>
    <p:sldId id="401" r:id="rId17"/>
    <p:sldId id="402" r:id="rId18"/>
    <p:sldId id="403" r:id="rId19"/>
    <p:sldId id="404" r:id="rId20"/>
    <p:sldId id="405" r:id="rId21"/>
    <p:sldId id="406" r:id="rId22"/>
    <p:sldId id="407" r:id="rId23"/>
    <p:sldId id="408" r:id="rId24"/>
    <p:sldId id="409" r:id="rId25"/>
    <p:sldId id="410" r:id="rId26"/>
    <p:sldId id="411" r:id="rId27"/>
    <p:sldId id="412" r:id="rId28"/>
    <p:sldId id="325" r:id="rId29"/>
    <p:sldId id="271" r:id="rId30"/>
    <p:sldId id="258" r:id="rId31"/>
    <p:sldId id="259" r:id="rId32"/>
    <p:sldId id="260" r:id="rId33"/>
    <p:sldId id="272" r:id="rId34"/>
    <p:sldId id="273" r:id="rId35"/>
    <p:sldId id="261" r:id="rId36"/>
  </p:sldIdLst>
  <p:sldSz cx="9144000" cy="6858000" type="screen4x3"/>
  <p:notesSz cx="6858000" cy="9144000"/>
  <p:custDataLst>
    <p:tags r:id="rId38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Μεσαίο στυλ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Μεσαίο στυλ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71" autoAdjust="0"/>
    <p:restoredTop sz="94660"/>
  </p:normalViewPr>
  <p:slideViewPr>
    <p:cSldViewPr>
      <p:cViewPr>
        <p:scale>
          <a:sx n="66" d="100"/>
          <a:sy n="66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FAE34-A9BA-4005-8175-E6F8E72C8B1C}" type="datetimeFigureOut">
              <a:rPr lang="el-GR" smtClean="0"/>
              <a:t>29/1/2016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0790D-22C5-45BB-A770-83CDE29432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6082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0790D-22C5-45BB-A770-83CDE294324C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5626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70570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CA508-3B63-4BA9-93AF-AA2EFF565143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42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0790D-22C5-45BB-A770-83CDE294324C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8516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0790D-22C5-45BB-A770-83CDE294324C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1798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0790D-22C5-45BB-A770-83CDE294324C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2307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0790D-22C5-45BB-A770-83CDE294324C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6664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0790D-22C5-45BB-A770-83CDE294324C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334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0790D-22C5-45BB-A770-83CDE294324C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3995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56F58-8526-4B6E-BC49-4CF9B029B87E}" type="datetime1">
              <a:rPr lang="el-GR" smtClean="0"/>
              <a:t>29/1/2016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l-GR" dirty="0" smtClean="0"/>
              <a:t>Εργαστηριακό μάθημα 1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2F6EEB8D-302B-4BB7-AB7B-5E18E67E8EEA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2162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D1539-63C1-4B99-ABA4-B3967DBE4E69}" type="datetime1">
              <a:rPr lang="el-GR" smtClean="0"/>
              <a:t>29/1/2016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Εργαστηριακό μάθημα 1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4907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7C83-846B-421A-9210-449F98570249}" type="datetime1">
              <a:rPr lang="el-GR" smtClean="0"/>
              <a:t>29/1/2016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Εργαστηριακό μάθημα 1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7737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ADBA3-C3DA-4EF4-8AE2-7A1E96E2E23E}" type="datetime1">
              <a:rPr lang="el-GR" smtClean="0"/>
              <a:t>29/1/2016</a:t>
            </a:fld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Τίτλος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1" name="Θέση υποσέλιδου 1" descr="[DECORATIVE]"/>
          <p:cNvSpPr txBox="1">
            <a:spLocks/>
          </p:cNvSpPr>
          <p:nvPr userDrawn="1"/>
        </p:nvSpPr>
        <p:spPr>
          <a:xfrm>
            <a:off x="2514600" y="6356350"/>
            <a:ext cx="365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l-GR" sz="1200" dirty="0" smtClean="0">
                <a:solidFill>
                  <a:prstClr val="black"/>
                </a:solidFill>
              </a:rPr>
              <a:t>Εργαστηριακό</a:t>
            </a:r>
            <a:r>
              <a:rPr lang="el-GR" sz="1200" baseline="0" dirty="0" smtClean="0">
                <a:solidFill>
                  <a:prstClr val="black"/>
                </a:solidFill>
              </a:rPr>
              <a:t> μάθημα 1</a:t>
            </a:r>
            <a:endParaRPr lang="el-GR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063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065E-F55A-4CDA-BFA5-94ED76BF657E}" type="datetime1">
              <a:rPr lang="el-GR" smtClean="0"/>
              <a:t>29/1/2016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24200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l-GR" smtClean="0"/>
              <a:t>Εργαστηριακό μάθημα 1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6059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62A4-CB8A-4A0F-8469-33FAC92B5A81}" type="datetime1">
              <a:rPr lang="el-GR" smtClean="0"/>
              <a:t>29/1/2016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Εργαστηριακό μάθημα 1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5588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9277-87B9-4B23-A9F8-DD786C757BEC}" type="datetime1">
              <a:rPr lang="el-GR" smtClean="0"/>
              <a:t>29/1/2016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Εργαστηριακό μάθημα 1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04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2055-4DFF-4549-AD5A-20E5D6ABCC2C}" type="datetime1">
              <a:rPr lang="el-GR" smtClean="0"/>
              <a:t>29/1/2016</a:t>
            </a:fld>
            <a:endParaRPr lang="el-GR"/>
          </a:p>
        </p:txBody>
      </p:sp>
      <p:sp>
        <p:nvSpPr>
          <p:cNvPr id="6" name="Ορθογώνιο 5" descr="[DECORATIVE]"/>
          <p:cNvSpPr/>
          <p:nvPr userDrawn="1"/>
        </p:nvSpPr>
        <p:spPr>
          <a:xfrm>
            <a:off x="3651012" y="6397823"/>
            <a:ext cx="19877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 smtClean="0"/>
              <a:t>Εργαστηριακό μάθημα 1</a:t>
            </a:r>
            <a:endParaRPr lang="el-GR" sz="1400" dirty="0"/>
          </a:p>
        </p:txBody>
      </p:sp>
      <p:sp>
        <p:nvSpPr>
          <p:cNvPr id="7" name="Ορθογώνιο 6" descr="[DECORATIVE]"/>
          <p:cNvSpPr/>
          <p:nvPr userDrawn="1"/>
        </p:nvSpPr>
        <p:spPr>
          <a:xfrm>
            <a:off x="8001000" y="6352143"/>
            <a:ext cx="4251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2F6EEB8D-302B-4BB7-AB7B-5E18E67E8EEA}" type="slidenum">
              <a:rPr lang="el-GR" sz="1600" smtClean="0"/>
              <a:pPr/>
              <a:t>‹#›</a:t>
            </a:fld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4204798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3CF8D-4925-478C-B1C6-93DE40CB7745}" type="datetime1">
              <a:rPr lang="el-GR" smtClean="0"/>
              <a:t>29/1/2016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Εργαστηριακό μάθημα 1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397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EA138-C1FD-449B-A2F1-C089457F93DD}" type="datetime1">
              <a:rPr lang="el-GR" smtClean="0"/>
              <a:t>29/1/2016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Εργαστηριακό μάθημα 1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7292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D964A-E2A4-4B51-A6C2-BBBC30F49E97}" type="datetime1">
              <a:rPr lang="el-GR" smtClean="0"/>
              <a:t>29/1/2016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Εργαστηριακό μάθημα 1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752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4EFE1-4950-4DD2-A82E-8E5CB1A8D4A3}" type="datetime1">
              <a:rPr lang="el-GR" smtClean="0"/>
              <a:t>29/1/2016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Εργαστηριακό μάθημα 1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253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dulll.gr/" TargetMode="External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hyperlink" Target="http://creativecommons.org/licenses/by-nc-sa/4.0/deed.el" TargetMode="External"/><Relationship Id="rId5" Type="http://schemas.openxmlformats.org/officeDocument/2006/relationships/image" Target="../media/image1.jpeg"/><Relationship Id="rId4" Type="http://schemas.openxmlformats.org/officeDocument/2006/relationships/hyperlink" Target="http://www.teilar.gr/" TargetMode="Externa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5" Type="http://schemas.openxmlformats.org/officeDocument/2006/relationships/slide" Target="slide5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5" Type="http://schemas.openxmlformats.org/officeDocument/2006/relationships/slide" Target="slide5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hyperlink" Target="http://www.edulll.gr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Relationship Id="rId4" Type="http://schemas.openxmlformats.org/officeDocument/2006/relationships/image" Target="../media/image2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6" Type="http://schemas.openxmlformats.org/officeDocument/2006/relationships/hyperlink" Target="http://www.edulll.gr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creativecommons.org/licenses/by-nc-sa/4.0/deed.el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cdev.teilar.gr/courses/DDE105/index.php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5" Type="http://schemas.openxmlformats.org/officeDocument/2006/relationships/image" Target="../media/image26.png"/><Relationship Id="rId4" Type="http://schemas.openxmlformats.org/officeDocument/2006/relationships/hyperlink" Target="http://creativecommons.org/licenses/by-nc-sa/4.0/deed.el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Ομάδα 1" descr="Λογότυπο του Τεϊ Θεσσαλίας. Τεχνολογικό εκπαιδευτικό ίδρυμα Θεσσαλίας."/>
          <p:cNvGrpSpPr>
            <a:grpSpLocks/>
          </p:cNvGrpSpPr>
          <p:nvPr/>
        </p:nvGrpSpPr>
        <p:grpSpPr bwMode="auto">
          <a:xfrm>
            <a:off x="611188" y="406400"/>
            <a:ext cx="3455987" cy="1093420"/>
            <a:chOff x="611559" y="406230"/>
            <a:chExt cx="3456384" cy="1093809"/>
          </a:xfrm>
        </p:grpSpPr>
        <p:pic>
          <p:nvPicPr>
            <p:cNvPr id="3" name="Εικόνα 1" descr="Λογότυπο του Τεϊ Θεσσαλίας." title="Λογότυπο του Ιδρύματος.">
              <a:hlinkClick r:id="rId4" tooltip="Μετάβαση στην ιστοσελίδα του Ιδρύματος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gray">
            <a:xfrm>
              <a:off x="611559" y="406230"/>
              <a:ext cx="1079624" cy="1041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6" name="Θέση περιεχομένου 1"/>
            <p:cNvSpPr txBox="1">
              <a:spLocks noChangeArrowheads="1"/>
            </p:cNvSpPr>
            <p:nvPr/>
          </p:nvSpPr>
          <p:spPr bwMode="auto">
            <a:xfrm>
              <a:off x="1810182" y="484376"/>
              <a:ext cx="2257761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l-GR" sz="2000" dirty="0" smtClean="0"/>
                <a:t>Τεχνολογικό Εκπαιδευτικό </a:t>
              </a:r>
            </a:p>
            <a:p>
              <a:pPr eaLnBrk="1" hangingPunct="1"/>
              <a:r>
                <a:rPr lang="el-GR" sz="2000" dirty="0" smtClean="0"/>
                <a:t>Ίδρυμα Θεσσαλίας</a:t>
              </a:r>
              <a:endParaRPr lang="el-GR" sz="2000" dirty="0"/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6200" y="1676400"/>
            <a:ext cx="8839200" cy="1470025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prstClr val="black"/>
                </a:solidFill>
              </a:rPr>
              <a:t>Αρδευτική Μηχανική</a:t>
            </a:r>
            <a:endParaRPr lang="el-GR" dirty="0"/>
          </a:p>
        </p:txBody>
      </p:sp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1295400" y="3323930"/>
            <a:ext cx="6588967" cy="236220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  <a:defRPr/>
            </a:pPr>
            <a:r>
              <a:rPr lang="el-GR" sz="2800" b="1" dirty="0" smtClean="0">
                <a:solidFill>
                  <a:prstClr val="black"/>
                </a:solidFill>
                <a:ea typeface="+mj-ea"/>
                <a:cs typeface="+mj-cs"/>
              </a:rPr>
              <a:t>Εργαστήριο </a:t>
            </a:r>
            <a:r>
              <a:rPr lang="en-US" sz="2800" b="1" dirty="0" smtClean="0">
                <a:solidFill>
                  <a:prstClr val="black"/>
                </a:solidFill>
                <a:ea typeface="+mj-ea"/>
                <a:cs typeface="+mj-cs"/>
              </a:rPr>
              <a:t>1</a:t>
            </a:r>
            <a:r>
              <a:rPr lang="el-GR" sz="2800" b="1" dirty="0" smtClean="0">
                <a:solidFill>
                  <a:prstClr val="black"/>
                </a:solidFill>
                <a:ea typeface="+mj-ea"/>
                <a:cs typeface="+mj-cs"/>
              </a:rPr>
              <a:t>:  </a:t>
            </a:r>
            <a:r>
              <a:rPr lang="el-GR" sz="2800" dirty="0" smtClean="0">
                <a:solidFill>
                  <a:prstClr val="black"/>
                </a:solidFill>
                <a:ea typeface="+mj-ea"/>
                <a:cs typeface="+mj-cs"/>
              </a:rPr>
              <a:t>Σύνθεση Συστημάτων </a:t>
            </a:r>
            <a:r>
              <a:rPr lang="el-GR" sz="2800" dirty="0" err="1" smtClean="0">
                <a:solidFill>
                  <a:prstClr val="black"/>
                </a:solidFill>
                <a:ea typeface="+mj-ea"/>
                <a:cs typeface="+mj-cs"/>
              </a:rPr>
              <a:t>Μικροάρδευσης</a:t>
            </a:r>
            <a:endParaRPr lang="el-GR" sz="28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 algn="ctr" fontAlgn="auto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l-GR" sz="2800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el-GR" sz="2800" dirty="0" smtClean="0"/>
              <a:t>   Καθηγητής </a:t>
            </a:r>
            <a:r>
              <a:rPr lang="el-GR" sz="2800" dirty="0" smtClean="0">
                <a:solidFill>
                  <a:prstClr val="black"/>
                </a:solidFill>
                <a:ea typeface="+mj-ea"/>
                <a:cs typeface="+mj-cs"/>
              </a:rPr>
              <a:t>Παναγιώτης </a:t>
            </a:r>
            <a:r>
              <a:rPr lang="el-GR" sz="2800" dirty="0" err="1" smtClean="0">
                <a:solidFill>
                  <a:prstClr val="black"/>
                </a:solidFill>
                <a:ea typeface="+mj-ea"/>
                <a:cs typeface="+mj-cs"/>
              </a:rPr>
              <a:t>Βύρλας</a:t>
            </a:r>
            <a:r>
              <a:rPr lang="el-GR" sz="2800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</a:p>
          <a:p>
            <a:pPr marL="0" indent="0" algn="ctr" fontAlgn="auto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l-GR" sz="2800" dirty="0" smtClean="0">
                <a:solidFill>
                  <a:prstClr val="black"/>
                </a:solidFill>
                <a:ea typeface="+mj-ea"/>
                <a:cs typeface="+mj-cs"/>
              </a:rPr>
              <a:t>Σχολή Τεχνολόγων Γεωπόνων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l-GR" sz="2800" dirty="0" smtClean="0">
                <a:solidFill>
                  <a:prstClr val="black"/>
                </a:solidFill>
              </a:rPr>
              <a:t>Τμήμα Τεχνολόγων Γεωπόνων </a:t>
            </a:r>
            <a:endParaRPr lang="el-GR" sz="2800" dirty="0">
              <a:solidFill>
                <a:prstClr val="black"/>
              </a:solidFill>
            </a:endParaRPr>
          </a:p>
        </p:txBody>
      </p:sp>
      <p:pic>
        <p:nvPicPr>
          <p:cNvPr id="9" name="Εικόνα 2" descr=" Λογότυπο για άδειες χρήσης creative commons, b y, n c, s a ">
            <a:hlinkClick r:id="rId6" tooltip="Μετάβαση στην Άδεια Χρήσης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175" y="5971167"/>
            <a:ext cx="1583921" cy="554177"/>
          </a:xfrm>
          <a:prstGeom prst="rect">
            <a:avLst/>
          </a:prstGeom>
        </p:spPr>
      </p:pic>
      <p:pic>
        <p:nvPicPr>
          <p:cNvPr id="8" name="Εικόνα 3" descr="Λογότυπο επιχειρησιακού προγράμματος εκπαίδευση και δια βίου μάθηση του υπουργείου παιδείας, ΕΣΠΑ 2007 - 2013, με τη σημαία της Ευρωπαϊκής Ένωσης, το οποίο συγχρηματοδοτείται από την Ευρωπαϊκή Ένωση (Ευρωπαϊκό κοινωνικό ταμείο) και από εθνικούς πόρους. " title="Λογότυπο χρηματοδότησης">
            <a:hlinkClick r:id="rId8" tooltip="Μετάβαση σε www.edulll.gr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92500" y="5657850"/>
            <a:ext cx="431006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916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AutoShape 2"/>
          <p:cNvSpPr>
            <a:spLocks noGrp="1" noChangeArrowheads="1"/>
          </p:cNvSpPr>
          <p:nvPr>
            <p:ph type="title"/>
          </p:nvPr>
        </p:nvSpPr>
        <p:spPr>
          <a:ln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defRPr/>
            </a:pPr>
            <a:r>
              <a:rPr lang="el-GR" dirty="0" smtClean="0"/>
              <a:t>Αγωγοί μεταφοράς 3</a:t>
            </a:r>
          </a:p>
        </p:txBody>
      </p:sp>
      <p:pic>
        <p:nvPicPr>
          <p:cNvPr id="2" name="Εικόνα 1" descr="Εικόνα PVC αγωγών μεταφοράς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51" b="16318"/>
          <a:stretch/>
        </p:blipFill>
        <p:spPr>
          <a:xfrm>
            <a:off x="792000" y="1247576"/>
            <a:ext cx="7560000" cy="5097748"/>
          </a:xfrm>
          <a:prstGeom prst="rect">
            <a:avLst/>
          </a:prstGeom>
        </p:spPr>
      </p:pic>
      <p:sp>
        <p:nvSpPr>
          <p:cNvPr id="4" name="AutoShape 89">
            <a:hlinkClick r:id="rId5" action="ppaction://hlinksldjump"/>
          </p:cNvPr>
          <p:cNvSpPr>
            <a:spLocks noChangeArrowheads="1"/>
          </p:cNvSpPr>
          <p:nvPr/>
        </p:nvSpPr>
        <p:spPr bwMode="gray">
          <a:xfrm>
            <a:off x="971600" y="1556792"/>
            <a:ext cx="4536504" cy="5040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l-GR" sz="2400" i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PVC (</a:t>
            </a:r>
            <a:r>
              <a:rPr lang="el-GR" sz="2400" i="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Πολυβινυλοχλωρίδιο</a:t>
            </a:r>
            <a:r>
              <a:rPr lang="el-GR" sz="2400" i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l-GR" sz="2400" i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107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AutoShape 2"/>
          <p:cNvSpPr>
            <a:spLocks noGrp="1" noChangeArrowheads="1"/>
          </p:cNvSpPr>
          <p:nvPr>
            <p:ph type="title"/>
          </p:nvPr>
        </p:nvSpPr>
        <p:spPr>
          <a:ln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defRPr/>
            </a:pPr>
            <a:r>
              <a:rPr lang="el-GR" dirty="0" smtClean="0"/>
              <a:t>Αγωγοί μεταφοράς 4</a:t>
            </a:r>
          </a:p>
        </p:txBody>
      </p:sp>
      <p:pic>
        <p:nvPicPr>
          <p:cNvPr id="2" name="Εικόνα 1" descr="Εικόνα PE αγωγών μεταφοράς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20" y="1268764"/>
            <a:ext cx="7560000" cy="5035497"/>
          </a:xfrm>
          <a:prstGeom prst="rect">
            <a:avLst/>
          </a:prstGeom>
        </p:spPr>
      </p:pic>
      <p:sp>
        <p:nvSpPr>
          <p:cNvPr id="4" name="AutoShape 89">
            <a:hlinkClick r:id="rId5" action="ppaction://hlinksldjump"/>
          </p:cNvPr>
          <p:cNvSpPr>
            <a:spLocks noChangeArrowheads="1"/>
          </p:cNvSpPr>
          <p:nvPr/>
        </p:nvSpPr>
        <p:spPr bwMode="gray">
          <a:xfrm>
            <a:off x="971600" y="5589240"/>
            <a:ext cx="4536504" cy="5040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l-GR" sz="2400" i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PΕ (Πολυαιθυλένιο)</a:t>
            </a:r>
            <a:endParaRPr lang="el-GR" sz="2400" i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554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AutoShape 2"/>
          <p:cNvSpPr>
            <a:spLocks noGrp="1" noChangeArrowheads="1"/>
          </p:cNvSpPr>
          <p:nvPr>
            <p:ph type="title"/>
          </p:nvPr>
        </p:nvSpPr>
        <p:spPr>
          <a:ln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defRPr/>
            </a:pPr>
            <a:r>
              <a:rPr lang="el-GR" dirty="0" smtClean="0"/>
              <a:t>Αγωγοί μεταφοράς 5</a:t>
            </a:r>
          </a:p>
        </p:txBody>
      </p:sp>
      <p:pic>
        <p:nvPicPr>
          <p:cNvPr id="23555" name="Picture 4" descr="Εικόνα σε λογαριθμική κλίμακα για τη διάρκεια ζωής και την υδροστατική πίεση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813" y="1125538"/>
            <a:ext cx="3987800" cy="5122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076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AutoShape 2"/>
          <p:cNvSpPr>
            <a:spLocks noGrp="1" noChangeArrowheads="1"/>
          </p:cNvSpPr>
          <p:nvPr>
            <p:ph type="title"/>
          </p:nvPr>
        </p:nvSpPr>
        <p:spPr>
          <a:ln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defRPr/>
            </a:pPr>
            <a:r>
              <a:rPr lang="el-GR" dirty="0" smtClean="0"/>
              <a:t>Αγωγοί μεταφοράς 6</a:t>
            </a:r>
          </a:p>
        </p:txBody>
      </p:sp>
      <p:pic>
        <p:nvPicPr>
          <p:cNvPr id="24579" name="Picture 3" descr="Σχεδιάγραμμα για το διάγραμμα απωλειών πίεσης σωλήνων 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021682" y="73819"/>
            <a:ext cx="5135562" cy="752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27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AutoShape 2"/>
          <p:cNvSpPr>
            <a:spLocks noGrp="1" noChangeArrowheads="1"/>
          </p:cNvSpPr>
          <p:nvPr>
            <p:ph type="title"/>
          </p:nvPr>
        </p:nvSpPr>
        <p:spPr>
          <a:ln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defRPr/>
            </a:pPr>
            <a:r>
              <a:rPr lang="el-GR" dirty="0" smtClean="0"/>
              <a:t>Αγωγοί μεταφοράς 7</a:t>
            </a:r>
          </a:p>
        </p:txBody>
      </p:sp>
      <p:pic>
        <p:nvPicPr>
          <p:cNvPr id="25603" name="Picture 4" descr="Εικόνα για τις κατηγορίες σωλήνων κατά πρότυπο EN 12201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311275"/>
            <a:ext cx="783907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526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AutoShape 2"/>
          <p:cNvSpPr>
            <a:spLocks noGrp="1" noChangeArrowheads="1"/>
          </p:cNvSpPr>
          <p:nvPr>
            <p:ph type="title"/>
          </p:nvPr>
        </p:nvSpPr>
        <p:spPr>
          <a:ln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Arial" charset="0"/>
              </a:rPr>
              <a:t>Αγωγοί εφαρμογής 1</a:t>
            </a:r>
            <a:endParaRPr lang="el-GR" dirty="0" smtClean="0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835150" y="2452688"/>
            <a:ext cx="5759450" cy="19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 i="1">
                <a:solidFill>
                  <a:schemeClr val="tx1"/>
                </a:solidFill>
                <a:latin typeface="Century Gothic" pitchFamily="34" charset="0"/>
              </a:defRPr>
            </a:lvl1pPr>
            <a:lvl2pPr eaLnBrk="0" hangingPunct="0">
              <a:defRPr sz="2000" b="1" i="1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sz="2000" b="1" i="1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sz="2000" b="1" i="1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sz="2000" b="1" i="1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l" eaLnBrk="1" hangingPunct="1">
              <a:spcBef>
                <a:spcPct val="30000"/>
              </a:spcBef>
            </a:pPr>
            <a:r>
              <a:rPr lang="el-GR" altLang="el-GR" i="0" dirty="0">
                <a:solidFill>
                  <a:srgbClr val="99FF33"/>
                </a:solidFill>
              </a:rPr>
              <a:t>Δίκτυο εφαρμογής</a:t>
            </a:r>
            <a:r>
              <a:rPr lang="el-GR" altLang="el-GR" i="0" dirty="0"/>
              <a:t> (πλευρικοί αγωγοί)</a:t>
            </a:r>
          </a:p>
          <a:p>
            <a:pPr lvl="1" algn="l" eaLnBrk="1" hangingPunct="1">
              <a:spcBef>
                <a:spcPct val="30000"/>
              </a:spcBef>
            </a:pPr>
            <a:r>
              <a:rPr lang="el-GR" altLang="el-GR" i="0" dirty="0"/>
              <a:t>Φέρει τους σταλάκτες</a:t>
            </a:r>
          </a:p>
          <a:p>
            <a:pPr lvl="1" algn="l" eaLnBrk="1" hangingPunct="1">
              <a:spcBef>
                <a:spcPct val="30000"/>
              </a:spcBef>
            </a:pPr>
            <a:r>
              <a:rPr lang="el-GR" altLang="el-GR" i="0" dirty="0"/>
              <a:t>Διάμετρος Φ12 – Φ2</a:t>
            </a:r>
            <a:r>
              <a:rPr lang="en-US" altLang="el-GR" i="0" dirty="0"/>
              <a:t>5</a:t>
            </a:r>
            <a:endParaRPr lang="el-GR" altLang="el-GR" i="0" dirty="0"/>
          </a:p>
          <a:p>
            <a:pPr lvl="1" algn="l" eaLnBrk="1" hangingPunct="1">
              <a:spcBef>
                <a:spcPct val="30000"/>
              </a:spcBef>
            </a:pPr>
            <a:r>
              <a:rPr lang="en-US" altLang="el-GR" i="0" dirty="0"/>
              <a:t>PE </a:t>
            </a:r>
            <a:endParaRPr lang="el-GR" altLang="el-GR" i="0" dirty="0"/>
          </a:p>
          <a:p>
            <a:pPr lvl="1" algn="l" eaLnBrk="1" hangingPunct="1">
              <a:spcBef>
                <a:spcPct val="30000"/>
              </a:spcBef>
            </a:pPr>
            <a:r>
              <a:rPr lang="el-GR" altLang="el-GR" i="0" dirty="0"/>
              <a:t>Πίεση: </a:t>
            </a:r>
            <a:r>
              <a:rPr lang="en-US" altLang="el-GR" i="0" dirty="0"/>
              <a:t>1</a:t>
            </a:r>
            <a:r>
              <a:rPr lang="el-GR" altLang="el-GR" i="0" dirty="0"/>
              <a:t> – </a:t>
            </a:r>
            <a:r>
              <a:rPr lang="en-US" altLang="el-GR" i="0" dirty="0"/>
              <a:t>3</a:t>
            </a:r>
            <a:r>
              <a:rPr lang="el-GR" altLang="el-GR" i="0" dirty="0"/>
              <a:t> </a:t>
            </a:r>
            <a:r>
              <a:rPr lang="en-US" altLang="el-GR" i="0" dirty="0"/>
              <a:t>bars</a:t>
            </a:r>
            <a:endParaRPr lang="el-GR" altLang="el-GR" i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970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AutoShape 2"/>
          <p:cNvSpPr>
            <a:spLocks noGrp="1" noChangeArrowheads="1"/>
          </p:cNvSpPr>
          <p:nvPr>
            <p:ph type="title"/>
          </p:nvPr>
        </p:nvSpPr>
        <p:spPr>
          <a:ln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Arial" charset="0"/>
              </a:rPr>
              <a:t>Αγωγοί εφαρμογής 2</a:t>
            </a:r>
          </a:p>
        </p:txBody>
      </p:sp>
      <p:pic>
        <p:nvPicPr>
          <p:cNvPr id="27651" name="Picture 4" descr="AG-drip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1268413"/>
            <a:ext cx="3208337" cy="470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51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AutoShape 2"/>
          <p:cNvSpPr>
            <a:spLocks noGrp="1" noChangeArrowheads="1"/>
          </p:cNvSpPr>
          <p:nvPr>
            <p:ph type="title"/>
          </p:nvPr>
        </p:nvSpPr>
        <p:spPr>
          <a:ln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Arial" charset="0"/>
              </a:rPr>
              <a:t>Αγωγοί εφαρμογής 3</a:t>
            </a:r>
          </a:p>
        </p:txBody>
      </p:sp>
      <p:pic>
        <p:nvPicPr>
          <p:cNvPr id="28675" name="Picture 4" descr="Coil-and-uni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592263"/>
            <a:ext cx="6156325" cy="425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925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AutoShape 2"/>
          <p:cNvSpPr>
            <a:spLocks noGrp="1" noChangeArrowheads="1"/>
          </p:cNvSpPr>
          <p:nvPr>
            <p:ph type="title"/>
          </p:nvPr>
        </p:nvSpPr>
        <p:spPr>
          <a:ln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Arial" charset="0"/>
              </a:rPr>
              <a:t>Αγωγοί εφαρμογής 4</a:t>
            </a:r>
          </a:p>
        </p:txBody>
      </p:sp>
      <p:pic>
        <p:nvPicPr>
          <p:cNvPr id="29699" name="Picture 3" descr="[DECORATIVE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1727200"/>
            <a:ext cx="7610475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996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AutoShape 2"/>
          <p:cNvSpPr>
            <a:spLocks noGrp="1" noChangeArrowheads="1"/>
          </p:cNvSpPr>
          <p:nvPr>
            <p:ph type="title"/>
          </p:nvPr>
        </p:nvSpPr>
        <p:spPr>
          <a:ln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Arial" charset="0"/>
              </a:rPr>
              <a:t>Αγωγοί εφαρμογής 5</a:t>
            </a:r>
          </a:p>
        </p:txBody>
      </p:sp>
      <p:pic>
        <p:nvPicPr>
          <p:cNvPr id="30723" name="Picture 4" descr="Co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304925"/>
            <a:ext cx="7488237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417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b="1" dirty="0" smtClean="0">
                <a:latin typeface="Calibri" panose="020F0502020204030204" pitchFamily="34" charset="0"/>
              </a:rPr>
              <a:t>Χρηματοδότηση</a:t>
            </a:r>
            <a:r>
              <a:rPr lang="el-GR" b="1" dirty="0" smtClean="0"/>
              <a:t> </a:t>
            </a:r>
          </a:p>
        </p:txBody>
      </p:sp>
      <p:sp>
        <p:nvSpPr>
          <p:cNvPr id="4099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l-GR" sz="2000" dirty="0" smtClean="0">
                <a:latin typeface="Calibri" panose="020F0502020204030204" pitchFamily="34" charset="0"/>
              </a:rPr>
              <a:t>Το παρόν εκπαιδευτικό υλικό έχει αναπτυχθεί στο πλαίσιο του εκπαιδευτικού έργου του διδάσκοντα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  <a:r>
              <a:rPr lang="el-GR" sz="2000" dirty="0" smtClean="0">
                <a:latin typeface="Calibri" panose="020F0502020204030204" pitchFamily="34" charset="0"/>
              </a:rPr>
              <a:t> 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l-GR" sz="2000" dirty="0">
                <a:solidFill>
                  <a:prstClr val="black"/>
                </a:solidFill>
                <a:latin typeface="Calibri" panose="020F0502020204030204" pitchFamily="34" charset="0"/>
              </a:rPr>
              <a:t>Το έργο «</a:t>
            </a:r>
            <a:r>
              <a:rPr lang="el-GR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Ανοικτά Ακαδημαϊκά Μαθήματα στο </a:t>
            </a:r>
            <a:r>
              <a:rPr lang="el-GR" sz="20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Τ.Ε.Ι. </a:t>
            </a:r>
            <a:r>
              <a:rPr lang="el-GR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Θεσσαλίας</a:t>
            </a:r>
            <a:r>
              <a:rPr lang="el-GR" sz="2000" dirty="0">
                <a:solidFill>
                  <a:prstClr val="black"/>
                </a:solidFill>
                <a:latin typeface="Calibri" panose="020F0502020204030204" pitchFamily="34" charset="0"/>
              </a:rPr>
              <a:t>» έχει χρηματοδοτήσει μόνο τη αναδιαμόρφωση του εκπαιδευτικού υλικού</a:t>
            </a:r>
            <a:r>
              <a:rPr lang="el-GR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.</a:t>
            </a:r>
            <a:endParaRPr lang="el-GR" sz="2000" dirty="0" smtClean="0">
              <a:latin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l-GR" sz="2000" dirty="0" smtClean="0">
                <a:latin typeface="Calibri" panose="020F0502020204030204" pitchFamily="34" charset="0"/>
              </a:rPr>
              <a:t>Το έργο υλοποιείται στο πλαίσιο του Επιχειρησιακού Προγράμματος  «Εκπαίδευση και Δια Βίου Μάθηση» και συγχρηματοδοτείται από την Ευρωπαϊκή Ένωση (Ευρωπαϊκό Κοινωνικό Ταμείο) και από εθνικούς πόρους</a:t>
            </a:r>
            <a:r>
              <a:rPr lang="en-US" sz="2000" dirty="0" smtClean="0">
                <a:latin typeface="Calibri" panose="020F0502020204030204" pitchFamily="34" charset="0"/>
              </a:rPr>
              <a:t>. </a:t>
            </a:r>
            <a:endParaRPr lang="el-GR" sz="2000" dirty="0" smtClean="0">
              <a:latin typeface="Calibri" panose="020F0502020204030204" pitchFamily="34" charset="0"/>
            </a:endParaRPr>
          </a:p>
        </p:txBody>
      </p:sp>
      <p:pic>
        <p:nvPicPr>
          <p:cNvPr id="6" name="Εικόνα 1" descr=" Λογότυπο επιχειρησιακού προγράμματος εκπαίδευση και δια βίου μάθηση.   ">
            <a:hlinkClick r:id="rId4" tooltip="Μετάβαση σε www.edulll.gr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4221163"/>
            <a:ext cx="784860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347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AutoShape 2"/>
          <p:cNvSpPr>
            <a:spLocks noGrp="1" noChangeArrowheads="1"/>
          </p:cNvSpPr>
          <p:nvPr>
            <p:ph type="title"/>
          </p:nvPr>
        </p:nvSpPr>
        <p:spPr>
          <a:ln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Arial" charset="0"/>
              </a:rPr>
              <a:t>Αγωγοί εφαρμογής 6</a:t>
            </a:r>
          </a:p>
        </p:txBody>
      </p:sp>
      <p:pic>
        <p:nvPicPr>
          <p:cNvPr id="31747" name="Picture 3" descr="Εικόνα για εξαρτήματα σύνδεση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1339850"/>
            <a:ext cx="6805612" cy="511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179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AutoShape 2"/>
          <p:cNvSpPr>
            <a:spLocks noGrp="1" noChangeArrowheads="1"/>
          </p:cNvSpPr>
          <p:nvPr>
            <p:ph type="title"/>
          </p:nvPr>
        </p:nvSpPr>
        <p:spPr>
          <a:ln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Arial" charset="0"/>
              </a:rPr>
              <a:t>Αγωγοί εφαρμογής 7</a:t>
            </a:r>
          </a:p>
        </p:txBody>
      </p:sp>
      <p:pic>
        <p:nvPicPr>
          <p:cNvPr id="32771" name="Picture 3" descr="Διάγραμμα υπολογισμού παροχής σε συνάρτηση με την  πίεση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1889125"/>
            <a:ext cx="6024562" cy="370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670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AutoShape 2"/>
          <p:cNvSpPr>
            <a:spLocks noGrp="1" noChangeArrowheads="1"/>
          </p:cNvSpPr>
          <p:nvPr>
            <p:ph type="title"/>
          </p:nvPr>
        </p:nvSpPr>
        <p:spPr>
          <a:ln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Arial" charset="0"/>
              </a:rPr>
              <a:t>Αγωγοί εφαρμογής 8</a:t>
            </a:r>
          </a:p>
        </p:txBody>
      </p:sp>
      <p:pic>
        <p:nvPicPr>
          <p:cNvPr id="33795" name="Picture 3" descr="Πίνακας γενικών και υδραυλικών χαρακτηριστικώ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341438"/>
            <a:ext cx="6831012" cy="510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120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AutoShape 2"/>
          <p:cNvSpPr>
            <a:spLocks noGrp="1" noChangeArrowheads="1"/>
          </p:cNvSpPr>
          <p:nvPr>
            <p:ph type="title"/>
          </p:nvPr>
        </p:nvSpPr>
        <p:spPr>
          <a:ln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Arial" charset="0"/>
              </a:rPr>
              <a:t>Αγωγοί εφαρμογής 9</a:t>
            </a:r>
          </a:p>
        </p:txBody>
      </p:sp>
      <p:pic>
        <p:nvPicPr>
          <p:cNvPr id="34819" name="Picture 3" descr="Διάγραμμα υπολογισμού παροχής σε συνάρτηση με την  πίεση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1736725"/>
            <a:ext cx="6021388" cy="371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131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AutoShape 2"/>
          <p:cNvSpPr>
            <a:spLocks noGrp="1" noChangeArrowheads="1"/>
          </p:cNvSpPr>
          <p:nvPr>
            <p:ph type="title"/>
          </p:nvPr>
        </p:nvSpPr>
        <p:spPr>
          <a:ln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defRPr/>
            </a:pPr>
            <a:r>
              <a:rPr lang="el-GR" dirty="0" smtClean="0"/>
              <a:t>Εξαρτήματα 1</a:t>
            </a:r>
          </a:p>
        </p:txBody>
      </p:sp>
      <p:pic>
        <p:nvPicPr>
          <p:cNvPr id="35843" name="Picture 4" descr="Εικόνα για εξαρτήματα σύνδεση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196975"/>
            <a:ext cx="513397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2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AutoShape 2"/>
          <p:cNvSpPr>
            <a:spLocks noGrp="1" noChangeArrowheads="1"/>
          </p:cNvSpPr>
          <p:nvPr>
            <p:ph type="title"/>
          </p:nvPr>
        </p:nvSpPr>
        <p:spPr>
          <a:ln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defRPr/>
            </a:pPr>
            <a:r>
              <a:rPr lang="el-GR" dirty="0" smtClean="0"/>
              <a:t>Εξαρτήματα 2</a:t>
            </a:r>
          </a:p>
        </p:txBody>
      </p:sp>
      <p:pic>
        <p:nvPicPr>
          <p:cNvPr id="36867" name="Picture 6" descr="Εικόνα για εξαρτήματα σύνδεση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384425"/>
            <a:ext cx="4667111" cy="386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8" name="Picture 3" descr="Εικόνα για εξαρτήματα σύνδεση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2163" y="1665288"/>
            <a:ext cx="5514975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103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AutoShape 2"/>
          <p:cNvSpPr>
            <a:spLocks noGrp="1" noChangeArrowheads="1"/>
          </p:cNvSpPr>
          <p:nvPr>
            <p:ph type="title"/>
          </p:nvPr>
        </p:nvSpPr>
        <p:spPr>
          <a:ln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defRPr/>
            </a:pPr>
            <a:r>
              <a:rPr lang="el-GR" dirty="0" smtClean="0"/>
              <a:t>Εξαρτήματα 3</a:t>
            </a:r>
          </a:p>
        </p:txBody>
      </p:sp>
      <p:pic>
        <p:nvPicPr>
          <p:cNvPr id="37891" name="Picture 4" descr="Polapl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6" t="21881" r="22284" b="9764"/>
          <a:stretch>
            <a:fillRect/>
          </a:stretch>
        </p:blipFill>
        <p:spPr bwMode="auto">
          <a:xfrm>
            <a:off x="2530475" y="1233488"/>
            <a:ext cx="4021138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771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Τέλος ενότητας</a:t>
            </a:r>
            <a:endParaRPr lang="el-GR" b="1" dirty="0"/>
          </a:p>
        </p:txBody>
      </p:sp>
      <p:sp>
        <p:nvSpPr>
          <p:cNvPr id="3" name="Υπότιτλος 1"/>
          <p:cNvSpPr>
            <a:spLocks noGrp="1"/>
          </p:cNvSpPr>
          <p:nvPr>
            <p:ph type="subTitle" idx="1"/>
          </p:nvPr>
        </p:nvSpPr>
        <p:spPr bwMode="gray"/>
        <p:txBody>
          <a:bodyPr>
            <a:normAutofit/>
          </a:bodyPr>
          <a:lstStyle/>
          <a:p>
            <a:pPr algn="r"/>
            <a:endParaRPr lang="el-GR" sz="4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Επεξεργασία: Μέγας Χρήστος</a:t>
            </a:r>
            <a:endParaRPr lang="el-G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Εικόνα 1" descr=" Λογότυπο για άδειες χρήσης creative commons, b y, n c, s a ">
            <a:hlinkClick r:id="rId4" tooltip="Μετάβαση στην Άδεια Χρήσης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959" y="5949280"/>
            <a:ext cx="1583921" cy="554177"/>
          </a:xfrm>
          <a:prstGeom prst="rect">
            <a:avLst/>
          </a:prstGeom>
        </p:spPr>
      </p:pic>
      <p:pic>
        <p:nvPicPr>
          <p:cNvPr id="7" name="Εικόνα 2" descr="Λογότυπο επιχειρησιακού προγράμματος εκπαίδευση και δια βίου μάθηση ">
            <a:hlinkClick r:id="rId6" tooltip="Μετάβαση στο www.edulll.gr/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2500" y="5638800"/>
            <a:ext cx="431006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27</a:t>
            </a:fld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756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cap="none" dirty="0" smtClean="0"/>
              <a:t>Σημειώματα</a:t>
            </a:r>
            <a:endParaRPr lang="el-GR" cap="none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342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l-GR" sz="4000" b="1" dirty="0"/>
              <a:t>Σημείωμα Ιστορικού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Εκδόσεων</a:t>
            </a:r>
            <a:r>
              <a:rPr lang="en-US" sz="4000" b="1" dirty="0" smtClean="0"/>
              <a:t> </a:t>
            </a:r>
            <a:r>
              <a:rPr lang="el-GR" sz="4000" b="1" dirty="0" smtClean="0"/>
              <a:t>Έργου</a:t>
            </a:r>
            <a:endParaRPr lang="el-GR" sz="4000" b="1" dirty="0"/>
          </a:p>
        </p:txBody>
      </p:sp>
      <p:sp>
        <p:nvSpPr>
          <p:cNvPr id="5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l-GR" sz="2000" dirty="0" smtClean="0"/>
          </a:p>
          <a:p>
            <a:pPr marL="0" indent="0">
              <a:spcBef>
                <a:spcPts val="0"/>
              </a:spcBef>
              <a:spcAft>
                <a:spcPts val="4200"/>
              </a:spcAft>
              <a:buNone/>
            </a:pPr>
            <a:r>
              <a:rPr lang="el-GR" sz="2800" dirty="0" smtClean="0"/>
              <a:t>Το </a:t>
            </a:r>
            <a:r>
              <a:rPr lang="el-GR" sz="2800" dirty="0"/>
              <a:t>παρόν έργο αποτελεί την έκδοση </a:t>
            </a:r>
            <a:r>
              <a:rPr lang="en-US" sz="2800" dirty="0" smtClean="0"/>
              <a:t>1</a:t>
            </a:r>
            <a:r>
              <a:rPr lang="el-GR" sz="2800" dirty="0" smtClean="0"/>
              <a:t>.</a:t>
            </a:r>
            <a:r>
              <a:rPr lang="en-US" sz="2800" dirty="0" smtClean="0"/>
              <a:t>00</a:t>
            </a:r>
            <a:r>
              <a:rPr lang="el-GR" sz="2800" dirty="0" smtClean="0"/>
              <a:t>.</a:t>
            </a:r>
            <a:endParaRPr lang="el-GR" sz="2800" dirty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l-GR" sz="2400" dirty="0" smtClean="0"/>
              <a:t>Έχουν προηγηθεί οι κάτωθι εκδόσεις: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000" dirty="0" smtClean="0"/>
              <a:t>Έκδοση </a:t>
            </a:r>
            <a:r>
              <a:rPr lang="el-GR" sz="2000" dirty="0" smtClean="0">
                <a:solidFill>
                  <a:srgbClr val="FF0000"/>
                </a:solidFill>
              </a:rPr>
              <a:t>Χ1</a:t>
            </a:r>
            <a:r>
              <a:rPr lang="el-GR" sz="2000" dirty="0" smtClean="0"/>
              <a:t>.</a:t>
            </a:r>
            <a:r>
              <a:rPr lang="el-GR" sz="2000" dirty="0" smtClean="0">
                <a:solidFill>
                  <a:srgbClr val="FF0000"/>
                </a:solidFill>
              </a:rPr>
              <a:t>Υ1Ζ1</a:t>
            </a:r>
            <a:r>
              <a:rPr lang="el-GR" sz="2000" dirty="0" smtClean="0"/>
              <a:t> διαθέσιμη εδώ. </a:t>
            </a:r>
            <a:r>
              <a:rPr lang="el-GR" sz="2000" dirty="0" smtClean="0">
                <a:solidFill>
                  <a:srgbClr val="92D050"/>
                </a:solidFill>
              </a:rPr>
              <a:t>(Συνδέστε στο «εδώ» τον </a:t>
            </a:r>
            <a:r>
              <a:rPr lang="el-GR" sz="2000" dirty="0" err="1" smtClean="0">
                <a:solidFill>
                  <a:srgbClr val="92D050"/>
                </a:solidFill>
              </a:rPr>
              <a:t>υπερσύνδεσμο</a:t>
            </a:r>
            <a:r>
              <a:rPr lang="el-GR" sz="2000" dirty="0" smtClean="0">
                <a:solidFill>
                  <a:srgbClr val="92D050"/>
                </a:solidFill>
              </a:rPr>
              <a:t>). 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000" dirty="0" smtClean="0"/>
              <a:t>Έκδοση </a:t>
            </a:r>
            <a:r>
              <a:rPr lang="el-GR" sz="2000" dirty="0" smtClean="0">
                <a:solidFill>
                  <a:srgbClr val="FF0000"/>
                </a:solidFill>
              </a:rPr>
              <a:t>Χ2</a:t>
            </a:r>
            <a:r>
              <a:rPr lang="el-GR" sz="2000" dirty="0" smtClean="0"/>
              <a:t>.</a:t>
            </a:r>
            <a:r>
              <a:rPr lang="el-GR" sz="2000" dirty="0" smtClean="0">
                <a:solidFill>
                  <a:srgbClr val="FF0000"/>
                </a:solidFill>
              </a:rPr>
              <a:t>Υ2Ζ2</a:t>
            </a:r>
            <a:r>
              <a:rPr lang="el-GR" sz="2000" dirty="0" smtClean="0"/>
              <a:t> διαθέσιμη εδώ. </a:t>
            </a:r>
            <a:r>
              <a:rPr lang="el-GR" sz="2000" dirty="0" smtClean="0">
                <a:solidFill>
                  <a:srgbClr val="92D050"/>
                </a:solidFill>
              </a:rPr>
              <a:t>(Συνδέστε στο «εδώ» τον </a:t>
            </a:r>
            <a:r>
              <a:rPr lang="el-GR" sz="2000" dirty="0" err="1" smtClean="0">
                <a:solidFill>
                  <a:srgbClr val="92D050"/>
                </a:solidFill>
              </a:rPr>
              <a:t>υπερσύνδεσμο</a:t>
            </a:r>
            <a:r>
              <a:rPr lang="el-GR" sz="2000" dirty="0" smtClean="0">
                <a:solidFill>
                  <a:srgbClr val="92D050"/>
                </a:solidFill>
              </a:rPr>
              <a:t>).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000" dirty="0" smtClean="0"/>
              <a:t>Έκδοση </a:t>
            </a:r>
            <a:r>
              <a:rPr lang="el-GR" sz="2000" dirty="0" smtClean="0">
                <a:solidFill>
                  <a:srgbClr val="FF0000"/>
                </a:solidFill>
              </a:rPr>
              <a:t>Χ3</a:t>
            </a:r>
            <a:r>
              <a:rPr lang="el-GR" sz="2000" dirty="0" smtClean="0"/>
              <a:t>.</a:t>
            </a:r>
            <a:r>
              <a:rPr lang="el-GR" sz="2000" dirty="0" smtClean="0">
                <a:solidFill>
                  <a:srgbClr val="FF0000"/>
                </a:solidFill>
              </a:rPr>
              <a:t>Υ3Ζ3</a:t>
            </a:r>
            <a:r>
              <a:rPr lang="el-GR" sz="2000" dirty="0" smtClean="0"/>
              <a:t> διαθέσιμη εδώ. </a:t>
            </a:r>
            <a:r>
              <a:rPr lang="el-GR" sz="2000" dirty="0" smtClean="0">
                <a:solidFill>
                  <a:srgbClr val="92D050"/>
                </a:solidFill>
              </a:rPr>
              <a:t>(Συνδέστε στο «εδώ» τον </a:t>
            </a:r>
            <a:r>
              <a:rPr lang="el-GR" sz="2000" dirty="0" err="1" smtClean="0">
                <a:solidFill>
                  <a:srgbClr val="92D050"/>
                </a:solidFill>
              </a:rPr>
              <a:t>υπερσύνδεσμο</a:t>
            </a:r>
            <a:r>
              <a:rPr lang="el-GR" sz="2000" dirty="0" smtClean="0">
                <a:solidFill>
                  <a:srgbClr val="92D050"/>
                </a:solidFill>
              </a:rPr>
              <a:t>). </a:t>
            </a:r>
          </a:p>
          <a:p>
            <a:endParaRPr lang="el-GR" sz="20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259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b="1" dirty="0" smtClean="0"/>
              <a:t>Σκοποί ενότητας </a:t>
            </a:r>
          </a:p>
        </p:txBody>
      </p:sp>
      <p:sp>
        <p:nvSpPr>
          <p:cNvPr id="512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None/>
            </a:pPr>
            <a:r>
              <a:rPr lang="el-GR" dirty="0" smtClean="0"/>
              <a:t>Ο αναγνώστης να μπορεί </a:t>
            </a:r>
            <a:r>
              <a:rPr lang="en-US" dirty="0" smtClean="0"/>
              <a:t> </a:t>
            </a:r>
            <a:r>
              <a:rPr lang="el-GR" dirty="0" smtClean="0"/>
              <a:t>να</a:t>
            </a:r>
            <a:r>
              <a:rPr lang="en-US" dirty="0" smtClean="0"/>
              <a:t> </a:t>
            </a:r>
            <a:r>
              <a:rPr lang="el-GR" dirty="0" smtClean="0"/>
              <a:t>:</a:t>
            </a:r>
          </a:p>
          <a:p>
            <a:pPr marL="1314450" lvl="2" indent="-514350" eaLnBrk="1" hangingPunct="1">
              <a:spcBef>
                <a:spcPts val="0"/>
              </a:spcBef>
              <a:buFont typeface="+mj-lt"/>
              <a:buAutoNum type="arabicParenR"/>
            </a:pPr>
            <a:endParaRPr lang="el-GR" sz="2800" dirty="0" smtClean="0"/>
          </a:p>
          <a:p>
            <a:pPr marL="1314450" lvl="2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l-GR" sz="2800" dirty="0" smtClean="0"/>
              <a:t>Κατανοήσει τις κατηγορίες των αγωγών άρδευσης, το σύστημα και τα εξαρτήματα σύνδεσης</a:t>
            </a:r>
          </a:p>
          <a:p>
            <a:pPr marL="1314450" lvl="2" indent="-514350" eaLnBrk="1" hangingPunct="1">
              <a:lnSpc>
                <a:spcPct val="15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l-GR" sz="2800" dirty="0" smtClean="0"/>
              <a:t>Διακρίνει τις διαφορές σε σχέση με την παροχή και την πίεση στους αγωγούς</a:t>
            </a:r>
          </a:p>
        </p:txBody>
      </p:sp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034B054-DA0D-4AD9-A3C5-59235BE4FE8B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76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/>
              <a:t>Σημείωμα </a:t>
            </a:r>
            <a:r>
              <a:rPr lang="el-GR" b="1" dirty="0" smtClean="0"/>
              <a:t>Αναφοράς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n-US" sz="2400" dirty="0" smtClean="0"/>
              <a:t>Copyright</a:t>
            </a:r>
            <a:r>
              <a:rPr lang="el-GR" sz="2400" dirty="0" smtClean="0"/>
              <a:t> Τεχνολογικό Εκπαιδευτικό Ίδρυμα Θεσσαλίας</a:t>
            </a:r>
            <a:r>
              <a:rPr lang="en-US" sz="2400" dirty="0" smtClean="0"/>
              <a:t>, </a:t>
            </a:r>
            <a:r>
              <a:rPr lang="el-GR" sz="2400" dirty="0" smtClean="0"/>
              <a:t>Παναγιώτης </a:t>
            </a:r>
            <a:r>
              <a:rPr lang="el-GR" sz="2400" dirty="0" err="1" smtClean="0"/>
              <a:t>Βύρλας</a:t>
            </a:r>
            <a:r>
              <a:rPr lang="el-GR" sz="2400" dirty="0" smtClean="0"/>
              <a:t> 2015. Παναγιώτης </a:t>
            </a:r>
            <a:r>
              <a:rPr lang="el-GR" sz="2400" dirty="0" err="1" smtClean="0"/>
              <a:t>Βύρλας</a:t>
            </a:r>
            <a:r>
              <a:rPr lang="el-GR" sz="2400" dirty="0" smtClean="0"/>
              <a:t> </a:t>
            </a:r>
            <a:br>
              <a:rPr lang="el-GR" sz="2400" dirty="0" smtClean="0"/>
            </a:br>
            <a:r>
              <a:rPr lang="el-GR" sz="2400" dirty="0" smtClean="0"/>
              <a:t>«Αρδευτική Μηχανική» Έκδοση 1.0 Λάρισα  01/09/2015 . </a:t>
            </a:r>
            <a:r>
              <a:rPr lang="el-GR" sz="2400" dirty="0"/>
              <a:t>Διαθέσιμο από τη δικτυακή </a:t>
            </a:r>
            <a:r>
              <a:rPr lang="el-GR" sz="2400" dirty="0" smtClean="0"/>
              <a:t>διεύθυνση: </a:t>
            </a:r>
            <a:r>
              <a:rPr lang="en-US" sz="2400" dirty="0" smtClean="0">
                <a:solidFill>
                  <a:srgbClr val="FF0000"/>
                </a:solidFill>
                <a:hlinkClick r:id="rId3" tooltip="Μετάβαση στην ιστοσελίδα του μαθήματος"/>
              </a:rPr>
              <a:t>http://cdev.teilar.gr/courses/AGR100/index.php</a:t>
            </a:r>
            <a:r>
              <a:rPr lang="el-GR" sz="2400" dirty="0" smtClean="0"/>
              <a:t>.</a:t>
            </a:r>
            <a:endParaRPr lang="el-GR" sz="2400" dirty="0"/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510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905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</a:t>
            </a:r>
            <a:r>
              <a:rPr lang="en-US" sz="2000" dirty="0" smtClean="0"/>
              <a:t>Creative Commons</a:t>
            </a:r>
            <a:r>
              <a:rPr lang="el-GR" sz="2000" dirty="0" smtClean="0"/>
              <a:t>: Αναφορά - </a:t>
            </a:r>
            <a:r>
              <a:rPr lang="el-GR" sz="2000" dirty="0"/>
              <a:t>Μη Εμπορική </a:t>
            </a:r>
            <a:r>
              <a:rPr lang="el-GR" sz="2000" dirty="0" smtClean="0"/>
              <a:t>Χρήση - </a:t>
            </a:r>
            <a:r>
              <a:rPr lang="el-GR" sz="2000" dirty="0"/>
              <a:t>Παρόμοια </a:t>
            </a:r>
            <a:r>
              <a:rPr lang="el-GR" sz="2000" dirty="0" smtClean="0"/>
              <a:t>Διανομή, </a:t>
            </a:r>
            <a:r>
              <a:rPr lang="el-GR" sz="2000" dirty="0"/>
              <a:t>4.0 [1] ή μεταγενέστερη, Διεθνής </a:t>
            </a:r>
            <a:r>
              <a:rPr lang="el-GR" sz="2000" dirty="0" smtClean="0"/>
              <a:t>Έκδοση.</a:t>
            </a:r>
            <a:r>
              <a:rPr lang="en-US" sz="2000" dirty="0" smtClean="0"/>
              <a:t> </a:t>
            </a:r>
            <a:r>
              <a:rPr lang="el-GR" sz="2000" dirty="0" smtClean="0"/>
              <a:t>Εξαιρούνται </a:t>
            </a:r>
            <a:r>
              <a:rPr lang="el-GR" sz="2000" dirty="0"/>
              <a:t>τα αυτοτελή έργα τρίτων π.χ. φωτογραφίες, διαγράμματα </a:t>
            </a:r>
            <a:r>
              <a:rPr lang="el-GR" sz="2000" dirty="0" smtClean="0"/>
              <a:t>κ.λπ., τα </a:t>
            </a:r>
            <a:r>
              <a:rPr lang="el-GR" sz="2000" dirty="0"/>
              <a:t>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Εικόνα 1" descr=" Λογότυπο για άδειες χρήσης creative commons, b y, n c, s a " title="Λογότυπο creative commons">
            <a:hlinkClick r:id="rId4" tooltip="Μετάβαση στην Άδεια Χρήσης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422" y="358140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Θέση περιεχομένου 2"/>
          <p:cNvSpPr txBox="1"/>
          <p:nvPr/>
        </p:nvSpPr>
        <p:spPr>
          <a:xfrm>
            <a:off x="533400" y="4224704"/>
            <a:ext cx="8229600" cy="225229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l-GR" sz="1400" dirty="0"/>
              <a:t>[1] </a:t>
            </a:r>
            <a:r>
              <a:rPr lang="en-US" sz="1400" dirty="0" smtClean="0">
                <a:hlinkClick r:id="rId4" tooltip="Μετάβαση στην Άδεια Χρήσης"/>
              </a:rPr>
              <a:t>http://creativecommons.org/licenses/by-nc-sa/4.0/</a:t>
            </a:r>
            <a:endParaRPr lang="el-GR" sz="1400" dirty="0"/>
          </a:p>
          <a:p>
            <a:r>
              <a:rPr lang="el-GR" sz="1400" dirty="0"/>
              <a:t>Ως </a:t>
            </a:r>
            <a:r>
              <a:rPr lang="el-GR" sz="1400" b="1" dirty="0"/>
              <a:t>Μη Εμπορική</a:t>
            </a:r>
            <a:r>
              <a:rPr lang="el-GR" sz="1400" dirty="0"/>
              <a:t> ορίζεται η χρήση: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1400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sz="1400" dirty="0" err="1" smtClean="0"/>
              <a:t>αδειοδόχο</a:t>
            </a:r>
            <a:r>
              <a:rPr lang="el-GR" sz="1400" dirty="0"/>
              <a:t>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1400" dirty="0"/>
              <a:t>που</a:t>
            </a:r>
            <a:r>
              <a:rPr lang="en-GB" sz="1400" dirty="0"/>
              <a:t> </a:t>
            </a:r>
            <a:r>
              <a:rPr lang="el-GR" sz="1400" dirty="0"/>
              <a:t>δεν περιλαμβάνει οικονομική συναλλαγή ως προϋπόθεση για τη χρήση ή πρόσβαση στο </a:t>
            </a:r>
            <a:r>
              <a:rPr lang="el-GR" sz="1400" dirty="0" smtClean="0"/>
              <a:t>έργο,</a:t>
            </a:r>
            <a:endParaRPr lang="el-GR" sz="1400" dirty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400" dirty="0"/>
              <a:t>που</a:t>
            </a:r>
            <a:r>
              <a:rPr lang="en-GB" sz="1400" dirty="0"/>
              <a:t> </a:t>
            </a:r>
            <a:r>
              <a:rPr lang="el-GR" sz="1400" dirty="0"/>
              <a:t>δεν προσπορίζει στο διανομέα του έργου και</a:t>
            </a:r>
            <a:r>
              <a:rPr lang="en-GB" sz="1400" dirty="0"/>
              <a:t> </a:t>
            </a:r>
            <a:r>
              <a:rPr lang="el-GR" sz="1400" dirty="0" err="1"/>
              <a:t>αδειοδόχο</a:t>
            </a:r>
            <a:r>
              <a:rPr lang="en-GB" sz="1400" dirty="0"/>
              <a:t> </a:t>
            </a:r>
            <a:r>
              <a:rPr lang="el-GR" sz="1400" dirty="0"/>
              <a:t>έμμεσο οικονομικό όφελος (π.χ. διαφημίσεις) από την προβολή του έργου σε διαδικτυακό </a:t>
            </a:r>
            <a:r>
              <a:rPr lang="el-GR" sz="1400" dirty="0" smtClean="0"/>
              <a:t>τόπο.</a:t>
            </a:r>
            <a:endParaRPr lang="el-GR" sz="1400" dirty="0"/>
          </a:p>
          <a:p>
            <a:r>
              <a:rPr lang="el-GR" sz="1400" dirty="0" smtClean="0"/>
              <a:t>Ο </a:t>
            </a:r>
            <a:r>
              <a:rPr lang="el-GR" sz="1400" dirty="0"/>
              <a:t>δικαιούχος μπορεί να παρέχει στον </a:t>
            </a:r>
            <a:r>
              <a:rPr lang="el-GR" sz="1400" dirty="0" err="1"/>
              <a:t>αδειοδόχο</a:t>
            </a:r>
            <a:r>
              <a:rPr lang="el-GR" sz="1400" dirty="0"/>
              <a:t> ξεχωριστή άδεια να χρησιμοποιεί το έργο για εμπορική χρήση, εφόσον αυτό του ζητηθεί</a:t>
            </a:r>
            <a:r>
              <a:rPr lang="el-GR" sz="1400" dirty="0" smtClean="0"/>
              <a:t>.</a:t>
            </a:r>
            <a:endParaRPr lang="el-GR" sz="1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31</a:t>
            </a:fld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167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l-GR" sz="4000" b="1" dirty="0"/>
              <a:t>Σημείωμα Χρήσης </a:t>
            </a:r>
            <a:r>
              <a:rPr lang="el-GR" sz="4000" b="1" dirty="0" smtClean="0"/>
              <a:t>Έργων Τρίτων</a:t>
            </a:r>
            <a:r>
              <a:rPr lang="en-US" sz="4000" b="1" dirty="0" smtClean="0"/>
              <a:t>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n-US" sz="4000" b="1" dirty="0" smtClean="0"/>
              <a:t>(1/2)</a:t>
            </a:r>
            <a:endParaRPr lang="el-GR" sz="4000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 smtClean="0"/>
              <a:t>Το </a:t>
            </a:r>
            <a:r>
              <a:rPr lang="el-GR" sz="24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400" b="1" dirty="0" smtClean="0"/>
              <a:t>Εικόνες/Σχήματα/Διαγράμματα</a:t>
            </a:r>
            <a:r>
              <a:rPr lang="en-US" sz="2400" b="1" dirty="0" smtClean="0"/>
              <a:t>/</a:t>
            </a:r>
            <a:r>
              <a:rPr lang="el-GR" sz="24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1: &lt;αναφορά</a:t>
            </a:r>
            <a:r>
              <a:rPr lang="el-GR" sz="2000" dirty="0">
                <a:solidFill>
                  <a:srgbClr val="FF0000"/>
                </a:solidFill>
              </a:rPr>
              <a:t>&gt;&lt;άδεια με την οποία διατίθεται&gt; </a:t>
            </a:r>
            <a:r>
              <a:rPr lang="el-GR" sz="2000" dirty="0" smtClean="0">
                <a:solidFill>
                  <a:srgbClr val="FF0000"/>
                </a:solidFill>
              </a:rPr>
              <a:t>&lt;σύνδεσμος&gt;&lt;πηγή&gt;&lt;</a:t>
            </a:r>
            <a:r>
              <a:rPr lang="el-GR" sz="2000" dirty="0" err="1" smtClean="0">
                <a:solidFill>
                  <a:srgbClr val="FF0000"/>
                </a:solidFill>
              </a:rPr>
              <a:t>κ.τ.λ</a:t>
            </a:r>
            <a:r>
              <a:rPr lang="el-GR" sz="2000" dirty="0" smtClean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2: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</a:t>
            </a:r>
            <a:r>
              <a:rPr lang="el-GR" sz="2000" dirty="0">
                <a:solidFill>
                  <a:srgbClr val="FF0000"/>
                </a:solidFill>
              </a:rPr>
              <a:t>πηγή</a:t>
            </a:r>
            <a:r>
              <a:rPr lang="el-GR" sz="2000" dirty="0" smtClean="0">
                <a:solidFill>
                  <a:srgbClr val="FF0000"/>
                </a:solidFill>
              </a:rPr>
              <a:t>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3: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4: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5: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</a:t>
            </a:r>
            <a:r>
              <a:rPr lang="el-GR" sz="2000" dirty="0" err="1">
                <a:solidFill>
                  <a:srgbClr val="FF0000"/>
                </a:solidFill>
              </a:rPr>
              <a:t>σύνδεσμος</a:t>
            </a:r>
            <a:r>
              <a:rPr lang="el-GR" sz="2000" dirty="0" err="1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 smtClean="0">
                <a:solidFill>
                  <a:srgbClr val="FF0000"/>
                </a:solidFill>
              </a:rPr>
              <a:t>&gt;</a:t>
            </a:r>
            <a:endParaRPr lang="el-GR" sz="2000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762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l-GR" sz="4000" b="1" dirty="0"/>
              <a:t>Σημείωμα Χρήσης </a:t>
            </a:r>
            <a:r>
              <a:rPr lang="el-GR" sz="4000" b="1" dirty="0" smtClean="0"/>
              <a:t>Έργων Τρίτων</a:t>
            </a:r>
            <a:r>
              <a:rPr lang="en-US" sz="4000" b="1" dirty="0" smtClean="0"/>
              <a:t>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n-US" sz="4000" b="1" dirty="0" smtClean="0"/>
              <a:t>(2/2)</a:t>
            </a:r>
            <a:r>
              <a:rPr lang="el-GR" sz="4000" b="1" dirty="0" smtClean="0"/>
              <a:t> </a:t>
            </a:r>
            <a:endParaRPr lang="el-GR" sz="4000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Το </a:t>
            </a:r>
            <a:r>
              <a:rPr lang="el-GR" sz="24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400" b="1" dirty="0" smtClean="0"/>
              <a:t>Πίνακες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Πίνακας 1: &lt;αναφορά</a:t>
            </a:r>
            <a:r>
              <a:rPr lang="el-GR" sz="2000" dirty="0">
                <a:solidFill>
                  <a:srgbClr val="FF0000"/>
                </a:solidFill>
              </a:rPr>
              <a:t>&gt;&lt;άδεια με την οποία διατίθεται&gt; </a:t>
            </a:r>
            <a:r>
              <a:rPr lang="el-GR" sz="2000" dirty="0" smtClean="0">
                <a:solidFill>
                  <a:srgbClr val="FF0000"/>
                </a:solidFill>
              </a:rPr>
              <a:t>&lt;σύνδεσμος&gt;&lt;πηγή&gt;&lt;</a:t>
            </a:r>
            <a:r>
              <a:rPr lang="el-GR" sz="2000" dirty="0" err="1" smtClean="0">
                <a:solidFill>
                  <a:srgbClr val="FF0000"/>
                </a:solidFill>
              </a:rPr>
              <a:t>κ.τ.λ</a:t>
            </a:r>
            <a:r>
              <a:rPr lang="el-GR" sz="2000" dirty="0" smtClean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Πίνακας 2: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Πίνακας 3: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 smtClean="0">
                <a:solidFill>
                  <a:srgbClr val="FF0000"/>
                </a:solidFill>
              </a:rPr>
              <a:t>κ.τ.λ</a:t>
            </a:r>
            <a:r>
              <a:rPr lang="el-GR" sz="2000" dirty="0" smtClean="0">
                <a:solidFill>
                  <a:srgbClr val="FF0000"/>
                </a:solidFill>
              </a:rPr>
              <a:t>&gt;</a:t>
            </a:r>
            <a:endParaRPr lang="el-GR" sz="2000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214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/>
              <a:t>Διατήρηση </a:t>
            </a:r>
            <a:r>
              <a:rPr lang="el-GR" b="1" dirty="0" smtClean="0"/>
              <a:t>Σημειωμάτων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l-GR" sz="2400" dirty="0" smtClean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2" indent="-34747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το</a:t>
            </a:r>
            <a:r>
              <a:rPr lang="en-US" sz="2000" dirty="0" smtClean="0"/>
              <a:t> </a:t>
            </a:r>
            <a:r>
              <a:rPr lang="el-GR" sz="2000" dirty="0" smtClean="0"/>
              <a:t>Σημείωμα</a:t>
            </a:r>
            <a:r>
              <a:rPr lang="en-US" sz="2000" dirty="0" smtClean="0"/>
              <a:t> Αναφοράς</a:t>
            </a:r>
            <a:r>
              <a:rPr lang="el-GR" sz="2000" dirty="0" smtClean="0"/>
              <a:t>,</a:t>
            </a:r>
            <a:endParaRPr lang="el-GR" sz="2000" dirty="0"/>
          </a:p>
          <a:p>
            <a:pPr lvl="2" indent="-34747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το</a:t>
            </a:r>
            <a:r>
              <a:rPr lang="en-US" sz="2000" dirty="0" smtClean="0"/>
              <a:t> </a:t>
            </a:r>
            <a:r>
              <a:rPr lang="el-GR" sz="2000" dirty="0" smtClean="0"/>
              <a:t>Σημείωμα</a:t>
            </a:r>
            <a:r>
              <a:rPr lang="en-US" sz="2000" dirty="0" smtClean="0"/>
              <a:t> Αδειοδότησης</a:t>
            </a:r>
            <a:r>
              <a:rPr lang="el-GR" sz="2000" dirty="0" smtClean="0"/>
              <a:t>,</a:t>
            </a:r>
            <a:endParaRPr lang="el-GR" sz="2000" dirty="0"/>
          </a:p>
          <a:p>
            <a:pPr lvl="2" indent="-34747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τη</a:t>
            </a:r>
            <a:r>
              <a:rPr lang="en-US" sz="2000" dirty="0" smtClean="0"/>
              <a:t> </a:t>
            </a:r>
            <a:r>
              <a:rPr lang="el-GR" sz="2000" dirty="0"/>
              <a:t>Δ</a:t>
            </a:r>
            <a:r>
              <a:rPr lang="el-GR" sz="2000" dirty="0" smtClean="0"/>
              <a:t>ήλωση</a:t>
            </a:r>
            <a:r>
              <a:rPr lang="en-US" sz="2000" dirty="0" smtClean="0"/>
              <a:t> </a:t>
            </a:r>
            <a:r>
              <a:rPr lang="el-GR" sz="2000" dirty="0" smtClean="0"/>
              <a:t>Διατήρησης Σημειωμάτων,</a:t>
            </a:r>
            <a:endParaRPr lang="el-GR" sz="2000" dirty="0"/>
          </a:p>
          <a:p>
            <a:pPr lvl="2" indent="-347472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</a:t>
            </a:r>
            <a:r>
              <a:rPr lang="el-GR" sz="2000" dirty="0" smtClean="0"/>
              <a:t>).</a:t>
            </a:r>
            <a:endParaRPr lang="el-GR" sz="2000" dirty="0"/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498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 smtClean="0"/>
              <a:t>Περιεχόμενα ενότητας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0"/>
              </a:spcBef>
            </a:pPr>
            <a:r>
              <a:rPr lang="el-GR" dirty="0" smtClean="0">
                <a:solidFill>
                  <a:srgbClr val="0070C0"/>
                </a:solidFill>
                <a:hlinkClick r:id="rId2" action="ppaction://hlinksldjump"/>
              </a:rPr>
              <a:t>Περιγραφή συστήματος</a:t>
            </a:r>
            <a:endParaRPr lang="el-GR" dirty="0">
              <a:solidFill>
                <a:srgbClr val="0070C0"/>
              </a:solidFill>
            </a:endParaRPr>
          </a:p>
          <a:p>
            <a:pPr marL="457200" indent="-457200">
              <a:spcBef>
                <a:spcPts val="0"/>
              </a:spcBef>
            </a:pPr>
            <a:r>
              <a:rPr lang="el-GR" dirty="0" smtClean="0">
                <a:solidFill>
                  <a:srgbClr val="0070C0"/>
                </a:solidFill>
                <a:hlinkClick r:id="rId3" action="ppaction://hlinksldjump"/>
              </a:rPr>
              <a:t>Κεφαλή ή μονάδα ελέγχου</a:t>
            </a:r>
            <a:endParaRPr lang="el-GR" dirty="0">
              <a:solidFill>
                <a:srgbClr val="0070C0"/>
              </a:solidFill>
            </a:endParaRPr>
          </a:p>
          <a:p>
            <a:pPr marL="457200" indent="-457200">
              <a:spcBef>
                <a:spcPts val="0"/>
              </a:spcBef>
            </a:pPr>
            <a:r>
              <a:rPr lang="el-GR" dirty="0" smtClean="0">
                <a:solidFill>
                  <a:srgbClr val="0070C0"/>
                </a:solidFill>
                <a:hlinkClick r:id="rId4" action="ppaction://hlinksldjump"/>
              </a:rPr>
              <a:t>Αγωγοί μεταφοράς</a:t>
            </a:r>
            <a:endParaRPr lang="en-US" dirty="0" smtClean="0">
              <a:solidFill>
                <a:srgbClr val="0070C0"/>
              </a:solidFill>
            </a:endParaRPr>
          </a:p>
          <a:p>
            <a:pPr marL="457200" indent="-457200">
              <a:spcBef>
                <a:spcPts val="0"/>
              </a:spcBef>
            </a:pPr>
            <a:r>
              <a:rPr lang="el-GR" dirty="0" smtClean="0">
                <a:solidFill>
                  <a:srgbClr val="0070C0"/>
                </a:solidFill>
                <a:hlinkClick r:id="rId5" action="ppaction://hlinksldjump"/>
              </a:rPr>
              <a:t>Αγωγοί εφαρμογής</a:t>
            </a:r>
            <a:endParaRPr lang="el-GR" dirty="0" smtClean="0">
              <a:solidFill>
                <a:srgbClr val="0070C0"/>
              </a:solidFill>
            </a:endParaRPr>
          </a:p>
          <a:p>
            <a:pPr marL="457200" indent="-457200">
              <a:spcBef>
                <a:spcPts val="0"/>
              </a:spcBef>
            </a:pPr>
            <a:r>
              <a:rPr lang="el-GR" dirty="0" smtClean="0">
                <a:solidFill>
                  <a:srgbClr val="0070C0"/>
                </a:solidFill>
                <a:hlinkClick r:id="rId6" action="ppaction://hlinksldjump"/>
              </a:rPr>
              <a:t>Εξαρτήματα</a:t>
            </a:r>
            <a:endParaRPr lang="el-GR" dirty="0" smtClean="0">
              <a:solidFill>
                <a:srgbClr val="0070C0"/>
              </a:solidFill>
            </a:endParaRPr>
          </a:p>
        </p:txBody>
      </p:sp>
      <p:sp>
        <p:nvSpPr>
          <p:cNvPr id="6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06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/>
              <a:t>Περιγραφή συστήματος</a:t>
            </a:r>
            <a:endParaRPr lang="en-GB" dirty="0" smtClean="0"/>
          </a:p>
        </p:txBody>
      </p:sp>
      <p:pic>
        <p:nvPicPr>
          <p:cNvPr id="16387" name="Picture 3" descr="Στάγδη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1346200"/>
            <a:ext cx="9012238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672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AutoShape 2"/>
          <p:cNvSpPr>
            <a:spLocks noGrp="1" noChangeArrowheads="1"/>
          </p:cNvSpPr>
          <p:nvPr>
            <p:ph type="title"/>
          </p:nvPr>
        </p:nvSpPr>
        <p:spPr>
          <a:ln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defRPr/>
            </a:pPr>
            <a:r>
              <a:rPr lang="el-GR" dirty="0" smtClean="0"/>
              <a:t>Κεφαλή ή μονάδα ελέγχου 1</a:t>
            </a:r>
          </a:p>
        </p:txBody>
      </p:sp>
      <p:pic>
        <p:nvPicPr>
          <p:cNvPr id="20483" name="Picture 3" descr="Εικόνα μονάδας ελέγχο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1662113"/>
            <a:ext cx="8201025" cy="399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56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AutoShape 2"/>
          <p:cNvSpPr>
            <a:spLocks noGrp="1" noChangeArrowheads="1"/>
          </p:cNvSpPr>
          <p:nvPr>
            <p:ph type="title"/>
          </p:nvPr>
        </p:nvSpPr>
        <p:spPr>
          <a:ln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defRPr/>
            </a:pPr>
            <a:r>
              <a:rPr lang="el-GR" dirty="0" smtClean="0"/>
              <a:t>Κεφαλή ή μονάδα ελέγχου 2</a:t>
            </a:r>
          </a:p>
        </p:txBody>
      </p:sp>
      <p:pic>
        <p:nvPicPr>
          <p:cNvPr id="21507" name="Picture 4" descr="Εικόνα μονάδας ελέγχο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96975"/>
            <a:ext cx="7777163" cy="513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256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AutoShape 2"/>
          <p:cNvSpPr>
            <a:spLocks noGrp="1" noChangeArrowheads="1"/>
          </p:cNvSpPr>
          <p:nvPr>
            <p:ph type="title"/>
          </p:nvPr>
        </p:nvSpPr>
        <p:spPr>
          <a:ln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defRPr/>
            </a:pPr>
            <a:r>
              <a:rPr lang="el-GR" dirty="0" smtClean="0"/>
              <a:t>Αγωγοί μεταφοράς 1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366838" y="2235200"/>
            <a:ext cx="6408737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 i="1">
                <a:solidFill>
                  <a:schemeClr val="tx1"/>
                </a:solidFill>
                <a:latin typeface="Century Gothic" pitchFamily="34" charset="0"/>
              </a:defRPr>
            </a:lvl1pPr>
            <a:lvl2pPr eaLnBrk="0" hangingPunct="0">
              <a:defRPr sz="2000" b="1" i="1">
                <a:solidFill>
                  <a:schemeClr val="tx1"/>
                </a:solidFill>
                <a:latin typeface="Century Gothic" pitchFamily="34" charset="0"/>
              </a:defRPr>
            </a:lvl2pPr>
            <a:lvl3pPr eaLnBrk="0" hangingPunct="0">
              <a:defRPr sz="2000" b="1" i="1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sz="2000" b="1" i="1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sz="2000" b="1" i="1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l" eaLnBrk="1" hangingPunct="1">
              <a:spcBef>
                <a:spcPct val="30000"/>
              </a:spcBef>
            </a:pPr>
            <a:r>
              <a:rPr lang="el-GR" altLang="el-GR" i="0" dirty="0">
                <a:solidFill>
                  <a:srgbClr val="99FF33"/>
                </a:solidFill>
              </a:rPr>
              <a:t>Δίκτυο μεταφοράς</a:t>
            </a:r>
            <a:r>
              <a:rPr lang="el-GR" altLang="el-GR" i="0" dirty="0"/>
              <a:t> (Κύριοι και δευτερεύοντες)</a:t>
            </a:r>
          </a:p>
          <a:p>
            <a:pPr lvl="1" algn="l" eaLnBrk="1" hangingPunct="1">
              <a:spcBef>
                <a:spcPct val="30000"/>
              </a:spcBef>
            </a:pPr>
            <a:r>
              <a:rPr lang="el-GR" altLang="el-GR" i="0" dirty="0"/>
              <a:t>Κύριοι αγωγοί</a:t>
            </a:r>
          </a:p>
          <a:p>
            <a:pPr lvl="2" algn="l" eaLnBrk="1" hangingPunct="1">
              <a:spcBef>
                <a:spcPct val="30000"/>
              </a:spcBef>
            </a:pPr>
            <a:r>
              <a:rPr lang="en-US" altLang="el-GR" i="0" dirty="0"/>
              <a:t>PE – PVC – </a:t>
            </a:r>
            <a:r>
              <a:rPr lang="el-GR" altLang="el-GR" i="0" dirty="0"/>
              <a:t>γαλβανισμένο ατσάλι</a:t>
            </a:r>
          </a:p>
          <a:p>
            <a:pPr lvl="2" algn="l" eaLnBrk="1" hangingPunct="1">
              <a:spcBef>
                <a:spcPct val="30000"/>
              </a:spcBef>
            </a:pPr>
            <a:r>
              <a:rPr lang="el-GR" altLang="el-GR" i="0" dirty="0" smtClean="0"/>
              <a:t>Υπέργειοι </a:t>
            </a:r>
            <a:r>
              <a:rPr lang="el-GR" altLang="el-GR" i="0" dirty="0"/>
              <a:t>ή </a:t>
            </a:r>
            <a:r>
              <a:rPr lang="el-GR" altLang="el-GR" i="0" dirty="0" smtClean="0"/>
              <a:t>υπόγειοι</a:t>
            </a:r>
            <a:endParaRPr lang="el-GR" altLang="el-GR" i="0" dirty="0"/>
          </a:p>
          <a:p>
            <a:pPr lvl="1" algn="l" eaLnBrk="1" hangingPunct="1">
              <a:spcBef>
                <a:spcPct val="30000"/>
              </a:spcBef>
            </a:pPr>
            <a:r>
              <a:rPr lang="el-GR" altLang="el-GR" i="0" dirty="0"/>
              <a:t>Δευτερεύοντες</a:t>
            </a:r>
          </a:p>
          <a:p>
            <a:pPr lvl="2" algn="l" eaLnBrk="1" hangingPunct="1">
              <a:spcBef>
                <a:spcPct val="30000"/>
              </a:spcBef>
            </a:pPr>
            <a:r>
              <a:rPr lang="en-US" altLang="el-GR" i="0" dirty="0"/>
              <a:t>PE – PVC </a:t>
            </a:r>
            <a:endParaRPr lang="el-GR" altLang="el-GR" i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295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AutoShape 2"/>
          <p:cNvSpPr>
            <a:spLocks noGrp="1" noChangeArrowheads="1"/>
          </p:cNvSpPr>
          <p:nvPr>
            <p:ph type="title"/>
          </p:nvPr>
        </p:nvSpPr>
        <p:spPr>
          <a:ln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defRPr/>
            </a:pPr>
            <a:r>
              <a:rPr lang="el-GR" dirty="0" smtClean="0"/>
              <a:t>Αγωγοί μεταφοράς 2</a:t>
            </a:r>
          </a:p>
        </p:txBody>
      </p:sp>
      <p:pic>
        <p:nvPicPr>
          <p:cNvPr id="2" name="Εικόνα 1" descr="Εικόνα μεταλλικών αγωγών μεταφοράς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06752"/>
            <a:ext cx="6370800" cy="4778101"/>
          </a:xfrm>
          <a:prstGeom prst="rect">
            <a:avLst/>
          </a:prstGeom>
        </p:spPr>
      </p:pic>
      <p:sp>
        <p:nvSpPr>
          <p:cNvPr id="6" name="AutoShape 89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1079612" y="5805264"/>
            <a:ext cx="2592288" cy="5040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l-GR" sz="2400" i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Μεταλλικοί</a:t>
            </a:r>
            <a:endParaRPr lang="en-US" sz="2400" i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837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DEFAULTLANGUAGE" val="msoLanguageIDGreek"/>
  <p:tag name="ZHAW.ACCESSIBILITYADDIN.CHECKTIMEDATE" val="29/1/2016 12:24:22 μμ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48162,2,4,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48162,23555,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55330,24579,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54306,25603,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25634,26627,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73762,27651,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74786,28675,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59426,29699,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50210,30723,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56354,31747,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050,2,6,9,8,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57378,32771,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58402,33795,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60450,34819,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61474,35843,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51234,36867,36868,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62498,37891,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6,7,4,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2056,6,4,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098,4099,6,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65218,16387,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84674,20483,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29730,21507,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81602,22531,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48162,2,6,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48162,2,4,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d = " h t t p : / / w w w . w 3 . o r g / 2 0 0 1 / X M L S c h e m a "   x m l n s : x s i = " h t t p : / / w w w . w 3 . o r g / 2 0 0 1 / X M L S c h e m a - i n s t a n c e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614F1E1E-46FD-4C30-A27B-81B55C6EC661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1367</TotalTime>
  <Words>686</Words>
  <Application>Microsoft Office PowerPoint</Application>
  <PresentationFormat>Προβολή στην οθόνη (4:3)</PresentationFormat>
  <Paragraphs>127</Paragraphs>
  <Slides>34</Slides>
  <Notes>14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34</vt:i4>
      </vt:variant>
    </vt:vector>
  </HeadingPairs>
  <TitlesOfParts>
    <vt:vector size="35" baseType="lpstr">
      <vt:lpstr>Θέμα του Office</vt:lpstr>
      <vt:lpstr>Αρδευτική Μηχανική</vt:lpstr>
      <vt:lpstr>Χρηματοδότηση </vt:lpstr>
      <vt:lpstr>Σκοποί ενότητας </vt:lpstr>
      <vt:lpstr>Περιεχόμενα ενότητας</vt:lpstr>
      <vt:lpstr>Περιγραφή συστήματος</vt:lpstr>
      <vt:lpstr>Κεφαλή ή μονάδα ελέγχου 1</vt:lpstr>
      <vt:lpstr>Κεφαλή ή μονάδα ελέγχου 2</vt:lpstr>
      <vt:lpstr>Αγωγοί μεταφοράς 1</vt:lpstr>
      <vt:lpstr>Αγωγοί μεταφοράς 2</vt:lpstr>
      <vt:lpstr>Αγωγοί μεταφοράς 3</vt:lpstr>
      <vt:lpstr>Αγωγοί μεταφοράς 4</vt:lpstr>
      <vt:lpstr>Αγωγοί μεταφοράς 5</vt:lpstr>
      <vt:lpstr>Αγωγοί μεταφοράς 6</vt:lpstr>
      <vt:lpstr>Αγωγοί μεταφοράς 7</vt:lpstr>
      <vt:lpstr>Αγωγοί εφαρμογής 1</vt:lpstr>
      <vt:lpstr>Αγωγοί εφαρμογής 2</vt:lpstr>
      <vt:lpstr>Αγωγοί εφαρμογής 3</vt:lpstr>
      <vt:lpstr>Αγωγοί εφαρμογής 4</vt:lpstr>
      <vt:lpstr>Αγωγοί εφαρμογής 5</vt:lpstr>
      <vt:lpstr>Αγωγοί εφαρμογής 6</vt:lpstr>
      <vt:lpstr>Αγωγοί εφαρμογής 7</vt:lpstr>
      <vt:lpstr>Αγωγοί εφαρμογής 8</vt:lpstr>
      <vt:lpstr>Αγωγοί εφαρμογής 9</vt:lpstr>
      <vt:lpstr>Εξαρτήματα 1</vt:lpstr>
      <vt:lpstr>Εξαρτήματα 2</vt:lpstr>
      <vt:lpstr>Εξαρτήματα 3</vt:lpstr>
      <vt:lpstr>Τέλος ενότητας</vt:lpstr>
      <vt:lpstr>Σημειώματα</vt:lpstr>
      <vt:lpstr>Σημείωμα Ιστορικού  Εκδόσεων Έργου</vt:lpstr>
      <vt:lpstr>Σημείωμα Αναφοράς</vt:lpstr>
      <vt:lpstr>Σημείωμα Αδειοδότησης</vt:lpstr>
      <vt:lpstr>Σημείωμα Χρήσης Έργων Τρίτων  (1/2)</vt:lpstr>
      <vt:lpstr>Σημείωμα Χρήσης Έργων Τρίτων  (2/2) </vt:lpstr>
      <vt:lpstr>Διατήρηση Σημειωμάτων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Προγραμματισμός Επιχειρησιακών Πόρων ERP</dc:title>
  <dc:creator>IOANNIS TZIGOYRAS</dc:creator>
  <cp:lastModifiedBy>Alex</cp:lastModifiedBy>
  <cp:revision>132</cp:revision>
  <dcterms:created xsi:type="dcterms:W3CDTF">2014-09-20T14:32:06Z</dcterms:created>
  <dcterms:modified xsi:type="dcterms:W3CDTF">2016-01-29T10:24:23Z</dcterms:modified>
</cp:coreProperties>
</file>