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6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7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27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7"/>
  </p:notesMasterIdLst>
  <p:sldIdLst>
    <p:sldId id="257" r:id="rId3"/>
    <p:sldId id="264" r:id="rId4"/>
    <p:sldId id="413" r:id="rId5"/>
    <p:sldId id="414" r:id="rId6"/>
    <p:sldId id="391" r:id="rId7"/>
    <p:sldId id="392" r:id="rId8"/>
    <p:sldId id="393" r:id="rId9"/>
    <p:sldId id="394" r:id="rId10"/>
    <p:sldId id="395" r:id="rId11"/>
    <p:sldId id="396" r:id="rId12"/>
    <p:sldId id="397" r:id="rId13"/>
    <p:sldId id="398" r:id="rId14"/>
    <p:sldId id="399" r:id="rId15"/>
    <p:sldId id="400" r:id="rId16"/>
    <p:sldId id="401" r:id="rId17"/>
    <p:sldId id="402" r:id="rId18"/>
    <p:sldId id="403" r:id="rId19"/>
    <p:sldId id="404" r:id="rId20"/>
    <p:sldId id="405" r:id="rId21"/>
    <p:sldId id="406" r:id="rId22"/>
    <p:sldId id="407" r:id="rId23"/>
    <p:sldId id="408" r:id="rId24"/>
    <p:sldId id="409" r:id="rId25"/>
    <p:sldId id="410" r:id="rId26"/>
    <p:sldId id="411" r:id="rId27"/>
    <p:sldId id="412" r:id="rId28"/>
    <p:sldId id="325" r:id="rId29"/>
    <p:sldId id="271" r:id="rId30"/>
    <p:sldId id="258" r:id="rId31"/>
    <p:sldId id="259" r:id="rId32"/>
    <p:sldId id="260" r:id="rId33"/>
    <p:sldId id="272" r:id="rId34"/>
    <p:sldId id="273" r:id="rId35"/>
    <p:sldId id="261" r:id="rId36"/>
  </p:sldIdLst>
  <p:sldSz cx="9144000" cy="6858000" type="screen4x3"/>
  <p:notesSz cx="6858000" cy="9144000"/>
  <p:custDataLst>
    <p:tags r:id="rId3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Μεσαίο στυλ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Μεσαίο στυλ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571" autoAdjust="0"/>
    <p:restoredTop sz="94660"/>
  </p:normalViewPr>
  <p:slideViewPr>
    <p:cSldViewPr>
      <p:cViewPr>
        <p:scale>
          <a:sx n="66" d="100"/>
          <a:sy n="66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FAE34-A9BA-4005-8175-E6F8E72C8B1C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790D-22C5-45BB-A770-83CDE29432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08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5626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8516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1798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2307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6664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334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39959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56F58-8526-4B6E-BC49-4CF9B029B87E}" type="datetime1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l-GR" dirty="0" smtClean="0"/>
              <a:t>Εργαστηριακό μάθημα 1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2F6EEB8D-302B-4BB7-AB7B-5E18E67E8EEA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162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1539-63C1-4B99-ABA4-B3967DBE4E69}" type="datetime1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90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7C83-846B-421A-9210-449F98570249}" type="datetime1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73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ADBA3-C3DA-4EF4-8AE2-7A1E96E2E23E}" type="datetime1">
              <a:rPr lang="el-GR" smtClean="0"/>
              <a:t>29/1/2016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1" name="Θέση υποσέλιδου 1" descr="[DECORATIVE]"/>
          <p:cNvSpPr txBox="1">
            <a:spLocks/>
          </p:cNvSpPr>
          <p:nvPr userDrawn="1"/>
        </p:nvSpPr>
        <p:spPr>
          <a:xfrm>
            <a:off x="2514600" y="6356350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1200" dirty="0" smtClean="0">
                <a:solidFill>
                  <a:prstClr val="black"/>
                </a:solidFill>
              </a:rPr>
              <a:t>Εργαστηριακό</a:t>
            </a:r>
            <a:r>
              <a:rPr lang="el-GR" sz="1200" baseline="0" dirty="0" smtClean="0">
                <a:solidFill>
                  <a:prstClr val="black"/>
                </a:solidFill>
              </a:rPr>
              <a:t> μάθημα 1</a:t>
            </a:r>
            <a:endParaRPr lang="el-GR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06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1065E-F55A-4CDA-BFA5-94ED76BF657E}" type="datetime1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>
            <a:lvl1pPr>
              <a:defRPr sz="1200"/>
            </a:lvl1pPr>
          </a:lstStyle>
          <a:p>
            <a:r>
              <a:rPr lang="el-GR" smtClean="0"/>
              <a:t>Εργαστηριακό μάθημα 1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05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62A4-CB8A-4A0F-8469-33FAC92B5A81}" type="datetime1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58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9277-87B9-4B23-A9F8-DD786C757BEC}" type="datetime1">
              <a:rPr lang="el-GR" smtClean="0"/>
              <a:t>29/1/2016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0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52055-4DFF-4549-AD5A-20E5D6ABCC2C}" type="datetime1">
              <a:rPr lang="el-GR" smtClean="0"/>
              <a:t>29/1/2016</a:t>
            </a:fld>
            <a:endParaRPr lang="el-GR"/>
          </a:p>
        </p:txBody>
      </p:sp>
      <p:sp>
        <p:nvSpPr>
          <p:cNvPr id="6" name="Ορθογώνιο 5" descr="[DECORATIVE]"/>
          <p:cNvSpPr/>
          <p:nvPr userDrawn="1"/>
        </p:nvSpPr>
        <p:spPr>
          <a:xfrm>
            <a:off x="3651012" y="6397823"/>
            <a:ext cx="19877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 smtClean="0"/>
              <a:t>Εργαστηριακό μάθημα 1</a:t>
            </a:r>
            <a:endParaRPr lang="el-GR" sz="1400" dirty="0"/>
          </a:p>
        </p:txBody>
      </p:sp>
      <p:sp>
        <p:nvSpPr>
          <p:cNvPr id="7" name="Ορθογώνιο 6" descr="[DECORATIVE]"/>
          <p:cNvSpPr/>
          <p:nvPr userDrawn="1"/>
        </p:nvSpPr>
        <p:spPr>
          <a:xfrm>
            <a:off x="8001000" y="6352143"/>
            <a:ext cx="4251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2F6EEB8D-302B-4BB7-AB7B-5E18E67E8EEA}" type="slidenum">
              <a:rPr lang="el-GR" sz="1600" smtClean="0"/>
              <a:pPr/>
              <a:t>‹#›</a:t>
            </a:fld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420479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3CF8D-4925-478C-B1C6-93DE40CB7745}" type="datetime1">
              <a:rPr lang="el-GR" smtClean="0"/>
              <a:t>29/1/2016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9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A138-C1FD-449B-A2F1-C089457F93DD}" type="datetime1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729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D964A-E2A4-4B51-A6C2-BBBC30F49E97}" type="datetime1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5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4EFE1-4950-4DD2-A82E-8E5CB1A8D4A3}" type="datetime1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dulll.gr/" TargetMode="External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hyperlink" Target="http://creativecommons.org/licenses/by-nc-sa/4.0/deed.el" TargetMode="External"/><Relationship Id="rId5" Type="http://schemas.openxmlformats.org/officeDocument/2006/relationships/image" Target="../media/image1.jpeg"/><Relationship Id="rId4" Type="http://schemas.openxmlformats.org/officeDocument/2006/relationships/hyperlink" Target="http://www.teilar.gr/" TargetMode="Externa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Relationship Id="rId5" Type="http://schemas.openxmlformats.org/officeDocument/2006/relationships/slide" Target="slide5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5" Type="http://schemas.openxmlformats.org/officeDocument/2006/relationships/slide" Target="slide5.xml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7.xml"/><Relationship Id="rId4" Type="http://schemas.openxmlformats.org/officeDocument/2006/relationships/image" Target="../media/image1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4.xml"/><Relationship Id="rId4" Type="http://schemas.openxmlformats.org/officeDocument/2006/relationships/image" Target="../media/image2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.xml"/><Relationship Id="rId6" Type="http://schemas.openxmlformats.org/officeDocument/2006/relationships/hyperlink" Target="http://www.edulll.gr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sa/4.0/deed.el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DDE105/index.php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5" Type="http://schemas.openxmlformats.org/officeDocument/2006/relationships/image" Target="../media/image26.png"/><Relationship Id="rId4" Type="http://schemas.openxmlformats.org/officeDocument/2006/relationships/hyperlink" Target="http://creativecommons.org/licenses/by-nc-sa/4.0/deed.el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4.xml"/><Relationship Id="rId5" Type="http://schemas.openxmlformats.org/officeDocument/2006/relationships/slide" Target="slide15.xml"/><Relationship Id="rId4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4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06400"/>
            <a:ext cx="3455987" cy="1093420"/>
            <a:chOff x="611559" y="406230"/>
            <a:chExt cx="3456384" cy="1093809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4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611559" y="406230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 smtClean="0"/>
                <a:t>Τεχνολογικό Εκπαιδευτικό </a:t>
              </a:r>
            </a:p>
            <a:p>
              <a:pPr eaLnBrk="1" hangingPunct="1"/>
              <a:r>
                <a:rPr lang="el-GR" sz="2000" dirty="0" smtClean="0"/>
                <a:t>Ίδρυμα Θεσσαλίας</a:t>
              </a:r>
              <a:endParaRPr lang="el-GR" sz="2000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" y="1676400"/>
            <a:ext cx="8839200" cy="1470025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Αρδευτική Μηχανική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1295400" y="3323930"/>
            <a:ext cx="6588967" cy="236220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Εργαστήριο 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1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: 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Σύνθεση Συστημάτων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Μικροάρδευσης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/>
              <a:t>   Καθηγητής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Παναγιώτης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Βύρλας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Τεχνολόγων Γεωπόνων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 smtClean="0">
                <a:solidFill>
                  <a:prstClr val="black"/>
                </a:solidFill>
              </a:rPr>
              <a:t>Τμήμα Τεχνολόγων Γεωπόνων </a:t>
            </a:r>
            <a:endParaRPr lang="el-GR" sz="2800" dirty="0">
              <a:solidFill>
                <a:prstClr val="black"/>
              </a:solidFill>
            </a:endParaRPr>
          </a:p>
        </p:txBody>
      </p:sp>
      <p:pic>
        <p:nvPicPr>
          <p:cNvPr id="9" name="Εικόνα 2" descr=" Λογότυπο για άδειες χρήσης creative commons, b y, n c, s a ">
            <a:hlinkClick r:id="rId6" tooltip="Μετάβαση στην Άδεια Χρήσης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8" tooltip="Μετάβαση σε www.edulll.gr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91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Αγωγοί μεταφοράς 3</a:t>
            </a:r>
          </a:p>
        </p:txBody>
      </p:sp>
      <p:pic>
        <p:nvPicPr>
          <p:cNvPr id="2" name="Εικόνα 1" descr="Εικόνα PVC αγωγών μεταφοράς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51" b="16318"/>
          <a:stretch/>
        </p:blipFill>
        <p:spPr>
          <a:xfrm>
            <a:off x="792000" y="1247576"/>
            <a:ext cx="7560000" cy="5097748"/>
          </a:xfrm>
          <a:prstGeom prst="rect">
            <a:avLst/>
          </a:prstGeom>
        </p:spPr>
      </p:pic>
      <p:sp>
        <p:nvSpPr>
          <p:cNvPr id="4" name="AutoShape 89">
            <a:hlinkClick r:id="rId5" action="ppaction://hlinksldjump"/>
          </p:cNvPr>
          <p:cNvSpPr>
            <a:spLocks noChangeArrowheads="1"/>
          </p:cNvSpPr>
          <p:nvPr/>
        </p:nvSpPr>
        <p:spPr bwMode="gray">
          <a:xfrm>
            <a:off x="971600" y="1556792"/>
            <a:ext cx="4536504" cy="504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l-GR" sz="2400" i="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PVC (</a:t>
            </a:r>
            <a:r>
              <a:rPr lang="el-GR" sz="2400" i="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Πολυβινυλοχλωρίδιο</a:t>
            </a:r>
            <a:r>
              <a:rPr lang="el-GR" sz="2400" i="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  <a:endParaRPr lang="el-GR" sz="2400" i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107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Αγωγοί μεταφοράς 4</a:t>
            </a:r>
          </a:p>
        </p:txBody>
      </p:sp>
      <p:pic>
        <p:nvPicPr>
          <p:cNvPr id="2" name="Εικόνα 1" descr="Εικόνα PE αγωγών μεταφοράς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0" y="1268764"/>
            <a:ext cx="7560000" cy="5035497"/>
          </a:xfrm>
          <a:prstGeom prst="rect">
            <a:avLst/>
          </a:prstGeom>
        </p:spPr>
      </p:pic>
      <p:sp>
        <p:nvSpPr>
          <p:cNvPr id="4" name="AutoShape 89">
            <a:hlinkClick r:id="rId5" action="ppaction://hlinksldjump"/>
          </p:cNvPr>
          <p:cNvSpPr>
            <a:spLocks noChangeArrowheads="1"/>
          </p:cNvSpPr>
          <p:nvPr/>
        </p:nvSpPr>
        <p:spPr bwMode="gray">
          <a:xfrm>
            <a:off x="971600" y="5589240"/>
            <a:ext cx="4536504" cy="504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l-GR" sz="2400" i="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PΕ (Πολυαιθυλένιο)</a:t>
            </a:r>
            <a:endParaRPr lang="el-GR" sz="2400" i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554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Αγωγοί μεταφοράς 5</a:t>
            </a:r>
          </a:p>
        </p:txBody>
      </p:sp>
      <p:pic>
        <p:nvPicPr>
          <p:cNvPr id="23555" name="Picture 4" descr="Εικόνα σε λογαριθμική κλίμακα για τη διάρκεια ζωής και την υδροστατική πίεση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813" y="1125538"/>
            <a:ext cx="3987800" cy="512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9076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Αγωγοί μεταφοράς 6</a:t>
            </a:r>
          </a:p>
        </p:txBody>
      </p:sp>
      <p:pic>
        <p:nvPicPr>
          <p:cNvPr id="24579" name="Picture 3" descr="Σχεδιάγραμμα για το διάγραμμα απωλειών πίεσης σωλήνων P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021682" y="73819"/>
            <a:ext cx="5135562" cy="752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527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Αγωγοί μεταφοράς 7</a:t>
            </a:r>
          </a:p>
        </p:txBody>
      </p:sp>
      <p:pic>
        <p:nvPicPr>
          <p:cNvPr id="25603" name="Picture 4" descr="Εικόνα για τις κατηγορίες σωλήνων κατά πρότυπο EN 12201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311275"/>
            <a:ext cx="7839075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526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>
                <a:latin typeface="Arial" charset="0"/>
              </a:rPr>
              <a:t>Αγωγοί εφαρμογής 1</a:t>
            </a:r>
            <a:endParaRPr lang="el-GR" dirty="0" smtClean="0"/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835150" y="2452688"/>
            <a:ext cx="5759450" cy="19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Century Gothic" pitchFamily="34" charset="0"/>
              </a:defRPr>
            </a:lvl1pPr>
            <a:lvl2pPr eaLnBrk="0" hangingPunct="0">
              <a:defRPr sz="2000" b="1" i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l" eaLnBrk="1" hangingPunct="1">
              <a:spcBef>
                <a:spcPct val="30000"/>
              </a:spcBef>
            </a:pPr>
            <a:r>
              <a:rPr lang="el-GR" altLang="el-GR" i="0" dirty="0">
                <a:solidFill>
                  <a:srgbClr val="99FF33"/>
                </a:solidFill>
              </a:rPr>
              <a:t>Δίκτυο εφαρμογής</a:t>
            </a:r>
            <a:r>
              <a:rPr lang="el-GR" altLang="el-GR" i="0" dirty="0"/>
              <a:t> (πλευρικοί αγωγοί)</a:t>
            </a:r>
          </a:p>
          <a:p>
            <a:pPr lvl="1" algn="l" eaLnBrk="1" hangingPunct="1">
              <a:spcBef>
                <a:spcPct val="30000"/>
              </a:spcBef>
            </a:pPr>
            <a:r>
              <a:rPr lang="el-GR" altLang="el-GR" i="0" dirty="0"/>
              <a:t>Φέρει τους σταλάκτες</a:t>
            </a:r>
          </a:p>
          <a:p>
            <a:pPr lvl="1" algn="l" eaLnBrk="1" hangingPunct="1">
              <a:spcBef>
                <a:spcPct val="30000"/>
              </a:spcBef>
            </a:pPr>
            <a:r>
              <a:rPr lang="el-GR" altLang="el-GR" i="0" dirty="0"/>
              <a:t>Διάμετρος Φ12 – Φ2</a:t>
            </a:r>
            <a:r>
              <a:rPr lang="en-US" altLang="el-GR" i="0" dirty="0"/>
              <a:t>5</a:t>
            </a:r>
            <a:endParaRPr lang="el-GR" altLang="el-GR" i="0" dirty="0"/>
          </a:p>
          <a:p>
            <a:pPr lvl="1" algn="l" eaLnBrk="1" hangingPunct="1">
              <a:spcBef>
                <a:spcPct val="30000"/>
              </a:spcBef>
            </a:pPr>
            <a:r>
              <a:rPr lang="en-US" altLang="el-GR" i="0" dirty="0"/>
              <a:t>PE </a:t>
            </a:r>
            <a:endParaRPr lang="el-GR" altLang="el-GR" i="0" dirty="0"/>
          </a:p>
          <a:p>
            <a:pPr lvl="1" algn="l" eaLnBrk="1" hangingPunct="1">
              <a:spcBef>
                <a:spcPct val="30000"/>
              </a:spcBef>
            </a:pPr>
            <a:r>
              <a:rPr lang="el-GR" altLang="el-GR" i="0" dirty="0"/>
              <a:t>Πίεση: </a:t>
            </a:r>
            <a:r>
              <a:rPr lang="en-US" altLang="el-GR" i="0" dirty="0"/>
              <a:t>1</a:t>
            </a:r>
            <a:r>
              <a:rPr lang="el-GR" altLang="el-GR" i="0" dirty="0"/>
              <a:t> – </a:t>
            </a:r>
            <a:r>
              <a:rPr lang="en-US" altLang="el-GR" i="0" dirty="0"/>
              <a:t>3</a:t>
            </a:r>
            <a:r>
              <a:rPr lang="el-GR" altLang="el-GR" i="0" dirty="0"/>
              <a:t> </a:t>
            </a:r>
            <a:r>
              <a:rPr lang="en-US" altLang="el-GR" i="0" dirty="0"/>
              <a:t>bars</a:t>
            </a:r>
            <a:endParaRPr lang="el-GR" altLang="el-GR" i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970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>
                <a:latin typeface="Arial" charset="0"/>
              </a:rPr>
              <a:t>Αγωγοί εφαρμογής 2</a:t>
            </a:r>
          </a:p>
        </p:txBody>
      </p:sp>
      <p:pic>
        <p:nvPicPr>
          <p:cNvPr id="27651" name="Picture 4" descr="AG-drip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63" y="1268413"/>
            <a:ext cx="3208337" cy="4701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51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>
                <a:latin typeface="Arial" charset="0"/>
              </a:rPr>
              <a:t>Αγωγοί εφαρμογής 3</a:t>
            </a:r>
          </a:p>
        </p:txBody>
      </p:sp>
      <p:pic>
        <p:nvPicPr>
          <p:cNvPr id="28675" name="Picture 4" descr="Coil-and-unir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92263"/>
            <a:ext cx="6156325" cy="425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925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>
                <a:latin typeface="Arial" charset="0"/>
              </a:rPr>
              <a:t>Αγωγοί εφαρμογής 4</a:t>
            </a:r>
          </a:p>
        </p:txBody>
      </p:sp>
      <p:pic>
        <p:nvPicPr>
          <p:cNvPr id="29699" name="Picture 3" descr="[DECORATIVE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" y="1727200"/>
            <a:ext cx="7610475" cy="34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996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>
                <a:latin typeface="Arial" charset="0"/>
              </a:rPr>
              <a:t>Αγωγοί εφαρμογής 5</a:t>
            </a:r>
          </a:p>
        </p:txBody>
      </p:sp>
      <p:pic>
        <p:nvPicPr>
          <p:cNvPr id="30723" name="Picture 4" descr="Co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304925"/>
            <a:ext cx="7488237" cy="485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417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34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>
                <a:latin typeface="Arial" charset="0"/>
              </a:rPr>
              <a:t>Αγωγοί εφαρμογής 6</a:t>
            </a:r>
          </a:p>
        </p:txBody>
      </p:sp>
      <p:pic>
        <p:nvPicPr>
          <p:cNvPr id="31747" name="Picture 3" descr="Εικόνα για εξαρτήματα σύνδεση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38" y="1339850"/>
            <a:ext cx="6805612" cy="511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179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>
                <a:latin typeface="Arial" charset="0"/>
              </a:rPr>
              <a:t>Αγωγοί εφαρμογής 7</a:t>
            </a:r>
          </a:p>
        </p:txBody>
      </p:sp>
      <p:pic>
        <p:nvPicPr>
          <p:cNvPr id="32771" name="Picture 3" descr="Διάγραμμα υπολογισμού παροχής σε συνάρτηση με την  πίεση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113" y="1889125"/>
            <a:ext cx="6024562" cy="370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670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>
                <a:latin typeface="Arial" charset="0"/>
              </a:rPr>
              <a:t>Αγωγοί εφαρμογής 8</a:t>
            </a:r>
          </a:p>
        </p:txBody>
      </p:sp>
      <p:pic>
        <p:nvPicPr>
          <p:cNvPr id="33795" name="Picture 3" descr="Πίνακας γενικών και υδραυλικών χαρακτηριστικώ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341438"/>
            <a:ext cx="6831012" cy="510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120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>
                <a:latin typeface="Arial" charset="0"/>
              </a:rPr>
              <a:t>Αγωγοί εφαρμογής 9</a:t>
            </a:r>
          </a:p>
        </p:txBody>
      </p:sp>
      <p:pic>
        <p:nvPicPr>
          <p:cNvPr id="34819" name="Picture 3" descr="Διάγραμμα υπολογισμού παροχής σε συνάρτηση με την  πίεση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1736725"/>
            <a:ext cx="6021388" cy="371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131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Εξαρτήματα 1</a:t>
            </a:r>
          </a:p>
        </p:txBody>
      </p:sp>
      <p:pic>
        <p:nvPicPr>
          <p:cNvPr id="35843" name="Picture 4" descr="Εικόνα για εξαρτήματα σύνδεση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196975"/>
            <a:ext cx="5133975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52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Εξαρτήματα 2</a:t>
            </a:r>
          </a:p>
        </p:txBody>
      </p:sp>
      <p:pic>
        <p:nvPicPr>
          <p:cNvPr id="36867" name="Picture 6" descr="Εικόνα για εξαρτήματα σύνδεση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384425"/>
            <a:ext cx="4667111" cy="386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8" name="Picture 3" descr="Εικόνα για εξαρτήματα σύνδεση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2163" y="1665288"/>
            <a:ext cx="5514975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103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Εξαρτήματα 3</a:t>
            </a:r>
          </a:p>
        </p:txBody>
      </p:sp>
      <p:pic>
        <p:nvPicPr>
          <p:cNvPr id="37891" name="Picture 4" descr="Polapl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6" t="21881" r="22284" b="9764"/>
          <a:stretch>
            <a:fillRect/>
          </a:stretch>
        </p:blipFill>
        <p:spPr bwMode="auto">
          <a:xfrm>
            <a:off x="2530475" y="1233488"/>
            <a:ext cx="4021138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771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4" tooltip="Μετάβαση στην Άδεια Χρήσης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6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27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75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342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00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Έχουν προηγηθεί οι κάτωθι εκδόσεις: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Χ1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Υ1Ζ1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Χ2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Υ2Ζ2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Χ3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Υ3Ζ3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25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spcBef>
                <a:spcPts val="0"/>
              </a:spcBef>
              <a:spcAft>
                <a:spcPts val="1800"/>
              </a:spcAft>
              <a:buNone/>
            </a:pPr>
            <a:r>
              <a:rPr lang="el-GR" dirty="0" smtClean="0"/>
              <a:t>Ο αναγνώστης να μπορεί </a:t>
            </a:r>
            <a:r>
              <a:rPr lang="en-US" dirty="0" smtClean="0"/>
              <a:t> </a:t>
            </a:r>
            <a:r>
              <a:rPr lang="el-GR" dirty="0" smtClean="0"/>
              <a:t>να</a:t>
            </a:r>
            <a:r>
              <a:rPr lang="en-US" dirty="0" smtClean="0"/>
              <a:t> </a:t>
            </a:r>
            <a:r>
              <a:rPr lang="el-GR" dirty="0" smtClean="0"/>
              <a:t>:</a:t>
            </a:r>
          </a:p>
          <a:p>
            <a:pPr marL="1314450" lvl="2" indent="-514350" eaLnBrk="1" hangingPunct="1">
              <a:spcBef>
                <a:spcPts val="0"/>
              </a:spcBef>
              <a:buFont typeface="+mj-lt"/>
              <a:buAutoNum type="arabicParenR"/>
            </a:pPr>
            <a:endParaRPr lang="el-GR" sz="2800" dirty="0" smtClean="0"/>
          </a:p>
          <a:p>
            <a:pPr marL="1314450" lvl="2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 smtClean="0"/>
              <a:t>Κατανοήσει τις κατηγορίες των αγωγών άρδευσης, το σύστημα και τα εξαρτήματα σύνδεσης</a:t>
            </a:r>
          </a:p>
          <a:p>
            <a:pPr marL="1314450" lvl="2" indent="-514350" eaLnBrk="1" hangingPunct="1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 smtClean="0"/>
              <a:t>Διακρίνει τις διαφορές σε σχέση με την παροχή και την πίεση στους αγωγούς</a:t>
            </a: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76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2015. 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</a:t>
            </a:r>
            <a:br>
              <a:rPr lang="el-GR" sz="2400" dirty="0" smtClean="0"/>
            </a:br>
            <a:r>
              <a:rPr lang="el-GR" sz="2400" dirty="0" smtClean="0"/>
              <a:t>«Αρδευτική Μηχανική» Έκδοση 1.0 Λάρισα  01/09/2015 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http://cdev.teilar.gr/courses/AGR100/index.php</a:t>
            </a:r>
            <a:r>
              <a:rPr lang="el-GR" sz="2400" dirty="0" smtClean="0"/>
              <a:t>.</a:t>
            </a:r>
            <a:endParaRPr lang="el-GR" sz="2400" dirty="0"/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51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</a:t>
            </a:r>
            <a:r>
              <a:rPr lang="en-US" sz="2000" dirty="0" smtClean="0"/>
              <a:t> </a:t>
            </a:r>
            <a:r>
              <a:rPr lang="el-GR" sz="2000" dirty="0" smtClean="0"/>
              <a:t>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31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6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(1/2)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Εικόνες/Σχήματα/Διαγράμματα</a:t>
            </a:r>
            <a:r>
              <a:rPr lang="en-US" sz="2400" b="1" dirty="0" smtClean="0"/>
              <a:t>/</a:t>
            </a:r>
            <a:r>
              <a:rPr lang="el-GR" sz="24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</a:t>
            </a:r>
            <a:r>
              <a:rPr lang="el-GR" sz="2000" dirty="0" err="1">
                <a:solidFill>
                  <a:srgbClr val="FF0000"/>
                </a:solidFill>
              </a:rPr>
              <a:t>σύνδεσμος</a:t>
            </a:r>
            <a:r>
              <a:rPr lang="el-GR" sz="2000" dirty="0" err="1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762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(2/2)</a:t>
            </a:r>
            <a:r>
              <a:rPr lang="el-GR" sz="4000" b="1" dirty="0" smtClean="0"/>
              <a:t> 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21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49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2" action="ppaction://hlinksldjump"/>
              </a:rPr>
              <a:t>Περιγραφή συστήματος</a:t>
            </a:r>
            <a:endParaRPr lang="el-GR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3" action="ppaction://hlinksldjump"/>
              </a:rPr>
              <a:t>Κεφαλή ή μονάδα ελέγχου</a:t>
            </a:r>
            <a:endParaRPr lang="el-GR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4" action="ppaction://hlinksldjump"/>
              </a:rPr>
              <a:t>Αγωγοί μεταφοράς</a:t>
            </a:r>
            <a:endParaRPr lang="en-US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5" action="ppaction://hlinksldjump"/>
              </a:rPr>
              <a:t>Αγωγοί εφαρμογής</a:t>
            </a:r>
            <a:endParaRPr lang="el-GR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6" action="ppaction://hlinksldjump"/>
              </a:rPr>
              <a:t>Εξαρτήματα</a:t>
            </a:r>
            <a:endParaRPr lang="el-GR" dirty="0" smtClean="0">
              <a:solidFill>
                <a:srgbClr val="0070C0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06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Περιγραφή συστήματος</a:t>
            </a:r>
            <a:endParaRPr lang="en-GB" dirty="0" smtClean="0"/>
          </a:p>
        </p:txBody>
      </p:sp>
      <p:pic>
        <p:nvPicPr>
          <p:cNvPr id="16387" name="Picture 3" descr="Στάγδη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1346200"/>
            <a:ext cx="9012238" cy="485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0672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Κεφαλή ή μονάδα ελέγχου 1</a:t>
            </a:r>
          </a:p>
        </p:txBody>
      </p:sp>
      <p:pic>
        <p:nvPicPr>
          <p:cNvPr id="20483" name="Picture 3" descr="Εικόνα μονάδας ελέγχο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1662113"/>
            <a:ext cx="8201025" cy="399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56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Κεφαλή ή μονάδα ελέγχου 2</a:t>
            </a:r>
          </a:p>
        </p:txBody>
      </p:sp>
      <p:pic>
        <p:nvPicPr>
          <p:cNvPr id="21507" name="Picture 4" descr="Εικόνα μονάδας ελέγχο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96975"/>
            <a:ext cx="7777163" cy="513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256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Αγωγοί μεταφοράς 1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366838" y="2235200"/>
            <a:ext cx="6408737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Century Gothic" pitchFamily="34" charset="0"/>
              </a:defRPr>
            </a:lvl1pPr>
            <a:lvl2pPr eaLnBrk="0" hangingPunct="0">
              <a:defRPr sz="2000" b="1" i="1">
                <a:solidFill>
                  <a:schemeClr val="tx1"/>
                </a:solidFill>
                <a:latin typeface="Century Gothic" pitchFamily="34" charset="0"/>
              </a:defRPr>
            </a:lvl2pPr>
            <a:lvl3pPr eaLnBrk="0" hangingPunct="0">
              <a:defRPr sz="2000" b="1" i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l" eaLnBrk="1" hangingPunct="1">
              <a:spcBef>
                <a:spcPct val="30000"/>
              </a:spcBef>
            </a:pPr>
            <a:r>
              <a:rPr lang="el-GR" altLang="el-GR" i="0" dirty="0">
                <a:solidFill>
                  <a:srgbClr val="99FF33"/>
                </a:solidFill>
              </a:rPr>
              <a:t>Δίκτυο μεταφοράς</a:t>
            </a:r>
            <a:r>
              <a:rPr lang="el-GR" altLang="el-GR" i="0" dirty="0"/>
              <a:t> (Κύριοι και δευτερεύοντες)</a:t>
            </a:r>
          </a:p>
          <a:p>
            <a:pPr lvl="1" algn="l" eaLnBrk="1" hangingPunct="1">
              <a:spcBef>
                <a:spcPct val="30000"/>
              </a:spcBef>
            </a:pPr>
            <a:r>
              <a:rPr lang="el-GR" altLang="el-GR" i="0" dirty="0"/>
              <a:t>Κύριοι αγωγοί</a:t>
            </a:r>
          </a:p>
          <a:p>
            <a:pPr lvl="2" algn="l" eaLnBrk="1" hangingPunct="1">
              <a:spcBef>
                <a:spcPct val="30000"/>
              </a:spcBef>
            </a:pPr>
            <a:r>
              <a:rPr lang="en-US" altLang="el-GR" i="0" dirty="0"/>
              <a:t>PE – PVC – </a:t>
            </a:r>
            <a:r>
              <a:rPr lang="el-GR" altLang="el-GR" i="0" dirty="0"/>
              <a:t>γαλβανισμένο ατσάλι</a:t>
            </a:r>
          </a:p>
          <a:p>
            <a:pPr lvl="2" algn="l" eaLnBrk="1" hangingPunct="1">
              <a:spcBef>
                <a:spcPct val="30000"/>
              </a:spcBef>
            </a:pPr>
            <a:r>
              <a:rPr lang="el-GR" altLang="el-GR" i="0" dirty="0" smtClean="0"/>
              <a:t>Υπέργειοι </a:t>
            </a:r>
            <a:r>
              <a:rPr lang="el-GR" altLang="el-GR" i="0" dirty="0"/>
              <a:t>ή </a:t>
            </a:r>
            <a:r>
              <a:rPr lang="el-GR" altLang="el-GR" i="0" dirty="0" smtClean="0"/>
              <a:t>υπόγειοι</a:t>
            </a:r>
            <a:endParaRPr lang="el-GR" altLang="el-GR" i="0" dirty="0"/>
          </a:p>
          <a:p>
            <a:pPr lvl="1" algn="l" eaLnBrk="1" hangingPunct="1">
              <a:spcBef>
                <a:spcPct val="30000"/>
              </a:spcBef>
            </a:pPr>
            <a:r>
              <a:rPr lang="el-GR" altLang="el-GR" i="0" dirty="0"/>
              <a:t>Δευτερεύοντες</a:t>
            </a:r>
          </a:p>
          <a:p>
            <a:pPr lvl="2" algn="l" eaLnBrk="1" hangingPunct="1">
              <a:spcBef>
                <a:spcPct val="30000"/>
              </a:spcBef>
            </a:pPr>
            <a:r>
              <a:rPr lang="en-US" altLang="el-GR" i="0" dirty="0"/>
              <a:t>PE – PVC </a:t>
            </a:r>
            <a:endParaRPr lang="el-GR" altLang="el-GR" i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295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Αγωγοί μεταφοράς 2</a:t>
            </a:r>
          </a:p>
        </p:txBody>
      </p:sp>
      <p:pic>
        <p:nvPicPr>
          <p:cNvPr id="2" name="Εικόνα 1" descr="Εικόνα μεταλλικών αγωγών μεταφοράς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406752"/>
            <a:ext cx="6370800" cy="4778101"/>
          </a:xfrm>
          <a:prstGeom prst="rect">
            <a:avLst/>
          </a:prstGeom>
        </p:spPr>
      </p:pic>
      <p:sp>
        <p:nvSpPr>
          <p:cNvPr id="6" name="AutoShape 89">
            <a:hlinkClick r:id="rId4" action="ppaction://hlinksldjump"/>
          </p:cNvPr>
          <p:cNvSpPr>
            <a:spLocks noChangeArrowheads="1"/>
          </p:cNvSpPr>
          <p:nvPr/>
        </p:nvSpPr>
        <p:spPr bwMode="gray">
          <a:xfrm>
            <a:off x="1079612" y="5805264"/>
            <a:ext cx="2592288" cy="504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l-GR" sz="2400" i="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Μεταλλικοί</a:t>
            </a:r>
            <a:endParaRPr lang="en-US" sz="2400" i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837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29/1/2016 12:24:22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48162,2,4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48162,23555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55330,24579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54306,25603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25634,26627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73762,27651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74786,28675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59426,29699,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50210,30723,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56354,31747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57378,32771,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58402,33795,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60450,34819,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61474,35843,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51234,36867,36868,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62498,37891,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4,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4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65218,16387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84674,20483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29730,21507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81602,22531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48162,2,6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48162,2,4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614F1E1E-46FD-4C30-A27B-81B55C6EC661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1367</TotalTime>
  <Words>686</Words>
  <Application>Microsoft Office PowerPoint</Application>
  <PresentationFormat>Προβολή στην οθόνη (4:3)</PresentationFormat>
  <Paragraphs>127</Paragraphs>
  <Slides>34</Slides>
  <Notes>14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35" baseType="lpstr">
      <vt:lpstr>Θέμα του Office</vt:lpstr>
      <vt:lpstr>Αρδευτική Μηχανική</vt:lpstr>
      <vt:lpstr>Χρηματοδότηση </vt:lpstr>
      <vt:lpstr>Σκοποί ενότητας </vt:lpstr>
      <vt:lpstr>Περιεχόμενα ενότητας</vt:lpstr>
      <vt:lpstr>Περιγραφή συστήματος</vt:lpstr>
      <vt:lpstr>Κεφαλή ή μονάδα ελέγχου 1</vt:lpstr>
      <vt:lpstr>Κεφαλή ή μονάδα ελέγχου 2</vt:lpstr>
      <vt:lpstr>Αγωγοί μεταφοράς 1</vt:lpstr>
      <vt:lpstr>Αγωγοί μεταφοράς 2</vt:lpstr>
      <vt:lpstr>Αγωγοί μεταφοράς 3</vt:lpstr>
      <vt:lpstr>Αγωγοί μεταφοράς 4</vt:lpstr>
      <vt:lpstr>Αγωγοί μεταφοράς 5</vt:lpstr>
      <vt:lpstr>Αγωγοί μεταφοράς 6</vt:lpstr>
      <vt:lpstr>Αγωγοί μεταφοράς 7</vt:lpstr>
      <vt:lpstr>Αγωγοί εφαρμογής 1</vt:lpstr>
      <vt:lpstr>Αγωγοί εφαρμογής 2</vt:lpstr>
      <vt:lpstr>Αγωγοί εφαρμογής 3</vt:lpstr>
      <vt:lpstr>Αγωγοί εφαρμογής 4</vt:lpstr>
      <vt:lpstr>Αγωγοί εφαρμογής 5</vt:lpstr>
      <vt:lpstr>Αγωγοί εφαρμογής 6</vt:lpstr>
      <vt:lpstr>Αγωγοί εφαρμογής 7</vt:lpstr>
      <vt:lpstr>Αγωγοί εφαρμογής 8</vt:lpstr>
      <vt:lpstr>Αγωγοί εφαρμογής 9</vt:lpstr>
      <vt:lpstr>Εξαρτήματα 1</vt:lpstr>
      <vt:lpstr>Εξαρτήματα 2</vt:lpstr>
      <vt:lpstr>Εξαρτήματα 3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Σημείωμα Χρήσης Έργων Τρίτων  (1/2)</vt:lpstr>
      <vt:lpstr>Σημείωμα Χρήσης Έργων Τρίτων  (2/2) </vt:lpstr>
      <vt:lpstr>Διατήρηση Σημειωμάτων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Προγραμματισμός Επιχειρησιακών Πόρων ERP</dc:title>
  <dc:creator>IOANNIS TZIGOYRAS</dc:creator>
  <cp:lastModifiedBy>Alex</cp:lastModifiedBy>
  <cp:revision>132</cp:revision>
  <dcterms:created xsi:type="dcterms:W3CDTF">2014-09-20T14:32:06Z</dcterms:created>
  <dcterms:modified xsi:type="dcterms:W3CDTF">2016-01-29T10:24:23Z</dcterms:modified>
</cp:coreProperties>
</file>