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8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custDataLst>
    <p:tags r:id="rId1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B4694-08A2-49B7-9AED-AF80DB9D33A0}" type="datetimeFigureOut">
              <a:rPr lang="el-GR" smtClean="0"/>
              <a:t>7/11/2013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4345AC-2138-4769-9712-59A1A9D03F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5900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D8BBA-E385-44AB-875E-30FB8133A108}" type="slidenum">
              <a:rPr lang="el-GR" smtClean="0">
                <a:solidFill>
                  <a:prstClr val="black"/>
                </a:solidFill>
              </a:rPr>
              <a:pPr/>
              <a:t>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63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158F-D5B7-4693-A6AD-4D6C9F655C09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6281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404F-6686-47E4-AB78-0F85D73E9533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677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EDDE-8150-4048-A2E0-DC7C17DEE61F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661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5FCB1-4BCE-438D-8054-6BCF61D3FEA8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473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0BB42-A85C-42F7-8B53-91A6BAD75DAA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525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6C00E-4E09-4352-8D7C-DE120F4C0473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499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3A-A82F-40B7-86CC-B86AB6EAD1CD}" type="datetime1">
              <a:rPr lang="el-GR" smtClean="0"/>
              <a:t>7/11/2013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7710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9E9C-F224-420E-B764-6C55039DDB83}" type="datetime1">
              <a:rPr lang="el-GR" smtClean="0"/>
              <a:t>7/11/2013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084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76B2-E8C7-43A9-9105-B8C6D8D38F2D}" type="datetime1">
              <a:rPr lang="el-GR" smtClean="0"/>
              <a:t>7/11/2013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1690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4CC-4442-4370-840B-C009B963F5FB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801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537-F2F6-4082-B483-688E6FEC6D74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152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8F121-109F-49AA-9B5A-F015477CE7CB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Διδασκαλία Πληροφορικής στο Γυμνάσιο - Λύκειο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A6003-FD32-4B42-BEFD-7C8EEAB9D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7053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1080119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Διδακτική Πληροφορικής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type="subTitle" idx="1"/>
          </p:nvPr>
        </p:nvSpPr>
        <p:spPr>
          <a:xfrm>
            <a:off x="611188" y="2708920"/>
            <a:ext cx="7993260" cy="294893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10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Διδακτική Θεμάτων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Πληροφορικής</a:t>
            </a:r>
            <a:r>
              <a:rPr lang="en-US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σ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το </a:t>
            </a:r>
            <a:endParaRPr lang="en-US" sz="2800" dirty="0" smtClean="0">
              <a:solidFill>
                <a:prstClr val="black"/>
              </a:solidFill>
              <a:cs typeface="Arial" charset="0"/>
            </a:endParaRPr>
          </a:p>
          <a:p>
            <a:pPr lvl="4" algn="l"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Γυμνάσιο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- Λύκειο.</a:t>
            </a:r>
          </a:p>
          <a:p>
            <a:pPr lvl="0">
              <a:spcBef>
                <a:spcPts val="0"/>
              </a:spcBef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Γεώργιος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 err="1" smtClean="0">
                <a:solidFill>
                  <a:prstClr val="black"/>
                </a:solidFill>
                <a:cs typeface="Arial" charset="0"/>
              </a:rPr>
              <a:t>Σούλτης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, 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Τμήμα Μηχανικών Πληροφορικής, </a:t>
            </a:r>
            <a:endParaRPr lang="en-US" sz="28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Τεχνολογικής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Εκπαίδευσης.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 title="Λογότυπο Creative Commons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009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Στόχος 5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Καλό είναι να αρχίσουν να καταλαβαίνουν πως γίνεται το θαύμα, μία μηχανή να κάνει όλα αυτά τα θαυμαστά πράγματα.</a:t>
            </a:r>
          </a:p>
          <a:p>
            <a:pPr marL="914400" lvl="2" indent="0" eaLnBrk="0" hangingPunct="0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Εξέλιξη της Πληροφορικής.</a:t>
            </a:r>
          </a:p>
          <a:p>
            <a:pPr marL="914400" lvl="2" indent="0" eaLnBrk="0" hangingPunct="0">
              <a:lnSpc>
                <a:spcPct val="90000"/>
              </a:lnSpc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Να δοθούν οι αρχές λειτουργίας (δυαδικό σύστημα, </a:t>
            </a:r>
          </a:p>
          <a:p>
            <a:pPr marL="1371600" lvl="3" indent="0" eaLnBrk="0" hangingPunct="0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sz="2400" dirty="0" smtClean="0"/>
              <a:t>ηλεκτρονικά, και τα λοιπά).</a:t>
            </a:r>
          </a:p>
          <a:p>
            <a:pPr marL="914400" lvl="2" indent="0" eaLnBrk="0" hangingPunct="0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 smtClean="0"/>
              <a:t>Να δοθεί η αρχιτεκτονική του Υπολογιστή.</a:t>
            </a:r>
          </a:p>
          <a:p>
            <a:pPr marL="914400" lvl="2" indent="0" eaLnBrk="0" hangingPunct="0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4.  </a:t>
            </a:r>
            <a:r>
              <a:rPr lang="el-GR" altLang="el-GR" dirty="0" smtClean="0"/>
              <a:t>Να περιγραφούν τα κύρια περιφερειακά.</a:t>
            </a:r>
          </a:p>
          <a:p>
            <a:pPr marL="914400" lvl="2" indent="0" eaLnBrk="0" hangingPunct="0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5.  </a:t>
            </a:r>
            <a:r>
              <a:rPr lang="el-GR" altLang="el-GR" dirty="0" smtClean="0"/>
              <a:t>Να δοθούν οι αρχές επικοινωνιών και δικτύων.</a:t>
            </a:r>
          </a:p>
          <a:p>
            <a:pPr marL="914400" lvl="2" indent="0" eaLnBrk="0" hangingPunct="0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6.  </a:t>
            </a:r>
            <a:r>
              <a:rPr lang="el-GR" altLang="el-GR" dirty="0" smtClean="0"/>
              <a:t>Να καταλάβουν την αξία του Λογισμικού.</a:t>
            </a:r>
          </a:p>
          <a:p>
            <a:pPr marL="914400" lvl="2" indent="0" eaLnBrk="0" hangingPunct="0">
              <a:lnSpc>
                <a:spcPct val="90000"/>
              </a:lnSpc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7.  </a:t>
            </a:r>
            <a:r>
              <a:rPr lang="el-GR" altLang="el-GR" dirty="0" smtClean="0"/>
              <a:t>Να καταλάβουν τί είναι το λογισμικό συστήματος, και </a:t>
            </a:r>
          </a:p>
          <a:p>
            <a:pPr marL="1371600" lvl="3" indent="0" eaLnBrk="0" hangingPunct="0">
              <a:lnSpc>
                <a:spcPct val="90000"/>
              </a:lnSpc>
              <a:spcBef>
                <a:spcPts val="0"/>
              </a:spcBef>
              <a:buNone/>
            </a:pPr>
            <a:r>
              <a:rPr lang="el-GR" altLang="el-GR" sz="2400" dirty="0" smtClean="0"/>
              <a:t>το λογισμικό εφαρμογής.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400" dirty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65125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Διδασκαλία Πληροφορικής στο Γυμνάσιο - Λύκειο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930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Στόχος 6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0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Πρέπει να μάθουν τις βασικές αρχές του προγραμματισμού. Και να μάθουν μία γλώσσα προγραμματισμού.</a:t>
            </a:r>
          </a:p>
          <a:p>
            <a:pPr lvl="1" indent="-342000" eaLnBrk="0" hangingPunc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Αρχίζουν με την Εκμάθηση μιας γλώσσας προγραμματισμού και μέσα από εκεί</a:t>
            </a:r>
            <a:r>
              <a:rPr lang="en-US" altLang="el-GR" dirty="0" smtClean="0"/>
              <a:t>:</a:t>
            </a:r>
          </a:p>
          <a:p>
            <a:pPr marL="914400" lvl="2" indent="0" eaLnBrk="0" hangingPunc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Μαθαίνουν τι είναι Αλγόριθμος.</a:t>
            </a:r>
          </a:p>
          <a:p>
            <a:pPr marL="914400" lvl="2" indent="0" eaLnBrk="0" hangingPunc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Μαθαίνουν τις βασικές έννοιες του προγραμματισμού.</a:t>
            </a:r>
          </a:p>
          <a:p>
            <a:pPr marL="914400" lvl="2" indent="0" eaLnBrk="0" hangingPunc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 smtClean="0"/>
              <a:t>Μαθαίνουν μερικούς σημαντικούς Αλγόριθμους.</a:t>
            </a:r>
          </a:p>
          <a:p>
            <a:pPr marL="914400" lvl="2" indent="0" eaLnBrk="0" hangingPunc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4.  </a:t>
            </a:r>
            <a:r>
              <a:rPr lang="el-GR" altLang="el-GR" dirty="0" smtClean="0"/>
              <a:t>Μαθαίνουν τί άλλες γλώσσες υπάρχουν, και πώς </a:t>
            </a:r>
          </a:p>
          <a:p>
            <a:pPr marL="1371600" lvl="3" indent="0" eaLnBrk="0" hangingPunct="0">
              <a:spcBef>
                <a:spcPts val="0"/>
              </a:spcBef>
              <a:buNone/>
            </a:pPr>
            <a:r>
              <a:rPr lang="el-GR" altLang="el-GR" sz="2400" dirty="0" smtClean="0"/>
              <a:t>εξελίχθηκε ο προγραμματισμός.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800" dirty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65125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Διδασκαλία Πληροφορικής στο Γυμνάσιο - Λύκειο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074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Τρόπος επίτευξης των στόχων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67544" y="1600200"/>
            <a:ext cx="8280920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b="1" dirty="0" smtClean="0"/>
              <a:t>Το μάθημα πρέπει να είναι αποκλειστικά Εργαστηριακό</a:t>
            </a:r>
            <a:r>
              <a:rPr lang="el-GR" altLang="el-GR" sz="2800" dirty="0" smtClean="0"/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Όλα τα παραπάνω θα γίνουν </a:t>
            </a:r>
            <a:r>
              <a:rPr lang="el-GR" altLang="el-GR" sz="2800" b="1" dirty="0" smtClean="0"/>
              <a:t>αναλυτικό πρόγραμμα, </a:t>
            </a:r>
            <a:r>
              <a:rPr lang="el-GR" altLang="el-GR" sz="2800" dirty="0" smtClean="0"/>
              <a:t>το οποίο θα κατανεμηθεί </a:t>
            </a:r>
            <a:r>
              <a:rPr lang="el-GR" altLang="el-GR" sz="2800" b="1" dirty="0" smtClean="0"/>
              <a:t>στις τρεις τάξεις.</a:t>
            </a:r>
          </a:p>
          <a:p>
            <a:pPr lvl="1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b="1" dirty="0" smtClean="0">
                <a:solidFill>
                  <a:srgbClr val="C00000"/>
                </a:solidFill>
              </a:rPr>
              <a:t>Πρόταση κατανομής ανά τάξη</a:t>
            </a:r>
            <a:r>
              <a:rPr lang="el-GR" altLang="el-GR" sz="2400" dirty="0" smtClean="0"/>
              <a:t>:</a:t>
            </a:r>
          </a:p>
          <a:p>
            <a:pPr marL="914400" lvl="2" indent="0" eaLnBrk="0" hangingPunct="0">
              <a:spcBef>
                <a:spcPts val="0"/>
              </a:spcBef>
              <a:buNone/>
            </a:pPr>
            <a:r>
              <a:rPr lang="el-GR" altLang="el-GR" sz="2000" b="1" dirty="0" smtClean="0">
                <a:solidFill>
                  <a:srgbClr val="FF0066"/>
                </a:solidFill>
              </a:rPr>
              <a:t>Α Τάξη)  </a:t>
            </a:r>
            <a:r>
              <a:rPr lang="el-GR" altLang="el-GR" sz="2000" dirty="0" smtClean="0"/>
              <a:t>Βασικός χειρισμός, και εισαγωγή στις αρχές λειτουργίας, </a:t>
            </a:r>
          </a:p>
          <a:p>
            <a:pPr marL="1828800" lvl="4" indent="0" eaLnBrk="0" hangingPunct="0">
              <a:spcBef>
                <a:spcPts val="0"/>
              </a:spcBef>
              <a:buNone/>
            </a:pPr>
            <a:r>
              <a:rPr lang="el-GR" altLang="el-GR" dirty="0" smtClean="0"/>
              <a:t>στην αρχιτεκτονική Υπολογιστών και συστημάτων – Εκμάθηση </a:t>
            </a:r>
            <a:r>
              <a:rPr lang="en-US" altLang="el-GR" dirty="0" smtClean="0"/>
              <a:t>Word</a:t>
            </a:r>
            <a:r>
              <a:rPr lang="el-GR" altLang="el-GR" dirty="0" smtClean="0"/>
              <a:t>.</a:t>
            </a:r>
          </a:p>
          <a:p>
            <a:pPr marL="914400" lvl="2" indent="0" eaLnBrk="0" hangingPunct="0">
              <a:spcBef>
                <a:spcPts val="0"/>
              </a:spcBef>
              <a:buNone/>
            </a:pPr>
            <a:r>
              <a:rPr lang="el-GR" altLang="el-GR" sz="2000" b="1" dirty="0" smtClean="0">
                <a:solidFill>
                  <a:srgbClr val="FF0066"/>
                </a:solidFill>
              </a:rPr>
              <a:t>Β Τάξη)  </a:t>
            </a:r>
            <a:r>
              <a:rPr lang="el-GR" altLang="el-GR" sz="2000" dirty="0" smtClean="0"/>
              <a:t>Επεξεργασία δεδομένων με υπολογιστή – Εκμάθηση </a:t>
            </a:r>
            <a:r>
              <a:rPr lang="en-US" altLang="el-GR" sz="2000" dirty="0" smtClean="0"/>
              <a:t>Excel </a:t>
            </a:r>
            <a:endParaRPr lang="el-GR" altLang="el-GR" sz="2000" dirty="0" smtClean="0"/>
          </a:p>
          <a:p>
            <a:pPr marL="1828800" lvl="4" indent="0" eaLnBrk="0" hangingPunct="0">
              <a:spcBef>
                <a:spcPts val="0"/>
              </a:spcBef>
              <a:buNone/>
            </a:pPr>
            <a:r>
              <a:rPr lang="el-GR" altLang="el-GR" dirty="0" smtClean="0"/>
              <a:t>και εισαγωγή στην </a:t>
            </a:r>
            <a:r>
              <a:rPr lang="en-US" altLang="el-GR" dirty="0" smtClean="0"/>
              <a:t>Access </a:t>
            </a:r>
            <a:r>
              <a:rPr lang="el-GR" altLang="el-GR" dirty="0" smtClean="0"/>
              <a:t>–</a:t>
            </a:r>
            <a:r>
              <a:rPr lang="en-US" altLang="el-GR" dirty="0" smtClean="0"/>
              <a:t> </a:t>
            </a:r>
            <a:r>
              <a:rPr lang="el-GR" altLang="el-GR" dirty="0" smtClean="0"/>
              <a:t>εισαγωγή στα Δίκτυα</a:t>
            </a:r>
            <a:r>
              <a:rPr lang="en-US" altLang="el-GR" dirty="0" smtClean="0"/>
              <a:t>.</a:t>
            </a:r>
            <a:endParaRPr lang="el-GR" altLang="el-GR" dirty="0" smtClean="0"/>
          </a:p>
          <a:p>
            <a:pPr marL="914400" lvl="2" indent="0" eaLnBrk="0" hangingPunct="0">
              <a:spcBef>
                <a:spcPts val="0"/>
              </a:spcBef>
              <a:buNone/>
            </a:pPr>
            <a:r>
              <a:rPr lang="el-GR" altLang="el-GR" sz="2000" b="1" dirty="0" smtClean="0">
                <a:solidFill>
                  <a:srgbClr val="FF0066"/>
                </a:solidFill>
              </a:rPr>
              <a:t>Γ Τάξη)  </a:t>
            </a:r>
            <a:r>
              <a:rPr lang="el-GR" altLang="el-GR" sz="2000" dirty="0" smtClean="0"/>
              <a:t>Προγραμματισμός.</a:t>
            </a:r>
          </a:p>
          <a:p>
            <a:endParaRPr lang="el-GR" sz="2400" dirty="0"/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65125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Διδασκαλία Πληροφορικής στο Γυμνάσιο - Λύκειο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57009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Διδασκαλία προγραμματισμού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0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Ο προγραμματισμός πρέπει να </a:t>
            </a:r>
            <a:r>
              <a:rPr lang="el-GR" altLang="el-GR" sz="2800" dirty="0" smtClean="0"/>
              <a:t>διδάσκεται</a:t>
            </a:r>
            <a:r>
              <a:rPr lang="en-US" altLang="el-GR" sz="2800" dirty="0" smtClean="0"/>
              <a:t>:</a:t>
            </a:r>
            <a:endParaRPr lang="el-GR" altLang="el-GR" sz="2800" u="sng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Διότι </a:t>
            </a:r>
            <a:r>
              <a:rPr lang="el-GR" altLang="el-GR" dirty="0"/>
              <a:t>αποτελεί ακόνισμα </a:t>
            </a:r>
            <a:r>
              <a:rPr lang="el-GR" altLang="el-GR" dirty="0" smtClean="0"/>
              <a:t>μυαλού, </a:t>
            </a:r>
            <a:r>
              <a:rPr lang="el-GR" altLang="el-GR" dirty="0"/>
              <a:t>και ενισχύει τον </a:t>
            </a:r>
            <a:endParaRPr lang="el-GR" altLang="el-GR" dirty="0" smtClean="0"/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400" dirty="0" smtClean="0"/>
              <a:t>τρόπο σκέψης.</a:t>
            </a:r>
            <a:endParaRPr lang="el-GR" altLang="el-GR" sz="2400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Βοηθάει </a:t>
            </a:r>
            <a:r>
              <a:rPr lang="el-GR" altLang="el-GR" dirty="0"/>
              <a:t>να κατανοήσουν τον αλγοριθμικό τρόπο </a:t>
            </a:r>
            <a:endParaRPr lang="el-GR" altLang="el-GR" dirty="0" smtClean="0"/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400" dirty="0" smtClean="0"/>
              <a:t>σκέψης.</a:t>
            </a:r>
            <a:endParaRPr lang="el-GR" altLang="el-GR" sz="2400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 smtClean="0"/>
              <a:t>Βοηθάει </a:t>
            </a:r>
            <a:r>
              <a:rPr lang="el-GR" altLang="el-GR" dirty="0"/>
              <a:t>να κατανοήσουν τον τρόπο λειτουργίας του </a:t>
            </a:r>
            <a:endParaRPr lang="el-GR" altLang="el-GR" dirty="0" smtClean="0"/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400" dirty="0" smtClean="0"/>
              <a:t>Υπολογιστή.</a:t>
            </a:r>
            <a:endParaRPr lang="el-GR" altLang="el-GR" sz="2400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4.  </a:t>
            </a:r>
            <a:r>
              <a:rPr lang="el-GR" altLang="el-GR" dirty="0" smtClean="0"/>
              <a:t>Διευκολύνει </a:t>
            </a:r>
            <a:r>
              <a:rPr lang="el-GR" altLang="el-GR" dirty="0"/>
              <a:t>την εκμάθηση χειρισμού του ποικίλου </a:t>
            </a:r>
            <a:endParaRPr lang="el-GR" altLang="el-GR" dirty="0" smtClean="0"/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400" dirty="0" smtClean="0"/>
              <a:t>λογισμικού.</a:t>
            </a:r>
            <a:endParaRPr lang="el-GR" altLang="el-GR" sz="2400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5.  </a:t>
            </a:r>
            <a:r>
              <a:rPr lang="el-GR" altLang="el-GR" dirty="0" smtClean="0"/>
              <a:t>Είναι μία </a:t>
            </a:r>
            <a:r>
              <a:rPr lang="el-GR" altLang="el-GR" dirty="0"/>
              <a:t>δημιουργική πειραματική </a:t>
            </a:r>
            <a:r>
              <a:rPr lang="el-GR" altLang="el-GR" dirty="0" smtClean="0"/>
              <a:t>εργασία, </a:t>
            </a:r>
            <a:r>
              <a:rPr lang="el-GR" altLang="el-GR" dirty="0"/>
              <a:t>η οποία </a:t>
            </a:r>
            <a:endParaRPr lang="el-GR" altLang="el-GR" dirty="0" smtClean="0"/>
          </a:p>
          <a:p>
            <a:pPr marL="1371600" lvl="3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sz="2400" dirty="0" smtClean="0"/>
              <a:t>κάνει </a:t>
            </a:r>
            <a:r>
              <a:rPr lang="el-GR" altLang="el-GR" sz="2400" dirty="0"/>
              <a:t>τον μαθητή να </a:t>
            </a:r>
            <a:r>
              <a:rPr lang="el-GR" altLang="el-GR" sz="2400" dirty="0" smtClean="0"/>
              <a:t>ενδιαφερθεί.</a:t>
            </a:r>
            <a:endParaRPr lang="el-GR" altLang="el-GR" sz="2400" u="sng" dirty="0"/>
          </a:p>
          <a:p>
            <a:endParaRPr lang="el-GR" sz="2400" dirty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65125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Διδασκαλία Πληροφορικής στο Γυμνάσιο - Λύκειο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270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Ποια γλώσσα πρέπει να διδαχθεί;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180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Μία γλώσσα προγραμματισμού</a:t>
            </a:r>
            <a:r>
              <a:rPr lang="en-US" altLang="el-GR" dirty="0" smtClean="0"/>
              <a:t>:</a:t>
            </a:r>
            <a:endParaRPr lang="el-GR" altLang="el-GR" dirty="0" smtClean="0"/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Η </a:t>
            </a:r>
            <a:r>
              <a:rPr lang="el-GR" altLang="el-GR" sz="2800" dirty="0"/>
              <a:t>οποία να είναι διαδεδομένη.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Να διδάσκει εύκολα τις βασικές έννοιες του </a:t>
            </a:r>
            <a:r>
              <a:rPr lang="el-GR" altLang="el-GR" sz="2800" dirty="0" smtClean="0"/>
              <a:t>προγραμματισμού.</a:t>
            </a:r>
            <a:endParaRPr lang="el-GR" altLang="el-GR" sz="2800" dirty="0"/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Να  διευκολύνει το πέρασμα σε άλλες γλώσσες, </a:t>
            </a:r>
            <a:r>
              <a:rPr lang="el-GR" altLang="el-GR" sz="2800" dirty="0" smtClean="0"/>
              <a:t>δηλαδή να </a:t>
            </a:r>
            <a:r>
              <a:rPr lang="el-GR" altLang="el-GR" sz="2800" dirty="0"/>
              <a:t>αποτελεί τη </a:t>
            </a:r>
            <a:r>
              <a:rPr lang="el-GR" altLang="el-GR" sz="2800" b="1" dirty="0" smtClean="0"/>
              <a:t>βάση</a:t>
            </a:r>
            <a:r>
              <a:rPr lang="el-GR" altLang="el-GR" sz="2800" dirty="0" smtClean="0"/>
              <a:t> </a:t>
            </a:r>
            <a:r>
              <a:rPr lang="el-GR" altLang="el-GR" sz="2800" dirty="0"/>
              <a:t>κατά κάποιο τρόπο</a:t>
            </a:r>
            <a:r>
              <a:rPr lang="el-GR" altLang="el-GR" sz="2800" dirty="0" smtClean="0"/>
              <a:t>. </a:t>
            </a:r>
            <a:endParaRPr lang="en-US" altLang="el-GR" sz="2800" dirty="0" smtClean="0"/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Οι γλώσσες, </a:t>
            </a:r>
            <a:r>
              <a:rPr lang="en-US" altLang="el-GR" sz="2800" b="1" dirty="0" smtClean="0"/>
              <a:t>Pascal</a:t>
            </a:r>
            <a:r>
              <a:rPr lang="en-US" altLang="el-GR" sz="2800" dirty="0" smtClean="0"/>
              <a:t> </a:t>
            </a:r>
            <a:r>
              <a:rPr lang="el-GR" altLang="el-GR" sz="2800" dirty="0" smtClean="0"/>
              <a:t>ή </a:t>
            </a:r>
            <a:r>
              <a:rPr lang="en-US" altLang="el-GR" sz="2800" b="1" dirty="0" smtClean="0"/>
              <a:t>Visual Basic</a:t>
            </a:r>
            <a:r>
              <a:rPr lang="el-GR" altLang="el-GR" sz="2800" dirty="0" smtClean="0"/>
              <a:t>, είναι μία καλή επιλογή.</a:t>
            </a:r>
            <a:endParaRPr lang="el-GR" altLang="el-GR" sz="2800" u="sng" dirty="0"/>
          </a:p>
          <a:p>
            <a:endParaRPr lang="el-GR" sz="2400" dirty="0"/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65125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Διδασκαλία Πληροφορικής στο Γυμνάσιο - Λύκειο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43310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δέκατης</a:t>
            </a:r>
            <a:r>
              <a:rPr lang="fi-FI" b="1" dirty="0" smtClean="0"/>
              <a:t> </a:t>
            </a:r>
            <a:r>
              <a:rPr lang="el-GR" b="1" dirty="0"/>
              <a:t>ε</a:t>
            </a:r>
            <a:r>
              <a:rPr lang="el-GR" b="1" dirty="0" smtClean="0"/>
              <a:t>νότητας</a:t>
            </a:r>
            <a:endParaRPr lang="el-GR" b="1" dirty="0"/>
          </a:p>
        </p:txBody>
      </p:sp>
      <p:pic>
        <p:nvPicPr>
          <p:cNvPr id="6" name="Εικόνα 1" descr="Λογότυπο για Άδειες χρήσης Creative Commons B Y, NC, ND." title="Λογότυπο Creative Commons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 title="Λογότυπο Χρηματοδότησης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7291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 title="Λογότυπο Άδειας Χρήσης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777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4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</a:p>
          <a:p>
            <a:pPr eaLnBrk="1" hangingPunct="1"/>
            <a:r>
              <a:rPr lang="el-GR" sz="24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400" dirty="0" smtClean="0"/>
              <a:t>. </a:t>
            </a:r>
            <a:endParaRPr lang="el-GR" sz="24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 title="Λογότυπο Χρηματοδότησης.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458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Σκοποί ενότητας </a:t>
            </a:r>
          </a:p>
        </p:txBody>
      </p:sp>
      <p:sp>
        <p:nvSpPr>
          <p:cNvPr id="5122" name="Θέση περιεχομένου 1"/>
          <p:cNvSpPr>
            <a:spLocks noGrp="1"/>
          </p:cNvSpPr>
          <p:nvPr>
            <p:ph idx="1"/>
          </p:nvPr>
        </p:nvSpPr>
        <p:spPr>
          <a:xfrm>
            <a:off x="395536" y="1484784"/>
            <a:ext cx="8352928" cy="46805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400" dirty="0" smtClean="0"/>
              <a:t>Να </a:t>
            </a:r>
            <a:r>
              <a:rPr lang="el-GR" sz="2400" dirty="0"/>
              <a:t>μάθουν τα βασικά στοιχεία της διδακτικής θεμάτων πληροφορικής. Θα ξέρουν τι διδάσκεται σχετικά με την πληροφορική στο Γυμνάσιο και </a:t>
            </a:r>
            <a:r>
              <a:rPr lang="el-GR" sz="2400" dirty="0" smtClean="0"/>
              <a:t>Λύκειο, τόσο </a:t>
            </a:r>
            <a:r>
              <a:rPr lang="el-GR" sz="2400" dirty="0"/>
              <a:t>στην Ελλάδα όσο και διεθνώς. </a:t>
            </a:r>
            <a:r>
              <a:rPr lang="el-GR" sz="2400" dirty="0" smtClean="0"/>
              <a:t>Να </a:t>
            </a:r>
            <a:r>
              <a:rPr lang="el-GR" sz="2400" dirty="0"/>
              <a:t>δούμε τα αναλυτικά προγράμματα σπουδών.  Θα μπορούν να κρίνουν τα προγράμματα </a:t>
            </a:r>
            <a:r>
              <a:rPr lang="el-GR" sz="2400" dirty="0" smtClean="0"/>
              <a:t>σπουδών, </a:t>
            </a:r>
            <a:r>
              <a:rPr lang="el-GR" sz="2400" dirty="0"/>
              <a:t>και θα μάθουν να οργανώνουν ένα πρόγραμμα σπουδών. </a:t>
            </a:r>
          </a:p>
          <a:p>
            <a:pPr>
              <a:spcBef>
                <a:spcPts val="0"/>
              </a:spcBef>
            </a:pPr>
            <a:r>
              <a:rPr lang="el-GR" sz="2400" dirty="0"/>
              <a:t>Θα γνωρίζουν τις βασικές θεωρητικές </a:t>
            </a:r>
            <a:r>
              <a:rPr lang="el-GR" sz="2400" dirty="0" smtClean="0"/>
              <a:t>έννοιες, </a:t>
            </a:r>
            <a:r>
              <a:rPr lang="el-GR" sz="2400" dirty="0"/>
              <a:t>για την διδακτική θεμάτων πληροφορικής, αλλά και πρακτικές της διδασκαλία της πληροφορικής στο Γυμνάσιο </a:t>
            </a:r>
            <a:r>
              <a:rPr lang="el-GR" sz="2400" dirty="0" smtClean="0"/>
              <a:t>- Λύκειο. Θα </a:t>
            </a:r>
            <a:r>
              <a:rPr lang="el-GR" sz="2400" dirty="0"/>
              <a:t>έχουν προβληματιστεί για το ποιες έννοιες προγραμματισμού,  ποια γλώσσα, με ποιο </a:t>
            </a:r>
            <a:r>
              <a:rPr lang="el-GR" sz="2400" dirty="0" smtClean="0"/>
              <a:t>τρόπο, </a:t>
            </a:r>
            <a:r>
              <a:rPr lang="el-GR" sz="2400" dirty="0"/>
              <a:t>πρέπει να διδάσκεται ο </a:t>
            </a:r>
            <a:r>
              <a:rPr lang="el-GR" sz="2400" dirty="0" smtClean="0"/>
              <a:t>προγραμματισμός </a:t>
            </a:r>
            <a:r>
              <a:rPr lang="el-GR" sz="2400" dirty="0"/>
              <a:t>στο Γυμνάσιο </a:t>
            </a:r>
            <a:r>
              <a:rPr lang="el-GR" sz="2400" dirty="0" smtClean="0"/>
              <a:t>- </a:t>
            </a:r>
            <a:r>
              <a:rPr lang="el-GR" sz="2400" dirty="0"/>
              <a:t>Λύκειο.</a:t>
            </a:r>
          </a:p>
          <a:p>
            <a:pPr marL="0" indent="0" eaLnBrk="1" hangingPunct="1">
              <a:buNone/>
            </a:pPr>
            <a:endParaRPr lang="el-GR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65125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Διδασκαλία Πληροφορικής στο Γυμνάσιο - Λύκειο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74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Στόχοι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" action="ppaction://noaction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50715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</a:rPr>
              <a:t>)  Διδασκαλία Προγραμματισμού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65125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Διδασκαλία Πληροφορικής στο Γυμνάσιο - Λύκειο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281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Στόχος 1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Οι μαθητές να  μάθουν να χειρίζονται με άνεση, τα βασικά εργαλεία στον Υπολογιστή.</a:t>
            </a:r>
          </a:p>
          <a:p>
            <a:pPr lvl="2" indent="-342000" eaLnBrk="0" hangingPunct="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Να γράφουν στον υπολογιστή.</a:t>
            </a:r>
          </a:p>
          <a:p>
            <a:pPr lvl="2" indent="-342000" eaLnBrk="0" hangingPunct="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Να ακούν μουσική - να βλέπουν </a:t>
            </a:r>
            <a:r>
              <a:rPr lang="en-US" altLang="el-GR" dirty="0" smtClean="0"/>
              <a:t>CD-ROMs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lvl="2" indent="-342000" eaLnBrk="0" hangingPunct="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Να παίζουν παιχνίδια.</a:t>
            </a:r>
          </a:p>
          <a:p>
            <a:pPr lvl="2" indent="-342000" eaLnBrk="0" hangingPunct="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Να ζωγραφίζουν.</a:t>
            </a:r>
          </a:p>
          <a:p>
            <a:pPr lvl="2" indent="-342000" eaLnBrk="0" hangingPunct="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Να αρχειοθετούν τις φωτογραφίες τους.</a:t>
            </a:r>
          </a:p>
          <a:p>
            <a:pPr lvl="2" indent="-342000" eaLnBrk="0" hangingPunct="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Να σερφάρουν στο </a:t>
            </a:r>
            <a:r>
              <a:rPr lang="en-US" altLang="el-GR" dirty="0" smtClean="0"/>
              <a:t>Internet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lvl="2" indent="-342000" eaLnBrk="0" hangingPunct="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Να στέλνουν </a:t>
            </a:r>
            <a:r>
              <a:rPr lang="en-US" altLang="el-GR" dirty="0" smtClean="0"/>
              <a:t>E-mail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lvl="2" indent="-342000" eaLnBrk="0" hangingPunct="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Να κατεβάζουν μουσική, και όχι μόνο από το </a:t>
            </a:r>
            <a:r>
              <a:rPr lang="en-US" altLang="el-GR" dirty="0" smtClean="0"/>
              <a:t>internet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lvl="2" indent="-342000" eaLnBrk="0" hangingPunct="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Να κάνουν εύκολα λογαριασμούς.</a:t>
            </a:r>
            <a:endParaRPr lang="en-US" altLang="el-GR" dirty="0" smtClean="0">
              <a:solidFill>
                <a:srgbClr val="FFFFCC"/>
              </a:solidFill>
            </a:endParaRPr>
          </a:p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400" dirty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65125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Διδασκαλία Πληροφορικής στο Γυμνάσιο - Λύκειο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772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Στόχος 2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Οι μαθητές να  αρχίσουν να ξεχωρίζουν το λογισμικό εφαρμογής, και να μαθαίνουν να χρησιμοποιούν γενικής χρήσης λογισμικό για τις εργασίες τους, τόσο στο σχολείο όσο και εκτός.</a:t>
            </a:r>
          </a:p>
          <a:p>
            <a:pPr marL="914400" lvl="2" indent="0" eaLnBrk="0" hangingPunct="0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Επεξεργασία κειμένου (</a:t>
            </a:r>
            <a:r>
              <a:rPr lang="en-US" altLang="el-GR" b="1" dirty="0" smtClean="0"/>
              <a:t>Word</a:t>
            </a:r>
            <a:r>
              <a:rPr lang="en-US" altLang="el-GR" dirty="0" smtClean="0"/>
              <a:t>)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marL="914400" lvl="2" indent="0" eaLnBrk="0" hangingPunct="0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Λογιστικά φύλλα </a:t>
            </a:r>
            <a:r>
              <a:rPr lang="en-US" altLang="el-GR" dirty="0" smtClean="0"/>
              <a:t>(</a:t>
            </a:r>
            <a:r>
              <a:rPr lang="en-US" altLang="el-GR" b="1" dirty="0" smtClean="0"/>
              <a:t>Excel</a:t>
            </a:r>
            <a:r>
              <a:rPr lang="en-US" altLang="el-GR" dirty="0" smtClean="0"/>
              <a:t>).</a:t>
            </a:r>
          </a:p>
          <a:p>
            <a:pPr marL="914400" lvl="2" indent="0" eaLnBrk="0" hangingPunct="0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3.  </a:t>
            </a:r>
            <a:r>
              <a:rPr lang="en-US" altLang="el-GR" dirty="0" smtClean="0"/>
              <a:t>Browsers </a:t>
            </a:r>
            <a:r>
              <a:rPr lang="el-GR" altLang="el-GR" dirty="0" smtClean="0"/>
              <a:t>για τ</a:t>
            </a:r>
            <a:r>
              <a:rPr lang="el-GR" altLang="el-GR" dirty="0"/>
              <a:t>ο</a:t>
            </a:r>
            <a:r>
              <a:rPr lang="en-US" altLang="el-GR" dirty="0" smtClean="0"/>
              <a:t> Internet </a:t>
            </a:r>
            <a:r>
              <a:rPr lang="el-GR" altLang="el-GR" dirty="0" smtClean="0"/>
              <a:t>(</a:t>
            </a:r>
            <a:r>
              <a:rPr lang="en-US" altLang="el-GR" b="1" dirty="0" smtClean="0"/>
              <a:t>Internet</a:t>
            </a:r>
            <a:r>
              <a:rPr lang="el-GR" altLang="el-GR" b="1" dirty="0" smtClean="0"/>
              <a:t> </a:t>
            </a:r>
            <a:r>
              <a:rPr lang="en-US" altLang="el-GR" b="1" dirty="0" smtClean="0"/>
              <a:t>Explorer</a:t>
            </a:r>
            <a:r>
              <a:rPr lang="en-US" altLang="el-GR" dirty="0" smtClean="0"/>
              <a:t>).</a:t>
            </a:r>
          </a:p>
          <a:p>
            <a:pPr marL="914400" lvl="2" indent="0" eaLnBrk="0" hangingPunct="0">
              <a:lnSpc>
                <a:spcPct val="110000"/>
              </a:lnSpc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4.  </a:t>
            </a:r>
            <a:r>
              <a:rPr lang="el-GR" altLang="el-GR" dirty="0" smtClean="0"/>
              <a:t>Προγράμματα για </a:t>
            </a:r>
            <a:r>
              <a:rPr lang="en-US" altLang="el-GR" dirty="0" smtClean="0"/>
              <a:t>E-mail, </a:t>
            </a:r>
            <a:r>
              <a:rPr lang="el-GR" altLang="el-GR" dirty="0" smtClean="0"/>
              <a:t>και άλλες υπηρεσίες του </a:t>
            </a:r>
          </a:p>
          <a:p>
            <a:pPr marL="1371600" lvl="3" indent="0" eaLnBrk="0" hangingPunct="0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None/>
            </a:pPr>
            <a:r>
              <a:rPr lang="en-US" altLang="el-GR" sz="2400" dirty="0" smtClean="0"/>
              <a:t>Internet (</a:t>
            </a:r>
            <a:r>
              <a:rPr lang="el-GR" altLang="el-GR" sz="2400" dirty="0" smtClean="0"/>
              <a:t>π.χ. </a:t>
            </a:r>
            <a:r>
              <a:rPr lang="en-US" altLang="el-GR" sz="2400" b="1" dirty="0" smtClean="0"/>
              <a:t>FTP</a:t>
            </a:r>
            <a:r>
              <a:rPr lang="en-US" altLang="el-GR" sz="2400" dirty="0" smtClean="0"/>
              <a:t>).</a:t>
            </a:r>
            <a:endParaRPr lang="el-GR" altLang="el-GR" sz="2400" dirty="0"/>
          </a:p>
          <a:p>
            <a:pPr marL="914400" lvl="2" indent="0" eaLnBrk="0" hangingPunct="0">
              <a:lnSpc>
                <a:spcPct val="110000"/>
              </a:lnSpc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5.  </a:t>
            </a:r>
            <a:r>
              <a:rPr lang="el-GR" altLang="el-GR" dirty="0" smtClean="0"/>
              <a:t>Προγράμματα ζωγραφικής</a:t>
            </a:r>
            <a:r>
              <a:rPr lang="en-US" altLang="el-GR" dirty="0" smtClean="0"/>
              <a:t> </a:t>
            </a:r>
            <a:r>
              <a:rPr lang="el-GR" altLang="el-GR" dirty="0" smtClean="0"/>
              <a:t>και Γραφιστικής </a:t>
            </a:r>
            <a:r>
              <a:rPr lang="en-US" altLang="el-GR" dirty="0" smtClean="0"/>
              <a:t>(</a:t>
            </a:r>
            <a:r>
              <a:rPr lang="en-US" altLang="el-GR" b="1" dirty="0" smtClean="0"/>
              <a:t>Corel</a:t>
            </a:r>
            <a:r>
              <a:rPr lang="el-GR" altLang="el-GR" b="1" dirty="0" smtClean="0"/>
              <a:t> </a:t>
            </a:r>
          </a:p>
          <a:p>
            <a:pPr marL="1371600" lvl="3" indent="0" eaLnBrk="0" hangingPunct="0">
              <a:lnSpc>
                <a:spcPct val="110000"/>
              </a:lnSpc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n-US" altLang="el-GR" sz="2400" b="1" dirty="0" smtClean="0"/>
              <a:t>Draw</a:t>
            </a:r>
            <a:r>
              <a:rPr lang="en-US" altLang="el-GR" sz="2400" dirty="0" smtClean="0"/>
              <a:t>)</a:t>
            </a:r>
            <a:r>
              <a:rPr lang="el-GR" altLang="el-GR" sz="2400" dirty="0" smtClean="0"/>
              <a:t>.</a:t>
            </a:r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65125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Διδασκαλία Πληροφορικής στο Γυμνάσιο - Λύκειο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137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Στόχος 3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Οι μαθητές να  αρχίσουν να καταλαβαίνουν τις έννοιες των δεδομένων, και των πληροφοριών, και πως αυτά τα επεξεργαζόμαστε με τους Υπολογιστές.</a:t>
            </a:r>
          </a:p>
          <a:p>
            <a:pPr marL="914400" lvl="2" indent="0" eaLnBrk="0" hangingPunc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Κατανόηση των πληροφοριακών αρχείων, τα είδη </a:t>
            </a:r>
          </a:p>
          <a:p>
            <a:pPr marL="1371600" lvl="3" indent="0" eaLnBrk="0" hangingPunc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400" dirty="0" smtClean="0"/>
              <a:t>τους, πως αυτά τα χειρίζεται το λειτουργικό σύστημα.</a:t>
            </a:r>
          </a:p>
          <a:p>
            <a:pPr marL="914400" lvl="2" indent="0" eaLnBrk="0" hangingPunc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Τί είναι οι Βάσεις </a:t>
            </a:r>
            <a:r>
              <a:rPr lang="el-GR" altLang="el-GR" dirty="0"/>
              <a:t>Δ</a:t>
            </a:r>
            <a:r>
              <a:rPr lang="el-GR" altLang="el-GR" dirty="0" smtClean="0"/>
              <a:t>εδομένων.</a:t>
            </a:r>
          </a:p>
          <a:p>
            <a:pPr marL="914400" lvl="2" indent="0" eaLnBrk="0" hangingPunc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 smtClean="0"/>
              <a:t>Πολύ μικρή επαφή με την </a:t>
            </a:r>
            <a:r>
              <a:rPr lang="en-US" altLang="el-GR" dirty="0" smtClean="0"/>
              <a:t>Access</a:t>
            </a:r>
            <a:r>
              <a:rPr lang="el-GR" altLang="el-GR" dirty="0" smtClean="0"/>
              <a:t>,</a:t>
            </a:r>
            <a:r>
              <a:rPr lang="en-US" altLang="el-GR" dirty="0" smtClean="0"/>
              <a:t> </a:t>
            </a:r>
            <a:r>
              <a:rPr lang="el-GR" altLang="el-GR" dirty="0"/>
              <a:t>ή</a:t>
            </a:r>
            <a:r>
              <a:rPr lang="el-GR" altLang="el-GR" dirty="0" smtClean="0"/>
              <a:t> άλλο λογισμικό </a:t>
            </a:r>
          </a:p>
          <a:p>
            <a:pPr marL="1371600" lvl="3" indent="0" eaLnBrk="0" hangingPunc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400" dirty="0" smtClean="0"/>
              <a:t>επεξεργασίας Βάσεων Δεδομένων.</a:t>
            </a:r>
          </a:p>
          <a:p>
            <a:pPr marL="914400" lvl="2" indent="0" eaLnBrk="0" hangingPunc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4.  </a:t>
            </a:r>
            <a:r>
              <a:rPr lang="el-GR" altLang="el-GR" dirty="0" smtClean="0"/>
              <a:t>Πως χειριζόμαστε τα αρχεία στο </a:t>
            </a:r>
            <a:r>
              <a:rPr lang="el-GR" altLang="el-GR" b="1" dirty="0" smtClean="0"/>
              <a:t>τοπικό</a:t>
            </a:r>
            <a:r>
              <a:rPr lang="el-GR" altLang="el-GR" dirty="0" smtClean="0"/>
              <a:t> και </a:t>
            </a:r>
            <a:r>
              <a:rPr lang="el-GR" altLang="el-GR" b="1" dirty="0" smtClean="0"/>
              <a:t>δημόσιο </a:t>
            </a:r>
          </a:p>
          <a:p>
            <a:pPr marL="1371600" lvl="3" indent="0" eaLnBrk="0" hangingPunc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sz="2400" b="1" dirty="0" smtClean="0"/>
              <a:t>δίκτυο</a:t>
            </a:r>
            <a:r>
              <a:rPr lang="el-GR" altLang="el-GR" sz="2400" dirty="0" smtClean="0"/>
              <a:t>.</a:t>
            </a:r>
            <a:endParaRPr lang="el-GR" altLang="el-GR" sz="2400" dirty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65125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Διδασκαλία Πληροφορικής στο Γυμνάσιο - Λύκειο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554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Στόχος 4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Οι μαθητές να  αρχίσουν να καταλαβαίνουν την ευρύτητα των εφαρμογών της πληροφορικής.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Να βλέπουν τον υπολογιστή, σαν εργαλείο χρήσιμο </a:t>
            </a:r>
          </a:p>
          <a:p>
            <a:pPr marL="1371600" lvl="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el-GR" sz="2400" dirty="0" smtClean="0"/>
              <a:t>στην καθημερινή ζωή τους, και </a:t>
            </a:r>
            <a:r>
              <a:rPr lang="el-GR" altLang="el-GR" sz="2400" b="1" dirty="0" smtClean="0"/>
              <a:t>όχι σαν μάθημα</a:t>
            </a:r>
            <a:r>
              <a:rPr lang="el-GR" altLang="el-GR" sz="2400" dirty="0" smtClean="0"/>
              <a:t>.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Να βλέπουν ότι αυτά που μαθαίνουν  στο σχολείο </a:t>
            </a:r>
          </a:p>
          <a:p>
            <a:pPr marL="1371600" lvl="3" indent="0">
              <a:spcBef>
                <a:spcPts val="0"/>
              </a:spcBef>
              <a:buNone/>
            </a:pPr>
            <a:r>
              <a:rPr lang="el-GR" altLang="el-GR" sz="2400" dirty="0" smtClean="0"/>
              <a:t>είναι χρήσιμα, και  θα τα χρειαστούν στο </a:t>
            </a:r>
            <a:r>
              <a:rPr lang="en-US" altLang="el-GR" sz="2400" dirty="0"/>
              <a:t>I</a:t>
            </a:r>
            <a:r>
              <a:rPr lang="en-US" altLang="el-GR" sz="2400" dirty="0" smtClean="0"/>
              <a:t>nternet café</a:t>
            </a:r>
            <a:r>
              <a:rPr lang="el-GR" altLang="el-GR" sz="2400" dirty="0" smtClean="0"/>
              <a:t>, και στο </a:t>
            </a:r>
            <a:r>
              <a:rPr lang="en-US" altLang="el-GR" sz="2400" dirty="0" smtClean="0"/>
              <a:t>chat</a:t>
            </a:r>
            <a:r>
              <a:rPr lang="el-GR" altLang="el-GR" sz="2400" dirty="0" smtClean="0"/>
              <a:t>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800" dirty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65125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Διδασκαλία Πληροφορικής στο Γυμνάσιο - Λύκειο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A6003-FD32-4B42-BEFD-7C8EEAB9D838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763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11/2013 8:41:25 μ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7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5,7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5,7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CB72942F-EA62-4C22-A7B3-1593B1731E2E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997</Words>
  <Application>Microsoft Office PowerPoint</Application>
  <PresentationFormat>Προβολή στην οθόνη (4:3)</PresentationFormat>
  <Paragraphs>129</Paragraphs>
  <Slides>15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Διδακτική Πληροφορικής</vt:lpstr>
      <vt:lpstr>Άδειες χρήσης </vt:lpstr>
      <vt:lpstr>Χρηματοδότηση </vt:lpstr>
      <vt:lpstr>Σκοποί ενότητας </vt:lpstr>
      <vt:lpstr>Περιεχόμενα ενότητας</vt:lpstr>
      <vt:lpstr>Στόχος 1</vt:lpstr>
      <vt:lpstr>Στόχος 2</vt:lpstr>
      <vt:lpstr>Στόχος 3</vt:lpstr>
      <vt:lpstr>Στόχος 4</vt:lpstr>
      <vt:lpstr>Στόχος 5</vt:lpstr>
      <vt:lpstr>Στόχος 6</vt:lpstr>
      <vt:lpstr>Τρόπος επίτευξης των στόχων</vt:lpstr>
      <vt:lpstr>Διδασκαλία προγραμματισμού</vt:lpstr>
      <vt:lpstr>Ποια γλώσσα πρέπει να διδαχθεί;</vt:lpstr>
      <vt:lpstr>Τέλος δέκατης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Διδακτική Πληροφορικής</dc:title>
  <dc:subject> Διδακτική Θεμάτων Πληροφορικής στο Γυμνάσιο - Λύκειο.</dc:subject>
  <dc:creator>Γεώργιος Σούλτης</dc:creator>
  <cp:keywords>Διδακτική πληροφορικής, διδακτική προγραμματισμού</cp:keywords>
  <dc:description>Η πληροφορική σαν αυτόνομο διδακτικό αντικείμενο. Η διδασκαλία στο Γυμνάσιο και το Λύκειο. Τα αναλυτικά προγράμματα του Γυμνασίου και του Λυκείου. Κριτική των βιβλίων.  Η διδασκαλία προγραμματισμού στο Γυμνάσιο και το Λύκειο. Η επιλογή της κατάλληλης γλώσσας προγραμματισμού. Η διδακτική των  βασικών εννοιών του προγραμματισμού στο δημοτικό. </dc:description>
  <cp:lastModifiedBy>Georgia</cp:lastModifiedBy>
  <cp:revision>38</cp:revision>
  <dcterms:created xsi:type="dcterms:W3CDTF">2013-10-18T07:13:56Z</dcterms:created>
  <dcterms:modified xsi:type="dcterms:W3CDTF">2013-11-07T18:42:01Z</dcterms:modified>
  <cp:category>Εκπαιδευτικό υλικό</cp:category>
  <cp:contentStatus>Τελικό</cp:contentStatus>
</cp:coreProperties>
</file>