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8.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4"/>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64"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44" r:id="rId42"/>
    <p:sldId id="280" r:id="rId43"/>
  </p:sldIdLst>
  <p:sldSz cx="9144000" cy="6858000" type="screen4x3"/>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7" autoAdjust="0"/>
    <p:restoredTop sz="99339" autoAdjust="0"/>
  </p:normalViewPr>
  <p:slideViewPr>
    <p:cSldViewPr>
      <p:cViewPr varScale="1">
        <p:scale>
          <a:sx n="82" d="100"/>
          <a:sy n="82" d="100"/>
        </p:scale>
        <p:origin x="84" y="67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2258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795687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895381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53756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255667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129322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564127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17233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950561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211712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283836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16895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062951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2508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95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37.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notesSlide" Target="../notesSlides/notesSlide38.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notesSlide" Target="../notesSlides/notesSlide39.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4" Type="http://schemas.openxmlformats.org/officeDocument/2006/relationships/tags" Target="../tags/tag19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4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4.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2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7.xml"/><Relationship Id="rId5" Type="http://schemas.openxmlformats.org/officeDocument/2006/relationships/tags" Target="../tags/tag22.xml"/><Relationship Id="rId10" Type="http://schemas.openxmlformats.org/officeDocument/2006/relationships/slide" Target="slide14.xml"/><Relationship Id="rId4" Type="http://schemas.openxmlformats.org/officeDocument/2006/relationships/tags" Target="../tags/tag21.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l-GR" sz="2800" b="1" dirty="0" smtClean="0"/>
              <a:t>6:</a:t>
            </a:r>
            <a:r>
              <a:rPr lang="en-US" sz="2800" b="1" dirty="0" smtClean="0"/>
              <a:t> </a:t>
            </a:r>
            <a:r>
              <a:rPr lang="el-GR" sz="2800" b="1" dirty="0" smtClean="0"/>
              <a:t>Σχιζοφρένια – Ρόλοι και Σχέσεις – Νοσηλευτικές παρεμβάσεις</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323528" y="417812"/>
            <a:ext cx="8712968" cy="940966"/>
          </a:xfrm>
        </p:spPr>
        <p:txBody>
          <a:bodyPr>
            <a:noAutofit/>
          </a:bodyPr>
          <a:lstStyle/>
          <a:p>
            <a:r>
              <a:rPr lang="el-GR" altLang="el-GR" dirty="0" smtClean="0">
                <a:solidFill>
                  <a:srgbClr val="000000"/>
                </a:solidFill>
                <a:cs typeface="Times New Roman" panose="02020603050405020304" pitchFamily="18" charset="0"/>
              </a:rPr>
              <a:t>Χαμηλός </a:t>
            </a:r>
            <a:r>
              <a:rPr lang="el-GR" altLang="el-GR" dirty="0">
                <a:solidFill>
                  <a:srgbClr val="000000"/>
                </a:solidFill>
                <a:cs typeface="Times New Roman" panose="02020603050405020304" pitchFamily="18" charset="0"/>
              </a:rPr>
              <a:t>αυτοσεβασμός</a:t>
            </a:r>
            <a:endParaRPr lang="en-US" sz="2800" b="0" dirty="0"/>
          </a:p>
        </p:txBody>
      </p:sp>
      <p:sp>
        <p:nvSpPr>
          <p:cNvPr id="9" name="Θέση περιεχομένου 8"/>
          <p:cNvSpPr>
            <a:spLocks noGrp="1"/>
          </p:cNvSpPr>
          <p:nvPr>
            <p:ph idx="1"/>
            <p:custDataLst>
              <p:tags r:id="rId3"/>
            </p:custDataLst>
          </p:nvPr>
        </p:nvSpPr>
        <p:spPr>
          <a:xfrm>
            <a:off x="468559" y="1570514"/>
            <a:ext cx="8147248" cy="2351139"/>
          </a:xfrm>
        </p:spPr>
        <p:txBody>
          <a:bodyPr>
            <a:noAutofit/>
          </a:bodyPr>
          <a:lstStyle/>
          <a:p>
            <a:pPr algn="just"/>
            <a:r>
              <a:rPr lang="el-GR" altLang="el-GR" sz="2400" dirty="0">
                <a:solidFill>
                  <a:srgbClr val="000000"/>
                </a:solidFill>
                <a:cs typeface="Times New Roman" panose="02020603050405020304" pitchFamily="18" charset="0"/>
              </a:rPr>
              <a:t>Ο χαμηλός αυτοσεβασμός,  ένα από τα αρνητικά συμπτώματα της σχιζοφρένιας, περιπλέκει  περαιτέρω τη δυνατότητα του ασθενούς να </a:t>
            </a:r>
            <a:r>
              <a:rPr lang="el-GR" altLang="el-GR" sz="2400" dirty="0" err="1">
                <a:solidFill>
                  <a:srgbClr val="000000"/>
                </a:solidFill>
                <a:cs typeface="Times New Roman" panose="02020603050405020304" pitchFamily="18" charset="0"/>
              </a:rPr>
              <a:t>αλληλεπιδράσει</a:t>
            </a:r>
            <a:r>
              <a:rPr lang="el-GR" altLang="el-GR" sz="2400" dirty="0">
                <a:solidFill>
                  <a:srgbClr val="000000"/>
                </a:solidFill>
                <a:cs typeface="Times New Roman" panose="02020603050405020304" pitchFamily="18" charset="0"/>
              </a:rPr>
              <a:t> με άλλα άτομα  και το περιβάλλον. </a:t>
            </a:r>
            <a:endParaRPr lang="el-GR" altLang="el-GR" sz="2400" dirty="0">
              <a:solidFill>
                <a:srgbClr val="000000"/>
              </a:solidFill>
              <a:latin typeface="Times New Roman" panose="02020603050405020304" pitchFamily="18" charset="0"/>
            </a:endParaRPr>
          </a:p>
          <a:p>
            <a:pPr algn="just"/>
            <a:r>
              <a:rPr lang="el-GR" altLang="el-GR" sz="2400" dirty="0">
                <a:solidFill>
                  <a:srgbClr val="000000"/>
                </a:solidFill>
                <a:cs typeface="Times New Roman" panose="02020603050405020304" pitchFamily="18" charset="0"/>
              </a:rPr>
              <a:t>Αυτοί οι ασθενείς στερούνται την εμπιστοσύνη,  αισθάνονται παράξενοι ή διαφορετικοί από άλλους ανθρώπους, και  δεν θεωρούν ότι είναι σημαντικοί.</a:t>
            </a:r>
            <a:endParaRPr lang="el-GR" altLang="el-GR" sz="2400" dirty="0">
              <a:solidFill>
                <a:srgbClr val="000000"/>
              </a:solidFill>
              <a:latin typeface="Times New Roman" panose="02020603050405020304" pitchFamily="18" charset="0"/>
            </a:endParaRPr>
          </a:p>
          <a:p>
            <a:pPr algn="just"/>
            <a:r>
              <a:rPr lang="el-GR" altLang="el-GR" sz="2400" dirty="0">
                <a:solidFill>
                  <a:srgbClr val="000000"/>
                </a:solidFill>
                <a:cs typeface="Times New Roman" panose="02020603050405020304" pitchFamily="18" charset="0"/>
              </a:rPr>
              <a:t> Το αποτέλεσμα είναι αποφυγή των άλλων ανθρώπων.</a:t>
            </a:r>
            <a:endParaRPr lang="el-GR" altLang="el-GR" sz="2400" dirty="0">
              <a:cs typeface="Times New Roman" panose="02020603050405020304" pitchFamily="18" charset="0"/>
            </a:endParaRPr>
          </a:p>
          <a:p>
            <a:endParaRPr lang="el-GR" altLang="el-GR" sz="24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10444" y="624771"/>
            <a:ext cx="8229600" cy="940966"/>
          </a:xfrm>
        </p:spPr>
        <p:txBody>
          <a:bodyPr>
            <a:noAutofit/>
          </a:bodyPr>
          <a:lstStyle/>
          <a:p>
            <a:r>
              <a:rPr lang="el-GR" altLang="el-GR" dirty="0" smtClean="0"/>
              <a:t>Υποσιτισμός</a:t>
            </a:r>
            <a:endParaRPr lang="en-US" sz="2800" b="0" dirty="0"/>
          </a:p>
        </p:txBody>
      </p:sp>
      <p:sp>
        <p:nvSpPr>
          <p:cNvPr id="9" name="Θέση περιεχομένου 8"/>
          <p:cNvSpPr>
            <a:spLocks noGrp="1"/>
          </p:cNvSpPr>
          <p:nvPr>
            <p:ph idx="1"/>
            <p:custDataLst>
              <p:tags r:id="rId3"/>
            </p:custDataLst>
          </p:nvPr>
        </p:nvSpPr>
        <p:spPr>
          <a:xfrm>
            <a:off x="323528" y="1565737"/>
            <a:ext cx="8147248" cy="2351139"/>
          </a:xfrm>
        </p:spPr>
        <p:txBody>
          <a:bodyPr>
            <a:noAutofit/>
          </a:bodyPr>
          <a:lstStyle/>
          <a:p>
            <a:pPr algn="just">
              <a:lnSpc>
                <a:spcPct val="90000"/>
              </a:lnSpc>
            </a:pPr>
            <a:r>
              <a:rPr lang="el-GR" altLang="el-GR" sz="2000" dirty="0">
                <a:solidFill>
                  <a:srgbClr val="000000"/>
                </a:solidFill>
                <a:cs typeface="Times New Roman" panose="02020603050405020304" pitchFamily="18" charset="0"/>
              </a:rPr>
              <a:t>Οι ασθενείς μπορεί επίσης να μην μπορούν να αναγνωρίσουν τις αισθήσεις  όπως η πείνα ή η δίψα, και η σίτιση  μπορεί να είναι ανεπαρκής. </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Αυτό μπορεί να οδηγήσει στον υποσιτισμό και τη δυσκοιλιότητα.</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 Η δυσκοιλιότητα είναι επίσης μια κοινή παρενέργεια  των </a:t>
            </a:r>
            <a:r>
              <a:rPr lang="el-GR" altLang="el-GR" sz="2000" dirty="0" err="1">
                <a:solidFill>
                  <a:srgbClr val="000000"/>
                </a:solidFill>
                <a:cs typeface="Times New Roman" panose="02020603050405020304" pitchFamily="18" charset="0"/>
              </a:rPr>
              <a:t>αντιψυχωτικών</a:t>
            </a:r>
            <a:r>
              <a:rPr lang="el-GR" altLang="el-GR" sz="2000" dirty="0">
                <a:solidFill>
                  <a:srgbClr val="000000"/>
                </a:solidFill>
                <a:cs typeface="Times New Roman" panose="02020603050405020304" pitchFamily="18" charset="0"/>
              </a:rPr>
              <a:t> φαρμάκων, περιπλέκοντας το πρόβλημα. </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 Η παράνοια ή οι υπερβολικοί φόβοι ότι τα τρόφιμα και τα υγρά έχουν δηλητηριαστεί είναι </a:t>
            </a:r>
            <a:r>
              <a:rPr lang="el-GR" altLang="el-GR" sz="2000" dirty="0">
                <a:solidFill>
                  <a:srgbClr val="000000"/>
                </a:solidFill>
              </a:rPr>
              <a:t>συνήθης</a:t>
            </a:r>
            <a:r>
              <a:rPr lang="el-GR" altLang="el-GR" sz="2000" dirty="0">
                <a:solidFill>
                  <a:srgbClr val="000000"/>
                </a:solidFill>
                <a:cs typeface="Times New Roman" panose="02020603050405020304" pitchFamily="18" charset="0"/>
              </a:rPr>
              <a:t>. </a:t>
            </a:r>
            <a:endParaRPr lang="el-GR" altLang="el-GR" sz="2000" dirty="0">
              <a:solidFill>
                <a:srgbClr val="000000"/>
              </a:solidFill>
            </a:endParaRPr>
          </a:p>
          <a:p>
            <a:pPr algn="just">
              <a:lnSpc>
                <a:spcPct val="90000"/>
              </a:lnSpc>
            </a:pPr>
            <a:r>
              <a:rPr lang="el-GR" altLang="el-GR" sz="2000" dirty="0">
                <a:solidFill>
                  <a:srgbClr val="000000"/>
                </a:solidFill>
                <a:cs typeface="Times New Roman" panose="02020603050405020304" pitchFamily="18" charset="0"/>
              </a:rPr>
              <a:t>Εάν ο ασθενής είναι ταραγμένος και παρουσιάζει </a:t>
            </a:r>
            <a:r>
              <a:rPr lang="el-GR" altLang="el-GR" sz="2000" dirty="0" err="1">
                <a:solidFill>
                  <a:srgbClr val="000000"/>
                </a:solidFill>
                <a:cs typeface="Times New Roman" panose="02020603050405020304" pitchFamily="18" charset="0"/>
              </a:rPr>
              <a:t>ακαθησία</a:t>
            </a:r>
            <a:r>
              <a:rPr lang="el-GR" altLang="el-GR" sz="2000" dirty="0">
                <a:solidFill>
                  <a:srgbClr val="000000"/>
                </a:solidFill>
                <a:cs typeface="Times New Roman" panose="02020603050405020304" pitchFamily="18" charset="0"/>
              </a:rPr>
              <a:t>,  μπορεί να είναι ανίκανος να καθίσει αρκετό καιρό για να φάει. </a:t>
            </a:r>
            <a:endParaRPr lang="el-GR" altLang="el-GR" sz="2000" dirty="0">
              <a:cs typeface="Times New Roman" panose="02020603050405020304" pitchFamily="18" charset="0"/>
            </a:endParaRPr>
          </a:p>
          <a:p>
            <a:pPr>
              <a:lnSpc>
                <a:spcPct val="90000"/>
              </a:lnSpc>
            </a:pPr>
            <a:endParaRPr lang="el-GR" altLang="el-GR" sz="20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2" y="404664"/>
            <a:ext cx="8375849" cy="940966"/>
          </a:xfrm>
        </p:spPr>
        <p:txBody>
          <a:bodyPr>
            <a:noAutofit/>
          </a:bodyPr>
          <a:lstStyle/>
          <a:p>
            <a:r>
              <a:rPr lang="el-GR" altLang="el-GR" sz="4000" dirty="0" smtClean="0">
                <a:solidFill>
                  <a:srgbClr val="000000"/>
                </a:solidFill>
                <a:cs typeface="Times New Roman" panose="02020603050405020304" pitchFamily="18" charset="0"/>
              </a:rPr>
              <a:t>Πολυδιψία</a:t>
            </a:r>
            <a:endParaRPr lang="en-US" sz="2400" b="0" dirty="0"/>
          </a:p>
        </p:txBody>
      </p:sp>
      <p:sp>
        <p:nvSpPr>
          <p:cNvPr id="9" name="Θέση περιεχομένου 8"/>
          <p:cNvSpPr>
            <a:spLocks noGrp="1"/>
          </p:cNvSpPr>
          <p:nvPr>
            <p:ph idx="1"/>
            <p:custDataLst>
              <p:tags r:id="rId3"/>
            </p:custDataLst>
          </p:nvPr>
        </p:nvSpPr>
        <p:spPr>
          <a:xfrm>
            <a:off x="444622" y="1361654"/>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Περιστασιακά οι ασθενείς αναπτύσσουν την </a:t>
            </a:r>
            <a:r>
              <a:rPr lang="el-GR" altLang="el-GR" sz="2400" b="1" dirty="0">
                <a:solidFill>
                  <a:srgbClr val="000000"/>
                </a:solidFill>
                <a:cs typeface="Times New Roman" panose="02020603050405020304" pitchFamily="18" charset="0"/>
              </a:rPr>
              <a:t>πολυδιψία  </a:t>
            </a:r>
            <a:r>
              <a:rPr lang="el-GR" altLang="el-GR" sz="2400" dirty="0">
                <a:solidFill>
                  <a:srgbClr val="000000"/>
                </a:solidFill>
                <a:cs typeface="Times New Roman" panose="02020603050405020304" pitchFamily="18" charset="0"/>
              </a:rPr>
              <a:t>(υπερβολική λήψη ύδατος), το οποίο οδηγεί στη δηλητηρίαση ύδατος.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 Τα επίπεδα νατρίου μπορούν να γίνουν επικίνδυνα χαμηλά.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Η Πολυδιψία συνήθως εμφανίζεται  στους ασθενείς που είχαν τη σοβαρή και επίμονη σχιζοφρένεια για πολλά έτη.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3" y="404664"/>
            <a:ext cx="8229600" cy="940966"/>
          </a:xfrm>
        </p:spPr>
        <p:txBody>
          <a:bodyPr>
            <a:noAutofit/>
          </a:bodyPr>
          <a:lstStyle/>
          <a:p>
            <a:r>
              <a:rPr lang="el-GR" altLang="el-GR" sz="3600" dirty="0" smtClean="0">
                <a:solidFill>
                  <a:srgbClr val="000000"/>
                </a:solidFill>
                <a:cs typeface="Times New Roman" panose="02020603050405020304" pitchFamily="18" charset="0"/>
              </a:rPr>
              <a:t>Προβλήματα </a:t>
            </a:r>
            <a:r>
              <a:rPr lang="el-GR" altLang="el-GR" sz="3600" dirty="0">
                <a:solidFill>
                  <a:srgbClr val="000000"/>
                </a:solidFill>
                <a:cs typeface="Times New Roman" panose="02020603050405020304" pitchFamily="18" charset="0"/>
              </a:rPr>
              <a:t>ύπνου</a:t>
            </a:r>
            <a:endParaRPr lang="en-US" sz="2000" b="0" dirty="0"/>
          </a:p>
        </p:txBody>
      </p:sp>
      <p:sp>
        <p:nvSpPr>
          <p:cNvPr id="9" name="Θέση περιεχομένου 8"/>
          <p:cNvSpPr>
            <a:spLocks noGrp="1"/>
          </p:cNvSpPr>
          <p:nvPr>
            <p:ph idx="1"/>
            <p:custDataLst>
              <p:tags r:id="rId3"/>
            </p:custDataLst>
          </p:nvPr>
        </p:nvSpPr>
        <p:spPr>
          <a:xfrm>
            <a:off x="571527" y="1552700"/>
            <a:ext cx="8147248" cy="2351139"/>
          </a:xfrm>
        </p:spPr>
        <p:txBody>
          <a:bodyPr>
            <a:noAutofit/>
          </a:bodyPr>
          <a:lstStyle/>
          <a:p>
            <a:r>
              <a:rPr lang="el-GR" altLang="el-GR" sz="2800" dirty="0">
                <a:solidFill>
                  <a:srgbClr val="000000"/>
                </a:solidFill>
                <a:cs typeface="Times New Roman" panose="02020603050405020304" pitchFamily="18" charset="0"/>
              </a:rPr>
              <a:t>Τα προβλήματα ύπνου είναι κοινά. </a:t>
            </a:r>
            <a:endParaRPr lang="el-GR" altLang="el-GR" sz="2800" dirty="0">
              <a:solidFill>
                <a:srgbClr val="000000"/>
              </a:solidFill>
              <a:latin typeface="Times New Roman" panose="02020603050405020304" pitchFamily="18" charset="0"/>
            </a:endParaRPr>
          </a:p>
          <a:p>
            <a:r>
              <a:rPr lang="el-GR" altLang="el-GR" sz="2800" dirty="0">
                <a:solidFill>
                  <a:srgbClr val="000000"/>
                </a:solidFill>
                <a:cs typeface="Times New Roman" panose="02020603050405020304" pitchFamily="18" charset="0"/>
              </a:rPr>
              <a:t>Οι παραισθήσεις μπορούν  να υποκινήσουν τους ασθενείς με συνέπεια την αϋπνία. </a:t>
            </a:r>
            <a:endParaRPr lang="el-GR" altLang="el-GR" sz="2800" dirty="0">
              <a:solidFill>
                <a:srgbClr val="000000"/>
              </a:solidFill>
              <a:latin typeface="Times New Roman" panose="02020603050405020304" pitchFamily="18" charset="0"/>
            </a:endParaRPr>
          </a:p>
          <a:p>
            <a:r>
              <a:rPr lang="el-GR" altLang="el-GR" sz="2800" dirty="0">
                <a:solidFill>
                  <a:srgbClr val="000000"/>
                </a:solidFill>
                <a:cs typeface="Times New Roman" panose="02020603050405020304" pitchFamily="18" charset="0"/>
              </a:rPr>
              <a:t>Άλλοτε, οι  πελάτες είναι καχύποπτοι και θεωρούν ότι το κακό θα έρθει εάν κοιμηθούν.</a:t>
            </a:r>
            <a:endParaRPr lang="el-GR" altLang="el-GR" sz="2800" dirty="0">
              <a:solidFill>
                <a:srgbClr val="000000"/>
              </a:solidFill>
              <a:latin typeface="Times New Roman" panose="02020603050405020304" pitchFamily="18" charset="0"/>
            </a:endParaRPr>
          </a:p>
          <a:p>
            <a:r>
              <a:rPr lang="el-GR" altLang="el-GR" sz="2800" dirty="0">
                <a:solidFill>
                  <a:srgbClr val="000000"/>
                </a:solidFill>
                <a:cs typeface="Times New Roman" panose="02020603050405020304" pitchFamily="18" charset="0"/>
              </a:rPr>
              <a:t> Επίσης, ο ασθενής  δεν μπορεί να αντιληφθεί σωστά ή να αναγνωρίσει  την κούραση.</a:t>
            </a:r>
            <a:r>
              <a:rPr lang="el-GR" altLang="el-GR" sz="28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4000" dirty="0">
                <a:solidFill>
                  <a:srgbClr val="000000"/>
                </a:solidFill>
                <a:latin typeface="Arial" panose="020B0604020202020204" pitchFamily="34" charset="0"/>
              </a:rPr>
              <a:t> </a:t>
            </a:r>
            <a:r>
              <a:rPr lang="el-GR" altLang="el-GR" sz="4000" dirty="0">
                <a:solidFill>
                  <a:srgbClr val="000000"/>
                </a:solidFill>
                <a:latin typeface="Arial" panose="020B0604020202020204" pitchFamily="34" charset="0"/>
                <a:cs typeface="Times New Roman" panose="02020603050405020304" pitchFamily="18" charset="0"/>
              </a:rPr>
              <a:t>Ανάλυση στοιχείων</a:t>
            </a:r>
            <a:endParaRPr lang="en-US" sz="2400" b="0" dirty="0"/>
          </a:p>
        </p:txBody>
      </p:sp>
      <p:sp>
        <p:nvSpPr>
          <p:cNvPr id="9" name="Θέση περιεχομένου 8"/>
          <p:cNvSpPr>
            <a:spLocks noGrp="1"/>
          </p:cNvSpPr>
          <p:nvPr>
            <p:ph idx="1"/>
            <p:custDataLst>
              <p:tags r:id="rId3"/>
            </p:custDataLst>
          </p:nvPr>
        </p:nvSpPr>
        <p:spPr>
          <a:xfrm>
            <a:off x="457200" y="1392660"/>
            <a:ext cx="8147248" cy="2351139"/>
          </a:xfrm>
        </p:spPr>
        <p:txBody>
          <a:bodyPr>
            <a:noAutofit/>
          </a:bodyPr>
          <a:lstStyle/>
          <a:p>
            <a:pPr>
              <a:lnSpc>
                <a:spcPct val="90000"/>
              </a:lnSpc>
            </a:pPr>
            <a:r>
              <a:rPr lang="el-GR" altLang="el-GR" sz="2400" dirty="0" smtClean="0">
                <a:solidFill>
                  <a:srgbClr val="000000"/>
                </a:solidFill>
                <a:cs typeface="Times New Roman" panose="02020603050405020304" pitchFamily="18" charset="0"/>
              </a:rPr>
              <a:t>Ο </a:t>
            </a:r>
            <a:r>
              <a:rPr lang="el-GR" altLang="el-GR" sz="2400" dirty="0">
                <a:solidFill>
                  <a:srgbClr val="000000"/>
                </a:solidFill>
                <a:cs typeface="Times New Roman" panose="02020603050405020304" pitchFamily="18" charset="0"/>
              </a:rPr>
              <a:t>νοσηλευτής πρέπει να αναλύσει τα στοιχεία αξιολόγησης για τους ασθενείς  με  σχιζοφρένια για να καθορίσει τις προτεραιότητες και να οργανώσει ένα αποτελεσματικό σχέδιο </a:t>
            </a:r>
            <a:r>
              <a:rPr lang="el-GR" altLang="el-GR" sz="2400" dirty="0" smtClean="0">
                <a:solidFill>
                  <a:srgbClr val="000000"/>
                </a:solidFill>
                <a:cs typeface="Times New Roman" panose="02020603050405020304" pitchFamily="18" charset="0"/>
              </a:rPr>
              <a:t>φροντίδας.</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Δεν έχουν  όλοι οι ασθενείς τα ίδια προβλήματα και τις ίδιες ανάγκες, ούτε είναι πιθανό κάποιος ασθενής να έχει όλα τα προβλήματα που μπορούν  να συνοδεύσουν τη σχιζοφρένια.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Τα επίπεδα οικογενειακής υποστήριξης και οι διαθέσιμες υπηρεσίες επίσης θα ποικίλουν και αυτά επηρεάζουν την έκβαση του ασθενούς.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79512" y="260648"/>
            <a:ext cx="8964488" cy="940966"/>
          </a:xfrm>
        </p:spPr>
        <p:txBody>
          <a:bodyPr>
            <a:noAutofit/>
          </a:bodyPr>
          <a:lstStyle/>
          <a:p>
            <a:r>
              <a:rPr lang="el-GR" altLang="el-GR" dirty="0" smtClean="0">
                <a:solidFill>
                  <a:srgbClr val="000000"/>
                </a:solidFill>
                <a:cs typeface="Times New Roman" panose="02020603050405020304" pitchFamily="18" charset="0"/>
              </a:rPr>
              <a:t>Νοσηλευτικές </a:t>
            </a:r>
            <a:r>
              <a:rPr lang="el-GR" altLang="el-GR" dirty="0">
                <a:solidFill>
                  <a:srgbClr val="000000"/>
                </a:solidFill>
                <a:cs typeface="Times New Roman" panose="02020603050405020304" pitchFamily="18" charset="0"/>
              </a:rPr>
              <a:t>διαγνώσεις </a:t>
            </a:r>
            <a:r>
              <a:rPr lang="en-US" altLang="el-GR" dirty="0" smtClean="0">
                <a:solidFill>
                  <a:srgbClr val="000000"/>
                </a:solidFill>
                <a:cs typeface="Times New Roman" panose="02020603050405020304" pitchFamily="18" charset="0"/>
              </a:rPr>
              <a:t>NANDA</a:t>
            </a:r>
            <a:r>
              <a:rPr lang="el-GR" altLang="el-GR" dirty="0" smtClean="0">
                <a:solidFill>
                  <a:srgbClr val="000000"/>
                </a:solidFill>
                <a:cs typeface="Times New Roman" panose="02020603050405020304" pitchFamily="18" charset="0"/>
              </a:rPr>
              <a:t> (α)</a:t>
            </a:r>
            <a:endParaRPr lang="en-US" sz="2800" b="0" dirty="0"/>
          </a:p>
        </p:txBody>
      </p:sp>
      <p:sp>
        <p:nvSpPr>
          <p:cNvPr id="9" name="Θέση περιεχομένου 8"/>
          <p:cNvSpPr>
            <a:spLocks noGrp="1"/>
          </p:cNvSpPr>
          <p:nvPr>
            <p:ph idx="1"/>
            <p:custDataLst>
              <p:tags r:id="rId3"/>
            </p:custDataLst>
          </p:nvPr>
        </p:nvSpPr>
        <p:spPr>
          <a:xfrm>
            <a:off x="390364" y="1628800"/>
            <a:ext cx="8147248" cy="2351139"/>
          </a:xfrm>
        </p:spPr>
        <p:txBody>
          <a:bodyPr>
            <a:noAutofit/>
          </a:bodyPr>
          <a:lstStyle/>
          <a:p>
            <a:pPr algn="just">
              <a:lnSpc>
                <a:spcPct val="90000"/>
              </a:lnSpc>
            </a:pPr>
            <a:r>
              <a:rPr lang="el-GR" altLang="el-GR" sz="2000" dirty="0" smtClean="0">
                <a:solidFill>
                  <a:srgbClr val="000000"/>
                </a:solidFill>
                <a:cs typeface="Times New Roman" panose="02020603050405020304" pitchFamily="18" charset="0"/>
              </a:rPr>
              <a:t>Οι </a:t>
            </a:r>
            <a:r>
              <a:rPr lang="el-GR" altLang="el-GR" sz="2000" dirty="0">
                <a:solidFill>
                  <a:srgbClr val="000000"/>
                </a:solidFill>
                <a:cs typeface="Times New Roman" panose="02020603050405020304" pitchFamily="18" charset="0"/>
              </a:rPr>
              <a:t>νοσηλευτικές διαγνώσεις </a:t>
            </a:r>
            <a:r>
              <a:rPr lang="en-US" altLang="el-GR" sz="2000" dirty="0">
                <a:solidFill>
                  <a:srgbClr val="000000"/>
                </a:solidFill>
                <a:cs typeface="Times New Roman" panose="02020603050405020304" pitchFamily="18" charset="0"/>
              </a:rPr>
              <a:t>NANDA</a:t>
            </a:r>
            <a:r>
              <a:rPr lang="el-GR" altLang="el-GR" sz="2000" dirty="0">
                <a:solidFill>
                  <a:srgbClr val="000000"/>
                </a:solidFill>
                <a:cs typeface="Times New Roman" panose="02020603050405020304" pitchFamily="18" charset="0"/>
              </a:rPr>
              <a:t> που βασίζονται στην αξιολόγηση των ψυχωτικών συμπτωμάτων ή τ</a:t>
            </a:r>
            <a:r>
              <a:rPr lang="el-GR" altLang="el-GR" sz="2000" dirty="0">
                <a:solidFill>
                  <a:srgbClr val="000000"/>
                </a:solidFill>
                <a:latin typeface="Times New Roman" panose="02020603050405020304" pitchFamily="18" charset="0"/>
              </a:rPr>
              <a:t>ων</a:t>
            </a:r>
            <a:r>
              <a:rPr lang="el-GR" altLang="el-GR" sz="2000" dirty="0">
                <a:solidFill>
                  <a:srgbClr val="000000"/>
                </a:solidFill>
                <a:cs typeface="Times New Roman" panose="02020603050405020304" pitchFamily="18" charset="0"/>
              </a:rPr>
              <a:t> θετικ</a:t>
            </a:r>
            <a:r>
              <a:rPr lang="el-GR" altLang="el-GR" sz="2000" dirty="0">
                <a:solidFill>
                  <a:srgbClr val="000000"/>
                </a:solidFill>
                <a:latin typeface="Times New Roman" panose="02020603050405020304" pitchFamily="18" charset="0"/>
              </a:rPr>
              <a:t>ών</a:t>
            </a:r>
            <a:r>
              <a:rPr lang="el-GR" altLang="el-GR" sz="2000" dirty="0">
                <a:solidFill>
                  <a:srgbClr val="000000"/>
                </a:solidFill>
                <a:cs typeface="Times New Roman" panose="02020603050405020304" pitchFamily="18" charset="0"/>
              </a:rPr>
              <a:t> συμπτ</a:t>
            </a:r>
            <a:r>
              <a:rPr lang="el-GR" altLang="el-GR" sz="2000" dirty="0">
                <a:solidFill>
                  <a:srgbClr val="000000"/>
                </a:solidFill>
                <a:latin typeface="Times New Roman" panose="02020603050405020304" pitchFamily="18" charset="0"/>
              </a:rPr>
              <a:t>ω</a:t>
            </a:r>
            <a:r>
              <a:rPr lang="el-GR" altLang="el-GR" sz="2000" dirty="0">
                <a:solidFill>
                  <a:srgbClr val="000000"/>
                </a:solidFill>
                <a:cs typeface="Times New Roman" panose="02020603050405020304" pitchFamily="18" charset="0"/>
              </a:rPr>
              <a:t>μ</a:t>
            </a:r>
            <a:r>
              <a:rPr lang="el-GR" altLang="el-GR" sz="2000" dirty="0">
                <a:solidFill>
                  <a:srgbClr val="000000"/>
                </a:solidFill>
                <a:latin typeface="Times New Roman" panose="02020603050405020304" pitchFamily="18" charset="0"/>
              </a:rPr>
              <a:t>ά</a:t>
            </a:r>
            <a:r>
              <a:rPr lang="el-GR" altLang="el-GR" sz="2000" dirty="0">
                <a:solidFill>
                  <a:srgbClr val="000000"/>
                </a:solidFill>
                <a:cs typeface="Times New Roman" panose="02020603050405020304" pitchFamily="18" charset="0"/>
              </a:rPr>
              <a:t>τ</a:t>
            </a:r>
            <a:r>
              <a:rPr lang="el-GR" altLang="el-GR" sz="2000" dirty="0">
                <a:solidFill>
                  <a:srgbClr val="000000"/>
                </a:solidFill>
                <a:latin typeface="Times New Roman" panose="02020603050405020304" pitchFamily="18" charset="0"/>
              </a:rPr>
              <a:t>ων</a:t>
            </a:r>
            <a:r>
              <a:rPr lang="el-GR" altLang="el-GR" sz="2000" dirty="0">
                <a:solidFill>
                  <a:srgbClr val="000000"/>
                </a:solidFill>
                <a:cs typeface="Times New Roman" panose="02020603050405020304" pitchFamily="18" charset="0"/>
              </a:rPr>
              <a:t> είναι οι ακόλουθες: </a:t>
            </a:r>
            <a:endParaRPr lang="el-GR" altLang="el-GR" sz="2000" dirty="0">
              <a:cs typeface="Times New Roman" panose="02020603050405020304" pitchFamily="18" charset="0"/>
            </a:endParaRPr>
          </a:p>
          <a:p>
            <a:pPr lvl="1">
              <a:lnSpc>
                <a:spcPct val="90000"/>
              </a:lnSpc>
            </a:pPr>
            <a:r>
              <a:rPr lang="el-GR" altLang="el-GR" sz="2000" dirty="0" smtClean="0">
                <a:solidFill>
                  <a:srgbClr val="000000"/>
                </a:solidFill>
                <a:cs typeface="Times New Roman" panose="02020603050405020304" pitchFamily="18" charset="0"/>
              </a:rPr>
              <a:t>κίνδυνος </a:t>
            </a:r>
            <a:r>
              <a:rPr lang="el-GR" altLang="el-GR" sz="2000" dirty="0">
                <a:solidFill>
                  <a:srgbClr val="000000"/>
                </a:solidFill>
                <a:cs typeface="Times New Roman" panose="02020603050405020304" pitchFamily="18" charset="0"/>
              </a:rPr>
              <a:t>για κατευθυνόμενη </a:t>
            </a:r>
            <a:r>
              <a:rPr lang="el-GR" altLang="el-GR" sz="2000" dirty="0" smtClean="0">
                <a:solidFill>
                  <a:srgbClr val="000000"/>
                </a:solidFill>
                <a:cs typeface="Times New Roman" panose="02020603050405020304" pitchFamily="18" charset="0"/>
              </a:rPr>
              <a:t>βία. </a:t>
            </a:r>
            <a:endParaRPr lang="el-GR" altLang="el-GR" sz="2000" dirty="0">
              <a:cs typeface="Times New Roman" panose="02020603050405020304" pitchFamily="18" charset="0"/>
            </a:endParaRPr>
          </a:p>
          <a:p>
            <a:pPr lvl="1">
              <a:lnSpc>
                <a:spcPct val="90000"/>
              </a:lnSpc>
            </a:pPr>
            <a:r>
              <a:rPr lang="el-GR" altLang="el-GR" sz="2000" dirty="0" smtClean="0">
                <a:solidFill>
                  <a:srgbClr val="000000"/>
                </a:solidFill>
                <a:cs typeface="Times New Roman" panose="02020603050405020304" pitchFamily="18" charset="0"/>
              </a:rPr>
              <a:t>κίνδυνος </a:t>
            </a:r>
            <a:r>
              <a:rPr lang="el-GR" altLang="el-GR" sz="2000" dirty="0">
                <a:solidFill>
                  <a:srgbClr val="000000"/>
                </a:solidFill>
                <a:cs typeface="Times New Roman" panose="02020603050405020304" pitchFamily="18" charset="0"/>
              </a:rPr>
              <a:t>για  </a:t>
            </a:r>
            <a:r>
              <a:rPr lang="el-GR" altLang="el-GR" sz="2000" dirty="0" smtClean="0">
                <a:solidFill>
                  <a:srgbClr val="000000"/>
                </a:solidFill>
                <a:cs typeface="Times New Roman" panose="02020603050405020304" pitchFamily="18" charset="0"/>
              </a:rPr>
              <a:t>αυτοκτονία. </a:t>
            </a:r>
            <a:endParaRPr lang="el-GR" altLang="el-GR" sz="2000" dirty="0">
              <a:cs typeface="Times New Roman" panose="02020603050405020304" pitchFamily="18" charset="0"/>
            </a:endParaRPr>
          </a:p>
          <a:p>
            <a:pPr lvl="1">
              <a:lnSpc>
                <a:spcPct val="90000"/>
              </a:lnSpc>
            </a:pPr>
            <a:r>
              <a:rPr lang="el-GR" altLang="el-GR" sz="2000" dirty="0" smtClean="0">
                <a:solidFill>
                  <a:srgbClr val="000000"/>
                </a:solidFill>
                <a:cs typeface="Times New Roman" panose="02020603050405020304" pitchFamily="18" charset="0"/>
              </a:rPr>
              <a:t>διαταραγμένες </a:t>
            </a:r>
            <a:r>
              <a:rPr lang="el-GR" altLang="el-GR" sz="2000" dirty="0">
                <a:solidFill>
                  <a:srgbClr val="000000"/>
                </a:solidFill>
                <a:cs typeface="Times New Roman" panose="02020603050405020304" pitchFamily="18" charset="0"/>
              </a:rPr>
              <a:t>διαδικασίες </a:t>
            </a:r>
            <a:r>
              <a:rPr lang="el-GR" altLang="el-GR" sz="2000" dirty="0" smtClean="0">
                <a:solidFill>
                  <a:srgbClr val="000000"/>
                </a:solidFill>
                <a:cs typeface="Times New Roman" panose="02020603050405020304" pitchFamily="18" charset="0"/>
              </a:rPr>
              <a:t>σκέψης.</a:t>
            </a:r>
            <a:endParaRPr lang="el-GR" altLang="el-GR" sz="2000" dirty="0">
              <a:cs typeface="Times New Roman" panose="02020603050405020304" pitchFamily="18" charset="0"/>
            </a:endParaRPr>
          </a:p>
          <a:p>
            <a:pPr lvl="1">
              <a:lnSpc>
                <a:spcPct val="90000"/>
              </a:lnSpc>
            </a:pPr>
            <a:r>
              <a:rPr lang="el-GR" altLang="el-GR" sz="2000" dirty="0" smtClean="0">
                <a:solidFill>
                  <a:srgbClr val="000000"/>
                </a:solidFill>
                <a:cs typeface="Times New Roman" panose="02020603050405020304" pitchFamily="18" charset="0"/>
              </a:rPr>
              <a:t>διαταραγμένη </a:t>
            </a:r>
            <a:r>
              <a:rPr lang="el-GR" altLang="el-GR" sz="2000" dirty="0">
                <a:solidFill>
                  <a:srgbClr val="000000"/>
                </a:solidFill>
                <a:cs typeface="Times New Roman" panose="02020603050405020304" pitchFamily="18" charset="0"/>
              </a:rPr>
              <a:t>αισθητήρια </a:t>
            </a:r>
            <a:r>
              <a:rPr lang="el-GR" altLang="el-GR" sz="2000" dirty="0" smtClean="0">
                <a:solidFill>
                  <a:srgbClr val="000000"/>
                </a:solidFill>
                <a:cs typeface="Times New Roman" panose="02020603050405020304" pitchFamily="18" charset="0"/>
              </a:rPr>
              <a:t>αντίληψη. </a:t>
            </a:r>
            <a:endParaRPr lang="el-GR" altLang="el-GR" sz="2000" dirty="0">
              <a:cs typeface="Times New Roman" panose="02020603050405020304" pitchFamily="18" charset="0"/>
            </a:endParaRPr>
          </a:p>
          <a:p>
            <a:pPr lvl="1">
              <a:lnSpc>
                <a:spcPct val="90000"/>
              </a:lnSpc>
            </a:pPr>
            <a:r>
              <a:rPr lang="el-GR" altLang="el-GR" sz="2000" dirty="0" smtClean="0">
                <a:solidFill>
                  <a:srgbClr val="000000"/>
                </a:solidFill>
                <a:cs typeface="Times New Roman" panose="02020603050405020304" pitchFamily="18" charset="0"/>
              </a:rPr>
              <a:t>διαταραγμένη  ταυτότητα. </a:t>
            </a:r>
            <a:endParaRPr lang="el-GR" altLang="el-GR" sz="2000" dirty="0">
              <a:cs typeface="Times New Roman" panose="02020603050405020304" pitchFamily="18" charset="0"/>
            </a:endParaRPr>
          </a:p>
          <a:p>
            <a:pPr lvl="1">
              <a:lnSpc>
                <a:spcPct val="90000"/>
              </a:lnSpc>
            </a:pPr>
            <a:r>
              <a:rPr lang="el-GR" altLang="el-GR" sz="2000" dirty="0" smtClean="0">
                <a:solidFill>
                  <a:srgbClr val="000000"/>
                </a:solidFill>
                <a:cs typeface="Times New Roman" panose="02020603050405020304" pitchFamily="18" charset="0"/>
              </a:rPr>
              <a:t>εξασθενημένη </a:t>
            </a:r>
            <a:r>
              <a:rPr lang="el-GR" altLang="el-GR" sz="2000" dirty="0">
                <a:solidFill>
                  <a:srgbClr val="000000"/>
                </a:solidFill>
                <a:cs typeface="Times New Roman" panose="02020603050405020304" pitchFamily="18" charset="0"/>
              </a:rPr>
              <a:t>λεκτική </a:t>
            </a:r>
            <a:r>
              <a:rPr lang="el-GR" altLang="el-GR" sz="2000" dirty="0" smtClean="0">
                <a:solidFill>
                  <a:srgbClr val="000000"/>
                </a:solidFill>
                <a:cs typeface="Times New Roman" panose="02020603050405020304" pitchFamily="18" charset="0"/>
              </a:rPr>
              <a:t>επικοινωνία.</a:t>
            </a:r>
            <a:r>
              <a:rPr lang="el-GR" altLang="el-GR" sz="1600" dirty="0">
                <a:solidFill>
                  <a:srgbClr val="000000"/>
                </a:solidFill>
                <a:cs typeface="Times New Roman" panose="02020603050405020304" pitchFamily="18" charset="0"/>
              </a:rPr>
              <a:t/>
            </a:r>
            <a:br>
              <a:rPr lang="el-GR" altLang="el-GR" sz="1600" dirty="0">
                <a:solidFill>
                  <a:srgbClr val="000000"/>
                </a:solidFill>
                <a:cs typeface="Times New Roman" panose="02020603050405020304" pitchFamily="18" charset="0"/>
              </a:rPr>
            </a:br>
            <a:r>
              <a:rPr lang="el-GR" altLang="el-GR" sz="1600" dirty="0">
                <a:solidFill>
                  <a:srgbClr val="000000"/>
                </a:solidFill>
                <a:cs typeface="Times New Roman" panose="02020603050405020304" pitchFamily="18" charset="0"/>
              </a:rPr>
              <a:t/>
            </a:r>
            <a:br>
              <a:rPr lang="el-GR" altLang="el-GR" sz="1600" dirty="0">
                <a:solidFill>
                  <a:srgbClr val="000000"/>
                </a:solidFill>
                <a:cs typeface="Times New Roman" panose="02020603050405020304" pitchFamily="18" charset="0"/>
              </a:rPr>
            </a:br>
            <a:endParaRPr lang="el-GR" altLang="el-GR" sz="16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7504" y="260648"/>
            <a:ext cx="9036496" cy="940966"/>
          </a:xfrm>
        </p:spPr>
        <p:txBody>
          <a:bodyPr>
            <a:noAutofit/>
          </a:bodyPr>
          <a:lstStyle/>
          <a:p>
            <a:r>
              <a:rPr lang="el-GR" altLang="el-GR" dirty="0">
                <a:solidFill>
                  <a:srgbClr val="000000"/>
                </a:solidFill>
                <a:cs typeface="Times New Roman" panose="02020603050405020304" pitchFamily="18" charset="0"/>
              </a:rPr>
              <a:t>Νοσηλευτικές διαγνώσεις </a:t>
            </a:r>
            <a:r>
              <a:rPr lang="en-US" altLang="el-GR" dirty="0">
                <a:solidFill>
                  <a:srgbClr val="000000"/>
                </a:solidFill>
                <a:cs typeface="Times New Roman" panose="02020603050405020304" pitchFamily="18" charset="0"/>
              </a:rPr>
              <a:t>NANDA</a:t>
            </a:r>
            <a:r>
              <a:rPr lang="el-GR" altLang="el-GR" dirty="0">
                <a:solidFill>
                  <a:srgbClr val="000000"/>
                </a:solidFill>
                <a:cs typeface="Times New Roman" panose="02020603050405020304" pitchFamily="18" charset="0"/>
              </a:rPr>
              <a:t> </a:t>
            </a:r>
            <a:r>
              <a:rPr lang="el-GR" altLang="el-GR" dirty="0" smtClean="0">
                <a:solidFill>
                  <a:srgbClr val="000000"/>
                </a:solidFill>
                <a:cs typeface="Times New Roman" panose="02020603050405020304" pitchFamily="18" charset="0"/>
              </a:rPr>
              <a:t>(β)</a:t>
            </a: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r>
              <a:rPr lang="el-GR" altLang="el-GR" sz="2800" dirty="0">
                <a:solidFill>
                  <a:srgbClr val="000000"/>
                </a:solidFill>
                <a:cs typeface="Times New Roman" panose="02020603050405020304" pitchFamily="18" charset="0"/>
              </a:rPr>
              <a:t>Οι νοσηλευτικές διαγνώσεις NANDA  που βασίζονται στην αξιολόγηση των αρνητικών συμπτωμάτων και των λειτουργικών δυνατοτήτων περιλαμβάνουν τα εξής: </a:t>
            </a:r>
            <a:endParaRPr lang="el-GR" altLang="el-GR" sz="2800" dirty="0">
              <a:cs typeface="Times New Roman" panose="02020603050405020304" pitchFamily="18" charset="0"/>
            </a:endParaRPr>
          </a:p>
          <a:p>
            <a:pPr lvl="1"/>
            <a:r>
              <a:rPr lang="el-GR" altLang="el-GR" sz="2400" dirty="0" smtClean="0">
                <a:solidFill>
                  <a:srgbClr val="000000"/>
                </a:solidFill>
                <a:cs typeface="Times New Roman" panose="02020603050405020304" pitchFamily="18" charset="0"/>
              </a:rPr>
              <a:t>ελλείμματα  </a:t>
            </a:r>
            <a:r>
              <a:rPr lang="el-GR" altLang="el-GR" sz="2400" dirty="0" err="1" smtClean="0">
                <a:solidFill>
                  <a:srgbClr val="000000"/>
                </a:solidFill>
                <a:cs typeface="Times New Roman" panose="02020603050405020304" pitchFamily="18" charset="0"/>
              </a:rPr>
              <a:t>αυτοφροντίδας</a:t>
            </a:r>
            <a:r>
              <a:rPr lang="el-GR" altLang="el-GR" sz="2400" dirty="0" smtClean="0">
                <a:solidFill>
                  <a:srgbClr val="000000"/>
                </a:solidFill>
                <a:cs typeface="Times New Roman" panose="02020603050405020304" pitchFamily="18" charset="0"/>
              </a:rPr>
              <a:t>.</a:t>
            </a:r>
            <a:endParaRPr lang="el-GR" altLang="el-GR" sz="2400" dirty="0">
              <a:cs typeface="Times New Roman" panose="02020603050405020304" pitchFamily="18" charset="0"/>
            </a:endParaRPr>
          </a:p>
          <a:p>
            <a:pPr lvl="1"/>
            <a:r>
              <a:rPr lang="el-GR" altLang="el-GR" sz="2400" dirty="0" smtClean="0">
                <a:solidFill>
                  <a:srgbClr val="000000"/>
                </a:solidFill>
                <a:cs typeface="Times New Roman" panose="02020603050405020304" pitchFamily="18" charset="0"/>
              </a:rPr>
              <a:t>κοινωνική απομόνωση.</a:t>
            </a:r>
            <a:endParaRPr lang="el-GR" altLang="el-GR" sz="2400" dirty="0">
              <a:cs typeface="Times New Roman" panose="02020603050405020304" pitchFamily="18" charset="0"/>
            </a:endParaRPr>
          </a:p>
          <a:p>
            <a:pPr lvl="1"/>
            <a:r>
              <a:rPr lang="el-GR" altLang="el-GR" sz="2400" dirty="0" smtClean="0">
                <a:solidFill>
                  <a:srgbClr val="000000"/>
                </a:solidFill>
                <a:cs typeface="Times New Roman" panose="02020603050405020304" pitchFamily="18" charset="0"/>
              </a:rPr>
              <a:t>ανεπαρκής δραστηριότητα. </a:t>
            </a:r>
            <a:endParaRPr lang="el-GR" altLang="el-GR" sz="2400" dirty="0">
              <a:cs typeface="Times New Roman" panose="02020603050405020304" pitchFamily="18" charset="0"/>
            </a:endParaRPr>
          </a:p>
          <a:p>
            <a:pPr lvl="1"/>
            <a:r>
              <a:rPr lang="el-GR" altLang="el-GR" sz="2400" dirty="0" smtClean="0">
                <a:solidFill>
                  <a:srgbClr val="000000"/>
                </a:solidFill>
                <a:cs typeface="Times New Roman" panose="02020603050405020304" pitchFamily="18" charset="0"/>
              </a:rPr>
              <a:t>ανεπαρκής </a:t>
            </a:r>
            <a:r>
              <a:rPr lang="el-GR" altLang="el-GR" sz="2400" dirty="0">
                <a:solidFill>
                  <a:srgbClr val="000000"/>
                </a:solidFill>
                <a:cs typeface="Times New Roman" panose="02020603050405020304" pitchFamily="18" charset="0"/>
              </a:rPr>
              <a:t>διατήρηση </a:t>
            </a:r>
            <a:r>
              <a:rPr lang="el-GR" altLang="el-GR" sz="2400" dirty="0" smtClean="0">
                <a:solidFill>
                  <a:srgbClr val="000000"/>
                </a:solidFill>
                <a:cs typeface="Times New Roman" panose="02020603050405020304" pitchFamily="18" charset="0"/>
              </a:rPr>
              <a:t>υγείας. </a:t>
            </a:r>
            <a:endParaRPr lang="el-GR" altLang="el-GR" sz="2400" dirty="0">
              <a:cs typeface="Times New Roman" panose="02020603050405020304" pitchFamily="18" charset="0"/>
            </a:endParaRPr>
          </a:p>
          <a:p>
            <a:pPr lvl="1"/>
            <a:r>
              <a:rPr lang="el-GR" altLang="el-GR" sz="2400" dirty="0" smtClean="0">
                <a:solidFill>
                  <a:srgbClr val="000000"/>
                </a:solidFill>
                <a:cs typeface="Times New Roman" panose="02020603050405020304" pitchFamily="18" charset="0"/>
              </a:rPr>
              <a:t>ανεπαρκής </a:t>
            </a:r>
            <a:r>
              <a:rPr lang="el-GR" altLang="el-GR" sz="2400" dirty="0">
                <a:solidFill>
                  <a:srgbClr val="000000"/>
                </a:solidFill>
                <a:cs typeface="Times New Roman" panose="02020603050405020304" pitchFamily="18" charset="0"/>
              </a:rPr>
              <a:t>διαχείριση θεραπευτικής </a:t>
            </a:r>
            <a:r>
              <a:rPr lang="el-GR" altLang="el-GR" sz="2400" dirty="0" smtClean="0">
                <a:solidFill>
                  <a:srgbClr val="000000"/>
                </a:solidFill>
                <a:cs typeface="Times New Roman" panose="02020603050405020304" pitchFamily="18" charset="0"/>
              </a:rPr>
              <a:t>αγωγής.</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altLang="el-GR" dirty="0" smtClean="0"/>
              <a:t>Αντιμετώπιση ασθενούς</a:t>
            </a:r>
            <a:endParaRPr lang="el-GR" dirty="0"/>
          </a:p>
        </p:txBody>
      </p:sp>
      <p:sp>
        <p:nvSpPr>
          <p:cNvPr id="9" name="Θέση περιεχομένου 8"/>
          <p:cNvSpPr>
            <a:spLocks noGrp="1"/>
          </p:cNvSpPr>
          <p:nvPr>
            <p:ph idx="1"/>
            <p:custDataLst>
              <p:tags r:id="rId3"/>
            </p:custDataLst>
          </p:nvPr>
        </p:nvSpPr>
        <p:spPr>
          <a:xfrm>
            <a:off x="215516" y="1535854"/>
            <a:ext cx="871296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Είναι πιθανό ότι ο ασθενής με ένα οξύ, ψυχωτικό σχιζοφρενικό επεισόδιο  να αντιμετωπιστεί  στα επείγοντα ενός νοσοκομείου.</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Κατά τη διάρκεια αυτής της φάσης, η εστίαση της προσοχής είναι στραμμένη στις διαδικασίες σκέψης του ασθενούς και στην αίσθηση που έχει για την πραγματικότητα, καθώς επίσης και στην εξασφάλιση ασφάλειας.</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Τότε είναι επίσης κατάλληλος  χρόνος  να αξιολογηθούν οι πόροι, να γίνουν οι παραπομπές, και να αρχίσει ο σχεδιασμός για την αποκατάσταση του </a:t>
            </a:r>
            <a:r>
              <a:rPr lang="el-GR" altLang="el-GR" sz="2400" dirty="0" smtClean="0">
                <a:solidFill>
                  <a:srgbClr val="000000"/>
                </a:solidFill>
                <a:cs typeface="Times New Roman" panose="02020603050405020304" pitchFamily="18" charset="0"/>
              </a:rPr>
              <a:t>ασθενούς </a:t>
            </a:r>
            <a:r>
              <a:rPr lang="el-GR" altLang="el-GR" sz="2400" dirty="0">
                <a:solidFill>
                  <a:srgbClr val="000000"/>
                </a:solidFill>
                <a:cs typeface="Times New Roman" panose="02020603050405020304" pitchFamily="18" charset="0"/>
              </a:rPr>
              <a:t>και για την επιστροφή στην  κοινότητα. </a:t>
            </a:r>
            <a:endParaRPr lang="el-GR" altLang="el-GR" sz="2400" dirty="0">
              <a:cs typeface="Times New Roman" panose="02020603050405020304" pitchFamily="18" charset="0"/>
            </a:endParaRPr>
          </a:p>
          <a:p>
            <a:pPr>
              <a:lnSpc>
                <a:spcPct val="90000"/>
              </a:lnSpc>
            </a:pPr>
            <a:endParaRPr lang="el-GR" altLang="el-GR" sz="24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2800" dirty="0">
                <a:solidFill>
                  <a:srgbClr val="000000"/>
                </a:solidFill>
                <a:latin typeface="+mn-lt"/>
              </a:rPr>
              <a:t> </a:t>
            </a:r>
            <a:r>
              <a:rPr lang="el-GR" altLang="el-GR" sz="3600" dirty="0">
                <a:solidFill>
                  <a:srgbClr val="000000"/>
                </a:solidFill>
                <a:latin typeface="+mn-lt"/>
                <a:cs typeface="Times New Roman" panose="02020603050405020304" pitchFamily="18" charset="0"/>
              </a:rPr>
              <a:t>Παρέμβαση </a:t>
            </a:r>
            <a:r>
              <a:rPr lang="el-GR" altLang="el-GR" sz="3600" dirty="0" smtClean="0">
                <a:solidFill>
                  <a:srgbClr val="000000"/>
                </a:solidFill>
                <a:latin typeface="+mn-lt"/>
                <a:cs typeface="Times New Roman" panose="02020603050405020304" pitchFamily="18" charset="0"/>
              </a:rPr>
              <a:t>(α)</a:t>
            </a:r>
            <a:r>
              <a:rPr lang="el-GR" altLang="el-GR" sz="3600" dirty="0">
                <a:latin typeface="+mn-lt"/>
                <a:cs typeface="Times New Roman" panose="02020603050405020304" pitchFamily="18" charset="0"/>
              </a:rPr>
              <a:t/>
            </a:r>
            <a:br>
              <a:rPr lang="el-GR" altLang="el-GR" sz="3600" dirty="0">
                <a:latin typeface="+mn-lt"/>
                <a:cs typeface="Times New Roman" panose="02020603050405020304" pitchFamily="18" charset="0"/>
              </a:rPr>
            </a:br>
            <a:r>
              <a:rPr lang="el-GR" altLang="el-GR" sz="2000" dirty="0">
                <a:solidFill>
                  <a:srgbClr val="000000"/>
                </a:solidFill>
                <a:latin typeface="+mn-lt"/>
                <a:cs typeface="Times New Roman" panose="02020603050405020304" pitchFamily="18" charset="0"/>
              </a:rPr>
              <a:t>ΠΡΟΩΘΗΣΗ ΤΗΣ ΑΣΦΑΛΕΙΑΣ  ΤΟΥ ΠΕΛΑΤΗ ΚΑΙ ΑΛΛΩΝ</a:t>
            </a:r>
            <a:r>
              <a:rPr lang="el-GR" altLang="el-GR" sz="2000" dirty="0">
                <a:latin typeface="+mn-lt"/>
              </a:rPr>
              <a:t> </a:t>
            </a:r>
            <a:endParaRPr lang="en-US" sz="1600" b="0" dirty="0">
              <a:latin typeface="+mn-lt"/>
            </a:endParaRPr>
          </a:p>
        </p:txBody>
      </p:sp>
      <p:sp>
        <p:nvSpPr>
          <p:cNvPr id="9" name="Θέση περιεχομένου 8"/>
          <p:cNvSpPr>
            <a:spLocks noGrp="1"/>
          </p:cNvSpPr>
          <p:nvPr>
            <p:ph idx="1"/>
            <p:custDataLst>
              <p:tags r:id="rId3"/>
            </p:custDataLst>
          </p:nvPr>
        </p:nvSpPr>
        <p:spPr>
          <a:xfrm>
            <a:off x="107504" y="1332319"/>
            <a:ext cx="871296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Η ασφάλεια και για τον ασθενή και για τον νοσηλευτή αποτελεί προτεραιότητα.</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Ο ασθενής μπορεί να είναι παρανοϊκός και καχύποπτος προς τον νοσηλευτή και το περιβάλλον και μπορεί να αισθανθεί φόβο και απειλή. </a:t>
            </a:r>
          </a:p>
          <a:p>
            <a:pPr>
              <a:lnSpc>
                <a:spcPct val="90000"/>
              </a:lnSpc>
            </a:pPr>
            <a:r>
              <a:rPr lang="el-GR" altLang="el-GR" sz="2800" dirty="0">
                <a:solidFill>
                  <a:srgbClr val="000000"/>
                </a:solidFill>
                <a:cs typeface="Times New Roman" panose="02020603050405020304" pitchFamily="18" charset="0"/>
              </a:rPr>
              <a:t>Αν και η συμπεριφορά του ασθενούς φοβίζει το νοσηλευτή, ο ασθενής επίσης αισθάνεται ανασφαλής και μπορεί να θεωρήσει ότι κινδυνεύει.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Επομένως ο νοσηλευτής πρέπει να πλησιάσει τον  ασθενή με έναν μη απειλητικό τρόπο.</a:t>
            </a:r>
            <a:endParaRPr lang="el-GR" altLang="el-GR" sz="2800" dirty="0">
              <a:solidFill>
                <a:srgbClr val="000000"/>
              </a:solidFill>
            </a:endParaRPr>
          </a:p>
          <a:p>
            <a:pPr>
              <a:lnSpc>
                <a:spcPct val="90000"/>
              </a:lnSpc>
              <a:buNone/>
            </a:pPr>
            <a:r>
              <a:rPr lang="el-GR" altLang="el-GR" sz="2800" dirty="0">
                <a:solidFill>
                  <a:srgbClr val="000000"/>
                </a:solidFill>
                <a:cs typeface="Times New Roman" panose="02020603050405020304" pitchFamily="18" charset="0"/>
              </a:rPr>
              <a:t> </a:t>
            </a: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Παρέμβαση (β)</a:t>
            </a:r>
            <a:endParaRPr lang="el-GR" dirty="0"/>
          </a:p>
        </p:txBody>
      </p:sp>
      <p:sp>
        <p:nvSpPr>
          <p:cNvPr id="9" name="Θέση περιεχομένου 8"/>
          <p:cNvSpPr>
            <a:spLocks noGrp="1"/>
          </p:cNvSpPr>
          <p:nvPr>
            <p:ph idx="1"/>
            <p:custDataLst>
              <p:tags r:id="rId3"/>
            </p:custDataLst>
          </p:nvPr>
        </p:nvSpPr>
        <p:spPr>
          <a:xfrm>
            <a:off x="215516" y="1201614"/>
            <a:ext cx="8712968" cy="2351139"/>
          </a:xfrm>
        </p:spPr>
        <p:txBody>
          <a:bodyPr>
            <a:noAutofit/>
          </a:bodyPr>
          <a:lstStyle/>
          <a:p>
            <a:pPr>
              <a:lnSpc>
                <a:spcPct val="90000"/>
              </a:lnSpc>
            </a:pPr>
            <a:r>
              <a:rPr lang="el-GR" altLang="el-GR" sz="2000" dirty="0" smtClean="0">
                <a:solidFill>
                  <a:srgbClr val="000000"/>
                </a:solidFill>
                <a:cs typeface="Times New Roman" panose="02020603050405020304" pitchFamily="18" charset="0"/>
              </a:rPr>
              <a:t>Η ύπαρξη  απαιτήσεων  ή η αυταρχική προσέγγιση θα αυξήσει τους φόβους  του ασθενούς. </a:t>
            </a:r>
            <a:endParaRPr lang="el-GR" altLang="el-GR" sz="2000" dirty="0" smtClean="0">
              <a:solidFill>
                <a:srgbClr val="000000"/>
              </a:solidFill>
            </a:endParaRPr>
          </a:p>
          <a:p>
            <a:pPr>
              <a:lnSpc>
                <a:spcPct val="90000"/>
              </a:lnSpc>
            </a:pPr>
            <a:r>
              <a:rPr lang="el-GR" altLang="el-GR" sz="2000" dirty="0" smtClean="0">
                <a:solidFill>
                  <a:srgbClr val="000000"/>
                </a:solidFill>
                <a:cs typeface="Times New Roman" panose="02020603050405020304" pitchFamily="18" charset="0"/>
              </a:rPr>
              <a:t>Η παροχή  στον ασθενή του άφθονου προσωπικού χώρου ενισχύει  συνήθως την αίσθηση ασφάλειας</a:t>
            </a:r>
            <a:r>
              <a:rPr lang="el-GR" altLang="el-GR" sz="2000" dirty="0" smtClean="0"/>
              <a:t> </a:t>
            </a:r>
          </a:p>
          <a:p>
            <a:pPr>
              <a:lnSpc>
                <a:spcPct val="90000"/>
              </a:lnSpc>
            </a:pPr>
            <a:r>
              <a:rPr lang="el-GR" altLang="el-GR" sz="2000" dirty="0" smtClean="0">
                <a:solidFill>
                  <a:srgbClr val="000000"/>
                </a:solidFill>
                <a:cs typeface="Times New Roman" panose="02020603050405020304" pitchFamily="18" charset="0"/>
              </a:rPr>
              <a:t>Ένας έντρομος ή ταραγμένος ασθενής θα μπορούσε  να βλάψει τον εαυτό του ή άλλους. </a:t>
            </a:r>
            <a:endParaRPr lang="el-GR" altLang="el-GR" sz="2000" dirty="0" smtClean="0">
              <a:solidFill>
                <a:srgbClr val="000000"/>
              </a:solidFill>
            </a:endParaRPr>
          </a:p>
          <a:p>
            <a:pPr>
              <a:lnSpc>
                <a:spcPct val="90000"/>
              </a:lnSpc>
            </a:pPr>
            <a:r>
              <a:rPr lang="el-GR" altLang="el-GR" sz="2000" dirty="0" smtClean="0">
                <a:solidFill>
                  <a:srgbClr val="000000"/>
                </a:solidFill>
                <a:cs typeface="Times New Roman" panose="02020603050405020304" pitchFamily="18" charset="0"/>
              </a:rPr>
              <a:t>Ο νοσηλευτής πρέπει:</a:t>
            </a:r>
          </a:p>
          <a:p>
            <a:pPr lvl="1">
              <a:lnSpc>
                <a:spcPct val="90000"/>
              </a:lnSpc>
            </a:pPr>
            <a:r>
              <a:rPr lang="el-GR" altLang="el-GR" sz="1800" dirty="0" smtClean="0">
                <a:solidFill>
                  <a:srgbClr val="000000"/>
                </a:solidFill>
                <a:cs typeface="Times New Roman" panose="02020603050405020304" pitchFamily="18" charset="0"/>
              </a:rPr>
              <a:t>να παρατηρήσει τον τρόπο που προκαλείται η ταραχή ή η κλιμάκωση της συμπεριφοράς. </a:t>
            </a:r>
            <a:endParaRPr lang="el-GR" altLang="el-GR" sz="1800" dirty="0" smtClean="0">
              <a:solidFill>
                <a:srgbClr val="000000"/>
              </a:solidFill>
            </a:endParaRPr>
          </a:p>
          <a:p>
            <a:pPr lvl="1">
              <a:lnSpc>
                <a:spcPct val="90000"/>
              </a:lnSpc>
            </a:pPr>
            <a:r>
              <a:rPr lang="el-GR" altLang="el-GR" sz="1800" dirty="0" smtClean="0">
                <a:solidFill>
                  <a:srgbClr val="000000"/>
                </a:solidFill>
                <a:cs typeface="Times New Roman" panose="02020603050405020304" pitchFamily="18" charset="0"/>
              </a:rPr>
              <a:t>να οργανώσει  τις παρεμβάσεις για να προστατεύσει τον ασθενή, τον εαυτό του, και άλλους στο περιβάλλον. </a:t>
            </a:r>
            <a:endParaRPr lang="el-GR" altLang="el-GR" sz="1800" dirty="0" smtClean="0">
              <a:solidFill>
                <a:srgbClr val="000000"/>
              </a:solidFill>
            </a:endParaRPr>
          </a:p>
          <a:p>
            <a:pPr>
              <a:lnSpc>
                <a:spcPct val="90000"/>
              </a:lnSpc>
            </a:pPr>
            <a:r>
              <a:rPr lang="el-GR" altLang="el-GR" sz="2000" dirty="0" smtClean="0">
                <a:solidFill>
                  <a:srgbClr val="000000"/>
                </a:solidFill>
                <a:cs typeface="Times New Roman" panose="02020603050405020304" pitchFamily="18" charset="0"/>
              </a:rPr>
              <a:t>Αυτό μπορεί να περιλαμβάνει φάρμακα, μεταφορά του ασθενή σε ένα ήρεμο, λιγότερο απειλητικό περιβάλλον και, σε ακραίες καταστάσεις, χρησιμοποιώντας την απομόνωση ή τους περιορισμούς. </a:t>
            </a:r>
            <a:endParaRPr lang="el-GR" altLang="el-GR" sz="2000" dirty="0" smtClean="0"/>
          </a:p>
          <a:p>
            <a:pPr>
              <a:lnSpc>
                <a:spcPct val="90000"/>
              </a:lnSpc>
            </a:pPr>
            <a:endParaRPr lang="el-GR" altLang="el-GR" sz="20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solidFill>
                  <a:srgbClr val="000000"/>
                </a:solidFill>
                <a:latin typeface="+mn-lt"/>
              </a:rPr>
              <a:t>Καθιέρωση μιας               Θεραπευτικής Σχέσης</a:t>
            </a:r>
            <a:endParaRPr lang="en-US" sz="2800" b="0" dirty="0">
              <a:latin typeface="+mn-lt"/>
            </a:endParaRPr>
          </a:p>
        </p:txBody>
      </p:sp>
      <p:sp>
        <p:nvSpPr>
          <p:cNvPr id="9" name="Θέση περιεχομένου 8"/>
          <p:cNvSpPr>
            <a:spLocks noGrp="1"/>
          </p:cNvSpPr>
          <p:nvPr>
            <p:ph idx="1"/>
            <p:custDataLst>
              <p:tags r:id="rId3"/>
            </p:custDataLst>
          </p:nvPr>
        </p:nvSpPr>
        <p:spPr>
          <a:xfrm>
            <a:off x="215516" y="1451274"/>
            <a:ext cx="8712968" cy="2351139"/>
          </a:xfrm>
        </p:spPr>
        <p:txBody>
          <a:bodyPr>
            <a:noAutofit/>
          </a:bodyPr>
          <a:lstStyle/>
          <a:p>
            <a:pPr>
              <a:lnSpc>
                <a:spcPct val="90000"/>
              </a:lnSpc>
            </a:pPr>
            <a:r>
              <a:rPr lang="el-GR" altLang="el-GR" sz="2400" dirty="0" smtClean="0">
                <a:cs typeface="Times New Roman" panose="02020603050405020304" pitchFamily="18" charset="0"/>
              </a:rPr>
              <a:t>Η </a:t>
            </a:r>
            <a:r>
              <a:rPr lang="el-GR" altLang="el-GR" sz="2400" dirty="0">
                <a:cs typeface="Times New Roman" panose="02020603050405020304" pitchFamily="18" charset="0"/>
              </a:rPr>
              <a:t>καθιέρωση της εμπιστοσύνης μεταξύ του ασθενούς και του νοσηλευτή βοηθά  επίσης στο να μετριαστούν οι φόβοι του ασθενούς.</a:t>
            </a:r>
            <a:endParaRPr lang="el-GR" altLang="el-GR" sz="2400" dirty="0"/>
          </a:p>
          <a:p>
            <a:pPr>
              <a:lnSpc>
                <a:spcPct val="90000"/>
              </a:lnSpc>
            </a:pPr>
            <a:r>
              <a:rPr lang="el-GR" altLang="el-GR" sz="2400" dirty="0">
                <a:cs typeface="Times New Roman" panose="02020603050405020304" pitchFamily="18" charset="0"/>
              </a:rPr>
              <a:t> Αρχικά  ο ασθενής μπορεί να ανεχτεί μόνο 5 ή 10 λεπτά  επαφής.</a:t>
            </a:r>
            <a:endParaRPr lang="el-GR" altLang="el-GR" sz="2400" dirty="0"/>
          </a:p>
          <a:p>
            <a:pPr>
              <a:lnSpc>
                <a:spcPct val="90000"/>
              </a:lnSpc>
            </a:pPr>
            <a:r>
              <a:rPr lang="el-GR" altLang="el-GR" sz="2400" dirty="0">
                <a:cs typeface="Times New Roman" panose="02020603050405020304" pitchFamily="18" charset="0"/>
              </a:rPr>
              <a:t> Η καθιέρωση μιας θεραπευτικής σχέσης χρειάζεται χρόνο, και ο νοσηλευτής πρέπει να είναι υπομονετικός. Ο νοσηλευτής παρέχει  εξηγήσεις που είναι σαφείς, άμεσες,  και εύκολο να κατανοηθούν.</a:t>
            </a:r>
            <a:endParaRPr lang="el-GR" altLang="el-GR" sz="2400" dirty="0"/>
          </a:p>
          <a:p>
            <a:pPr>
              <a:lnSpc>
                <a:spcPct val="90000"/>
              </a:lnSpc>
            </a:pPr>
            <a:r>
              <a:rPr lang="el-GR" altLang="el-GR" sz="2400" dirty="0">
                <a:cs typeface="Times New Roman" panose="02020603050405020304" pitchFamily="18" charset="0"/>
              </a:rPr>
              <a:t> Η επαφή των ματιών δεν πρέπει να είναι επίμονη και η στάση του σώματος ενδείκνυται να είναι χαλαρή.  Οι εκφράσεις του προσώπου πρέπει να μεταβιβάζουν το γνήσιο ενδιαφέρον για τον ασθενή.</a:t>
            </a:r>
            <a:r>
              <a:rPr lang="el-GR" altLang="el-GR" sz="24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altLang="el-GR" dirty="0" smtClean="0"/>
              <a:t>Επικοινωνία με Ασθενείς (α)</a:t>
            </a:r>
            <a:endParaRPr lang="en-US" sz="2800" b="0" dirty="0"/>
          </a:p>
        </p:txBody>
      </p:sp>
      <p:sp>
        <p:nvSpPr>
          <p:cNvPr id="9" name="Θέση περιεχομένου 8"/>
          <p:cNvSpPr>
            <a:spLocks noGrp="1"/>
          </p:cNvSpPr>
          <p:nvPr>
            <p:ph idx="1"/>
            <p:custDataLst>
              <p:tags r:id="rId3"/>
            </p:custDataLst>
          </p:nvPr>
        </p:nvSpPr>
        <p:spPr>
          <a:xfrm>
            <a:off x="311281" y="1440331"/>
            <a:ext cx="8337090"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Η επικοινωνία με τους ασθενείς που παρουσιάζουν ψυχωτικά συμπτώματα μπορεί να είναι δύσκολη. </a:t>
            </a:r>
            <a:endParaRPr lang="en-US"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Ο νοσηλευτής προσπαθεί να κατανοήσει αυτό που ο ασθενής  λέει, αλλά αυτό μπορεί να είναι δύσκολο εάν ο ασθενής έχει παραισθήσεις, αποσύρεται από την πραγματικότητα, ή  παραμένει αμίλητος. </a:t>
            </a:r>
            <a:endParaRPr lang="en-US"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 Ο νοσηλευτής είναι σημαντικό να διατηρήσει τη μη λεκτική επικοινωνία  με τον ασθενή, ειδικά όταν η λεκτική επικοινωνία  δεν είναι επιτυχής. </a:t>
            </a:r>
            <a:endParaRPr lang="en-US"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Η παρουσία του νοσηλευτή είναι μια επαφή με  την πραγματικότητα για τον ασθενή  και μπορεί επίσης να δείξει το  ενδιαφέρον και τη φροντίδα του νοσηλευτή  για τον ασθενή.</a:t>
            </a: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95622" y="260648"/>
            <a:ext cx="9324528" cy="940966"/>
          </a:xfrm>
        </p:spPr>
        <p:txBody>
          <a:bodyPr>
            <a:noAutofit/>
          </a:bodyPr>
          <a:lstStyle/>
          <a:p>
            <a:r>
              <a:rPr lang="el-GR" altLang="el-GR" dirty="0" smtClean="0">
                <a:cs typeface="Times New Roman" panose="02020603050405020304" pitchFamily="18" charset="0"/>
              </a:rPr>
              <a:t>Επικοινωνία με Ασθενείς (β)</a:t>
            </a:r>
            <a:endParaRPr lang="en-US" sz="2800" b="0" dirty="0"/>
          </a:p>
        </p:txBody>
      </p:sp>
      <p:sp>
        <p:nvSpPr>
          <p:cNvPr id="9" name="Θέση περιεχομένου 8"/>
          <p:cNvSpPr>
            <a:spLocks noGrp="1"/>
          </p:cNvSpPr>
          <p:nvPr>
            <p:ph idx="1"/>
            <p:custDataLst>
              <p:tags r:id="rId3"/>
            </p:custDataLst>
          </p:nvPr>
        </p:nvSpPr>
        <p:spPr>
          <a:xfrm>
            <a:off x="210158" y="1556792"/>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Οι ασθενείς που αφήνονται μόνοι για   μεγάλες περιόδους αποσύρονται πιο βαθιά στη ψύχωσή τους και η συχνή επαφή και ο χρόνος που ξοδεύονται με τον ασθενή είναι σημαντικ</a:t>
            </a:r>
            <a:r>
              <a:rPr lang="el-GR" altLang="el-GR" sz="2400" dirty="0">
                <a:solidFill>
                  <a:srgbClr val="000000"/>
                </a:solidFill>
                <a:latin typeface="Times New Roman" panose="02020603050405020304" pitchFamily="18" charset="0"/>
              </a:rPr>
              <a:t>ά</a:t>
            </a:r>
            <a:r>
              <a:rPr lang="el-GR" altLang="el-GR" sz="2400" dirty="0">
                <a:solidFill>
                  <a:srgbClr val="000000"/>
                </a:solidFill>
                <a:cs typeface="Times New Roman" panose="02020603050405020304" pitchFamily="18" charset="0"/>
              </a:rPr>
              <a:t> ακόμα κι αν ο νοσηλευτής δεν είναι βέβαιος ότι ο ασθενής αντιλαμβάνεται και αναγνωρίζει την παρουσία του.</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Ο ασθενής που παρουσιάζει παραλήρημα  δεν μπορεί να πειστεί ότι είναι ψεύτικο ή  αναληθές και επηρεάζεται σημαντικά η  συμπεριφορά του.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Παραδείγματος χάριν, εάν το παραλήρημα του ασθενούς  είναι ότι δηλητηριάζεται, θα είναι  ύποπτος, δύσπιστος, και πιθανώς θα ανθίσταται  στη λήψη των φαρμάκων.  </a:t>
            </a:r>
            <a:endParaRPr lang="el-GR" altLang="el-GR" sz="2400" dirty="0">
              <a:cs typeface="Times New Roman" panose="02020603050405020304" pitchFamily="18" charset="0"/>
            </a:endParaRPr>
          </a:p>
          <a:p>
            <a:pPr>
              <a:lnSpc>
                <a:spcPct val="90000"/>
              </a:lnSpc>
            </a:pPr>
            <a:endParaRPr lang="el-GR" altLang="el-GR" sz="2400" dirty="0"/>
          </a:p>
          <a:p>
            <a:pPr>
              <a:lnSpc>
                <a:spcPct val="90000"/>
              </a:lnSpc>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cs typeface="Times New Roman" panose="02020603050405020304" pitchFamily="18" charset="0"/>
              </a:rPr>
              <a:t>Επικοινωνία με Ασθενείς </a:t>
            </a:r>
            <a:r>
              <a:rPr lang="el-GR" altLang="el-GR" dirty="0" smtClean="0">
                <a:cs typeface="Times New Roman" panose="02020603050405020304" pitchFamily="18" charset="0"/>
              </a:rPr>
              <a:t>(</a:t>
            </a:r>
            <a:r>
              <a:rPr lang="el-GR" altLang="el-GR" dirty="0">
                <a:cs typeface="Times New Roman" panose="02020603050405020304" pitchFamily="18" charset="0"/>
              </a:rPr>
              <a:t>γ</a:t>
            </a:r>
            <a:r>
              <a:rPr lang="el-GR" altLang="el-GR" dirty="0" smtClean="0">
                <a:cs typeface="Times New Roman" panose="02020603050405020304" pitchFamily="18" charset="0"/>
              </a:rPr>
              <a:t>)</a:t>
            </a:r>
            <a:endParaRPr lang="en-US" sz="2800" b="0" dirty="0"/>
          </a:p>
        </p:txBody>
      </p:sp>
      <p:sp>
        <p:nvSpPr>
          <p:cNvPr id="9" name="Θέση περιεχομένου 8"/>
          <p:cNvSpPr>
            <a:spLocks noGrp="1"/>
          </p:cNvSpPr>
          <p:nvPr>
            <p:ph idx="1"/>
            <p:custDataLst>
              <p:tags r:id="rId3"/>
            </p:custDataLst>
          </p:nvPr>
        </p:nvSpPr>
        <p:spPr>
          <a:xfrm>
            <a:off x="125252" y="1201614"/>
            <a:ext cx="8712968" cy="2351139"/>
          </a:xfrm>
        </p:spPr>
        <p:txBody>
          <a:bodyPr>
            <a:noAutofit/>
          </a:bodyPr>
          <a:lstStyle/>
          <a:p>
            <a:r>
              <a:rPr lang="el-GR" altLang="el-GR" sz="2400" dirty="0">
                <a:solidFill>
                  <a:srgbClr val="000000"/>
                </a:solidFill>
                <a:cs typeface="Times New Roman" panose="02020603050405020304" pitchFamily="18" charset="0"/>
              </a:rPr>
              <a:t>Ο νοσηλευτής πρέπει να αποφύγει ανοιχτά  το παραλήρημα ή τη διαφωνία με τον ασθενή.</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 Είναι η  ευθύνη του νοσηλευτή να παρουσιάσει και να διατηρήσει την πραγματικότητα με απλές δηλώσεις </a:t>
            </a:r>
            <a:r>
              <a:rPr lang="el-GR" altLang="el-GR" sz="2400" dirty="0" smtClean="0">
                <a:solidFill>
                  <a:srgbClr val="000000"/>
                </a:solidFill>
                <a:cs typeface="Times New Roman" panose="02020603050405020304" pitchFamily="18" charset="0"/>
              </a:rPr>
              <a:t>όπως:</a:t>
            </a:r>
            <a:endParaRPr lang="el-GR" altLang="el-GR" sz="2400" dirty="0">
              <a:solidFill>
                <a:srgbClr val="000000"/>
              </a:solidFill>
              <a:cs typeface="Times New Roman" panose="02020603050405020304" pitchFamily="18" charset="0"/>
            </a:endParaRPr>
          </a:p>
          <a:p>
            <a:pPr lvl="1"/>
            <a:r>
              <a:rPr lang="el-GR" altLang="el-GR" sz="2000" dirty="0">
                <a:solidFill>
                  <a:srgbClr val="000000"/>
                </a:solidFill>
                <a:cs typeface="Times New Roman" panose="02020603050405020304" pitchFamily="18" charset="0"/>
              </a:rPr>
              <a:t> "  </a:t>
            </a:r>
            <a:r>
              <a:rPr lang="el-GR" altLang="el-GR" sz="2000" i="1" dirty="0">
                <a:solidFill>
                  <a:srgbClr val="000000"/>
                </a:solidFill>
                <a:cs typeface="Times New Roman" panose="02020603050405020304" pitchFamily="18" charset="0"/>
              </a:rPr>
              <a:t>δεν έχω δει κανένα  στοιχείο για αυτό"  </a:t>
            </a:r>
            <a:r>
              <a:rPr lang="el-GR" altLang="el-GR" sz="2000" dirty="0">
                <a:solidFill>
                  <a:srgbClr val="000000"/>
                </a:solidFill>
                <a:cs typeface="Times New Roman" panose="02020603050405020304" pitchFamily="18" charset="0"/>
              </a:rPr>
              <a:t>(παρουσιάζοντας την πραγματικότητα) ή  </a:t>
            </a:r>
            <a:r>
              <a:rPr lang="el-GR" altLang="el-GR" sz="2000" i="1" dirty="0">
                <a:solidFill>
                  <a:srgbClr val="000000"/>
                </a:solidFill>
                <a:cs typeface="Times New Roman" panose="02020603050405020304" pitchFamily="18" charset="0"/>
              </a:rPr>
              <a:t>"δε  φαίνεται έτσι σε μένα " </a:t>
            </a:r>
            <a:r>
              <a:rPr lang="el-GR" altLang="el-GR" sz="2000" dirty="0">
                <a:solidFill>
                  <a:srgbClr val="000000"/>
                </a:solidFill>
                <a:cs typeface="Times New Roman" panose="02020603050405020304" pitchFamily="18" charset="0"/>
              </a:rPr>
              <a:t>(αμφιβολία</a:t>
            </a:r>
            <a:r>
              <a:rPr lang="el-GR" altLang="el-GR" sz="2000" dirty="0">
                <a:solidFill>
                  <a:srgbClr val="000000"/>
                </a:solidFill>
              </a:rPr>
              <a:t> </a:t>
            </a:r>
            <a:r>
              <a:rPr lang="el-GR" altLang="el-GR" sz="2000" dirty="0">
                <a:solidFill>
                  <a:srgbClr val="000000"/>
                </a:solidFill>
                <a:cs typeface="Times New Roman" panose="02020603050405020304" pitchFamily="18" charset="0"/>
              </a:rPr>
              <a:t>). </a:t>
            </a:r>
            <a:endParaRPr lang="el-GR" altLang="el-GR" sz="2000" dirty="0">
              <a:solidFill>
                <a:srgbClr val="000000"/>
              </a:solidFill>
            </a:endParaRPr>
          </a:p>
          <a:p>
            <a:r>
              <a:rPr lang="el-GR" altLang="el-GR" sz="2400" dirty="0">
                <a:solidFill>
                  <a:srgbClr val="000000"/>
                </a:solidFill>
                <a:cs typeface="Times New Roman" panose="02020603050405020304" pitchFamily="18" charset="0"/>
              </a:rPr>
              <a:t>Δεδομένου ότι τα </a:t>
            </a:r>
            <a:r>
              <a:rPr lang="el-GR" altLang="el-GR" sz="2400" dirty="0" err="1">
                <a:solidFill>
                  <a:srgbClr val="000000"/>
                </a:solidFill>
                <a:cs typeface="Times New Roman" panose="02020603050405020304" pitchFamily="18" charset="0"/>
              </a:rPr>
              <a:t>αντιψυχωτικά</a:t>
            </a:r>
            <a:r>
              <a:rPr lang="el-GR" altLang="el-GR" sz="2400" dirty="0">
                <a:solidFill>
                  <a:srgbClr val="000000"/>
                </a:solidFill>
                <a:cs typeface="Times New Roman" panose="02020603050405020304" pitchFamily="18" charset="0"/>
              </a:rPr>
              <a:t>  φάρμακα αρχίζουν να έχουν μια θεραπευτική επίδραση,  θα είναι δυνατό στη συνέχεια για το νοσηλευτή να συζητήσει τις παραληρητικές  ιδέες με τον ασθενή και να προσδιορίσει τους τρόπους με τους  οποίους το παραλήρημα παρεμποδίζει την καθημερινή ζωή του ασθενούς.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88086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solidFill>
                  <a:srgbClr val="000000"/>
                </a:solidFill>
                <a:cs typeface="Times New Roman" panose="02020603050405020304" pitchFamily="18" charset="0"/>
              </a:rPr>
              <a:t>Επικοινωνία με Ασθενείς </a:t>
            </a:r>
            <a:r>
              <a:rPr lang="el-GR" altLang="el-GR" dirty="0" smtClean="0">
                <a:solidFill>
                  <a:srgbClr val="000000"/>
                </a:solidFill>
                <a:cs typeface="Times New Roman" panose="02020603050405020304" pitchFamily="18" charset="0"/>
              </a:rPr>
              <a:t>(δ)</a:t>
            </a:r>
            <a:endParaRPr lang="en-US" sz="2800" b="0" dirty="0"/>
          </a:p>
        </p:txBody>
      </p:sp>
      <p:sp>
        <p:nvSpPr>
          <p:cNvPr id="9" name="Θέση περιεχομένου 8"/>
          <p:cNvSpPr>
            <a:spLocks noGrp="1"/>
          </p:cNvSpPr>
          <p:nvPr>
            <p:ph idx="1"/>
            <p:custDataLst>
              <p:tags r:id="rId3"/>
            </p:custDataLst>
          </p:nvPr>
        </p:nvSpPr>
        <p:spPr>
          <a:xfrm>
            <a:off x="179512" y="1201614"/>
            <a:ext cx="8856984" cy="2880320"/>
          </a:xfrm>
        </p:spPr>
        <p:txBody>
          <a:bodyPr>
            <a:noAutofit/>
          </a:bodyPr>
          <a:lstStyle/>
          <a:p>
            <a:pPr>
              <a:lnSpc>
                <a:spcPct val="90000"/>
              </a:lnSpc>
            </a:pPr>
            <a:r>
              <a:rPr lang="el-GR" altLang="el-GR" sz="2400" dirty="0">
                <a:solidFill>
                  <a:srgbClr val="000000"/>
                </a:solidFill>
                <a:cs typeface="Times New Roman" panose="02020603050405020304" pitchFamily="18" charset="0"/>
              </a:rPr>
              <a:t>Ο νοσηλευτής μπορεί επίσης να βοηθήσει τον ασθενή να ελαχιστοποιήσει τα  αποτελέσματα του παραληρήματος.</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 Οι τεχνικές απόσπασης της προσοχής,  όπως το άκουσμα μουσικής, το να βλέπει τηλεόραση, το γράψιμο ή η  συνομιλία με φίλους, είναι χρήσιμες.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Η άμεση δράση,  όπως η συμμετοχή σε συζήτηση και η αδιαφορία για το παραλήρημα, μπορεί  να είναι ευεργετικά επίσης.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solidFill>
                  <a:srgbClr val="000000"/>
                </a:solidFill>
                <a:cs typeface="Times New Roman" charset="0"/>
              </a:rPr>
              <a:t>Επικοινωνία με Ασθενείς </a:t>
            </a:r>
            <a:r>
              <a:rPr lang="el-GR" altLang="el-GR" dirty="0" smtClean="0">
                <a:solidFill>
                  <a:srgbClr val="000000"/>
                </a:solidFill>
                <a:cs typeface="Times New Roman" charset="0"/>
              </a:rPr>
              <a:t>(ε)</a:t>
            </a:r>
            <a:endParaRPr lang="en-US" sz="2800" b="0" dirty="0"/>
          </a:p>
        </p:txBody>
      </p:sp>
      <p:sp>
        <p:nvSpPr>
          <p:cNvPr id="9" name="Θέση περιεχομένου 8"/>
          <p:cNvSpPr>
            <a:spLocks noGrp="1"/>
          </p:cNvSpPr>
          <p:nvPr>
            <p:ph idx="1"/>
            <p:custDataLst>
              <p:tags r:id="rId3"/>
            </p:custDataLst>
          </p:nvPr>
        </p:nvSpPr>
        <p:spPr>
          <a:xfrm>
            <a:off x="291682" y="1208910"/>
            <a:ext cx="8712968" cy="2351139"/>
          </a:xfrm>
        </p:spPr>
        <p:txBody>
          <a:bodyPr>
            <a:noAutofit/>
          </a:bodyPr>
          <a:lstStyle/>
          <a:p>
            <a:pPr>
              <a:lnSpc>
                <a:spcPct val="90000"/>
              </a:lnSpc>
            </a:pPr>
            <a:r>
              <a:rPr lang="el-GR" altLang="el-GR" sz="2000" dirty="0">
                <a:solidFill>
                  <a:srgbClr val="000000"/>
                </a:solidFill>
                <a:cs typeface="Times New Roman" panose="02020603050405020304" pitchFamily="18" charset="0"/>
              </a:rPr>
              <a:t>Για να παρέμβει ο νοσηλευτής  όταν ο ασθενής βιώνει τις ψευδαισθήσεις απαιτείται να εστιάσει σε αυτό που είναι πραγματικό και  να βοηθήσει μετατοπίζοντας την απάντηση του ασθενούς προς την πραγματικότητα.</a:t>
            </a:r>
            <a:endParaRPr lang="el-GR" altLang="el-GR" sz="2000" dirty="0">
              <a:solidFill>
                <a:srgbClr val="000000"/>
              </a:solidFill>
            </a:endParaRPr>
          </a:p>
          <a:p>
            <a:pPr>
              <a:lnSpc>
                <a:spcPct val="90000"/>
              </a:lnSpc>
            </a:pPr>
            <a:r>
              <a:rPr lang="el-GR" altLang="el-GR" sz="2000" dirty="0">
                <a:solidFill>
                  <a:srgbClr val="000000"/>
                </a:solidFill>
                <a:cs typeface="Times New Roman" panose="02020603050405020304" pitchFamily="18" charset="0"/>
              </a:rPr>
              <a:t> Αρχικά ο νοσηλευτής πρέπει να καθορίσει τι ο ασθενής αντιλαμβάνεται — δηλαδή τι οι φωνές λένε ή τι ο ασθενής βλέπει. Με τον τρόπο αυτό θα κατανοήσει τη φύση των συναισθημάτων  και της συμπεριφοράς του ασθενούς.</a:t>
            </a:r>
            <a:endParaRPr lang="el-GR" altLang="el-GR" sz="2000" dirty="0">
              <a:solidFill>
                <a:srgbClr val="000000"/>
              </a:solidFill>
            </a:endParaRPr>
          </a:p>
          <a:p>
            <a:pPr>
              <a:lnSpc>
                <a:spcPct val="90000"/>
              </a:lnSpc>
            </a:pPr>
            <a:r>
              <a:rPr lang="el-GR" altLang="el-GR" sz="2000" dirty="0">
                <a:solidFill>
                  <a:srgbClr val="000000"/>
                </a:solidFill>
                <a:cs typeface="Times New Roman" panose="02020603050405020304" pitchFamily="18" charset="0"/>
              </a:rPr>
              <a:t> Στις ψευδαισθήσεις εντολής,  ο ασθενής ακούει φωνές που του λένε να κάνει  κάτι, συχνά για να βλάψει τον εαυτό του ή κάποιον άλλον.</a:t>
            </a:r>
            <a:endParaRPr lang="el-GR" altLang="el-GR" sz="2000" dirty="0">
              <a:solidFill>
                <a:srgbClr val="000000"/>
              </a:solidFill>
            </a:endParaRPr>
          </a:p>
          <a:p>
            <a:pPr>
              <a:lnSpc>
                <a:spcPct val="90000"/>
              </a:lnSpc>
            </a:pPr>
            <a:r>
              <a:rPr lang="el-GR" altLang="el-GR" sz="2000" dirty="0">
                <a:solidFill>
                  <a:srgbClr val="000000"/>
                </a:solidFill>
                <a:cs typeface="Times New Roman" panose="02020603050405020304" pitchFamily="18" charset="0"/>
              </a:rPr>
              <a:t> Για  αυτόν τον λόγο, ο νοσηλευτής πρέπει να αποσπάσει μια περιγραφή του  περιεχομένου της ψευδαίσθησης έτσι ώστε με τη φροντίδα να μπορεί να πάρει τις προφυλάξεις για να προστατεύσει τον ασθενή και τους άλλους ανάλογα με τις ανάγκες. </a:t>
            </a:r>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72008" y="252587"/>
            <a:ext cx="9324528" cy="940966"/>
          </a:xfrm>
        </p:spPr>
        <p:txBody>
          <a:bodyPr>
            <a:noAutofit/>
          </a:bodyPr>
          <a:lstStyle/>
          <a:p>
            <a:r>
              <a:rPr lang="el-GR" altLang="el-GR" dirty="0">
                <a:solidFill>
                  <a:srgbClr val="000000"/>
                </a:solidFill>
                <a:latin typeface="+mn-lt"/>
                <a:cs typeface="Arial" panose="020B0604020202020204" pitchFamily="34" charset="0"/>
              </a:rPr>
              <a:t>Επικοινωνία με Ασθενείς </a:t>
            </a:r>
            <a:r>
              <a:rPr lang="el-GR" altLang="el-GR" dirty="0" smtClean="0">
                <a:solidFill>
                  <a:srgbClr val="000000"/>
                </a:solidFill>
                <a:latin typeface="+mn-lt"/>
                <a:cs typeface="Arial" panose="020B0604020202020204" pitchFamily="34" charset="0"/>
              </a:rPr>
              <a:t>(</a:t>
            </a:r>
            <a:r>
              <a:rPr lang="el-GR" altLang="el-GR" dirty="0" err="1" smtClean="0">
                <a:solidFill>
                  <a:srgbClr val="000000"/>
                </a:solidFill>
                <a:latin typeface="+mn-lt"/>
                <a:cs typeface="Arial" panose="020B0604020202020204" pitchFamily="34" charset="0"/>
              </a:rPr>
              <a:t>στ</a:t>
            </a:r>
            <a:r>
              <a:rPr lang="el-GR" altLang="el-GR" dirty="0" smtClean="0">
                <a:solidFill>
                  <a:srgbClr val="000000"/>
                </a:solidFill>
                <a:latin typeface="+mn-lt"/>
                <a:cs typeface="Arial" panose="020B0604020202020204" pitchFamily="34" charset="0"/>
              </a:rPr>
              <a:t>)</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r>
              <a:rPr lang="el-GR" altLang="el-GR" sz="2000" dirty="0">
                <a:solidFill>
                  <a:srgbClr val="000000"/>
                </a:solidFill>
                <a:cs typeface="Times New Roman" panose="02020603050405020304" pitchFamily="18" charset="0"/>
              </a:rPr>
              <a:t>Ο νοσηλευτής μπορεί να πει, "δεν ακούω καμία φωνή, εσείς τι ακούτε;</a:t>
            </a:r>
            <a:r>
              <a:rPr lang="el-GR" altLang="el-GR" sz="2000" i="1" dirty="0">
                <a:solidFill>
                  <a:srgbClr val="000000"/>
                </a:solidFill>
                <a:cs typeface="Times New Roman" panose="02020603050405020304" pitchFamily="18" charset="0"/>
              </a:rPr>
              <a:t>" </a:t>
            </a:r>
            <a:r>
              <a:rPr lang="el-GR" altLang="el-GR" sz="2000" dirty="0">
                <a:solidFill>
                  <a:srgbClr val="000000"/>
                </a:solidFill>
                <a:cs typeface="Times New Roman" panose="02020603050405020304" pitchFamily="18" charset="0"/>
              </a:rPr>
              <a:t>(παρουσιάζοντας  τη πραγματικότητα/επιδιώκοντας τη διευκρίνιση).</a:t>
            </a:r>
            <a:endParaRPr lang="el-GR" altLang="el-GR" sz="2000" dirty="0">
              <a:solidFill>
                <a:srgbClr val="000000"/>
              </a:solidFill>
            </a:endParaRPr>
          </a:p>
          <a:p>
            <a:pPr algn="just"/>
            <a:r>
              <a:rPr lang="el-GR" altLang="el-GR" sz="2000" dirty="0">
                <a:solidFill>
                  <a:srgbClr val="000000"/>
                </a:solidFill>
                <a:cs typeface="Times New Roman" panose="02020603050405020304" pitchFamily="18" charset="0"/>
              </a:rPr>
              <a:t> Αυτό μπορεί επίσης να βοηθήσει το  νοσηλευτή να καταλάβει πώς να ανακουφίσει τους φόβους ή την παράνοια του ασθενούς. </a:t>
            </a:r>
            <a:endParaRPr lang="el-GR" altLang="el-GR" sz="2000" dirty="0">
              <a:solidFill>
                <a:srgbClr val="000000"/>
              </a:solidFill>
            </a:endParaRPr>
          </a:p>
          <a:p>
            <a:pPr algn="just"/>
            <a:r>
              <a:rPr lang="el-GR" altLang="el-GR" sz="2000" dirty="0">
                <a:solidFill>
                  <a:srgbClr val="000000"/>
                </a:solidFill>
                <a:cs typeface="Times New Roman" panose="02020603050405020304" pitchFamily="18" charset="0"/>
              </a:rPr>
              <a:t>Παραδείγματος χάριν, ο ασθενής μπορεί να βλέπει φαντάσματα ή  τέρατα, και ο νοσηλευτής θα μπορούσε  να πει:  </a:t>
            </a:r>
            <a:r>
              <a:rPr lang="el-GR" altLang="el-GR" sz="2000" i="1" dirty="0">
                <a:solidFill>
                  <a:srgbClr val="000000"/>
                </a:solidFill>
                <a:cs typeface="Times New Roman" panose="02020603050405020304" pitchFamily="18" charset="0"/>
              </a:rPr>
              <a:t>"Δεν βλέπω τίποτα, αλλά πρέπει να είστε φοβισμένος….. Είστε ασφαλείς εδώ στο νοσοκομείο " </a:t>
            </a:r>
            <a:r>
              <a:rPr lang="el-GR" altLang="el-GR" sz="2000" dirty="0">
                <a:solidFill>
                  <a:srgbClr val="000000"/>
                </a:solidFill>
                <a:cs typeface="Times New Roman" panose="02020603050405020304" pitchFamily="18" charset="0"/>
              </a:rPr>
              <a:t>(παρουσιάζοντας  τη πραγματικότητα/μεταφράζοντας τα συναισθήματα). </a:t>
            </a:r>
            <a:endParaRPr lang="el-GR" altLang="el-GR" sz="2000" dirty="0">
              <a:solidFill>
                <a:srgbClr val="000000"/>
              </a:solidFill>
            </a:endParaRPr>
          </a:p>
          <a:p>
            <a:pPr algn="just"/>
            <a:r>
              <a:rPr lang="el-GR" altLang="el-GR" sz="2000" dirty="0">
                <a:solidFill>
                  <a:srgbClr val="000000"/>
                </a:solidFill>
                <a:cs typeface="Times New Roman" panose="02020603050405020304" pitchFamily="18" charset="0"/>
              </a:rPr>
              <a:t>Αυτό αναγνωρίζει  το φόβο του ασθενούς αλλά και τον καθησυχάζει  ότι κανένα κακό  δεν θα του συμβεί. </a:t>
            </a:r>
            <a:endParaRPr lang="el-GR" altLang="el-GR" sz="2000" dirty="0">
              <a:cs typeface="Times New Roman" panose="02020603050405020304" pitchFamily="18" charset="0"/>
            </a:endParaRPr>
          </a:p>
          <a:p>
            <a:endParaRPr lang="el-GR" altLang="el-GR" sz="20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smtClean="0">
                <a:solidFill>
                  <a:srgbClr val="000000"/>
                </a:solidFill>
                <a:latin typeface="+mn-lt"/>
                <a:cs typeface="Arial" panose="020B0604020202020204" pitchFamily="34" charset="0"/>
              </a:rPr>
              <a:t>Συνεργασία με Ασθενείς</a:t>
            </a:r>
            <a:endParaRPr lang="en-US" b="0" dirty="0">
              <a:latin typeface="+mn-lt"/>
            </a:endParaRPr>
          </a:p>
        </p:txBody>
      </p:sp>
      <p:sp>
        <p:nvSpPr>
          <p:cNvPr id="9" name="Θέση περιεχομένου 8"/>
          <p:cNvSpPr>
            <a:spLocks noGrp="1"/>
          </p:cNvSpPr>
          <p:nvPr>
            <p:ph idx="1"/>
            <p:custDataLst>
              <p:tags r:id="rId3"/>
            </p:custDataLst>
          </p:nvPr>
        </p:nvSpPr>
        <p:spPr>
          <a:xfrm>
            <a:off x="251520" y="1423812"/>
            <a:ext cx="871296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Μπορεί επίσης να είναι χρήσιμο να συνεργαστεί με τον ασθενή για  να προσδιορίσει ορισμένες καταστάσεις που μπορούν να προηγηθούν ή να προκαλέσουν τις ακουστικές ψευδαισθήσεις</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Η ένταση των ψευδαισθήσεων  συσχετίζεται συχνά με τα επίπεδα ανησυχίας επομένως, ο έλεγχος  και η προσπάθεια παρέμβασης για τη μείωση των επιπέδων ανησυχίας μπορούν να μειώσουν την έντασή τους.</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Οι ασθενείς που αναγνωρίζουν ότι  ορισμένες καταστάσεις ή πρότυπα της σκέψης προηγούνται της έναρξης  των φωνών μπορούν τελικά να είναι σε θέση να διαχειριστούν ή να ελέγξουν τις ψευδαισθήσεις και να ρυθμίζουν ή να αποφεύγουν τις συγκεκριμένες καταστάσεις. </a:t>
            </a:r>
            <a:endParaRPr lang="el-GR" altLang="el-GR" sz="2400" dirty="0">
              <a:cs typeface="Times New Roman" panose="02020603050405020304" pitchFamily="18" charset="0"/>
            </a:endParaRPr>
          </a:p>
          <a:p>
            <a:pPr>
              <a:lnSpc>
                <a:spcPct val="90000"/>
              </a:lnSpc>
            </a:pPr>
            <a:endParaRPr lang="el-GR" altLang="el-GR"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92707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smtClean="0">
                <a:solidFill>
                  <a:srgbClr val="000000"/>
                </a:solidFill>
                <a:latin typeface="+mn-lt"/>
                <a:cs typeface="Arial" panose="020B0604020202020204" pitchFamily="34" charset="0"/>
              </a:rPr>
              <a:t>Το κινητό τηλέφωνο</a:t>
            </a:r>
            <a:endParaRPr lang="en-US" b="0" dirty="0">
              <a:latin typeface="+mn-lt"/>
            </a:endParaRPr>
          </a:p>
        </p:txBody>
      </p:sp>
      <p:sp>
        <p:nvSpPr>
          <p:cNvPr id="9" name="Θέση περιεχομένου 8"/>
          <p:cNvSpPr>
            <a:spLocks noGrp="1"/>
          </p:cNvSpPr>
          <p:nvPr>
            <p:ph idx="1"/>
            <p:custDataLst>
              <p:tags r:id="rId3"/>
            </p:custDataLst>
          </p:nvPr>
        </p:nvSpPr>
        <p:spPr>
          <a:xfrm>
            <a:off x="251520" y="1700808"/>
            <a:ext cx="8712968" cy="2351139"/>
          </a:xfrm>
        </p:spPr>
        <p:txBody>
          <a:bodyPr>
            <a:noAutofit/>
          </a:bodyPr>
          <a:lstStyle/>
          <a:p>
            <a:pPr algn="just">
              <a:lnSpc>
                <a:spcPct val="90000"/>
              </a:lnSpc>
            </a:pPr>
            <a:r>
              <a:rPr lang="el-GR" altLang="el-GR" sz="2400" dirty="0">
                <a:solidFill>
                  <a:srgbClr val="000000"/>
                </a:solidFill>
                <a:cs typeface="Times New Roman" panose="02020603050405020304" pitchFamily="18" charset="0"/>
              </a:rPr>
              <a:t>Μια ομάδα επινόησε τη στρατηγική να έχουν οι ασθενείς ένα κινητό τηλέφωνο (απομίμηση ή πραγματικό) για να αντιμετωπίζουν  τις φωνές όταν είναι σε δημόσιους χώρους. </a:t>
            </a:r>
          </a:p>
          <a:p>
            <a:pPr>
              <a:lnSpc>
                <a:spcPct val="90000"/>
              </a:lnSpc>
            </a:pPr>
            <a:endParaRPr lang="el-GR" altLang="el-GR" sz="2400" dirty="0">
              <a:solidFill>
                <a:srgbClr val="000000"/>
              </a:solidFill>
              <a:latin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151012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dirty="0" smtClean="0">
                <a:solidFill>
                  <a:srgbClr val="000000"/>
                </a:solidFill>
                <a:latin typeface="+mn-lt"/>
                <a:cs typeface="Arial" panose="020B0604020202020204" pitchFamily="34" charset="0"/>
              </a:rPr>
              <a:t>Απώλεια ορίων του Εγώ</a:t>
            </a:r>
            <a:endParaRPr lang="en-US" b="0" dirty="0">
              <a:latin typeface="+mn-lt"/>
            </a:endParaRPr>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r>
              <a:rPr lang="el-GR" altLang="el-GR" sz="2400" dirty="0">
                <a:solidFill>
                  <a:srgbClr val="000000"/>
                </a:solidFill>
                <a:cs typeface="Times New Roman" panose="02020603050405020304" pitchFamily="18" charset="0"/>
              </a:rPr>
              <a:t>Οι ασθενείς με  σχιζοφρένια δοκιμάζουν συχνά μια απώλεια  ορίων του εγώ, η οποία δημιουργεί  δυσκολίες για τους ίδιους  και τους άλλους στο περιβάλλον και την κοινότητα.</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  Οι ενδεχομένως περίεργες ή παράξενες συμπεριφορές περιλαμβάνουν την αφή άλλων χωρίς  προειδοποίηση, την παρείσφρηση  στο ζωτικό χώρο άλλων, την ομιλία ή το χάδι των άψυχων αντικειμένων, και συμμετοχή σε  κοινωνικά  ακατάλληλες συμπεριφορές όπως γδύσιμο, αυνανισμός, ή ο</a:t>
            </a:r>
            <a:r>
              <a:rPr lang="el-GR" altLang="el-GR" sz="2400" dirty="0">
                <a:solidFill>
                  <a:srgbClr val="000000"/>
                </a:solidFill>
              </a:rPr>
              <a:t>ύρηση</a:t>
            </a:r>
            <a:r>
              <a:rPr lang="el-GR" altLang="el-GR" sz="2400" dirty="0">
                <a:solidFill>
                  <a:srgbClr val="000000"/>
                </a:solidFill>
                <a:cs typeface="Times New Roman" panose="02020603050405020304" pitchFamily="18" charset="0"/>
              </a:rPr>
              <a:t> </a:t>
            </a:r>
            <a:r>
              <a:rPr lang="el-GR" altLang="el-GR" sz="2400" dirty="0">
                <a:solidFill>
                  <a:srgbClr val="000000"/>
                </a:solidFill>
              </a:rPr>
              <a:t>μπροστά στους άλλους</a:t>
            </a:r>
            <a:r>
              <a:rPr lang="el-GR" altLang="el-GR" sz="2400" dirty="0">
                <a:solidFill>
                  <a:srgbClr val="000000"/>
                </a:solidFill>
                <a:cs typeface="Times New Roman" panose="02020603050405020304" pitchFamily="18" charset="0"/>
              </a:rPr>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271561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dirty="0" smtClean="0">
                <a:solidFill>
                  <a:srgbClr val="000000"/>
                </a:solidFill>
                <a:cs typeface="Times New Roman" panose="02020603050405020304" pitchFamily="18" charset="0"/>
              </a:rPr>
              <a:t>Προστασία </a:t>
            </a:r>
            <a:r>
              <a:rPr lang="el-GR" altLang="el-GR" dirty="0">
                <a:solidFill>
                  <a:srgbClr val="000000"/>
                </a:solidFill>
                <a:cs typeface="Times New Roman" panose="02020603050405020304" pitchFamily="18" charset="0"/>
              </a:rPr>
              <a:t>του </a:t>
            </a:r>
            <a:r>
              <a:rPr lang="el-GR" altLang="el-GR" dirty="0" smtClean="0">
                <a:solidFill>
                  <a:srgbClr val="000000"/>
                </a:solidFill>
                <a:cs typeface="Times New Roman" panose="02020603050405020304" pitchFamily="18" charset="0"/>
              </a:rPr>
              <a:t>Ασθενούς</a:t>
            </a:r>
            <a:endParaRPr lang="en-US" b="0" dirty="0"/>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Η προστασία του ασθενούς είναι μια αρχική παρέμβαση και περιλαμβάνει την προστασία του ασθενούς από την αντίδραση αυτών που αντιμετωπίζουν τον ασθενή στις παρεισφρήσεις και την κοινωνικά απαράδεκτη συμπεριφορά.</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 Ο </a:t>
            </a:r>
            <a:r>
              <a:rPr lang="el-GR" altLang="el-GR" sz="2400" dirty="0" err="1">
                <a:solidFill>
                  <a:srgbClr val="000000"/>
                </a:solidFill>
                <a:cs typeface="Times New Roman" panose="02020603050405020304" pitchFamily="18" charset="0"/>
              </a:rPr>
              <a:t>επαναπροσανατολισμός</a:t>
            </a:r>
            <a:r>
              <a:rPr lang="el-GR" altLang="el-GR" sz="2400" dirty="0">
                <a:solidFill>
                  <a:srgbClr val="000000"/>
                </a:solidFill>
                <a:cs typeface="Times New Roman" panose="02020603050405020304" pitchFamily="18" charset="0"/>
              </a:rPr>
              <a:t> του ασθενούς μακριά από τις καταστάσεις ή τους άλλους  μπορεί να διακόψει την ανεπιθύμητη συμπεριφορά και να κρατήσει τον  ασθενή από τις περαιτέρω παρεισφρητικές συμπεριφορές. </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 Ο νοσηλευτής  πρέπει επίσης να προσπαθήσει να προστατεύσει το δικαίωμα του ασθενούς στη μυστικότητα και αξιοπρέπεια.</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Το να πάρουμε τον ασθενή στο δωμάτιό του/της ή σε  μια  ήρεμη περιοχή με  λιγότερη κίνηση και λιγότερους ανθρώπους συχνά βοηθάει.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814215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sz="4000" dirty="0" smtClean="0">
                <a:solidFill>
                  <a:srgbClr val="000000"/>
                </a:solidFill>
                <a:latin typeface="+mn-lt"/>
              </a:rPr>
              <a:t>Συνεργασία / </a:t>
            </a:r>
            <a:r>
              <a:rPr lang="el-GR" altLang="el-GR" sz="4000" dirty="0" err="1" smtClean="0">
                <a:solidFill>
                  <a:srgbClr val="000000"/>
                </a:solidFill>
                <a:latin typeface="+mn-lt"/>
              </a:rPr>
              <a:t>Επαναπροσανατολισμός</a:t>
            </a:r>
            <a:endParaRPr lang="en-US" sz="4000" b="0" dirty="0">
              <a:latin typeface="+mn-lt"/>
            </a:endParaRPr>
          </a:p>
        </p:txBody>
      </p:sp>
      <p:sp>
        <p:nvSpPr>
          <p:cNvPr id="9" name="Θέση περιεχομένου 8"/>
          <p:cNvSpPr>
            <a:spLocks noGrp="1"/>
          </p:cNvSpPr>
          <p:nvPr>
            <p:ph idx="1"/>
            <p:custDataLst>
              <p:tags r:id="rId3"/>
            </p:custDataLst>
          </p:nvPr>
        </p:nvSpPr>
        <p:spPr>
          <a:xfrm>
            <a:off x="125252" y="1308805"/>
            <a:ext cx="8712968" cy="2351139"/>
          </a:xfrm>
        </p:spPr>
        <p:txBody>
          <a:bodyPr>
            <a:noAutofit/>
          </a:bodyPr>
          <a:lstStyle/>
          <a:p>
            <a:pPr algn="just"/>
            <a:r>
              <a:rPr lang="el-GR" altLang="el-GR" sz="2400" dirty="0">
                <a:solidFill>
                  <a:srgbClr val="000000"/>
                </a:solidFill>
                <a:cs typeface="Times New Roman" panose="02020603050405020304" pitchFamily="18" charset="0"/>
              </a:rPr>
              <a:t>Παραδείγματος χάριν εάν ο ασθενής είναι μπροστά σε άλλους, ο νοσηλευτής μπορεί να πει,  "Πάμε</a:t>
            </a:r>
            <a:r>
              <a:rPr lang="el-GR" altLang="el-GR" sz="2400" i="1" dirty="0">
                <a:solidFill>
                  <a:srgbClr val="000000"/>
                </a:solidFill>
                <a:cs typeface="Times New Roman" panose="02020603050405020304" pitchFamily="18" charset="0"/>
              </a:rPr>
              <a:t> στο δωμάτιό σας και μπορείτε να φορέσετε τα ενδύματά σας"  </a:t>
            </a:r>
            <a:r>
              <a:rPr lang="el-GR" altLang="el-GR" sz="2400" dirty="0">
                <a:solidFill>
                  <a:srgbClr val="000000"/>
                </a:solidFill>
                <a:cs typeface="Times New Roman" panose="02020603050405020304" pitchFamily="18" charset="0"/>
              </a:rPr>
              <a:t>(ενθάρρυνση της συνεργασίας/</a:t>
            </a:r>
            <a:r>
              <a:rPr lang="el-GR" altLang="el-GR" sz="2400" dirty="0" err="1">
                <a:solidFill>
                  <a:srgbClr val="000000"/>
                </a:solidFill>
                <a:cs typeface="Times New Roman" panose="02020603050405020304" pitchFamily="18" charset="0"/>
              </a:rPr>
              <a:t>επαναπροσανατολισμός</a:t>
            </a:r>
            <a:r>
              <a:rPr lang="el-GR" altLang="el-GR" sz="2400" dirty="0">
                <a:solidFill>
                  <a:srgbClr val="000000"/>
                </a:solidFill>
                <a:cs typeface="Times New Roman" panose="02020603050405020304" pitchFamily="18" charset="0"/>
              </a:rPr>
              <a:t> της κατάλληλης δραστηριότητας). </a:t>
            </a:r>
            <a:endParaRPr lang="el-GR" altLang="el-GR" sz="2400" dirty="0">
              <a:solidFill>
                <a:srgbClr val="000000"/>
              </a:solidFill>
            </a:endParaRPr>
          </a:p>
          <a:p>
            <a:pPr algn="just"/>
            <a:r>
              <a:rPr lang="el-GR" altLang="el-GR" sz="2400" dirty="0">
                <a:solidFill>
                  <a:srgbClr val="000000"/>
                </a:solidFill>
                <a:cs typeface="Times New Roman" panose="02020603050405020304" pitchFamily="18" charset="0"/>
              </a:rPr>
              <a:t>Εάν ο ασθενής κάνει λεκτικές δηλώσεις σε άλλους, ο νοσηλευτής μπορεί να ζητήσει από τον ασθενή  να πάει για έναν περίπατο ή σε μια άλλη περιοχή για να ακούσει  μουσική.</a:t>
            </a:r>
            <a:endParaRPr lang="el-GR" altLang="el-GR" sz="2400" dirty="0">
              <a:solidFill>
                <a:srgbClr val="000000"/>
              </a:solidFill>
            </a:endParaRPr>
          </a:p>
          <a:p>
            <a:pPr algn="just"/>
            <a:r>
              <a:rPr lang="el-GR" altLang="el-GR" sz="2400" dirty="0">
                <a:solidFill>
                  <a:srgbClr val="000000"/>
                </a:solidFill>
                <a:cs typeface="Times New Roman" panose="02020603050405020304" pitchFamily="18" charset="0"/>
              </a:rPr>
              <a:t> Ο νοσηλευτής πρέπει να αντιμετωπίσει την κοινωνικά απαράδεκτη συμπεριφορά. </a:t>
            </a:r>
            <a:endParaRPr lang="el-GR" altLang="el-GR" sz="2400" dirty="0">
              <a:solidFill>
                <a:srgbClr val="000000"/>
              </a:solidFill>
            </a:endParaRPr>
          </a:p>
          <a:p>
            <a:pPr algn="just"/>
            <a:r>
              <a:rPr lang="el-GR" altLang="el-GR" sz="2400" dirty="0">
                <a:solidFill>
                  <a:srgbClr val="000000"/>
                </a:solidFill>
                <a:cs typeface="Times New Roman" panose="02020603050405020304" pitchFamily="18" charset="0"/>
              </a:rPr>
              <a:t> Αυτό σημαίνει  πραγματικές δηλώσεις χωρίς επίπληξη και χωρίς να μιλάει στον ασθενή σαν να είναι παιδί</a:t>
            </a:r>
            <a:r>
              <a:rPr lang="el-GR" altLang="el-GR" sz="2400" dirty="0" smtClean="0">
                <a:solidFill>
                  <a:srgbClr val="000000"/>
                </a:solidFill>
                <a:cs typeface="Times New Roman" panose="02020603050405020304" pitchFamily="18" charset="0"/>
              </a:rPr>
              <a:t>. </a:t>
            </a: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748093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sz="4000" dirty="0" smtClean="0">
                <a:solidFill>
                  <a:srgbClr val="000000"/>
                </a:solidFill>
                <a:latin typeface="+mn-lt"/>
              </a:rPr>
              <a:t>Βοήθεια </a:t>
            </a:r>
            <a:r>
              <a:rPr lang="el-GR" altLang="el-GR" sz="4000" dirty="0">
                <a:solidFill>
                  <a:srgbClr val="000000"/>
                </a:solidFill>
                <a:latin typeface="+mn-lt"/>
              </a:rPr>
              <a:t>άλλων που επηρεάζονται </a:t>
            </a:r>
            <a:endParaRPr lang="en-US" sz="4000" b="0" dirty="0">
              <a:latin typeface="+mn-lt"/>
            </a:endParaRPr>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Μερικές συμπεριφορές μπορούν να είναι τόσο δυσάρεστες ή απειλητικές που οι άλλοι να αντιδρούν, φωνάζοντας ή προσπαθώντας να  γελοιοποιήσουν,  ή ακόμα να επιτεθούν στον ασθενή.</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 Αν και η παροχή   φυσικής προστασίας για τον ασθενή είναι  το πρώτο μέλημα του νοσηλευτή,</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 η βοήθεια άλλων που επηρεάζονται  από τη συμπεριφορά του ασθενούς είναι επίσης σημαντική. </a:t>
            </a:r>
            <a:endParaRPr lang="el-GR" altLang="el-GR" sz="2800" dirty="0">
              <a:solidFill>
                <a:srgbClr val="000000"/>
              </a:solidFill>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783235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404664"/>
            <a:ext cx="9324528" cy="940966"/>
          </a:xfrm>
        </p:spPr>
        <p:txBody>
          <a:bodyPr>
            <a:noAutofit/>
          </a:bodyPr>
          <a:lstStyle/>
          <a:p>
            <a:r>
              <a:rPr lang="el-GR" altLang="el-GR" sz="4000" dirty="0" smtClean="0">
                <a:solidFill>
                  <a:srgbClr val="000000"/>
                </a:solidFill>
                <a:latin typeface="+mn-lt"/>
              </a:rPr>
              <a:t>Καθησυχασμός Οικογένειας</a:t>
            </a:r>
            <a:endParaRPr lang="en-US" sz="4000" b="0" dirty="0">
              <a:latin typeface="+mn-lt"/>
            </a:endParaRPr>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pPr algn="just"/>
            <a:r>
              <a:rPr lang="el-GR" altLang="el-GR" sz="2800" dirty="0">
                <a:solidFill>
                  <a:srgbClr val="000000"/>
                </a:solidFill>
                <a:cs typeface="Times New Roman" panose="02020603050405020304" pitchFamily="18" charset="0"/>
              </a:rPr>
              <a:t>Ο νοσηλευτής καθησυχάζει την οικογένεια του ασθενούς ότι αυτές οι συμπεριφορές είναι μέρος της ασθένειας του και δεν κατευθύνονται προς αυτούς.</a:t>
            </a:r>
            <a:endParaRPr lang="el-GR" altLang="el-GR" sz="2800" dirty="0">
              <a:solidFill>
                <a:srgbClr val="000000"/>
              </a:solidFill>
            </a:endParaRPr>
          </a:p>
          <a:p>
            <a:pPr algn="just"/>
            <a:r>
              <a:rPr lang="el-GR" altLang="el-GR" sz="2800" dirty="0">
                <a:solidFill>
                  <a:srgbClr val="000000"/>
                </a:solidFill>
                <a:cs typeface="Times New Roman" panose="02020603050405020304" pitchFamily="18" charset="0"/>
              </a:rPr>
              <a:t> Τέτοιες καταστάσεις δίνουν μια  ευκαιρία να εκπαιδευτούν τα μέλη της οικογένειας για τη σχιζοφρένεια και να ελαττωθούν τα συναισθήματα ενοχής, ντροπής,  ή η αίσθηση ευθύνης. </a:t>
            </a:r>
            <a:endParaRPr lang="el-GR" altLang="el-GR" sz="2800" dirty="0">
              <a:cs typeface="Times New Roman" panose="02020603050405020304" pitchFamily="18" charset="0"/>
            </a:endParaRPr>
          </a:p>
          <a:p>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850011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8276" y="260648"/>
            <a:ext cx="9324528" cy="940966"/>
          </a:xfrm>
        </p:spPr>
        <p:txBody>
          <a:bodyPr>
            <a:noAutofit/>
          </a:bodyPr>
          <a:lstStyle/>
          <a:p>
            <a:r>
              <a:rPr lang="el-GR" altLang="el-GR" sz="4000" dirty="0" smtClean="0">
                <a:cs typeface="Times New Roman" panose="02020603050405020304" pitchFamily="18" charset="0"/>
              </a:rPr>
              <a:t>Νοσηλευτικές παρεμβάσεις για ψευδαισθήσεις – Αιτιολογία (1)</a:t>
            </a:r>
            <a:endParaRPr lang="en-US" sz="4000" b="0" dirty="0">
              <a:latin typeface="+mn-lt"/>
            </a:endParaRPr>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pPr>
              <a:lnSpc>
                <a:spcPct val="90000"/>
              </a:lnSpc>
            </a:pPr>
            <a:r>
              <a:rPr lang="el-GR" altLang="el-GR" sz="2400" b="1" dirty="0">
                <a:cs typeface="Times New Roman" panose="02020603050405020304" pitchFamily="18" charset="0"/>
              </a:rPr>
              <a:t>1</a:t>
            </a:r>
            <a:r>
              <a:rPr lang="el-GR" altLang="el-GR" sz="2400" dirty="0">
                <a:cs typeface="Times New Roman" panose="02020603050405020304" pitchFamily="18" charset="0"/>
              </a:rPr>
              <a:t>. </a:t>
            </a:r>
            <a:r>
              <a:rPr lang="el-GR" altLang="el-GR" sz="2400" dirty="0">
                <a:solidFill>
                  <a:srgbClr val="000000"/>
                </a:solidFill>
                <a:cs typeface="Times New Roman" panose="02020603050405020304" pitchFamily="18" charset="0"/>
              </a:rPr>
              <a:t>Εξηγήστε τις διαδικασίες, και προσπαθήστε να είστε βέβαιος ότι ο ασθενής  καταλαβαίνει τις διαδικασίες. </a:t>
            </a:r>
            <a:endParaRPr lang="el-GR" altLang="el-GR" sz="2400" dirty="0">
              <a:cs typeface="Times New Roman" panose="02020603050405020304" pitchFamily="18" charset="0"/>
            </a:endParaRPr>
          </a:p>
          <a:p>
            <a:pPr marL="0" indent="0">
              <a:lnSpc>
                <a:spcPct val="90000"/>
              </a:lnSpc>
              <a:buNone/>
            </a:pPr>
            <a:r>
              <a:rPr lang="el-GR" altLang="el-GR" sz="2400" b="1" dirty="0"/>
              <a:t>Γιατί : </a:t>
            </a:r>
            <a:r>
              <a:rPr lang="el-GR" altLang="el-GR" sz="2400" dirty="0">
                <a:solidFill>
                  <a:srgbClr val="000000"/>
                </a:solidFill>
                <a:cs typeface="Times New Roman" panose="02020603050405020304" pitchFamily="18" charset="0"/>
              </a:rPr>
              <a:t>Όταν ο ασθενής αποκτά τη γνώση των διαδικασιών,  είναι λιγότερο πιθανό να αισθανθεί εξαπατημένος από το προσωπικό. </a:t>
            </a:r>
          </a:p>
          <a:p>
            <a:pPr marL="0" indent="0">
              <a:lnSpc>
                <a:spcPct val="90000"/>
              </a:lnSpc>
              <a:buNone/>
            </a:pPr>
            <a:endParaRPr lang="el-GR" altLang="el-GR" sz="2400" dirty="0">
              <a:cs typeface="Times New Roman" panose="02020603050405020304" pitchFamily="18" charset="0"/>
            </a:endParaRPr>
          </a:p>
          <a:p>
            <a:pPr>
              <a:lnSpc>
                <a:spcPct val="90000"/>
              </a:lnSpc>
            </a:pPr>
            <a:r>
              <a:rPr lang="el-GR" altLang="el-GR" sz="2400" b="1" dirty="0">
                <a:solidFill>
                  <a:srgbClr val="000000"/>
                </a:solidFill>
                <a:cs typeface="Times New Roman" panose="02020603050405020304" pitchFamily="18" charset="0"/>
              </a:rPr>
              <a:t>2</a:t>
            </a:r>
            <a:r>
              <a:rPr lang="el-GR" altLang="el-GR" sz="2400" dirty="0">
                <a:solidFill>
                  <a:srgbClr val="000000"/>
                </a:solidFill>
                <a:cs typeface="Times New Roman" panose="02020603050405020304" pitchFamily="18" charset="0"/>
              </a:rPr>
              <a:t>. Δώστε τη θετική ανατροφοδότηση για τις επιτυχίες του ασθενούς. </a:t>
            </a:r>
            <a:endParaRPr lang="el-GR" altLang="el-GR" sz="2400" dirty="0">
              <a:solidFill>
                <a:srgbClr val="000000"/>
              </a:solidFill>
            </a:endParaRPr>
          </a:p>
          <a:p>
            <a:pPr marL="0" indent="0">
              <a:lnSpc>
                <a:spcPct val="90000"/>
              </a:lnSpc>
              <a:buNone/>
            </a:pPr>
            <a:r>
              <a:rPr lang="el-GR" altLang="el-GR" sz="2400" b="1" dirty="0">
                <a:solidFill>
                  <a:srgbClr val="000000"/>
                </a:solidFill>
              </a:rPr>
              <a:t>Γιατί: </a:t>
            </a:r>
            <a:r>
              <a:rPr lang="el-GR" altLang="el-GR" sz="2400" dirty="0">
                <a:solidFill>
                  <a:srgbClr val="000000"/>
                </a:solidFill>
                <a:cs typeface="Times New Roman" panose="02020603050405020304" pitchFamily="18" charset="0"/>
              </a:rPr>
              <a:t>Η θετική ανατροφοδότηση ενισχύει την αίσθηση ευημερίας  του ασθενούς  και βοηθά να κάνει την πραγματικότητα  μια θετικότερη κατάσταση </a:t>
            </a:r>
            <a:r>
              <a:rPr lang="el-GR" altLang="el-GR" sz="2400" dirty="0" err="1">
                <a:solidFill>
                  <a:srgbClr val="000000"/>
                </a:solidFill>
                <a:cs typeface="Times New Roman" panose="02020603050405020304" pitchFamily="18" charset="0"/>
              </a:rPr>
              <a:t>γι</a:t>
            </a:r>
            <a:r>
              <a:rPr lang="el-GR" altLang="el-GR" sz="2400" dirty="0">
                <a:solidFill>
                  <a:srgbClr val="000000"/>
                </a:solidFill>
                <a:cs typeface="Times New Roman" panose="02020603050405020304" pitchFamily="18" charset="0"/>
              </a:rPr>
              <a:t> αυτόν.</a:t>
            </a:r>
          </a:p>
          <a:p>
            <a:pPr>
              <a:lnSpc>
                <a:spcPct val="90000"/>
              </a:lnSpc>
            </a:pPr>
            <a:endParaRPr lang="el-GR" altLang="el-GR" sz="2400" dirty="0">
              <a:solidFill>
                <a:srgbClr val="000000"/>
              </a:solidFill>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935781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8276" y="260648"/>
            <a:ext cx="9324528" cy="940966"/>
          </a:xfrm>
        </p:spPr>
        <p:txBody>
          <a:bodyPr>
            <a:noAutofit/>
          </a:bodyPr>
          <a:lstStyle/>
          <a:p>
            <a:r>
              <a:rPr lang="el-GR" altLang="el-GR" sz="4000" dirty="0" smtClean="0">
                <a:cs typeface="Times New Roman" panose="02020603050405020304" pitchFamily="18" charset="0"/>
              </a:rPr>
              <a:t>Νοσηλευτικές παρεμβάσεις για ψευδαισθήσεις – Αιτιολογία (2)</a:t>
            </a:r>
            <a:endParaRPr lang="en-US" sz="4000" b="0" dirty="0">
              <a:latin typeface="+mn-lt"/>
            </a:endParaRPr>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r>
              <a:rPr lang="el-GR" altLang="el-GR" sz="2400" dirty="0">
                <a:solidFill>
                  <a:srgbClr val="000000"/>
                </a:solidFill>
                <a:cs typeface="Times New Roman" panose="02020603050405020304" pitchFamily="18" charset="0"/>
              </a:rPr>
              <a:t>Αναγνωρίστε τις αυταπάτες του ασθενούς ως την αντίληψή του για το περιβάλλον.</a:t>
            </a:r>
            <a:endParaRPr lang="el-GR" altLang="el-GR" sz="2400" dirty="0">
              <a:solidFill>
                <a:srgbClr val="000000"/>
              </a:solidFill>
            </a:endParaRPr>
          </a:p>
          <a:p>
            <a:pPr marL="0" indent="0">
              <a:buNone/>
            </a:pPr>
            <a:r>
              <a:rPr lang="el-GR" altLang="el-GR" sz="2400" b="1" dirty="0">
                <a:solidFill>
                  <a:srgbClr val="000000"/>
                </a:solidFill>
              </a:rPr>
              <a:t>Γιατί: </a:t>
            </a:r>
            <a:r>
              <a:rPr lang="el-GR" altLang="el-GR" sz="2400" dirty="0">
                <a:solidFill>
                  <a:srgbClr val="000000"/>
                </a:solidFill>
                <a:cs typeface="Times New Roman" panose="02020603050405020304" pitchFamily="18" charset="0"/>
              </a:rPr>
              <a:t>Είναι σημαντικό να αναγνωριστούν οι περιβαλλοντικές αντιλήψεις του ασθενούς για να κατανοήσουμε τα συναισθήματα που  δοκιμάζει. </a:t>
            </a:r>
          </a:p>
          <a:p>
            <a:r>
              <a:rPr lang="el-GR" altLang="el-GR" sz="2400" dirty="0">
                <a:solidFill>
                  <a:srgbClr val="000000"/>
                </a:solidFill>
                <a:cs typeface="Times New Roman" panose="02020603050405020304" pitchFamily="18" charset="0"/>
              </a:rPr>
              <a:t> Αρχικά, μη διαφωνήσετε με τον ασθενή ή μην προσπαθήστε να τον πείσετε  ότι οι αυταπάτες είναι ψεύτικες  ή πλασματικές.</a:t>
            </a:r>
            <a:endParaRPr lang="el-GR" altLang="el-GR" sz="2400" dirty="0">
              <a:solidFill>
                <a:srgbClr val="000000"/>
              </a:solidFill>
            </a:endParaRPr>
          </a:p>
          <a:p>
            <a:pPr marL="0" indent="0">
              <a:buNone/>
            </a:pPr>
            <a:r>
              <a:rPr lang="el-GR" altLang="el-GR" sz="2400" b="1" dirty="0">
                <a:solidFill>
                  <a:srgbClr val="000000"/>
                </a:solidFill>
              </a:rPr>
              <a:t>Γιατί: </a:t>
            </a:r>
            <a:r>
              <a:rPr lang="el-GR" altLang="el-GR" sz="2400" dirty="0">
                <a:solidFill>
                  <a:srgbClr val="000000"/>
                </a:solidFill>
                <a:cs typeface="Times New Roman" panose="02020603050405020304" pitchFamily="18" charset="0"/>
              </a:rPr>
              <a:t>Το λογικό επιχείρημα δεν διαλύει τις απατηλές ιδέες  και μπορεί να παρεμποδίσει την ανάπτυξη της εμπιστοσύνης.  </a:t>
            </a:r>
          </a:p>
          <a:p>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942480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8276" y="260648"/>
            <a:ext cx="9324528" cy="940966"/>
          </a:xfrm>
        </p:spPr>
        <p:txBody>
          <a:bodyPr>
            <a:noAutofit/>
          </a:bodyPr>
          <a:lstStyle/>
          <a:p>
            <a:r>
              <a:rPr lang="el-GR" altLang="el-GR" sz="4000" dirty="0" smtClean="0">
                <a:cs typeface="Times New Roman" panose="02020603050405020304" pitchFamily="18" charset="0"/>
              </a:rPr>
              <a:t>Νοσηλευτικές παρεμβάσεις για ψευδαισθήσεις – Αιτιολογία (3)</a:t>
            </a:r>
            <a:endParaRPr lang="en-US" sz="4000" b="0" dirty="0">
              <a:latin typeface="+mn-lt"/>
            </a:endParaRPr>
          </a:p>
        </p:txBody>
      </p:sp>
      <p:sp>
        <p:nvSpPr>
          <p:cNvPr id="9" name="Θέση περιεχομένου 8"/>
          <p:cNvSpPr>
            <a:spLocks noGrp="1"/>
          </p:cNvSpPr>
          <p:nvPr>
            <p:ph idx="1"/>
            <p:custDataLst>
              <p:tags r:id="rId3"/>
            </p:custDataLst>
          </p:nvPr>
        </p:nvSpPr>
        <p:spPr>
          <a:xfrm>
            <a:off x="251520" y="1556792"/>
            <a:ext cx="8712968" cy="2351139"/>
          </a:xfrm>
        </p:spPr>
        <p:txBody>
          <a:bodyPr>
            <a:noAutofit/>
          </a:bodyPr>
          <a:lstStyle/>
          <a:p>
            <a:r>
              <a:rPr lang="el-GR" altLang="el-GR" sz="2400" dirty="0" smtClean="0">
                <a:solidFill>
                  <a:srgbClr val="000000"/>
                </a:solidFill>
                <a:cs typeface="Times New Roman" panose="02020603050405020304" pitchFamily="18" charset="0"/>
              </a:rPr>
              <a:t>Αλληλοεπιδράστε </a:t>
            </a:r>
            <a:r>
              <a:rPr lang="el-GR" altLang="el-GR" sz="2400" dirty="0">
                <a:solidFill>
                  <a:srgbClr val="000000"/>
                </a:solidFill>
                <a:cs typeface="Times New Roman" panose="02020603050405020304" pitchFamily="18" charset="0"/>
              </a:rPr>
              <a:t>με τον ασθενή βάσει των πραγματικών καταστάσεων , μην επιμείνετε στο απατηλό υλικό. </a:t>
            </a:r>
            <a:endParaRPr lang="el-GR" altLang="el-GR" sz="2400" dirty="0">
              <a:solidFill>
                <a:srgbClr val="000000"/>
              </a:solidFill>
            </a:endParaRPr>
          </a:p>
          <a:p>
            <a:pPr marL="0" indent="0">
              <a:buNone/>
            </a:pPr>
            <a:r>
              <a:rPr lang="el-GR" altLang="el-GR" sz="2400" b="1" dirty="0">
                <a:solidFill>
                  <a:srgbClr val="000000"/>
                </a:solidFill>
              </a:rPr>
              <a:t>Γιατί: </a:t>
            </a:r>
            <a:r>
              <a:rPr lang="el-GR" altLang="el-GR" sz="2400" dirty="0">
                <a:solidFill>
                  <a:srgbClr val="000000"/>
                </a:solidFill>
                <a:cs typeface="Times New Roman" panose="02020603050405020304" pitchFamily="18" charset="0"/>
              </a:rPr>
              <a:t>Η αλληλεπίδραση για την πραγματικότητα βοηθάει τον ασθενή. </a:t>
            </a:r>
            <a:endParaRPr lang="el-GR" altLang="el-GR" sz="2400" dirty="0">
              <a:solidFill>
                <a:srgbClr val="000000"/>
              </a:solidFill>
            </a:endParaRPr>
          </a:p>
          <a:p>
            <a:pPr algn="just"/>
            <a:r>
              <a:rPr lang="el-GR" altLang="el-GR" sz="2400" dirty="0">
                <a:solidFill>
                  <a:srgbClr val="000000"/>
                </a:solidFill>
                <a:cs typeface="Times New Roman" panose="02020603050405020304" pitchFamily="18" charset="0"/>
              </a:rPr>
              <a:t>.Ενθαρρύνεται τον ασθενή στις ένα προς ένα δραστηριότητες πρώτα,  έπειτα δραστηριότητες στις μικρές ομάδες, και βαθμιαία δραστηριότητες στις μεγαλύτερες ομάδες. </a:t>
            </a:r>
          </a:p>
          <a:p>
            <a:pPr marL="0" indent="0">
              <a:buNone/>
            </a:pPr>
            <a:r>
              <a:rPr lang="el-GR" altLang="el-GR" sz="2400" b="1" dirty="0">
                <a:solidFill>
                  <a:srgbClr val="000000"/>
                </a:solidFill>
              </a:rPr>
              <a:t>Γιατί:  </a:t>
            </a:r>
            <a:r>
              <a:rPr lang="el-GR" altLang="el-GR" sz="2400" dirty="0">
                <a:solidFill>
                  <a:srgbClr val="000000"/>
                </a:solidFill>
                <a:cs typeface="Times New Roman" panose="02020603050405020304" pitchFamily="18" charset="0"/>
              </a:rPr>
              <a:t>Ο ασθενής που είναι δύσπιστος μπορεί καλύτερα να επικοινωνήσει με ένα  άτομο αρχικά. Η βαθμιαία εισαγωγή άλλων όταν μπορεί ο ασθενής να το ανεχτεί, είναι λιγότερο απειλητική</a:t>
            </a:r>
            <a:r>
              <a:rPr lang="el-GR" altLang="el-GR" sz="2400" dirty="0">
                <a:solidFill>
                  <a:srgbClr val="000000"/>
                </a:solidFill>
              </a:rPr>
              <a:t> </a:t>
            </a:r>
          </a:p>
          <a:p>
            <a:endParaRPr lang="el-GR" altLang="el-GR" sz="2400" dirty="0">
              <a:solidFill>
                <a:srgbClr val="000000"/>
              </a:solidFill>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212805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8276" y="260648"/>
            <a:ext cx="9324528" cy="940966"/>
          </a:xfrm>
        </p:spPr>
        <p:txBody>
          <a:bodyPr>
            <a:noAutofit/>
          </a:bodyPr>
          <a:lstStyle/>
          <a:p>
            <a:r>
              <a:rPr lang="el-GR" altLang="el-GR" sz="4000" dirty="0" smtClean="0">
                <a:cs typeface="Times New Roman" panose="02020603050405020304" pitchFamily="18" charset="0"/>
              </a:rPr>
              <a:t>Νοσηλευτικές παρεμβάσεις για ψευδαισθήσεις – Αιτιολογία (4)</a:t>
            </a:r>
            <a:endParaRPr lang="en-US" sz="4000" b="0" dirty="0">
              <a:latin typeface="+mn-lt"/>
            </a:endParaRPr>
          </a:p>
        </p:txBody>
      </p:sp>
      <p:sp>
        <p:nvSpPr>
          <p:cNvPr id="9" name="Θέση περιεχομένου 8"/>
          <p:cNvSpPr>
            <a:spLocks noGrp="1"/>
          </p:cNvSpPr>
          <p:nvPr>
            <p:ph idx="1"/>
            <p:custDataLst>
              <p:tags r:id="rId3"/>
            </p:custDataLst>
          </p:nvPr>
        </p:nvSpPr>
        <p:spPr>
          <a:xfrm>
            <a:off x="179512" y="1332319"/>
            <a:ext cx="871296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Αναγνωρίστε και υποστηρίξτε τις ολοκληρωμένες δραστηριότητες ή προσπάθειες του ασθενούς (δραστηριότητες ή προγράμματα που ολοκληρώνονται, ευθύνες που εκπληρώνονται, αλληλεπιδράσεις που αρχίζουν).</a:t>
            </a:r>
            <a:endParaRPr lang="el-GR" altLang="el-GR" sz="2400" dirty="0">
              <a:solidFill>
                <a:srgbClr val="000000"/>
              </a:solidFill>
            </a:endParaRPr>
          </a:p>
          <a:p>
            <a:pPr marL="0" indent="0">
              <a:lnSpc>
                <a:spcPct val="90000"/>
              </a:lnSpc>
              <a:buNone/>
            </a:pPr>
            <a:r>
              <a:rPr lang="el-GR" altLang="el-GR" sz="2400" b="1" dirty="0">
                <a:solidFill>
                  <a:srgbClr val="000000"/>
                </a:solidFill>
              </a:rPr>
              <a:t>Γιατί:</a:t>
            </a:r>
            <a:r>
              <a:rPr lang="el-GR" altLang="el-GR" sz="2400" dirty="0">
                <a:solidFill>
                  <a:srgbClr val="000000"/>
                </a:solidFill>
              </a:rPr>
              <a:t> </a:t>
            </a:r>
            <a:r>
              <a:rPr lang="el-GR" altLang="el-GR" sz="2400" dirty="0">
                <a:solidFill>
                  <a:srgbClr val="000000"/>
                </a:solidFill>
                <a:cs typeface="Times New Roman" panose="02020603050405020304" pitchFamily="18" charset="0"/>
              </a:rPr>
              <a:t>Η αναγνώριση των ολοκληρώσεων μπορεί να ελαττώσει την  ανησυχία του ασθενούς και την ανάγκη για τις αυταπάτες ως  πηγή αυτοσεβασμού.</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Παρουσιάστε </a:t>
            </a:r>
            <a:r>
              <a:rPr lang="el-GR" altLang="el-GR" sz="2400" dirty="0" err="1">
                <a:solidFill>
                  <a:srgbClr val="000000"/>
                </a:solidFill>
                <a:cs typeface="Times New Roman" panose="02020603050405020304" pitchFamily="18" charset="0"/>
              </a:rPr>
              <a:t>ενσυναίσθηση</a:t>
            </a:r>
            <a:r>
              <a:rPr lang="el-GR" altLang="el-GR" sz="2400" dirty="0">
                <a:solidFill>
                  <a:srgbClr val="000000"/>
                </a:solidFill>
                <a:cs typeface="Times New Roman" panose="02020603050405020304" pitchFamily="18" charset="0"/>
              </a:rPr>
              <a:t> σχετικά με τα συναισθήματα του ασθενούς, καθησυχάστε τον ασθενή για την παρουσία και την αποδοχής σας </a:t>
            </a:r>
            <a:endParaRPr lang="el-GR" altLang="el-GR" sz="2400" dirty="0">
              <a:solidFill>
                <a:srgbClr val="000000"/>
              </a:solidFill>
            </a:endParaRPr>
          </a:p>
          <a:p>
            <a:pPr marL="0" indent="0">
              <a:lnSpc>
                <a:spcPct val="90000"/>
              </a:lnSpc>
              <a:buNone/>
            </a:pPr>
            <a:r>
              <a:rPr lang="el-GR" altLang="el-GR" sz="2400" b="1" dirty="0">
                <a:solidFill>
                  <a:srgbClr val="000000"/>
                </a:solidFill>
              </a:rPr>
              <a:t>Γιατί:</a:t>
            </a:r>
            <a:r>
              <a:rPr lang="el-GR" altLang="el-GR" sz="2400" dirty="0">
                <a:solidFill>
                  <a:srgbClr val="000000"/>
                </a:solidFill>
              </a:rPr>
              <a:t> </a:t>
            </a:r>
            <a:r>
              <a:rPr lang="el-GR" altLang="el-GR" sz="2400" dirty="0">
                <a:solidFill>
                  <a:srgbClr val="000000"/>
                </a:solidFill>
                <a:cs typeface="Times New Roman" panose="02020603050405020304" pitchFamily="18" charset="0"/>
              </a:rPr>
              <a:t>Οι αυταπάτες του ασθενούς μπορεί να  είναι επώδυνες. Η </a:t>
            </a:r>
            <a:r>
              <a:rPr lang="el-GR" altLang="el-GR" sz="2400" dirty="0" err="1">
                <a:solidFill>
                  <a:srgbClr val="000000"/>
                </a:solidFill>
                <a:cs typeface="Times New Roman" panose="02020603050405020304" pitchFamily="18" charset="0"/>
              </a:rPr>
              <a:t>ενσυναίσθηση</a:t>
            </a:r>
            <a:r>
              <a:rPr lang="el-GR" altLang="el-GR" sz="2400" dirty="0">
                <a:solidFill>
                  <a:srgbClr val="000000"/>
                </a:solidFill>
                <a:cs typeface="Times New Roman" panose="02020603050405020304" pitchFamily="18" charset="0"/>
              </a:rPr>
              <a:t>  μεταβιβάζει την αποδοχή σας ως προς τον ασθενή και τη φροντίδα  και το ενδιαφέρον σας.</a:t>
            </a:r>
          </a:p>
          <a:p>
            <a:pPr>
              <a:lnSpc>
                <a:spcPct val="90000"/>
              </a:lnSpc>
              <a:buNone/>
            </a:pPr>
            <a:r>
              <a:rPr lang="el-GR" altLang="el-GR" sz="2400" dirty="0">
                <a:solidFill>
                  <a:srgbClr val="000000"/>
                </a:solidFill>
                <a:cs typeface="Times New Roman" panose="02020603050405020304" pitchFamily="18" charset="0"/>
              </a:rPr>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788631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8276" y="260648"/>
            <a:ext cx="9324528" cy="940966"/>
          </a:xfrm>
        </p:spPr>
        <p:txBody>
          <a:bodyPr>
            <a:noAutofit/>
          </a:bodyPr>
          <a:lstStyle/>
          <a:p>
            <a:r>
              <a:rPr lang="el-GR" altLang="el-GR" sz="4000" dirty="0" smtClean="0">
                <a:cs typeface="Times New Roman" panose="02020603050405020304" pitchFamily="18" charset="0"/>
              </a:rPr>
              <a:t>Νοσηλευτικές παρεμβάσεις για ψευδαισθήσεις – Αιτιολογία (5)</a:t>
            </a:r>
            <a:endParaRPr lang="en-US" sz="4000" b="0" dirty="0">
              <a:latin typeface="+mn-lt"/>
            </a:endParaRPr>
          </a:p>
        </p:txBody>
      </p:sp>
      <p:sp>
        <p:nvSpPr>
          <p:cNvPr id="9" name="Θέση περιεχομένου 8"/>
          <p:cNvSpPr>
            <a:spLocks noGrp="1"/>
          </p:cNvSpPr>
          <p:nvPr>
            <p:ph idx="1"/>
            <p:custDataLst>
              <p:tags r:id="rId3"/>
            </p:custDataLst>
          </p:nvPr>
        </p:nvSpPr>
        <p:spPr>
          <a:xfrm>
            <a:off x="179512" y="1332319"/>
            <a:ext cx="8712968" cy="2351139"/>
          </a:xfrm>
        </p:spPr>
        <p:txBody>
          <a:bodyPr>
            <a:noAutofit/>
          </a:bodyPr>
          <a:lstStyle/>
          <a:p>
            <a:r>
              <a:rPr lang="el-GR" altLang="el-GR" sz="2400" dirty="0">
                <a:solidFill>
                  <a:srgbClr val="000000"/>
                </a:solidFill>
                <a:cs typeface="Times New Roman" panose="02020603050405020304" pitchFamily="18" charset="0"/>
              </a:rPr>
              <a:t>Να μην κρίνετε ή να κοροϊδεύετε ή να κάνετε αστεία για τις  πεποιθήσεις του ασθενούς. </a:t>
            </a:r>
            <a:endParaRPr lang="el-GR" altLang="el-GR" sz="2400" dirty="0">
              <a:solidFill>
                <a:srgbClr val="000000"/>
              </a:solidFill>
            </a:endParaRPr>
          </a:p>
          <a:p>
            <a:pPr marL="0" indent="0">
              <a:buNone/>
            </a:pPr>
            <a:r>
              <a:rPr lang="el-GR" altLang="el-GR" sz="2400" b="1" dirty="0">
                <a:solidFill>
                  <a:srgbClr val="000000"/>
                </a:solidFill>
              </a:rPr>
              <a:t>Γιατί: </a:t>
            </a:r>
            <a:r>
              <a:rPr lang="el-GR" altLang="el-GR" sz="2400" dirty="0">
                <a:solidFill>
                  <a:srgbClr val="000000"/>
                </a:solidFill>
                <a:cs typeface="Times New Roman" panose="02020603050405020304" pitchFamily="18" charset="0"/>
              </a:rPr>
              <a:t>Οι αυταπάτες και τα συναισθήματα του ασθενούς δεν είναι αστείες  για αυτόν. Ο ασθενής μπορεί να αισθανθεί ότι απορρίπτεται από σας ή να αισθανθεί ασήμαντος εάν τον προσεγγίζετε με  χιούμορ. </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Μην πείτε ποτέ στον ασθενή ότι δέχεστε τις  αυταπάτες ως </a:t>
            </a:r>
            <a:r>
              <a:rPr lang="el-GR" altLang="el-GR" sz="2400" dirty="0" smtClean="0">
                <a:solidFill>
                  <a:srgbClr val="000000"/>
                </a:solidFill>
                <a:cs typeface="Times New Roman" panose="02020603050405020304" pitchFamily="18" charset="0"/>
              </a:rPr>
              <a:t>πραγματικότητα. </a:t>
            </a:r>
            <a:endParaRPr lang="el-GR" altLang="el-GR" sz="2400" dirty="0">
              <a:solidFill>
                <a:srgbClr val="000000"/>
              </a:solidFill>
            </a:endParaRPr>
          </a:p>
          <a:p>
            <a:pPr marL="0" indent="0">
              <a:buNone/>
            </a:pPr>
            <a:r>
              <a:rPr lang="el-GR" altLang="el-GR" sz="2400" b="1" dirty="0">
                <a:solidFill>
                  <a:srgbClr val="000000"/>
                </a:solidFill>
              </a:rPr>
              <a:t>Γιατί: </a:t>
            </a:r>
            <a:r>
              <a:rPr lang="el-GR" altLang="el-GR" sz="2400" dirty="0">
                <a:solidFill>
                  <a:srgbClr val="000000"/>
                </a:solidFill>
                <a:cs typeface="Times New Roman" panose="02020603050405020304" pitchFamily="18" charset="0"/>
              </a:rPr>
              <a:t>Θα ενισχύατε την αυταπάτη (έτσι,</a:t>
            </a:r>
            <a:r>
              <a:rPr lang="el-GR" altLang="el-GR" sz="2400" dirty="0">
                <a:solidFill>
                  <a:srgbClr val="000000"/>
                </a:solidFill>
              </a:rPr>
              <a:t> και</a:t>
            </a:r>
            <a:r>
              <a:rPr lang="el-GR" altLang="el-GR" sz="2400" dirty="0">
                <a:solidFill>
                  <a:srgbClr val="000000"/>
                </a:solidFill>
                <a:cs typeface="Times New Roman" panose="02020603050405020304" pitchFamily="18" charset="0"/>
              </a:rPr>
              <a:t> την ασθένεια  του ασθενούς) εάν δείχνατε ότι την πιστεύετε.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7106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98276" y="260648"/>
            <a:ext cx="9324528" cy="940966"/>
          </a:xfrm>
        </p:spPr>
        <p:txBody>
          <a:bodyPr>
            <a:noAutofit/>
          </a:bodyPr>
          <a:lstStyle/>
          <a:p>
            <a:r>
              <a:rPr lang="el-GR" altLang="el-GR" sz="4000" dirty="0" smtClean="0">
                <a:cs typeface="Times New Roman" panose="02020603050405020304" pitchFamily="18" charset="0"/>
              </a:rPr>
              <a:t>Νοσηλευτικές παρεμβάσεις για ψευδαισθήσεις – Αιτιολογία (6)</a:t>
            </a:r>
            <a:endParaRPr lang="en-US" sz="4000" b="0" dirty="0">
              <a:latin typeface="+mn-lt"/>
            </a:endParaRPr>
          </a:p>
        </p:txBody>
      </p:sp>
      <p:sp>
        <p:nvSpPr>
          <p:cNvPr id="9" name="Θέση περιεχομένου 8"/>
          <p:cNvSpPr>
            <a:spLocks noGrp="1"/>
          </p:cNvSpPr>
          <p:nvPr>
            <p:ph idx="1"/>
            <p:custDataLst>
              <p:tags r:id="rId3"/>
            </p:custDataLst>
          </p:nvPr>
        </p:nvSpPr>
        <p:spPr>
          <a:xfrm>
            <a:off x="467544" y="1844824"/>
            <a:ext cx="8496944" cy="2351139"/>
          </a:xfrm>
        </p:spPr>
        <p:txBody>
          <a:bodyPr>
            <a:noAutofit/>
          </a:bodyPr>
          <a:lstStyle/>
          <a:p>
            <a:pPr>
              <a:lnSpc>
                <a:spcPct val="90000"/>
              </a:lnSpc>
              <a:defRPr/>
            </a:pPr>
            <a:r>
              <a:rPr lang="el-GR" altLang="el-GR" sz="2000" dirty="0">
                <a:solidFill>
                  <a:srgbClr val="000000"/>
                </a:solidFill>
                <a:cs typeface="Times New Roman" charset="0"/>
              </a:rPr>
              <a:t>Άμεσα αμφιβάλετε σχετικά με τις αυταπάτες  μόλις ο ασθενής φαίνεται έτοιμος να το δεχτεί, (π.χ.,  "το βρίσκω δύσκολο να το πιστέψω.") Μην διαφωνήσετε με τον ασθενή, αλλά παρουσιάστε έναν πραγματικό απολογισμό ανάλογα με την κατάσταση όπως τη βλέπετε.</a:t>
            </a:r>
            <a:endParaRPr lang="el-GR" altLang="el-GR" sz="2000" dirty="0">
              <a:solidFill>
                <a:srgbClr val="000000"/>
              </a:solidFill>
            </a:endParaRPr>
          </a:p>
          <a:p>
            <a:pPr marL="0" indent="0">
              <a:lnSpc>
                <a:spcPct val="90000"/>
              </a:lnSpc>
              <a:buNone/>
              <a:defRPr/>
            </a:pPr>
            <a:r>
              <a:rPr lang="el-GR" altLang="el-GR" sz="2000" b="1" dirty="0">
                <a:solidFill>
                  <a:srgbClr val="000000"/>
                </a:solidFill>
              </a:rPr>
              <a:t>Γιατί:</a:t>
            </a:r>
            <a:r>
              <a:rPr lang="el-GR" altLang="el-GR" sz="2000" dirty="0">
                <a:solidFill>
                  <a:srgbClr val="000000"/>
                </a:solidFill>
              </a:rPr>
              <a:t>  </a:t>
            </a:r>
            <a:r>
              <a:rPr lang="el-GR" altLang="el-GR" sz="2000" dirty="0">
                <a:solidFill>
                  <a:srgbClr val="000000"/>
                </a:solidFill>
                <a:cs typeface="Times New Roman" charset="0"/>
              </a:rPr>
              <a:t>Δεδομένου ότι ο ασθεν</a:t>
            </a:r>
            <a:r>
              <a:rPr lang="el-GR" altLang="el-GR" sz="2000" dirty="0">
                <a:solidFill>
                  <a:srgbClr val="000000"/>
                </a:solidFill>
              </a:rPr>
              <a:t>ή</a:t>
            </a:r>
            <a:r>
              <a:rPr lang="el-GR" altLang="el-GR" sz="2000" dirty="0">
                <a:solidFill>
                  <a:srgbClr val="000000"/>
                </a:solidFill>
                <a:cs typeface="Times New Roman" charset="0"/>
              </a:rPr>
              <a:t>ς αρχίζει να σας εμπιστεύεται, μπορεί  να γίνει πρόθυμος να αμφιβάλει για την αυταπάτη εάν εκφράζετε την αμφιβολία σας. </a:t>
            </a:r>
            <a:endParaRPr lang="el-GR" altLang="el-GR" sz="2000" dirty="0">
              <a:solidFill>
                <a:srgbClr val="000000"/>
              </a:solidFill>
            </a:endParaRPr>
          </a:p>
          <a:p>
            <a:pPr>
              <a:lnSpc>
                <a:spcPct val="90000"/>
              </a:lnSpc>
              <a:defRPr/>
            </a:pPr>
            <a:r>
              <a:rPr lang="el-GR" altLang="el-GR" sz="2000" dirty="0">
                <a:solidFill>
                  <a:srgbClr val="000000"/>
                </a:solidFill>
                <a:cs typeface="Times New Roman" charset="0"/>
              </a:rPr>
              <a:t>Προσπαθήστε να συζητήσετε τις απατηλές σκέψεις ως πρόβλημα στη ζωή του ασθενούς. Ρωτήστε τον ασθενή εάν  μπορεί να δει ότι οι αυταπάτες παρεμποδίζουν  τη ζωή του/, </a:t>
            </a:r>
            <a:endParaRPr lang="el-GR" altLang="el-GR" sz="2000" dirty="0">
              <a:solidFill>
                <a:srgbClr val="000000"/>
              </a:solidFill>
            </a:endParaRPr>
          </a:p>
          <a:p>
            <a:pPr marL="0" indent="0">
              <a:lnSpc>
                <a:spcPct val="90000"/>
              </a:lnSpc>
              <a:buNone/>
              <a:defRPr/>
            </a:pPr>
            <a:r>
              <a:rPr lang="el-GR" altLang="el-GR" sz="2000" b="1" dirty="0">
                <a:solidFill>
                  <a:srgbClr val="000000"/>
                </a:solidFill>
              </a:rPr>
              <a:t>Γιατί:</a:t>
            </a:r>
            <a:r>
              <a:rPr lang="el-GR" altLang="el-GR" sz="2000" dirty="0">
                <a:solidFill>
                  <a:srgbClr val="000000"/>
                </a:solidFill>
              </a:rPr>
              <a:t> </a:t>
            </a:r>
            <a:r>
              <a:rPr lang="el-GR" altLang="el-GR" sz="2000" dirty="0">
                <a:solidFill>
                  <a:srgbClr val="000000"/>
                </a:solidFill>
                <a:cs typeface="Times New Roman" charset="0"/>
              </a:rPr>
              <a:t>Η συζήτηση των προβλημάτων που προκαλούνται από τις αυταπάτες  είναι μια εστίαση στο παρόν και </a:t>
            </a:r>
            <a:r>
              <a:rPr lang="el-GR" altLang="el-GR" sz="2000" dirty="0">
                <a:solidFill>
                  <a:srgbClr val="000000"/>
                </a:solidFill>
              </a:rPr>
              <a:t>στην </a:t>
            </a:r>
            <a:r>
              <a:rPr lang="el-GR" altLang="el-GR" sz="2000" dirty="0">
                <a:solidFill>
                  <a:srgbClr val="000000"/>
                </a:solidFill>
                <a:cs typeface="Times New Roman" charset="0"/>
              </a:rPr>
              <a:t> πραγματικότητα</a:t>
            </a:r>
            <a:r>
              <a:rPr lang="el-GR" altLang="el-GR" sz="2000" dirty="0">
                <a:solidFill>
                  <a:srgbClr val="000000"/>
                </a:solidFill>
              </a:rPr>
              <a:t>.</a:t>
            </a:r>
          </a:p>
          <a:p>
            <a:pPr marL="0" indent="0">
              <a:lnSpc>
                <a:spcPct val="90000"/>
              </a:lnSpc>
              <a:buNone/>
              <a:defRPr/>
            </a:pPr>
            <a:r>
              <a:rPr lang="el-GR" altLang="el-GR" sz="2000" dirty="0">
                <a:solidFill>
                  <a:srgbClr val="000000"/>
                </a:solidFill>
                <a:cs typeface="Times New Roman" charset="0"/>
              </a:rPr>
              <a:t/>
            </a:r>
            <a:br>
              <a:rPr lang="el-GR" altLang="el-GR" sz="2000" dirty="0">
                <a:solidFill>
                  <a:srgbClr val="000000"/>
                </a:solidFill>
                <a:cs typeface="Times New Roman" charset="0"/>
              </a:rPr>
            </a:br>
            <a:endParaRPr lang="el-GR" altLang="el-GR" sz="2000" dirty="0"/>
          </a:p>
          <a:p>
            <a:pPr>
              <a:lnSpc>
                <a:spcPct val="90000"/>
              </a:lnSpc>
              <a:defRPr/>
            </a:pPr>
            <a:endParaRPr lang="el-GR" altLang="el-GR" sz="20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584042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323528" y="1752018"/>
            <a:ext cx="6768752" cy="3981238"/>
          </a:xfrm>
        </p:spPr>
        <p:txBody>
          <a:bodyPr>
            <a:noAutofit/>
          </a:bodyPr>
          <a:lstStyle/>
          <a:p>
            <a:pPr lvl="1">
              <a:buFont typeface="Wingdings" pitchFamily="2" charset="2"/>
              <a:buChar char="§"/>
            </a:pPr>
            <a:r>
              <a:rPr lang="el-GR" altLang="el-GR" sz="2400" dirty="0">
                <a:cs typeface="Times New Roman" panose="02020603050405020304" pitchFamily="18" charset="0"/>
                <a:hlinkClick r:id="rId8" action="ppaction://hlinksldjump"/>
              </a:rPr>
              <a:t>Κρίση και Διορατικότητα</a:t>
            </a:r>
            <a:r>
              <a:rPr lang="el-GR" sz="2400" dirty="0" smtClean="0">
                <a:hlinkClick r:id="rId8" action="ppaction://hlinksldjump"/>
              </a:rPr>
              <a:t>.</a:t>
            </a:r>
            <a:endParaRPr lang="en-US" sz="2400" dirty="0" smtClean="0">
              <a:hlinkClick r:id="rId8" action="ppaction://hlinksldjump"/>
            </a:endParaRPr>
          </a:p>
          <a:p>
            <a:pPr lvl="1">
              <a:buFont typeface="Wingdings" pitchFamily="2" charset="2"/>
              <a:buChar char="§"/>
            </a:pPr>
            <a:r>
              <a:rPr lang="el-GR" sz="2400" dirty="0">
                <a:hlinkClick r:id="rId9" action="ppaction://hlinksldjump"/>
              </a:rPr>
              <a:t>Ρόλοι και Σχέσεις</a:t>
            </a:r>
            <a:r>
              <a:rPr lang="el-GR" sz="2400" dirty="0">
                <a:hlinkClick r:id="rId9" action="ppaction://hlinksldjump"/>
              </a:rPr>
              <a:t>.</a:t>
            </a:r>
            <a:endParaRPr lang="el-GR" sz="2400" dirty="0"/>
          </a:p>
          <a:p>
            <a:pPr lvl="1">
              <a:buFont typeface="Wingdings" pitchFamily="2" charset="2"/>
              <a:buChar char="§"/>
            </a:pPr>
            <a:r>
              <a:rPr lang="el-GR" sz="2400" dirty="0" smtClean="0">
                <a:hlinkClick r:id="rId10" action="ppaction://hlinksldjump"/>
              </a:rPr>
              <a:t>Ανάλυση </a:t>
            </a:r>
            <a:r>
              <a:rPr lang="el-GR" sz="2400" dirty="0">
                <a:hlinkClick r:id="rId10" action="ppaction://hlinksldjump"/>
              </a:rPr>
              <a:t>στοιχείων</a:t>
            </a:r>
            <a:r>
              <a:rPr lang="el-GR" sz="2400" dirty="0" smtClean="0">
                <a:hlinkClick r:id="rId10" action="ppaction://hlinksldjump"/>
              </a:rPr>
              <a:t>. </a:t>
            </a:r>
            <a:endParaRPr lang="en-US" sz="2400" dirty="0"/>
          </a:p>
          <a:p>
            <a:pPr lvl="1">
              <a:buFont typeface="Wingdings" pitchFamily="2" charset="2"/>
              <a:buChar char="§"/>
            </a:pPr>
            <a:r>
              <a:rPr lang="el-GR" sz="2400" dirty="0">
                <a:hlinkClick r:id="rId11" action="ppaction://hlinksldjump"/>
              </a:rPr>
              <a:t>Αντιμετώπιση ασθενούς</a:t>
            </a:r>
            <a:r>
              <a:rPr lang="el-GR" sz="2400" dirty="0" smtClean="0">
                <a:hlinkClick r:id="rId11" action="ppaction://hlinksldjump"/>
              </a:rPr>
              <a:t>.</a:t>
            </a:r>
            <a:endParaRPr lang="el-GR" sz="2400" dirty="0" smtClean="0">
              <a:hlinkClick r:id="rId8" action="ppaction://hlinksldjump"/>
            </a:endParaRPr>
          </a:p>
          <a:p>
            <a:pPr lvl="1">
              <a:buFont typeface="Wingdings" pitchFamily="2" charset="2"/>
              <a:buChar char="§"/>
            </a:pPr>
            <a:r>
              <a:rPr lang="el-GR" sz="2400" dirty="0">
                <a:hlinkClick r:id="rId12" action="ppaction://hlinksldjump"/>
              </a:rPr>
              <a:t>Επικοινωνία με Ασθενείς </a:t>
            </a:r>
            <a:r>
              <a:rPr lang="el-GR" sz="2400" dirty="0" smtClean="0">
                <a:hlinkClick r:id="rId12" action="ppaction://hlinksldjump"/>
              </a:rPr>
              <a:t>.</a:t>
            </a:r>
            <a:endParaRPr lang="el-GR" sz="2400" dirty="0" smtClean="0">
              <a:hlinkClick r:id="" action="ppaction://noaction"/>
            </a:endParaRPr>
          </a:p>
          <a:p>
            <a:pPr lvl="1">
              <a:buFont typeface="Wingdings" pitchFamily="2" charset="2"/>
              <a:buChar char="§"/>
            </a:pPr>
            <a:r>
              <a:rPr lang="el-GR" sz="2400" dirty="0">
                <a:hlinkClick r:id="rId13" action="ppaction://hlinksldjump"/>
              </a:rPr>
              <a:t>Νοσηλευτικές </a:t>
            </a:r>
            <a:r>
              <a:rPr lang="el-GR" sz="2400" dirty="0" smtClean="0">
                <a:hlinkClick r:id="rId13" action="ppaction://hlinksldjump"/>
              </a:rPr>
              <a:t>παρεμβάσεις.</a:t>
            </a:r>
            <a:r>
              <a:rPr lang="el-GR" sz="2400" dirty="0">
                <a:hlinkClick r:id="" action="ppaction://noaction"/>
              </a:rPr>
              <a:t/>
            </a:r>
            <a:br>
              <a:rPr lang="el-GR" sz="2400" dirty="0">
                <a:hlinkClick r:id="" action="ppaction://noaction"/>
              </a:rPr>
            </a:br>
            <a:endParaRPr lang="en-US" sz="24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altLang="el-GR" dirty="0" smtClean="0">
                <a:cs typeface="Times New Roman" panose="02020603050405020304" pitchFamily="18" charset="0"/>
              </a:rPr>
              <a:t>Κρίση και Διορατικότητα</a:t>
            </a:r>
            <a:endParaRPr lang="en-US" sz="2800" b="0" dirty="0"/>
          </a:p>
        </p:txBody>
      </p:sp>
      <p:sp>
        <p:nvSpPr>
          <p:cNvPr id="9" name="Θέση περιεχομένου 8"/>
          <p:cNvSpPr>
            <a:spLocks noGrp="1"/>
          </p:cNvSpPr>
          <p:nvPr>
            <p:ph idx="1"/>
            <p:custDataLst>
              <p:tags r:id="rId3"/>
            </p:custDataLst>
          </p:nvPr>
        </p:nvSpPr>
        <p:spPr>
          <a:xfrm>
            <a:off x="395536" y="1332319"/>
            <a:ext cx="8496944" cy="2351139"/>
          </a:xfrm>
        </p:spPr>
        <p:txBody>
          <a:bodyPr>
            <a:noAutofit/>
          </a:bodyPr>
          <a:lstStyle/>
          <a:p>
            <a:pPr algn="just">
              <a:lnSpc>
                <a:spcPct val="90000"/>
              </a:lnSpc>
              <a:defRPr/>
            </a:pPr>
            <a:r>
              <a:rPr lang="el-GR" altLang="el-GR" dirty="0">
                <a:solidFill>
                  <a:srgbClr val="000000"/>
                </a:solidFill>
                <a:cs typeface="Times New Roman" charset="0"/>
              </a:rPr>
              <a:t>Η κρίση είναι συχνά </a:t>
            </a:r>
            <a:r>
              <a:rPr lang="el-GR" altLang="el-GR" dirty="0" err="1">
                <a:solidFill>
                  <a:srgbClr val="000000"/>
                </a:solidFill>
                <a:cs typeface="Times New Roman" charset="0"/>
              </a:rPr>
              <a:t>εξασθενισμένη</a:t>
            </a:r>
            <a:r>
              <a:rPr lang="el-GR" altLang="el-GR" dirty="0">
                <a:solidFill>
                  <a:srgbClr val="000000"/>
                </a:solidFill>
                <a:cs typeface="Times New Roman" charset="0"/>
              </a:rPr>
              <a:t> στον ασθενή με   σχιζοφρένια. </a:t>
            </a:r>
            <a:endParaRPr lang="el-GR" altLang="el-GR" dirty="0">
              <a:solidFill>
                <a:srgbClr val="000000"/>
              </a:solidFill>
              <a:latin typeface="Times New Roman" charset="0"/>
            </a:endParaRPr>
          </a:p>
          <a:p>
            <a:pPr algn="just">
              <a:lnSpc>
                <a:spcPct val="90000"/>
              </a:lnSpc>
              <a:defRPr/>
            </a:pPr>
            <a:r>
              <a:rPr lang="el-GR" altLang="el-GR" dirty="0">
                <a:solidFill>
                  <a:srgbClr val="000000"/>
                </a:solidFill>
                <a:cs typeface="Times New Roman" charset="0"/>
              </a:rPr>
              <a:t>Κατά περιόδους, η έλλειψη κρίσης είναι τόσο  μεγάλη που οι πελάτες δεν μπορούν να ικανοποιήσουν τις ανάγκες τους για  ασφάλεια  και προστασία.</a:t>
            </a:r>
            <a:endParaRPr lang="el-GR" altLang="el-GR" dirty="0">
              <a:solidFill>
                <a:srgbClr val="000000"/>
              </a:solidFill>
              <a:latin typeface="Times New Roman" charset="0"/>
            </a:endParaRPr>
          </a:p>
          <a:p>
            <a:pPr marL="0" indent="0" algn="just">
              <a:lnSpc>
                <a:spcPct val="90000"/>
              </a:lnSpc>
              <a:buNone/>
              <a:defRPr/>
            </a:pPr>
            <a:r>
              <a:rPr lang="el-GR" altLang="el-GR" dirty="0">
                <a:solidFill>
                  <a:srgbClr val="000000"/>
                </a:solidFill>
                <a:cs typeface="Times New Roman" charset="0"/>
              </a:rPr>
              <a:t> </a:t>
            </a:r>
            <a:endParaRPr lang="el-GR" altLang="el-GR"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cs typeface="Times New Roman" panose="02020603050405020304" pitchFamily="18" charset="0"/>
              </a:rPr>
              <a:t>Έννοια του Εαυτού (α)</a:t>
            </a:r>
            <a:endParaRPr lang="en-US" sz="2800" b="0" dirty="0"/>
          </a:p>
        </p:txBody>
      </p:sp>
      <p:sp>
        <p:nvSpPr>
          <p:cNvPr id="9" name="Θέση περιεχομένου 8"/>
          <p:cNvSpPr>
            <a:spLocks noGrp="1"/>
          </p:cNvSpPr>
          <p:nvPr>
            <p:ph idx="1"/>
            <p:custDataLst>
              <p:tags r:id="rId3"/>
            </p:custDataLst>
          </p:nvPr>
        </p:nvSpPr>
        <p:spPr>
          <a:xfrm>
            <a:off x="269573" y="1332319"/>
            <a:ext cx="8363272"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Η επιδείνωση της έννοιας του εαυτού είναι ένα σημαντικό πρόβλημα  στη σχιζοφρένια.</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 Η φράση "απώλεια των ορίων εγώ"  περιγράφει την έλλειψη στον ασθενή μιας σαφούς αίσθησης για  το σώμα και το μυαλό.</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 Αυτή η έλλειψη ορίων του εγώ αποδεικνύεται από την </a:t>
            </a:r>
            <a:r>
              <a:rPr lang="el-GR" altLang="el-GR" sz="2800" dirty="0" err="1">
                <a:solidFill>
                  <a:srgbClr val="000000"/>
                </a:solidFill>
                <a:cs typeface="Times New Roman" panose="02020603050405020304" pitchFamily="18" charset="0"/>
              </a:rPr>
              <a:t>αποπροσωποίηση</a:t>
            </a:r>
            <a:r>
              <a:rPr lang="el-GR" altLang="el-GR" sz="2800" dirty="0">
                <a:solidFill>
                  <a:srgbClr val="000000"/>
                </a:solidFill>
                <a:cs typeface="Times New Roman" panose="02020603050405020304" pitchFamily="18" charset="0"/>
              </a:rPr>
              <a:t>, την </a:t>
            </a:r>
            <a:r>
              <a:rPr lang="el-GR" altLang="el-GR" sz="2800" dirty="0" err="1">
                <a:solidFill>
                  <a:srgbClr val="000000"/>
                </a:solidFill>
                <a:cs typeface="Times New Roman" panose="02020603050405020304" pitchFamily="18" charset="0"/>
              </a:rPr>
              <a:t>αποπραγματοποίηση</a:t>
            </a:r>
            <a:r>
              <a:rPr lang="el-GR" altLang="el-GR" sz="2800" dirty="0">
                <a:solidFill>
                  <a:srgbClr val="000000"/>
                </a:solidFill>
                <a:cs typeface="Times New Roman" panose="02020603050405020304" pitchFamily="18" charset="0"/>
              </a:rPr>
              <a:t> (τα περιβαλλοντικά αντικείμενα γίνονται μικρότερα ή  μεγαλύτερα, ή φαίνονται άγνωστα), και τις ιδέες της αναφοράς. </a:t>
            </a: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cs typeface="Times New Roman" panose="02020603050405020304" pitchFamily="18" charset="0"/>
              </a:rPr>
              <a:t>Έννοια του Εαυτού </a:t>
            </a:r>
            <a:r>
              <a:rPr lang="el-GR" altLang="el-GR" dirty="0" smtClean="0">
                <a:cs typeface="Times New Roman" panose="02020603050405020304" pitchFamily="18" charset="0"/>
              </a:rPr>
              <a:t>(β)</a:t>
            </a:r>
            <a:endParaRPr lang="el-GR" altLang="el-GR" dirty="0"/>
          </a:p>
        </p:txBody>
      </p:sp>
      <p:sp>
        <p:nvSpPr>
          <p:cNvPr id="9" name="Θέση περιεχομένου 8"/>
          <p:cNvSpPr>
            <a:spLocks noGrp="1"/>
          </p:cNvSpPr>
          <p:nvPr>
            <p:ph idx="1"/>
            <p:custDataLst>
              <p:tags r:id="rId3"/>
            </p:custDataLst>
          </p:nvPr>
        </p:nvSpPr>
        <p:spPr>
          <a:xfrm>
            <a:off x="457200" y="1772816"/>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Οι ασθενείς μπορούν να θεωρήσουν ότι μπερδεύονται με ένα άλλο  πρόσωπο ή αντικείμενο, δεν μπορούν να αναγνωρίσουν τα μέρη του σώματος ως  δικά τους, ή μπορεί να μην αναγνωρίζουν εάν είναι αρσενικοί  ή θηλυκοί. </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Αυτές οι δυσκολίες είναι η πηγή πολλών παράξενων συμπεριφορών όπως δημόσιο γδύσιμο ή αυνανισμός, η ομιλία σε τρίτο πρόσωπο, ή η προσκόλληση στα αντικείμενα και στο περιβάλλον. </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Η διαστρέβλωση εικόνας σώματος μπορεί επίσης να υπάρχει.</a:t>
            </a:r>
            <a:r>
              <a:rPr lang="el-GR" altLang="el-GR" sz="2400" dirty="0"/>
              <a:t> </a:t>
            </a:r>
          </a:p>
        </p:txBody>
      </p:sp>
      <p:sp>
        <p:nvSpPr>
          <p:cNvPr id="6"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92894"/>
            <a:ext cx="8229600" cy="940966"/>
          </a:xfrm>
        </p:spPr>
        <p:txBody>
          <a:bodyPr>
            <a:noAutofit/>
          </a:bodyPr>
          <a:lstStyle/>
          <a:p>
            <a:r>
              <a:rPr lang="el-GR" altLang="el-GR" dirty="0" smtClean="0"/>
              <a:t>Ρόλοι και Σχέσεις</a:t>
            </a:r>
            <a:endParaRPr lang="en-US" sz="2800" b="0" dirty="0"/>
          </a:p>
        </p:txBody>
      </p:sp>
      <p:sp>
        <p:nvSpPr>
          <p:cNvPr id="9" name="Θέση περιεχομένου 8"/>
          <p:cNvSpPr>
            <a:spLocks noGrp="1"/>
          </p:cNvSpPr>
          <p:nvPr>
            <p:ph idx="1"/>
            <p:custDataLst>
              <p:tags r:id="rId3"/>
            </p:custDataLst>
          </p:nvPr>
        </p:nvSpPr>
        <p:spPr>
          <a:xfrm>
            <a:off x="390364" y="1352920"/>
            <a:ext cx="8147248" cy="2351139"/>
          </a:xfrm>
        </p:spPr>
        <p:txBody>
          <a:bodyPr>
            <a:noAutofit/>
          </a:bodyPr>
          <a:lstStyle/>
          <a:p>
            <a:pPr>
              <a:lnSpc>
                <a:spcPct val="90000"/>
              </a:lnSpc>
            </a:pPr>
            <a:r>
              <a:rPr lang="el-GR" altLang="el-GR" sz="2400" dirty="0">
                <a:solidFill>
                  <a:srgbClr val="000000"/>
                </a:solidFill>
                <a:cs typeface="Times New Roman" panose="02020603050405020304" pitchFamily="18" charset="0"/>
              </a:rPr>
              <a:t>Η κοινωνική απομόνωση είναι επικρατούσα στους ασθενείς με σχιζοφρένεια εν μέρει ως αποτέλεσμα των θετικών συμπτωμάτων όπως  το παραλήρημα, οι παραισθήσεις, και η απώλεια ορίων του  εγώ.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Η σχέση με τους  άλλους είναι δύσκολη όταν η έννοια-του εαυτού για κάποιο άτομο  δεν είναι σαφής. </a:t>
            </a:r>
            <a:endParaRPr lang="el-GR" altLang="el-GR" sz="2400" dirty="0">
              <a:solidFill>
                <a:srgbClr val="000000"/>
              </a:solidFill>
              <a:latin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Οι ασθενείς έχουν επίσης  προβλήματα με την εμπιστοσύνη  και την οικειότητα, τα οποία παρεμποδίζουν τη δυνατότητα για ικανοποιητικές σχέσεις. </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Σχιζοφρένια – Ρόλοι και Σχέσεις – Νοσηλευτικές παρεμβάσεις</a:t>
            </a:r>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8/9/2015 6:04:3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6,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903B2CC-F61F-4AC4-B798-6A4E4F864A4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3347</Words>
  <Application>Microsoft Office PowerPoint</Application>
  <PresentationFormat>Προβολή στην οθόνη (4:3)</PresentationFormat>
  <Paragraphs>309</Paragraphs>
  <Slides>41</Slides>
  <Notes>41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41</vt:i4>
      </vt:variant>
    </vt:vector>
  </HeadingPairs>
  <TitlesOfParts>
    <vt:vector size="46" baseType="lpstr">
      <vt:lpstr>Arial</vt:lpstr>
      <vt:lpstr>Calibri</vt:lpstr>
      <vt:lpstr>Times New Roman</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Κρίση και Διορατικότητα</vt:lpstr>
      <vt:lpstr>Έννοια του Εαυτού (α)</vt:lpstr>
      <vt:lpstr>Έννοια του Εαυτού (β)</vt:lpstr>
      <vt:lpstr>Ρόλοι και Σχέσεις</vt:lpstr>
      <vt:lpstr>Χαμηλός αυτοσεβασμός</vt:lpstr>
      <vt:lpstr>Υποσιτισμός</vt:lpstr>
      <vt:lpstr>Πολυδιψία</vt:lpstr>
      <vt:lpstr>Προβλήματα ύπνου</vt:lpstr>
      <vt:lpstr> Ανάλυση στοιχείων</vt:lpstr>
      <vt:lpstr>Νοσηλευτικές διαγνώσεις NANDA (α)</vt:lpstr>
      <vt:lpstr>Νοσηλευτικές διαγνώσεις NANDA (β)</vt:lpstr>
      <vt:lpstr>Αντιμετώπιση ασθενούς</vt:lpstr>
      <vt:lpstr> Παρέμβαση (α) ΠΡΟΩΘΗΣΗ ΤΗΣ ΑΣΦΑΛΕΙΑΣ  ΤΟΥ ΠΕΛΑΤΗ ΚΑΙ ΑΛΛΩΝ </vt:lpstr>
      <vt:lpstr>Παρέμβαση (β)</vt:lpstr>
      <vt:lpstr>Καθιέρωση μιας               Θεραπευτικής Σχέσης</vt:lpstr>
      <vt:lpstr>Επικοινωνία με Ασθενείς (α)</vt:lpstr>
      <vt:lpstr>Επικοινωνία με Ασθενείς (β)</vt:lpstr>
      <vt:lpstr>Επικοινωνία με Ασθενείς (γ)</vt:lpstr>
      <vt:lpstr>Επικοινωνία με Ασθενείς (δ)</vt:lpstr>
      <vt:lpstr>Επικοινωνία με Ασθενείς (ε)</vt:lpstr>
      <vt:lpstr>Επικοινωνία με Ασθενείς (στ)</vt:lpstr>
      <vt:lpstr>Συνεργασία με Ασθενείς</vt:lpstr>
      <vt:lpstr>Το κινητό τηλέφωνο</vt:lpstr>
      <vt:lpstr>Απώλεια ορίων του Εγώ</vt:lpstr>
      <vt:lpstr>Προστασία του Ασθενούς</vt:lpstr>
      <vt:lpstr>Συνεργασία / Επαναπροσανατολισμός</vt:lpstr>
      <vt:lpstr>Βοήθεια άλλων που επηρεάζονται </vt:lpstr>
      <vt:lpstr>Καθησυχασμός Οικογένειας</vt:lpstr>
      <vt:lpstr>Νοσηλευτικές παρεμβάσεις για ψευδαισθήσεις – Αιτιολογία (1)</vt:lpstr>
      <vt:lpstr>Νοσηλευτικές παρεμβάσεις για ψευδαισθήσεις – Αιτιολογία (2)</vt:lpstr>
      <vt:lpstr>Νοσηλευτικές παρεμβάσεις για ψευδαισθήσεις – Αιτιολογία (3)</vt:lpstr>
      <vt:lpstr>Νοσηλευτικές παρεμβάσεις για ψευδαισθήσεις – Αιτιολογία (4)</vt:lpstr>
      <vt:lpstr>Νοσηλευτικές παρεμβάσεις για ψευδαισθήσεις – Αιτιολογία (5)</vt:lpstr>
      <vt:lpstr>Νοσηλευτικές παρεμβάσεις για ψευδαισθήσεις – Αιτιολογία (6)</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2015-09-08T15:04:42Z</dcterms:modified>
</cp:coreProperties>
</file>