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9"/>
  </p:notesMasterIdLst>
  <p:handoutMasterIdLst>
    <p:handoutMasterId r:id="rId20"/>
  </p:handoutMasterIdLst>
  <p:sldIdLst>
    <p:sldId id="256" r:id="rId2"/>
    <p:sldId id="348" r:id="rId3"/>
    <p:sldId id="349" r:id="rId4"/>
    <p:sldId id="350" r:id="rId5"/>
    <p:sldId id="351" r:id="rId6"/>
    <p:sldId id="352" r:id="rId7"/>
    <p:sldId id="353" r:id="rId8"/>
    <p:sldId id="354" r:id="rId9"/>
    <p:sldId id="355" r:id="rId10"/>
    <p:sldId id="356" r:id="rId11"/>
    <p:sldId id="357" r:id="rId12"/>
    <p:sldId id="358" r:id="rId13"/>
    <p:sldId id="359" r:id="rId14"/>
    <p:sldId id="280" r:id="rId15"/>
    <p:sldId id="290" r:id="rId16"/>
    <p:sldId id="291" r:id="rId17"/>
    <p:sldId id="306" r:id="rId18"/>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7512F115-2FCC-49EE-8759-A71F26F5819E}">
          <p14:sldIdLst>
            <p14:sldId id="256"/>
            <p14:sldId id="348"/>
            <p14:sldId id="349"/>
            <p14:sldId id="350"/>
            <p14:sldId id="351"/>
            <p14:sldId id="352"/>
            <p14:sldId id="353"/>
            <p14:sldId id="354"/>
            <p14:sldId id="355"/>
            <p14:sldId id="356"/>
            <p14:sldId id="357"/>
            <p14:sldId id="358"/>
            <p14:sldId id="359"/>
            <p14:sldId id="280"/>
          </p14:sldIdLst>
        </p14:section>
        <p14:section name="Copyright" id="{94FB528B-2313-4AEB-98F6-8B9532041BB8}">
          <p14:sldIdLst>
            <p14:sldId id="290"/>
            <p14:sldId id="291"/>
            <p14:sldId id="306"/>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user" initials="u" lastIdx="2"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075BC"/>
    <a:srgbClr val="4F81BD"/>
    <a:srgbClr val="50ABB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2091" autoAdjust="0"/>
    <p:restoredTop sz="98901" autoAdjust="0"/>
  </p:normalViewPr>
  <p:slideViewPr>
    <p:cSldViewPr>
      <p:cViewPr varScale="1">
        <p:scale>
          <a:sx n="116" d="100"/>
          <a:sy n="116" d="100"/>
        </p:scale>
        <p:origin x="1668" y="138"/>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sorterViewPr>
    <p:cViewPr varScale="1">
      <p:scale>
        <a:sx n="100" d="100"/>
        <a:sy n="100" d="100"/>
      </p:scale>
      <p:origin x="0" y="-792"/>
    </p:cViewPr>
  </p:sorterViewPr>
  <p:notesViewPr>
    <p:cSldViewPr>
      <p:cViewPr varScale="1">
        <p:scale>
          <a:sx n="88" d="100"/>
          <a:sy n="88" d="100"/>
        </p:scale>
        <p:origin x="3822" y="10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commentAuthors" Target="commentAuthor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l-GR"/>
          </a:p>
        </p:txBody>
      </p:sp>
      <p:sp>
        <p:nvSpPr>
          <p:cNvPr id="3" name="Θέση ημερομηνίας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183DBFB5-6AE5-46CB-96E5-3640B0678E76}" type="datetimeFigureOut">
              <a:rPr lang="el-GR" smtClean="0"/>
              <a:t>25/5/2015</a:t>
            </a:fld>
            <a:endParaRPr lang="el-GR"/>
          </a:p>
        </p:txBody>
      </p:sp>
      <p:sp>
        <p:nvSpPr>
          <p:cNvPr id="4" name="Θέση υποσέλιδου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l-GR"/>
          </a:p>
        </p:txBody>
      </p:sp>
      <p:sp>
        <p:nvSpPr>
          <p:cNvPr id="5" name="Θέση αριθμού διαφάνειας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E4184AAB-786E-4655-9787-7E4C12EC978E}" type="slidenum">
              <a:rPr lang="el-GR" smtClean="0"/>
              <a:t>‹#›</a:t>
            </a:fld>
            <a:endParaRPr lang="el-GR"/>
          </a:p>
        </p:txBody>
      </p:sp>
    </p:spTree>
    <p:extLst>
      <p:ext uri="{BB962C8B-B14F-4D97-AF65-F5344CB8AC3E}">
        <p14:creationId xmlns:p14="http://schemas.microsoft.com/office/powerpoint/2010/main" val="83382673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l-GR"/>
          </a:p>
        </p:txBody>
      </p:sp>
      <p:sp>
        <p:nvSpPr>
          <p:cNvPr id="3" name="Θέση ημερομηνίας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17A379C-B41D-45E1-80CB-01FC82FDADA9}" type="datetimeFigureOut">
              <a:rPr lang="el-GR" smtClean="0"/>
              <a:t>25/5/2015</a:t>
            </a:fld>
            <a:endParaRPr lang="el-GR"/>
          </a:p>
        </p:txBody>
      </p:sp>
      <p:sp>
        <p:nvSpPr>
          <p:cNvPr id="4" name="Θέση εικόνας διαφάνειας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l-GR"/>
          </a:p>
        </p:txBody>
      </p:sp>
      <p:sp>
        <p:nvSpPr>
          <p:cNvPr id="5" name="Θέση σημειώσεων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6" name="Θέση υποσέλιδου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l-GR" dirty="0"/>
          </a:p>
        </p:txBody>
      </p:sp>
      <p:sp>
        <p:nvSpPr>
          <p:cNvPr id="7" name="Θέση αριθμού διαφάνειας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BA60D4E-153C-481E-9C52-31B1E4926C1F}" type="slidenum">
              <a:rPr lang="el-GR" smtClean="0"/>
              <a:t>‹#›</a:t>
            </a:fld>
            <a:endParaRPr lang="el-GR"/>
          </a:p>
        </p:txBody>
      </p:sp>
    </p:spTree>
    <p:extLst>
      <p:ext uri="{BB962C8B-B14F-4D97-AF65-F5344CB8AC3E}">
        <p14:creationId xmlns:p14="http://schemas.microsoft.com/office/powerpoint/2010/main" val="395535406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pPr marL="171450" indent="-171450">
              <a:buFont typeface="Arial" pitchFamily="34" charset="0"/>
              <a:buChar char="•"/>
            </a:pPr>
            <a:endParaRPr lang="el-GR" dirty="0">
              <a:solidFill>
                <a:srgbClr val="FF0000"/>
              </a:solidFill>
            </a:endParaRPr>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1</a:t>
            </a:fld>
            <a:endParaRPr lang="el-GR"/>
          </a:p>
        </p:txBody>
      </p:sp>
    </p:spTree>
    <p:extLst>
      <p:ext uri="{BB962C8B-B14F-4D97-AF65-F5344CB8AC3E}">
        <p14:creationId xmlns:p14="http://schemas.microsoft.com/office/powerpoint/2010/main" val="399281275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2</a:t>
            </a:fld>
            <a:endParaRPr lang="el-GR"/>
          </a:p>
        </p:txBody>
      </p:sp>
    </p:spTree>
    <p:extLst>
      <p:ext uri="{BB962C8B-B14F-4D97-AF65-F5344CB8AC3E}">
        <p14:creationId xmlns:p14="http://schemas.microsoft.com/office/powerpoint/2010/main" val="272486645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3</a:t>
            </a:fld>
            <a:endParaRPr lang="el-GR"/>
          </a:p>
        </p:txBody>
      </p:sp>
    </p:spTree>
    <p:extLst>
      <p:ext uri="{BB962C8B-B14F-4D97-AF65-F5344CB8AC3E}">
        <p14:creationId xmlns:p14="http://schemas.microsoft.com/office/powerpoint/2010/main" val="343502792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14</a:t>
            </a:fld>
            <a:endParaRPr lang="el-GR"/>
          </a:p>
        </p:txBody>
      </p:sp>
    </p:spTree>
    <p:extLst>
      <p:ext uri="{BB962C8B-B14F-4D97-AF65-F5344CB8AC3E}">
        <p14:creationId xmlns:p14="http://schemas.microsoft.com/office/powerpoint/2010/main" val="30179400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pPr marL="171450" indent="-171450">
              <a:buFont typeface="Arial" pitchFamily="34" charset="0"/>
              <a:buChar char="•"/>
            </a:pP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15</a:t>
            </a:fld>
            <a:endParaRPr lang="el-GR"/>
          </a:p>
        </p:txBody>
      </p:sp>
    </p:spTree>
    <p:extLst>
      <p:ext uri="{BB962C8B-B14F-4D97-AF65-F5344CB8AC3E}">
        <p14:creationId xmlns:p14="http://schemas.microsoft.com/office/powerpoint/2010/main" val="244598466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EBA60D4E-153C-481E-9C52-31B1E4926C1F}" type="slidenum">
              <a:rPr lang="el-GR" smtClean="0"/>
              <a:t>16</a:t>
            </a:fld>
            <a:endParaRPr lang="el-GR"/>
          </a:p>
        </p:txBody>
      </p:sp>
    </p:spTree>
    <p:extLst>
      <p:ext uri="{BB962C8B-B14F-4D97-AF65-F5344CB8AC3E}">
        <p14:creationId xmlns:p14="http://schemas.microsoft.com/office/powerpoint/2010/main" val="331016591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EBA60D4E-153C-481E-9C52-31B1E4926C1F}" type="slidenum">
              <a:rPr lang="el-GR" smtClean="0"/>
              <a:t>17</a:t>
            </a:fld>
            <a:endParaRPr lang="el-GR"/>
          </a:p>
        </p:txBody>
      </p:sp>
    </p:spTree>
    <p:extLst>
      <p:ext uri="{BB962C8B-B14F-4D97-AF65-F5344CB8AC3E}">
        <p14:creationId xmlns:p14="http://schemas.microsoft.com/office/powerpoint/2010/main" val="289564498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p:cNvSpPr>
            <a:spLocks noGrp="1"/>
          </p:cNvSpPr>
          <p:nvPr>
            <p:ph type="ctrTitle"/>
          </p:nvPr>
        </p:nvSpPr>
        <p:spPr>
          <a:xfrm>
            <a:off x="685800" y="2130425"/>
            <a:ext cx="7772400" cy="1470025"/>
          </a:xfrm>
        </p:spPr>
        <p:txBody>
          <a:bodyPr/>
          <a:lstStyle>
            <a:lvl1pPr>
              <a:defRPr>
                <a:solidFill>
                  <a:schemeClr val="accent1"/>
                </a:solidFill>
              </a:defRPr>
            </a:lvl1pPr>
          </a:lstStyle>
          <a:p>
            <a:r>
              <a:rPr lang="el-GR" dirty="0" smtClean="0"/>
              <a:t>Στυλ κύριου τίτλου</a:t>
            </a:r>
            <a:endParaRPr lang="el-GR" dirty="0"/>
          </a:p>
        </p:txBody>
      </p:sp>
      <p:sp>
        <p:nvSpPr>
          <p:cNvPr id="3" name="Υπότιτλος 2"/>
          <p:cNvSpPr>
            <a:spLocks noGrp="1"/>
          </p:cNvSpPr>
          <p:nvPr>
            <p:ph type="subTitle" idx="1"/>
          </p:nvPr>
        </p:nvSpPr>
        <p:spPr>
          <a:xfrm>
            <a:off x="683568" y="3886200"/>
            <a:ext cx="7776864" cy="1752600"/>
          </a:xfrm>
        </p:spPr>
        <p:txBody>
          <a:bodyPr/>
          <a:lstStyle>
            <a:lvl1pPr marL="0" indent="0" algn="ctr">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dirty="0" smtClean="0"/>
              <a:t>Στυλ κύριου υπότιτλου</a:t>
            </a:r>
            <a:endParaRPr lang="el-GR" dirty="0"/>
          </a:p>
        </p:txBody>
      </p:sp>
    </p:spTree>
    <p:extLst>
      <p:ext uri="{BB962C8B-B14F-4D97-AF65-F5344CB8AC3E}">
        <p14:creationId xmlns:p14="http://schemas.microsoft.com/office/powerpoint/2010/main" val="424524772"/>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b="0">
                <a:solidFill>
                  <a:schemeClr val="accent1"/>
                </a:solidFill>
              </a:defRPr>
            </a:lvl1pPr>
          </a:lstStyle>
          <a:p>
            <a:r>
              <a:rPr lang="el-GR" dirty="0" smtClean="0"/>
              <a:t>Στυλ κύριου τίτλου</a:t>
            </a:r>
            <a:endParaRPr lang="el-GR" dirty="0"/>
          </a:p>
        </p:txBody>
      </p:sp>
      <p:sp>
        <p:nvSpPr>
          <p:cNvPr id="3" name="Θέση κατακόρυφου κειμένου 2"/>
          <p:cNvSpPr>
            <a:spLocks noGrp="1"/>
          </p:cNvSpPr>
          <p:nvPr>
            <p:ph type="body" orient="vert" idx="1"/>
          </p:nvPr>
        </p:nvSpPr>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αριθμού διαφάνειας 5"/>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5" name="2 - Θέση υποσέλιδου"/>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rPr>
              <a:t>Τίτλος Ενότητας</a:t>
            </a:r>
            <a:endParaRPr lang="en-US" sz="1000" dirty="0">
              <a:solidFill>
                <a:srgbClr val="5075BC"/>
              </a:solidFill>
              <a:ea typeface="ＭＳ Ｐゴシック" pitchFamily="34" charset="-128"/>
              <a:cs typeface="+mn-cs"/>
            </a:endParaRPr>
          </a:p>
        </p:txBody>
      </p:sp>
      <p:pic>
        <p:nvPicPr>
          <p:cNvPr id="6" name="Picture 5"/>
          <p:cNvPicPr>
            <a:picLocks noChangeAspect="1"/>
          </p:cNvPicPr>
          <p:nvPr userDrawn="1"/>
        </p:nvPicPr>
        <p:blipFill>
          <a:blip r:embed="rId2"/>
          <a:stretch>
            <a:fillRect/>
          </a:stretch>
        </p:blipFill>
        <p:spPr>
          <a:xfrm>
            <a:off x="58723" y="6255465"/>
            <a:ext cx="431834" cy="570020"/>
          </a:xfrm>
          <a:prstGeom prst="rect">
            <a:avLst/>
          </a:prstGeom>
        </p:spPr>
      </p:pic>
    </p:spTree>
    <p:extLst>
      <p:ext uri="{BB962C8B-B14F-4D97-AF65-F5344CB8AC3E}">
        <p14:creationId xmlns:p14="http://schemas.microsoft.com/office/powerpoint/2010/main" val="2458615667"/>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p:nvPr>
        </p:nvSpPr>
        <p:spPr>
          <a:xfrm>
            <a:off x="6629400" y="274638"/>
            <a:ext cx="2057400" cy="5851525"/>
          </a:xfrm>
        </p:spPr>
        <p:txBody>
          <a:bodyPr vert="eaVert"/>
          <a:lstStyle>
            <a:lvl1pPr>
              <a:defRPr b="0">
                <a:solidFill>
                  <a:srgbClr val="5075BC"/>
                </a:solidFill>
              </a:defRPr>
            </a:lvl1pPr>
          </a:lstStyle>
          <a:p>
            <a:r>
              <a:rPr lang="el-GR" dirty="0" smtClean="0"/>
              <a:t>Στυλ κύριου τίτλου</a:t>
            </a:r>
            <a:endParaRPr lang="el-GR" dirty="0"/>
          </a:p>
        </p:txBody>
      </p:sp>
      <p:sp>
        <p:nvSpPr>
          <p:cNvPr id="3" name="Θέση κατακόρυφου κειμένου 2"/>
          <p:cNvSpPr>
            <a:spLocks noGrp="1"/>
          </p:cNvSpPr>
          <p:nvPr>
            <p:ph type="body" orient="vert" idx="1"/>
          </p:nvPr>
        </p:nvSpPr>
        <p:spPr>
          <a:xfrm>
            <a:off x="457200" y="274638"/>
            <a:ext cx="6019800" cy="5851525"/>
          </a:xfrm>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Tree>
    <p:extLst>
      <p:ext uri="{BB962C8B-B14F-4D97-AF65-F5344CB8AC3E}">
        <p14:creationId xmlns:p14="http://schemas.microsoft.com/office/powerpoint/2010/main" val="4238612681"/>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b="0">
                <a:solidFill>
                  <a:srgbClr val="5075BC"/>
                </a:solidFill>
              </a:defRPr>
            </a:lvl1pPr>
          </a:lstStyle>
          <a:p>
            <a:r>
              <a:rPr lang="el-GR" dirty="0" smtClean="0"/>
              <a:t>Στυλ κύριου τίτλου</a:t>
            </a:r>
            <a:endParaRPr lang="el-GR" dirty="0"/>
          </a:p>
        </p:txBody>
      </p:sp>
      <p:sp>
        <p:nvSpPr>
          <p:cNvPr id="3" name="Θέση περιεχομένου 2"/>
          <p:cNvSpPr>
            <a:spLocks noGrp="1"/>
          </p:cNvSpPr>
          <p:nvPr>
            <p:ph idx="1"/>
          </p:nvPr>
        </p:nvSpPr>
        <p:spPr>
          <a:xfrm>
            <a:off x="464156" y="1556792"/>
            <a:ext cx="8229600" cy="4525963"/>
          </a:xfrm>
        </p:spPr>
        <p:txBody>
          <a:bodyPr/>
          <a:lstStyle>
            <a:lvl1pPr>
              <a:spcBef>
                <a:spcPts val="1200"/>
              </a:spcBef>
              <a:defRPr/>
            </a:lvl1pPr>
            <a:lvl2pPr>
              <a:spcBef>
                <a:spcPts val="1200"/>
              </a:spcBef>
              <a:defRPr/>
            </a:lvl2pPr>
            <a:lvl3pPr>
              <a:spcBef>
                <a:spcPts val="1200"/>
              </a:spcBef>
              <a:defRPr/>
            </a:lvl3pPr>
            <a:lvl4pPr>
              <a:spcBef>
                <a:spcPts val="1200"/>
              </a:spcBef>
              <a:defRPr/>
            </a:lvl4pPr>
            <a:lvl5pPr>
              <a:spcBef>
                <a:spcPts val="1200"/>
              </a:spcBef>
              <a:defRPr/>
            </a:lvl5pPr>
          </a:lstStyle>
          <a:p>
            <a:pPr lvl="0"/>
            <a:r>
              <a:rPr lang="el-GR" dirty="0" smtClean="0"/>
              <a:t>Στυλ υποδείγματος κειμένου</a:t>
            </a:r>
          </a:p>
          <a:p>
            <a:pPr lvl="1"/>
            <a:r>
              <a:rPr lang="el-GR" dirty="0" smtClean="0"/>
              <a:t>Δεύτερου επιπέδου</a:t>
            </a:r>
          </a:p>
          <a:p>
            <a:pPr lvl="2"/>
            <a:r>
              <a:rPr lang="el-GR" dirty="0" smtClean="0"/>
              <a:t>Τρίτου επιπέδου</a:t>
            </a:r>
          </a:p>
          <a:p>
            <a:pPr lvl="3"/>
            <a:r>
              <a:rPr lang="el-GR" dirty="0" smtClean="0"/>
              <a:t>Τέταρτου επιπέδου</a:t>
            </a:r>
          </a:p>
          <a:p>
            <a:pPr lvl="4"/>
            <a:r>
              <a:rPr lang="el-GR" dirty="0" smtClean="0"/>
              <a:t>Πέμπτου επιπέδου</a:t>
            </a:r>
            <a:endParaRPr lang="el-GR" dirty="0"/>
          </a:p>
        </p:txBody>
      </p:sp>
      <p:sp>
        <p:nvSpPr>
          <p:cNvPr id="4" name="Θέση αριθμού διαφάνειας 5"/>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chemeClr val="tx1"/>
                </a:solidFill>
              </a:rPr>
              <a:pPr algn="ctr"/>
              <a:t>‹#›</a:t>
            </a:fld>
            <a:endParaRPr lang="el-GR" dirty="0">
              <a:solidFill>
                <a:schemeClr val="tx1"/>
              </a:solidFill>
            </a:endParaRPr>
          </a:p>
        </p:txBody>
      </p:sp>
      <p:sp>
        <p:nvSpPr>
          <p:cNvPr id="5" name="2 - Θέση υποσέλιδου"/>
          <p:cNvSpPr txBox="1">
            <a:spLocks/>
          </p:cNvSpPr>
          <p:nvPr userDrawn="1"/>
        </p:nvSpPr>
        <p:spPr bwMode="auto">
          <a:xfrm>
            <a:off x="251520" y="6441600"/>
            <a:ext cx="8280919" cy="268139"/>
          </a:xfrm>
          <a:prstGeom prst="rect">
            <a:avLst/>
          </a:prstGeom>
          <a:solidFill>
            <a:schemeClr val="bg1">
              <a:lumMod val="95000"/>
            </a:schemeClr>
          </a:solidFill>
          <a:ln>
            <a:miter lim="800000"/>
            <a:headEnd/>
            <a:tailEnd/>
          </a:ln>
        </p:spPr>
        <p:txBody>
          <a:bodyPr anchor="ctr"/>
          <a:lstStyle/>
          <a:p>
            <a:r>
              <a:rPr lang="el-GR" sz="1200" kern="1200" dirty="0" smtClean="0">
                <a:solidFill>
                  <a:schemeClr val="tx1"/>
                </a:solidFill>
                <a:latin typeface="+mn-lt"/>
                <a:ea typeface="+mn-ea"/>
                <a:cs typeface="+mn-cs"/>
              </a:rPr>
              <a:t>Ενότητα 4: Ο προσδιορισμός δεξιοχειρίας – αριστεροχειρίας</a:t>
            </a:r>
            <a:endParaRPr lang="el-GR" sz="1200" dirty="0" smtClean="0"/>
          </a:p>
        </p:txBody>
      </p:sp>
    </p:spTree>
    <p:extLst>
      <p:ext uri="{BB962C8B-B14F-4D97-AF65-F5344CB8AC3E}">
        <p14:creationId xmlns:p14="http://schemas.microsoft.com/office/powerpoint/2010/main" val="3637518809"/>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p:cNvSpPr>
            <a:spLocks noGrp="1"/>
          </p:cNvSpPr>
          <p:nvPr>
            <p:ph type="title"/>
          </p:nvPr>
        </p:nvSpPr>
        <p:spPr>
          <a:xfrm>
            <a:off x="722313" y="4406900"/>
            <a:ext cx="7772400" cy="1362075"/>
          </a:xfrm>
        </p:spPr>
        <p:txBody>
          <a:bodyPr anchor="t"/>
          <a:lstStyle>
            <a:lvl1pPr algn="l">
              <a:defRPr sz="4000" b="0" cap="none" baseline="0">
                <a:solidFill>
                  <a:srgbClr val="5075BC"/>
                </a:solidFill>
              </a:defRPr>
            </a:lvl1pPr>
          </a:lstStyle>
          <a:p>
            <a:r>
              <a:rPr lang="el-GR" dirty="0" smtClean="0"/>
              <a:t>Στυλ κύριου τίτλου</a:t>
            </a:r>
            <a:endParaRPr lang="el-GR" dirty="0"/>
          </a:p>
        </p:txBody>
      </p:sp>
      <p:sp>
        <p:nvSpPr>
          <p:cNvPr id="3" name="Θέση κειμένου 2"/>
          <p:cNvSpPr>
            <a:spLocks noGrp="1"/>
          </p:cNvSpPr>
          <p:nvPr>
            <p:ph type="body" idx="1"/>
          </p:nvPr>
        </p:nvSpPr>
        <p:spPr>
          <a:xfrm>
            <a:off x="722313" y="2906713"/>
            <a:ext cx="7772400" cy="1500187"/>
          </a:xfrm>
        </p:spPr>
        <p:txBody>
          <a:bodyPr anchor="b"/>
          <a:lstStyle>
            <a:lvl1pPr marL="0" indent="0">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dirty="0" smtClean="0"/>
              <a:t>Στυλ υποδείγματος κειμένου</a:t>
            </a:r>
          </a:p>
        </p:txBody>
      </p:sp>
    </p:spTree>
    <p:extLst>
      <p:ext uri="{BB962C8B-B14F-4D97-AF65-F5344CB8AC3E}">
        <p14:creationId xmlns:p14="http://schemas.microsoft.com/office/powerpoint/2010/main" val="1212086127"/>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b="0">
                <a:solidFill>
                  <a:srgbClr val="5075BC"/>
                </a:solidFill>
              </a:defRPr>
            </a:lvl1pPr>
          </a:lstStyle>
          <a:p>
            <a:r>
              <a:rPr lang="el-GR" dirty="0" smtClean="0"/>
              <a:t>Στυλ κύριου τίτλου</a:t>
            </a:r>
            <a:endParaRPr lang="el-GR" dirty="0"/>
          </a:p>
        </p:txBody>
      </p:sp>
      <p:sp>
        <p:nvSpPr>
          <p:cNvPr id="3" name="Θέση περιεχομένου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περιεχομένου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αριθμού διαφάνειας 5"/>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6" name="2 - Θέση υποσέλιδου"/>
          <p:cNvSpPr txBox="1">
            <a:spLocks/>
          </p:cNvSpPr>
          <p:nvPr userDrawn="1"/>
        </p:nvSpPr>
        <p:spPr bwMode="auto">
          <a:xfrm>
            <a:off x="755576" y="6441600"/>
            <a:ext cx="7776863"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rPr>
              <a:t>Τίτλος Ενότητας</a:t>
            </a:r>
            <a:endParaRPr lang="en-US" sz="1000" dirty="0">
              <a:solidFill>
                <a:srgbClr val="5075BC"/>
              </a:solidFill>
              <a:ea typeface="ＭＳ Ｐゴシック" pitchFamily="34" charset="-128"/>
              <a:cs typeface="+mn-cs"/>
            </a:endParaRPr>
          </a:p>
        </p:txBody>
      </p:sp>
      <p:pic>
        <p:nvPicPr>
          <p:cNvPr id="8" name="Εικόνα 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5366" y="6350645"/>
            <a:ext cx="622322" cy="507355"/>
          </a:xfrm>
          <a:prstGeom prst="rect">
            <a:avLst/>
          </a:prstGeom>
        </p:spPr>
      </p:pic>
    </p:spTree>
    <p:extLst>
      <p:ext uri="{BB962C8B-B14F-4D97-AF65-F5344CB8AC3E}">
        <p14:creationId xmlns:p14="http://schemas.microsoft.com/office/powerpoint/2010/main" val="3283250921"/>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a:solidFill>
                  <a:srgbClr val="5075BC"/>
                </a:solidFill>
              </a:defRPr>
            </a:lvl1pPr>
          </a:lstStyle>
          <a:p>
            <a:r>
              <a:rPr lang="el-GR" dirty="0" smtClean="0"/>
              <a:t>Στυλ κύριου τίτλου</a:t>
            </a:r>
            <a:endParaRPr lang="el-GR" dirty="0"/>
          </a:p>
        </p:txBody>
      </p:sp>
      <p:sp>
        <p:nvSpPr>
          <p:cNvPr id="3" name="Θέση κειμένου 2"/>
          <p:cNvSpPr>
            <a:spLocks noGrp="1"/>
          </p:cNvSpPr>
          <p:nvPr>
            <p:ph type="body" idx="1"/>
          </p:nvPr>
        </p:nvSpPr>
        <p:spPr>
          <a:xfrm>
            <a:off x="457200" y="1574254"/>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4" name="Θέση περιεχομένου 3"/>
          <p:cNvSpPr>
            <a:spLocks noGrp="1"/>
          </p:cNvSpPr>
          <p:nvPr>
            <p:ph sz="half" idx="2"/>
          </p:nvPr>
        </p:nvSpPr>
        <p:spPr>
          <a:xfrm>
            <a:off x="457200" y="2214016"/>
            <a:ext cx="4040188" cy="387928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κειμένου 4"/>
          <p:cNvSpPr>
            <a:spLocks noGrp="1"/>
          </p:cNvSpPr>
          <p:nvPr>
            <p:ph type="body" sz="quarter" idx="3"/>
          </p:nvPr>
        </p:nvSpPr>
        <p:spPr>
          <a:xfrm>
            <a:off x="4645025" y="1574254"/>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6" name="Θέση περιεχομένου 5"/>
          <p:cNvSpPr>
            <a:spLocks noGrp="1"/>
          </p:cNvSpPr>
          <p:nvPr>
            <p:ph sz="quarter" idx="4"/>
          </p:nvPr>
        </p:nvSpPr>
        <p:spPr>
          <a:xfrm>
            <a:off x="4645025" y="2214016"/>
            <a:ext cx="4041775" cy="387928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Θέση αριθμού διαφάνειας 5"/>
          <p:cNvSpPr txBox="1">
            <a:spLocks/>
          </p:cNvSpPr>
          <p:nvPr userDrawn="1"/>
        </p:nvSpPr>
        <p:spPr>
          <a:xfrm>
            <a:off x="8644854" y="6441971"/>
            <a:ext cx="432869" cy="268139"/>
          </a:xfrm>
          <a:prstGeom prst="rect">
            <a:avLst/>
          </a:prstGeom>
          <a:solidFill>
            <a:schemeClr val="bg1"/>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chemeClr val="tx1"/>
                </a:solidFill>
              </a:rPr>
              <a:pPr algn="ctr"/>
              <a:t>‹#›</a:t>
            </a:fld>
            <a:endParaRPr lang="el-GR" dirty="0">
              <a:solidFill>
                <a:schemeClr val="tx1"/>
              </a:solidFill>
            </a:endParaRPr>
          </a:p>
        </p:txBody>
      </p:sp>
      <p:sp>
        <p:nvSpPr>
          <p:cNvPr id="8" name="2 - Θέση υποσέλιδου"/>
          <p:cNvSpPr txBox="1">
            <a:spLocks/>
          </p:cNvSpPr>
          <p:nvPr userDrawn="1"/>
        </p:nvSpPr>
        <p:spPr bwMode="auto">
          <a:xfrm>
            <a:off x="647688" y="6441600"/>
            <a:ext cx="7884751"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rPr>
              <a:t>Τίτλος Ενότητας</a:t>
            </a:r>
            <a:endParaRPr lang="en-US" sz="1000" dirty="0">
              <a:solidFill>
                <a:srgbClr val="5075BC"/>
              </a:solidFill>
              <a:ea typeface="ＭＳ Ｐゴシック" pitchFamily="34" charset="-128"/>
              <a:cs typeface="+mn-cs"/>
            </a:endParaRPr>
          </a:p>
        </p:txBody>
      </p:sp>
      <p:pic>
        <p:nvPicPr>
          <p:cNvPr id="10" name="Εικόνα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5366" y="6350645"/>
            <a:ext cx="622322" cy="507355"/>
          </a:xfrm>
          <a:prstGeom prst="rect">
            <a:avLst/>
          </a:prstGeom>
        </p:spPr>
      </p:pic>
    </p:spTree>
    <p:extLst>
      <p:ext uri="{BB962C8B-B14F-4D97-AF65-F5344CB8AC3E}">
        <p14:creationId xmlns:p14="http://schemas.microsoft.com/office/powerpoint/2010/main" val="1076112759"/>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b="0">
                <a:solidFill>
                  <a:schemeClr val="accent1"/>
                </a:solidFill>
              </a:defRPr>
            </a:lvl1pPr>
          </a:lstStyle>
          <a:p>
            <a:r>
              <a:rPr lang="el-GR" dirty="0" smtClean="0"/>
              <a:t>Στυλ κύριου τίτλου</a:t>
            </a:r>
            <a:endParaRPr lang="el-GR" dirty="0"/>
          </a:p>
        </p:txBody>
      </p:sp>
      <p:sp>
        <p:nvSpPr>
          <p:cNvPr id="3" name="Θέση αριθμού διαφάνειας 5"/>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4" name="2 - Θέση υποσέλιδου"/>
          <p:cNvSpPr txBox="1">
            <a:spLocks/>
          </p:cNvSpPr>
          <p:nvPr userDrawn="1"/>
        </p:nvSpPr>
        <p:spPr bwMode="auto">
          <a:xfrm>
            <a:off x="647688" y="6441600"/>
            <a:ext cx="7884751"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rPr>
              <a:t>Τίτλος Ενότητας</a:t>
            </a:r>
            <a:endParaRPr lang="en-US" sz="1000" dirty="0">
              <a:solidFill>
                <a:srgbClr val="5075BC"/>
              </a:solidFill>
              <a:ea typeface="ＭＳ Ｐゴシック" pitchFamily="34" charset="-128"/>
              <a:cs typeface="+mn-cs"/>
            </a:endParaRPr>
          </a:p>
        </p:txBody>
      </p:sp>
      <p:pic>
        <p:nvPicPr>
          <p:cNvPr id="6" name="Εικόνα 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5366" y="6350645"/>
            <a:ext cx="622322" cy="507355"/>
          </a:xfrm>
          <a:prstGeom prst="rect">
            <a:avLst/>
          </a:prstGeom>
        </p:spPr>
      </p:pic>
    </p:spTree>
    <p:extLst>
      <p:ext uri="{BB962C8B-B14F-4D97-AF65-F5344CB8AC3E}">
        <p14:creationId xmlns:p14="http://schemas.microsoft.com/office/powerpoint/2010/main" val="1315794605"/>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Tree>
    <p:extLst>
      <p:ext uri="{BB962C8B-B14F-4D97-AF65-F5344CB8AC3E}">
        <p14:creationId xmlns:p14="http://schemas.microsoft.com/office/powerpoint/2010/main" val="2009620217"/>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Περιεχόμενο με λεζάντα">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3575050" y="1556792"/>
            <a:ext cx="5111750" cy="460851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κειμένου 3"/>
          <p:cNvSpPr>
            <a:spLocks noGrp="1"/>
          </p:cNvSpPr>
          <p:nvPr>
            <p:ph type="body" sz="half" idx="2"/>
          </p:nvPr>
        </p:nvSpPr>
        <p:spPr>
          <a:xfrm>
            <a:off x="457200" y="1556792"/>
            <a:ext cx="3008313" cy="4608512"/>
          </a:xfrm>
        </p:spPr>
        <p:txBody>
          <a:bodyPr>
            <a:normAutofit/>
          </a:bodyPr>
          <a:lstStyle>
            <a:lvl1pPr marL="0" indent="0">
              <a:buNone/>
              <a:defRPr sz="20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dirty="0" smtClean="0"/>
              <a:t>Στυλ υποδείγματος κειμένου</a:t>
            </a:r>
          </a:p>
        </p:txBody>
      </p:sp>
      <p:sp>
        <p:nvSpPr>
          <p:cNvPr id="6" name="Τίτλος 1"/>
          <p:cNvSpPr>
            <a:spLocks noGrp="1"/>
          </p:cNvSpPr>
          <p:nvPr>
            <p:ph type="title"/>
          </p:nvPr>
        </p:nvSpPr>
        <p:spPr>
          <a:xfrm>
            <a:off x="457200" y="273600"/>
            <a:ext cx="8229600" cy="1144800"/>
          </a:xfrm>
        </p:spPr>
        <p:txBody>
          <a:bodyPr vert="horz" lIns="91440" tIns="45720" rIns="91440" bIns="45720" rtlCol="0" anchor="ctr">
            <a:normAutofit/>
          </a:bodyPr>
          <a:lstStyle>
            <a:lvl1pPr>
              <a:defRPr lang="el-GR" b="0">
                <a:solidFill>
                  <a:schemeClr val="accent1"/>
                </a:solidFill>
              </a:defRPr>
            </a:lvl1pPr>
          </a:lstStyle>
          <a:p>
            <a:pPr lvl="0"/>
            <a:r>
              <a:rPr lang="el-GR" dirty="0" smtClean="0"/>
              <a:t>Στυλ κύριου τίτλου</a:t>
            </a:r>
            <a:endParaRPr lang="el-GR" dirty="0"/>
          </a:p>
        </p:txBody>
      </p:sp>
      <p:sp>
        <p:nvSpPr>
          <p:cNvPr id="5" name="Θέση αριθμού διαφάνειας 5"/>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7" name="2 - Θέση υποσέλιδου"/>
          <p:cNvSpPr txBox="1">
            <a:spLocks/>
          </p:cNvSpPr>
          <p:nvPr userDrawn="1"/>
        </p:nvSpPr>
        <p:spPr bwMode="auto">
          <a:xfrm>
            <a:off x="755576" y="6441600"/>
            <a:ext cx="7776863"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rPr>
              <a:t>Τίτλος Ενότητας</a:t>
            </a:r>
            <a:endParaRPr lang="en-US" sz="1000" dirty="0">
              <a:solidFill>
                <a:srgbClr val="5075BC"/>
              </a:solidFill>
              <a:ea typeface="ＭＳ Ｐゴシック" pitchFamily="34" charset="-128"/>
              <a:cs typeface="+mn-cs"/>
            </a:endParaRPr>
          </a:p>
        </p:txBody>
      </p:sp>
      <p:pic>
        <p:nvPicPr>
          <p:cNvPr id="9" name="Εικόνα 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5366" y="6350645"/>
            <a:ext cx="622322" cy="507355"/>
          </a:xfrm>
          <a:prstGeom prst="rect">
            <a:avLst/>
          </a:prstGeom>
        </p:spPr>
      </p:pic>
    </p:spTree>
    <p:extLst>
      <p:ext uri="{BB962C8B-B14F-4D97-AF65-F5344CB8AC3E}">
        <p14:creationId xmlns:p14="http://schemas.microsoft.com/office/powerpoint/2010/main" val="3423171522"/>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Εικόνα με λεζάντα">
    <p:spTree>
      <p:nvGrpSpPr>
        <p:cNvPr id="1" name=""/>
        <p:cNvGrpSpPr/>
        <p:nvPr/>
      </p:nvGrpSpPr>
      <p:grpSpPr>
        <a:xfrm>
          <a:off x="0" y="0"/>
          <a:ext cx="0" cy="0"/>
          <a:chOff x="0" y="0"/>
          <a:chExt cx="0" cy="0"/>
        </a:xfrm>
      </p:grpSpPr>
      <p:sp>
        <p:nvSpPr>
          <p:cNvPr id="3" name="Θέση εικόνας 2"/>
          <p:cNvSpPr>
            <a:spLocks noGrp="1"/>
          </p:cNvSpPr>
          <p:nvPr>
            <p:ph type="pic" idx="1"/>
          </p:nvPr>
        </p:nvSpPr>
        <p:spPr>
          <a:xfrm>
            <a:off x="1792288" y="1556792"/>
            <a:ext cx="5486400" cy="3456384"/>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dirty="0"/>
          </a:p>
        </p:txBody>
      </p:sp>
      <p:sp>
        <p:nvSpPr>
          <p:cNvPr id="4" name="Θέση κειμένου 3"/>
          <p:cNvSpPr>
            <a:spLocks noGrp="1"/>
          </p:cNvSpPr>
          <p:nvPr>
            <p:ph type="body" sz="half" idx="2"/>
          </p:nvPr>
        </p:nvSpPr>
        <p:spPr>
          <a:xfrm>
            <a:off x="1792288" y="5157192"/>
            <a:ext cx="5486400" cy="1015008"/>
          </a:xfrm>
        </p:spPr>
        <p:txBody>
          <a:bodyPr>
            <a:normAutofit/>
          </a:bodyPr>
          <a:lstStyle>
            <a:lvl1pPr marL="0" indent="0">
              <a:buNone/>
              <a:defRPr sz="20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dirty="0" smtClean="0"/>
              <a:t>Στυλ υποδείγματος κειμένου</a:t>
            </a:r>
          </a:p>
        </p:txBody>
      </p:sp>
      <p:sp>
        <p:nvSpPr>
          <p:cNvPr id="9" name="Τίτλος 1"/>
          <p:cNvSpPr>
            <a:spLocks noGrp="1"/>
          </p:cNvSpPr>
          <p:nvPr>
            <p:ph type="title"/>
          </p:nvPr>
        </p:nvSpPr>
        <p:spPr>
          <a:xfrm>
            <a:off x="457200" y="273600"/>
            <a:ext cx="8229600" cy="1144800"/>
          </a:xfrm>
        </p:spPr>
        <p:txBody>
          <a:bodyPr vert="horz" lIns="91440" tIns="45720" rIns="91440" bIns="45720" rtlCol="0" anchor="ctr">
            <a:normAutofit/>
          </a:bodyPr>
          <a:lstStyle>
            <a:lvl1pPr>
              <a:defRPr lang="el-GR" b="0">
                <a:solidFill>
                  <a:schemeClr val="accent1"/>
                </a:solidFill>
              </a:defRPr>
            </a:lvl1pPr>
          </a:lstStyle>
          <a:p>
            <a:pPr lvl="0"/>
            <a:r>
              <a:rPr lang="el-GR" dirty="0" smtClean="0"/>
              <a:t>Στυλ κύριου τίτλου</a:t>
            </a:r>
            <a:endParaRPr lang="el-GR" dirty="0"/>
          </a:p>
        </p:txBody>
      </p:sp>
      <p:sp>
        <p:nvSpPr>
          <p:cNvPr id="5" name="Θέση αριθμού διαφάνειας 5"/>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6" name="2 - Θέση υποσέλιδου"/>
          <p:cNvSpPr txBox="1">
            <a:spLocks/>
          </p:cNvSpPr>
          <p:nvPr userDrawn="1"/>
        </p:nvSpPr>
        <p:spPr bwMode="auto">
          <a:xfrm>
            <a:off x="647688" y="6441600"/>
            <a:ext cx="7884751"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rPr>
              <a:t>Τίτλος Ενότητας</a:t>
            </a:r>
            <a:endParaRPr lang="en-US" sz="1000" dirty="0">
              <a:solidFill>
                <a:srgbClr val="5075BC"/>
              </a:solidFill>
              <a:ea typeface="ＭＳ Ｐゴシック" pitchFamily="34" charset="-128"/>
              <a:cs typeface="+mn-cs"/>
            </a:endParaRPr>
          </a:p>
        </p:txBody>
      </p:sp>
      <p:pic>
        <p:nvPicPr>
          <p:cNvPr id="8" name="Εικόνα 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5366" y="6350645"/>
            <a:ext cx="622322" cy="507355"/>
          </a:xfrm>
          <a:prstGeom prst="rect">
            <a:avLst/>
          </a:prstGeom>
        </p:spPr>
      </p:pic>
    </p:spTree>
    <p:extLst>
      <p:ext uri="{BB962C8B-B14F-4D97-AF65-F5344CB8AC3E}">
        <p14:creationId xmlns:p14="http://schemas.microsoft.com/office/powerpoint/2010/main" val="4105077603"/>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l-GR" dirty="0" smtClean="0"/>
              <a:t>Στυλ κύριου τίτλου</a:t>
            </a:r>
            <a:endParaRPr lang="el-GR" dirty="0"/>
          </a:p>
        </p:txBody>
      </p:sp>
      <p:sp>
        <p:nvSpPr>
          <p:cNvPr id="3" name="Θέση κειμένου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Tree>
    <p:extLst>
      <p:ext uri="{BB962C8B-B14F-4D97-AF65-F5344CB8AC3E}">
        <p14:creationId xmlns:p14="http://schemas.microsoft.com/office/powerpoint/2010/main" val="98380952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60" r:id="rId8"/>
    <p:sldLayoutId id="2147483661" r:id="rId9"/>
    <p:sldLayoutId id="2147483658" r:id="rId10"/>
    <p:sldLayoutId id="2147483659" r:id="rId11"/>
  </p:sldLayoutIdLst>
  <p:timing>
    <p:tnLst>
      <p:par>
        <p:cTn id="1" dur="indefinite" restart="never" nodeType="tmRoot"/>
      </p:par>
    </p:tnLst>
  </p:timing>
  <p:hf hdr="0" ftr="0" dt="0"/>
  <p:txStyles>
    <p:titleStyle>
      <a:lvl1pPr algn="ctr" defTabSz="914400" rtl="0" eaLnBrk="1" latinLnBrk="0" hangingPunct="1">
        <a:spcBef>
          <a:spcPct val="0"/>
        </a:spcBef>
        <a:buNone/>
        <a:defRPr sz="4400" b="0" kern="1200">
          <a:solidFill>
            <a:schemeClr val="accent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hyperlink" Target="%5b1%5d%20http:/creativecommons.org/licenses/by-nc-sa/4.0/" TargetMode="External"/><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8.png"/></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Logo" descr="Λογότυπο ΠΘ"/>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535075" y="476672"/>
            <a:ext cx="4248150" cy="857250"/>
          </a:xfrm>
          <a:prstGeom prst="rect">
            <a:avLst/>
          </a:prstGeom>
        </p:spPr>
      </p:pic>
      <p:sp>
        <p:nvSpPr>
          <p:cNvPr id="2" name="Τίτλος 1"/>
          <p:cNvSpPr>
            <a:spLocks noGrp="1"/>
          </p:cNvSpPr>
          <p:nvPr>
            <p:ph type="ctrTitle"/>
          </p:nvPr>
        </p:nvSpPr>
        <p:spPr>
          <a:xfrm>
            <a:off x="685801" y="1412776"/>
            <a:ext cx="7772400" cy="1080120"/>
          </a:xfrm>
        </p:spPr>
        <p:txBody>
          <a:bodyPr>
            <a:normAutofit/>
          </a:bodyPr>
          <a:lstStyle/>
          <a:p>
            <a:r>
              <a:rPr lang="el-GR" sz="5400" b="1" dirty="0" smtClean="0">
                <a:solidFill>
                  <a:schemeClr val="tx1"/>
                </a:solidFill>
              </a:rPr>
              <a:t>Ψυχοφυσιολογία</a:t>
            </a:r>
            <a:endParaRPr lang="el-GR" sz="5400" dirty="0">
              <a:solidFill>
                <a:schemeClr val="tx1"/>
              </a:solidFill>
            </a:endParaRPr>
          </a:p>
        </p:txBody>
      </p:sp>
      <p:sp>
        <p:nvSpPr>
          <p:cNvPr id="3" name="Υπότιτλος 2"/>
          <p:cNvSpPr>
            <a:spLocks noGrp="1"/>
          </p:cNvSpPr>
          <p:nvPr>
            <p:ph type="subTitle" idx="1"/>
          </p:nvPr>
        </p:nvSpPr>
        <p:spPr>
          <a:xfrm>
            <a:off x="497828" y="2852936"/>
            <a:ext cx="8322644" cy="3528392"/>
          </a:xfrm>
        </p:spPr>
        <p:txBody>
          <a:bodyPr>
            <a:noAutofit/>
          </a:bodyPr>
          <a:lstStyle/>
          <a:p>
            <a:r>
              <a:rPr lang="el-GR" sz="2800" dirty="0" smtClean="0">
                <a:latin typeface="+mj-lt"/>
                <a:ea typeface="+mj-ea"/>
                <a:cs typeface="+mj-cs"/>
              </a:rPr>
              <a:t>Ενότητα 4:</a:t>
            </a:r>
            <a:r>
              <a:rPr lang="en-US" sz="2800" dirty="0" smtClean="0">
                <a:latin typeface="+mj-lt"/>
                <a:ea typeface="+mj-ea"/>
                <a:cs typeface="+mj-cs"/>
              </a:rPr>
              <a:t> </a:t>
            </a:r>
            <a:endParaRPr lang="el-GR" sz="2800" dirty="0" smtClean="0">
              <a:latin typeface="+mj-lt"/>
              <a:ea typeface="+mj-ea"/>
              <a:cs typeface="+mj-cs"/>
            </a:endParaRPr>
          </a:p>
          <a:p>
            <a:r>
              <a:rPr lang="el-GR" sz="2800" b="1" dirty="0"/>
              <a:t>Ο </a:t>
            </a:r>
            <a:r>
              <a:rPr lang="el-GR" sz="2800" b="1" dirty="0" smtClean="0"/>
              <a:t>ΠΡΟΣΔΙΟΡΙΣΜΟΣ ΔΕΞΙΟΧΕΙΡΙΑΣ </a:t>
            </a:r>
            <a:r>
              <a:rPr lang="el-GR" sz="2800" b="1" dirty="0"/>
              <a:t>- ΑΡΙΣΤΕΡΟΧΕΙΡΙΑΣ</a:t>
            </a:r>
          </a:p>
          <a:p>
            <a:endParaRPr lang="en-US" sz="2800" dirty="0" smtClean="0"/>
          </a:p>
          <a:p>
            <a:r>
              <a:rPr lang="el-GR" sz="2800" dirty="0" smtClean="0"/>
              <a:t>Φίλιππος Βλάχος</a:t>
            </a:r>
          </a:p>
          <a:p>
            <a:r>
              <a:rPr lang="el-GR" sz="2800" dirty="0" smtClean="0"/>
              <a:t>Σχολή Ανθρωπιστικών και Κοινωνικών Επιστημών  Παιδαγωγικό Τμήμα Ειδικής Αγωγής</a:t>
            </a:r>
            <a:endParaRPr lang="en-US" sz="2800" dirty="0" smtClean="0"/>
          </a:p>
          <a:p>
            <a:endParaRPr lang="el-GR" sz="2800" dirty="0" smtClean="0"/>
          </a:p>
        </p:txBody>
      </p:sp>
    </p:spTree>
    <p:extLst>
      <p:ext uri="{BB962C8B-B14F-4D97-AF65-F5344CB8AC3E}">
        <p14:creationId xmlns:p14="http://schemas.microsoft.com/office/powerpoint/2010/main" val="342819545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274638"/>
            <a:ext cx="8229600" cy="778098"/>
          </a:xfrm>
        </p:spPr>
        <p:txBody>
          <a:bodyPr/>
          <a:lstStyle/>
          <a:p>
            <a:r>
              <a:rPr lang="el-GR" b="1" dirty="0" smtClean="0"/>
              <a:t>Η δοκιμασία σκόπευσης</a:t>
            </a:r>
            <a:endParaRPr lang="el-GR" b="1" dirty="0"/>
          </a:p>
        </p:txBody>
      </p:sp>
      <p:pic>
        <p:nvPicPr>
          <p:cNvPr id="1026" name="Picture 2" descr="Σχήμα 1&#10;Δοκιμασία σκόπευσης σε άνδρα και γυναίκα"/>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19672" y="1340768"/>
            <a:ext cx="6192688" cy="3665442"/>
          </a:xfrm>
          <a:prstGeom prst="rect">
            <a:avLst/>
          </a:prstGeom>
          <a:noFill/>
          <a:extLst>
            <a:ext uri="{909E8E84-426E-40DD-AFC4-6F175D3DCCD1}">
              <a14:hiddenFill xmlns:a14="http://schemas.microsoft.com/office/drawing/2010/main">
                <a:solidFill>
                  <a:srgbClr val="FFFFFF"/>
                </a:solidFill>
              </a14:hiddenFill>
            </a:ext>
          </a:extLst>
        </p:spPr>
      </p:pic>
      <p:sp>
        <p:nvSpPr>
          <p:cNvPr id="3" name="Θέση περιεχομένου 2"/>
          <p:cNvSpPr>
            <a:spLocks noGrp="1"/>
          </p:cNvSpPr>
          <p:nvPr>
            <p:ph idx="1"/>
          </p:nvPr>
        </p:nvSpPr>
        <p:spPr>
          <a:xfrm>
            <a:off x="465850" y="5157192"/>
            <a:ext cx="8500332" cy="1152128"/>
          </a:xfrm>
        </p:spPr>
        <p:txBody>
          <a:bodyPr>
            <a:normAutofit fontScale="55000" lnSpcReduction="20000"/>
          </a:bodyPr>
          <a:lstStyle/>
          <a:p>
            <a:pPr marL="0" indent="0">
              <a:buNone/>
            </a:pPr>
            <a:r>
              <a:rPr lang="el-GR" b="1" dirty="0"/>
              <a:t>Σχήμα </a:t>
            </a:r>
            <a:r>
              <a:rPr lang="el-GR" b="1" dirty="0" smtClean="0"/>
              <a:t>1</a:t>
            </a:r>
            <a:r>
              <a:rPr lang="el-GR" b="1" dirty="0"/>
              <a:t>:</a:t>
            </a:r>
            <a:r>
              <a:rPr lang="el-GR" dirty="0"/>
              <a:t>	Η δοκιμασία σκόπευσης για τον έλεγχο κυριαρχίας οφθαλμού.  </a:t>
            </a:r>
            <a:endParaRPr lang="el-GR" dirty="0" smtClean="0"/>
          </a:p>
          <a:p>
            <a:pPr marL="0" indent="0">
              <a:buNone/>
            </a:pPr>
            <a:r>
              <a:rPr lang="el-GR" dirty="0" smtClean="0"/>
              <a:t>Ο </a:t>
            </a:r>
            <a:r>
              <a:rPr lang="el-GR" dirty="0"/>
              <a:t>άνδρας εμφανίζει αριστερή κυριαρχία σκόπευσης (το χέρι του </a:t>
            </a:r>
            <a:r>
              <a:rPr lang="el-GR" dirty="0" smtClean="0"/>
              <a:t>ευθυγραμμίζεται </a:t>
            </a:r>
            <a:r>
              <a:rPr lang="el-GR" dirty="0"/>
              <a:t>με το αριστερό μάτι), ενώ η γυναίκα εμφανίζει δεξιά κυριαρχία σκόπευσης (το χέρι της ευθυγραμμίζεται με το δεξί μάτι).</a:t>
            </a:r>
          </a:p>
        </p:txBody>
      </p:sp>
    </p:spTree>
    <p:extLst>
      <p:ext uri="{BB962C8B-B14F-4D97-AF65-F5344CB8AC3E}">
        <p14:creationId xmlns:p14="http://schemas.microsoft.com/office/powerpoint/2010/main" val="257809728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116632"/>
            <a:ext cx="8229600" cy="720080"/>
          </a:xfrm>
        </p:spPr>
        <p:txBody>
          <a:bodyPr>
            <a:noAutofit/>
          </a:bodyPr>
          <a:lstStyle/>
          <a:p>
            <a:r>
              <a:rPr lang="el-GR" b="1" dirty="0"/>
              <a:t>Μάτια, αυτιά και </a:t>
            </a:r>
            <a:r>
              <a:rPr lang="el-GR" b="1" dirty="0" smtClean="0"/>
              <a:t>πόδια  1/2</a:t>
            </a:r>
            <a:endParaRPr lang="el-GR" b="1" dirty="0"/>
          </a:p>
        </p:txBody>
      </p:sp>
      <p:sp>
        <p:nvSpPr>
          <p:cNvPr id="3" name="Θέση περιεχομένου 2"/>
          <p:cNvSpPr>
            <a:spLocks noGrp="1"/>
          </p:cNvSpPr>
          <p:nvPr>
            <p:ph idx="1"/>
          </p:nvPr>
        </p:nvSpPr>
        <p:spPr>
          <a:xfrm>
            <a:off x="251520" y="980728"/>
            <a:ext cx="8784976" cy="5102027"/>
          </a:xfrm>
        </p:spPr>
        <p:txBody>
          <a:bodyPr>
            <a:normAutofit fontScale="77500" lnSpcReduction="20000"/>
          </a:bodyPr>
          <a:lstStyle/>
          <a:p>
            <a:pPr marL="0" indent="0">
              <a:buNone/>
            </a:pPr>
            <a:r>
              <a:rPr lang="el-GR" dirty="0" smtClean="0"/>
              <a:t>Τα </a:t>
            </a:r>
            <a:r>
              <a:rPr lang="el-GR" dirty="0"/>
              <a:t>περισσότερα άτομα </a:t>
            </a:r>
            <a:r>
              <a:rPr lang="el-GR" dirty="0" smtClean="0"/>
              <a:t>εμφανίζουν κυρίαρχο </a:t>
            </a:r>
            <a:r>
              <a:rPr lang="el-GR" dirty="0"/>
              <a:t>μάτι, αυτί και πόδι κατά την εκτέλεση συγκεκριμένων δοκιμασιών.  </a:t>
            </a:r>
          </a:p>
          <a:p>
            <a:pPr marL="0" indent="0">
              <a:buNone/>
            </a:pPr>
            <a:r>
              <a:rPr lang="el-GR" dirty="0" smtClean="0"/>
              <a:t>Η </a:t>
            </a:r>
            <a:r>
              <a:rPr lang="el-GR" dirty="0"/>
              <a:t>προτίμηση για το ένα μάτι σε σχέση με το άλλο μπορεί να μετρηθεί με πολλούς τρόπους.  Οι πιο γνωστοί είναι η κυριαρχία οξύτητας και η κυριαρχία σκόπευσης.  </a:t>
            </a:r>
          </a:p>
          <a:p>
            <a:pPr marL="0" indent="0">
              <a:buNone/>
            </a:pPr>
            <a:r>
              <a:rPr lang="el-GR" dirty="0" smtClean="0"/>
              <a:t>Η </a:t>
            </a:r>
            <a:r>
              <a:rPr lang="el-GR" dirty="0" err="1"/>
              <a:t>Updegroff</a:t>
            </a:r>
            <a:r>
              <a:rPr lang="el-GR" dirty="0"/>
              <a:t> μελέτησε τη σχέση μεταξύ κυριαρχίας  χεριού και κυριαρχίας  οφθαλμού  σε  74  παιδιά  ηλικίας  2  ως 6 ετών και διαπίστωσε ότι: </a:t>
            </a:r>
          </a:p>
          <a:p>
            <a:pPr marL="914400" lvl="1" indent="-514350">
              <a:buFont typeface="+mj-lt"/>
              <a:buAutoNum type="arabicPeriod"/>
            </a:pPr>
            <a:r>
              <a:rPr lang="el-GR" dirty="0" smtClean="0"/>
              <a:t>από </a:t>
            </a:r>
            <a:r>
              <a:rPr lang="el-GR" dirty="0"/>
              <a:t>τα δεξιόχειρα παιδιά, ποσοστό 72% ήταν </a:t>
            </a:r>
            <a:r>
              <a:rPr lang="el-GR" dirty="0" err="1"/>
              <a:t>δεξιόφθαλμα</a:t>
            </a:r>
            <a:endParaRPr lang="el-GR" dirty="0"/>
          </a:p>
          <a:p>
            <a:pPr marL="914400" lvl="1" indent="-514350">
              <a:buFont typeface="+mj-lt"/>
              <a:buAutoNum type="arabicPeriod"/>
            </a:pPr>
            <a:r>
              <a:rPr lang="el-GR" dirty="0" smtClean="0"/>
              <a:t>από </a:t>
            </a:r>
            <a:r>
              <a:rPr lang="el-GR" dirty="0"/>
              <a:t>τα αριστερόχειρα παιδιά, ποσοστό 72% ήταν </a:t>
            </a:r>
            <a:r>
              <a:rPr lang="el-GR" dirty="0" err="1"/>
              <a:t>δεξιόφθαλμα</a:t>
            </a:r>
            <a:endParaRPr lang="el-GR" dirty="0"/>
          </a:p>
          <a:p>
            <a:pPr marL="914400" lvl="1" indent="-514350">
              <a:buFont typeface="+mj-lt"/>
              <a:buAutoNum type="arabicPeriod"/>
            </a:pPr>
            <a:r>
              <a:rPr lang="el-GR" dirty="0" smtClean="0"/>
              <a:t>από </a:t>
            </a:r>
            <a:r>
              <a:rPr lang="el-GR" dirty="0"/>
              <a:t>τα </a:t>
            </a:r>
            <a:r>
              <a:rPr lang="el-GR" dirty="0" err="1"/>
              <a:t>δεξιόφθαλμα</a:t>
            </a:r>
            <a:r>
              <a:rPr lang="el-GR" dirty="0"/>
              <a:t> παιδιά, ποσοστό 95% ήταν δεξιόχειρα και</a:t>
            </a:r>
          </a:p>
          <a:p>
            <a:pPr marL="914400" lvl="1" indent="-514350">
              <a:buFont typeface="+mj-lt"/>
              <a:buAutoNum type="arabicPeriod"/>
            </a:pPr>
            <a:r>
              <a:rPr lang="el-GR" dirty="0" smtClean="0"/>
              <a:t>από </a:t>
            </a:r>
            <a:r>
              <a:rPr lang="el-GR" dirty="0"/>
              <a:t>τα </a:t>
            </a:r>
            <a:r>
              <a:rPr lang="el-GR" dirty="0" err="1"/>
              <a:t>αριστερόφθαλμα</a:t>
            </a:r>
            <a:r>
              <a:rPr lang="el-GR" dirty="0"/>
              <a:t> παιδιά, ποσοστό 21% ήταν </a:t>
            </a:r>
            <a:r>
              <a:rPr lang="el-GR" dirty="0" smtClean="0"/>
              <a:t>αριστερόχειρα</a:t>
            </a:r>
            <a:endParaRPr lang="el-GR" dirty="0"/>
          </a:p>
        </p:txBody>
      </p:sp>
    </p:spTree>
    <p:extLst>
      <p:ext uri="{BB962C8B-B14F-4D97-AF65-F5344CB8AC3E}">
        <p14:creationId xmlns:p14="http://schemas.microsoft.com/office/powerpoint/2010/main" val="114066438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Τίτλος 1"/>
          <p:cNvSpPr>
            <a:spLocks noGrp="1"/>
          </p:cNvSpPr>
          <p:nvPr>
            <p:ph type="title"/>
          </p:nvPr>
        </p:nvSpPr>
        <p:spPr>
          <a:xfrm>
            <a:off x="457200" y="116632"/>
            <a:ext cx="8229600" cy="720080"/>
          </a:xfrm>
        </p:spPr>
        <p:txBody>
          <a:bodyPr>
            <a:noAutofit/>
          </a:bodyPr>
          <a:lstStyle/>
          <a:p>
            <a:r>
              <a:rPr lang="el-GR" b="1" dirty="0"/>
              <a:t>Μάτια, αυτιά και </a:t>
            </a:r>
            <a:r>
              <a:rPr lang="el-GR" b="1" dirty="0" smtClean="0"/>
              <a:t>πόδια  2/2</a:t>
            </a:r>
            <a:endParaRPr lang="el-GR" b="1" dirty="0"/>
          </a:p>
        </p:txBody>
      </p:sp>
      <p:sp>
        <p:nvSpPr>
          <p:cNvPr id="3" name="Θέση περιεχομένου 2"/>
          <p:cNvSpPr>
            <a:spLocks noGrp="1"/>
          </p:cNvSpPr>
          <p:nvPr>
            <p:ph idx="1"/>
          </p:nvPr>
        </p:nvSpPr>
        <p:spPr>
          <a:xfrm>
            <a:off x="323528" y="1052736"/>
            <a:ext cx="8568952" cy="5246043"/>
          </a:xfrm>
        </p:spPr>
        <p:txBody>
          <a:bodyPr>
            <a:normAutofit fontScale="70000" lnSpcReduction="20000"/>
          </a:bodyPr>
          <a:lstStyle/>
          <a:p>
            <a:pPr marL="0" indent="0">
              <a:buNone/>
            </a:pPr>
            <a:r>
              <a:rPr lang="el-GR" dirty="0"/>
              <a:t>Η κυριαρχία αυτιού και η κυριαρχία ποδιού έχουν επίσης χρησιμοποιηθεί σε συνδυασμό με την κυριαρχία χεριού και αυτή του ματιού στην προσπάθεια πληρέστερου προσδιορισμού της εγκεφαλικής οργάνωσης ιδιαίτερα των αριστερόχειρων ατόμων.  </a:t>
            </a:r>
          </a:p>
          <a:p>
            <a:pPr marL="0" indent="0">
              <a:buNone/>
            </a:pPr>
            <a:r>
              <a:rPr lang="el-GR" dirty="0" smtClean="0"/>
              <a:t>Οι </a:t>
            </a:r>
            <a:r>
              <a:rPr lang="el-GR" dirty="0" err="1"/>
              <a:t>Porac</a:t>
            </a:r>
            <a:r>
              <a:rPr lang="el-GR" dirty="0"/>
              <a:t> και </a:t>
            </a:r>
            <a:r>
              <a:rPr lang="el-GR" dirty="0" err="1"/>
              <a:t>Coren</a:t>
            </a:r>
            <a:r>
              <a:rPr lang="el-GR" dirty="0"/>
              <a:t> (1981) μελέτησαν την προτίμηση χεριού, ποδιού, αυτιού και ματιού σε 5.147 άτομα και βρήκαν:  </a:t>
            </a:r>
          </a:p>
          <a:p>
            <a:r>
              <a:rPr lang="el-GR" dirty="0" smtClean="0"/>
              <a:t>72</a:t>
            </a:r>
            <a:r>
              <a:rPr lang="el-GR" dirty="0"/>
              <a:t>% των ατόμων εμφάνιζαν ισχυρή προτίμηση στο δεξί χέρι, ενώ το 3,9% είχαν ισχυρή προτίμηση στο αριστερό.  </a:t>
            </a:r>
          </a:p>
          <a:p>
            <a:r>
              <a:rPr lang="el-GR" dirty="0" smtClean="0"/>
              <a:t>46</a:t>
            </a:r>
            <a:r>
              <a:rPr lang="el-GR" dirty="0"/>
              <a:t>% των ατόμων εμφάνιζαν ισχυρή προτίμηση στο δεξί πόδι, ενώ το 3,9% είχαν ισχυρή προτίμηση στο αριστερό πόδι.  </a:t>
            </a:r>
          </a:p>
          <a:p>
            <a:pPr marL="0" indent="0">
              <a:buNone/>
            </a:pPr>
            <a:r>
              <a:rPr lang="el-GR" dirty="0"/>
              <a:t>Οι συσχετίσεις ανάμεσα στα τέσσερα είδη προτιμήσεων ήταν όλες θετικές και στατιστικά σημαντικές, δείχνοντας ότι οι διάφορες προτιμήσεις σχετίζονται.  </a:t>
            </a:r>
          </a:p>
          <a:p>
            <a:pPr marL="0" indent="0">
              <a:buNone/>
            </a:pPr>
            <a:r>
              <a:rPr lang="el-GR" dirty="0" smtClean="0"/>
              <a:t>Η </a:t>
            </a:r>
            <a:r>
              <a:rPr lang="el-GR" dirty="0"/>
              <a:t>μεγαλύτερη συσχέτιση ήταν μεταξύ προτίμησης χεριού και ποδιού αν και καμία από τις συνάφειες δεν ήταν εξαιρετικά ισχυρή.</a:t>
            </a:r>
          </a:p>
          <a:p>
            <a:pPr marL="0" indent="0">
              <a:buNone/>
            </a:pPr>
            <a:endParaRPr lang="el-GR" dirty="0"/>
          </a:p>
          <a:p>
            <a:pPr marL="0" indent="0">
              <a:buNone/>
            </a:pPr>
            <a:endParaRPr lang="el-GR" dirty="0"/>
          </a:p>
        </p:txBody>
      </p:sp>
    </p:spTree>
    <p:extLst>
      <p:ext uri="{BB962C8B-B14F-4D97-AF65-F5344CB8AC3E}">
        <p14:creationId xmlns:p14="http://schemas.microsoft.com/office/powerpoint/2010/main" val="50243924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07504" y="274638"/>
            <a:ext cx="8928992" cy="1143000"/>
          </a:xfrm>
        </p:spPr>
        <p:txBody>
          <a:bodyPr>
            <a:normAutofit fontScale="90000"/>
          </a:bodyPr>
          <a:lstStyle/>
          <a:p>
            <a:r>
              <a:rPr lang="el-GR" b="1" dirty="0" smtClean="0"/>
              <a:t>Πρέπει </a:t>
            </a:r>
            <a:r>
              <a:rPr lang="el-GR" b="1" dirty="0"/>
              <a:t>να αλλάζει η προτίμηση χεριού</a:t>
            </a:r>
            <a:r>
              <a:rPr lang="el-GR" b="1" dirty="0" smtClean="0"/>
              <a:t>;</a:t>
            </a:r>
            <a:endParaRPr lang="el-GR" b="1" dirty="0"/>
          </a:p>
        </p:txBody>
      </p:sp>
      <p:sp>
        <p:nvSpPr>
          <p:cNvPr id="4" name="Ορθογώνιο 3"/>
          <p:cNvSpPr/>
          <p:nvPr/>
        </p:nvSpPr>
        <p:spPr>
          <a:xfrm>
            <a:off x="395536" y="1445288"/>
            <a:ext cx="8640960" cy="3693319"/>
          </a:xfrm>
          <a:prstGeom prst="rect">
            <a:avLst/>
          </a:prstGeom>
        </p:spPr>
        <p:txBody>
          <a:bodyPr wrap="square">
            <a:spAutoFit/>
          </a:bodyPr>
          <a:lstStyle/>
          <a:p>
            <a:endParaRPr lang="el-GR" dirty="0"/>
          </a:p>
          <a:p>
            <a:r>
              <a:rPr lang="el-GR" sz="2400" dirty="0"/>
              <a:t>Κάθε δάσκαλος ή δασκάλα της πρώτης δημοτικού, έρχεται συχνά μπροστά στο πρόβλημα, αν η προτίμηση χεριού ενός </a:t>
            </a:r>
            <a:r>
              <a:rPr lang="el-GR" sz="2400" dirty="0" err="1"/>
              <a:t>αριστερόχειρου</a:t>
            </a:r>
            <a:r>
              <a:rPr lang="el-GR" sz="2400" dirty="0"/>
              <a:t> παιδιού θα έπρεπε να αλλάζει, ώστε να γράφει με το δεξί του χέρι.  Ιδιαίτερα αν το παιδί δε δείχνει ισχυρή και σαφή προτίμηση στο αριστερό χέρι για όλες του τις δραστηριότητες.  </a:t>
            </a:r>
            <a:endParaRPr lang="el-GR" sz="2400" dirty="0" smtClean="0"/>
          </a:p>
          <a:p>
            <a:endParaRPr lang="el-GR" sz="2400" dirty="0"/>
          </a:p>
          <a:p>
            <a:r>
              <a:rPr lang="el-GR" sz="2400" dirty="0" smtClean="0"/>
              <a:t>Θα </a:t>
            </a:r>
            <a:r>
              <a:rPr lang="el-GR" sz="2400" dirty="0"/>
              <a:t>παρουσιασθεί μία απλή εκπαιδευτική διαδικασία, την οποία μπορεί να εφαρμόσει ο κάθε εκπαιδευτικός για να εξετάσει την προτίμηση χεριού ενός </a:t>
            </a:r>
            <a:r>
              <a:rPr lang="el-GR" sz="2400" dirty="0" err="1"/>
              <a:t>αριστερόχειρου</a:t>
            </a:r>
            <a:r>
              <a:rPr lang="el-GR" sz="2400" dirty="0"/>
              <a:t> παιδιού.</a:t>
            </a:r>
          </a:p>
        </p:txBody>
      </p:sp>
    </p:spTree>
    <p:extLst>
      <p:ext uri="{BB962C8B-B14F-4D97-AF65-F5344CB8AC3E}">
        <p14:creationId xmlns:p14="http://schemas.microsoft.com/office/powerpoint/2010/main" val="130504935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Τίτλος 6"/>
          <p:cNvSpPr>
            <a:spLocks noGrp="1"/>
          </p:cNvSpPr>
          <p:nvPr>
            <p:ph type="ctrTitle"/>
          </p:nvPr>
        </p:nvSpPr>
        <p:spPr/>
        <p:txBody>
          <a:bodyPr/>
          <a:lstStyle/>
          <a:p>
            <a:r>
              <a:rPr lang="el-GR" b="1" dirty="0" smtClean="0"/>
              <a:t>Τέλος Ενότητας</a:t>
            </a:r>
            <a:endParaRPr lang="el-GR" b="1" dirty="0"/>
          </a:p>
        </p:txBody>
      </p:sp>
    </p:spTree>
    <p:extLst>
      <p:ext uri="{BB962C8B-B14F-4D97-AF65-F5344CB8AC3E}">
        <p14:creationId xmlns:p14="http://schemas.microsoft.com/office/powerpoint/2010/main" val="2128020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b="1" dirty="0" smtClean="0"/>
              <a:t>Χρηματοδότηση</a:t>
            </a:r>
            <a:endParaRPr lang="el-GR" b="1" dirty="0"/>
          </a:p>
        </p:txBody>
      </p:sp>
      <p:sp>
        <p:nvSpPr>
          <p:cNvPr id="3" name="Content Placeholder 2"/>
          <p:cNvSpPr>
            <a:spLocks noGrp="1"/>
          </p:cNvSpPr>
          <p:nvPr>
            <p:ph idx="1"/>
          </p:nvPr>
        </p:nvSpPr>
        <p:spPr>
          <a:xfrm>
            <a:off x="457200" y="1340769"/>
            <a:ext cx="8229600" cy="3168352"/>
          </a:xfrm>
        </p:spPr>
        <p:txBody>
          <a:bodyPr>
            <a:normAutofit/>
          </a:bodyPr>
          <a:lstStyle/>
          <a:p>
            <a:r>
              <a:rPr lang="el-GR" sz="2000" dirty="0" smtClean="0"/>
              <a:t>Το παρόν εκπαιδευτικό υλικό έχει αναπτυχθεί </a:t>
            </a:r>
            <a:r>
              <a:rPr lang="el-GR" sz="2000" dirty="0" err="1" smtClean="0"/>
              <a:t>στ</a:t>
            </a:r>
            <a:r>
              <a:rPr lang="en-US" sz="2000" dirty="0" smtClean="0"/>
              <a:t>o</a:t>
            </a:r>
            <a:r>
              <a:rPr lang="el-GR" sz="2000" dirty="0" smtClean="0"/>
              <a:t> </a:t>
            </a:r>
            <a:r>
              <a:rPr lang="el-GR" sz="2000" dirty="0" err="1" smtClean="0"/>
              <a:t>πλαίσι</a:t>
            </a:r>
            <a:r>
              <a:rPr lang="en-US" sz="2000" dirty="0" smtClean="0"/>
              <a:t>o</a:t>
            </a:r>
            <a:r>
              <a:rPr lang="el-GR" sz="2000" dirty="0" smtClean="0"/>
              <a:t> του εκπαιδευτικού έργου του διδάσκοντα.</a:t>
            </a:r>
            <a:endParaRPr lang="en-US" sz="2000" dirty="0" smtClean="0"/>
          </a:p>
          <a:p>
            <a:r>
              <a:rPr lang="el-GR" sz="2000" dirty="0" smtClean="0"/>
              <a:t>Το έργο «</a:t>
            </a:r>
            <a:r>
              <a:rPr lang="el-GR" sz="2000" b="1" dirty="0" smtClean="0"/>
              <a:t>Ανοικτά Ακαδημαϊκά Μαθήματα στο Πανεπιστήμιο Αθηνών</a:t>
            </a:r>
            <a:r>
              <a:rPr lang="el-GR" sz="2000" dirty="0" smtClean="0"/>
              <a:t>» έχει χρηματοδοτήσει μόνο την αναδιαμόρφωση του εκπαιδευτικού υλικού. </a:t>
            </a:r>
            <a:endParaRPr lang="en-US" sz="2000" dirty="0" smtClean="0"/>
          </a:p>
          <a:p>
            <a:r>
              <a:rPr lang="el-GR" sz="2000" dirty="0" smtClean="0"/>
              <a:t>Το έργο υλοποιείται στο πλαίσιο του Επιχειρησιακού Προγράμματος «Εκπαίδευση και Δια Βίου Μάθηση» και συγχρηματοδοτείται από την Ευρωπαϊκή Ένωση (Ευρωπαϊκό Κοινωνικό Ταμείο) και από εθνικούς πόρους.</a:t>
            </a:r>
          </a:p>
        </p:txBody>
      </p:sp>
      <p:pic>
        <p:nvPicPr>
          <p:cNvPr id="7" name="Logo espa" descr="Λογότυπο Επιχειρησιακού Προγράμματος Εκπαίδευση και Δια βίου Μάθηση"/>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619672" y="4653136"/>
            <a:ext cx="5501640" cy="1386840"/>
          </a:xfrm>
          <a:prstGeom prst="rect">
            <a:avLst/>
          </a:prstGeom>
        </p:spPr>
      </p:pic>
    </p:spTree>
    <p:extLst>
      <p:ext uri="{BB962C8B-B14F-4D97-AF65-F5344CB8AC3E}">
        <p14:creationId xmlns:p14="http://schemas.microsoft.com/office/powerpoint/2010/main" val="380645845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a:xfrm>
            <a:off x="510952" y="44623"/>
            <a:ext cx="8229600" cy="792088"/>
          </a:xfrm>
        </p:spPr>
        <p:txBody>
          <a:bodyPr>
            <a:normAutofit/>
          </a:bodyPr>
          <a:lstStyle/>
          <a:p>
            <a:r>
              <a:rPr lang="el-GR" b="1" dirty="0"/>
              <a:t>Σημείωμα </a:t>
            </a:r>
            <a:r>
              <a:rPr lang="el-GR" b="1" dirty="0" smtClean="0"/>
              <a:t>Αδειοδότησης</a:t>
            </a:r>
            <a:endParaRPr lang="el-GR" b="1" dirty="0"/>
          </a:p>
        </p:txBody>
      </p:sp>
      <p:sp>
        <p:nvSpPr>
          <p:cNvPr id="3" name="Content Placeholder"/>
          <p:cNvSpPr>
            <a:spLocks noGrp="1"/>
          </p:cNvSpPr>
          <p:nvPr>
            <p:ph idx="1"/>
          </p:nvPr>
        </p:nvSpPr>
        <p:spPr>
          <a:xfrm>
            <a:off x="120093" y="800708"/>
            <a:ext cx="8928992" cy="1656184"/>
          </a:xfrm>
        </p:spPr>
        <p:txBody>
          <a:bodyPr>
            <a:noAutofit/>
          </a:bodyPr>
          <a:lstStyle/>
          <a:p>
            <a:pPr marL="0" indent="0">
              <a:buNone/>
            </a:pPr>
            <a:r>
              <a:rPr lang="el-GR" sz="2000" dirty="0" smtClean="0"/>
              <a:t>Το </a:t>
            </a:r>
            <a:r>
              <a:rPr lang="el-GR" sz="2000" dirty="0"/>
              <a:t>παρόν υλικό διατίθεται με τους όρους </a:t>
            </a:r>
            <a:r>
              <a:rPr lang="el-GR" sz="2000" b="1" dirty="0"/>
              <a:t>της</a:t>
            </a:r>
            <a:r>
              <a:rPr lang="el-GR" sz="2000" dirty="0"/>
              <a:t> άδειας χρήσης Creative Commons Αναφορά, Μη Εμπορική Χρήση Παρόμοια Διανομή 4.0 [1] ή μεταγενέστερη, Διεθνής Έκδοση.   Εξαιρούνται τα αυτοτελή έργα τρίτων π.χ. φωτογραφίες, διαγράμματα </a:t>
            </a:r>
            <a:r>
              <a:rPr lang="el-GR" sz="2000" dirty="0" err="1"/>
              <a:t>κ.λ.π</a:t>
            </a:r>
            <a:r>
              <a:rPr lang="el-GR" sz="2000" dirty="0"/>
              <a:t>.,  τα οποία εμπεριέχονται σε αυτό και τα οποία αναφέρονται μαζί με τους όρους χρήσης τους στο «Σημείωμα Χρήσης Έργων Τρίτων</a:t>
            </a:r>
            <a:r>
              <a:rPr lang="el-GR" sz="2000" dirty="0" smtClean="0"/>
              <a:t>».                     </a:t>
            </a:r>
          </a:p>
          <a:p>
            <a:pPr marL="0" indent="0">
              <a:buNone/>
            </a:pPr>
            <a:endParaRPr lang="el-GR" sz="2000" dirty="0"/>
          </a:p>
        </p:txBody>
      </p:sp>
      <p:pic>
        <p:nvPicPr>
          <p:cNvPr id="2056" name="Picture copyright" descr="Λογότυπο για Άδειες χρήσης Creative Commons BY-NC-ND">
            <a:hlinkClick r:id="rId3"/>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747670" y="2420888"/>
            <a:ext cx="1648660" cy="576064"/>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p:cNvSpPr txBox="1"/>
          <p:nvPr/>
        </p:nvSpPr>
        <p:spPr>
          <a:xfrm>
            <a:off x="107504" y="2924944"/>
            <a:ext cx="9036496" cy="3456384"/>
          </a:xfrm>
          <a:prstGeom prst="rect">
            <a:avLst/>
          </a:prstGeom>
        </p:spPr>
        <p:txBody>
          <a:bodyPr vert="horz" wrap="square" lIns="91440" tIns="45720" rIns="91440" bIns="45720" rtlCol="0" anchor="ctr">
            <a:normAutofit/>
          </a:bodyPr>
          <a:lstStyle/>
          <a:p>
            <a:r>
              <a:rPr lang="el-GR" dirty="0"/>
              <a:t>[1] http://creativecommons.org/licenses/by-nc-sa/4.0/ </a:t>
            </a:r>
            <a:endParaRPr lang="en-US" dirty="0" smtClean="0"/>
          </a:p>
          <a:p>
            <a:endParaRPr lang="el-GR" dirty="0"/>
          </a:p>
          <a:p>
            <a:r>
              <a:rPr lang="el-GR" dirty="0"/>
              <a:t>Ως </a:t>
            </a:r>
            <a:r>
              <a:rPr lang="el-GR" b="1" dirty="0"/>
              <a:t>Μη Εμπορική</a:t>
            </a:r>
            <a:r>
              <a:rPr lang="el-GR" dirty="0"/>
              <a:t> ορίζεται η χρήση:</a:t>
            </a:r>
          </a:p>
          <a:p>
            <a:pPr marL="342900" lvl="0" indent="-342900">
              <a:buFont typeface="Arial" panose="020B0604020202020204" pitchFamily="34" charset="0"/>
              <a:buChar char="•"/>
            </a:pPr>
            <a:r>
              <a:rPr lang="el-GR" dirty="0"/>
              <a:t>που δεν περιλαμβάνει άμεσο ή έμμεσο οικονομικό όφελος από την χρήση του έργου, για το διανομέα του έργου και αδειοδόχο</a:t>
            </a:r>
          </a:p>
          <a:p>
            <a:pPr marL="342900" lvl="0" indent="-342900">
              <a:buFont typeface="Arial" panose="020B0604020202020204" pitchFamily="34" charset="0"/>
              <a:buChar char="•"/>
            </a:pPr>
            <a:r>
              <a:rPr lang="el-GR" dirty="0"/>
              <a:t>που</a:t>
            </a:r>
            <a:r>
              <a:rPr lang="en-GB" dirty="0"/>
              <a:t> </a:t>
            </a:r>
            <a:r>
              <a:rPr lang="el-GR" dirty="0"/>
              <a:t>δεν περιλαμβάνει οικονομική συναλλαγή ως προϋπόθεση για τη χρήση ή πρόσβαση στο έργο</a:t>
            </a:r>
          </a:p>
          <a:p>
            <a:pPr marL="342900" lvl="0" indent="-342900">
              <a:buFont typeface="Arial" panose="020B0604020202020204" pitchFamily="34" charset="0"/>
              <a:buChar char="•"/>
            </a:pPr>
            <a:r>
              <a:rPr lang="el-GR" dirty="0"/>
              <a:t>που</a:t>
            </a:r>
            <a:r>
              <a:rPr lang="en-GB" dirty="0"/>
              <a:t> </a:t>
            </a:r>
            <a:r>
              <a:rPr lang="el-GR" dirty="0"/>
              <a:t>δεν προσπορίζει στο διανομέα του έργου και</a:t>
            </a:r>
            <a:r>
              <a:rPr lang="en-GB" dirty="0"/>
              <a:t> </a:t>
            </a:r>
            <a:r>
              <a:rPr lang="el-GR" dirty="0"/>
              <a:t>αδειοδόχο</a:t>
            </a:r>
            <a:r>
              <a:rPr lang="en-GB" dirty="0"/>
              <a:t> </a:t>
            </a:r>
            <a:r>
              <a:rPr lang="el-GR" dirty="0"/>
              <a:t>έμμεσο οικονομικό όφελος (π.χ. διαφημίσεις) από την προβολή του έργου σε διαδικτυακό </a:t>
            </a:r>
            <a:r>
              <a:rPr lang="el-GR" dirty="0" smtClean="0"/>
              <a:t>τόπο</a:t>
            </a:r>
            <a:endParaRPr lang="en-US" dirty="0" smtClean="0"/>
          </a:p>
          <a:p>
            <a:pPr marL="342900" lvl="0" indent="-342900">
              <a:buFont typeface="Arial" panose="020B0604020202020204" pitchFamily="34" charset="0"/>
              <a:buChar char="•"/>
            </a:pPr>
            <a:endParaRPr lang="el-GR" dirty="0"/>
          </a:p>
          <a:p>
            <a:r>
              <a:rPr lang="el-GR" dirty="0" smtClean="0"/>
              <a:t>Ο </a:t>
            </a:r>
            <a:r>
              <a:rPr lang="el-GR" dirty="0"/>
              <a:t>δικαιούχος μπορεί να παρέχει στον αδειοδόχο ξεχωριστή άδεια να χρησιμοποιεί το έργο για εμπορική χρήση, εφόσον αυτό του ζητηθεί</a:t>
            </a:r>
            <a:r>
              <a:rPr lang="el-GR" dirty="0" smtClean="0"/>
              <a:t>.</a:t>
            </a:r>
            <a:endParaRPr lang="el-GR" dirty="0"/>
          </a:p>
        </p:txBody>
      </p:sp>
    </p:spTree>
    <p:extLst>
      <p:ext uri="{BB962C8B-B14F-4D97-AF65-F5344CB8AC3E}">
        <p14:creationId xmlns:p14="http://schemas.microsoft.com/office/powerpoint/2010/main" val="262364833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99392"/>
            <a:ext cx="9144000" cy="1143000"/>
          </a:xfrm>
        </p:spPr>
        <p:txBody>
          <a:bodyPr>
            <a:noAutofit/>
          </a:bodyPr>
          <a:lstStyle/>
          <a:p>
            <a:r>
              <a:rPr lang="el-GR" b="1" dirty="0"/>
              <a:t>Σημείωμα Χρήσης Έργων </a:t>
            </a:r>
            <a:r>
              <a:rPr lang="el-GR" b="1" dirty="0" smtClean="0"/>
              <a:t>Τρίτων</a:t>
            </a:r>
            <a:endParaRPr lang="el-GR" b="1" dirty="0"/>
          </a:p>
        </p:txBody>
      </p:sp>
      <p:sp>
        <p:nvSpPr>
          <p:cNvPr id="3" name="Content Placeholder 2"/>
          <p:cNvSpPr>
            <a:spLocks noGrp="1"/>
          </p:cNvSpPr>
          <p:nvPr>
            <p:ph idx="1"/>
          </p:nvPr>
        </p:nvSpPr>
        <p:spPr>
          <a:xfrm>
            <a:off x="251520" y="1196753"/>
            <a:ext cx="8784976" cy="4104455"/>
          </a:xfrm>
        </p:spPr>
        <p:txBody>
          <a:bodyPr>
            <a:noAutofit/>
          </a:bodyPr>
          <a:lstStyle/>
          <a:p>
            <a:pPr marL="0" indent="0">
              <a:buNone/>
            </a:pPr>
            <a:r>
              <a:rPr lang="el-GR" sz="2000" dirty="0" smtClean="0"/>
              <a:t>Το </a:t>
            </a:r>
            <a:r>
              <a:rPr lang="el-GR" sz="2000" dirty="0"/>
              <a:t>Έργο αυτό κάνει χρήση των ακόλουθων έργων:</a:t>
            </a:r>
          </a:p>
          <a:p>
            <a:pPr marL="0" indent="0">
              <a:buNone/>
            </a:pPr>
            <a:r>
              <a:rPr lang="el-GR" sz="2000" b="1" dirty="0" smtClean="0"/>
              <a:t>Εικόνες/Σχήματα/Διαγράμματα</a:t>
            </a:r>
            <a:r>
              <a:rPr lang="en-US" sz="2000" b="1" dirty="0" smtClean="0"/>
              <a:t>/</a:t>
            </a:r>
            <a:r>
              <a:rPr lang="el-GR" sz="2000" b="1" dirty="0" smtClean="0"/>
              <a:t>Φωτογραφίες</a:t>
            </a:r>
          </a:p>
          <a:p>
            <a:pPr marL="0" indent="0">
              <a:buNone/>
            </a:pPr>
            <a:endParaRPr lang="el-GR" sz="2000" b="1" dirty="0" smtClean="0"/>
          </a:p>
          <a:p>
            <a:pPr marL="0" indent="0">
              <a:spcBef>
                <a:spcPts val="0"/>
              </a:spcBef>
              <a:buNone/>
            </a:pPr>
            <a:r>
              <a:rPr lang="el-GR" sz="2000" b="1" dirty="0" smtClean="0"/>
              <a:t>Σχήμα 1</a:t>
            </a:r>
            <a:r>
              <a:rPr lang="el-GR" sz="2000" b="1" dirty="0"/>
              <a:t>. </a:t>
            </a:r>
            <a:r>
              <a:rPr lang="el-GR" sz="2000" dirty="0"/>
              <a:t>Η δοκιμασία σκόπευσης για τον έλεγχο κυριαρχίας οφθαλμού. </a:t>
            </a:r>
            <a:endParaRPr lang="el-GR" sz="2000" dirty="0" smtClean="0"/>
          </a:p>
          <a:p>
            <a:pPr marL="0" indent="0">
              <a:spcBef>
                <a:spcPts val="0"/>
              </a:spcBef>
              <a:buNone/>
            </a:pPr>
            <a:r>
              <a:rPr lang="el-GR" sz="2000" dirty="0" smtClean="0"/>
              <a:t>Βιβλίο </a:t>
            </a:r>
            <a:r>
              <a:rPr lang="el-GR" sz="2000" dirty="0"/>
              <a:t>«Αριστεροχειρία», Φίλιππος Βλάχος, Εκδόσεις Χριστοδουλίδη.</a:t>
            </a:r>
          </a:p>
          <a:p>
            <a:pPr marL="0" indent="0">
              <a:spcBef>
                <a:spcPts val="0"/>
              </a:spcBef>
              <a:buNone/>
            </a:pPr>
            <a:endParaRPr lang="el-GR" sz="2000" dirty="0"/>
          </a:p>
          <a:p>
            <a:pPr marL="457200" indent="-457200">
              <a:spcBef>
                <a:spcPts val="0"/>
              </a:spcBef>
              <a:buFont typeface="+mj-lt"/>
              <a:buAutoNum type="arabicPeriod"/>
            </a:pPr>
            <a:endParaRPr lang="el-GR" sz="2000" dirty="0" smtClean="0"/>
          </a:p>
          <a:p>
            <a:pPr marL="457200" indent="-457200">
              <a:spcBef>
                <a:spcPts val="0"/>
              </a:spcBef>
              <a:buFont typeface="+mj-lt"/>
              <a:buAutoNum type="arabicPeriod"/>
            </a:pPr>
            <a:endParaRPr lang="el-GR" sz="2000" dirty="0" smtClean="0"/>
          </a:p>
          <a:p>
            <a:pPr marL="0" indent="0">
              <a:spcBef>
                <a:spcPts val="0"/>
              </a:spcBef>
              <a:buNone/>
            </a:pPr>
            <a:endParaRPr lang="el-GR" sz="2000" dirty="0"/>
          </a:p>
          <a:p>
            <a:pPr marL="0" indent="0">
              <a:spcBef>
                <a:spcPts val="0"/>
              </a:spcBef>
              <a:buNone/>
            </a:pPr>
            <a:endParaRPr lang="el-GR" sz="2000" dirty="0" smtClean="0">
              <a:solidFill>
                <a:srgbClr val="FF0000"/>
              </a:solidFill>
            </a:endParaRPr>
          </a:p>
          <a:p>
            <a:pPr marL="0" indent="0">
              <a:spcBef>
                <a:spcPts val="0"/>
              </a:spcBef>
              <a:buNone/>
            </a:pPr>
            <a:endParaRPr lang="el-GR" sz="2000" dirty="0" smtClean="0">
              <a:solidFill>
                <a:srgbClr val="FF0000"/>
              </a:solidFill>
            </a:endParaRPr>
          </a:p>
          <a:p>
            <a:pPr marL="0" indent="0">
              <a:spcBef>
                <a:spcPts val="0"/>
              </a:spcBef>
              <a:buNone/>
            </a:pPr>
            <a:endParaRPr lang="el-GR" sz="2000" dirty="0">
              <a:solidFill>
                <a:srgbClr val="FF0000"/>
              </a:solidFill>
            </a:endParaRPr>
          </a:p>
          <a:p>
            <a:pPr marL="0" indent="0">
              <a:spcBef>
                <a:spcPts val="0"/>
              </a:spcBef>
              <a:buNone/>
            </a:pPr>
            <a:endParaRPr lang="en-US" sz="2000" dirty="0" smtClean="0"/>
          </a:p>
          <a:p>
            <a:pPr marL="0" indent="0">
              <a:spcBef>
                <a:spcPts val="0"/>
              </a:spcBef>
              <a:buNone/>
            </a:pPr>
            <a:endParaRPr lang="el-GR" sz="2000" dirty="0" smtClean="0"/>
          </a:p>
          <a:p>
            <a:pPr marL="0" indent="0">
              <a:spcBef>
                <a:spcPts val="0"/>
              </a:spcBef>
              <a:buNone/>
            </a:pPr>
            <a:endParaRPr lang="el-GR" sz="2000" dirty="0"/>
          </a:p>
        </p:txBody>
      </p:sp>
    </p:spTree>
    <p:extLst>
      <p:ext uri="{BB962C8B-B14F-4D97-AF65-F5344CB8AC3E}">
        <p14:creationId xmlns:p14="http://schemas.microsoft.com/office/powerpoint/2010/main" val="97358081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b="1" dirty="0" smtClean="0"/>
              <a:t>Σκοποί της  ενότητας</a:t>
            </a:r>
            <a:endParaRPr lang="el-GR" b="1" dirty="0"/>
          </a:p>
        </p:txBody>
      </p:sp>
      <p:sp>
        <p:nvSpPr>
          <p:cNvPr id="3" name="Content Placeholder 2"/>
          <p:cNvSpPr>
            <a:spLocks noGrp="1"/>
          </p:cNvSpPr>
          <p:nvPr>
            <p:ph idx="1"/>
          </p:nvPr>
        </p:nvSpPr>
        <p:spPr>
          <a:xfrm>
            <a:off x="473968" y="2132856"/>
            <a:ext cx="8136904" cy="2880320"/>
          </a:xfrm>
        </p:spPr>
        <p:txBody>
          <a:bodyPr>
            <a:normAutofit/>
          </a:bodyPr>
          <a:lstStyle/>
          <a:p>
            <a:r>
              <a:rPr lang="el-GR" dirty="0" smtClean="0"/>
              <a:t>Η γνωριμία με τους τρόπους </a:t>
            </a:r>
            <a:r>
              <a:rPr lang="el-GR" dirty="0"/>
              <a:t>αξιολόγησης της προτίμησης </a:t>
            </a:r>
            <a:r>
              <a:rPr lang="el-GR" dirty="0" smtClean="0"/>
              <a:t>χεριού</a:t>
            </a:r>
          </a:p>
          <a:p>
            <a:r>
              <a:rPr lang="el-GR" dirty="0" smtClean="0"/>
              <a:t>Η ανάπτυξη δεξιοτήτων προσδιορισμού της προτίμησης χεριού</a:t>
            </a:r>
            <a:endParaRPr lang="el-GR" dirty="0"/>
          </a:p>
        </p:txBody>
      </p:sp>
    </p:spTree>
    <p:extLst>
      <p:ext uri="{BB962C8B-B14F-4D97-AF65-F5344CB8AC3E}">
        <p14:creationId xmlns:p14="http://schemas.microsoft.com/office/powerpoint/2010/main" val="258839286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b="1" dirty="0" smtClean="0"/>
              <a:t>Περιεχόμενα ενότητας</a:t>
            </a:r>
            <a:endParaRPr lang="el-GR" b="1" dirty="0"/>
          </a:p>
        </p:txBody>
      </p:sp>
      <p:sp>
        <p:nvSpPr>
          <p:cNvPr id="3" name="Content Placeholder 2"/>
          <p:cNvSpPr>
            <a:spLocks noGrp="1"/>
          </p:cNvSpPr>
          <p:nvPr>
            <p:ph idx="1"/>
          </p:nvPr>
        </p:nvSpPr>
        <p:spPr>
          <a:xfrm>
            <a:off x="1259632" y="1556793"/>
            <a:ext cx="7434124" cy="4104456"/>
          </a:xfrm>
        </p:spPr>
        <p:txBody>
          <a:bodyPr>
            <a:normAutofit/>
          </a:bodyPr>
          <a:lstStyle/>
          <a:p>
            <a:pPr marL="0" indent="0">
              <a:buNone/>
            </a:pPr>
            <a:r>
              <a:rPr lang="el-GR" dirty="0"/>
              <a:t>Α</a:t>
            </a:r>
            <a:r>
              <a:rPr lang="el-GR" dirty="0" smtClean="0"/>
              <a:t>ξιολόγηση </a:t>
            </a:r>
            <a:r>
              <a:rPr lang="el-GR" dirty="0"/>
              <a:t>της προτίμησης χεριού</a:t>
            </a:r>
          </a:p>
          <a:p>
            <a:pPr marL="0" indent="0">
              <a:buNone/>
            </a:pPr>
            <a:r>
              <a:rPr lang="el-GR" dirty="0" smtClean="0"/>
              <a:t>Ερωτηματολόγια προτίμησης</a:t>
            </a:r>
          </a:p>
          <a:p>
            <a:pPr marL="0" indent="0">
              <a:buNone/>
            </a:pPr>
            <a:r>
              <a:rPr lang="el-GR" dirty="0" smtClean="0"/>
              <a:t>Μετρήσεις εκτέλεσης</a:t>
            </a:r>
          </a:p>
          <a:p>
            <a:pPr marL="0" indent="0">
              <a:buNone/>
            </a:pPr>
            <a:r>
              <a:rPr lang="el-GR" dirty="0" smtClean="0"/>
              <a:t>Μάτια</a:t>
            </a:r>
            <a:r>
              <a:rPr lang="el-GR" dirty="0"/>
              <a:t>,  αυτιά και </a:t>
            </a:r>
            <a:r>
              <a:rPr lang="el-GR" dirty="0" smtClean="0"/>
              <a:t>πόδια</a:t>
            </a:r>
          </a:p>
          <a:p>
            <a:pPr marL="0" indent="0">
              <a:buNone/>
            </a:pPr>
            <a:r>
              <a:rPr lang="el-GR" dirty="0" smtClean="0"/>
              <a:t>Ερωτηματολόγια </a:t>
            </a:r>
            <a:r>
              <a:rPr lang="el-GR" dirty="0"/>
              <a:t>προτίμησης </a:t>
            </a:r>
            <a:r>
              <a:rPr lang="el-GR" dirty="0" smtClean="0"/>
              <a:t>χεριού</a:t>
            </a:r>
          </a:p>
          <a:p>
            <a:pPr marL="0" indent="0">
              <a:buNone/>
            </a:pPr>
            <a:r>
              <a:rPr lang="el-GR" dirty="0" smtClean="0"/>
              <a:t>Πρέπει </a:t>
            </a:r>
            <a:r>
              <a:rPr lang="el-GR" dirty="0"/>
              <a:t>να αλλάζει η προτίμηση χεριού</a:t>
            </a:r>
            <a:r>
              <a:rPr lang="el-GR" dirty="0" smtClean="0"/>
              <a:t>; </a:t>
            </a:r>
            <a:endParaRPr lang="el-GR" dirty="0"/>
          </a:p>
        </p:txBody>
      </p:sp>
    </p:spTree>
    <p:extLst>
      <p:ext uri="{BB962C8B-B14F-4D97-AF65-F5344CB8AC3E}">
        <p14:creationId xmlns:p14="http://schemas.microsoft.com/office/powerpoint/2010/main" val="118541171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188640"/>
            <a:ext cx="8229600" cy="1228998"/>
          </a:xfrm>
        </p:spPr>
        <p:txBody>
          <a:bodyPr>
            <a:normAutofit fontScale="90000"/>
          </a:bodyPr>
          <a:lstStyle/>
          <a:p>
            <a:r>
              <a:rPr lang="el-GR" b="1" dirty="0" smtClean="0"/>
              <a:t>Ο </a:t>
            </a:r>
            <a:r>
              <a:rPr lang="el-GR" b="1" dirty="0"/>
              <a:t>προσδιορισμός </a:t>
            </a:r>
            <a:r>
              <a:rPr lang="el-GR" b="1" dirty="0" smtClean="0"/>
              <a:t/>
            </a:r>
            <a:br>
              <a:rPr lang="el-GR" b="1" dirty="0" smtClean="0"/>
            </a:br>
            <a:r>
              <a:rPr lang="el-GR" b="1" dirty="0" smtClean="0"/>
              <a:t>δεξιοχειρίας </a:t>
            </a:r>
            <a:r>
              <a:rPr lang="el-GR" b="1" dirty="0"/>
              <a:t>– </a:t>
            </a:r>
            <a:r>
              <a:rPr lang="el-GR" b="1" dirty="0" smtClean="0"/>
              <a:t>αριστεροχειρίας  1/2</a:t>
            </a:r>
            <a:endParaRPr lang="el-GR" b="1" dirty="0"/>
          </a:p>
        </p:txBody>
      </p:sp>
      <p:sp>
        <p:nvSpPr>
          <p:cNvPr id="3" name="Θέση περιεχομένου 2"/>
          <p:cNvSpPr>
            <a:spLocks noGrp="1"/>
          </p:cNvSpPr>
          <p:nvPr>
            <p:ph idx="1"/>
          </p:nvPr>
        </p:nvSpPr>
        <p:spPr>
          <a:xfrm>
            <a:off x="457200" y="1772816"/>
            <a:ext cx="8507288" cy="4309939"/>
          </a:xfrm>
        </p:spPr>
        <p:txBody>
          <a:bodyPr>
            <a:normAutofit fontScale="77500" lnSpcReduction="20000"/>
          </a:bodyPr>
          <a:lstStyle/>
          <a:p>
            <a:r>
              <a:rPr lang="el-GR" dirty="0" smtClean="0"/>
              <a:t>Η </a:t>
            </a:r>
            <a:r>
              <a:rPr lang="el-GR" dirty="0"/>
              <a:t>επικράτηση του ενός ή του άλλου χεριού στον άνθρωπο δεν είναι ένα απλό, μοναδικό φαινόμενο.  Αποτελεί μάλλον ένα συνεχές φαινόμενο με διαβαθμίσεις που εκτείνονται από την ισχυρή αριστεροχειρία και διαμέσου της αμφιχειρίας φθάνουν στην ισχυρή δεξιοχειρία. </a:t>
            </a:r>
          </a:p>
          <a:p>
            <a:r>
              <a:rPr lang="el-GR" dirty="0" smtClean="0"/>
              <a:t>Η </a:t>
            </a:r>
            <a:r>
              <a:rPr lang="el-GR" dirty="0"/>
              <a:t>επικράτηση του ενός ή του άλλου χεριού μπορεί να σχετίζεται με την πλευρική προτίμηση ή με την πλευρική επιδεξιότητα.</a:t>
            </a:r>
          </a:p>
          <a:p>
            <a:r>
              <a:rPr lang="el-GR" dirty="0" smtClean="0"/>
              <a:t>Η </a:t>
            </a:r>
            <a:r>
              <a:rPr lang="el-GR" dirty="0"/>
              <a:t>εκτίμηση ότι το χέρι που χρησιμοποιείται για τη γραφή είναι αυτό που επικρατεί είναι συνήθως ορθή όσον αφορά τους δεξιόχειρες, αλλά ταξινομεί λάθος το 40% περίπου των </a:t>
            </a:r>
            <a:r>
              <a:rPr lang="el-GR" dirty="0" smtClean="0"/>
              <a:t>αριστερόχειρων</a:t>
            </a:r>
            <a:endParaRPr lang="el-GR" dirty="0"/>
          </a:p>
        </p:txBody>
      </p:sp>
    </p:spTree>
    <p:extLst>
      <p:ext uri="{BB962C8B-B14F-4D97-AF65-F5344CB8AC3E}">
        <p14:creationId xmlns:p14="http://schemas.microsoft.com/office/powerpoint/2010/main" val="85940311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Τίτλος 1"/>
          <p:cNvSpPr>
            <a:spLocks noGrp="1"/>
          </p:cNvSpPr>
          <p:nvPr>
            <p:ph type="title"/>
          </p:nvPr>
        </p:nvSpPr>
        <p:spPr>
          <a:xfrm>
            <a:off x="457200" y="188640"/>
            <a:ext cx="8229600" cy="1228998"/>
          </a:xfrm>
        </p:spPr>
        <p:txBody>
          <a:bodyPr>
            <a:normAutofit fontScale="90000"/>
          </a:bodyPr>
          <a:lstStyle/>
          <a:p>
            <a:r>
              <a:rPr lang="el-GR" b="1" dirty="0" smtClean="0"/>
              <a:t>Ο </a:t>
            </a:r>
            <a:r>
              <a:rPr lang="el-GR" b="1" dirty="0"/>
              <a:t>προσδιορισμός </a:t>
            </a:r>
            <a:r>
              <a:rPr lang="el-GR" b="1" dirty="0" smtClean="0"/>
              <a:t/>
            </a:r>
            <a:br>
              <a:rPr lang="el-GR" b="1" dirty="0" smtClean="0"/>
            </a:br>
            <a:r>
              <a:rPr lang="el-GR" b="1" dirty="0" smtClean="0"/>
              <a:t>δεξιοχειρίας </a:t>
            </a:r>
            <a:r>
              <a:rPr lang="el-GR" b="1" dirty="0"/>
              <a:t>– </a:t>
            </a:r>
            <a:r>
              <a:rPr lang="el-GR" b="1" dirty="0" smtClean="0"/>
              <a:t>αριστεροχειρίας  2/2</a:t>
            </a:r>
            <a:endParaRPr lang="el-GR" b="1" dirty="0"/>
          </a:p>
        </p:txBody>
      </p:sp>
      <p:sp>
        <p:nvSpPr>
          <p:cNvPr id="3" name="Θέση περιεχομένου 2"/>
          <p:cNvSpPr>
            <a:spLocks noGrp="1"/>
          </p:cNvSpPr>
          <p:nvPr>
            <p:ph idx="1"/>
          </p:nvPr>
        </p:nvSpPr>
        <p:spPr>
          <a:xfrm>
            <a:off x="359024" y="1700808"/>
            <a:ext cx="8533456" cy="4525963"/>
          </a:xfrm>
        </p:spPr>
        <p:txBody>
          <a:bodyPr>
            <a:normAutofit fontScale="85000" lnSpcReduction="20000"/>
          </a:bodyPr>
          <a:lstStyle/>
          <a:p>
            <a:r>
              <a:rPr lang="el-GR" dirty="0" smtClean="0"/>
              <a:t>Υπάρχει </a:t>
            </a:r>
            <a:r>
              <a:rPr lang="el-GR" dirty="0"/>
              <a:t>έλλειψη συμφωνίας σχετικά με το πως η επικράτηση του χεριού προσδιορίζεται και μετριέται. </a:t>
            </a:r>
          </a:p>
          <a:p>
            <a:r>
              <a:rPr lang="el-GR" dirty="0" smtClean="0"/>
              <a:t>Πολλοί </a:t>
            </a:r>
            <a:r>
              <a:rPr lang="el-GR" dirty="0"/>
              <a:t>ερευνητές διαχωρίζουν τα  άτομα απλά σε δεξιόχειρες και αριστερόχειρες, ενώ άλλοι διακρίνουν βαθμούς στη  χρήση του ενός ή του άλλου χεριού (ισχυρή, μέτρια ή ασθενή προτίμηση).  </a:t>
            </a:r>
          </a:p>
          <a:p>
            <a:r>
              <a:rPr lang="el-GR" dirty="0" smtClean="0"/>
              <a:t>Άλλοι </a:t>
            </a:r>
            <a:r>
              <a:rPr lang="el-GR" dirty="0"/>
              <a:t>συνενώνουν τα </a:t>
            </a:r>
            <a:r>
              <a:rPr lang="el-GR" dirty="0" err="1"/>
              <a:t>αμφίχειρα</a:t>
            </a:r>
            <a:r>
              <a:rPr lang="el-GR" dirty="0"/>
              <a:t> και τα αριστερόχειρα άτομα σε μία ομάδα, τους «μη-δεξιόχειρες».  </a:t>
            </a:r>
          </a:p>
          <a:p>
            <a:r>
              <a:rPr lang="el-GR" dirty="0" smtClean="0"/>
              <a:t>Ορισμένοι </a:t>
            </a:r>
            <a:r>
              <a:rPr lang="el-GR" dirty="0"/>
              <a:t>χρησιμοποιούν τους όρους «αμφιδέξιοι», «μικτοί», «ασταθείς», «ασθενείς» δεξιόχειρες και αριστερόχειρες </a:t>
            </a:r>
            <a:r>
              <a:rPr lang="el-GR" dirty="0" smtClean="0"/>
              <a:t>εναλλακτικά</a:t>
            </a:r>
            <a:endParaRPr lang="el-GR" dirty="0"/>
          </a:p>
          <a:p>
            <a:endParaRPr lang="el-GR" dirty="0"/>
          </a:p>
        </p:txBody>
      </p:sp>
    </p:spTree>
    <p:extLst>
      <p:ext uri="{BB962C8B-B14F-4D97-AF65-F5344CB8AC3E}">
        <p14:creationId xmlns:p14="http://schemas.microsoft.com/office/powerpoint/2010/main" val="10870112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116632"/>
            <a:ext cx="8229600" cy="706090"/>
          </a:xfrm>
        </p:spPr>
        <p:txBody>
          <a:bodyPr>
            <a:normAutofit fontScale="90000"/>
          </a:bodyPr>
          <a:lstStyle/>
          <a:p>
            <a:r>
              <a:rPr lang="el-GR" b="1" dirty="0"/>
              <a:t>Ερωτηματολόγια </a:t>
            </a:r>
            <a:r>
              <a:rPr lang="el-GR" b="1" dirty="0" smtClean="0"/>
              <a:t>προτίμησης</a:t>
            </a:r>
            <a:endParaRPr lang="el-GR" b="1" dirty="0"/>
          </a:p>
        </p:txBody>
      </p:sp>
      <p:sp>
        <p:nvSpPr>
          <p:cNvPr id="3" name="Θέση περιεχομένου 2"/>
          <p:cNvSpPr>
            <a:spLocks noGrp="1"/>
          </p:cNvSpPr>
          <p:nvPr>
            <p:ph idx="1"/>
          </p:nvPr>
        </p:nvSpPr>
        <p:spPr>
          <a:xfrm>
            <a:off x="464156" y="1063277"/>
            <a:ext cx="8229600" cy="5102027"/>
          </a:xfrm>
        </p:spPr>
        <p:txBody>
          <a:bodyPr>
            <a:normAutofit fontScale="92500"/>
          </a:bodyPr>
          <a:lstStyle/>
          <a:p>
            <a:r>
              <a:rPr lang="el-GR" dirty="0" smtClean="0"/>
              <a:t>Οι </a:t>
            </a:r>
            <a:r>
              <a:rPr lang="el-GR" dirty="0"/>
              <a:t>ερωτήσεις που απαιτούνται για τον έλεγχο της προτίμησης χεριού θα πρέπει να αντικατοπτρίζουν πολύ γνωστές και συνηθισμένες δραστηριότητες.  </a:t>
            </a:r>
          </a:p>
          <a:p>
            <a:r>
              <a:rPr lang="el-GR" dirty="0" smtClean="0"/>
              <a:t>Η </a:t>
            </a:r>
            <a:r>
              <a:rPr lang="el-GR" dirty="0"/>
              <a:t>καταφανής διαφορά μεταξύ των δύο χεριών που αποκαλύπτεται σε καλά καθιερωμένες συνήθειες και δοκιμασίες, δεν εμφανίζεται σε άγνωστες δοκιμασίες.</a:t>
            </a:r>
          </a:p>
          <a:p>
            <a:r>
              <a:rPr lang="el-GR" dirty="0" smtClean="0"/>
              <a:t>Οι </a:t>
            </a:r>
            <a:r>
              <a:rPr lang="el-GR" dirty="0"/>
              <a:t>ερωτήσεις που απαιτούνται θα πρέπει επίσης να διακρίνονται από εγκυρότητα και αξιοπιστία. </a:t>
            </a:r>
          </a:p>
        </p:txBody>
      </p:sp>
    </p:spTree>
    <p:extLst>
      <p:ext uri="{BB962C8B-B14F-4D97-AF65-F5344CB8AC3E}">
        <p14:creationId xmlns:p14="http://schemas.microsoft.com/office/powerpoint/2010/main" val="29170950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79512" y="116632"/>
            <a:ext cx="8856984" cy="864096"/>
          </a:xfrm>
        </p:spPr>
        <p:txBody>
          <a:bodyPr>
            <a:normAutofit fontScale="90000"/>
          </a:bodyPr>
          <a:lstStyle/>
          <a:p>
            <a:r>
              <a:rPr lang="el-GR" b="1" dirty="0" smtClean="0"/>
              <a:t>Ερωτηματολόγιο προτίμησης χεριού 1/2</a:t>
            </a:r>
            <a:endParaRPr lang="el-GR" b="1" dirty="0"/>
          </a:p>
        </p:txBody>
      </p:sp>
      <p:pic>
        <p:nvPicPr>
          <p:cNvPr id="5122" name="Picture 2" descr="Ερωτηματολόγιο προτίμησης χεριού της Annet"/>
          <p:cNvPicPr>
            <a:picLocks noGrp="1" noChangeAspect="1" noChangeArrowheads="1"/>
          </p:cNvPicPr>
          <p:nvPr>
            <p:ph idx="1"/>
          </p:nvPr>
        </p:nvPicPr>
        <p:blipFill>
          <a:blip r:embed="rId2" cstate="print">
            <a:extLst>
              <a:ext uri="{28A0092B-C50C-407E-A947-70E740481C1C}">
                <a14:useLocalDpi xmlns:a14="http://schemas.microsoft.com/office/drawing/2010/main" val="0"/>
              </a:ext>
            </a:extLst>
          </a:blip>
          <a:srcRect/>
          <a:stretch>
            <a:fillRect/>
          </a:stretch>
        </p:blipFill>
        <p:spPr bwMode="auto">
          <a:xfrm>
            <a:off x="1475656" y="980728"/>
            <a:ext cx="6816230" cy="525658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48826369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1"/>
          <p:cNvSpPr>
            <a:spLocks noGrp="1"/>
          </p:cNvSpPr>
          <p:nvPr>
            <p:ph type="title"/>
          </p:nvPr>
        </p:nvSpPr>
        <p:spPr>
          <a:xfrm>
            <a:off x="179512" y="116632"/>
            <a:ext cx="8856984" cy="864096"/>
          </a:xfrm>
        </p:spPr>
        <p:txBody>
          <a:bodyPr>
            <a:normAutofit fontScale="90000"/>
          </a:bodyPr>
          <a:lstStyle/>
          <a:p>
            <a:r>
              <a:rPr lang="el-GR" b="1" dirty="0" smtClean="0"/>
              <a:t>Ερωτηματολόγιο προτίμησης χεριού 2/2</a:t>
            </a:r>
            <a:endParaRPr lang="el-GR" b="1" dirty="0"/>
          </a:p>
        </p:txBody>
      </p:sp>
      <p:pic>
        <p:nvPicPr>
          <p:cNvPr id="7170" name="Picture 2" descr="Ερωτηματολόγιο προτίμησης χεριού&#10;"/>
          <p:cNvPicPr>
            <a:picLocks noGrp="1" noChangeAspect="1" noChangeArrowheads="1"/>
          </p:cNvPicPr>
          <p:nvPr>
            <p:ph idx="1"/>
          </p:nvPr>
        </p:nvPicPr>
        <p:blipFill>
          <a:blip r:embed="rId2" cstate="print">
            <a:extLst>
              <a:ext uri="{28A0092B-C50C-407E-A947-70E740481C1C}">
                <a14:useLocalDpi xmlns:a14="http://schemas.microsoft.com/office/drawing/2010/main" val="0"/>
              </a:ext>
            </a:extLst>
          </a:blip>
          <a:srcRect/>
          <a:stretch>
            <a:fillRect/>
          </a:stretch>
        </p:blipFill>
        <p:spPr bwMode="auto">
          <a:xfrm>
            <a:off x="755576" y="2060848"/>
            <a:ext cx="7488832" cy="19442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64437831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116632"/>
            <a:ext cx="8229600" cy="720080"/>
          </a:xfrm>
        </p:spPr>
        <p:txBody>
          <a:bodyPr>
            <a:noAutofit/>
          </a:bodyPr>
          <a:lstStyle/>
          <a:p>
            <a:r>
              <a:rPr lang="el-GR" b="1" dirty="0"/>
              <a:t>Μετρήσεις </a:t>
            </a:r>
            <a:r>
              <a:rPr lang="el-GR" b="1" dirty="0" smtClean="0"/>
              <a:t>εκτέλεσης</a:t>
            </a:r>
            <a:endParaRPr lang="el-GR" b="1" dirty="0"/>
          </a:p>
        </p:txBody>
      </p:sp>
      <p:sp>
        <p:nvSpPr>
          <p:cNvPr id="3" name="Θέση περιεχομένου 2"/>
          <p:cNvSpPr>
            <a:spLocks noGrp="1"/>
          </p:cNvSpPr>
          <p:nvPr>
            <p:ph idx="1"/>
          </p:nvPr>
        </p:nvSpPr>
        <p:spPr>
          <a:xfrm>
            <a:off x="430268" y="1196752"/>
            <a:ext cx="8507288" cy="4813995"/>
          </a:xfrm>
        </p:spPr>
        <p:txBody>
          <a:bodyPr>
            <a:normAutofit fontScale="62500" lnSpcReduction="20000"/>
          </a:bodyPr>
          <a:lstStyle/>
          <a:p>
            <a:pPr marL="0" indent="0">
              <a:buNone/>
            </a:pPr>
            <a:r>
              <a:rPr lang="el-GR" dirty="0" smtClean="0"/>
              <a:t>Στις </a:t>
            </a:r>
            <a:r>
              <a:rPr lang="el-GR" dirty="0"/>
              <a:t>μετρήσεις εκτέλεσης, ζητείται από τα εξεταζόμενα άτομα να πραγματοποιήσουν μία απλή κίνηση με το ένα χέρι, ενώ ταυτόχρονα χρονομετρούνται. </a:t>
            </a:r>
          </a:p>
          <a:p>
            <a:pPr marL="0" indent="0">
              <a:buNone/>
            </a:pPr>
            <a:r>
              <a:rPr lang="el-GR" dirty="0" smtClean="0"/>
              <a:t>Οι </a:t>
            </a:r>
            <a:r>
              <a:rPr lang="el-GR" dirty="0"/>
              <a:t>πιο συνήθεις δοκιμασίες αυτού του τύπου είναι:</a:t>
            </a:r>
          </a:p>
          <a:p>
            <a:r>
              <a:rPr lang="el-GR" dirty="0" smtClean="0"/>
              <a:t>η </a:t>
            </a:r>
            <a:r>
              <a:rPr lang="el-GR" dirty="0"/>
              <a:t>δοκιμασία κίνησης ενός πασσάλου,  </a:t>
            </a:r>
          </a:p>
          <a:p>
            <a:r>
              <a:rPr lang="el-GR" dirty="0" smtClean="0"/>
              <a:t>μία </a:t>
            </a:r>
            <a:r>
              <a:rPr lang="el-GR" dirty="0"/>
              <a:t>δοκιμασία με μολύβι και χαρτί στην οποία ζητείται από τον εξεταζόμενο να βάλει τελείες μέσα σε ένα αριθμό μικρών κύκλων όσο πιο γρήγορα μπορεί και </a:t>
            </a:r>
          </a:p>
          <a:p>
            <a:r>
              <a:rPr lang="el-GR" dirty="0" smtClean="0"/>
              <a:t>μία </a:t>
            </a:r>
            <a:r>
              <a:rPr lang="el-GR" dirty="0"/>
              <a:t>ακόμη δοκιμασία με μολύβι και χαρτί στην οποία ο εξεταζόμενος θα πρέπει να βάλει ένα σημάδι στο κέντρο ενός στόχου που αποτελείται από τέσσερις ομόκεντρους κύκλους.</a:t>
            </a:r>
          </a:p>
          <a:p>
            <a:pPr marL="0" indent="0">
              <a:buNone/>
            </a:pPr>
            <a:r>
              <a:rPr lang="el-GR" dirty="0" smtClean="0"/>
              <a:t>Τα </a:t>
            </a:r>
            <a:r>
              <a:rPr lang="el-GR" dirty="0"/>
              <a:t>παιδιά κάτω των δέκα ετών, εξαιτίας ίσως των περιορισμένων αναγνωστικών δυνατοτήτων τους, εμφανίζουν προβλήματα στο χειρισμό γραπτών ερωτηματολογίων και οι δοκιμασίες επίδειξης φαίνεται να είναι ο πιο αξιόπιστος τρόπος για την αξιολόγηση της προτίμησης χεριού τους</a:t>
            </a:r>
            <a:r>
              <a:rPr lang="el-GR" dirty="0" smtClean="0"/>
              <a:t>.</a:t>
            </a:r>
            <a:endParaRPr lang="el-GR" dirty="0"/>
          </a:p>
        </p:txBody>
      </p:sp>
    </p:spTree>
    <p:extLst>
      <p:ext uri="{BB962C8B-B14F-4D97-AF65-F5344CB8AC3E}">
        <p14:creationId xmlns:p14="http://schemas.microsoft.com/office/powerpoint/2010/main" val="3310962171"/>
      </p:ext>
    </p:extLst>
  </p:cSld>
  <p:clrMapOvr>
    <a:masterClrMapping/>
  </p:clrMapOvr>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bodyPr vert="horz" lIns="91440" tIns="45720" rIns="91440" bIns="45720" rtlCol="0" anchor="ctr">
        <a:normAutofit/>
      </a:bodyPr>
      <a:lstStyle>
        <a:defPPr>
          <a:defRPr dirty="0" smtClean="0"/>
        </a:defPPr>
      </a:lstStyle>
    </a:txDef>
  </a:objectDefaults>
  <a:extraClrScheme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2024</TotalTime>
  <Words>1012</Words>
  <Application>Microsoft Office PowerPoint</Application>
  <PresentationFormat>Προβολή στην οθόνη (4:3)</PresentationFormat>
  <Paragraphs>99</Paragraphs>
  <Slides>17</Slides>
  <Notes>7</Notes>
  <HiddenSlides>0</HiddenSlides>
  <MMClips>0</MMClips>
  <ScaleCrop>false</ScaleCrop>
  <HeadingPairs>
    <vt:vector size="6" baseType="variant">
      <vt:variant>
        <vt:lpstr>Γραμματοσειρές που χρησιμοποιούνται</vt:lpstr>
      </vt:variant>
      <vt:variant>
        <vt:i4>3</vt:i4>
      </vt:variant>
      <vt:variant>
        <vt:lpstr>Θέμα</vt:lpstr>
      </vt:variant>
      <vt:variant>
        <vt:i4>1</vt:i4>
      </vt:variant>
      <vt:variant>
        <vt:lpstr>Τίτλοι διαφανειών</vt:lpstr>
      </vt:variant>
      <vt:variant>
        <vt:i4>17</vt:i4>
      </vt:variant>
    </vt:vector>
  </HeadingPairs>
  <TitlesOfParts>
    <vt:vector size="21" baseType="lpstr">
      <vt:lpstr>ＭＳ Ｐゴシック</vt:lpstr>
      <vt:lpstr>Arial</vt:lpstr>
      <vt:lpstr>Calibri</vt:lpstr>
      <vt:lpstr>Θέμα του Office</vt:lpstr>
      <vt:lpstr>Ψυχοφυσιολογία</vt:lpstr>
      <vt:lpstr>Σκοποί της  ενότητας</vt:lpstr>
      <vt:lpstr>Περιεχόμενα ενότητας</vt:lpstr>
      <vt:lpstr>Ο προσδιορισμός  δεξιοχειρίας – αριστεροχειρίας  1/2</vt:lpstr>
      <vt:lpstr>Ο προσδιορισμός  δεξιοχειρίας – αριστεροχειρίας  2/2</vt:lpstr>
      <vt:lpstr>Ερωτηματολόγια προτίμησης</vt:lpstr>
      <vt:lpstr>Ερωτηματολόγιο προτίμησης χεριού 1/2</vt:lpstr>
      <vt:lpstr>Ερωτηματολόγιο προτίμησης χεριού 2/2</vt:lpstr>
      <vt:lpstr>Μετρήσεις εκτέλεσης</vt:lpstr>
      <vt:lpstr>Η δοκιμασία σκόπευσης</vt:lpstr>
      <vt:lpstr>Μάτια, αυτιά και πόδια  1/2</vt:lpstr>
      <vt:lpstr>Μάτια, αυτιά και πόδια  2/2</vt:lpstr>
      <vt:lpstr>Πρέπει να αλλάζει η προτίμηση χεριού;</vt:lpstr>
      <vt:lpstr>Τέλος Ενότητας</vt:lpstr>
      <vt:lpstr>Χρηματοδότηση</vt:lpstr>
      <vt:lpstr>Σημείωμα Αδειοδότησης</vt:lpstr>
      <vt:lpstr>Σημείωμα Χρήσης Έργων Τρίτων</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Παρουσίαση του PowerPoint</dc:title>
  <dc:creator>Stevy</dc:creator>
  <cp:lastModifiedBy>Kiriazis Vaitsis</cp:lastModifiedBy>
  <cp:revision>271</cp:revision>
  <dcterms:created xsi:type="dcterms:W3CDTF">2012-09-06T09:03:05Z</dcterms:created>
  <dcterms:modified xsi:type="dcterms:W3CDTF">2015-05-25T07:25:27Z</dcterms:modified>
</cp:coreProperties>
</file>