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257" r:id="rId3"/>
    <p:sldId id="264" r:id="rId4"/>
    <p:sldId id="268" r:id="rId5"/>
    <p:sldId id="269" r:id="rId6"/>
    <p:sldId id="270" r:id="rId7"/>
    <p:sldId id="344" r:id="rId8"/>
    <p:sldId id="341" r:id="rId9"/>
    <p:sldId id="342" r:id="rId10"/>
    <p:sldId id="343" r:id="rId11"/>
    <p:sldId id="345" r:id="rId12"/>
    <p:sldId id="346" r:id="rId13"/>
    <p:sldId id="347" r:id="rId14"/>
    <p:sldId id="348" r:id="rId15"/>
    <p:sldId id="331" r:id="rId16"/>
    <p:sldId id="349" r:id="rId17"/>
    <p:sldId id="350" r:id="rId18"/>
    <p:sldId id="326" r:id="rId19"/>
    <p:sldId id="325" r:id="rId20"/>
    <p:sldId id="271" r:id="rId21"/>
    <p:sldId id="258" r:id="rId22"/>
    <p:sldId id="259" r:id="rId23"/>
    <p:sldId id="260" r:id="rId24"/>
    <p:sldId id="272" r:id="rId25"/>
    <p:sldId id="273" r:id="rId26"/>
    <p:sldId id="261" r:id="rId27"/>
  </p:sldIdLst>
  <p:sldSz cx="9144000" cy="6858000" type="screen4x3"/>
  <p:notesSz cx="6858000" cy="9144000"/>
  <p:custDataLst>
    <p:tags r:id="rId2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378" y="1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26/1/2016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26/1/2016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26/1/2016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26/1/2016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F72778FE-CCD2-41F1-8A84-4E6A2B90B8E0}" type="datetimeFigureOut">
              <a:rPr lang="el-GR" smtClean="0"/>
              <a:t>26/1/2016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l-GR" sz="1400" dirty="0" smtClean="0">
                <a:solidFill>
                  <a:prstClr val="black"/>
                </a:solidFill>
              </a:rPr>
              <a:t>Μικροάρδευση : Καταλληλότητα της μεθόδου</a:t>
            </a:r>
            <a:endParaRPr lang="el-GR" sz="1400" dirty="0">
              <a:solidFill>
                <a:prstClr val="black"/>
              </a:solidFill>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72778FE-CCD2-41F1-8A84-4E6A2B90B8E0}" type="datetimeFigureOut">
              <a:rPr lang="el-GR" smtClean="0"/>
              <a:t>26/1/2016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72778FE-CCD2-41F1-8A84-4E6A2B90B8E0}" type="datetimeFigureOut">
              <a:rPr lang="el-GR" smtClean="0"/>
              <a:t>26/1/2016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72778FE-CCD2-41F1-8A84-4E6A2B90B8E0}" type="datetimeFigureOut">
              <a:rPr lang="el-GR" smtClean="0"/>
              <a:t>26/1/2016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72778FE-CCD2-41F1-8A84-4E6A2B90B8E0}" type="datetimeFigureOut">
              <a:rPr lang="el-GR" smtClean="0"/>
              <a:t>26/1/2016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72778FE-CCD2-41F1-8A84-4E6A2B90B8E0}" type="datetimeFigureOut">
              <a:rPr lang="el-GR" smtClean="0"/>
              <a:t>26/1/2016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72778FE-CCD2-41F1-8A84-4E6A2B90B8E0}" type="datetimeFigureOut">
              <a:rPr lang="el-GR" smtClean="0"/>
              <a:t>26/1/2016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72778FE-CCD2-41F1-8A84-4E6A2B90B8E0}" type="datetimeFigureOut">
              <a:rPr lang="el-GR" smtClean="0"/>
              <a:t>26/1/2016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778FE-CCD2-41F1-8A84-4E6A2B90B8E0}" type="datetimeFigureOut">
              <a:rPr lang="el-GR" smtClean="0"/>
              <a:t>26/1/2016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sa/4.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creativecommons.org/licenses/by-nc-sa/4.0/deed.el" TargetMode="External"/><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cdev.teilar.gr/courses/DDE105/index.ph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6.xml"/><Relationship Id="rId1" Type="http://schemas.openxmlformats.org/officeDocument/2006/relationships/tags" Target="../tags/tag4.xml"/><Relationship Id="rId6" Type="http://schemas.openxmlformats.org/officeDocument/2006/relationships/slide" Target="slide17.xml"/><Relationship Id="rId5" Type="http://schemas.openxmlformats.org/officeDocument/2006/relationships/slide" Target="slide14.xml"/><Relationship Id="rId4" Type="http://schemas.openxmlformats.org/officeDocument/2006/relationships/slide" Target="slide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smtClean="0">
                <a:solidFill>
                  <a:prstClr val="black"/>
                </a:solidFill>
              </a:rPr>
              <a:t>Αρδευτική Μηχανική</a:t>
            </a:r>
            <a:endParaRPr lang="el-GR" dirty="0"/>
          </a:p>
        </p:txBody>
      </p:sp>
      <p:sp>
        <p:nvSpPr>
          <p:cNvPr id="6" name="Θέση περιεχομένου 2"/>
          <p:cNvSpPr txBox="1">
            <a:spLocks/>
          </p:cNvSpPr>
          <p:nvPr/>
        </p:nvSpPr>
        <p:spPr>
          <a:xfrm>
            <a:off x="1295400" y="3323930"/>
            <a:ext cx="6588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smtClean="0">
                <a:solidFill>
                  <a:prstClr val="black"/>
                </a:solidFill>
                <a:ea typeface="+mj-ea"/>
                <a:cs typeface="+mj-cs"/>
              </a:rPr>
              <a:t>Ενότητα 4:  </a:t>
            </a:r>
            <a:r>
              <a:rPr lang="el-GR" sz="2800" dirty="0" err="1" smtClean="0">
                <a:solidFill>
                  <a:prstClr val="black"/>
                </a:solidFill>
                <a:ea typeface="+mj-ea"/>
                <a:cs typeface="+mj-cs"/>
              </a:rPr>
              <a:t>Μικροάρδευση:Καταλληλότητα</a:t>
            </a:r>
            <a:r>
              <a:rPr lang="el-GR" sz="2800" dirty="0" smtClean="0">
                <a:solidFill>
                  <a:prstClr val="black"/>
                </a:solidFill>
                <a:ea typeface="+mj-ea"/>
                <a:cs typeface="+mj-cs"/>
              </a:rPr>
              <a:t> της μεθόδου</a:t>
            </a:r>
          </a:p>
          <a:p>
            <a:pPr marL="0" indent="0" algn="ctr" fontAlgn="auto">
              <a:spcBef>
                <a:spcPts val="0"/>
              </a:spcBef>
              <a:buFont typeface="Arial" pitchFamily="34" charset="0"/>
              <a:buNone/>
              <a:defRPr/>
            </a:pPr>
            <a:r>
              <a:rPr lang="el-GR" sz="2800" dirty="0" smtClean="0">
                <a:solidFill>
                  <a:prstClr val="black"/>
                </a:solidFill>
                <a:ea typeface="+mj-ea"/>
                <a:cs typeface="+mj-cs"/>
              </a:rPr>
              <a:t> </a:t>
            </a:r>
            <a:r>
              <a:rPr lang="el-GR" sz="2800" dirty="0" smtClean="0"/>
              <a:t>   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5" tooltip="Μετάβαση στην Άδεια Χρήσης"/>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4 </a:t>
            </a:r>
            <a:endParaRPr lang="el-GR" b="1" dirty="0"/>
          </a:p>
        </p:txBody>
      </p:sp>
      <p:sp>
        <p:nvSpPr>
          <p:cNvPr id="3" name="Θέση περιεχομένου 1"/>
          <p:cNvSpPr>
            <a:spLocks noGrp="1"/>
          </p:cNvSpPr>
          <p:nvPr>
            <p:ph idx="1"/>
          </p:nvPr>
        </p:nvSpPr>
        <p:spPr/>
        <p:txBody>
          <a:bodyPr>
            <a:normAutofit lnSpcReduction="10000"/>
          </a:bodyPr>
          <a:lstStyle/>
          <a:p>
            <a:r>
              <a:rPr lang="el-GR" sz="2400" dirty="0"/>
              <a:t>Άρδευση επικλινών και ανωμάλων εδαφών. Η άρδευση κατά σταγόνες μπορεί να εφαρμοσθεί σε επικλινής εκτάσεις όπως και σε ανώμαλα εδάφη χωρίς να απαιτείται ισοπέδωση του αγρού.</a:t>
            </a:r>
          </a:p>
          <a:p>
            <a:r>
              <a:rPr lang="el-GR" sz="2400" dirty="0"/>
              <a:t>Ταυτόχρονη εφαρμογή χημικών. Δυνατότητα χορήγησης συγχρόνως με το αρδευτικό νερό ορισμένων λιπαντικών στοιχείων, φυτοφαρμάκων ή ζιζανιοκτόνων και καλύτερη αξιοποίηση αυτών με μείωση της δόσης γιατί γίνεται χορήγηση κατ’ ευθεία στο </a:t>
            </a:r>
            <a:r>
              <a:rPr lang="el-GR" sz="2400" dirty="0" err="1"/>
              <a:t>ριζόστρωμα</a:t>
            </a:r>
            <a:r>
              <a:rPr lang="el-GR" sz="2400" dirty="0"/>
              <a:t> των φυτών. Οι ποσότητες των χορηγουμένων λιπασμάτων είναι μικρότερες απ’ αυτές που εφαρμόζονται με τις άλλες μεθόδους αρδεύσεως τα δε σχετικά ημερομίσθια είναι λιγότερα.</a:t>
            </a:r>
          </a:p>
          <a:p>
            <a:endParaRPr lang="el-GR" sz="2400" dirty="0" smtClean="0"/>
          </a:p>
          <a:p>
            <a:pPr marL="0" indent="0">
              <a:buNone/>
            </a:pPr>
            <a:endParaRPr lang="el-GR" sz="2400" dirty="0" smtClean="0"/>
          </a:p>
          <a:p>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10</a:t>
            </a:fld>
            <a:endParaRPr lang="el-GR" sz="1400" dirty="0">
              <a:solidFill>
                <a:schemeClr val="tx1"/>
              </a:solidFill>
            </a:endParaRPr>
          </a:p>
        </p:txBody>
      </p:sp>
    </p:spTree>
    <p:extLst>
      <p:ext uri="{BB962C8B-B14F-4D97-AF65-F5344CB8AC3E}">
        <p14:creationId xmlns:p14="http://schemas.microsoft.com/office/powerpoint/2010/main" val="1491559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5 </a:t>
            </a:r>
            <a:endParaRPr lang="el-GR" b="1" dirty="0"/>
          </a:p>
        </p:txBody>
      </p:sp>
      <p:sp>
        <p:nvSpPr>
          <p:cNvPr id="3" name="Θέση περιεχομένου 1"/>
          <p:cNvSpPr>
            <a:spLocks noGrp="1"/>
          </p:cNvSpPr>
          <p:nvPr>
            <p:ph idx="1"/>
          </p:nvPr>
        </p:nvSpPr>
        <p:spPr/>
        <p:txBody>
          <a:bodyPr>
            <a:normAutofit lnSpcReduction="10000"/>
          </a:bodyPr>
          <a:lstStyle/>
          <a:p>
            <a:r>
              <a:rPr lang="el-GR" sz="2400" dirty="0"/>
              <a:t>Αποφυγή πιθανής ρύπανσης των επιφανειακών ή υπόγειων νερών από λιπάσματα ή φυτοφάρμακα που υπάρχουν στο έδαφος αφού αποφεύγεται η </a:t>
            </a:r>
            <a:r>
              <a:rPr lang="el-GR" sz="2400" dirty="0" err="1"/>
              <a:t>βαθειά</a:t>
            </a:r>
            <a:r>
              <a:rPr lang="el-GR" sz="2400" dirty="0"/>
              <a:t> διήθηση ή η επιφανειακή απορροή αλλά και αποτροπή της ανόδου της υπόγειας στάθμης εξ αιτίας της έλλειψης </a:t>
            </a:r>
            <a:r>
              <a:rPr lang="el-GR" sz="2400" dirty="0" err="1"/>
              <a:t>βαθειάς</a:t>
            </a:r>
            <a:r>
              <a:rPr lang="el-GR" sz="2400" dirty="0"/>
              <a:t> διήθησης.</a:t>
            </a:r>
          </a:p>
          <a:p>
            <a:r>
              <a:rPr lang="el-GR" sz="2400" dirty="0"/>
              <a:t>Μείωση ανάπτυξης ζιζανίων. Αφού αρδεύεται μέρος μόνο του εδάφους και παραμένουν ξηρές ζώνες μεταξύ των γραμμών των φυτών.</a:t>
            </a:r>
          </a:p>
          <a:p>
            <a:r>
              <a:rPr lang="el-GR" sz="2400" dirty="0"/>
              <a:t>Ευκολία κυκλοφορίας στον αγρό. Βελτίωση των συνθηκών κυκλοφορίας ανθρώπων και μηχανημάτων, διευκόλυνση εκτέλεσης των καλλιεργητικών εργασιών (ψεκασμός, κλάδεμα, συγκομιδή, </a:t>
            </a:r>
            <a:r>
              <a:rPr lang="el-GR" sz="2400" dirty="0" err="1"/>
              <a:t>κ.λ.π</a:t>
            </a:r>
            <a:r>
              <a:rPr lang="el-GR" sz="2400" dirty="0"/>
              <a:t>.) ακόμα και κατά την διάρκεια της άρδευσης.</a:t>
            </a:r>
          </a:p>
          <a:p>
            <a:endParaRPr lang="el-GR" sz="2400" dirty="0" smtClean="0"/>
          </a:p>
          <a:p>
            <a:pPr marL="0" indent="0">
              <a:buNone/>
            </a:pPr>
            <a:endParaRPr lang="el-GR" sz="2400" dirty="0" smtClean="0"/>
          </a:p>
          <a:p>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11</a:t>
            </a:fld>
            <a:endParaRPr lang="el-GR" sz="1400" dirty="0">
              <a:solidFill>
                <a:schemeClr val="tx1"/>
              </a:solidFill>
            </a:endParaRPr>
          </a:p>
        </p:txBody>
      </p:sp>
    </p:spTree>
    <p:extLst>
      <p:ext uri="{BB962C8B-B14F-4D97-AF65-F5344CB8AC3E}">
        <p14:creationId xmlns:p14="http://schemas.microsoft.com/office/powerpoint/2010/main" val="23662171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6 </a:t>
            </a:r>
            <a:endParaRPr lang="el-GR" b="1" dirty="0"/>
          </a:p>
        </p:txBody>
      </p:sp>
      <p:sp>
        <p:nvSpPr>
          <p:cNvPr id="3" name="Θέση περιεχομένου 1"/>
          <p:cNvSpPr>
            <a:spLocks noGrp="1"/>
          </p:cNvSpPr>
          <p:nvPr>
            <p:ph idx="1"/>
          </p:nvPr>
        </p:nvSpPr>
        <p:spPr/>
        <p:txBody>
          <a:bodyPr>
            <a:normAutofit lnSpcReduction="10000"/>
          </a:bodyPr>
          <a:lstStyle/>
          <a:p>
            <a:r>
              <a:rPr lang="el-GR" sz="2400" dirty="0"/>
              <a:t>Δεν επηρεάζεται η άρδευση από τον άνεμο. Με την εφαρμογή του νερού κατευθείαν στο </a:t>
            </a:r>
            <a:r>
              <a:rPr lang="el-GR" sz="2400" dirty="0" err="1"/>
              <a:t>ριζόστρωμα</a:t>
            </a:r>
            <a:r>
              <a:rPr lang="el-GR" sz="2400" dirty="0"/>
              <a:t>, η άρδευση δεν επηρεάζεται από τον άνεμο και δεν δημιουργούνται συνθήκες ευνοϊκές για ανάπτυξη μυκητολογικών ασθενειών (δεν ισχύουν για τα συστήματα </a:t>
            </a:r>
            <a:r>
              <a:rPr lang="el-GR" sz="2400" dirty="0" err="1"/>
              <a:t>μικροκαταιονισμού</a:t>
            </a:r>
            <a:r>
              <a:rPr lang="el-GR" sz="2400" dirty="0"/>
              <a:t>).</a:t>
            </a:r>
          </a:p>
          <a:p>
            <a:r>
              <a:rPr lang="el-GR" sz="2400" dirty="0"/>
              <a:t>Αξιοποίηση μικρών διαθέσιμων παροχών. Η μικρή απαιτούμενη στρεμματική παροχή (0.5 – 2 m3/h/</a:t>
            </a:r>
            <a:r>
              <a:rPr lang="el-GR" sz="2400" dirty="0" err="1"/>
              <a:t>στρ</a:t>
            </a:r>
            <a:r>
              <a:rPr lang="el-GR" sz="2400" dirty="0"/>
              <a:t>.) επιτρέπει την ταυτόχρονη άρδευση με μια δεδομένη παροχή αναλογικά μεγαλύτερης έκτασης απ’ ότι με άλλα συστήματα. Ακόμη παροχές έως 5 m3/h είναι χρησιμοποιήσιμες άμεσα όταν με άλλα συστήματα θα χρειαζόταν δεξαμενές αποταμίευσης.</a:t>
            </a:r>
          </a:p>
          <a:p>
            <a:pPr marL="0" indent="0">
              <a:buNone/>
            </a:pPr>
            <a:endParaRPr lang="el-GR" sz="2400" dirty="0" smtClean="0"/>
          </a:p>
          <a:p>
            <a:pPr marL="0" indent="0">
              <a:buNone/>
            </a:pPr>
            <a:endParaRPr lang="el-GR" sz="2400" dirty="0" smtClean="0"/>
          </a:p>
          <a:p>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12</a:t>
            </a:fld>
            <a:endParaRPr lang="el-GR" sz="1400" dirty="0">
              <a:solidFill>
                <a:schemeClr val="tx1"/>
              </a:solidFill>
            </a:endParaRPr>
          </a:p>
        </p:txBody>
      </p:sp>
    </p:spTree>
    <p:extLst>
      <p:ext uri="{BB962C8B-B14F-4D97-AF65-F5344CB8AC3E}">
        <p14:creationId xmlns:p14="http://schemas.microsoft.com/office/powerpoint/2010/main" val="4005259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7 </a:t>
            </a:r>
            <a:endParaRPr lang="el-GR" b="1" dirty="0"/>
          </a:p>
        </p:txBody>
      </p:sp>
      <p:sp>
        <p:nvSpPr>
          <p:cNvPr id="3" name="Θέση περιεχομένου 1"/>
          <p:cNvSpPr>
            <a:spLocks noGrp="1"/>
          </p:cNvSpPr>
          <p:nvPr>
            <p:ph idx="1"/>
          </p:nvPr>
        </p:nvSpPr>
        <p:spPr/>
        <p:txBody>
          <a:bodyPr>
            <a:normAutofit/>
          </a:bodyPr>
          <a:lstStyle/>
          <a:p>
            <a:r>
              <a:rPr lang="el-GR" sz="2400" dirty="0"/>
              <a:t>Ενεργειακά οφέλη. Το κόστος εγκατάστασης είναι συνήθως υψηλό, αντισταθμίζεται όμως από το χαμηλό κόστος άντλησης.</a:t>
            </a:r>
          </a:p>
          <a:p>
            <a:r>
              <a:rPr lang="el-GR" sz="2400" dirty="0"/>
              <a:t>Χρήση αλατούχων νερών. Δυνατότητα άρδευσης με αλατούχα νερά υπό ορισμένες προϋποθέσεις (εδάφη ελαφράς σύστασης με καλή στράγγιση) με ικανοποιητικές αποδόσεις.</a:t>
            </a:r>
          </a:p>
          <a:p>
            <a:endParaRPr lang="el-GR" sz="2400" dirty="0" smtClean="0"/>
          </a:p>
          <a:p>
            <a:pPr marL="0" indent="0">
              <a:buNone/>
            </a:pPr>
            <a:endParaRPr lang="el-GR" sz="2400" dirty="0" smtClean="0"/>
          </a:p>
          <a:p>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13</a:t>
            </a:fld>
            <a:endParaRPr lang="el-GR" sz="1400" dirty="0">
              <a:solidFill>
                <a:schemeClr val="tx1"/>
              </a:solidFill>
            </a:endParaRPr>
          </a:p>
        </p:txBody>
      </p:sp>
    </p:spTree>
    <p:extLst>
      <p:ext uri="{BB962C8B-B14F-4D97-AF65-F5344CB8AC3E}">
        <p14:creationId xmlns:p14="http://schemas.microsoft.com/office/powerpoint/2010/main" val="1279776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b="1" dirty="0" smtClean="0"/>
              <a:t>Μειονεκτήματα 1 </a:t>
            </a:r>
            <a:endParaRPr lang="el-GR" b="1" dirty="0"/>
          </a:p>
        </p:txBody>
      </p:sp>
      <p:sp>
        <p:nvSpPr>
          <p:cNvPr id="3" name="Θέση περιεχομένου 1"/>
          <p:cNvSpPr>
            <a:spLocks noGrp="1"/>
          </p:cNvSpPr>
          <p:nvPr>
            <p:ph idx="1"/>
          </p:nvPr>
        </p:nvSpPr>
        <p:spPr/>
        <p:txBody>
          <a:bodyPr>
            <a:normAutofit/>
          </a:bodyPr>
          <a:lstStyle/>
          <a:p>
            <a:pPr>
              <a:lnSpc>
                <a:spcPct val="125000"/>
              </a:lnSpc>
              <a:spcBef>
                <a:spcPts val="0"/>
              </a:spcBef>
            </a:pPr>
            <a:r>
              <a:rPr lang="el-GR" sz="2400" dirty="0"/>
              <a:t>Εμφράξεις διανεμητών. Αν το νερό που χρησιμοποιείται δεν είναι απαλλαγμένο από αιωρούμενα υλικά και οργανικές ουσίες, μπορεί να προκαλέσει εμφράξεις στους διανεμητές. Το πρόβλημα των εμφράξεων είναι τόσο οξύτερο όσο μικρότερη είναι η διατομή της οπής ή του διαδρόμου ροής του νερού (</a:t>
            </a:r>
            <a:r>
              <a:rPr lang="el-GR" sz="2400" dirty="0" err="1"/>
              <a:t>σταλάκτες</a:t>
            </a:r>
            <a:r>
              <a:rPr lang="el-GR" sz="2400" dirty="0" smtClean="0"/>
              <a:t>).</a:t>
            </a:r>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14</a:t>
            </a:fld>
            <a:endParaRPr lang="el-GR" sz="1400" dirty="0">
              <a:solidFill>
                <a:schemeClr val="tx1"/>
              </a:solidFill>
            </a:endParaRPr>
          </a:p>
        </p:txBody>
      </p:sp>
    </p:spTree>
    <p:extLst>
      <p:ext uri="{BB962C8B-B14F-4D97-AF65-F5344CB8AC3E}">
        <p14:creationId xmlns:p14="http://schemas.microsoft.com/office/powerpoint/2010/main" val="2613368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b="1" dirty="0" smtClean="0"/>
              <a:t>Μειονεκτήματα 2 </a:t>
            </a:r>
            <a:endParaRPr lang="el-GR" b="1" dirty="0"/>
          </a:p>
        </p:txBody>
      </p:sp>
      <p:sp>
        <p:nvSpPr>
          <p:cNvPr id="3" name="Θέση περιεχομένου 1"/>
          <p:cNvSpPr>
            <a:spLocks noGrp="1"/>
          </p:cNvSpPr>
          <p:nvPr>
            <p:ph idx="1"/>
          </p:nvPr>
        </p:nvSpPr>
        <p:spPr/>
        <p:txBody>
          <a:bodyPr>
            <a:normAutofit/>
          </a:bodyPr>
          <a:lstStyle/>
          <a:p>
            <a:pPr>
              <a:lnSpc>
                <a:spcPct val="125000"/>
              </a:lnSpc>
              <a:spcBef>
                <a:spcPts val="0"/>
              </a:spcBef>
            </a:pPr>
            <a:r>
              <a:rPr lang="el-GR" sz="2400" dirty="0"/>
              <a:t>Συγκέντρωση αλάτων στο έδαφος. Στις περιπτώσεις χρησιμοποίησης αλατούχων νερών ή άρδευσης εδάφους με σημαντική περιεκτικότητα σε άλατα παρατηρείται υψηλή συγκέντρωση αλάτων στην επιφάνεια του εδάφους και στα όρια μεταξύ </a:t>
            </a:r>
            <a:r>
              <a:rPr lang="el-GR" sz="2400" dirty="0" err="1"/>
              <a:t>διαβρεχομένου</a:t>
            </a:r>
            <a:r>
              <a:rPr lang="el-GR" sz="2400" dirty="0"/>
              <a:t> και μη όγκου του εδάφους στο βάθος αυτού. Για την απομάκρυνση των αλάτων αυτών και στην περίπτωση που οι χειμερινές βροχοπτώσεις δεν επαρκούν απαιτείται </a:t>
            </a:r>
            <a:r>
              <a:rPr lang="el-GR" sz="2400" dirty="0" err="1"/>
              <a:t>έκπλυση</a:t>
            </a:r>
            <a:r>
              <a:rPr lang="el-GR" sz="2400" dirty="0"/>
              <a:t> (εφαρμογή καταιονισμού).</a:t>
            </a: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15</a:t>
            </a:fld>
            <a:endParaRPr lang="el-GR" sz="1400" dirty="0">
              <a:solidFill>
                <a:schemeClr val="tx1"/>
              </a:solidFill>
            </a:endParaRPr>
          </a:p>
        </p:txBody>
      </p:sp>
    </p:spTree>
    <p:extLst>
      <p:ext uri="{BB962C8B-B14F-4D97-AF65-F5344CB8AC3E}">
        <p14:creationId xmlns:p14="http://schemas.microsoft.com/office/powerpoint/2010/main" val="3316462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b="1" dirty="0" smtClean="0"/>
              <a:t>Μειονεκτήματα 3 </a:t>
            </a:r>
            <a:endParaRPr lang="el-GR" b="1" dirty="0"/>
          </a:p>
        </p:txBody>
      </p:sp>
      <p:sp>
        <p:nvSpPr>
          <p:cNvPr id="3" name="Θέση περιεχομένου 1"/>
          <p:cNvSpPr>
            <a:spLocks noGrp="1"/>
          </p:cNvSpPr>
          <p:nvPr>
            <p:ph idx="1"/>
          </p:nvPr>
        </p:nvSpPr>
        <p:spPr/>
        <p:txBody>
          <a:bodyPr>
            <a:normAutofit/>
          </a:bodyPr>
          <a:lstStyle/>
          <a:p>
            <a:pPr>
              <a:lnSpc>
                <a:spcPct val="125000"/>
              </a:lnSpc>
              <a:spcBef>
                <a:spcPts val="0"/>
              </a:spcBef>
            </a:pPr>
            <a:r>
              <a:rPr lang="el-GR" sz="2400" dirty="0"/>
              <a:t>Μηχανικές ζημίες. Τέτοιες ζημίες μπορούν να προκληθούν στους πλαστικούς σωλήνες του δικτύου και στους </a:t>
            </a:r>
            <a:r>
              <a:rPr lang="el-GR" sz="2400" dirty="0" err="1"/>
              <a:t>σταλάκτες</a:t>
            </a:r>
            <a:r>
              <a:rPr lang="el-GR" sz="2400" dirty="0"/>
              <a:t> από μη προσεκτική χρήση μηχανικών μέσων ή από διάφορα ζώα (τρωκτικά) κυρίως κατά την αποθήκευση</a:t>
            </a:r>
            <a:r>
              <a:rPr lang="el-GR" sz="2400" dirty="0" smtClean="0"/>
              <a:t>.</a:t>
            </a:r>
          </a:p>
          <a:p>
            <a:pPr>
              <a:lnSpc>
                <a:spcPct val="125000"/>
              </a:lnSpc>
              <a:spcBef>
                <a:spcPts val="0"/>
              </a:spcBef>
            </a:pPr>
            <a:r>
              <a:rPr lang="el-GR" sz="2400"/>
              <a:t>Αποδοτικότητα </a:t>
            </a:r>
            <a:r>
              <a:rPr lang="el-GR" sz="2400" smtClean="0"/>
              <a:t>μεγαλύτερη από 90 </a:t>
            </a:r>
            <a:r>
              <a:rPr lang="el-GR" sz="2400" dirty="0"/>
              <a:t>%</a:t>
            </a:r>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16</a:t>
            </a:fld>
            <a:endParaRPr lang="el-GR" sz="1400" dirty="0">
              <a:solidFill>
                <a:schemeClr val="tx1"/>
              </a:solidFill>
            </a:endParaRPr>
          </a:p>
        </p:txBody>
      </p:sp>
    </p:spTree>
    <p:extLst>
      <p:ext uri="{BB962C8B-B14F-4D97-AF65-F5344CB8AC3E}">
        <p14:creationId xmlns:p14="http://schemas.microsoft.com/office/powerpoint/2010/main" val="17145334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b="1" dirty="0" smtClean="0"/>
              <a:t>Βιβλιογραφία</a:t>
            </a:r>
            <a:endParaRPr lang="el-GR" b="1" dirty="0"/>
          </a:p>
        </p:txBody>
      </p:sp>
      <p:sp>
        <p:nvSpPr>
          <p:cNvPr id="3" name="Θέση περιεχομένου 1"/>
          <p:cNvSpPr>
            <a:spLocks noGrp="1"/>
          </p:cNvSpPr>
          <p:nvPr>
            <p:ph idx="1"/>
          </p:nvPr>
        </p:nvSpPr>
        <p:spPr/>
        <p:txBody>
          <a:bodyPr>
            <a:normAutofit fontScale="92500" lnSpcReduction="20000"/>
          </a:bodyPr>
          <a:lstStyle/>
          <a:p>
            <a:pPr>
              <a:lnSpc>
                <a:spcPct val="100000"/>
              </a:lnSpc>
            </a:pPr>
            <a:r>
              <a:rPr lang="el-GR" sz="2800" dirty="0" err="1" smtClean="0"/>
              <a:t>James</a:t>
            </a:r>
            <a:r>
              <a:rPr lang="el-GR" sz="2800" dirty="0" smtClean="0"/>
              <a:t>, L.G., 1988. </a:t>
            </a:r>
            <a:r>
              <a:rPr lang="el-GR" sz="2800" dirty="0" err="1" smtClean="0"/>
              <a:t>Principles</a:t>
            </a:r>
            <a:r>
              <a:rPr lang="el-GR" sz="2800" dirty="0" smtClean="0"/>
              <a:t> of Farm </a:t>
            </a:r>
            <a:r>
              <a:rPr lang="el-GR" sz="2800" dirty="0" err="1" smtClean="0"/>
              <a:t>Irrigation</a:t>
            </a:r>
            <a:r>
              <a:rPr lang="el-GR" sz="2800" dirty="0" smtClean="0"/>
              <a:t> </a:t>
            </a:r>
            <a:r>
              <a:rPr lang="el-GR" sz="2800" dirty="0" err="1" smtClean="0"/>
              <a:t>System</a:t>
            </a:r>
            <a:r>
              <a:rPr lang="el-GR" sz="2800" dirty="0" smtClean="0"/>
              <a:t> </a:t>
            </a:r>
            <a:r>
              <a:rPr lang="el-GR" sz="2800" dirty="0" err="1" smtClean="0"/>
              <a:t>Design</a:t>
            </a:r>
            <a:r>
              <a:rPr lang="el-GR" sz="2800" dirty="0" smtClean="0"/>
              <a:t>. </a:t>
            </a:r>
            <a:r>
              <a:rPr lang="el-GR" sz="2800" dirty="0" err="1" smtClean="0"/>
              <a:t>New</a:t>
            </a:r>
            <a:r>
              <a:rPr lang="el-GR" sz="2800" dirty="0" smtClean="0"/>
              <a:t> </a:t>
            </a:r>
            <a:r>
              <a:rPr lang="el-GR" sz="2800" dirty="0" err="1" smtClean="0"/>
              <a:t>York</a:t>
            </a:r>
            <a:r>
              <a:rPr lang="el-GR" sz="2800" dirty="0" smtClean="0"/>
              <a:t> : </a:t>
            </a:r>
            <a:r>
              <a:rPr lang="el-GR" sz="2800" dirty="0" err="1" smtClean="0"/>
              <a:t>Wiley</a:t>
            </a:r>
            <a:r>
              <a:rPr lang="el-GR" sz="2800" dirty="0" smtClean="0"/>
              <a:t>.</a:t>
            </a:r>
          </a:p>
          <a:p>
            <a:pPr>
              <a:lnSpc>
                <a:spcPct val="100000"/>
              </a:lnSpc>
            </a:pPr>
            <a:r>
              <a:rPr lang="el-GR" sz="2800" dirty="0" err="1" smtClean="0"/>
              <a:t>Karmeli</a:t>
            </a:r>
            <a:r>
              <a:rPr lang="el-GR" sz="2800" dirty="0" smtClean="0"/>
              <a:t>, D., G. </a:t>
            </a:r>
            <a:r>
              <a:rPr lang="el-GR" sz="2800" dirty="0" err="1" smtClean="0"/>
              <a:t>Peri</a:t>
            </a:r>
            <a:r>
              <a:rPr lang="el-GR" sz="2800" dirty="0" smtClean="0"/>
              <a:t> and M. </a:t>
            </a:r>
            <a:r>
              <a:rPr lang="el-GR" sz="2800" dirty="0" err="1" smtClean="0"/>
              <a:t>Todes</a:t>
            </a:r>
            <a:r>
              <a:rPr lang="el-GR" sz="2800" dirty="0" smtClean="0"/>
              <a:t> (1985). </a:t>
            </a:r>
            <a:r>
              <a:rPr lang="el-GR" sz="2800" dirty="0" err="1" smtClean="0"/>
              <a:t>Irrigation</a:t>
            </a:r>
            <a:r>
              <a:rPr lang="el-GR" sz="2800" dirty="0" smtClean="0"/>
              <a:t> Systems : </a:t>
            </a:r>
            <a:r>
              <a:rPr lang="el-GR" sz="2800" dirty="0" err="1" smtClean="0"/>
              <a:t>Design</a:t>
            </a:r>
            <a:r>
              <a:rPr lang="el-GR" sz="2800" dirty="0" smtClean="0"/>
              <a:t> and Operation. </a:t>
            </a:r>
            <a:r>
              <a:rPr lang="el-GR" sz="2800" dirty="0" err="1" smtClean="0"/>
              <a:t>Cape</a:t>
            </a:r>
            <a:r>
              <a:rPr lang="el-GR" sz="2800" dirty="0" smtClean="0"/>
              <a:t> </a:t>
            </a:r>
            <a:r>
              <a:rPr lang="el-GR" sz="2800" dirty="0" err="1" smtClean="0"/>
              <a:t>Town</a:t>
            </a:r>
            <a:r>
              <a:rPr lang="el-GR" sz="2800" dirty="0" smtClean="0"/>
              <a:t> : </a:t>
            </a:r>
            <a:r>
              <a:rPr lang="el-GR" sz="2800" dirty="0" err="1" smtClean="0"/>
              <a:t>Oxford</a:t>
            </a:r>
            <a:r>
              <a:rPr lang="el-GR" sz="2800" dirty="0" smtClean="0"/>
              <a:t> </a:t>
            </a:r>
            <a:r>
              <a:rPr lang="el-GR" sz="2800" dirty="0" err="1" smtClean="0"/>
              <a:t>University</a:t>
            </a:r>
            <a:r>
              <a:rPr lang="el-GR" sz="2800" dirty="0" smtClean="0"/>
              <a:t> </a:t>
            </a:r>
            <a:r>
              <a:rPr lang="el-GR" sz="2800" dirty="0" err="1" smtClean="0"/>
              <a:t>Press</a:t>
            </a:r>
            <a:r>
              <a:rPr lang="el-GR" sz="2800" dirty="0" smtClean="0"/>
              <a:t>.</a:t>
            </a:r>
          </a:p>
          <a:p>
            <a:pPr>
              <a:lnSpc>
                <a:spcPct val="100000"/>
              </a:lnSpc>
            </a:pPr>
            <a:r>
              <a:rPr lang="el-GR" sz="2800" dirty="0" err="1" smtClean="0"/>
              <a:t>Keller</a:t>
            </a:r>
            <a:r>
              <a:rPr lang="el-GR" sz="2800" dirty="0" smtClean="0"/>
              <a:t>, J. and R.D. </a:t>
            </a:r>
            <a:r>
              <a:rPr lang="el-GR" sz="2800" dirty="0" err="1" smtClean="0"/>
              <a:t>Bliesner</a:t>
            </a:r>
            <a:r>
              <a:rPr lang="el-GR" sz="2800" dirty="0" smtClean="0"/>
              <a:t>, 1990. </a:t>
            </a:r>
            <a:r>
              <a:rPr lang="el-GR" sz="2800" dirty="0" err="1" smtClean="0"/>
              <a:t>Sprinkle</a:t>
            </a:r>
            <a:r>
              <a:rPr lang="el-GR" sz="2800" dirty="0" smtClean="0"/>
              <a:t> and </a:t>
            </a:r>
            <a:r>
              <a:rPr lang="el-GR" sz="2800" dirty="0" err="1" smtClean="0"/>
              <a:t>Trickle</a:t>
            </a:r>
            <a:r>
              <a:rPr lang="el-GR" sz="2800" dirty="0" smtClean="0"/>
              <a:t> </a:t>
            </a:r>
            <a:r>
              <a:rPr lang="el-GR" sz="2800" dirty="0" err="1" smtClean="0"/>
              <a:t>Irrigation</a:t>
            </a:r>
            <a:r>
              <a:rPr lang="el-GR" sz="2800" dirty="0" smtClean="0"/>
              <a:t>. </a:t>
            </a:r>
            <a:r>
              <a:rPr lang="el-GR" sz="2800" dirty="0" err="1" smtClean="0"/>
              <a:t>New</a:t>
            </a:r>
            <a:r>
              <a:rPr lang="el-GR" sz="2800" dirty="0" smtClean="0"/>
              <a:t> </a:t>
            </a:r>
            <a:r>
              <a:rPr lang="el-GR" sz="2800" dirty="0" err="1" smtClean="0"/>
              <a:t>York</a:t>
            </a:r>
            <a:r>
              <a:rPr lang="el-GR" sz="2800" dirty="0" smtClean="0"/>
              <a:t> : </a:t>
            </a:r>
            <a:r>
              <a:rPr lang="el-GR" sz="2800" dirty="0" err="1" smtClean="0"/>
              <a:t>Van</a:t>
            </a:r>
            <a:r>
              <a:rPr lang="el-GR" sz="2800" dirty="0" smtClean="0"/>
              <a:t> </a:t>
            </a:r>
            <a:r>
              <a:rPr lang="el-GR" sz="2800" dirty="0" err="1" smtClean="0"/>
              <a:t>Nostrand</a:t>
            </a:r>
            <a:r>
              <a:rPr lang="el-GR" sz="2800" dirty="0" smtClean="0"/>
              <a:t> </a:t>
            </a:r>
            <a:r>
              <a:rPr lang="el-GR" sz="2800" dirty="0" err="1" smtClean="0"/>
              <a:t>Reinhold</a:t>
            </a:r>
            <a:r>
              <a:rPr lang="el-GR" sz="2800" dirty="0" smtClean="0"/>
              <a:t>. </a:t>
            </a:r>
          </a:p>
          <a:p>
            <a:pPr>
              <a:lnSpc>
                <a:spcPct val="100000"/>
              </a:lnSpc>
            </a:pPr>
            <a:r>
              <a:rPr lang="el-GR" sz="2800" dirty="0" err="1" smtClean="0"/>
              <a:t>Mιχελάκις</a:t>
            </a:r>
            <a:r>
              <a:rPr lang="el-GR" sz="2800" dirty="0" smtClean="0"/>
              <a:t> Ν., 1988. Συστήματα Αυτόματης Άρδευσης: Άρδευση με Σταγόνες. Αθήνα : Εκδοτική Αγροτεχνική.</a:t>
            </a:r>
          </a:p>
          <a:p>
            <a:pPr>
              <a:lnSpc>
                <a:spcPct val="100000"/>
              </a:lnSpc>
            </a:pPr>
            <a:r>
              <a:rPr lang="el-GR" sz="2800" dirty="0" err="1" smtClean="0"/>
              <a:t>Solomon</a:t>
            </a:r>
            <a:r>
              <a:rPr lang="el-GR" sz="2800" dirty="0" smtClean="0"/>
              <a:t>, K. 1988. </a:t>
            </a:r>
            <a:r>
              <a:rPr lang="el-GR" sz="2800" dirty="0" err="1" smtClean="0"/>
              <a:t>Irrigation</a:t>
            </a:r>
            <a:r>
              <a:rPr lang="el-GR" sz="2800" dirty="0" smtClean="0"/>
              <a:t> </a:t>
            </a:r>
            <a:r>
              <a:rPr lang="el-GR" sz="2800" dirty="0" err="1" smtClean="0"/>
              <a:t>systems</a:t>
            </a:r>
            <a:r>
              <a:rPr lang="el-GR" sz="2800" dirty="0" smtClean="0"/>
              <a:t> and </a:t>
            </a:r>
            <a:r>
              <a:rPr lang="el-GR" sz="2800" dirty="0" err="1" smtClean="0"/>
              <a:t>water</a:t>
            </a:r>
            <a:r>
              <a:rPr lang="el-GR" sz="2800" dirty="0" smtClean="0"/>
              <a:t> </a:t>
            </a:r>
            <a:r>
              <a:rPr lang="el-GR" sz="2800" dirty="0" err="1" smtClean="0"/>
              <a:t>application</a:t>
            </a:r>
            <a:r>
              <a:rPr lang="el-GR" sz="2800" dirty="0" smtClean="0"/>
              <a:t> </a:t>
            </a:r>
            <a:r>
              <a:rPr lang="el-GR" sz="2800" dirty="0" err="1" smtClean="0"/>
              <a:t>efficiencies</a:t>
            </a:r>
            <a:r>
              <a:rPr lang="el-GR" sz="2800" dirty="0" smtClean="0"/>
              <a:t>. </a:t>
            </a:r>
            <a:r>
              <a:rPr lang="el-GR" sz="2800" dirty="0" err="1" smtClean="0"/>
              <a:t>Irrigation</a:t>
            </a:r>
            <a:r>
              <a:rPr lang="el-GR" sz="2800" dirty="0" smtClean="0"/>
              <a:t> </a:t>
            </a:r>
            <a:r>
              <a:rPr lang="el-GR" sz="2800" dirty="0" err="1" smtClean="0"/>
              <a:t>Notes</a:t>
            </a:r>
            <a:r>
              <a:rPr lang="el-GR" sz="2800" dirty="0" smtClean="0"/>
              <a:t>, </a:t>
            </a:r>
            <a:r>
              <a:rPr lang="el-GR" sz="2800" dirty="0" err="1" smtClean="0"/>
              <a:t>Center</a:t>
            </a:r>
            <a:r>
              <a:rPr lang="el-GR" sz="2800" dirty="0" smtClean="0"/>
              <a:t> for </a:t>
            </a:r>
            <a:r>
              <a:rPr lang="el-GR" sz="2800" dirty="0" err="1" smtClean="0"/>
              <a:t>Irrigation</a:t>
            </a:r>
            <a:r>
              <a:rPr lang="el-GR" sz="2800" dirty="0" smtClean="0"/>
              <a:t> </a:t>
            </a:r>
            <a:r>
              <a:rPr lang="el-GR" sz="2800" dirty="0" err="1" smtClean="0"/>
              <a:t>Technology</a:t>
            </a:r>
            <a:r>
              <a:rPr lang="el-GR" sz="2800" dirty="0" smtClean="0"/>
              <a:t>, CATI </a:t>
            </a:r>
            <a:r>
              <a:rPr lang="el-GR" sz="2800" dirty="0" err="1" smtClean="0"/>
              <a:t>Publication</a:t>
            </a:r>
            <a:r>
              <a:rPr lang="el-GR" sz="2800" dirty="0" smtClean="0"/>
              <a:t> </a:t>
            </a:r>
            <a:r>
              <a:rPr lang="el-GR" sz="2800" dirty="0" err="1" smtClean="0"/>
              <a:t>No</a:t>
            </a:r>
            <a:r>
              <a:rPr lang="el-GR" sz="2800" dirty="0" smtClean="0"/>
              <a:t>. 880104.</a:t>
            </a:r>
          </a:p>
          <a:p>
            <a:pPr marL="0" indent="0">
              <a:buNone/>
            </a:pPr>
            <a:endParaRPr lang="el-GR" sz="28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17</a:t>
            </a:fld>
            <a:endParaRPr lang="el-GR" sz="1400" dirty="0">
              <a:solidFill>
                <a:schemeClr val="tx1"/>
              </a:solidFill>
            </a:endParaRPr>
          </a:p>
        </p:txBody>
      </p:sp>
    </p:spTree>
    <p:extLst>
      <p:ext uri="{BB962C8B-B14F-4D97-AF65-F5344CB8AC3E}">
        <p14:creationId xmlns:p14="http://schemas.microsoft.com/office/powerpoint/2010/main" val="11975893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3" tooltip="Μετάβαση στην Άδεια Χρήσης"/>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a:xfrm>
            <a:off x="6553200" y="6356350"/>
            <a:ext cx="2133600" cy="365125"/>
          </a:xfrm>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endParaRPr lang="el-GR" sz="2000"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«Αρδευτική Μηχανική»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http://cdev.teilar.gr/courses/AGR100/index.php</a:t>
            </a:r>
            <a:r>
              <a:rPr lang="el-GR" sz="2400" dirty="0" smtClean="0"/>
              <a:t>.</a:t>
            </a:r>
            <a:endParaRPr lang="el-GR" sz="2400" dirty="0"/>
          </a:p>
          <a:p>
            <a:endParaRPr lang="el-GR" sz="2000"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a:xfrm>
            <a:off x="457200" y="274638"/>
            <a:ext cx="8229600" cy="1143000"/>
          </a:xfrm>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normAutofit fontScale="92500"/>
          </a:bodyPr>
          <a:lstStyle/>
          <a:p>
            <a:pPr marL="0" indent="0" eaLnBrk="1" hangingPunct="1">
              <a:spcBef>
                <a:spcPts val="0"/>
              </a:spcBef>
              <a:spcAft>
                <a:spcPts val="1800"/>
              </a:spcAft>
              <a:buNone/>
            </a:pPr>
            <a:r>
              <a:rPr lang="el-GR" dirty="0" smtClean="0"/>
              <a:t>Ο αναγνώστης να μπορεί να:</a:t>
            </a:r>
          </a:p>
          <a:p>
            <a:pPr marL="1314450" lvl="2" indent="-514350" eaLnBrk="1" hangingPunct="1">
              <a:spcBef>
                <a:spcPts val="0"/>
              </a:spcBef>
              <a:buFont typeface="+mj-lt"/>
              <a:buAutoNum type="arabicParenR"/>
            </a:pPr>
            <a:endParaRPr lang="el-GR" sz="2800" dirty="0" smtClean="0"/>
          </a:p>
          <a:p>
            <a:pPr marL="1314450" lvl="2" indent="-514350" eaLnBrk="1" hangingPunct="1">
              <a:lnSpc>
                <a:spcPct val="150000"/>
              </a:lnSpc>
              <a:spcBef>
                <a:spcPts val="0"/>
              </a:spcBef>
              <a:buFont typeface="+mj-lt"/>
              <a:buAutoNum type="arabicParenR"/>
            </a:pPr>
            <a:r>
              <a:rPr lang="el-GR" sz="2800" dirty="0" smtClean="0"/>
              <a:t>Κατανοήσει την καταλληλόλητα μικροάρδευσης</a:t>
            </a:r>
          </a:p>
          <a:p>
            <a:pPr marL="1314450" lvl="2" indent="-514350">
              <a:lnSpc>
                <a:spcPct val="150000"/>
              </a:lnSpc>
              <a:spcBef>
                <a:spcPts val="0"/>
              </a:spcBef>
              <a:buFont typeface="+mj-lt"/>
              <a:buAutoNum type="arabicParenR"/>
            </a:pPr>
            <a:r>
              <a:rPr lang="el-GR" sz="2800" dirty="0" smtClean="0"/>
              <a:t>Κατανοήσει </a:t>
            </a:r>
            <a:r>
              <a:rPr lang="el-GR" sz="2800" dirty="0"/>
              <a:t>τα </a:t>
            </a:r>
            <a:r>
              <a:rPr lang="el-GR" sz="2800" dirty="0" smtClean="0"/>
              <a:t>πλεονεκτήματα μικροάρδευσης</a:t>
            </a:r>
            <a:endParaRPr lang="el-GR" sz="2800" dirty="0"/>
          </a:p>
          <a:p>
            <a:pPr marL="1314450" lvl="2" indent="-514350">
              <a:lnSpc>
                <a:spcPct val="150000"/>
              </a:lnSpc>
              <a:spcBef>
                <a:spcPts val="0"/>
              </a:spcBef>
              <a:buFont typeface="+mj-lt"/>
              <a:buAutoNum type="arabicParenR"/>
            </a:pPr>
            <a:r>
              <a:rPr lang="el-GR" sz="2800" dirty="0"/>
              <a:t>Κατανοήσει τα </a:t>
            </a:r>
            <a:r>
              <a:rPr lang="el-GR" sz="2800" dirty="0" smtClean="0"/>
              <a:t>μειονεκτήματα μικροάρδευσης</a:t>
            </a:r>
            <a:endParaRPr lang="el-GR" sz="2800" dirty="0"/>
          </a:p>
        </p:txBody>
      </p:sp>
      <p:sp>
        <p:nvSpPr>
          <p:cNvPr id="3" name="Θέση αριθμού διαφάνειας 1" descr="."/>
          <p:cNvSpPr>
            <a:spLocks noGrp="1"/>
          </p:cNvSpPr>
          <p:nvPr>
            <p:ph type="sldNum" sz="quarter" idx="12"/>
          </p:nvPr>
        </p:nvSpPr>
        <p:spPr>
          <a:xfrm>
            <a:off x="6553200" y="6356350"/>
            <a:ext cx="2133600" cy="365125"/>
          </a:xfrm>
        </p:spPr>
        <p:txBody>
          <a:bodyPr/>
          <a:lstStyle/>
          <a:p>
            <a:pPr>
              <a:defRPr/>
            </a:pPr>
            <a:fld id="{E034B054-DA0D-4AD9-A3C5-59235BE4FE8B}" type="slidenum">
              <a:rPr lang="el-GR" sz="1400" smtClean="0">
                <a:solidFill>
                  <a:schemeClr val="tx1"/>
                </a:solidFill>
              </a:rPr>
              <a:pPr>
                <a:defRPr/>
              </a:pPr>
              <a:t>3</a:t>
            </a:fld>
            <a:endParaRPr lang="el-GR" sz="1400" dirty="0">
              <a:solidFill>
                <a:schemeClr val="tx1"/>
              </a:solidFill>
            </a:endParaRPr>
          </a:p>
        </p:txBody>
      </p:sp>
    </p:spTree>
    <p:extLst>
      <p:ext uri="{BB962C8B-B14F-4D97-AF65-F5344CB8AC3E}">
        <p14:creationId xmlns:p14="http://schemas.microsoft.com/office/powerpoint/2010/main" val="4238366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4</a:t>
            </a:fld>
            <a:endParaRPr lang="el-GR" sz="1400" dirty="0">
              <a:solidFill>
                <a:schemeClr val="tx1"/>
              </a:solidFill>
            </a:endParaRPr>
          </a:p>
        </p:txBody>
      </p:sp>
      <p:sp>
        <p:nvSpPr>
          <p:cNvPr id="14" name="Θέση περιεχομένου 1">
            <a:hlinkClick r:id="" action="ppaction://noaction"/>
          </p:cNvPr>
          <p:cNvSpPr txBox="1"/>
          <p:nvPr/>
        </p:nvSpPr>
        <p:spPr>
          <a:xfrm>
            <a:off x="809254" y="1556792"/>
            <a:ext cx="7435151" cy="2985433"/>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l-GR" sz="2800" dirty="0" smtClean="0">
                <a:solidFill>
                  <a:srgbClr val="0070C0"/>
                </a:solidFill>
                <a:hlinkClick r:id="rId3" action="ppaction://hlinksldjump"/>
              </a:rPr>
              <a:t>Καταλληλότητα της μικροάρδευσης</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4" action="ppaction://hlinksldjump"/>
              </a:rPr>
              <a:t>Πλεονεκτήματα </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5" action="ppaction://hlinksldjump"/>
              </a:rPr>
              <a:t>Μειονεκτήματα </a:t>
            </a:r>
            <a:endParaRPr lang="el-GR" sz="2800" dirty="0" smtClean="0">
              <a:solidFill>
                <a:srgbClr val="0070C0"/>
              </a:solidFill>
            </a:endParaRPr>
          </a:p>
          <a:p>
            <a:pPr marL="457200" indent="-457200">
              <a:spcAft>
                <a:spcPts val="600"/>
              </a:spcAft>
              <a:buFont typeface="Arial" panose="020B0604020202020204" pitchFamily="34" charset="0"/>
              <a:buChar char="•"/>
            </a:pPr>
            <a:r>
              <a:rPr lang="el-GR" sz="2800" dirty="0" smtClean="0">
                <a:solidFill>
                  <a:srgbClr val="0070C0"/>
                </a:solidFill>
                <a:hlinkClick r:id="rId6" action="ppaction://hlinksldjump"/>
              </a:rPr>
              <a:t>Βιβλιογραφία</a:t>
            </a:r>
            <a:endParaRPr lang="en-US" sz="2800" dirty="0" smtClean="0">
              <a:solidFill>
                <a:srgbClr val="0070C0"/>
              </a:solidFill>
            </a:endParaRPr>
          </a:p>
          <a:p>
            <a:r>
              <a:rPr lang="el-GR" sz="2800" dirty="0" smtClean="0"/>
              <a:t> </a:t>
            </a:r>
            <a:endParaRPr lang="el-GR" sz="2800" dirty="0"/>
          </a:p>
          <a:p>
            <a:endParaRPr lang="el-GR" sz="2800" dirty="0">
              <a:latin typeface="+mn-lt"/>
            </a:endParaRPr>
          </a:p>
        </p:txBody>
      </p:sp>
    </p:spTree>
    <p:custDataLst>
      <p:tags r:id="rId1"/>
    </p:custDataLst>
    <p:extLst>
      <p:ext uri="{BB962C8B-B14F-4D97-AF65-F5344CB8AC3E}">
        <p14:creationId xmlns:p14="http://schemas.microsoft.com/office/powerpoint/2010/main" val="1339178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fontScale="90000"/>
          </a:bodyPr>
          <a:lstStyle/>
          <a:p>
            <a:r>
              <a:rPr lang="el-GR" b="1" dirty="0"/>
              <a:t>Καταλληλότητα της </a:t>
            </a:r>
            <a:r>
              <a:rPr lang="el-GR" b="1" dirty="0" smtClean="0"/>
              <a:t>μικροάρδευσης 1</a:t>
            </a:r>
            <a:endParaRPr lang="el-GR" b="1" dirty="0"/>
          </a:p>
        </p:txBody>
      </p:sp>
      <p:sp>
        <p:nvSpPr>
          <p:cNvPr id="3" name="Θέση περιεχομένου 1"/>
          <p:cNvSpPr>
            <a:spLocks noGrp="1"/>
          </p:cNvSpPr>
          <p:nvPr>
            <p:ph idx="1"/>
          </p:nvPr>
        </p:nvSpPr>
        <p:spPr/>
        <p:txBody>
          <a:bodyPr>
            <a:noAutofit/>
          </a:bodyPr>
          <a:lstStyle/>
          <a:p>
            <a:r>
              <a:rPr lang="el-GR" sz="2400" dirty="0"/>
              <a:t>Η συχνή και με βραδύ ρυθμό χορήγηση νερού διατηρεί την υγρασία του εδάφους πολύ κοντά στην </a:t>
            </a:r>
            <a:r>
              <a:rPr lang="el-GR" sz="2400" dirty="0" err="1"/>
              <a:t>υδατοϊκανότητα</a:t>
            </a:r>
            <a:r>
              <a:rPr lang="el-GR" sz="2400" dirty="0"/>
              <a:t> με μία τάση που δεν υπερβαίνει συνήθως τα 0,3 – 0,5 </a:t>
            </a:r>
            <a:r>
              <a:rPr lang="el-GR" sz="2400" dirty="0" err="1"/>
              <a:t>bar</a:t>
            </a:r>
            <a:r>
              <a:rPr lang="el-GR" sz="2400" dirty="0"/>
              <a:t>. Η χαμηλή αυτή τάση της εδαφικής υγρασίας εξασφαλίζει ευκολότερη πρόσληψη του νερού και των θρεπτικών στοιχείων από το </a:t>
            </a:r>
            <a:r>
              <a:rPr lang="el-GR" sz="2400" dirty="0" err="1"/>
              <a:t>ριζόστρωμα</a:t>
            </a:r>
            <a:r>
              <a:rPr lang="el-GR" sz="2400" dirty="0"/>
              <a:t> και επομένως καλύτερες συνθήκες για την ανάπτυξη και απόδοση των καλλιεργειών. Ο συνδυασμός μικρή-συχνή δόση εξαλείφει τον κίνδυνο </a:t>
            </a:r>
            <a:r>
              <a:rPr lang="el-GR" sz="2400" dirty="0" err="1"/>
              <a:t>βαθειάς</a:t>
            </a:r>
            <a:r>
              <a:rPr lang="el-GR" sz="2400" dirty="0"/>
              <a:t> διήθησης και απορροής, η δε κίνηση του νερού είναι τρισδιάστατη αφού η χορήγησή του στο έδαφος είναι σημειακή</a:t>
            </a:r>
            <a:r>
              <a:rPr lang="el-GR" sz="2400" dirty="0" smtClean="0"/>
              <a:t>.</a:t>
            </a:r>
          </a:p>
          <a:p>
            <a:pPr marL="0" indent="0">
              <a:buNone/>
            </a:pPr>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5</a:t>
            </a:fld>
            <a:endParaRPr lang="el-GR" sz="1400" dirty="0">
              <a:solidFill>
                <a:schemeClr val="tx1"/>
              </a:solidFill>
            </a:endParaRPr>
          </a:p>
        </p:txBody>
      </p:sp>
    </p:spTree>
    <p:extLst>
      <p:ext uri="{BB962C8B-B14F-4D97-AF65-F5344CB8AC3E}">
        <p14:creationId xmlns:p14="http://schemas.microsoft.com/office/powerpoint/2010/main" val="3365100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fontScale="90000"/>
          </a:bodyPr>
          <a:lstStyle/>
          <a:p>
            <a:r>
              <a:rPr lang="el-GR" b="1" dirty="0"/>
              <a:t>Καταλληλότητα της </a:t>
            </a:r>
            <a:r>
              <a:rPr lang="el-GR" b="1" dirty="0" smtClean="0"/>
              <a:t>μικροάρδευσης 2</a:t>
            </a:r>
            <a:endParaRPr lang="el-GR" b="1" dirty="0"/>
          </a:p>
        </p:txBody>
      </p:sp>
      <p:sp>
        <p:nvSpPr>
          <p:cNvPr id="3" name="Θέση περιεχομένου 1"/>
          <p:cNvSpPr>
            <a:spLocks noGrp="1"/>
          </p:cNvSpPr>
          <p:nvPr>
            <p:ph idx="1"/>
          </p:nvPr>
        </p:nvSpPr>
        <p:spPr/>
        <p:txBody>
          <a:bodyPr>
            <a:noAutofit/>
          </a:bodyPr>
          <a:lstStyle/>
          <a:p>
            <a:r>
              <a:rPr lang="el-GR" sz="2400" dirty="0" smtClean="0"/>
              <a:t>Εφαρμόζοντας </a:t>
            </a:r>
            <a:r>
              <a:rPr lang="el-GR" sz="2400" dirty="0"/>
              <a:t>το νερό σε ένα μέρος της εδαφικής επιφάνειας (25%-50%) περιορίζεται η εξάτμιση, μειώνεται η ανάπτυξη ζιζανίων και διευκολύνεται η πρόσβαση και η ταυτόχρονη με την άρδευση εκτέλεση καλλιεργητικών εργασιών.</a:t>
            </a:r>
          </a:p>
          <a:p>
            <a:pPr marL="0" indent="0">
              <a:buNone/>
            </a:pPr>
            <a:endParaRPr lang="el-GR" sz="20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6</a:t>
            </a:fld>
            <a:endParaRPr lang="el-GR" sz="1400" dirty="0">
              <a:solidFill>
                <a:schemeClr val="tx1"/>
              </a:solidFill>
            </a:endParaRPr>
          </a:p>
        </p:txBody>
      </p:sp>
    </p:spTree>
    <p:extLst>
      <p:ext uri="{BB962C8B-B14F-4D97-AF65-F5344CB8AC3E}">
        <p14:creationId xmlns:p14="http://schemas.microsoft.com/office/powerpoint/2010/main" val="3075947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1 </a:t>
            </a:r>
            <a:endParaRPr lang="el-GR" b="1" dirty="0"/>
          </a:p>
        </p:txBody>
      </p:sp>
      <p:sp>
        <p:nvSpPr>
          <p:cNvPr id="3" name="Θέση περιεχομένου 1"/>
          <p:cNvSpPr>
            <a:spLocks noGrp="1"/>
          </p:cNvSpPr>
          <p:nvPr>
            <p:ph idx="1"/>
          </p:nvPr>
        </p:nvSpPr>
        <p:spPr/>
        <p:txBody>
          <a:bodyPr>
            <a:noAutofit/>
          </a:bodyPr>
          <a:lstStyle/>
          <a:p>
            <a:r>
              <a:rPr lang="el-GR" sz="2400" dirty="0"/>
              <a:t>Οικονομία νερού. Οικονομία κατά 20-50% και σε μερικές περιπτώσεις μέχρι και 75%, σε σχέση με τις άλλες μεθόδους, που οφείλεται στη σημαντική μείωση των απωλειών από:</a:t>
            </a:r>
          </a:p>
          <a:p>
            <a:pPr marL="0" indent="0">
              <a:buNone/>
            </a:pPr>
            <a:r>
              <a:rPr lang="el-GR" sz="2400" dirty="0" smtClean="0"/>
              <a:t>α. εξάτμιση</a:t>
            </a:r>
            <a:r>
              <a:rPr lang="el-GR" sz="2400" dirty="0"/>
              <a:t>, αφού περιορίζεται η επιφάνεια εξάτμισης,</a:t>
            </a:r>
          </a:p>
          <a:p>
            <a:pPr marL="0" indent="0">
              <a:buNone/>
            </a:pPr>
            <a:r>
              <a:rPr lang="el-GR" sz="2400" dirty="0"/>
              <a:t>β. επιφανειακή απορροή διότι η παροχή των </a:t>
            </a:r>
            <a:r>
              <a:rPr lang="el-GR" sz="2400" dirty="0" err="1"/>
              <a:t>σταλακτών</a:t>
            </a:r>
            <a:r>
              <a:rPr lang="el-GR" sz="2400" dirty="0"/>
              <a:t> είναι μικρότερη της διήθησης </a:t>
            </a:r>
            <a:r>
              <a:rPr lang="el-GR" sz="2400" dirty="0" smtClean="0"/>
              <a:t>και</a:t>
            </a:r>
          </a:p>
          <a:p>
            <a:pPr marL="0" indent="0">
              <a:buNone/>
            </a:pPr>
            <a:r>
              <a:rPr lang="el-GR" sz="2400" dirty="0"/>
              <a:t>γ. </a:t>
            </a:r>
            <a:r>
              <a:rPr lang="el-GR" sz="2400" dirty="0" err="1"/>
              <a:t>βαθειά</a:t>
            </a:r>
            <a:r>
              <a:rPr lang="el-GR" sz="2400" dirty="0"/>
              <a:t> διήθηση.</a:t>
            </a:r>
          </a:p>
          <a:p>
            <a:pPr marL="0" indent="0">
              <a:buNone/>
            </a:pPr>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7</a:t>
            </a:fld>
            <a:endParaRPr lang="el-GR" sz="1400" dirty="0">
              <a:solidFill>
                <a:schemeClr val="tx1"/>
              </a:solidFill>
            </a:endParaRPr>
          </a:p>
        </p:txBody>
      </p:sp>
    </p:spTree>
    <p:extLst>
      <p:ext uri="{BB962C8B-B14F-4D97-AF65-F5344CB8AC3E}">
        <p14:creationId xmlns:p14="http://schemas.microsoft.com/office/powerpoint/2010/main" val="3132007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2 </a:t>
            </a:r>
            <a:endParaRPr lang="el-GR" b="1" dirty="0"/>
          </a:p>
        </p:txBody>
      </p:sp>
      <p:sp>
        <p:nvSpPr>
          <p:cNvPr id="3" name="Θέση περιεχομένου 1"/>
          <p:cNvSpPr>
            <a:spLocks noGrp="1"/>
          </p:cNvSpPr>
          <p:nvPr>
            <p:ph idx="1"/>
          </p:nvPr>
        </p:nvSpPr>
        <p:spPr/>
        <p:txBody>
          <a:bodyPr>
            <a:noAutofit/>
          </a:bodyPr>
          <a:lstStyle/>
          <a:p>
            <a:r>
              <a:rPr lang="el-GR" sz="2400" dirty="0" smtClean="0"/>
              <a:t>Αύξηση </a:t>
            </a:r>
            <a:r>
              <a:rPr lang="el-GR" sz="2400" dirty="0"/>
              <a:t>των αποδόσεων. Με την </a:t>
            </a:r>
            <a:r>
              <a:rPr lang="el-GR" sz="2400" dirty="0" err="1"/>
              <a:t>μικροάρδευση</a:t>
            </a:r>
            <a:r>
              <a:rPr lang="el-GR" sz="2400" dirty="0"/>
              <a:t> επιτυγχάνεται υψηλότερη ποσοτική και ποιοτική παραγωγή και επί πλέον ομοιομορφία της παραγωγής. Η βελτίωση αυτή της παραγωγής οφείλεται στον καλύτερο αερισμό του εδάφους, στις ευνοϊκότερες συνθήκες εφοδιασμού των φυτών με νερό και θρεπτικά στοιχεία, στον περιορισμό των ζιζανίων και στις καλύτερες συνθήκες εκτέλεσης των καλλιεργητικών εργασιών.</a:t>
            </a:r>
          </a:p>
          <a:p>
            <a:pPr marL="0" indent="0">
              <a:buNone/>
            </a:pPr>
            <a:endParaRPr lang="el-GR" sz="2400" dirty="0" smtClean="0"/>
          </a:p>
          <a:p>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8</a:t>
            </a:fld>
            <a:endParaRPr lang="el-GR" sz="1400" dirty="0">
              <a:solidFill>
                <a:schemeClr val="tx1"/>
              </a:solidFill>
            </a:endParaRPr>
          </a:p>
        </p:txBody>
      </p:sp>
    </p:spTree>
    <p:extLst>
      <p:ext uri="{BB962C8B-B14F-4D97-AF65-F5344CB8AC3E}">
        <p14:creationId xmlns:p14="http://schemas.microsoft.com/office/powerpoint/2010/main" val="31320071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smtClean="0"/>
              <a:t>Πλεονεκτήματα 3 </a:t>
            </a:r>
            <a:endParaRPr lang="el-GR" b="1" dirty="0"/>
          </a:p>
        </p:txBody>
      </p:sp>
      <p:sp>
        <p:nvSpPr>
          <p:cNvPr id="3" name="Θέση περιεχομένου 1"/>
          <p:cNvSpPr>
            <a:spLocks noGrp="1"/>
          </p:cNvSpPr>
          <p:nvPr>
            <p:ph idx="1"/>
          </p:nvPr>
        </p:nvSpPr>
        <p:spPr/>
        <p:txBody>
          <a:bodyPr>
            <a:noAutofit/>
          </a:bodyPr>
          <a:lstStyle/>
          <a:p>
            <a:r>
              <a:rPr lang="el-GR" sz="2400" dirty="0"/>
              <a:t>Σε πολλές περιπτώσεις παρατηρήθηκε παραγωγή </a:t>
            </a:r>
            <a:r>
              <a:rPr lang="el-GR" sz="2400" dirty="0" err="1" smtClean="0"/>
              <a:t>πρωϊμότερων</a:t>
            </a:r>
            <a:r>
              <a:rPr lang="el-GR" sz="2400" dirty="0" smtClean="0"/>
              <a:t> </a:t>
            </a:r>
            <a:r>
              <a:rPr lang="el-GR" sz="2400" dirty="0"/>
              <a:t>προϊόντων που οφείλεται στο ότι μεγάλο τμήμα της επιφάνειας του αγρού παραμένει ξηρό με αποτέλεσμα η ελαχιστοποιημένη εξάτμιση του νερού από την επιφάνεια του εδάφους να μην προκαλεί πτώση της θερμοκρασίας του περιβάλλοντος των φυτών</a:t>
            </a:r>
            <a:r>
              <a:rPr lang="el-GR" sz="2400" dirty="0" smtClean="0"/>
              <a:t>.</a:t>
            </a:r>
          </a:p>
          <a:p>
            <a:r>
              <a:rPr lang="el-GR" sz="2400" b="1" dirty="0" smtClean="0"/>
              <a:t>Οικονομία </a:t>
            </a:r>
            <a:r>
              <a:rPr lang="el-GR" sz="2400" b="1" dirty="0"/>
              <a:t>στην εργασία</a:t>
            </a:r>
            <a:r>
              <a:rPr lang="el-GR" sz="2400" dirty="0"/>
              <a:t>. Η μεταφορά και διανομή του νερού γίνεται με σωληνώσεις και μερικό ή πλήρες αυτοματισμό που περιορίζουν σε σημαντικό βαθμό τη χρήση εργατικών χεριών. Χρειάζονται μόνον περιοδικές επιθεωρήσεις του δικτύου για την εξακρίβωση και διόρθωση τυχόν βλαβών.</a:t>
            </a:r>
          </a:p>
          <a:p>
            <a:endParaRPr lang="el-GR" sz="2400" dirty="0" smtClean="0"/>
          </a:p>
          <a:p>
            <a:pPr marL="0" indent="0">
              <a:buNone/>
            </a:pPr>
            <a:endParaRPr lang="el-GR" sz="2400" dirty="0" smtClean="0"/>
          </a:p>
          <a:p>
            <a:endParaRPr lang="el-GR" sz="2400" dirty="0"/>
          </a:p>
        </p:txBody>
      </p:sp>
      <p:sp>
        <p:nvSpPr>
          <p:cNvPr id="5" name="Θέση αριθμού διαφάνειας 1" descr="."/>
          <p:cNvSpPr>
            <a:spLocks noGrp="1"/>
          </p:cNvSpPr>
          <p:nvPr>
            <p:ph type="sldNum" sz="quarter" idx="12"/>
          </p:nvPr>
        </p:nvSpPr>
        <p:spPr>
          <a:xfrm>
            <a:off x="6553200" y="6356350"/>
            <a:ext cx="2133600" cy="365125"/>
          </a:xfrm>
        </p:spPr>
        <p:txBody>
          <a:bodyPr/>
          <a:lstStyle/>
          <a:p>
            <a:pPr>
              <a:defRPr/>
            </a:pPr>
            <a:fld id="{00AE728C-E611-4819-AE43-A6ECB79E445A}" type="slidenum">
              <a:rPr lang="el-GR" sz="1400" smtClean="0">
                <a:solidFill>
                  <a:schemeClr val="tx1"/>
                </a:solidFill>
              </a:rPr>
              <a:pPr>
                <a:defRPr/>
              </a:pPr>
              <a:t>9</a:t>
            </a:fld>
            <a:endParaRPr lang="el-GR" sz="1400" dirty="0">
              <a:solidFill>
                <a:schemeClr val="tx1"/>
              </a:solidFill>
            </a:endParaRPr>
          </a:p>
        </p:txBody>
      </p:sp>
    </p:spTree>
    <p:extLst>
      <p:ext uri="{BB962C8B-B14F-4D97-AF65-F5344CB8AC3E}">
        <p14:creationId xmlns:p14="http://schemas.microsoft.com/office/powerpoint/2010/main" val="403836119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26/1/2016 9:10:52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6146,6,14,"/>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F06662E7-F3EF-4E7C-8760-C2C7B0C1921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972</TotalTime>
  <Words>1484</Words>
  <Application>Microsoft Office PowerPoint</Application>
  <PresentationFormat>Προβολή στην οθόνη (4:3)</PresentationFormat>
  <Paragraphs>136</Paragraphs>
  <Slides>25</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Θέμα του Office</vt:lpstr>
      <vt:lpstr>Αρδευτική Μηχανική</vt:lpstr>
      <vt:lpstr>Χρηματοδότηση </vt:lpstr>
      <vt:lpstr>Σκοποί ενότητας </vt:lpstr>
      <vt:lpstr>Περιεχόμενα ενότητας</vt:lpstr>
      <vt:lpstr>Καταλληλότητα της μικροάρδευσης 1</vt:lpstr>
      <vt:lpstr>Καταλληλότητα της μικροάρδευσης 2</vt:lpstr>
      <vt:lpstr>Πλεονεκτήματα 1 </vt:lpstr>
      <vt:lpstr>Πλεονεκτήματα 2 </vt:lpstr>
      <vt:lpstr>Πλεονεκτήματα 3 </vt:lpstr>
      <vt:lpstr>Πλεονεκτήματα 4 </vt:lpstr>
      <vt:lpstr>Πλεονεκτήματα 5 </vt:lpstr>
      <vt:lpstr>Πλεονεκτήματα 6 </vt:lpstr>
      <vt:lpstr>Πλεονεκτήματα 7 </vt:lpstr>
      <vt:lpstr>Μειονεκτήματα 1 </vt:lpstr>
      <vt:lpstr>Μειονεκτήματα 2 </vt:lpstr>
      <vt:lpstr>Μειονεκτήματα 3 </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84</cp:revision>
  <dcterms:created xsi:type="dcterms:W3CDTF">2014-09-20T14:32:06Z</dcterms:created>
  <dcterms:modified xsi:type="dcterms:W3CDTF">2016-01-26T07:11:49Z</dcterms:modified>
</cp:coreProperties>
</file>