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tags/tag8.xml" ContentType="application/vnd.openxmlformats-officedocument.presentationml.tags+xml"/>
  <Override PartName="/ppt/tags/tag9.xml" ContentType="application/vnd.openxmlformats-officedocument.presentationml.tags+xml"/>
  <Override PartName="/ppt/tags/tag10.xml" ContentType="application/vnd.openxmlformats-officedocument.presentationml.tags+xml"/>
  <Override PartName="/ppt/tags/tag11.xml" ContentType="application/vnd.openxmlformats-officedocument.presentationml.tags+xml"/>
  <Override PartName="/ppt/notesSlides/notesSlide1.xml" ContentType="application/vnd.openxmlformats-officedocument.presentationml.notesSlide+xml"/>
  <Override PartName="/ppt/tags/tag12.xml" ContentType="application/vnd.openxmlformats-officedocument.presentationml.tags+xml"/>
  <Override PartName="/ppt/tags/tag13.xml" ContentType="application/vnd.openxmlformats-officedocument.presentationml.tags+xml"/>
  <Override PartName="/ppt/tags/tag14.xml" ContentType="application/vnd.openxmlformats-officedocument.presentationml.tags+xml"/>
  <Override PartName="/ppt/tags/tag15.xml" ContentType="application/vnd.openxmlformats-officedocument.presentationml.tags+xml"/>
  <Override PartName="/ppt/notesSlides/notesSlide2.xml" ContentType="application/vnd.openxmlformats-officedocument.presentationml.notesSlide+xml"/>
  <Override PartName="/ppt/tags/tag16.xml" ContentType="application/vnd.openxmlformats-officedocument.presentationml.tags+xml"/>
  <Override PartName="/ppt/tags/tag17.xml" ContentType="application/vnd.openxmlformats-officedocument.presentationml.tags+xml"/>
  <Override PartName="/ppt/tags/tag18.xml" ContentType="application/vnd.openxmlformats-officedocument.presentationml.tags+xml"/>
  <Override PartName="/ppt/tags/tag19.xml" ContentType="application/vnd.openxmlformats-officedocument.presentationml.tags+xml"/>
  <Override PartName="/ppt/tags/tag20.xml" ContentType="application/vnd.openxmlformats-officedocument.presentationml.tags+xml"/>
  <Override PartName="/ppt/tags/tag21.xml" ContentType="application/vnd.openxmlformats-officedocument.presentationml.tags+xml"/>
  <Override PartName="/ppt/tags/tag22.xml" ContentType="application/vnd.openxmlformats-officedocument.presentationml.tags+xml"/>
  <Override PartName="/ppt/tags/tag23.xml" ContentType="application/vnd.openxmlformats-officedocument.presentationml.tags+xml"/>
  <Override PartName="/ppt/tags/tag24.xml" ContentType="application/vnd.openxmlformats-officedocument.presentationml.tags+xml"/>
  <Override PartName="/ppt/tags/tag25.xml" ContentType="application/vnd.openxmlformats-officedocument.presentationml.tags+xml"/>
  <Override PartName="/ppt/notesSlides/notesSlide3.xml" ContentType="application/vnd.openxmlformats-officedocument.presentationml.notesSlide+xml"/>
  <Override PartName="/ppt/tags/tag26.xml" ContentType="application/vnd.openxmlformats-officedocument.presentationml.tags+xml"/>
  <Override PartName="/ppt/tags/tag27.xml" ContentType="application/vnd.openxmlformats-officedocument.presentationml.tags+xml"/>
  <Override PartName="/ppt/tags/tag28.xml" ContentType="application/vnd.openxmlformats-officedocument.presentationml.tags+xml"/>
  <Override PartName="/ppt/notesSlides/notesSlide4.xml" ContentType="application/vnd.openxmlformats-officedocument.presentationml.notesSlide+xml"/>
  <Override PartName="/ppt/tags/tag29.xml" ContentType="application/vnd.openxmlformats-officedocument.presentationml.tags+xml"/>
  <Override PartName="/ppt/tags/tag30.xml" ContentType="application/vnd.openxmlformats-officedocument.presentationml.tags+xml"/>
  <Override PartName="/ppt/tags/tag31.xml" ContentType="application/vnd.openxmlformats-officedocument.presentationml.tags+xml"/>
  <Override PartName="/ppt/tags/tag32.xml" ContentType="application/vnd.openxmlformats-officedocument.presentationml.tags+xml"/>
  <Override PartName="/ppt/tags/tag33.xml" ContentType="application/vnd.openxmlformats-officedocument.presentationml.tags+xml"/>
  <Override PartName="/ppt/tags/tag34.xml" ContentType="application/vnd.openxmlformats-officedocument.presentationml.tags+xml"/>
  <Override PartName="/ppt/tags/tag35.xml" ContentType="application/vnd.openxmlformats-officedocument.presentationml.tags+xml"/>
  <Override PartName="/ppt/tags/tag36.xml" ContentType="application/vnd.openxmlformats-officedocument.presentationml.tags+xml"/>
  <Override PartName="/ppt/tags/tag37.xml" ContentType="application/vnd.openxmlformats-officedocument.presentationml.tags+xml"/>
  <Override PartName="/ppt/tags/tag38.xml" ContentType="application/vnd.openxmlformats-officedocument.presentationml.tags+xml"/>
  <Override PartName="/ppt/tags/tag39.xml" ContentType="application/vnd.openxmlformats-officedocument.presentationml.tags+xml"/>
  <Override PartName="/ppt/tags/tag40.xml" ContentType="application/vnd.openxmlformats-officedocument.presentationml.tags+xml"/>
  <Override PartName="/ppt/tags/tag41.xml" ContentType="application/vnd.openxmlformats-officedocument.presentationml.tags+xml"/>
  <Override PartName="/ppt/tags/tag42.xml" ContentType="application/vnd.openxmlformats-officedocument.presentationml.tags+xml"/>
  <Override PartName="/ppt/tags/tag43.xml" ContentType="application/vnd.openxmlformats-officedocument.presentationml.tags+xml"/>
  <Override PartName="/ppt/tags/tag44.xml" ContentType="application/vnd.openxmlformats-officedocument.presentationml.tags+xml"/>
  <Override PartName="/ppt/tags/tag45.xml" ContentType="application/vnd.openxmlformats-officedocument.presentationml.tags+xml"/>
  <Override PartName="/ppt/tags/tag46.xml" ContentType="application/vnd.openxmlformats-officedocument.presentationml.tags+xml"/>
  <Override PartName="/ppt/tags/tag47.xml" ContentType="application/vnd.openxmlformats-officedocument.presentationml.tags+xml"/>
  <Override PartName="/ppt/tags/tag48.xml" ContentType="application/vnd.openxmlformats-officedocument.presentationml.tags+xml"/>
  <Override PartName="/ppt/tags/tag49.xml" ContentType="application/vnd.openxmlformats-officedocument.presentationml.tags+xml"/>
  <Override PartName="/ppt/tags/tag50.xml" ContentType="application/vnd.openxmlformats-officedocument.presentationml.tags+xml"/>
  <Override PartName="/ppt/tags/tag51.xml" ContentType="application/vnd.openxmlformats-officedocument.presentationml.tags+xml"/>
  <Override PartName="/ppt/tags/tag52.xml" ContentType="application/vnd.openxmlformats-officedocument.presentationml.tags+xml"/>
  <Override PartName="/ppt/tags/tag53.xml" ContentType="application/vnd.openxmlformats-officedocument.presentationml.tags+xml"/>
  <Override PartName="/ppt/tags/tag54.xml" ContentType="application/vnd.openxmlformats-officedocument.presentationml.tags+xml"/>
  <Override PartName="/ppt/tags/tag55.xml" ContentType="application/vnd.openxmlformats-officedocument.presentationml.tags+xml"/>
  <Override PartName="/ppt/tags/tag56.xml" ContentType="application/vnd.openxmlformats-officedocument.presentationml.tags+xml"/>
  <Override PartName="/ppt/tags/tag57.xml" ContentType="application/vnd.openxmlformats-officedocument.presentationml.tags+xml"/>
  <Override PartName="/ppt/tags/tag58.xml" ContentType="application/vnd.openxmlformats-officedocument.presentationml.tags+xml"/>
  <Override PartName="/ppt/tags/tag59.xml" ContentType="application/vnd.openxmlformats-officedocument.presentationml.tags+xml"/>
  <Override PartName="/ppt/tags/tag60.xml" ContentType="application/vnd.openxmlformats-officedocument.presentationml.tags+xml"/>
  <Override PartName="/ppt/tags/tag61.xml" ContentType="application/vnd.openxmlformats-officedocument.presentationml.tags+xml"/>
  <Override PartName="/ppt/tags/tag62.xml" ContentType="application/vnd.openxmlformats-officedocument.presentationml.tags+xml"/>
  <Override PartName="/ppt/tags/tag63.xml" ContentType="application/vnd.openxmlformats-officedocument.presentationml.tags+xml"/>
  <Override PartName="/ppt/tags/tag64.xml" ContentType="application/vnd.openxmlformats-officedocument.presentationml.tags+xml"/>
  <Override PartName="/ppt/tags/tag65.xml" ContentType="application/vnd.openxmlformats-officedocument.presentationml.tags+xml"/>
  <Override PartName="/ppt/tags/tag66.xml" ContentType="application/vnd.openxmlformats-officedocument.presentationml.tags+xml"/>
  <Override PartName="/ppt/tags/tag67.xml" ContentType="application/vnd.openxmlformats-officedocument.presentationml.tags+xml"/>
  <Override PartName="/ppt/tags/tag68.xml" ContentType="application/vnd.openxmlformats-officedocument.presentationml.tags+xml"/>
  <Override PartName="/ppt/tags/tag69.xml" ContentType="application/vnd.openxmlformats-officedocument.presentationml.tags+xml"/>
  <Override PartName="/ppt/tags/tag70.xml" ContentType="application/vnd.openxmlformats-officedocument.presentationml.tags+xml"/>
  <Override PartName="/ppt/tags/tag71.xml" ContentType="application/vnd.openxmlformats-officedocument.presentationml.tags+xml"/>
  <Override PartName="/ppt/tags/tag72.xml" ContentType="application/vnd.openxmlformats-officedocument.presentationml.tags+xml"/>
  <Override PartName="/ppt/tags/tag73.xml" ContentType="application/vnd.openxmlformats-officedocument.presentationml.tag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2"/>
  </p:sldMasterIdLst>
  <p:notesMasterIdLst>
    <p:notesMasterId r:id="rId33"/>
  </p:notesMasterIdLst>
  <p:handoutMasterIdLst>
    <p:handoutMasterId r:id="rId34"/>
  </p:handoutMasterIdLst>
  <p:sldIdLst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6" r:id="rId11"/>
    <p:sldId id="267" r:id="rId12"/>
    <p:sldId id="268" r:id="rId13"/>
    <p:sldId id="269" r:id="rId14"/>
    <p:sldId id="270" r:id="rId15"/>
    <p:sldId id="271" r:id="rId16"/>
    <p:sldId id="291" r:id="rId17"/>
    <p:sldId id="272" r:id="rId18"/>
    <p:sldId id="277" r:id="rId19"/>
    <p:sldId id="278" r:id="rId20"/>
    <p:sldId id="279" r:id="rId21"/>
    <p:sldId id="280" r:id="rId22"/>
    <p:sldId id="281" r:id="rId23"/>
    <p:sldId id="286" r:id="rId24"/>
    <p:sldId id="282" r:id="rId25"/>
    <p:sldId id="283" r:id="rId26"/>
    <p:sldId id="284" r:id="rId27"/>
    <p:sldId id="285" r:id="rId28"/>
    <p:sldId id="288" r:id="rId29"/>
    <p:sldId id="289" r:id="rId30"/>
    <p:sldId id="290" r:id="rId31"/>
    <p:sldId id="262" r:id="rId32"/>
  </p:sldIdLst>
  <p:sldSz cx="9144000" cy="6858000" type="screen4x3"/>
  <p:notesSz cx="6858000" cy="9144000"/>
  <p:custDataLst>
    <p:tags r:id="rId35"/>
  </p:custDataLst>
  <p:defaultTextStyle>
    <a:defPPr>
      <a:defRPr lang="el-G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69C7853C-536D-4A76-A0AE-DD22124D55A5}" styleName="Themed Style 1 - Accent 3">
    <a:tblBg>
      <a:fillRef idx="2">
        <a:schemeClr val="accent3"/>
      </a:fillRef>
      <a:effectRef idx="1">
        <a:schemeClr val="accent3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Ref idx="1">
              <a:schemeClr val="accent3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3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</a:tcBdr>
        <a:fill>
          <a:solidFill>
            <a:schemeClr val="accent3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3"/>
            </a:lnRef>
          </a:left>
          <a:right>
            <a:lnRef idx="2">
              <a:schemeClr val="accent3"/>
            </a:lnRef>
          </a:right>
          <a:top>
            <a:lnRef idx="1">
              <a:schemeClr val="accent3"/>
            </a:lnRef>
          </a:top>
          <a:bottom>
            <a:lnRef idx="1">
              <a:schemeClr val="accent3"/>
            </a:lnRef>
          </a:bottom>
          <a:insideH>
            <a:lnRef idx="1">
              <a:schemeClr val="accent3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2">
              <a:schemeClr val="accent3"/>
            </a:lnRef>
          </a:top>
          <a:bottom>
            <a:lnRef idx="2">
              <a:schemeClr val="accent3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3"/>
            </a:lnRef>
          </a:left>
          <a:right>
            <a:lnRef idx="1">
              <a:schemeClr val="accent3"/>
            </a:lnRef>
          </a:right>
          <a:top>
            <a:lnRef idx="1">
              <a:schemeClr val="accent3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719" autoAdjust="0"/>
    <p:restoredTop sz="86369" autoAdjust="0"/>
  </p:normalViewPr>
  <p:slideViewPr>
    <p:cSldViewPr>
      <p:cViewPr>
        <p:scale>
          <a:sx n="66" d="100"/>
          <a:sy n="66" d="100"/>
        </p:scale>
        <p:origin x="-1158" y="-984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48" y="969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4" d="100"/>
          <a:sy n="84" d="100"/>
        </p:scale>
        <p:origin x="-1968" y="-7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slide" Target="slides/slide24.xml"/><Relationship Id="rId39" Type="http://schemas.openxmlformats.org/officeDocument/2006/relationships/tableStyles" Target="tableStyles.xml"/><Relationship Id="rId21" Type="http://schemas.openxmlformats.org/officeDocument/2006/relationships/slide" Target="slides/slide19.xml"/><Relationship Id="rId34" Type="http://schemas.openxmlformats.org/officeDocument/2006/relationships/handoutMaster" Target="handoutMasters/handoutMaster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slide" Target="slides/slide23.xml"/><Relationship Id="rId33" Type="http://schemas.openxmlformats.org/officeDocument/2006/relationships/notesMaster" Target="notesMasters/notesMaster1.xml"/><Relationship Id="rId38" Type="http://schemas.openxmlformats.org/officeDocument/2006/relationships/theme" Target="theme/theme1.xml"/><Relationship Id="rId2" Type="http://schemas.openxmlformats.org/officeDocument/2006/relationships/slideMaster" Target="slideMasters/slideMaster1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slide" Target="slides/slide27.xml"/><Relationship Id="rId1" Type="http://schemas.openxmlformats.org/officeDocument/2006/relationships/customXml" Target="../customXml/item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slide" Target="slides/slide22.xml"/><Relationship Id="rId32" Type="http://schemas.openxmlformats.org/officeDocument/2006/relationships/slide" Target="slides/slide30.xml"/><Relationship Id="rId37" Type="http://schemas.openxmlformats.org/officeDocument/2006/relationships/viewProps" Target="viewProps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slide" Target="slides/slide26.xml"/><Relationship Id="rId36" Type="http://schemas.openxmlformats.org/officeDocument/2006/relationships/presProps" Target="presProp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31" Type="http://schemas.openxmlformats.org/officeDocument/2006/relationships/slide" Target="slides/slide29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slide" Target="slides/slide25.xml"/><Relationship Id="rId30" Type="http://schemas.openxmlformats.org/officeDocument/2006/relationships/slide" Target="slides/slide28.xml"/><Relationship Id="rId35" Type="http://schemas.openxmlformats.org/officeDocument/2006/relationships/tags" Target="tags/tag1.xml"/><Relationship Id="rId8" Type="http://schemas.openxmlformats.org/officeDocument/2006/relationships/slide" Target="slides/slide6.xml"/><Relationship Id="rId3" Type="http://schemas.openxmlformats.org/officeDocument/2006/relationships/slide" Target="slides/slid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2DEEF8-91CF-43A7-9C63-6EF0B6382453}" type="datetimeFigureOut">
              <a:rPr lang="el-GR" smtClean="0"/>
              <a:t>10/2/2014</a:t>
            </a:fld>
            <a:endParaRPr lang="el-G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E7B4C13-CE47-4BA1-A4D9-BCBA86B9828C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14215199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κεφαλίδας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735081F-3ABD-4FDA-AE9F-3F9AAB52EDFE}" type="datetimeFigureOut">
              <a:rPr lang="el-GR" smtClean="0"/>
              <a:t>10/2/2014</a:t>
            </a:fld>
            <a:endParaRPr lang="el-GR"/>
          </a:p>
        </p:txBody>
      </p:sp>
      <p:sp>
        <p:nvSpPr>
          <p:cNvPr id="4" name="Θέση εικόνας διαφάνειας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l-GR"/>
          </a:p>
        </p:txBody>
      </p:sp>
      <p:sp>
        <p:nvSpPr>
          <p:cNvPr id="5" name="Θέση σημειώσεων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8D595EC-31B5-4FE2-9AD0-355B36B01B6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71356458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DCCA508-3B63-4BA9-93AF-AA2EFF565143}" type="slidenum">
              <a:rPr lang="el-GR" smtClean="0"/>
              <a:pPr/>
              <a:t>3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3634208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30" name="Θέση εικόνας διαφάνειας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22531" name="Θέση σημειώσεων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>
              <a:spcBef>
                <a:spcPct val="0"/>
              </a:spcBef>
            </a:pPr>
            <a:endParaRPr lang="el-GR" altLang="el-GR" smtClean="0"/>
          </a:p>
        </p:txBody>
      </p:sp>
      <p:sp>
        <p:nvSpPr>
          <p:cNvPr id="22532" name="Θέση αριθμού διαφάνειας 3"/>
          <p:cNvSpPr>
            <a:spLocks noGrp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F3D61881-B8B8-4D07-9007-E6099A58A147}" type="slidenum">
              <a:rPr lang="el-GR" altLang="el-GR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>
              <a:solidFill>
                <a:srgbClr val="000000"/>
              </a:solidFill>
            </a:endParaRPr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6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4713859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εικόνας διαφάνειας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Θέση σημειώσεων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l-GR" dirty="0" smtClean="0"/>
              <a:t>  </a:t>
            </a:r>
            <a:endParaRPr lang="el-GR" dirty="0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A60D4E-153C-481E-9C52-31B1E4926C1F}" type="slidenum">
              <a:rPr lang="el-GR" smtClean="0"/>
              <a:t>7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98172444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Διαφάνεια τίτλου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Υπότιτλος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l-GR" smtClean="0"/>
              <a:t>Στυλ κύριου υπότιτλου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324CBB-4C0D-42EC-90B2-2CF55688AF08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241818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Τίτλος και Κατακόρυφο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B86BDCF-F245-4491-B658-E596E094933B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64648553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Κατακόρυφος τίτλος και Κεί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Κατακόρυφος τίτλος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ατακόρυφου κειμένου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8DA856-2BE7-4FBD-AFE9-5E7B40881864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555738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Τίτλος και Περιεχόμενο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93070B-51BF-4697-B005-087C01FF6DFD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5073188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Κεφαλίδα ενότητα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232318B3-C328-4CAA-A5EE-16FBAF7CFD2D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63865625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Δύο περιεχόμεν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82A44-6C3F-4022-9A10-C18AA496641E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335806406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Σύγκριση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4" name="Θέση περιεχομένου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5" name="Θέση κειμένου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6" name="Θέση περιεχομένου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7" name="Θέση ημερομηνίας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A306362-3B58-4DCD-B062-30261BF97AFE}" type="datetime1">
              <a:rPr lang="el-GR" smtClean="0"/>
              <a:t>10/2/2014</a:t>
            </a:fld>
            <a:endParaRPr lang="el-GR"/>
          </a:p>
        </p:txBody>
      </p:sp>
      <p:sp>
        <p:nvSpPr>
          <p:cNvPr id="8" name="Θέση υποσέλιδου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9" name="Θέση αριθμού διαφάνειας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034099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Μόνο τίτλο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ημερομηνίας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0016116-3F59-4217-9211-173B96A20F8A}" type="datetime1">
              <a:rPr lang="el-GR" smtClean="0"/>
              <a:t>10/2/2014</a:t>
            </a:fld>
            <a:endParaRPr lang="el-GR"/>
          </a:p>
        </p:txBody>
      </p:sp>
      <p:sp>
        <p:nvSpPr>
          <p:cNvPr id="4" name="Θέση υποσέλιδου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5" name="Θέση αριθμού διαφάνειας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25785326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Κεν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ημερομηνίας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F517B57-D6BB-482A-9586-1BE3A2D51E53}" type="datetime1">
              <a:rPr lang="el-GR" smtClean="0"/>
              <a:t>10/2/2014</a:t>
            </a:fld>
            <a:endParaRPr lang="el-GR"/>
          </a:p>
        </p:txBody>
      </p:sp>
      <p:sp>
        <p:nvSpPr>
          <p:cNvPr id="3" name="Θέση υποσέλιδου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4" name="Θέση αριθμού διαφάνειας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406905356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Περιεχόμενο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περιεχομένου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2FD4FF8-E15E-4F22-8E0D-0A4126C4818F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88461975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Εικόνα με λεζάντ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εικόνας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l-GR"/>
          </a:p>
        </p:txBody>
      </p:sp>
      <p:sp>
        <p:nvSpPr>
          <p:cNvPr id="4" name="Θέση κειμένου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l-GR" smtClean="0"/>
              <a:t>Στυλ υποδείγματος κειμένου</a:t>
            </a:r>
          </a:p>
        </p:txBody>
      </p:sp>
      <p:sp>
        <p:nvSpPr>
          <p:cNvPr id="5" name="Θέση ημερομηνίας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DD0ABE-E30F-40C0-90BE-E20DF273E46E}" type="datetime1">
              <a:rPr lang="el-GR" smtClean="0"/>
              <a:t>10/2/2014</a:t>
            </a:fld>
            <a:endParaRPr lang="el-GR"/>
          </a:p>
        </p:txBody>
      </p:sp>
      <p:sp>
        <p:nvSpPr>
          <p:cNvPr id="6" name="Θέση υποσέλιδου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7" name="Θέση αριθμού διαφάνειας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13380008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Θέση τίτλου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l-GR" smtClean="0"/>
              <a:t>Στυλ κύριου τίτλου</a:t>
            </a:r>
            <a:endParaRPr lang="el-GR"/>
          </a:p>
        </p:txBody>
      </p:sp>
      <p:sp>
        <p:nvSpPr>
          <p:cNvPr id="3" name="Θέση κειμένου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l-GR" smtClean="0"/>
              <a:t>Στυλ υποδείγματος κειμένου</a:t>
            </a:r>
          </a:p>
          <a:p>
            <a:pPr lvl="1"/>
            <a:r>
              <a:rPr lang="el-GR" smtClean="0"/>
              <a:t>Δεύτερου επιπέδου</a:t>
            </a:r>
          </a:p>
          <a:p>
            <a:pPr lvl="2"/>
            <a:r>
              <a:rPr lang="el-GR" smtClean="0"/>
              <a:t>Τρίτου επιπέδου</a:t>
            </a:r>
          </a:p>
          <a:p>
            <a:pPr lvl="3"/>
            <a:r>
              <a:rPr lang="el-GR" smtClean="0"/>
              <a:t>Τέταρτου επιπέδου</a:t>
            </a:r>
          </a:p>
          <a:p>
            <a:pPr lvl="4"/>
            <a:r>
              <a:rPr lang="el-GR" smtClean="0"/>
              <a:t>Πέμπτου επιπέδου</a:t>
            </a:r>
            <a:endParaRPr lang="el-GR"/>
          </a:p>
        </p:txBody>
      </p:sp>
      <p:sp>
        <p:nvSpPr>
          <p:cNvPr id="4" name="Θέση ημερομηνίας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83FFDCA-C927-4243-A0BC-0F72D82FE41C}" type="datetime1">
              <a:rPr lang="el-GR" smtClean="0"/>
              <a:t>10/2/2014</a:t>
            </a:fld>
            <a:endParaRPr lang="el-GR"/>
          </a:p>
        </p:txBody>
      </p:sp>
      <p:sp>
        <p:nvSpPr>
          <p:cNvPr id="5" name="Θέση υποσέλιδου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r>
              <a:rPr lang="en-US" smtClean="0"/>
              <a:t>Potigam nomater</a:t>
            </a:r>
            <a:endParaRPr lang="el-GR"/>
          </a:p>
        </p:txBody>
      </p:sp>
      <p:sp>
        <p:nvSpPr>
          <p:cNvPr id="6" name="Θέση αριθμού διαφάνειας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B5CC12-D00C-4A9A-82EA-111DE1DD81B3}" type="slidenum">
              <a:rPr lang="el-GR" smtClean="0"/>
              <a:t>‹#›</a:t>
            </a:fld>
            <a:endParaRPr lang="el-GR"/>
          </a:p>
        </p:txBody>
      </p:sp>
    </p:spTree>
    <p:extLst>
      <p:ext uri="{BB962C8B-B14F-4D97-AF65-F5344CB8AC3E}">
        <p14:creationId xmlns:p14="http://schemas.microsoft.com/office/powerpoint/2010/main" val="29855453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l-G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.png"/><Relationship Id="rId3" Type="http://schemas.openxmlformats.org/officeDocument/2006/relationships/tags" Target="../tags/tag4.xml"/><Relationship Id="rId7" Type="http://schemas.openxmlformats.org/officeDocument/2006/relationships/hyperlink" Target="http://creativecommons.org/licenses/by-sa/3.0/deed.el" TargetMode="External"/><Relationship Id="rId2" Type="http://schemas.openxmlformats.org/officeDocument/2006/relationships/tags" Target="../tags/tag3.xml"/><Relationship Id="rId1" Type="http://schemas.openxmlformats.org/officeDocument/2006/relationships/tags" Target="../tags/tag2.xml"/><Relationship Id="rId6" Type="http://schemas.openxmlformats.org/officeDocument/2006/relationships/image" Target="../media/image1.jpeg"/><Relationship Id="rId5" Type="http://schemas.openxmlformats.org/officeDocument/2006/relationships/hyperlink" Target="http://www.teilar.gr/" TargetMode="External"/><Relationship Id="rId10" Type="http://schemas.openxmlformats.org/officeDocument/2006/relationships/image" Target="../media/image3.png"/><Relationship Id="rId4" Type="http://schemas.openxmlformats.org/officeDocument/2006/relationships/slideLayout" Target="../slideLayouts/slideLayout1.xml"/><Relationship Id="rId9" Type="http://schemas.openxmlformats.org/officeDocument/2006/relationships/hyperlink" Target="http://www.edulll.gr/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tags" Target="../tags/tag37.xml"/><Relationship Id="rId2" Type="http://schemas.openxmlformats.org/officeDocument/2006/relationships/tags" Target="../tags/tag36.xml"/><Relationship Id="rId1" Type="http://schemas.openxmlformats.org/officeDocument/2006/relationships/tags" Target="../tags/tag35.xml"/><Relationship Id="rId4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tags" Target="../tags/tag40.xml"/><Relationship Id="rId2" Type="http://schemas.openxmlformats.org/officeDocument/2006/relationships/tags" Target="../tags/tag39.xml"/><Relationship Id="rId1" Type="http://schemas.openxmlformats.org/officeDocument/2006/relationships/tags" Target="../tags/tag38.xml"/><Relationship Id="rId4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tags" Target="../tags/tag43.xml"/><Relationship Id="rId2" Type="http://schemas.openxmlformats.org/officeDocument/2006/relationships/tags" Target="../tags/tag42.xml"/><Relationship Id="rId1" Type="http://schemas.openxmlformats.org/officeDocument/2006/relationships/tags" Target="../tags/tag41.xml"/><Relationship Id="rId5" Type="http://schemas.openxmlformats.org/officeDocument/2006/relationships/slideLayout" Target="../slideLayouts/slideLayout7.xml"/><Relationship Id="rId4" Type="http://schemas.openxmlformats.org/officeDocument/2006/relationships/tags" Target="../tags/tag44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tags" Target="../tags/tag47.xml"/><Relationship Id="rId2" Type="http://schemas.openxmlformats.org/officeDocument/2006/relationships/tags" Target="../tags/tag46.xml"/><Relationship Id="rId1" Type="http://schemas.openxmlformats.org/officeDocument/2006/relationships/tags" Target="../tags/tag45.xml"/><Relationship Id="rId4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tags" Target="../tags/tag50.xml"/><Relationship Id="rId2" Type="http://schemas.openxmlformats.org/officeDocument/2006/relationships/tags" Target="../tags/tag49.xml"/><Relationship Id="rId1" Type="http://schemas.openxmlformats.org/officeDocument/2006/relationships/tags" Target="../tags/tag48.xml"/><Relationship Id="rId4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tags" Target="../tags/tag53.xml"/><Relationship Id="rId2" Type="http://schemas.openxmlformats.org/officeDocument/2006/relationships/tags" Target="../tags/tag52.xml"/><Relationship Id="rId1" Type="http://schemas.openxmlformats.org/officeDocument/2006/relationships/tags" Target="../tags/tag51.xml"/><Relationship Id="rId4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tags" Target="../tags/tag56.xml"/><Relationship Id="rId2" Type="http://schemas.openxmlformats.org/officeDocument/2006/relationships/tags" Target="../tags/tag55.xml"/><Relationship Id="rId1" Type="http://schemas.openxmlformats.org/officeDocument/2006/relationships/tags" Target="../tags/tag5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5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tags" Target="../tags/tag60.xml"/><Relationship Id="rId2" Type="http://schemas.openxmlformats.org/officeDocument/2006/relationships/tags" Target="../tags/tag59.xml"/><Relationship Id="rId1" Type="http://schemas.openxmlformats.org/officeDocument/2006/relationships/tags" Target="../tags/tag58.xml"/><Relationship Id="rId4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tags" Target="../tags/tag63.xml"/><Relationship Id="rId2" Type="http://schemas.openxmlformats.org/officeDocument/2006/relationships/tags" Target="../tags/tag62.xml"/><Relationship Id="rId1" Type="http://schemas.openxmlformats.org/officeDocument/2006/relationships/tags" Target="../tags/tag61.xml"/><Relationship Id="rId4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tags" Target="../tags/tag66.xml"/><Relationship Id="rId2" Type="http://schemas.openxmlformats.org/officeDocument/2006/relationships/tags" Target="../tags/tag65.xml"/><Relationship Id="rId1" Type="http://schemas.openxmlformats.org/officeDocument/2006/relationships/tags" Target="../tags/tag64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6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tags" Target="../tags/tag7.xml"/><Relationship Id="rId2" Type="http://schemas.openxmlformats.org/officeDocument/2006/relationships/tags" Target="../tags/tag6.xml"/><Relationship Id="rId1" Type="http://schemas.openxmlformats.org/officeDocument/2006/relationships/tags" Target="../tags/tag5.xml"/><Relationship Id="rId6" Type="http://schemas.openxmlformats.org/officeDocument/2006/relationships/image" Target="../media/image2.png"/><Relationship Id="rId5" Type="http://schemas.openxmlformats.org/officeDocument/2006/relationships/hyperlink" Target="http://creativecommons.org/licenses/by-sa/3.0/deed.el" TargetMode="External"/><Relationship Id="rId4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tags" Target="../tags/tag70.xml"/><Relationship Id="rId2" Type="http://schemas.openxmlformats.org/officeDocument/2006/relationships/tags" Target="../tags/tag69.xml"/><Relationship Id="rId1" Type="http://schemas.openxmlformats.org/officeDocument/2006/relationships/tags" Target="../tags/tag68.xml"/><Relationship Id="rId4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slide" Target="slide5.xml"/><Relationship Id="rId2" Type="http://schemas.openxmlformats.org/officeDocument/2006/relationships/slideLayout" Target="../slideLayouts/slideLayout2.xml"/><Relationship Id="rId1" Type="http://schemas.openxmlformats.org/officeDocument/2006/relationships/tags" Target="../tags/tag71.xml"/><Relationship Id="rId5" Type="http://schemas.microsoft.com/office/2007/relationships/hdphoto" Target="../media/hdphoto1.wdp"/><Relationship Id="rId4" Type="http://schemas.openxmlformats.org/officeDocument/2006/relationships/image" Target="../media/image5.jpeg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.png"/><Relationship Id="rId3" Type="http://schemas.openxmlformats.org/officeDocument/2006/relationships/tags" Target="../tags/tag10.xml"/><Relationship Id="rId7" Type="http://schemas.openxmlformats.org/officeDocument/2006/relationships/hyperlink" Target="http://www.edulll.gr/" TargetMode="External"/><Relationship Id="rId2" Type="http://schemas.openxmlformats.org/officeDocument/2006/relationships/tags" Target="../tags/tag9.xml"/><Relationship Id="rId1" Type="http://schemas.openxmlformats.org/officeDocument/2006/relationships/tags" Target="../tags/tag8.xml"/><Relationship Id="rId6" Type="http://schemas.openxmlformats.org/officeDocument/2006/relationships/notesSlide" Target="../notesSlides/notesSlide1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1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7" Type="http://schemas.openxmlformats.org/officeDocument/2006/relationships/image" Target="../media/image3.png"/><Relationship Id="rId2" Type="http://schemas.openxmlformats.org/officeDocument/2006/relationships/tags" Target="../tags/tag73.xml"/><Relationship Id="rId1" Type="http://schemas.openxmlformats.org/officeDocument/2006/relationships/tags" Target="../tags/tag72.xml"/><Relationship Id="rId6" Type="http://schemas.openxmlformats.org/officeDocument/2006/relationships/hyperlink" Target="http://www.edulll.gr/" TargetMode="External"/><Relationship Id="rId5" Type="http://schemas.openxmlformats.org/officeDocument/2006/relationships/image" Target="../media/image2.png"/><Relationship Id="rId4" Type="http://schemas.openxmlformats.org/officeDocument/2006/relationships/hyperlink" Target="http://creativecommons.org/licenses/by-sa/3.0/deed.el" TargetMode="Externa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tags" Target="../tags/tag14.xml"/><Relationship Id="rId2" Type="http://schemas.openxmlformats.org/officeDocument/2006/relationships/tags" Target="../tags/tag13.xml"/><Relationship Id="rId1" Type="http://schemas.openxmlformats.org/officeDocument/2006/relationships/tags" Target="../tags/tag12.xml"/><Relationship Id="rId6" Type="http://schemas.openxmlformats.org/officeDocument/2006/relationships/notesSlide" Target="../notesSlides/notesSlide2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15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" Target="slide6.xml"/><Relationship Id="rId13" Type="http://schemas.openxmlformats.org/officeDocument/2006/relationships/slide" Target="slide27.xml"/><Relationship Id="rId3" Type="http://schemas.openxmlformats.org/officeDocument/2006/relationships/tags" Target="../tags/tag18.xml"/><Relationship Id="rId7" Type="http://schemas.openxmlformats.org/officeDocument/2006/relationships/slideLayout" Target="../slideLayouts/slideLayout6.xml"/><Relationship Id="rId12" Type="http://schemas.openxmlformats.org/officeDocument/2006/relationships/slide" Target="slide26.xml"/><Relationship Id="rId2" Type="http://schemas.openxmlformats.org/officeDocument/2006/relationships/tags" Target="../tags/tag17.xml"/><Relationship Id="rId1" Type="http://schemas.openxmlformats.org/officeDocument/2006/relationships/tags" Target="../tags/tag16.xml"/><Relationship Id="rId6" Type="http://schemas.openxmlformats.org/officeDocument/2006/relationships/tags" Target="../tags/tag21.xml"/><Relationship Id="rId11" Type="http://schemas.openxmlformats.org/officeDocument/2006/relationships/slide" Target="slide15.xml"/><Relationship Id="rId5" Type="http://schemas.openxmlformats.org/officeDocument/2006/relationships/tags" Target="../tags/tag20.xml"/><Relationship Id="rId10" Type="http://schemas.openxmlformats.org/officeDocument/2006/relationships/slide" Target="slide16.xml"/><Relationship Id="rId4" Type="http://schemas.openxmlformats.org/officeDocument/2006/relationships/tags" Target="../tags/tag19.xml"/><Relationship Id="rId9" Type="http://schemas.openxmlformats.org/officeDocument/2006/relationships/slide" Target="slide1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tags" Target="../tags/tag24.xml"/><Relationship Id="rId2" Type="http://schemas.openxmlformats.org/officeDocument/2006/relationships/tags" Target="../tags/tag23.xml"/><Relationship Id="rId1" Type="http://schemas.openxmlformats.org/officeDocument/2006/relationships/tags" Target="../tags/tag22.xml"/><Relationship Id="rId6" Type="http://schemas.openxmlformats.org/officeDocument/2006/relationships/notesSlide" Target="../notesSlides/notesSlide3.xml"/><Relationship Id="rId5" Type="http://schemas.openxmlformats.org/officeDocument/2006/relationships/slideLayout" Target="../slideLayouts/slideLayout2.xml"/><Relationship Id="rId4" Type="http://schemas.openxmlformats.org/officeDocument/2006/relationships/tags" Target="../tags/tag25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tags" Target="../tags/tag28.xml"/><Relationship Id="rId2" Type="http://schemas.openxmlformats.org/officeDocument/2006/relationships/tags" Target="../tags/tag27.xml"/><Relationship Id="rId1" Type="http://schemas.openxmlformats.org/officeDocument/2006/relationships/tags" Target="../tags/tag26.xml"/><Relationship Id="rId5" Type="http://schemas.openxmlformats.org/officeDocument/2006/relationships/notesSlide" Target="../notesSlides/notesSlide4.xml"/><Relationship Id="rId4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tags" Target="../tags/tag31.xml"/><Relationship Id="rId2" Type="http://schemas.openxmlformats.org/officeDocument/2006/relationships/tags" Target="../tags/tag30.xml"/><Relationship Id="rId1" Type="http://schemas.openxmlformats.org/officeDocument/2006/relationships/tags" Target="../tags/tag29.xml"/><Relationship Id="rId4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tags" Target="../tags/tag34.xml"/><Relationship Id="rId2" Type="http://schemas.openxmlformats.org/officeDocument/2006/relationships/tags" Target="../tags/tag33.xml"/><Relationship Id="rId1" Type="http://schemas.openxmlformats.org/officeDocument/2006/relationships/tags" Target="../tags/tag32.xml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Εικόνα 1" descr="Λογότυπο Τεχνολογικό Εκπαιδευτικό Ίδρυμα Θεσσαλίας.">
            <a:hlinkClick r:id="rId5" tooltip="Μετάβαση στην Ιστοσελίδα του Ιδρύματος"/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2613" y="449263"/>
            <a:ext cx="3455987" cy="11461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>
          <a:xfrm>
            <a:off x="582613" y="1772816"/>
            <a:ext cx="7949827" cy="1236663"/>
          </a:xfrm>
        </p:spPr>
        <p:txBody>
          <a:bodyPr>
            <a:noAutofit/>
          </a:bodyPr>
          <a:lstStyle/>
          <a:p>
            <a:r>
              <a:rPr lang="el-GR" altLang="el-GR" b="1" dirty="0" smtClean="0">
                <a:solidFill>
                  <a:srgbClr val="000000"/>
                </a:solidFill>
              </a:rPr>
              <a:t>Διοίκηση Ποιότητας</a:t>
            </a:r>
            <a:endParaRPr lang="el-GR" altLang="el-GR" dirty="0" smtClean="0"/>
          </a:p>
        </p:txBody>
      </p:sp>
      <p:sp>
        <p:nvSpPr>
          <p:cNvPr id="3" name="Θέση περιεχομένου 1"/>
          <p:cNvSpPr>
            <a:spLocks noGrp="1"/>
          </p:cNvSpPr>
          <p:nvPr>
            <p:ph type="subTitle" idx="1"/>
            <p:custDataLst>
              <p:tags r:id="rId3"/>
            </p:custDataLst>
          </p:nvPr>
        </p:nvSpPr>
        <p:spPr>
          <a:xfrm>
            <a:off x="971600" y="3140968"/>
            <a:ext cx="7128792" cy="2316088"/>
          </a:xfrm>
        </p:spPr>
        <p:txBody>
          <a:bodyPr rtlCol="0">
            <a:normAutofit fontScale="92500" lnSpcReduction="10000"/>
          </a:bodyPr>
          <a:lstStyle/>
          <a:p>
            <a:pPr>
              <a:spcBef>
                <a:spcPts val="0"/>
              </a:spcBef>
              <a:spcAft>
                <a:spcPts val="1800"/>
              </a:spcAft>
              <a:defRPr/>
            </a:pP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Ενότητα 8</a:t>
            </a:r>
            <a:r>
              <a:rPr lang="en-US" sz="2800" b="1" dirty="0" smtClean="0">
                <a:solidFill>
                  <a:prstClr val="black"/>
                </a:solidFill>
                <a:cs typeface="Arial" charset="0"/>
              </a:rPr>
              <a:t>:</a:t>
            </a: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 </a:t>
            </a:r>
            <a:r>
              <a:rPr lang="el-GR" sz="2800" b="1" dirty="0">
                <a:solidFill>
                  <a:prstClr val="black"/>
                </a:solidFill>
                <a:cs typeface="Arial" charset="0"/>
              </a:rPr>
              <a:t>   </a:t>
            </a:r>
            <a:r>
              <a:rPr lang="el-GR" sz="2800" dirty="0">
                <a:solidFill>
                  <a:prstClr val="black"/>
                </a:solidFill>
                <a:cs typeface="Arial" charset="0"/>
              </a:rPr>
              <a:t>Διδάσκων: </a:t>
            </a:r>
            <a:r>
              <a:rPr lang="el-GR" sz="2800" dirty="0" err="1" smtClean="0">
                <a:solidFill>
                  <a:prstClr val="black"/>
                </a:solidFill>
                <a:cs typeface="Arial" charset="0"/>
              </a:rPr>
              <a:t>Τσέλιος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 Δημήτριος, </a:t>
            </a:r>
          </a:p>
          <a:p>
            <a:pPr>
              <a:spcBef>
                <a:spcPts val="0"/>
              </a:spcBef>
              <a:spcAft>
                <a:spcPts val="1200"/>
              </a:spcAft>
              <a:defRPr/>
            </a:pPr>
            <a:r>
              <a:rPr lang="el-GR" sz="2800" dirty="0">
                <a:solidFill>
                  <a:prstClr val="black"/>
                </a:solidFill>
                <a:cs typeface="Arial" charset="0"/>
              </a:rPr>
              <a:t>Καθηγητής </a:t>
            </a: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Εφαρμογών</a:t>
            </a:r>
          </a:p>
          <a:p>
            <a:pPr fontAlgn="auto">
              <a:spcBef>
                <a:spcPts val="0"/>
              </a:spcBef>
              <a:spcAft>
                <a:spcPts val="0"/>
              </a:spcAft>
              <a:buFont typeface="Arial" panose="020B0604020202020204" pitchFamily="34" charset="0"/>
              <a:buNone/>
              <a:defRPr/>
            </a:pPr>
            <a:r>
              <a:rPr lang="el-GR" sz="2800" dirty="0" smtClean="0">
                <a:solidFill>
                  <a:prstClr val="black"/>
                </a:solidFill>
                <a:cs typeface="Arial" charset="0"/>
              </a:rPr>
              <a:t>Τμήμα Διοίκησης Επιχειρήσεων </a:t>
            </a:r>
            <a:endParaRPr lang="en-US" sz="2800" b="1" dirty="0">
              <a:solidFill>
                <a:prstClr val="black"/>
              </a:solidFill>
              <a:cs typeface="Arial" charset="0"/>
            </a:endParaRPr>
          </a:p>
          <a:p>
            <a:pPr fontAlgn="auto">
              <a:spcAft>
                <a:spcPts val="0"/>
              </a:spcAft>
              <a:buFont typeface="Arial" panose="020B0604020202020204" pitchFamily="34" charset="0"/>
              <a:buNone/>
              <a:defRPr/>
            </a:pPr>
            <a:endParaRPr lang="el-GR" dirty="0"/>
          </a:p>
        </p:txBody>
      </p:sp>
      <p:pic>
        <p:nvPicPr>
          <p:cNvPr id="9" name="Εικόνα 2" descr=" Λογότυπο για Άδειες χρήσης Creative Commons, B Y, S A. ">
            <a:hlinkClick r:id="rId7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Εικόνα 3" descr="Λογότυπο Επιχειρησιακού Προγράμματος Εκπαίδευση και Δια βίου Μάθηση του Υπουργείου Παιδείας, ΕΣΠΑ 2007 - 2013, με τη σημαία της Ευρωπαϊκής Ένωσης, το οποίο συγχρηματοδοτείται από την Ευρωπαϊκή Ένωση (Ευρωπαϊκό Κοινωνικό Ταμείο) και από εθνικούς πόρους. " title="Λογότυπο Χρηματοδότησης. ">
            <a:hlinkClick r:id="rId9" tooltip="Μετάβαση σε www.edulll.gr"/>
          </p:cNvPr>
          <p:cNvPicPr>
            <a:picLocks noChangeAspect="1" noChangeArrowheads="1"/>
          </p:cNvPicPr>
          <p:nvPr/>
        </p:nvPicPr>
        <p:blipFill>
          <a:blip r:embed="rId10"/>
          <a:srcRect/>
          <a:stretch>
            <a:fillRect/>
          </a:stretch>
        </p:blipFill>
        <p:spPr bwMode="auto">
          <a:xfrm>
            <a:off x="3492500" y="565785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22327246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Αξιώματα της </a:t>
            </a:r>
            <a:r>
              <a:rPr lang="el-GR" b="1" dirty="0" smtClean="0"/>
              <a:t>ΔΟΠ </a:t>
            </a:r>
            <a:r>
              <a:rPr lang="en-US" b="1" dirty="0" smtClean="0"/>
              <a:t>(</a:t>
            </a:r>
            <a:r>
              <a:rPr lang="el-GR" b="1" dirty="0" smtClean="0"/>
              <a:t>1</a:t>
            </a:r>
            <a:r>
              <a:rPr lang="en-US" b="1" dirty="0" smtClean="0"/>
              <a:t>/2)</a:t>
            </a:r>
            <a:endParaRPr lang="el-GR" b="1" dirty="0"/>
          </a:p>
        </p:txBody>
      </p:sp>
      <p:grpSp>
        <p:nvGrpSpPr>
          <p:cNvPr id="7" name="Group 6" descr="Σχεδιάγραμμα που δείχνει ένα τρίγωνο στην βάση του οποίου υπάρχει η συμμετοχή και η επιστημονική γνώση ενώ στην κορυφή η δέσμευση."/>
          <p:cNvGrpSpPr/>
          <p:nvPr/>
        </p:nvGrpSpPr>
        <p:grpSpPr>
          <a:xfrm>
            <a:off x="611560" y="1268760"/>
            <a:ext cx="7776790" cy="4608512"/>
            <a:chOff x="1258888" y="2205038"/>
            <a:chExt cx="7345362" cy="3849687"/>
          </a:xfrm>
        </p:grpSpPr>
        <p:sp>
          <p:nvSpPr>
            <p:cNvPr id="8" name="AutoShape 2" descr="Σχεδιάγραμμα που δείχνει ένα τρίγωνο στην βάση του οποίου υπάρχει η συμμετοχή και η επιστημονική γνώση ενώ στην κορυφή η δέσμευση."/>
            <p:cNvSpPr>
              <a:spLocks noChangeArrowheads="1"/>
            </p:cNvSpPr>
            <p:nvPr/>
          </p:nvSpPr>
          <p:spPr bwMode="auto">
            <a:xfrm>
              <a:off x="2555081" y="2708275"/>
              <a:ext cx="4144867" cy="2520950"/>
            </a:xfrm>
            <a:prstGeom prst="triangle">
              <a:avLst>
                <a:gd name="adj" fmla="val 50000"/>
              </a:avLst>
            </a:prstGeom>
            <a:solidFill>
              <a:schemeClr val="accent5">
                <a:lumMod val="75000"/>
              </a:schemeClr>
            </a:solidFill>
            <a:ln w="9360">
              <a:solidFill>
                <a:srgbClr val="FFFFFF"/>
              </a:solidFill>
              <a:miter lim="800000"/>
              <a:headEnd/>
              <a:tailEnd/>
            </a:ln>
            <a:effectLst/>
            <a:extLs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wrap="none" anchor="ctr"/>
            <a:lstStyle/>
            <a:p>
              <a:endParaRPr lang="el-GR"/>
            </a:p>
          </p:txBody>
        </p:sp>
        <p:sp>
          <p:nvSpPr>
            <p:cNvPr id="10" name="Text Box 3" descr="[DECORATIVE]"/>
            <p:cNvSpPr txBox="1">
              <a:spLocks noChangeArrowheads="1"/>
            </p:cNvSpPr>
            <p:nvPr/>
          </p:nvSpPr>
          <p:spPr bwMode="auto">
            <a:xfrm>
              <a:off x="3419475" y="2205038"/>
              <a:ext cx="2592388" cy="460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 algn="ctr">
                <a:spcBef>
                  <a:spcPts val="1500"/>
                </a:spcBef>
                <a:buClrTx/>
                <a:buFontTx/>
                <a:buNone/>
              </a:pPr>
              <a:r>
                <a:rPr lang="el-GR" altLang="el-GR">
                  <a:solidFill>
                    <a:schemeClr val="tx1"/>
                  </a:solidFill>
                </a:rPr>
                <a:t>Δέσμευση</a:t>
              </a:r>
            </a:p>
          </p:txBody>
        </p:sp>
        <p:sp>
          <p:nvSpPr>
            <p:cNvPr id="11" name="Text Box 4" descr="[DECORATIVE]"/>
            <p:cNvSpPr txBox="1">
              <a:spLocks noChangeArrowheads="1"/>
            </p:cNvSpPr>
            <p:nvPr/>
          </p:nvSpPr>
          <p:spPr bwMode="auto">
            <a:xfrm>
              <a:off x="1258888" y="5229225"/>
              <a:ext cx="2592387" cy="46037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 algn="ctr">
                <a:spcBef>
                  <a:spcPts val="1500"/>
                </a:spcBef>
                <a:buClrTx/>
                <a:buFontTx/>
                <a:buNone/>
              </a:pPr>
              <a:r>
                <a:rPr lang="el-GR" altLang="el-GR" dirty="0">
                  <a:solidFill>
                    <a:schemeClr val="tx1"/>
                  </a:solidFill>
                </a:rPr>
                <a:t>Συμμετοχή</a:t>
              </a:r>
            </a:p>
          </p:txBody>
        </p:sp>
        <p:sp>
          <p:nvSpPr>
            <p:cNvPr id="12" name="Text Box 5" descr="[DECORATIVE]"/>
            <p:cNvSpPr txBox="1">
              <a:spLocks noChangeArrowheads="1"/>
            </p:cNvSpPr>
            <p:nvPr/>
          </p:nvSpPr>
          <p:spPr bwMode="auto">
            <a:xfrm>
              <a:off x="6011863" y="5229225"/>
              <a:ext cx="2592387" cy="825500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rgbClr val="808080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rgbClr val="808080"/>
                    </a:outerShdw>
                  </a:effectLst>
                </a14:hiddenEffects>
              </a:ext>
            </a:extLst>
          </p:spPr>
          <p:txBody>
            <a:bodyPr lIns="90000" tIns="46800" rIns="90000" bIns="46800">
              <a:spAutoFit/>
            </a:bodyPr>
            <a:lstStyle>
              <a:lvl1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1pPr>
              <a:lvl2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2pPr>
              <a:lvl3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3pPr>
              <a:lvl4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4pPr>
              <a:lvl5pPr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5pPr>
              <a:lvl6pPr marL="25146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6pPr>
              <a:lvl7pPr marL="29718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7pPr>
              <a:lvl8pPr marL="34290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8pPr>
              <a:lvl9pPr marL="3886200" indent="-228600" defTabSz="457200" fontAlgn="base">
                <a:spcBef>
                  <a:spcPct val="0"/>
                </a:spcBef>
                <a:spcAft>
                  <a:spcPct val="0"/>
                </a:spcAft>
                <a:buClr>
                  <a:srgbClr val="000000"/>
                </a:buClr>
                <a:buSzPct val="100000"/>
                <a:buFont typeface="Times New Roman" pitchFamily="16" charset="0"/>
                <a:tabLst>
                  <a:tab pos="0" algn="l"/>
                  <a:tab pos="914400" algn="l"/>
                  <a:tab pos="1828800" algn="l"/>
                  <a:tab pos="2743200" algn="l"/>
                  <a:tab pos="3657600" algn="l"/>
                  <a:tab pos="4572000" algn="l"/>
                  <a:tab pos="5486400" algn="l"/>
                  <a:tab pos="6400800" algn="l"/>
                  <a:tab pos="7315200" algn="l"/>
                  <a:tab pos="8229600" algn="l"/>
                  <a:tab pos="9144000" algn="l"/>
                  <a:tab pos="10058400" algn="l"/>
                </a:tabLst>
                <a:defRPr sz="2400">
                  <a:solidFill>
                    <a:srgbClr val="FFFFFF"/>
                  </a:solidFill>
                  <a:latin typeface="Times New Roman" pitchFamily="16" charset="0"/>
                  <a:ea typeface="WenQuanYi Micro Hei" charset="0"/>
                  <a:cs typeface="WenQuanYi Micro Hei" charset="0"/>
                </a:defRPr>
              </a:lvl9pPr>
            </a:lstStyle>
            <a:p>
              <a:pPr algn="ctr">
                <a:spcBef>
                  <a:spcPts val="1500"/>
                </a:spcBef>
                <a:buClrTx/>
                <a:buFontTx/>
                <a:buNone/>
              </a:pPr>
              <a:r>
                <a:rPr lang="el-GR" altLang="el-GR">
                  <a:solidFill>
                    <a:schemeClr val="tx1"/>
                  </a:solidFill>
                </a:rPr>
                <a:t>Επιστημονική γνώση</a:t>
              </a:r>
            </a:p>
          </p:txBody>
        </p:sp>
      </p:grp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03748" y="6356350"/>
            <a:ext cx="4536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738012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Αξιώματα της ΔΟΠ </a:t>
            </a:r>
            <a:r>
              <a:rPr lang="en-US" b="1" dirty="0" smtClean="0"/>
              <a:t>(</a:t>
            </a:r>
            <a:r>
              <a:rPr lang="el-GR" b="1" dirty="0" smtClean="0"/>
              <a:t>2</a:t>
            </a:r>
            <a:r>
              <a:rPr lang="en-US" b="1" dirty="0" smtClean="0"/>
              <a:t>/2)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endParaRPr lang="el-GR" dirty="0" smtClean="0"/>
          </a:p>
          <a:p>
            <a:r>
              <a:rPr lang="el-GR" dirty="0" smtClean="0"/>
              <a:t>Τα </a:t>
            </a:r>
            <a:r>
              <a:rPr lang="el-GR" dirty="0"/>
              <a:t>αξιώματα λειτουργούν </a:t>
            </a:r>
            <a:r>
              <a:rPr lang="el-GR" b="1" dirty="0" smtClean="0"/>
              <a:t>συμπληρωματικά</a:t>
            </a:r>
            <a:r>
              <a:rPr lang="el-GR" dirty="0" smtClean="0"/>
              <a:t>.</a:t>
            </a:r>
            <a:endParaRPr lang="el-GR" dirty="0"/>
          </a:p>
          <a:p>
            <a:endParaRPr lang="el-GR" dirty="0" smtClean="0"/>
          </a:p>
          <a:p>
            <a:endParaRPr lang="el-GR" dirty="0" smtClean="0"/>
          </a:p>
          <a:p>
            <a:r>
              <a:rPr lang="el-GR" b="1" dirty="0" smtClean="0"/>
              <a:t>Από </a:t>
            </a:r>
            <a:r>
              <a:rPr lang="el-GR" b="1" dirty="0"/>
              <a:t>τα τρία αξιώματα προκύπτουν οι επτά κύριες </a:t>
            </a:r>
            <a:r>
              <a:rPr lang="el-GR" b="1" dirty="0" smtClean="0"/>
              <a:t>αρχές.</a:t>
            </a:r>
            <a:endParaRPr lang="el-GR" b="1" dirty="0"/>
          </a:p>
          <a:p>
            <a:endParaRPr lang="el-GR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159732" y="6356350"/>
            <a:ext cx="482453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645033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 idx="4294967295"/>
          </p:nvPr>
        </p:nvSpPr>
        <p:spPr>
          <a:xfrm>
            <a:off x="457200" y="5375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Οι επτά κύριες αρχές της </a:t>
            </a:r>
            <a:r>
              <a:rPr lang="el-GR" b="1" dirty="0" smtClean="0"/>
              <a:t>ΔΟΠ </a:t>
            </a:r>
            <a:r>
              <a:rPr lang="en-US" b="1" dirty="0" smtClean="0"/>
              <a:t>(</a:t>
            </a:r>
            <a:r>
              <a:rPr lang="el-GR" b="1" dirty="0" smtClean="0"/>
              <a:t>1</a:t>
            </a:r>
            <a:r>
              <a:rPr lang="en-US" b="1" dirty="0" smtClean="0"/>
              <a:t>/4)</a:t>
            </a:r>
            <a:endParaRPr lang="el-GR" b="1" dirty="0">
              <a:effectLst/>
            </a:endParaRPr>
          </a:p>
        </p:txBody>
      </p:sp>
      <p:sp>
        <p:nvSpPr>
          <p:cNvPr id="7" name="Θέση περιεχομένου 1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457200" y="980728"/>
            <a:ext cx="8229600" cy="5375622"/>
          </a:xfrm>
          <a:prstGeom prst="rect">
            <a:avLst/>
          </a:prstGeom>
        </p:spPr>
        <p:txBody>
          <a:bodyPr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32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spcAft>
                <a:spcPts val="800"/>
              </a:spcAft>
            </a:pPr>
            <a:r>
              <a:rPr lang="el-GR" altLang="el-GR" sz="2800" b="1" dirty="0"/>
              <a:t>Δέσμευση της ηγεσίας</a:t>
            </a:r>
          </a:p>
          <a:p>
            <a:pPr marL="914400" lvl="2" indent="0">
              <a:spcBef>
                <a:spcPts val="200"/>
              </a:spcBef>
              <a:spcAft>
                <a:spcPts val="800"/>
              </a:spcAft>
              <a:buNone/>
            </a:pPr>
            <a:r>
              <a:rPr lang="el-GR" altLang="el-GR" dirty="0" smtClean="0"/>
              <a:t>- Η </a:t>
            </a:r>
            <a:r>
              <a:rPr lang="el-GR" altLang="el-GR" dirty="0"/>
              <a:t>ηγεσία πρέπει να καθοδηγεί χωρίς να εμπνέει φόβο στους εργαζόμενους.</a:t>
            </a:r>
          </a:p>
          <a:p>
            <a:pPr marL="914400" lvl="2" indent="0">
              <a:spcBef>
                <a:spcPts val="200"/>
              </a:spcBef>
              <a:spcAft>
                <a:spcPts val="800"/>
              </a:spcAft>
              <a:buNone/>
            </a:pPr>
            <a:r>
              <a:rPr lang="el-GR" altLang="el-GR" dirty="0" smtClean="0"/>
              <a:t>- Η </a:t>
            </a:r>
            <a:r>
              <a:rPr lang="el-GR" altLang="el-GR" dirty="0"/>
              <a:t>ηγεσία θα πρέπει να εξασφαλίζει την επάρκεια των απαραίτητων πόρων.</a:t>
            </a:r>
          </a:p>
          <a:p>
            <a:pPr>
              <a:spcAft>
                <a:spcPts val="800"/>
              </a:spcAft>
            </a:pPr>
            <a:r>
              <a:rPr lang="el-GR" altLang="el-GR" sz="2800" b="1" dirty="0"/>
              <a:t>Εφαρμογή σε έκταση</a:t>
            </a:r>
          </a:p>
          <a:p>
            <a:pPr lvl="2">
              <a:spcBef>
                <a:spcPts val="200"/>
              </a:spcBef>
            </a:pPr>
            <a:r>
              <a:rPr lang="el-GR" altLang="el-GR" dirty="0"/>
              <a:t>Είναι αναγκαία η εμπλοκή όλων των τμημάτων της επιχείρησης.</a:t>
            </a:r>
          </a:p>
          <a:p>
            <a:pPr lvl="2">
              <a:spcBef>
                <a:spcPts val="200"/>
              </a:spcBef>
            </a:pPr>
            <a:r>
              <a:rPr lang="el-GR" altLang="el-GR" dirty="0"/>
              <a:t>Η ΔΟΠ δεν πρέπει να θεωρείται ως αποκλειστικό αντικείμενο ενός τμήματος ποιότητας.</a:t>
            </a:r>
          </a:p>
          <a:p>
            <a:pPr lvl="2">
              <a:spcBef>
                <a:spcPts val="200"/>
              </a:spcBef>
            </a:pPr>
            <a:r>
              <a:rPr lang="el-GR" altLang="el-GR" dirty="0"/>
              <a:t>Η συνεχής βελτίωση απαιτεί την ενεργοποίηση όλων των εργαζομένων.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123728" y="6356350"/>
            <a:ext cx="489654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530093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>
          <a:xfrm>
            <a:off x="457200" y="518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el-GR" b="1" dirty="0"/>
              <a:t>Οι επτά κύριες αρχές της </a:t>
            </a:r>
            <a:r>
              <a:rPr lang="el-GR" b="1" dirty="0" smtClean="0"/>
              <a:t>ΔΟΠ </a:t>
            </a:r>
            <a:r>
              <a:rPr lang="en-US" b="1" dirty="0" smtClean="0"/>
              <a:t>(</a:t>
            </a:r>
            <a:r>
              <a:rPr lang="el-GR" b="1" dirty="0" smtClean="0"/>
              <a:t>2</a:t>
            </a:r>
            <a:r>
              <a:rPr lang="en-US" b="1" dirty="0" smtClean="0"/>
              <a:t>/4)</a:t>
            </a:r>
            <a:endParaRPr lang="el-GR" b="1" dirty="0">
              <a:effectLst/>
            </a:endParaRPr>
          </a:p>
        </p:txBody>
      </p:sp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67544" y="836712"/>
            <a:ext cx="8219256" cy="5519638"/>
          </a:xfrm>
        </p:spPr>
        <p:txBody>
          <a:bodyPr>
            <a:noAutofit/>
          </a:bodyPr>
          <a:lstStyle/>
          <a:p>
            <a:pPr>
              <a:spcAft>
                <a:spcPts val="600"/>
              </a:spcAft>
            </a:pPr>
            <a:r>
              <a:rPr lang="el-GR" sz="2400" b="1" dirty="0"/>
              <a:t>Υπευθυνότητα σε βάθος</a:t>
            </a:r>
          </a:p>
          <a:p>
            <a:pPr lvl="1">
              <a:spcBef>
                <a:spcPts val="200"/>
              </a:spcBef>
            </a:pPr>
            <a:r>
              <a:rPr lang="el-GR" sz="2200" dirty="0"/>
              <a:t>Η ηγεσία θα πρέπει να παραχωρήσει ευθύνες και αρμοδιότητες σε χαμηλότερα στελέχη.</a:t>
            </a:r>
          </a:p>
          <a:p>
            <a:pPr lvl="1">
              <a:spcBef>
                <a:spcPts val="200"/>
              </a:spcBef>
            </a:pPr>
            <a:r>
              <a:rPr lang="el-GR" sz="2200" dirty="0"/>
              <a:t>Όλοι θα πρέπει να έχουν έναν τομέα ευθύνης.</a:t>
            </a:r>
          </a:p>
          <a:p>
            <a:pPr lvl="1">
              <a:spcBef>
                <a:spcPts val="200"/>
              </a:spcBef>
            </a:pPr>
            <a:r>
              <a:rPr lang="el-GR" sz="2200" dirty="0"/>
              <a:t>Στο περιβάλλον της ΔΟΠ συμμετέχουν οι προμηθευτές, οι πελάτες και η κοινωνία.</a:t>
            </a:r>
          </a:p>
          <a:p>
            <a:pPr lvl="1">
              <a:spcBef>
                <a:spcPts val="200"/>
              </a:spcBef>
            </a:pPr>
            <a:r>
              <a:rPr lang="el-GR" sz="2200" dirty="0"/>
              <a:t>Δημιουργία κοινών ομάδων εργαζόμενων με πελάτες και προμηθευτές.</a:t>
            </a:r>
          </a:p>
          <a:p>
            <a:pPr>
              <a:spcAft>
                <a:spcPts val="600"/>
              </a:spcAft>
            </a:pPr>
            <a:r>
              <a:rPr lang="el-GR" sz="2400" b="1" dirty="0"/>
              <a:t>Πρόληψη και όχι θεραπεία</a:t>
            </a:r>
          </a:p>
          <a:p>
            <a:pPr lvl="1">
              <a:spcBef>
                <a:spcPts val="200"/>
              </a:spcBef>
            </a:pPr>
            <a:r>
              <a:rPr lang="el-GR" sz="2200" dirty="0"/>
              <a:t>«επιτυχία με την πρώτη», «μηδέν ελαττώματα»</a:t>
            </a:r>
          </a:p>
          <a:p>
            <a:pPr lvl="1">
              <a:spcBef>
                <a:spcPts val="200"/>
              </a:spcBef>
            </a:pPr>
            <a:r>
              <a:rPr lang="el-GR" sz="2200" dirty="0"/>
              <a:t>Η ποιότητα πρέπει να ενσωματωθεί στη σχεδίαση και παραγωγή του προϊόντος.</a:t>
            </a:r>
          </a:p>
          <a:p>
            <a:pPr lvl="1">
              <a:spcBef>
                <a:spcPts val="200"/>
              </a:spcBef>
            </a:pPr>
            <a:r>
              <a:rPr lang="el-GR" sz="2200" dirty="0"/>
              <a:t>Ο «εκ των υστέρων έλεγχος» δημιουργεί κρυφό κόστος</a:t>
            </a:r>
          </a:p>
          <a:p>
            <a:pPr lvl="1">
              <a:spcBef>
                <a:spcPts val="200"/>
              </a:spcBef>
            </a:pPr>
            <a:r>
              <a:rPr lang="el-GR" sz="2200" dirty="0"/>
              <a:t>Το 35 % του κόστους προκύπτει από τον επανέλεγχο των προϊόντων.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195736" y="6356350"/>
            <a:ext cx="4752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25188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Οι επτά κύριες αρχές της </a:t>
            </a:r>
            <a:r>
              <a:rPr lang="el-GR" b="1" dirty="0" smtClean="0"/>
              <a:t>ΔΟΠ </a:t>
            </a:r>
            <a:r>
              <a:rPr lang="en-US" b="1" dirty="0" smtClean="0"/>
              <a:t>(</a:t>
            </a:r>
            <a:r>
              <a:rPr lang="el-GR" b="1" dirty="0" smtClean="0"/>
              <a:t>3</a:t>
            </a:r>
            <a:r>
              <a:rPr lang="en-US" b="1" dirty="0" smtClean="0"/>
              <a:t>/4)</a:t>
            </a:r>
            <a:endParaRPr lang="el-GR" b="1" dirty="0"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Συνεχής εκπαίδευση στη χρήση εργαλείων και μεθόδων βελτίωσης ποιότητας.</a:t>
            </a:r>
          </a:p>
          <a:p>
            <a:r>
              <a:rPr lang="el-GR" dirty="0"/>
              <a:t>Είναι απαραίτητη η χρήση στατιστικών εργαλείων όπως τα διαγράμματα ελέγχου.</a:t>
            </a:r>
          </a:p>
          <a:p>
            <a:r>
              <a:rPr lang="el-GR" dirty="0"/>
              <a:t>Κλειδί η εκπαίδευση και κατάρτιση.</a:t>
            </a:r>
          </a:p>
          <a:p>
            <a:r>
              <a:rPr lang="el-GR" dirty="0"/>
              <a:t>Έλεγχος ανταγωνιστικότητας</a:t>
            </a:r>
          </a:p>
          <a:p>
            <a:r>
              <a:rPr lang="el-GR" dirty="0"/>
              <a:t>Πρέπει να καθορίζονται δείκτες απόδοσης.</a:t>
            </a:r>
          </a:p>
          <a:p>
            <a:r>
              <a:rPr lang="el-GR" dirty="0"/>
              <a:t>Οι δείκτες χωρίζονται σε εσωτερικούς και εξωτερικούς. 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231740" y="6356350"/>
            <a:ext cx="4680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28795561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Οι επτά κύριες αρχές της </a:t>
            </a:r>
            <a:r>
              <a:rPr lang="el-GR" altLang="el-GR" b="1" dirty="0" smtClean="0"/>
              <a:t>ΔΟΠ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4</a:t>
            </a:r>
            <a:r>
              <a:rPr lang="en-US" altLang="el-GR" b="1" dirty="0" smtClean="0"/>
              <a:t>/4)</a:t>
            </a:r>
            <a:endParaRPr lang="el-GR" b="1" dirty="0"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785395"/>
          </a:xfrm>
        </p:spPr>
        <p:txBody>
          <a:bodyPr>
            <a:normAutofit/>
          </a:bodyPr>
          <a:lstStyle/>
          <a:p>
            <a:pPr>
              <a:spcBef>
                <a:spcPts val="0"/>
              </a:spcBef>
              <a:spcAft>
                <a:spcPts val="1200"/>
              </a:spcAft>
            </a:pPr>
            <a:endParaRPr lang="el-GR" sz="2400" b="1" dirty="0" smtClean="0"/>
          </a:p>
          <a:p>
            <a:pPr>
              <a:spcBef>
                <a:spcPts val="0"/>
              </a:spcBef>
              <a:spcAft>
                <a:spcPts val="1200"/>
              </a:spcAft>
            </a:pPr>
            <a:r>
              <a:rPr lang="el-GR" sz="2800" b="1" dirty="0" smtClean="0"/>
              <a:t>Συνεχής βελτίωση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000" dirty="0" smtClean="0"/>
              <a:t>- </a:t>
            </a:r>
            <a:r>
              <a:rPr lang="el-GR" sz="2400" dirty="0" smtClean="0"/>
              <a:t>Η κεντρική φιλοσοφία της ΔΟΠ είναι το </a:t>
            </a:r>
            <a:r>
              <a:rPr lang="en-US" sz="2400" dirty="0" smtClean="0"/>
              <a:t>kaizen</a:t>
            </a:r>
            <a:r>
              <a:rPr lang="el-GR" sz="2400" dirty="0" smtClean="0"/>
              <a:t> που είναι η αναζήτηση νέων μεθόδων βελτίωσης των δραστηριοτήτων της επιχείρησης.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400" dirty="0" smtClean="0"/>
              <a:t>- Συνεχή, μικρά αλλά σταθερά βήματα προς τη βελτίωση.</a:t>
            </a:r>
          </a:p>
          <a:p>
            <a:pPr marL="400050" lvl="1" indent="0">
              <a:spcBef>
                <a:spcPts val="0"/>
              </a:spcBef>
              <a:spcAft>
                <a:spcPts val="1200"/>
              </a:spcAft>
              <a:buNone/>
            </a:pPr>
            <a:r>
              <a:rPr lang="el-GR" sz="2400" dirty="0" smtClean="0"/>
              <a:t>- Χρήση του κύκλου </a:t>
            </a:r>
            <a:r>
              <a:rPr lang="en-US" sz="2400" dirty="0" smtClean="0"/>
              <a:t>P.D.C.A</a:t>
            </a:r>
            <a:r>
              <a:rPr lang="el-GR" sz="2400" dirty="0" smtClean="0"/>
              <a:t>.</a:t>
            </a:r>
            <a:endParaRPr lang="el-GR" sz="2400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231740" y="6356350"/>
            <a:ext cx="468052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392061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Αντικειμενικοί στόχοι της ΔΟΠ</a:t>
            </a:r>
            <a:endParaRPr lang="el-GR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>
          <a:xfrm>
            <a:off x="457200" y="1268760"/>
            <a:ext cx="8229600" cy="5087590"/>
          </a:xfrm>
        </p:spPr>
        <p:txBody>
          <a:bodyPr>
            <a:noAutofit/>
          </a:bodyPr>
          <a:lstStyle/>
          <a:p>
            <a:pPr>
              <a:spcAft>
                <a:spcPts val="1200"/>
              </a:spcAft>
            </a:pPr>
            <a:endParaRPr lang="en-US" altLang="el-GR" sz="2800" dirty="0" smtClean="0"/>
          </a:p>
          <a:p>
            <a:pPr>
              <a:spcAft>
                <a:spcPts val="1200"/>
              </a:spcAft>
            </a:pPr>
            <a:r>
              <a:rPr lang="el-GR" altLang="el-GR" sz="2800" dirty="0" smtClean="0"/>
              <a:t>Η </a:t>
            </a:r>
            <a:r>
              <a:rPr lang="el-GR" altLang="el-GR" sz="2800" dirty="0"/>
              <a:t>διαχρονική πλήρης ικανοποίηση του πελάτη της επιχείρησης ή του οργανισμού.</a:t>
            </a:r>
          </a:p>
          <a:p>
            <a:pPr>
              <a:spcAft>
                <a:spcPts val="1200"/>
              </a:spcAft>
            </a:pPr>
            <a:r>
              <a:rPr lang="el-GR" altLang="el-GR" sz="2800" dirty="0"/>
              <a:t>Η διαχρονική πλήρης ικανοποίηση των εργαζομένων μέσα από την επίτευξη του προηγούμενου στόχου.</a:t>
            </a:r>
          </a:p>
          <a:p>
            <a:pPr>
              <a:spcAft>
                <a:spcPts val="1200"/>
              </a:spcAft>
            </a:pPr>
            <a:r>
              <a:rPr lang="el-GR" altLang="el-GR" sz="2800" dirty="0"/>
              <a:t>Η ανάπτυξη μόνιμης νοοτροπίας στους εργαζόμενους σε σχέση με τη ΔΟΠ.</a:t>
            </a:r>
            <a:endParaRPr lang="el-GR" sz="2800" dirty="0"/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424693" y="6356350"/>
            <a:ext cx="42946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6710199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altLang="el-GR" b="1" dirty="0"/>
              <a:t>Η διαχρονική πλήρης ικανοποίηση του πελάτη</a:t>
            </a:r>
            <a:endParaRPr lang="el-GR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spcAft>
                <a:spcPts val="600"/>
              </a:spcAft>
            </a:pPr>
            <a:r>
              <a:rPr lang="el-GR" dirty="0"/>
              <a:t>Ο βαθμός ικανοποίησης είναι σύνθετη και </a:t>
            </a:r>
            <a:r>
              <a:rPr lang="el-GR" b="1" dirty="0"/>
              <a:t>υποκειμενική</a:t>
            </a:r>
            <a:r>
              <a:rPr lang="el-GR" dirty="0"/>
              <a:t> έννοια.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Το κάθε προϊόν ή υπηρεσία αντιμετωπίζεται </a:t>
            </a:r>
            <a:r>
              <a:rPr lang="el-GR" b="1" dirty="0" smtClean="0"/>
              <a:t>διαφορετικά </a:t>
            </a:r>
            <a:r>
              <a:rPr lang="el-GR" dirty="0" smtClean="0"/>
              <a:t>από </a:t>
            </a:r>
            <a:r>
              <a:rPr lang="el-GR" b="1" dirty="0" smtClean="0"/>
              <a:t>διαφορετικούς</a:t>
            </a:r>
            <a:r>
              <a:rPr lang="el-GR" dirty="0" smtClean="0"/>
              <a:t> πελάτες.</a:t>
            </a:r>
          </a:p>
          <a:p>
            <a:pPr>
              <a:spcAft>
                <a:spcPts val="600"/>
              </a:spcAft>
            </a:pPr>
            <a:r>
              <a:rPr lang="el-GR" dirty="0" smtClean="0"/>
              <a:t>Σημαντικός </a:t>
            </a:r>
            <a:r>
              <a:rPr lang="el-GR" dirty="0"/>
              <a:t>παράγοντας είναι η </a:t>
            </a:r>
            <a:r>
              <a:rPr lang="el-GR" b="1" dirty="0"/>
              <a:t>διάρκεια</a:t>
            </a:r>
            <a:r>
              <a:rPr lang="el-GR" dirty="0"/>
              <a:t> και η </a:t>
            </a:r>
            <a:r>
              <a:rPr lang="el-GR" b="1" dirty="0"/>
              <a:t>σταθεροποίηση</a:t>
            </a:r>
            <a:r>
              <a:rPr lang="el-GR" dirty="0"/>
              <a:t> της ικανοποίησης του πελάτη.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447764" y="6356349"/>
            <a:ext cx="424847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117925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Η διαχρονική πλήρης ικανοποίηση των εργαζομένων</a:t>
            </a:r>
            <a:endParaRPr lang="el-GR" b="1" dirty="0"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/>
          </a:bodyPr>
          <a:lstStyle/>
          <a:p>
            <a:r>
              <a:rPr lang="el-GR" dirty="0"/>
              <a:t>Οι εργαζόμενοι αποτελούν τους εσωτερικούς πελάτες.</a:t>
            </a:r>
          </a:p>
          <a:p>
            <a:r>
              <a:rPr lang="el-GR" dirty="0"/>
              <a:t>Μεγιστοποίηση της ικανοποίησης των εργαζομένων στα ενδιάμεσα τμήματα παραγωγής.</a:t>
            </a:r>
          </a:p>
          <a:p>
            <a:r>
              <a:rPr lang="el-GR" dirty="0"/>
              <a:t>Κάθε πρόβλημα ποιότητας σε έναν κρίκο της αλυσίδας παραγωγής οδηγεί σε μη ικανοποίηση των εσωτερικών αλλά και εξωτερικών πελατών.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39752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0035001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Ανάπτυξη μόνιμης νοοτροπίας στους εργαζόμενους σε σχέση με τη ΔΟΠ</a:t>
            </a: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pPr>
              <a:spcAft>
                <a:spcPts val="1200"/>
              </a:spcAft>
            </a:pPr>
            <a:endParaRPr lang="en-US" dirty="0" smtClean="0"/>
          </a:p>
          <a:p>
            <a:pPr>
              <a:spcAft>
                <a:spcPts val="1200"/>
              </a:spcAft>
            </a:pPr>
            <a:r>
              <a:rPr lang="el-GR" dirty="0" smtClean="0"/>
              <a:t>Είναι </a:t>
            </a:r>
            <a:r>
              <a:rPr lang="el-GR" dirty="0"/>
              <a:t>ίσως ο </a:t>
            </a:r>
            <a:r>
              <a:rPr lang="el-GR" b="1" dirty="0"/>
              <a:t>σημαντικότερος στόχος </a:t>
            </a:r>
            <a:r>
              <a:rPr lang="el-GR" dirty="0"/>
              <a:t>της ΔΟΠ.</a:t>
            </a:r>
          </a:p>
          <a:p>
            <a:pPr>
              <a:spcAft>
                <a:spcPts val="1200"/>
              </a:spcAft>
            </a:pPr>
            <a:r>
              <a:rPr lang="el-GR" dirty="0"/>
              <a:t>Η ΔΟΠ πρέπει να ενσωματωθεί στην «</a:t>
            </a:r>
            <a:r>
              <a:rPr lang="el-GR" b="1" dirty="0"/>
              <a:t>κουλτούρα</a:t>
            </a:r>
            <a:r>
              <a:rPr lang="el-GR" dirty="0"/>
              <a:t>» της επιχείρησης.</a:t>
            </a:r>
          </a:p>
          <a:p>
            <a:pPr>
              <a:spcAft>
                <a:spcPts val="1200"/>
              </a:spcAft>
            </a:pPr>
            <a:r>
              <a:rPr lang="el-GR" dirty="0"/>
              <a:t>Η ΔΟΠ ως γενικότερος τρόπος ζωής.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2443944" y="6356350"/>
            <a:ext cx="425611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4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19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47500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latin typeface="Calibri" panose="020F0502020204030204" pitchFamily="34" charset="0"/>
              </a:rPr>
              <a:t>Άδειες χρήσης </a:t>
            </a:r>
            <a:endParaRPr lang="el-GR" altLang="el-GR" dirty="0" smtClean="0">
              <a:latin typeface="Calibri" panose="020F0502020204030204" pitchFamily="34" charset="0"/>
            </a:endParaRPr>
          </a:p>
        </p:txBody>
      </p:sp>
      <p:sp>
        <p:nvSpPr>
          <p:cNvPr id="3075" name="Θέση περιεχομένου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ct val="0"/>
              </a:spcBef>
              <a:spcAft>
                <a:spcPts val="1200"/>
              </a:spcAft>
            </a:pPr>
            <a:r>
              <a:rPr lang="el-GR" altLang="el-GR" sz="2800" dirty="0" smtClean="0">
                <a:latin typeface="Calibri" panose="020F0502020204030204" pitchFamily="34" charset="0"/>
              </a:rPr>
              <a:t>Το παρόν εκπαιδευτικό υλικό υπόκειται στην παρακάτω άδεια χρήσης </a:t>
            </a:r>
            <a:r>
              <a:rPr lang="en-US" altLang="el-GR" sz="2800" dirty="0" smtClean="0">
                <a:latin typeface="Calibri" panose="020F0502020204030204" pitchFamily="34" charset="0"/>
              </a:rPr>
              <a:t>Creative Commons (C C)</a:t>
            </a:r>
            <a:r>
              <a:rPr lang="el-GR" altLang="el-GR" sz="2800" dirty="0" smtClean="0">
                <a:latin typeface="Calibri" panose="020F0502020204030204" pitchFamily="34" charset="0"/>
              </a:rPr>
              <a:t>: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Αναφορά δημιουργού (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B Y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Παρόμοια Διανομή (</a:t>
            </a:r>
            <a:r>
              <a:rPr lang="en-US" altLang="el-GR" sz="2400" b="1" dirty="0" smtClean="0">
                <a:latin typeface="Calibri" panose="020F0502020204030204" pitchFamily="34" charset="0"/>
              </a:rPr>
              <a:t>S A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)</a:t>
            </a:r>
            <a:r>
              <a:rPr lang="el-GR" altLang="el-GR" sz="2400" dirty="0" smtClean="0">
                <a:latin typeface="Calibri" panose="020F0502020204030204" pitchFamily="34" charset="0"/>
              </a:rPr>
              <a:t>, </a:t>
            </a:r>
            <a:r>
              <a:rPr lang="el-GR" altLang="el-GR" sz="2400" b="1" dirty="0" smtClean="0">
                <a:latin typeface="Calibri" panose="020F0502020204030204" pitchFamily="34" charset="0"/>
              </a:rPr>
              <a:t>3.0, Μη εισαγόμενο.</a:t>
            </a:r>
            <a:r>
              <a:rPr lang="el-GR" altLang="el-GR" sz="2400" dirty="0" smtClean="0">
                <a:latin typeface="Calibri" panose="020F0502020204030204" pitchFamily="34" charset="0"/>
              </a:rPr>
              <a:t> </a:t>
            </a:r>
          </a:p>
          <a:p>
            <a:r>
              <a:rPr lang="el-GR" altLang="el-GR" sz="2800" dirty="0" smtClean="0">
                <a:latin typeface="Calibri" panose="020F0502020204030204" pitchFamily="34" charset="0"/>
              </a:rPr>
              <a:t>Για εκπαιδευτικό υλικό, όπως εικόνες, που υπόκειται σε άλλου τύπου άδειας χρήσης, η άδεια χρήσης αναφέρεται ρητώς. </a:t>
            </a:r>
          </a:p>
        </p:txBody>
      </p:sp>
      <p:pic>
        <p:nvPicPr>
          <p:cNvPr id="1026" name="Εικόνα 1" descr=" Λογότυπο για Άδειες χρήσης Creative Commons, B Y, S A. ">
            <a:hlinkClick r:id="rId5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26656" y="5516563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077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6B1592C4-C974-4E42-A8EF-7721567A32B8}" type="slidenum">
              <a:rPr lang="el-GR" altLang="el-GR" sz="1400">
                <a:solidFill>
                  <a:srgbClr val="000000"/>
                </a:solidFill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2</a:t>
            </a:fld>
            <a:endParaRPr lang="el-GR" altLang="el-GR" sz="1400" dirty="0">
              <a:solidFill>
                <a:srgbClr val="000000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8170330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Λόγοι υιοθέτησης της ΔΟΠ- Οφέλη από την εφαρμογή της</a:t>
            </a:r>
            <a:endParaRPr lang="el-GR" b="1" dirty="0"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r>
              <a:rPr lang="el-GR" b="1" dirty="0"/>
              <a:t>Ανταγωνιστικότητα</a:t>
            </a:r>
          </a:p>
          <a:p>
            <a:pPr lvl="1"/>
            <a:r>
              <a:rPr lang="el-GR" dirty="0"/>
              <a:t>«επώνυμα» και «ανώνυμα» προϊόντα.</a:t>
            </a:r>
          </a:p>
          <a:p>
            <a:pPr lvl="1"/>
            <a:r>
              <a:rPr lang="el-GR" dirty="0"/>
              <a:t>Τιμή πώλησης και μερίδιο αγοράς.</a:t>
            </a:r>
          </a:p>
          <a:p>
            <a:pPr lvl="1"/>
            <a:r>
              <a:rPr lang="el-GR" dirty="0" smtClean="0"/>
              <a:t>Αναγνωσιμότητα </a:t>
            </a:r>
            <a:r>
              <a:rPr lang="el-GR" dirty="0"/>
              <a:t>των προϊόντων.</a:t>
            </a:r>
          </a:p>
          <a:p>
            <a:pPr lvl="1"/>
            <a:r>
              <a:rPr lang="el-GR" dirty="0"/>
              <a:t>Έλεγχος της ανταγωνιστικότητας με χρήση δεικτών </a:t>
            </a:r>
            <a:r>
              <a:rPr lang="en-US" dirty="0" smtClean="0"/>
              <a:t>benchmark</a:t>
            </a:r>
            <a:r>
              <a:rPr lang="el-GR" dirty="0" smtClean="0"/>
              <a:t>.</a:t>
            </a:r>
            <a:endParaRPr lang="el-GR" dirty="0"/>
          </a:p>
          <a:p>
            <a:pPr>
              <a:spcBef>
                <a:spcPts val="1200"/>
              </a:spcBef>
            </a:pPr>
            <a:r>
              <a:rPr lang="el-GR" b="1" dirty="0"/>
              <a:t>Ανάπτυξη ομαδικού πνεύματος</a:t>
            </a:r>
          </a:p>
          <a:p>
            <a:pPr lvl="1"/>
            <a:r>
              <a:rPr lang="el-GR" dirty="0"/>
              <a:t>Δημιουργία καλύτερων σχέσεων με τους εργαζόμενους.</a:t>
            </a:r>
          </a:p>
          <a:p>
            <a:pPr lvl="1"/>
            <a:r>
              <a:rPr lang="el-GR" dirty="0"/>
              <a:t>Σταθερότητα εργασιακών σχέσεων.</a:t>
            </a:r>
          </a:p>
          <a:p>
            <a:pPr>
              <a:spcBef>
                <a:spcPts val="1200"/>
              </a:spcBef>
            </a:pPr>
            <a:r>
              <a:rPr lang="el-GR" b="1" dirty="0"/>
              <a:t>Ανάπτυξη σχέσεων ολικής ποιότητας με τους προμηθευτές</a:t>
            </a:r>
          </a:p>
          <a:p>
            <a:pPr lvl="1"/>
            <a:r>
              <a:rPr lang="el-GR" dirty="0"/>
              <a:t>Δημιουργία σταθερής αλυσίδας σχέσεων με τους προμηθευτές.</a:t>
            </a:r>
          </a:p>
          <a:p>
            <a:pPr lvl="1"/>
            <a:r>
              <a:rPr lang="el-GR" dirty="0"/>
              <a:t>Πολλαπλασιαστικά οφέλη και για την εθνική οικονομία.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39752" y="6356350"/>
            <a:ext cx="446449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20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8814983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Το πρότυπο ΔΟΠ της </a:t>
            </a:r>
            <a:r>
              <a:rPr lang="en-US" b="1" dirty="0" smtClean="0"/>
              <a:t>E.F.Q.M.</a:t>
            </a:r>
            <a:r>
              <a:rPr lang="el-GR" b="1" dirty="0" smtClean="0"/>
              <a:t> </a:t>
            </a:r>
            <a:r>
              <a:rPr lang="en-US" b="1" dirty="0" smtClean="0"/>
              <a:t>(</a:t>
            </a:r>
            <a:r>
              <a:rPr lang="el-GR" b="1" dirty="0" smtClean="0"/>
              <a:t>1</a:t>
            </a:r>
            <a:r>
              <a:rPr lang="en-US" b="1" dirty="0" smtClean="0"/>
              <a:t>/2)</a:t>
            </a:r>
            <a:endParaRPr lang="el-GR" sz="3600" b="1" dirty="0">
              <a:effectLst/>
            </a:endParaRPr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1200"/>
              </a:spcAft>
            </a:pPr>
            <a:r>
              <a:rPr lang="el-GR" dirty="0"/>
              <a:t>Τα αρχικά πρότυπα ΔΟΠ είχαν διαμορφωθεί σύμφωνα με τις ανάγκες της Ιαπωνίας και των ΗΠΑ.</a:t>
            </a:r>
          </a:p>
          <a:p>
            <a:pPr>
              <a:spcAft>
                <a:spcPts val="1200"/>
              </a:spcAft>
            </a:pPr>
            <a:r>
              <a:rPr lang="el-GR" dirty="0"/>
              <a:t>Ο Ευρωπαϊκός Οργανισμός Διοίκησης Ποιότητας </a:t>
            </a:r>
            <a:r>
              <a:rPr lang="el-GR" dirty="0" smtClean="0"/>
              <a:t>(</a:t>
            </a:r>
            <a:r>
              <a:rPr lang="en-US" dirty="0" smtClean="0"/>
              <a:t>E.F.Q.M.</a:t>
            </a:r>
            <a:r>
              <a:rPr lang="el-GR" dirty="0" smtClean="0"/>
              <a:t>) </a:t>
            </a:r>
            <a:r>
              <a:rPr lang="el-GR" dirty="0"/>
              <a:t>δημιουργήθηκε με βάση την ανάπτυξη της ΔΟΠ στην Ευρώπη.</a:t>
            </a:r>
          </a:p>
          <a:p>
            <a:pPr>
              <a:spcAft>
                <a:spcPts val="1200"/>
              </a:spcAft>
            </a:pPr>
            <a:r>
              <a:rPr lang="el-GR" dirty="0"/>
              <a:t>Ο </a:t>
            </a:r>
            <a:r>
              <a:rPr lang="en-US" dirty="0"/>
              <a:t>E.F.Q.M. </a:t>
            </a:r>
            <a:r>
              <a:rPr lang="el-GR" dirty="0" smtClean="0"/>
              <a:t>δημιουργήθηκε </a:t>
            </a:r>
            <a:r>
              <a:rPr lang="el-GR" dirty="0"/>
              <a:t>το 1988 από την Ευρωπαϊκή επιτροπή και μια ομάδα 14 εταιρειών.</a:t>
            </a:r>
          </a:p>
          <a:p>
            <a:pPr>
              <a:spcAft>
                <a:spcPts val="1200"/>
              </a:spcAft>
            </a:pPr>
            <a:r>
              <a:rPr lang="el-GR" dirty="0"/>
              <a:t>Ο </a:t>
            </a:r>
            <a:r>
              <a:rPr lang="en-US" dirty="0"/>
              <a:t>E.F.Q.M. </a:t>
            </a:r>
            <a:r>
              <a:rPr lang="el-GR" dirty="0" smtClean="0"/>
              <a:t>παρέχει </a:t>
            </a:r>
            <a:r>
              <a:rPr lang="el-GR" dirty="0"/>
              <a:t>βοήθεια στα διευθυντικά στελέχη, στην ανάπτυξη προτύπων ΔΟΠ, στην παροχή πληροφόρησης και στην απονομή βραβείων ποιότητας.</a:t>
            </a:r>
          </a:p>
        </p:txBody>
      </p:sp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>
          <a:xfrm>
            <a:off x="2411760" y="6356350"/>
            <a:ext cx="4248472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21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4123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Το πρότυπο ΔΟΠ της </a:t>
            </a:r>
            <a:r>
              <a:rPr lang="el-GR" b="1" dirty="0" smtClean="0"/>
              <a:t>EFQM </a:t>
            </a:r>
            <a:r>
              <a:rPr lang="en-US" b="1" dirty="0" smtClean="0"/>
              <a:t>(</a:t>
            </a:r>
            <a:r>
              <a:rPr lang="el-GR" b="1" dirty="0" smtClean="0"/>
              <a:t>2</a:t>
            </a:r>
            <a:r>
              <a:rPr lang="en-US" b="1" dirty="0" smtClean="0"/>
              <a:t>/2)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Το πρότυπο ΔΟΠ αναπτύχθηκε σαν πλαίσιο για το βραβείο ποιότητας.</a:t>
            </a:r>
          </a:p>
          <a:p>
            <a:r>
              <a:rPr lang="el-GR" dirty="0"/>
              <a:t>Δίνει τη δυνατότητα σε μια επιχείρηση για </a:t>
            </a:r>
            <a:r>
              <a:rPr lang="el-GR" dirty="0" err="1" smtClean="0"/>
              <a:t>αυτο</a:t>
            </a:r>
            <a:r>
              <a:rPr lang="en-US" dirty="0" smtClean="0"/>
              <a:t>-</a:t>
            </a:r>
            <a:r>
              <a:rPr lang="el-GR" dirty="0" smtClean="0"/>
              <a:t>αξιολόγηση</a:t>
            </a:r>
            <a:r>
              <a:rPr lang="el-GR" dirty="0"/>
              <a:t>.</a:t>
            </a:r>
          </a:p>
          <a:p>
            <a:r>
              <a:rPr lang="el-GR" dirty="0"/>
              <a:t>Το πρότυπο του </a:t>
            </a:r>
            <a:r>
              <a:rPr lang="en-US" dirty="0"/>
              <a:t>E.F.Q.M. </a:t>
            </a:r>
            <a:r>
              <a:rPr lang="el-GR" dirty="0" smtClean="0"/>
              <a:t>έχει </a:t>
            </a:r>
            <a:r>
              <a:rPr lang="el-GR" dirty="0"/>
              <a:t>τους εξής κρίσιμους παράγοντες:</a:t>
            </a:r>
          </a:p>
          <a:p>
            <a:pPr lvl="1"/>
            <a:r>
              <a:rPr lang="el-GR" dirty="0"/>
              <a:t>Διοίκηση ανθρώπινου </a:t>
            </a:r>
            <a:r>
              <a:rPr lang="el-GR" dirty="0" smtClean="0"/>
              <a:t>δυναμικού</a:t>
            </a:r>
            <a:r>
              <a:rPr lang="en-US" dirty="0" smtClean="0"/>
              <a:t>.</a:t>
            </a:r>
            <a:endParaRPr lang="el-GR" dirty="0"/>
          </a:p>
          <a:p>
            <a:pPr lvl="1"/>
            <a:r>
              <a:rPr lang="el-GR" dirty="0"/>
              <a:t>Πολιτική και </a:t>
            </a:r>
            <a:r>
              <a:rPr lang="el-GR" dirty="0" smtClean="0"/>
              <a:t>στρατηγική</a:t>
            </a:r>
            <a:r>
              <a:rPr lang="en-US" dirty="0" smtClean="0"/>
              <a:t>.</a:t>
            </a:r>
            <a:endParaRPr lang="el-GR" dirty="0"/>
          </a:p>
          <a:p>
            <a:pPr lvl="1"/>
            <a:r>
              <a:rPr lang="el-GR" dirty="0"/>
              <a:t>Πόροι και καθοδήγηση </a:t>
            </a:r>
            <a:r>
              <a:rPr lang="el-GR" dirty="0" smtClean="0"/>
              <a:t>ηγεσίας</a:t>
            </a:r>
            <a:r>
              <a:rPr lang="en-US" dirty="0" smtClean="0"/>
              <a:t>.</a:t>
            </a:r>
            <a:endParaRPr lang="el-GR" dirty="0"/>
          </a:p>
          <a:p>
            <a:pPr lvl="1"/>
            <a:r>
              <a:rPr lang="el-GR" dirty="0" smtClean="0"/>
              <a:t>Αποτελέσματα</a:t>
            </a:r>
            <a:r>
              <a:rPr lang="en-US" dirty="0" smtClean="0"/>
              <a:t>.</a:t>
            </a: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339752" y="6356350"/>
            <a:ext cx="4392488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22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747684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Κριτήρια της ΔΟΠ του EFQM</a:t>
            </a:r>
            <a:endParaRPr lang="el-GR" b="1" dirty="0">
              <a:effectLst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>
              <a:spcAft>
                <a:spcPts val="600"/>
              </a:spcAft>
            </a:pPr>
            <a:r>
              <a:rPr lang="el-GR" sz="2800" dirty="0"/>
              <a:t>Ηγεσία</a:t>
            </a:r>
          </a:p>
          <a:p>
            <a:pPr>
              <a:spcAft>
                <a:spcPts val="600"/>
              </a:spcAft>
            </a:pPr>
            <a:r>
              <a:rPr lang="el-GR" sz="2800" dirty="0"/>
              <a:t>Πολιτική και στρατηγική</a:t>
            </a:r>
          </a:p>
          <a:p>
            <a:pPr>
              <a:spcAft>
                <a:spcPts val="600"/>
              </a:spcAft>
            </a:pPr>
            <a:r>
              <a:rPr lang="el-GR" sz="2800" dirty="0"/>
              <a:t>Ανθρώπινο δυναμικό</a:t>
            </a:r>
          </a:p>
          <a:p>
            <a:pPr>
              <a:spcAft>
                <a:spcPts val="600"/>
              </a:spcAft>
            </a:pPr>
            <a:r>
              <a:rPr lang="el-GR" sz="2800" dirty="0"/>
              <a:t>Συνεργασίες και πόροι</a:t>
            </a:r>
          </a:p>
          <a:p>
            <a:pPr>
              <a:spcAft>
                <a:spcPts val="600"/>
              </a:spcAft>
            </a:pPr>
            <a:r>
              <a:rPr lang="el-GR" sz="2800" dirty="0"/>
              <a:t>Διαδικασίες</a:t>
            </a:r>
          </a:p>
          <a:p>
            <a:pPr>
              <a:spcAft>
                <a:spcPts val="600"/>
              </a:spcAft>
            </a:pPr>
            <a:r>
              <a:rPr lang="el-GR" sz="2800" dirty="0"/>
              <a:t>Αποτελέσματα σε σχέση με τους πελάτες.</a:t>
            </a:r>
          </a:p>
          <a:p>
            <a:pPr>
              <a:spcAft>
                <a:spcPts val="600"/>
              </a:spcAft>
            </a:pPr>
            <a:r>
              <a:rPr lang="el-GR" sz="2800" dirty="0"/>
              <a:t>Αποτελέσματα σε σχέση με το ανθρώπινο δυναμικό.</a:t>
            </a:r>
          </a:p>
          <a:p>
            <a:pPr>
              <a:spcAft>
                <a:spcPts val="600"/>
              </a:spcAft>
            </a:pPr>
            <a:r>
              <a:rPr lang="el-GR" sz="2800" dirty="0"/>
              <a:t>Αποτελέσματα σε σχέση με την κοινωνία</a:t>
            </a:r>
          </a:p>
          <a:p>
            <a:pPr>
              <a:spcAft>
                <a:spcPts val="600"/>
              </a:spcAft>
            </a:pPr>
            <a:r>
              <a:rPr lang="el-GR" sz="2800" dirty="0"/>
              <a:t>Αποτελέσματα απόδοσης</a:t>
            </a:r>
          </a:p>
        </p:txBody>
      </p:sp>
      <p:pic>
        <p:nvPicPr>
          <p:cNvPr id="32" name="Εικόνα 1" descr="Εικονίδιο μετάβασης στα Περιεχόμενα.">
            <a:hlinkClick r:id="rId3" action="ppaction://hlinksldjump" tooltip="Επιστροφή στα Περιεχόμενα"/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250" y="6021288"/>
            <a:ext cx="576065" cy="651438"/>
          </a:xfrm>
          <a:prstGeom prst="rect">
            <a:avLst/>
          </a:prstGeom>
          <a:scene3d>
            <a:camera prst="isometricOffAxis1Right"/>
            <a:lightRig rig="threePt" dir="t"/>
          </a:scene3d>
        </p:spPr>
      </p:pic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555776" y="6356350"/>
            <a:ext cx="410445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23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8833997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ΔΟΠ και </a:t>
            </a:r>
            <a:r>
              <a:rPr lang="el-GR" b="1" dirty="0" smtClean="0"/>
              <a:t>Σ</a:t>
            </a:r>
            <a:r>
              <a:rPr lang="en-US" b="1" dirty="0" smtClean="0"/>
              <a:t>.</a:t>
            </a:r>
            <a:r>
              <a:rPr lang="el-GR" b="1" dirty="0" smtClean="0"/>
              <a:t>Δ</a:t>
            </a:r>
            <a:r>
              <a:rPr lang="en-US" b="1" dirty="0" smtClean="0"/>
              <a:t>.</a:t>
            </a:r>
            <a:r>
              <a:rPr lang="el-GR" b="1" dirty="0" smtClean="0"/>
              <a:t>Π</a:t>
            </a:r>
            <a:r>
              <a:rPr lang="en-US" b="1" dirty="0" smtClean="0"/>
              <a:t>.</a:t>
            </a:r>
            <a:endParaRPr lang="el-GR" b="1" dirty="0"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l-GR" dirty="0"/>
              <a:t>Η ΔΟΠ εμπεριέχει στοιχεία των </a:t>
            </a:r>
            <a:r>
              <a:rPr lang="el-GR" dirty="0" smtClean="0"/>
              <a:t>Σ</a:t>
            </a:r>
            <a:r>
              <a:rPr lang="en-US" dirty="0" smtClean="0"/>
              <a:t>.</a:t>
            </a:r>
            <a:r>
              <a:rPr lang="el-GR" dirty="0" smtClean="0"/>
              <a:t>Δ</a:t>
            </a:r>
            <a:r>
              <a:rPr lang="en-US" dirty="0" smtClean="0"/>
              <a:t>.</a:t>
            </a: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l-GR" dirty="0"/>
              <a:t>και άρα δεν έχουν αντιτιθέμενα στοιχεία.</a:t>
            </a:r>
          </a:p>
          <a:p>
            <a:r>
              <a:rPr lang="el-GR" dirty="0"/>
              <a:t>Η σχέση υπερσυνόλου δεν περιέχει τη φιλοσοφία διοίκησης.</a:t>
            </a:r>
          </a:p>
          <a:p>
            <a:r>
              <a:rPr lang="el-GR" dirty="0"/>
              <a:t>Φυσικά υπάρχει σημαντική διαφορά στο κόστος εφαρμογής.</a:t>
            </a:r>
          </a:p>
          <a:p>
            <a:endParaRPr lang="el-GR" dirty="0"/>
          </a:p>
          <a:p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95736" y="6356350"/>
            <a:ext cx="4968552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24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891765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Διαφορές ΔΟΠ και </a:t>
            </a:r>
            <a:r>
              <a:rPr lang="el-GR" b="1" dirty="0" smtClean="0"/>
              <a:t>Δ</a:t>
            </a:r>
            <a:r>
              <a:rPr lang="en-US" b="1" dirty="0" smtClean="0"/>
              <a:t>.</a:t>
            </a:r>
            <a:r>
              <a:rPr lang="el-GR" b="1" dirty="0" smtClean="0"/>
              <a:t>Π</a:t>
            </a:r>
            <a:r>
              <a:rPr lang="en-US" b="1" dirty="0" smtClean="0"/>
              <a:t>.</a:t>
            </a:r>
            <a:r>
              <a:rPr lang="el-GR" b="1" dirty="0" smtClean="0"/>
              <a:t> </a:t>
            </a:r>
            <a:r>
              <a:rPr lang="en-US" b="1" dirty="0" smtClean="0"/>
              <a:t>(</a:t>
            </a:r>
            <a:r>
              <a:rPr lang="el-GR" b="1" dirty="0" smtClean="0"/>
              <a:t>1</a:t>
            </a:r>
            <a:r>
              <a:rPr lang="en-US" b="1" dirty="0" smtClean="0"/>
              <a:t>/4)</a:t>
            </a:r>
            <a:endParaRPr lang="el-GR" b="1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20000"/>
          </a:bodyPr>
          <a:lstStyle/>
          <a:p>
            <a:pPr>
              <a:spcAft>
                <a:spcPts val="600"/>
              </a:spcAft>
            </a:pPr>
            <a:r>
              <a:rPr lang="el-GR" dirty="0"/>
              <a:t>Στη ΔΟΠ η διοίκηση πρέπει να αναλάβει την προσπάθεια ενώ στη </a:t>
            </a:r>
            <a:r>
              <a:rPr lang="el-GR" dirty="0" smtClean="0"/>
              <a:t>Δ</a:t>
            </a:r>
            <a:r>
              <a:rPr lang="en-US" dirty="0" smtClean="0"/>
              <a:t>.</a:t>
            </a: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l-GR" dirty="0"/>
              <a:t>συνήθως αναθέτει την εργασία σε ένα τμήμα ή σε εξωτερικό συνεργάτη.</a:t>
            </a:r>
          </a:p>
          <a:p>
            <a:pPr>
              <a:spcAft>
                <a:spcPts val="600"/>
              </a:spcAft>
            </a:pPr>
            <a:r>
              <a:rPr lang="el-GR" dirty="0"/>
              <a:t>Στη ΔΟΠ είναι αναγκαία η συμμετοχή όλων των τμημάτων ενώ στα ΣΔΠ αναμειγνύεται μόνο το τμήμα ποιοτικού ελέγχου.</a:t>
            </a:r>
          </a:p>
          <a:p>
            <a:pPr>
              <a:spcAft>
                <a:spcPts val="600"/>
              </a:spcAft>
            </a:pPr>
            <a:r>
              <a:rPr lang="el-GR" dirty="0"/>
              <a:t>Η ΔΟΠ απαιτεί την αλλαγή των εργασιακών πρακτικών όπως συναντώνται στη </a:t>
            </a:r>
            <a:r>
              <a:rPr lang="el-GR" dirty="0" smtClean="0"/>
              <a:t>Δ</a:t>
            </a:r>
            <a:r>
              <a:rPr lang="en-US" dirty="0" smtClean="0"/>
              <a:t>.</a:t>
            </a:r>
            <a:r>
              <a:rPr lang="el-GR" dirty="0" smtClean="0"/>
              <a:t>Π.</a:t>
            </a:r>
            <a:endParaRPr lang="el-GR" dirty="0"/>
          </a:p>
          <a:p>
            <a:pPr>
              <a:spcAft>
                <a:spcPts val="600"/>
              </a:spcAft>
            </a:pPr>
            <a:r>
              <a:rPr lang="el-GR" dirty="0"/>
              <a:t>Η ηγεσία στα πλαίσια της ΔΟΠ μοιράζει υπευθυνότητες σε όλους του εργαζόμενους και δεν περιορίζεται στους προϊσταμένους τμημάτων.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123728" y="6356350"/>
            <a:ext cx="482453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25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60349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Διαφορές ΔΟΠ και </a:t>
            </a:r>
            <a:r>
              <a:rPr lang="el-GR" b="1" dirty="0" smtClean="0"/>
              <a:t>Δ</a:t>
            </a:r>
            <a:r>
              <a:rPr lang="en-US" b="1" dirty="0" smtClean="0"/>
              <a:t>.</a:t>
            </a:r>
            <a:r>
              <a:rPr lang="el-GR" b="1" dirty="0" smtClean="0"/>
              <a:t>Π</a:t>
            </a:r>
            <a:r>
              <a:rPr lang="en-US" b="1" dirty="0" smtClean="0"/>
              <a:t>.</a:t>
            </a:r>
            <a:r>
              <a:rPr lang="el-GR" b="1" dirty="0" smtClean="0"/>
              <a:t> </a:t>
            </a:r>
            <a:r>
              <a:rPr lang="en-US" b="1" dirty="0" smtClean="0"/>
              <a:t>(</a:t>
            </a:r>
            <a:r>
              <a:rPr lang="el-GR" b="1" dirty="0" smtClean="0"/>
              <a:t>2</a:t>
            </a:r>
            <a:r>
              <a:rPr lang="en-US" b="1" dirty="0" smtClean="0"/>
              <a:t>/4)</a:t>
            </a:r>
            <a:endParaRPr lang="el-GR" b="1" dirty="0">
              <a:effectLst/>
            </a:endParaRP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Στη ΔΟΠ ο κάθε εργαζόμενος συμβάλει στην αλλαγή ενώ στη </a:t>
            </a:r>
            <a:r>
              <a:rPr lang="el-GR" dirty="0" smtClean="0"/>
              <a:t>Δ</a:t>
            </a:r>
            <a:r>
              <a:rPr lang="en-US" dirty="0" smtClean="0"/>
              <a:t>.</a:t>
            </a: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l-GR" dirty="0"/>
              <a:t>απλά ικανοποιεί κάποιες απαιτήσεις.</a:t>
            </a:r>
          </a:p>
          <a:p>
            <a:r>
              <a:rPr lang="el-GR" dirty="0"/>
              <a:t>Στο περιβάλλον της ΔΟΠ συμμετέχουν οι προμηθευτές, οι πελάτες, η κοινωνία κλπ.</a:t>
            </a:r>
          </a:p>
          <a:p>
            <a:r>
              <a:rPr lang="el-GR" dirty="0"/>
              <a:t>Σύμφωνα με τη ΔΟΠ στους πελάτες συγκαταλέγονται και οι εργαζόμενοι (εσωτερικοί πελάτες).</a:t>
            </a:r>
          </a:p>
          <a:p>
            <a:r>
              <a:rPr lang="el-GR" dirty="0"/>
              <a:t>Στους κύκλους ποιότητας της ΔΟΠ συμμετέχουν οι προμηθευτές και οι εκπρόσωποι των πελατών.</a:t>
            </a: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67744" y="6356350"/>
            <a:ext cx="4320480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26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267263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Διαφορές ΔΟΠ και Δ</a:t>
            </a:r>
            <a:r>
              <a:rPr lang="en-US" altLang="el-GR" b="1" dirty="0"/>
              <a:t>.</a:t>
            </a:r>
            <a:r>
              <a:rPr lang="el-GR" altLang="el-GR" b="1" dirty="0"/>
              <a:t>Π</a:t>
            </a:r>
            <a:r>
              <a:rPr lang="en-US" altLang="el-GR" b="1" dirty="0"/>
              <a:t>.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3</a:t>
            </a:r>
            <a:r>
              <a:rPr lang="en-US" altLang="el-GR" b="1" dirty="0" smtClean="0"/>
              <a:t>/4)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340768"/>
            <a:ext cx="8229600" cy="4896544"/>
          </a:xfrm>
        </p:spPr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l-GR" dirty="0"/>
              <a:t>Η ΔΟΠ πιστεύει στην πρόληψη ή στα «μηδέν λάθη» σε αντίθεση με τη </a:t>
            </a:r>
            <a:r>
              <a:rPr lang="el-GR" dirty="0" smtClean="0"/>
              <a:t>Δ</a:t>
            </a:r>
            <a:r>
              <a:rPr lang="en-US" dirty="0" smtClean="0"/>
              <a:t>.</a:t>
            </a: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l-GR" dirty="0"/>
              <a:t>που αντιδρά εκ των υστέρων.</a:t>
            </a:r>
          </a:p>
          <a:p>
            <a:pPr>
              <a:spcAft>
                <a:spcPts val="600"/>
              </a:spcAft>
            </a:pPr>
            <a:r>
              <a:rPr lang="el-GR" dirty="0"/>
              <a:t>Η ΔΟΠ θεωρεί σημαντική τη συνεχή εκπαίδευση όλων των εργαζομένων ενώ η </a:t>
            </a:r>
            <a:r>
              <a:rPr lang="el-GR" dirty="0" smtClean="0"/>
              <a:t>Δ</a:t>
            </a:r>
            <a:r>
              <a:rPr lang="en-US" dirty="0" smtClean="0"/>
              <a:t>.</a:t>
            </a: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l-GR" dirty="0"/>
              <a:t>περιορίζεται στην εκπαίδευση επιλεγμένου προσωπικού.</a:t>
            </a:r>
          </a:p>
          <a:p>
            <a:pPr>
              <a:spcAft>
                <a:spcPts val="600"/>
              </a:spcAft>
            </a:pPr>
            <a:r>
              <a:rPr lang="el-GR" dirty="0"/>
              <a:t>Στη ΔΟΠ οι εργαζόμενοι δεν φοβούνται να επισημαίνουν τα προβλήματα.</a:t>
            </a:r>
          </a:p>
          <a:p>
            <a:pPr>
              <a:spcAft>
                <a:spcPts val="600"/>
              </a:spcAft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67744" y="6356350"/>
            <a:ext cx="4608512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614019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Διαφορές ΔΟΠ και </a:t>
            </a:r>
            <a:r>
              <a:rPr lang="el-GR" altLang="el-GR" b="1" dirty="0" smtClean="0"/>
              <a:t>Δ</a:t>
            </a:r>
            <a:r>
              <a:rPr lang="en-US" altLang="el-GR" b="1" dirty="0" smtClean="0"/>
              <a:t>.</a:t>
            </a:r>
            <a:r>
              <a:rPr lang="el-GR" altLang="el-GR" b="1" dirty="0" smtClean="0"/>
              <a:t>Π</a:t>
            </a:r>
            <a:r>
              <a:rPr lang="en-US" altLang="el-GR" b="1" dirty="0" smtClean="0"/>
              <a:t>.</a:t>
            </a:r>
            <a:r>
              <a:rPr lang="el-GR" altLang="el-GR" b="1" dirty="0" smtClean="0"/>
              <a:t> </a:t>
            </a:r>
            <a:r>
              <a:rPr lang="en-US" altLang="el-GR" b="1" dirty="0" smtClean="0"/>
              <a:t>(</a:t>
            </a:r>
            <a:r>
              <a:rPr lang="el-GR" altLang="el-GR" b="1" dirty="0" smtClean="0"/>
              <a:t>4</a:t>
            </a:r>
            <a:r>
              <a:rPr lang="en-US" altLang="el-GR" b="1" dirty="0" smtClean="0"/>
              <a:t>/4)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556792"/>
            <a:ext cx="8229600" cy="4824536"/>
          </a:xfrm>
        </p:spPr>
        <p:txBody>
          <a:bodyPr>
            <a:normAutofit fontScale="92500" lnSpcReduction="20000"/>
          </a:bodyPr>
          <a:lstStyle/>
          <a:p>
            <a:pPr>
              <a:spcAft>
                <a:spcPts val="1200"/>
              </a:spcAft>
            </a:pPr>
            <a:r>
              <a:rPr lang="el-GR" dirty="0"/>
              <a:t>Στη ΔΟΠ υπάρχει συνεχής μέτρηση αποτελεσμάτων.</a:t>
            </a:r>
          </a:p>
          <a:p>
            <a:pPr>
              <a:spcAft>
                <a:spcPts val="1200"/>
              </a:spcAft>
            </a:pPr>
            <a:r>
              <a:rPr lang="el-GR" dirty="0"/>
              <a:t>Η ΔΟΠ παρακινεί στη συνεχή βελτίωση μέσω μικρών και σταθερών βημάτων ενώ η </a:t>
            </a:r>
            <a:r>
              <a:rPr lang="el-GR" dirty="0" smtClean="0"/>
              <a:t>Δ</a:t>
            </a:r>
            <a:r>
              <a:rPr lang="en-US" dirty="0" smtClean="0"/>
              <a:t>.</a:t>
            </a: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l-GR" dirty="0"/>
              <a:t>απλώς επικεντρώνεται στη τήρηση προδιαγραφών.</a:t>
            </a:r>
          </a:p>
          <a:p>
            <a:pPr>
              <a:spcAft>
                <a:spcPts val="1200"/>
              </a:spcAft>
            </a:pPr>
            <a:r>
              <a:rPr lang="el-GR" dirty="0"/>
              <a:t>Η ΔΟΠ προσανατολίζεται στην επιχείρηση ενώ η </a:t>
            </a:r>
            <a:r>
              <a:rPr lang="el-GR" dirty="0" smtClean="0"/>
              <a:t>Δ</a:t>
            </a:r>
            <a:r>
              <a:rPr lang="en-US" dirty="0" smtClean="0"/>
              <a:t>.</a:t>
            </a: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l-GR" dirty="0"/>
              <a:t>στο προϊόν.</a:t>
            </a:r>
          </a:p>
          <a:p>
            <a:pPr>
              <a:spcAft>
                <a:spcPts val="1200"/>
              </a:spcAft>
            </a:pPr>
            <a:r>
              <a:rPr lang="el-GR" dirty="0"/>
              <a:t>Η ΔΟΠ θεωρεί την ποιότητα διοικητικό πρόβλημα ενώ η </a:t>
            </a:r>
            <a:r>
              <a:rPr lang="el-GR" dirty="0" smtClean="0"/>
              <a:t>Δ</a:t>
            </a:r>
            <a:r>
              <a:rPr lang="en-US" dirty="0" smtClean="0"/>
              <a:t>.</a:t>
            </a:r>
            <a:r>
              <a:rPr lang="el-GR" dirty="0" smtClean="0"/>
              <a:t>Π</a:t>
            </a:r>
            <a:r>
              <a:rPr lang="en-US" dirty="0" smtClean="0"/>
              <a:t>.</a:t>
            </a:r>
            <a:r>
              <a:rPr lang="el-GR" dirty="0" smtClean="0"/>
              <a:t> </a:t>
            </a:r>
            <a:r>
              <a:rPr lang="el-GR" dirty="0"/>
              <a:t>το αντιμετωπίζει ως τεχνικό.</a:t>
            </a:r>
          </a:p>
          <a:p>
            <a:pPr marL="0" indent="0">
              <a:spcAft>
                <a:spcPts val="1200"/>
              </a:spcAft>
              <a:buNone/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483768" y="6356350"/>
            <a:ext cx="410445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66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l-GR" altLang="el-GR" b="1" dirty="0"/>
              <a:t>Παράλυση Ποιότητας</a:t>
            </a:r>
            <a:endParaRPr lang="el-GR" b="1" dirty="0">
              <a:effectLst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spcAft>
                <a:spcPts val="600"/>
              </a:spcAft>
            </a:pPr>
            <a:r>
              <a:rPr lang="el-GR" dirty="0"/>
              <a:t>Η κατάσταση της </a:t>
            </a:r>
            <a:r>
              <a:rPr lang="el-GR" b="1" dirty="0"/>
              <a:t>αθέλητης απραξίας</a:t>
            </a:r>
            <a:r>
              <a:rPr lang="el-GR" dirty="0"/>
              <a:t> όπου υπάρχει σύγχυση για την εφαρμογή της ΔΟΠ.</a:t>
            </a:r>
          </a:p>
          <a:p>
            <a:pPr>
              <a:spcAft>
                <a:spcPts val="600"/>
              </a:spcAft>
            </a:pPr>
            <a:r>
              <a:rPr lang="el-GR" dirty="0"/>
              <a:t>Υπάρχει μεγάλο πλήθος πληροφόρησης και δυσκολία επιλογής.</a:t>
            </a:r>
          </a:p>
          <a:p>
            <a:pPr>
              <a:spcAft>
                <a:spcPts val="600"/>
              </a:spcAft>
            </a:pPr>
            <a:r>
              <a:rPr lang="el-GR" dirty="0"/>
              <a:t>Αιτίες της παράλυσης: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Έλλειψη κατανόησης των αρχών της ΔΟΠ</a:t>
            </a:r>
          </a:p>
          <a:p>
            <a:pPr lvl="1">
              <a:spcAft>
                <a:spcPts val="600"/>
              </a:spcAft>
            </a:pPr>
            <a:r>
              <a:rPr lang="el-GR" dirty="0"/>
              <a:t>Έλλειψη γνώσεων στα βασικά στατιστικά εργαλεία</a:t>
            </a:r>
          </a:p>
          <a:p>
            <a:pPr>
              <a:spcAft>
                <a:spcPts val="600"/>
              </a:spcAft>
            </a:pPr>
            <a:endParaRPr lang="el-GR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2267744" y="6356350"/>
            <a:ext cx="4464496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B5CC12-D00C-4A9A-82EA-111DE1DD81B3}" type="slidenum">
              <a:rPr lang="el-GR" sz="1400" smtClean="0">
                <a:solidFill>
                  <a:schemeClr val="tx1"/>
                </a:solidFill>
              </a:rPr>
              <a:t>29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906648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pPr eaLnBrk="1" hangingPunct="1"/>
            <a:r>
              <a:rPr lang="el-GR" b="1" dirty="0" smtClean="0">
                <a:latin typeface="Calibri" panose="020F0502020204030204" pitchFamily="34" charset="0"/>
              </a:rPr>
              <a:t>Χρηματοδότηση</a:t>
            </a:r>
            <a:r>
              <a:rPr lang="el-GR" b="1" dirty="0" smtClean="0"/>
              <a:t> </a:t>
            </a:r>
          </a:p>
        </p:txBody>
      </p:sp>
      <p:sp>
        <p:nvSpPr>
          <p:cNvPr id="4099" name="Θέση περιεχομένου 1"/>
          <p:cNvSpPr>
            <a:spLocks noGrp="1"/>
          </p:cNvSpPr>
          <p:nvPr>
            <p:ph idx="1"/>
            <p:custDataLst>
              <p:tags r:id="rId3"/>
            </p:custDataLst>
          </p:nvPr>
        </p:nvSpPr>
        <p:spPr/>
        <p:txBody>
          <a:bodyPr>
            <a:normAutofit/>
          </a:bodyPr>
          <a:lstStyle/>
          <a:p>
            <a:pPr eaLnBrk="1" hangingPunct="1">
              <a:spcBef>
                <a:spcPts val="0"/>
              </a:spcBef>
              <a:spcAft>
                <a:spcPts val="600"/>
              </a:spcAft>
            </a:pPr>
            <a:r>
              <a:rPr lang="el-GR" sz="2000" dirty="0" smtClean="0">
                <a:latin typeface="Calibri" panose="020F0502020204030204" pitchFamily="34" charset="0"/>
              </a:rPr>
              <a:t>Το παρόν εκπαιδευτικό υλικό έχει αναπτυχθεί στα πλαίσια του εκπαιδευτικού έργου του διδάσκοντα</a:t>
            </a:r>
            <a:r>
              <a:rPr lang="en-US" sz="2000" dirty="0" smtClean="0">
                <a:latin typeface="Calibri" panose="020F0502020204030204" pitchFamily="34" charset="0"/>
              </a:rPr>
              <a:t>.</a:t>
            </a:r>
            <a:r>
              <a:rPr lang="el-GR" sz="2000" dirty="0" smtClean="0">
                <a:latin typeface="Calibri" panose="020F0502020204030204" pitchFamily="34" charset="0"/>
              </a:rPr>
              <a:t> </a:t>
            </a:r>
            <a:endParaRPr lang="en-US" sz="2000" dirty="0" smtClean="0">
              <a:latin typeface="Calibri" panose="020F0502020204030204" pitchFamily="34" charset="0"/>
            </a:endParaRPr>
          </a:p>
          <a:p>
            <a:pPr lvl="0">
              <a:spcBef>
                <a:spcPts val="0"/>
              </a:spcBef>
              <a:spcAft>
                <a:spcPts val="600"/>
              </a:spcAft>
            </a:pP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Το έργο «</a:t>
            </a:r>
            <a:r>
              <a:rPr lang="el-GR" sz="2000" b="1" dirty="0">
                <a:solidFill>
                  <a:prstClr val="black"/>
                </a:solidFill>
                <a:latin typeface="Calibri" panose="020F0502020204030204" pitchFamily="34" charset="0"/>
              </a:rPr>
              <a:t>Ανοικτά Ακαδημαϊκά Μαθήματα στο ΤΕΙ Θεσσαλίας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» έχει χρηματοδοτήσει </a:t>
            </a:r>
            <a:r>
              <a:rPr lang="el-GR" sz="2000">
                <a:solidFill>
                  <a:prstClr val="black"/>
                </a:solidFill>
                <a:latin typeface="Calibri" panose="020F0502020204030204" pitchFamily="34" charset="0"/>
              </a:rPr>
              <a:t>μόνο </a:t>
            </a:r>
            <a:r>
              <a:rPr lang="el-GR" sz="2000" smtClean="0">
                <a:solidFill>
                  <a:prstClr val="black"/>
                </a:solidFill>
                <a:latin typeface="Calibri" panose="020F0502020204030204" pitchFamily="34" charset="0"/>
              </a:rPr>
              <a:t>την </a:t>
            </a:r>
            <a:r>
              <a:rPr lang="el-GR" sz="2000" dirty="0">
                <a:solidFill>
                  <a:prstClr val="black"/>
                </a:solidFill>
                <a:latin typeface="Calibri" panose="020F0502020204030204" pitchFamily="34" charset="0"/>
              </a:rPr>
              <a:t>αναδιαμόρφωση του εκπαιδευτικού υλικού</a:t>
            </a:r>
            <a:r>
              <a:rPr lang="el-GR" sz="2000" dirty="0" smtClean="0">
                <a:solidFill>
                  <a:prstClr val="black"/>
                </a:solidFill>
                <a:latin typeface="Calibri" panose="020F0502020204030204" pitchFamily="34" charset="0"/>
              </a:rPr>
              <a:t>.</a:t>
            </a:r>
            <a:endParaRPr lang="el-GR" sz="2000" dirty="0" smtClean="0">
              <a:latin typeface="Calibri" panose="020F0502020204030204" pitchFamily="34" charset="0"/>
            </a:endParaRPr>
          </a:p>
          <a:p>
            <a:pPr eaLnBrk="1" hangingPunct="1">
              <a:spcBef>
                <a:spcPts val="0"/>
              </a:spcBef>
            </a:pPr>
            <a:r>
              <a:rPr lang="el-GR" sz="2000" dirty="0" smtClean="0">
                <a:latin typeface="Calibri" panose="020F0502020204030204" pitchFamily="34" charset="0"/>
              </a:rPr>
              <a:t>Το έργο υλοποιείται στο πλαίσιο του Επιχειρησιακού Προγράμματος  «Εκπαίδευση και Δια Βίου Μάθηση» και συγχρηματοδοτείται από την Ευρωπαϊκή Ένωση (Ευρωπαϊκό Κοινωνικό Ταμείο) και από εθνικούς πόρους</a:t>
            </a:r>
            <a:r>
              <a:rPr lang="en-US" sz="2000" dirty="0" smtClean="0">
                <a:latin typeface="Calibri" panose="020F0502020204030204" pitchFamily="34" charset="0"/>
              </a:rPr>
              <a:t>. </a:t>
            </a:r>
            <a:endParaRPr lang="el-GR" sz="2000" dirty="0" smtClean="0">
              <a:latin typeface="Calibri" panose="020F0502020204030204" pitchFamily="34" charset="0"/>
            </a:endParaRPr>
          </a:p>
        </p:txBody>
      </p:sp>
      <p:pic>
        <p:nvPicPr>
          <p:cNvPr id="6" name="Εικόνα 1" descr=" Λογότυπο Επιχειρησιακού Προγράμματος Εκπαίδευση και Δια βίου Μάθηση.   ">
            <a:hlinkClick r:id="rId7" tooltip="Μετάβαση σε www.edulll.gr"/>
          </p:cNvPr>
          <p:cNvPicPr>
            <a:picLocks noChangeAspect="1" noChangeArrowheads="1"/>
          </p:cNvPicPr>
          <p:nvPr/>
        </p:nvPicPr>
        <p:blipFill>
          <a:blip r:embed="rId8" cstate="print"/>
          <a:srcRect/>
          <a:stretch>
            <a:fillRect/>
          </a:stretch>
        </p:blipFill>
        <p:spPr bwMode="auto">
          <a:xfrm>
            <a:off x="684213" y="4221163"/>
            <a:ext cx="7848600" cy="20161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pPr>
              <a:defRPr/>
            </a:pPr>
            <a:fld id="{E034B054-DA0D-4AD9-A3C5-59235BE4FE8B}" type="slidenum">
              <a:rPr lang="el-GR" sz="1400" smtClean="0">
                <a:solidFill>
                  <a:prstClr val="black"/>
                </a:solidFill>
              </a:rPr>
              <a:pPr>
                <a:defRPr/>
              </a:pPr>
              <a:t>3</a:t>
            </a:fld>
            <a:endParaRPr lang="el-GR" sz="1400" dirty="0">
              <a:solidFill>
                <a:prstClr val="black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6628795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ctrTitle"/>
            <p:custDataLst>
              <p:tags r:id="rId2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 smtClean="0"/>
              <a:t>Τέλος ενότητας</a:t>
            </a:r>
            <a:endParaRPr lang="el-GR" b="1" dirty="0"/>
          </a:p>
        </p:txBody>
      </p:sp>
      <p:sp>
        <p:nvSpPr>
          <p:cNvPr id="3" name="Rectangle 2"/>
          <p:cNvSpPr/>
          <p:nvPr/>
        </p:nvSpPr>
        <p:spPr>
          <a:xfrm>
            <a:off x="4977434" y="4653136"/>
            <a:ext cx="324261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r"/>
            <a:r>
              <a:rPr lang="el-GR" dirty="0">
                <a:solidFill>
                  <a:schemeClr val="tx1">
                    <a:lumMod val="65000"/>
                    <a:lumOff val="35000"/>
                  </a:schemeClr>
                </a:solidFill>
              </a:rPr>
              <a:t>Επεξεργασία: </a:t>
            </a:r>
            <a:r>
              <a:rPr lang="el-GR" dirty="0" smtClean="0">
                <a:solidFill>
                  <a:schemeClr val="tx1">
                    <a:lumMod val="65000"/>
                    <a:lumOff val="35000"/>
                  </a:schemeClr>
                </a:solidFill>
              </a:rPr>
              <a:t>«Χρήστος Μέγας»</a:t>
            </a:r>
            <a:endParaRPr lang="el-GR" dirty="0">
              <a:solidFill>
                <a:schemeClr val="tx1">
                  <a:lumMod val="65000"/>
                  <a:lumOff val="35000"/>
                </a:schemeClr>
              </a:solidFill>
            </a:endParaRPr>
          </a:p>
        </p:txBody>
      </p:sp>
      <p:pic>
        <p:nvPicPr>
          <p:cNvPr id="8" name="Εικόνα 1" descr=" Λογότυπο για Άδειες χρήσης Creative Commons, B Y, S A. ">
            <a:hlinkClick r:id="rId4" tooltip="Μετάβαση στην Άδεια Χρήσης"/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52600" y="5943600"/>
            <a:ext cx="1690688" cy="59153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Εικόνα 2" descr="Λογότυπο Επιχειρησιακού Προγράμματος Εκπαίδευση και Δια βίου Μάθηση. ">
            <a:hlinkClick r:id="rId6" tooltip="Μετάβαση στο www.edulll.gr/"/>
          </p:cNvPr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3492500" y="5638800"/>
            <a:ext cx="4310063" cy="10302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custDataLst>
      <p:tags r:id="rId1"/>
    </p:custDataLst>
    <p:extLst>
      <p:ext uri="{BB962C8B-B14F-4D97-AF65-F5344CB8AC3E}">
        <p14:creationId xmlns:p14="http://schemas.microsoft.com/office/powerpoint/2010/main" val="422479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/>
          <a:lstStyle/>
          <a:p>
            <a:r>
              <a:rPr lang="el-GR" altLang="el-GR" b="1" dirty="0" smtClean="0"/>
              <a:t>Σκοποί ενότητας </a:t>
            </a:r>
          </a:p>
        </p:txBody>
      </p:sp>
      <p:sp>
        <p:nvSpPr>
          <p:cNvPr id="2" name="Θέση περιεχομένου 1"/>
          <p:cNvSpPr>
            <a:spLocks noGrp="1"/>
          </p:cNvSpPr>
          <p:nvPr>
            <p:ph idx="1"/>
            <p:custDataLst>
              <p:tags r:id="rId2"/>
            </p:custDataLst>
          </p:nvPr>
        </p:nvSpPr>
        <p:spPr/>
        <p:txBody>
          <a:bodyPr rtlCol="0">
            <a:normAutofit/>
          </a:bodyPr>
          <a:lstStyle/>
          <a:p>
            <a:pPr marL="0" indent="0">
              <a:spcBef>
                <a:spcPts val="0"/>
              </a:spcBef>
              <a:buNone/>
            </a:pPr>
            <a:endParaRPr lang="en-US" sz="20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n-US" sz="2800" dirty="0" smtClean="0"/>
              <a:t>1</a:t>
            </a:r>
            <a:r>
              <a:rPr lang="el-GR" sz="2800" dirty="0" smtClean="0"/>
              <a:t>.</a:t>
            </a:r>
            <a:r>
              <a:rPr lang="en-US" sz="2800" dirty="0" smtClean="0"/>
              <a:t>  TO DO </a:t>
            </a:r>
            <a:endParaRPr lang="el-GR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2. </a:t>
            </a:r>
            <a:r>
              <a:rPr lang="en-US" sz="2800" dirty="0" smtClean="0"/>
              <a:t>TO</a:t>
            </a:r>
            <a:r>
              <a:rPr lang="el-GR" sz="2800" dirty="0" smtClean="0"/>
              <a:t> </a:t>
            </a:r>
            <a:r>
              <a:rPr lang="en-US" sz="2800" dirty="0" smtClean="0"/>
              <a:t>DO</a:t>
            </a:r>
            <a:endParaRPr lang="el-GR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3. </a:t>
            </a:r>
            <a:r>
              <a:rPr lang="en-US" sz="2800" dirty="0" smtClean="0"/>
              <a:t>TO DO</a:t>
            </a:r>
            <a:endParaRPr lang="el-GR" sz="2800" dirty="0" smtClean="0"/>
          </a:p>
          <a:p>
            <a:pPr marL="0" indent="0">
              <a:spcBef>
                <a:spcPts val="0"/>
              </a:spcBef>
              <a:buNone/>
            </a:pPr>
            <a:r>
              <a:rPr lang="el-GR" sz="2800" dirty="0" smtClean="0"/>
              <a:t>4. </a:t>
            </a:r>
            <a:r>
              <a:rPr lang="en-US" sz="2800" dirty="0" smtClean="0"/>
              <a:t>TO DO</a:t>
            </a:r>
            <a:endParaRPr lang="en-US" dirty="0" smtClean="0"/>
          </a:p>
          <a:p>
            <a:pPr marL="0" indent="0">
              <a:spcBef>
                <a:spcPts val="0"/>
              </a:spcBef>
              <a:buNone/>
            </a:pPr>
            <a:endParaRPr lang="el-GR" dirty="0" smtClean="0"/>
          </a:p>
        </p:txBody>
      </p:sp>
      <p:sp>
        <p:nvSpPr>
          <p:cNvPr id="7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1619672" y="6381328"/>
            <a:ext cx="4904184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5125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D7AF2AC6-652D-4AD1-A671-8B499591D49C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4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extLst>
      <p:ext uri="{BB962C8B-B14F-4D97-AF65-F5344CB8AC3E}">
        <p14:creationId xmlns:p14="http://schemas.microsoft.com/office/powerpoint/2010/main" val="42692105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/>
          <a:lstStyle/>
          <a:p>
            <a:r>
              <a:rPr lang="el-GR" altLang="el-GR" b="1" dirty="0" smtClean="0">
                <a:solidFill>
                  <a:srgbClr val="333333"/>
                </a:solidFill>
              </a:rPr>
              <a:t>Περιεχόμενα ενότητας</a:t>
            </a:r>
            <a:r>
              <a:rPr lang="en-US" altLang="el-GR" b="1" dirty="0" smtClean="0">
                <a:solidFill>
                  <a:srgbClr val="333333"/>
                </a:solidFill>
              </a:rPr>
              <a:t> </a:t>
            </a:r>
            <a:endParaRPr lang="el-GR" altLang="el-GR" b="1" dirty="0" smtClean="0">
              <a:solidFill>
                <a:srgbClr val="333333"/>
              </a:solidFill>
            </a:endParaRPr>
          </a:p>
        </p:txBody>
      </p:sp>
      <p:sp>
        <p:nvSpPr>
          <p:cNvPr id="4" name="Θέση περιεχομένου 1">
            <a:hlinkClick r:id="rId8" action="ppaction://hlinksldjump" tooltip="Μετάβαση στη Διαφάνεια 6"/>
          </p:cNvPr>
          <p:cNvSpPr/>
          <p:nvPr>
            <p:custDataLst>
              <p:tags r:id="rId3"/>
            </p:custDataLst>
          </p:nvPr>
        </p:nvSpPr>
        <p:spPr>
          <a:xfrm>
            <a:off x="809078" y="162880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 smtClean="0">
                <a:solidFill>
                  <a:srgbClr val="0070C0"/>
                </a:solidFill>
                <a:hlinkClick r:id="rId8" action="ppaction://hlinksldjump"/>
              </a:rPr>
              <a:t>1. Το </a:t>
            </a:r>
            <a:r>
              <a:rPr lang="en-US" sz="2800" i="1" u="sng" dirty="0" smtClean="0">
                <a:solidFill>
                  <a:srgbClr val="0070C0"/>
                </a:solidFill>
                <a:hlinkClick r:id="rId8" action="ppaction://hlinksldjump"/>
              </a:rPr>
              <a:t>p </a:t>
            </a:r>
            <a:r>
              <a:rPr lang="el-GR" sz="2800" i="1" u="sng" dirty="0" smtClean="0">
                <a:solidFill>
                  <a:srgbClr val="0070C0"/>
                </a:solidFill>
                <a:hlinkClick r:id="rId8" action="ppaction://hlinksldjump"/>
              </a:rPr>
              <a:t>διάγραμμα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14" name="Θέση περιεχομένου 2">
            <a:hlinkClick r:id="rId9" action="ppaction://hlinksldjump"/>
          </p:cNvPr>
          <p:cNvSpPr/>
          <p:nvPr>
            <p:custDataLst>
              <p:tags r:id="rId4"/>
            </p:custDataLst>
          </p:nvPr>
        </p:nvSpPr>
        <p:spPr>
          <a:xfrm>
            <a:off x="827350" y="2348880"/>
            <a:ext cx="7507288" cy="4318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2800" i="1" dirty="0" smtClean="0">
                <a:solidFill>
                  <a:srgbClr val="0070C0"/>
                </a:solidFill>
                <a:hlinkClick r:id="rId10" action="ppaction://hlinksldjump"/>
              </a:rPr>
              <a:t>2</a:t>
            </a:r>
            <a:r>
              <a:rPr lang="el-GR" sz="2800" i="1" dirty="0" smtClean="0">
                <a:solidFill>
                  <a:srgbClr val="0070C0"/>
                </a:solidFill>
                <a:hlinkClick r:id="rId10" action="ppaction://hlinksldjump"/>
              </a:rPr>
              <a:t>. Το </a:t>
            </a:r>
            <a:r>
              <a:rPr lang="en-US" sz="2800" i="1" dirty="0" smtClean="0">
                <a:solidFill>
                  <a:srgbClr val="0070C0"/>
                </a:solidFill>
                <a:hlinkClick r:id="rId10" action="ppaction://hlinksldjump"/>
              </a:rPr>
              <a:t>c </a:t>
            </a:r>
            <a:r>
              <a:rPr lang="el-GR" sz="2800" i="1" dirty="0" smtClean="0">
                <a:solidFill>
                  <a:srgbClr val="0070C0"/>
                </a:solidFill>
                <a:hlinkClick r:id="rId10" action="ppaction://hlinksldjump"/>
              </a:rPr>
              <a:t>διάγραμμα</a:t>
            </a:r>
            <a:endParaRPr lang="el-GR" i="1" dirty="0">
              <a:solidFill>
                <a:srgbClr val="0070C0"/>
              </a:solidFill>
            </a:endParaRPr>
          </a:p>
        </p:txBody>
      </p:sp>
      <p:sp>
        <p:nvSpPr>
          <p:cNvPr id="16" name="Θέση περιεχομένου 1">
            <a:hlinkClick r:id="rId11" action="ppaction://hlinksldjump" tooltip="Μετάβαση στη Διαφάνεια 6"/>
          </p:cNvPr>
          <p:cNvSpPr/>
          <p:nvPr/>
        </p:nvSpPr>
        <p:spPr>
          <a:xfrm>
            <a:off x="809078" y="2852936"/>
            <a:ext cx="7507288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 smtClean="0">
                <a:solidFill>
                  <a:srgbClr val="0070C0"/>
                </a:solidFill>
                <a:hlinkClick r:id="rId12" action="ppaction://hlinksldjump"/>
              </a:rPr>
              <a:t>3. Δειγματοληψία αποδοχής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9" name="Θέση περιεχομένου 1">
            <a:hlinkClick r:id="rId13" action="ppaction://hlinksldjump" tooltip="Μετάβαση στη Διαφάνεια 6"/>
          </p:cNvPr>
          <p:cNvSpPr/>
          <p:nvPr/>
        </p:nvSpPr>
        <p:spPr>
          <a:xfrm>
            <a:off x="755576" y="3573016"/>
            <a:ext cx="7507288" cy="792088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l-GR" sz="2800" i="1" u="sng" dirty="0">
                <a:solidFill>
                  <a:srgbClr val="0070C0"/>
                </a:solidFill>
                <a:hlinkClick r:id="rId12" action="ppaction://hlinksldjump"/>
              </a:rPr>
              <a:t>4</a:t>
            </a:r>
            <a:r>
              <a:rPr lang="el-GR" sz="2800" i="1" u="sng" dirty="0" smtClean="0">
                <a:solidFill>
                  <a:srgbClr val="0070C0"/>
                </a:solidFill>
                <a:hlinkClick r:id="rId12" action="ppaction://hlinksldjump"/>
              </a:rPr>
              <a:t>. Ο </a:t>
            </a:r>
            <a:r>
              <a:rPr lang="en-US" sz="2800" i="1" u="sng" dirty="0" err="1" smtClean="0">
                <a:solidFill>
                  <a:srgbClr val="0070C0"/>
                </a:solidFill>
                <a:hlinkClick r:id="rId12" action="ppaction://hlinksldjump"/>
              </a:rPr>
              <a:t>Tagushi</a:t>
            </a:r>
            <a:r>
              <a:rPr lang="en-US" sz="2800" i="1" u="sng" dirty="0" smtClean="0">
                <a:solidFill>
                  <a:srgbClr val="0070C0"/>
                </a:solidFill>
                <a:hlinkClick r:id="rId12" action="ppaction://hlinksldjump"/>
              </a:rPr>
              <a:t> </a:t>
            </a:r>
            <a:r>
              <a:rPr lang="el-GR" sz="2800" i="1" u="sng" dirty="0" smtClean="0">
                <a:solidFill>
                  <a:srgbClr val="0070C0"/>
                </a:solidFill>
                <a:hlinkClick r:id="rId12" action="ppaction://hlinksldjump"/>
              </a:rPr>
              <a:t>και ο ποιοτικός έλεγχος</a:t>
            </a:r>
            <a:endParaRPr lang="el-GR" i="1" u="sng" dirty="0">
              <a:solidFill>
                <a:srgbClr val="0070C0"/>
              </a:solidFill>
            </a:endParaRPr>
          </a:p>
        </p:txBody>
      </p:sp>
      <p:sp>
        <p:nvSpPr>
          <p:cNvPr id="8" name="Θέση υποσέλιδου 1" descr="."/>
          <p:cNvSpPr>
            <a:spLocks noGrp="1"/>
          </p:cNvSpPr>
          <p:nvPr>
            <p:ph type="ftr" sz="quarter" idx="11"/>
            <p:custDataLst>
              <p:tags r:id="rId5"/>
            </p:custDataLst>
          </p:nvPr>
        </p:nvSpPr>
        <p:spPr>
          <a:xfrm>
            <a:off x="2339752" y="6356350"/>
            <a:ext cx="4464496" cy="385018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153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6"/>
            </p:custDataLst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fontAlgn="base">
              <a:spcBef>
                <a:spcPct val="0"/>
              </a:spcBef>
              <a:spcAft>
                <a:spcPct val="0"/>
              </a:spcAft>
            </a:pPr>
            <a:fld id="{BC9E2987-2DF3-4883-B675-0E329C0F7C88}" type="slidenum">
              <a:rPr lang="el-GR" altLang="el-GR" sz="1400">
                <a:solidFill>
                  <a:srgbClr val="000000"/>
                </a:solidFill>
                <a:latin typeface="+mn-lt"/>
              </a:rPr>
              <a:pPr fontAlgn="base">
                <a:spcBef>
                  <a:spcPct val="0"/>
                </a:spcBef>
                <a:spcAft>
                  <a:spcPct val="0"/>
                </a:spcAft>
              </a:pPr>
              <a:t>5</a:t>
            </a:fld>
            <a:endParaRPr lang="el-GR" altLang="el-GR" sz="1400" dirty="0">
              <a:solidFill>
                <a:srgbClr val="000000"/>
              </a:solidFill>
              <a:latin typeface="+mn-lt"/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9312387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Τίτλος 1"/>
          <p:cNvSpPr>
            <a:spLocks noGrp="1"/>
          </p:cNvSpPr>
          <p:nvPr>
            <p:ph type="title"/>
            <p:custDataLst>
              <p:tags r:id="rId2"/>
            </p:custDataLst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Τι είναι η Διοίκηση Ολικής Ποιότητας</a:t>
            </a:r>
            <a:endParaRPr lang="el-GR" b="1" dirty="0"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l-GR" dirty="0"/>
              <a:t>Είναι μια φιλοσοφία διοίκησης επιχειρήσεων που αναπτύχθηκε στην Ιαπωνία τη δεκαετία του 1950.</a:t>
            </a:r>
          </a:p>
          <a:p>
            <a:r>
              <a:rPr lang="el-GR" dirty="0"/>
              <a:t>Μεταδόθηκε τις δεκαετίες του 1970 και 1980 στις ΗΠΑ και στην Ευρώπη.</a:t>
            </a:r>
          </a:p>
          <a:p>
            <a:r>
              <a:rPr lang="el-GR" dirty="0"/>
              <a:t>«Είναι το σύστημα διοίκησης με βάση το οποίο επιδιώκεται η μεγιστοποίηση της αξίας ενός προϊόντος προσφέροντας ικανοποίηση στον πελάτη και στην κοινωνία και με τη συμμετοχή του εργαζόμενου». </a:t>
            </a:r>
          </a:p>
        </p:txBody>
      </p:sp>
      <p:sp>
        <p:nvSpPr>
          <p:cNvPr id="2" name="Θέση υποσέλιδου 1" descr="."/>
          <p:cNvSpPr>
            <a:spLocks noGrp="1"/>
          </p:cNvSpPr>
          <p:nvPr>
            <p:ph type="ftr" sz="quarter" idx="11"/>
            <p:custDataLst>
              <p:tags r:id="rId3"/>
            </p:custDataLst>
          </p:nvPr>
        </p:nvSpPr>
        <p:spPr>
          <a:xfrm>
            <a:off x="2555776" y="6356350"/>
            <a:ext cx="3960440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6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4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t>6</a:t>
            </a:fld>
            <a:endParaRPr lang="el-GR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39190292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Τίτλος 1"/>
          <p:cNvSpPr>
            <a:spLocks noGrp="1"/>
          </p:cNvSpPr>
          <p:nvPr>
            <p:ph type="title"/>
            <p:custDataLst>
              <p:tags r:id="rId1"/>
            </p:custDataLst>
          </p:nvPr>
        </p:nvSpPr>
        <p:spPr/>
        <p:txBody>
          <a:bodyPr>
            <a:normAutofit/>
          </a:bodyPr>
          <a:lstStyle/>
          <a:p>
            <a:r>
              <a:rPr lang="el-GR" b="1" dirty="0"/>
              <a:t>Ορισμοί της </a:t>
            </a:r>
            <a:r>
              <a:rPr lang="el-GR" b="1" dirty="0" smtClean="0"/>
              <a:t>Δ.Ο.Π.</a:t>
            </a:r>
            <a:endParaRPr lang="el-GR" b="1" dirty="0">
              <a:effectLst/>
            </a:endParaRPr>
          </a:p>
        </p:txBody>
      </p:sp>
      <p:sp>
        <p:nvSpPr>
          <p:cNvPr id="7" name="Content Placeholder 6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el-GR" sz="4000" dirty="0"/>
              <a:t>Είναι το σύνολο των </a:t>
            </a:r>
            <a:r>
              <a:rPr lang="el-GR" sz="4000" b="1" dirty="0"/>
              <a:t>δραστηριοτήτων</a:t>
            </a:r>
            <a:r>
              <a:rPr lang="el-GR" sz="4000" dirty="0"/>
              <a:t> που αποσκοπούν στη συνεχή ικανοποίηση των απαιτήσεων του πελάτη με ελαχιστοποίηση του κόστους ενεργοποιώντας όλους τους εργαζόμενους.</a:t>
            </a:r>
          </a:p>
        </p:txBody>
      </p:sp>
      <p:sp>
        <p:nvSpPr>
          <p:cNvPr id="5" name="Θέση υποσέλιδου 1" descr="."/>
          <p:cNvSpPr>
            <a:spLocks noGrp="1"/>
          </p:cNvSpPr>
          <p:nvPr>
            <p:ph type="ftr" sz="quarter" idx="11"/>
            <p:custDataLst>
              <p:tags r:id="rId2"/>
            </p:custDataLst>
          </p:nvPr>
        </p:nvSpPr>
        <p:spPr>
          <a:xfrm>
            <a:off x="2771800" y="6356350"/>
            <a:ext cx="3600400" cy="365125"/>
          </a:xfrm>
        </p:spPr>
        <p:txBody>
          <a:bodyPr/>
          <a:lstStyle/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>
            <a:spLocks noGrp="1"/>
          </p:cNvSpPr>
          <p:nvPr>
            <p:ph type="sldNum" sz="quarter" idx="12"/>
            <p:custDataLst>
              <p:tags r:id="rId3"/>
            </p:custDataLst>
          </p:nvPr>
        </p:nvSpPr>
        <p:spPr/>
        <p:txBody>
          <a:bodyPr/>
          <a:lstStyle/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t>7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97025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>
              <a:defRPr/>
            </a:pPr>
            <a:r>
              <a:rPr lang="el-GR" b="1" dirty="0"/>
              <a:t>Γενικές παρατηρήσεις για τη </a:t>
            </a:r>
            <a:r>
              <a:rPr lang="el-GR" b="1" dirty="0" smtClean="0"/>
              <a:t>ΔΟΠ </a:t>
            </a:r>
            <a:r>
              <a:rPr lang="en-US" b="1" dirty="0" smtClean="0"/>
              <a:t>(</a:t>
            </a:r>
            <a:r>
              <a:rPr lang="el-GR" b="1" dirty="0" smtClean="0"/>
              <a:t>1</a:t>
            </a:r>
            <a:r>
              <a:rPr lang="en-US" b="1" dirty="0" smtClean="0"/>
              <a:t>/2)</a:t>
            </a:r>
            <a:endParaRPr lang="el-GR" b="1" dirty="0">
              <a:effectLst/>
            </a:endParaRPr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r>
              <a:rPr lang="el-GR" dirty="0"/>
              <a:t>Η ΔΟΠ είναι εφικτή όταν γίνεται αποδεκτή από όλα τα μέλη της επιχείρησης.</a:t>
            </a:r>
          </a:p>
          <a:p>
            <a:r>
              <a:rPr lang="el-GR" dirty="0"/>
              <a:t>Ο κάθε εργαζόμενος θεωρείται υπεύθυνος για ένα μέρος του τελικού αποτελέσματος.</a:t>
            </a:r>
          </a:p>
          <a:p>
            <a:r>
              <a:rPr lang="el-GR" dirty="0"/>
              <a:t>Η ΔΟΠ βασίζεται στον ανθρώπινο παράγοντα και όχι στον τεχνολογικό εξοπλισμό.</a:t>
            </a:r>
          </a:p>
          <a:p>
            <a:r>
              <a:rPr lang="el-GR" dirty="0"/>
              <a:t>Ο εξοπλισμός και τα μέσα παραγωγής είναι απλώς εργαλεία για την επίτευξη των στόχων της ΔΟΠ.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303748" y="6356350"/>
            <a:ext cx="4536504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8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23973913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l-GR" b="1" dirty="0"/>
              <a:t>Γενικές παρατηρήσεις για τη </a:t>
            </a:r>
            <a:r>
              <a:rPr lang="el-GR" b="1" dirty="0" smtClean="0"/>
              <a:t>ΔΟΠ </a:t>
            </a:r>
            <a:r>
              <a:rPr lang="en-US" b="1" dirty="0" smtClean="0"/>
              <a:t>(</a:t>
            </a:r>
            <a:r>
              <a:rPr lang="el-GR" b="1" dirty="0" smtClean="0"/>
              <a:t>2</a:t>
            </a:r>
            <a:r>
              <a:rPr lang="en-US" b="1" dirty="0" smtClean="0"/>
              <a:t>/2)</a:t>
            </a:r>
            <a:endParaRPr lang="el-GR" b="1" dirty="0"/>
          </a:p>
        </p:txBody>
      </p:sp>
      <p:sp>
        <p:nvSpPr>
          <p:cNvPr id="2" name="Content Placeholder 1"/>
          <p:cNvSpPr>
            <a:spLocks noGrp="1"/>
          </p:cNvSpPr>
          <p:nvPr>
            <p:ph idx="1"/>
          </p:nvPr>
        </p:nvSpPr>
        <p:spPr>
          <a:xfrm>
            <a:off x="457200" y="1412776"/>
            <a:ext cx="8229600" cy="4713387"/>
          </a:xfrm>
        </p:spPr>
        <p:txBody>
          <a:bodyPr>
            <a:normAutofit lnSpcReduction="10000"/>
          </a:bodyPr>
          <a:lstStyle/>
          <a:p>
            <a:r>
              <a:rPr lang="el-GR" sz="3600" dirty="0"/>
              <a:t>Ηγεσία, εργαζόμενοι, πελάτες, προμηθευτές και κοινωνία.</a:t>
            </a:r>
          </a:p>
          <a:p>
            <a:r>
              <a:rPr lang="el-GR" sz="3600" dirty="0"/>
              <a:t>Η ανάπτυξη πληροφοριακού συστήματος βοηθάει στην επιτυχία της ΔΟΠ.</a:t>
            </a:r>
          </a:p>
          <a:p>
            <a:r>
              <a:rPr lang="el-GR" sz="3600" dirty="0"/>
              <a:t>Κύκλοι και ομάδες ποιότητας.</a:t>
            </a:r>
          </a:p>
          <a:p>
            <a:r>
              <a:rPr lang="el-GR" sz="3600" dirty="0"/>
              <a:t>Συμπληρωματικός ο ρόλος των υπολοίπων συστημάτων ποιότητας.</a:t>
            </a:r>
          </a:p>
        </p:txBody>
      </p:sp>
      <p:sp>
        <p:nvSpPr>
          <p:cNvPr id="6" name="Θέση υποσέλιδου 1" descr="."/>
          <p:cNvSpPr txBox="1">
            <a:spLocks/>
          </p:cNvSpPr>
          <p:nvPr>
            <p:custDataLst>
              <p:tags r:id="rId2"/>
            </p:custDataLst>
          </p:nvPr>
        </p:nvSpPr>
        <p:spPr>
          <a:xfrm>
            <a:off x="2195736" y="6356350"/>
            <a:ext cx="475252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ct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l-GR" sz="1400" dirty="0">
                <a:solidFill>
                  <a:prstClr val="black"/>
                </a:solidFill>
                <a:cs typeface="Arial" charset="0"/>
              </a:rPr>
              <a:t>Η φιλοσοφία της Διοίκησης Ολικής Ποιότητας</a:t>
            </a:r>
            <a:endParaRPr lang="en-US" sz="1400" dirty="0">
              <a:solidFill>
                <a:schemeClr val="tx1"/>
              </a:solidFill>
            </a:endParaRPr>
          </a:p>
        </p:txBody>
      </p:sp>
      <p:sp>
        <p:nvSpPr>
          <p:cNvPr id="4" name="Θέση αριθμού διαφάνειας 1" descr="."/>
          <p:cNvSpPr txBox="1">
            <a:spLocks/>
          </p:cNvSpPr>
          <p:nvPr>
            <p:custDataLst>
              <p:tags r:id="rId3"/>
            </p:custDataLst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el-GR"/>
            </a:defPPr>
            <a:lvl1pPr marL="0" algn="r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fld id="{53C4726A-630D-4CB4-B088-BAB00F4188E9}" type="slidenum">
              <a:rPr lang="el-GR" sz="1400" smtClean="0">
                <a:solidFill>
                  <a:schemeClr val="tx1"/>
                </a:solidFill>
              </a:rPr>
              <a:pPr/>
              <a:t>9</a:t>
            </a:fld>
            <a:endParaRPr lang="el-GR" sz="1400" dirty="0">
              <a:solidFill>
                <a:schemeClr val="tx1"/>
              </a:solidFill>
            </a:endParaRPr>
          </a:p>
        </p:txBody>
      </p:sp>
    </p:spTree>
    <p:custDataLst>
      <p:tags r:id="rId1"/>
    </p:custDataLst>
    <p:extLst>
      <p:ext uri="{BB962C8B-B14F-4D97-AF65-F5344CB8AC3E}">
        <p14:creationId xmlns:p14="http://schemas.microsoft.com/office/powerpoint/2010/main" val="17404071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DEFAULTLANGUAGE" val="msoLanguageIDGreek"/>
  <p:tag name="ZHAW.ACCESSIBILITYADDIN.CHECKTIMEDATE" val="10/2/2014 10:24:23 πμ"/>
</p:tagLst>
</file>

<file path=ppt/tags/tag1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1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6146,4,14,16,9,8,6153,"/>
</p:tagLst>
</file>

<file path=ppt/tags/tag1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1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050,2051,3,9,8,"/>
</p:tagLst>
</file>

<file path=ppt/tags/tag2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,7,2,6,"/>
</p:tagLst>
</file>

<file path=ppt/tags/tag2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2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10,2,6,4,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3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6,4,"/>
</p:tagLst>
</file>

<file path=ppt/tags/tag3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3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3,6,4,"/>
</p:tagLst>
</file>

<file path=ppt/tags/tag3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7,6,4,"/>
</p:tagLst>
</file>

<file path=ppt/tags/tag4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5,6,4,"/>
</p:tagLst>
</file>

<file path=ppt/tags/tag4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4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4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3074,3075,1026,3077,"/>
</p:tagLst>
</file>

<file path=ppt/tags/tag5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5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5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5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5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5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6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6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EnglishUS"/>
</p:tagLst>
</file>

<file path=ppt/tags/tag6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6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9,2,6,4,"/>
</p:tagLst>
</file>

<file path=ppt/tags/tag6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0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7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6,32,4,5,"/>
</p:tagLst>
</file>

<file path=ppt/tags/tag7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2,3,8,7,"/>
</p:tagLst>
</file>

<file path=ppt/tags/tag7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ags/tag8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READINGORDER" val="4098,4099,6,3,"/>
</p:tagLst>
</file>

<file path=ppt/tags/tag9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ZHAW.ACCESSIBILITYADDIN.CONFIRMEDLANGUAGE" val="msoLanguageIDGreek"/>
</p:tagLst>
</file>

<file path=ppt/theme/theme1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Θέμα του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item1.xml>��< ? x m l   v e r s i o n = " 1 . 0 "   e n c o d i n g = " u t f - 1 6 " ? > < D o c u m e n t S e t t i n g s   x m l n s : x s d = " h t t p : / / w w w . w 3 . o r g / 2 0 0 1 / X M L S c h e m a "   x m l n s : x s i = " h t t p : / / w w w . w 3 . o r g / 2 0 0 1 / X M L S c h e m a - i n s t a n c e "   x m l n s = " h t t p : / / w w w . z h a w . c h / A c c e s s i b i l i t y A d d I n " >  
     < C h e c k R e a d i n g O r d e r > t r u e < / C h e c k R e a d i n g O r d e r >  
     < C h e c k T a b l e H e a d e r > t r u e < / C h e c k T a b l e H e a d e r >  
     < C h e c k S l i d e T i t l e > t r u e < / C h e c k S l i d e T i t l e >  
     < C h e c k L a n g u a g e S e t t i n g > t r u e < / C h e c k L a n g u a g e S e t t i n g >  
     < C h e c k A l t T e x t > t r u e < / C h e c k A l t T e x t >  
     < C h e c k T e x t S i z e > f a l s e < / C h e c k T e x t S i z e >  
     < C h e c k S c r e e n T i p > f a l s e < / C h e c k S c r e e n T i p >  
     < S h o w S h a p e N a m e C o l u m n > t r u e < / S h o w S h a p e N a m e C o l u m n >  
     < S h o w I s s u e D e s c r i p t i o n > t r u e < / S h o w I s s u e D e s c r i p t i o n >  
 < / D o c u m e n t S e t t i n g s > 
</file>

<file path=customXml/itemProps1.xml><?xml version="1.0" encoding="utf-8"?>
<ds:datastoreItem xmlns:ds="http://schemas.openxmlformats.org/officeDocument/2006/customXml" ds:itemID="{679776F0-06C0-4371-9EF2-FA06D1238BE9}">
  <ds:schemaRefs>
    <ds:schemaRef ds:uri="http://www.w3.org/2001/XMLSchema"/>
    <ds:schemaRef ds:uri="http://www.zhaw.ch/AccessibilityAddIn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otalTime>830</TotalTime>
  <Words>1699</Words>
  <Application>Microsoft Office PowerPoint</Application>
  <PresentationFormat>On-screen Show (4:3)</PresentationFormat>
  <Paragraphs>225</Paragraphs>
  <Slides>30</Slides>
  <Notes>4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30</vt:i4>
      </vt:variant>
    </vt:vector>
  </HeadingPairs>
  <TitlesOfParts>
    <vt:vector size="31" baseType="lpstr">
      <vt:lpstr>Θέμα του Office</vt:lpstr>
      <vt:lpstr>Διοίκηση Ποιότητας</vt:lpstr>
      <vt:lpstr>Άδειες χρήσης </vt:lpstr>
      <vt:lpstr>Χρηματοδότηση </vt:lpstr>
      <vt:lpstr>Σκοποί ενότητας </vt:lpstr>
      <vt:lpstr>Περιεχόμενα ενότητας </vt:lpstr>
      <vt:lpstr>Τι είναι η Διοίκηση Ολικής Ποιότητας</vt:lpstr>
      <vt:lpstr>Ορισμοί της Δ.Ο.Π.</vt:lpstr>
      <vt:lpstr>Γενικές παρατηρήσεις για τη ΔΟΠ (1/2)</vt:lpstr>
      <vt:lpstr>Γενικές παρατηρήσεις για τη ΔΟΠ (2/2)</vt:lpstr>
      <vt:lpstr>Αξιώματα της ΔΟΠ (1/2)</vt:lpstr>
      <vt:lpstr>Αξιώματα της ΔΟΠ (2/2)</vt:lpstr>
      <vt:lpstr>Οι επτά κύριες αρχές της ΔΟΠ (1/4)</vt:lpstr>
      <vt:lpstr>Οι επτά κύριες αρχές της ΔΟΠ (2/4)</vt:lpstr>
      <vt:lpstr>Οι επτά κύριες αρχές της ΔΟΠ (3/4)</vt:lpstr>
      <vt:lpstr>Οι επτά κύριες αρχές της ΔΟΠ (4/4)</vt:lpstr>
      <vt:lpstr>Αντικειμενικοί στόχοι της ΔΟΠ</vt:lpstr>
      <vt:lpstr>Η διαχρονική πλήρης ικανοποίηση του πελάτη</vt:lpstr>
      <vt:lpstr>Η διαχρονική πλήρης ικανοποίηση των εργαζομένων</vt:lpstr>
      <vt:lpstr>Ανάπτυξη μόνιμης νοοτροπίας στους εργαζόμενους σε σχέση με τη ΔΟΠ</vt:lpstr>
      <vt:lpstr>Λόγοι υιοθέτησης της ΔΟΠ- Οφέλη από την εφαρμογή της</vt:lpstr>
      <vt:lpstr>Το πρότυπο ΔΟΠ της E.F.Q.M. (1/2)</vt:lpstr>
      <vt:lpstr>Το πρότυπο ΔΟΠ της EFQM (2/2)</vt:lpstr>
      <vt:lpstr>Κριτήρια της ΔΟΠ του EFQM</vt:lpstr>
      <vt:lpstr>ΔΟΠ και Σ.Δ.Π.</vt:lpstr>
      <vt:lpstr>Διαφορές ΔΟΠ και Δ.Π. (1/4)</vt:lpstr>
      <vt:lpstr>Διαφορές ΔΟΠ και Δ.Π. (2/4)</vt:lpstr>
      <vt:lpstr>Διαφορές ΔΟΠ και Δ.Π. (3/4)</vt:lpstr>
      <vt:lpstr>Διαφορές ΔΟΠ και Δ.Π. (4/4)</vt:lpstr>
      <vt:lpstr>Παράλυση Ποιότητας</vt:lpstr>
      <vt:lpstr>Τέλος ενότητας</vt:lpstr>
    </vt:vector>
  </TitlesOfParts>
  <Company>Τ.Ε.Ι. Θεσσαλίας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Διοίκηση Ποιότητας</dc:title>
  <dc:creator>Τσέλιος Δημήτριος</dc:creator>
  <dc:description>ΑΝΟΙΧΤΑ ΑΚΑΔΗΜΑΙΚΑ ΜΑΘΗΜΑΤΑ </dc:description>
  <cp:lastModifiedBy>chris</cp:lastModifiedBy>
  <cp:revision>247</cp:revision>
  <dcterms:created xsi:type="dcterms:W3CDTF">2014-01-04T17:23:58Z</dcterms:created>
  <dcterms:modified xsi:type="dcterms:W3CDTF">2014-02-10T09:35:39Z</dcterms:modified>
  <cp:category>Εκπαιδευτικό υλικό</cp:category>
  <cp:contentStatus>Τελικό</cp:contentStatus>
</cp:coreProperties>
</file>