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notesSlides/notesSlide1.xml" ContentType="application/vnd.openxmlformats-officedocument.presentationml.notesSlide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notesSlides/notesSlide2.xml" ContentType="application/vnd.openxmlformats-officedocument.presentationml.notesSlide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notesSlides/notesSlide3.xml" ContentType="application/vnd.openxmlformats-officedocument.presentationml.notesSlide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notesSlides/notesSlide4.xml" ContentType="application/vnd.openxmlformats-officedocument.presentationml.notesSlide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33"/>
  </p:notesMasterIdLst>
  <p:handoutMasterIdLst>
    <p:handoutMasterId r:id="rId34"/>
  </p:handoutMasterIdLst>
  <p:sldIdLst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91" r:id="rId17"/>
    <p:sldId id="272" r:id="rId18"/>
    <p:sldId id="277" r:id="rId19"/>
    <p:sldId id="278" r:id="rId20"/>
    <p:sldId id="279" r:id="rId21"/>
    <p:sldId id="280" r:id="rId22"/>
    <p:sldId id="281" r:id="rId23"/>
    <p:sldId id="286" r:id="rId24"/>
    <p:sldId id="282" r:id="rId25"/>
    <p:sldId id="283" r:id="rId26"/>
    <p:sldId id="284" r:id="rId27"/>
    <p:sldId id="285" r:id="rId28"/>
    <p:sldId id="288" r:id="rId29"/>
    <p:sldId id="289" r:id="rId30"/>
    <p:sldId id="290" r:id="rId31"/>
    <p:sldId id="262" r:id="rId32"/>
  </p:sldIdLst>
  <p:sldSz cx="9144000" cy="6858000" type="screen4x3"/>
  <p:notesSz cx="6858000" cy="9144000"/>
  <p:custDataLst>
    <p:tags r:id="rId35"/>
  </p:custDataLst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719" autoAdjust="0"/>
    <p:restoredTop sz="86369" autoAdjust="0"/>
  </p:normalViewPr>
  <p:slideViewPr>
    <p:cSldViewPr>
      <p:cViewPr>
        <p:scale>
          <a:sx n="66" d="100"/>
          <a:sy n="66" d="100"/>
        </p:scale>
        <p:origin x="-1158" y="-9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969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4" d="100"/>
          <a:sy n="84" d="100"/>
        </p:scale>
        <p:origin x="-1968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tableStyles" Target="tableStyles.xml"/><Relationship Id="rId21" Type="http://schemas.openxmlformats.org/officeDocument/2006/relationships/slide" Target="slides/slide19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notesMaster" Target="notesMasters/notesMaster1.xml"/><Relationship Id="rId38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tags" Target="tags/tag1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2DEEF8-91CF-43A7-9C63-6EF0B6382453}" type="datetimeFigureOut">
              <a:rPr lang="el-GR" smtClean="0"/>
              <a:t>10/2/2014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7B4C13-CE47-4BA1-A4D9-BCBA86B9828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421519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081F-3ABD-4FDA-AE9F-3F9AAB52EDFE}" type="datetimeFigureOut">
              <a:rPr lang="el-GR" smtClean="0"/>
              <a:t>10/2/2014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D595EC-31B5-4FE2-9AD0-355B36B01B6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135645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CCA508-3B63-4BA9-93AF-AA2EFF565143}" type="slidenum">
              <a:rPr lang="el-GR" smtClean="0"/>
              <a:pPr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363420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Θέση εικόνας διαφάνειας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Θέση σημειώσεων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l-GR" altLang="el-GR" smtClean="0"/>
          </a:p>
        </p:txBody>
      </p:sp>
      <p:sp>
        <p:nvSpPr>
          <p:cNvPr id="22532" name="Θέση αριθμού διαφάνειας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3D61881-B8B8-4D07-9007-E6099A58A147}" type="slidenum">
              <a:rPr lang="el-GR" altLang="el-GR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l-GR" altLang="el-GR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17244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24CBB-4C0D-42EC-90B2-2CF55688AF08}" type="datetime1">
              <a:rPr lang="el-GR" smtClean="0"/>
              <a:t>10/2/2014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Potigam nomater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5CC12-D00C-4A9A-82EA-111DE1DD81B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41818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6BDCF-F245-4491-B658-E596E094933B}" type="datetime1">
              <a:rPr lang="el-GR" smtClean="0"/>
              <a:t>10/2/2014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Potigam nomater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5CC12-D00C-4A9A-82EA-111DE1DD81B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464855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DA856-2BE7-4FBD-AFE9-5E7B40881864}" type="datetime1">
              <a:rPr lang="el-GR" smtClean="0"/>
              <a:t>10/2/2014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Potigam nomater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5CC12-D00C-4A9A-82EA-111DE1DD81B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5573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3070B-51BF-4697-B005-087C01FF6DFD}" type="datetime1">
              <a:rPr lang="el-GR" smtClean="0"/>
              <a:t>10/2/2014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Potigam nomater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5CC12-D00C-4A9A-82EA-111DE1DD81B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073188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318B3-C328-4CAA-A5EE-16FBAF7CFD2D}" type="datetime1">
              <a:rPr lang="el-GR" smtClean="0"/>
              <a:t>10/2/2014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Potigam nomater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5CC12-D00C-4A9A-82EA-111DE1DD81B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38656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82A44-6C3F-4022-9A10-C18AA496641E}" type="datetime1">
              <a:rPr lang="el-GR" smtClean="0"/>
              <a:t>10/2/2014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Potigam nomater</a:t>
            </a: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5CC12-D00C-4A9A-82EA-111DE1DD81B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58064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06362-3B58-4DCD-B062-30261BF97AFE}" type="datetime1">
              <a:rPr lang="el-GR" smtClean="0"/>
              <a:t>10/2/2014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Potigam nomater</a:t>
            </a:r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5CC12-D00C-4A9A-82EA-111DE1DD81B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34099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16116-3F59-4217-9211-173B96A20F8A}" type="datetime1">
              <a:rPr lang="el-GR" smtClean="0"/>
              <a:t>10/2/2014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Potigam nomater</a:t>
            </a:r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5CC12-D00C-4A9A-82EA-111DE1DD81B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578532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17B57-D6BB-482A-9586-1BE3A2D51E53}" type="datetime1">
              <a:rPr lang="el-GR" smtClean="0"/>
              <a:t>10/2/2014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Potigam nomater</a:t>
            </a:r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5CC12-D00C-4A9A-82EA-111DE1DD81B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69053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D4FF8-E15E-4F22-8E0D-0A4126C4818F}" type="datetime1">
              <a:rPr lang="el-GR" smtClean="0"/>
              <a:t>10/2/2014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Potigam nomater</a:t>
            </a: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5CC12-D00C-4A9A-82EA-111DE1DD81B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846197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D0ABE-E30F-40C0-90BE-E20DF273E46E}" type="datetime1">
              <a:rPr lang="el-GR" smtClean="0"/>
              <a:t>10/2/2014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Potigam nomater</a:t>
            </a: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5CC12-D00C-4A9A-82EA-111DE1DD81B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380008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3FFDCA-C927-4243-A0BC-0F72D82FE41C}" type="datetime1">
              <a:rPr lang="el-GR" smtClean="0"/>
              <a:t>10/2/2014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Potigam nomater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B5CC12-D00C-4A9A-82EA-111DE1DD81B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85545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tags" Target="../tags/tag4.xml"/><Relationship Id="rId7" Type="http://schemas.openxmlformats.org/officeDocument/2006/relationships/hyperlink" Target="http://creativecommons.org/licenses/by-sa/3.0/deed.el" TargetMode="Externa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1.jpeg"/><Relationship Id="rId5" Type="http://schemas.openxmlformats.org/officeDocument/2006/relationships/hyperlink" Target="http://www.teilar.gr/" TargetMode="External"/><Relationship Id="rId10" Type="http://schemas.openxmlformats.org/officeDocument/2006/relationships/image" Target="../media/image3.png"/><Relationship Id="rId4" Type="http://schemas.openxmlformats.org/officeDocument/2006/relationships/slideLayout" Target="../slideLayouts/slideLayout1.xml"/><Relationship Id="rId9" Type="http://schemas.openxmlformats.org/officeDocument/2006/relationships/hyperlink" Target="http://www.edulll.gr/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4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40.xml"/><Relationship Id="rId2" Type="http://schemas.openxmlformats.org/officeDocument/2006/relationships/tags" Target="../tags/tag39.xml"/><Relationship Id="rId1" Type="http://schemas.openxmlformats.org/officeDocument/2006/relationships/tags" Target="../tags/tag38.xml"/><Relationship Id="rId4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43.xml"/><Relationship Id="rId2" Type="http://schemas.openxmlformats.org/officeDocument/2006/relationships/tags" Target="../tags/tag42.xml"/><Relationship Id="rId1" Type="http://schemas.openxmlformats.org/officeDocument/2006/relationships/tags" Target="../tags/tag41.xml"/><Relationship Id="rId5" Type="http://schemas.openxmlformats.org/officeDocument/2006/relationships/slideLayout" Target="../slideLayouts/slideLayout7.xml"/><Relationship Id="rId4" Type="http://schemas.openxmlformats.org/officeDocument/2006/relationships/tags" Target="../tags/tag4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47.xml"/><Relationship Id="rId2" Type="http://schemas.openxmlformats.org/officeDocument/2006/relationships/tags" Target="../tags/tag46.xml"/><Relationship Id="rId1" Type="http://schemas.openxmlformats.org/officeDocument/2006/relationships/tags" Target="../tags/tag45.xml"/><Relationship Id="rId4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50.xml"/><Relationship Id="rId2" Type="http://schemas.openxmlformats.org/officeDocument/2006/relationships/tags" Target="../tags/tag49.xml"/><Relationship Id="rId1" Type="http://schemas.openxmlformats.org/officeDocument/2006/relationships/tags" Target="../tags/tag48.xml"/><Relationship Id="rId4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tags" Target="../tags/tag51.xml"/><Relationship Id="rId4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tags" Target="../tags/tag56.xml"/><Relationship Id="rId2" Type="http://schemas.openxmlformats.org/officeDocument/2006/relationships/tags" Target="../tags/tag55.xml"/><Relationship Id="rId1" Type="http://schemas.openxmlformats.org/officeDocument/2006/relationships/tags" Target="../tags/tag54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5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4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tags" Target="../tags/tag63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4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tags" Target="../tags/tag66.xml"/><Relationship Id="rId2" Type="http://schemas.openxmlformats.org/officeDocument/2006/relationships/tags" Target="../tags/tag65.xml"/><Relationship Id="rId1" Type="http://schemas.openxmlformats.org/officeDocument/2006/relationships/tags" Target="../tags/tag64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6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6" Type="http://schemas.openxmlformats.org/officeDocument/2006/relationships/image" Target="../media/image2.png"/><Relationship Id="rId5" Type="http://schemas.openxmlformats.org/officeDocument/2006/relationships/hyperlink" Target="http://creativecommons.org/licenses/by-sa/3.0/deed.el" TargetMode="External"/><Relationship Id="rId4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tags" Target="../tags/tag70.xml"/><Relationship Id="rId2" Type="http://schemas.openxmlformats.org/officeDocument/2006/relationships/tags" Target="../tags/tag69.xml"/><Relationship Id="rId1" Type="http://schemas.openxmlformats.org/officeDocument/2006/relationships/tags" Target="../tags/tag68.xml"/><Relationship Id="rId4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1.xml"/><Relationship Id="rId5" Type="http://schemas.microsoft.com/office/2007/relationships/hdphoto" Target="../media/hdphoto1.wdp"/><Relationship Id="rId4" Type="http://schemas.openxmlformats.org/officeDocument/2006/relationships/image" Target="../media/image5.jpe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tags" Target="../tags/tag10.xml"/><Relationship Id="rId7" Type="http://schemas.openxmlformats.org/officeDocument/2006/relationships/hyperlink" Target="http://www.edulll.gr/" TargetMode="External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6" Type="http://schemas.openxmlformats.org/officeDocument/2006/relationships/notesSlide" Target="../notesSlides/notesSlide1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1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3.png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hyperlink" Target="http://www.edulll.gr/" TargetMode="External"/><Relationship Id="rId5" Type="http://schemas.openxmlformats.org/officeDocument/2006/relationships/image" Target="../media/image2.png"/><Relationship Id="rId4" Type="http://schemas.openxmlformats.org/officeDocument/2006/relationships/hyperlink" Target="http://creativecommons.org/licenses/by-sa/3.0/deed.el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4.xml"/><Relationship Id="rId2" Type="http://schemas.openxmlformats.org/officeDocument/2006/relationships/tags" Target="../tags/tag13.xml"/><Relationship Id="rId1" Type="http://schemas.openxmlformats.org/officeDocument/2006/relationships/tags" Target="../tags/tag12.xml"/><Relationship Id="rId6" Type="http://schemas.openxmlformats.org/officeDocument/2006/relationships/notesSlide" Target="../notesSlides/notesSlide2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15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" Target="slide6.xml"/><Relationship Id="rId13" Type="http://schemas.openxmlformats.org/officeDocument/2006/relationships/slide" Target="slide27.xml"/><Relationship Id="rId3" Type="http://schemas.openxmlformats.org/officeDocument/2006/relationships/tags" Target="../tags/tag18.xml"/><Relationship Id="rId7" Type="http://schemas.openxmlformats.org/officeDocument/2006/relationships/slideLayout" Target="../slideLayouts/slideLayout6.xml"/><Relationship Id="rId12" Type="http://schemas.openxmlformats.org/officeDocument/2006/relationships/slide" Target="slide26.xml"/><Relationship Id="rId2" Type="http://schemas.openxmlformats.org/officeDocument/2006/relationships/tags" Target="../tags/tag17.xml"/><Relationship Id="rId1" Type="http://schemas.openxmlformats.org/officeDocument/2006/relationships/tags" Target="../tags/tag16.xml"/><Relationship Id="rId6" Type="http://schemas.openxmlformats.org/officeDocument/2006/relationships/tags" Target="../tags/tag21.xml"/><Relationship Id="rId11" Type="http://schemas.openxmlformats.org/officeDocument/2006/relationships/slide" Target="slide15.xml"/><Relationship Id="rId5" Type="http://schemas.openxmlformats.org/officeDocument/2006/relationships/tags" Target="../tags/tag20.xml"/><Relationship Id="rId10" Type="http://schemas.openxmlformats.org/officeDocument/2006/relationships/slide" Target="slide16.xml"/><Relationship Id="rId4" Type="http://schemas.openxmlformats.org/officeDocument/2006/relationships/tags" Target="../tags/tag19.xml"/><Relationship Id="rId9" Type="http://schemas.openxmlformats.org/officeDocument/2006/relationships/slide" Target="slide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6" Type="http://schemas.openxmlformats.org/officeDocument/2006/relationships/notesSlide" Target="../notesSlides/notesSlide3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2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5" Type="http://schemas.openxmlformats.org/officeDocument/2006/relationships/notesSlide" Target="../notesSlides/notesSlide4.xml"/><Relationship Id="rId4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tags" Target="../tags/tag29.xml"/><Relationship Id="rId4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34.xml"/><Relationship Id="rId2" Type="http://schemas.openxmlformats.org/officeDocument/2006/relationships/tags" Target="../tags/tag33.xml"/><Relationship Id="rId1" Type="http://schemas.openxmlformats.org/officeDocument/2006/relationships/tags" Target="../tags/tag32.xml"/><Relationship Id="rId4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Εικόνα 1" descr="Λογότυπο Τεχνολογικό Εκπαιδευτικό Ίδρυμα Θεσσαλίας.">
            <a:hlinkClick r:id="rId5" tooltip="Μετάβαση στην Ιστοσελίδα του Ιδρύματος"/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613" y="449263"/>
            <a:ext cx="3455987" cy="114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Τίτλος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582613" y="1772816"/>
            <a:ext cx="7949827" cy="1236663"/>
          </a:xfrm>
        </p:spPr>
        <p:txBody>
          <a:bodyPr>
            <a:noAutofit/>
          </a:bodyPr>
          <a:lstStyle/>
          <a:p>
            <a:r>
              <a:rPr lang="el-GR" altLang="el-GR" b="1" dirty="0" smtClean="0">
                <a:solidFill>
                  <a:srgbClr val="000000"/>
                </a:solidFill>
              </a:rPr>
              <a:t>Διοίκηση Ποιότητας</a:t>
            </a:r>
            <a:endParaRPr lang="el-GR" altLang="el-GR" dirty="0" smtClean="0"/>
          </a:p>
        </p:txBody>
      </p:sp>
      <p:sp>
        <p:nvSpPr>
          <p:cNvPr id="3" name="Θέση περιεχομένου 1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971600" y="3140968"/>
            <a:ext cx="7128792" cy="2316088"/>
          </a:xfrm>
        </p:spPr>
        <p:txBody>
          <a:bodyPr rtlCol="0">
            <a:normAutofit fontScale="92500" lnSpcReduction="10000"/>
          </a:bodyPr>
          <a:lstStyle/>
          <a:p>
            <a:pPr>
              <a:spcBef>
                <a:spcPts val="0"/>
              </a:spcBef>
              <a:spcAft>
                <a:spcPts val="1800"/>
              </a:spcAft>
              <a:defRPr/>
            </a:pPr>
            <a:r>
              <a:rPr lang="el-GR" sz="2800" b="1" dirty="0">
                <a:solidFill>
                  <a:prstClr val="black"/>
                </a:solidFill>
                <a:cs typeface="Arial" charset="0"/>
              </a:rPr>
              <a:t>Ενότητα 8</a:t>
            </a:r>
            <a:r>
              <a:rPr lang="en-US" sz="2800" b="1" dirty="0" smtClean="0">
                <a:solidFill>
                  <a:prstClr val="black"/>
                </a:solidFill>
                <a:cs typeface="Arial" charset="0"/>
              </a:rPr>
              <a:t>:</a:t>
            </a:r>
            <a:r>
              <a:rPr lang="el-GR" sz="2800" b="1" dirty="0">
                <a:solidFill>
                  <a:prstClr val="black"/>
                </a:solidFill>
                <a:cs typeface="Arial" charset="0"/>
              </a:rPr>
              <a:t> </a:t>
            </a:r>
            <a:r>
              <a:rPr lang="el-GR" sz="2800" dirty="0">
                <a:solidFill>
                  <a:prstClr val="black"/>
                </a:solidFill>
                <a:cs typeface="Arial" charset="0"/>
              </a:rPr>
              <a:t>Η φιλοσοφία της Διοίκησης Ολικής Ποιότητας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l-GR" sz="2800" dirty="0">
                <a:solidFill>
                  <a:prstClr val="black"/>
                </a:solidFill>
                <a:cs typeface="Arial" charset="0"/>
              </a:rPr>
              <a:t> </a:t>
            </a:r>
            <a:r>
              <a:rPr lang="el-GR" sz="2800" b="1" dirty="0">
                <a:solidFill>
                  <a:prstClr val="black"/>
                </a:solidFill>
                <a:cs typeface="Arial" charset="0"/>
              </a:rPr>
              <a:t>   </a:t>
            </a:r>
            <a:r>
              <a:rPr lang="el-GR" sz="2800" dirty="0">
                <a:solidFill>
                  <a:prstClr val="black"/>
                </a:solidFill>
                <a:cs typeface="Arial" charset="0"/>
              </a:rPr>
              <a:t>Διδάσκων: </a:t>
            </a:r>
            <a:r>
              <a:rPr lang="el-GR" sz="2800" dirty="0" err="1" smtClean="0">
                <a:solidFill>
                  <a:prstClr val="black"/>
                </a:solidFill>
                <a:cs typeface="Arial" charset="0"/>
              </a:rPr>
              <a:t>Τσέλιος</a:t>
            </a:r>
            <a:r>
              <a:rPr lang="el-GR" sz="2800" dirty="0" smtClean="0">
                <a:solidFill>
                  <a:prstClr val="black"/>
                </a:solidFill>
                <a:cs typeface="Arial" charset="0"/>
              </a:rPr>
              <a:t> Δημήτριος, </a:t>
            </a:r>
          </a:p>
          <a:p>
            <a:pPr>
              <a:spcBef>
                <a:spcPts val="0"/>
              </a:spcBef>
              <a:spcAft>
                <a:spcPts val="1200"/>
              </a:spcAft>
              <a:defRPr/>
            </a:pPr>
            <a:r>
              <a:rPr lang="el-GR" sz="2800" dirty="0">
                <a:solidFill>
                  <a:prstClr val="black"/>
                </a:solidFill>
                <a:cs typeface="Arial" charset="0"/>
              </a:rPr>
              <a:t>Καθηγητής </a:t>
            </a:r>
            <a:r>
              <a:rPr lang="el-GR" sz="2800" dirty="0" smtClean="0">
                <a:solidFill>
                  <a:prstClr val="black"/>
                </a:solidFill>
                <a:cs typeface="Arial" charset="0"/>
              </a:rPr>
              <a:t>Εφαρμογών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l-GR" sz="2800" dirty="0" smtClean="0">
                <a:solidFill>
                  <a:prstClr val="black"/>
                </a:solidFill>
                <a:cs typeface="Arial" charset="0"/>
              </a:rPr>
              <a:t>Τμήμα Διοίκησης Επιχειρήσεων </a:t>
            </a:r>
            <a:endParaRPr lang="en-US" sz="2800" b="1" dirty="0">
              <a:solidFill>
                <a:prstClr val="black"/>
              </a:solidFill>
              <a:cs typeface="Arial" charset="0"/>
            </a:endParaRP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l-GR" dirty="0"/>
          </a:p>
        </p:txBody>
      </p:sp>
      <p:pic>
        <p:nvPicPr>
          <p:cNvPr id="9" name="Εικόνα 2" descr=" Λογότυπο για Άδειες χρήσης Creative Commons, B Y, S A. ">
            <a:hlinkClick r:id="rId7" tooltip="Μετάβαση στην Άδεια Χρήσης"/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5943600"/>
            <a:ext cx="1690688" cy="5915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Εικόνα 3" descr="Λογότυπο Επιχειρησιακού Προγράμματος Εκπαίδευση και Δια βίου Μάθηση του Υπουργείου Παιδείας, ΕΣΠΑ 2007 - 2013, με τη σημαία της Ευρωπαϊκής Ένωσης, το οποίο συγχρηματοδοτείται από την Ευρωπαϊκή Ένωση (Ευρωπαϊκό Κοινωνικό Ταμείο) και από εθνικούς πόρους. " title="Λογότυπο Χρηματοδότησης. ">
            <a:hlinkClick r:id="rId9" tooltip="Μετάβαση σε www.edulll.gr"/>
          </p:cNvPr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3492500" y="5657850"/>
            <a:ext cx="4310063" cy="1030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232724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b="1" dirty="0"/>
              <a:t>Αξιώματα της </a:t>
            </a:r>
            <a:r>
              <a:rPr lang="el-GR" b="1" dirty="0" smtClean="0"/>
              <a:t>ΔΟΠ </a:t>
            </a:r>
            <a:r>
              <a:rPr lang="en-US" b="1" dirty="0" smtClean="0"/>
              <a:t>(</a:t>
            </a:r>
            <a:r>
              <a:rPr lang="el-GR" b="1" dirty="0" smtClean="0"/>
              <a:t>1</a:t>
            </a:r>
            <a:r>
              <a:rPr lang="en-US" b="1" dirty="0" smtClean="0"/>
              <a:t>/2)</a:t>
            </a:r>
            <a:endParaRPr lang="el-GR" b="1" dirty="0"/>
          </a:p>
        </p:txBody>
      </p:sp>
      <p:grpSp>
        <p:nvGrpSpPr>
          <p:cNvPr id="7" name="Group 6" descr="Σχεδιάγραμμα που δείχνει ένα τρίγωνο στην βάση του οποίου υπάρχει η συμμετοχή και η επιστημονική γνώση ενώ στην κορυφή η δέσμευση."/>
          <p:cNvGrpSpPr/>
          <p:nvPr/>
        </p:nvGrpSpPr>
        <p:grpSpPr>
          <a:xfrm>
            <a:off x="611560" y="1268760"/>
            <a:ext cx="7776790" cy="4608512"/>
            <a:chOff x="1258888" y="2205038"/>
            <a:chExt cx="7345362" cy="3849687"/>
          </a:xfrm>
        </p:grpSpPr>
        <p:sp>
          <p:nvSpPr>
            <p:cNvPr id="8" name="AutoShape 2" descr="Σχεδιάγραμμα που δείχνει ένα τρίγωνο στην βάση του οποίου υπάρχει η συμμετοχή και η επιστημονική γνώση ενώ στην κορυφή η δέσμευση."/>
            <p:cNvSpPr>
              <a:spLocks noChangeArrowheads="1"/>
            </p:cNvSpPr>
            <p:nvPr/>
          </p:nvSpPr>
          <p:spPr bwMode="auto">
            <a:xfrm>
              <a:off x="2555081" y="2708275"/>
              <a:ext cx="4144867" cy="2520950"/>
            </a:xfrm>
            <a:prstGeom prst="triangle">
              <a:avLst>
                <a:gd name="adj" fmla="val 50000"/>
              </a:avLst>
            </a:prstGeom>
            <a:solidFill>
              <a:schemeClr val="accent5">
                <a:lumMod val="75000"/>
              </a:schemeClr>
            </a:solidFill>
            <a:ln w="936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0" name="Text Box 3" descr="[DECORATIVE]"/>
            <p:cNvSpPr txBox="1">
              <a:spLocks noChangeArrowheads="1"/>
            </p:cNvSpPr>
            <p:nvPr/>
          </p:nvSpPr>
          <p:spPr bwMode="auto">
            <a:xfrm>
              <a:off x="3419475" y="2205038"/>
              <a:ext cx="2592388" cy="4603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1pPr>
              <a:lvl2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2pPr>
              <a:lvl3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3pPr>
              <a:lvl4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4pPr>
              <a:lvl5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9pPr>
            </a:lstStyle>
            <a:p>
              <a:pPr algn="ctr">
                <a:spcBef>
                  <a:spcPts val="1500"/>
                </a:spcBef>
                <a:buClrTx/>
                <a:buFontTx/>
                <a:buNone/>
              </a:pPr>
              <a:r>
                <a:rPr lang="el-GR" altLang="el-GR">
                  <a:solidFill>
                    <a:schemeClr val="tx1"/>
                  </a:solidFill>
                </a:rPr>
                <a:t>Δέσμευση</a:t>
              </a:r>
            </a:p>
          </p:txBody>
        </p:sp>
        <p:sp>
          <p:nvSpPr>
            <p:cNvPr id="11" name="Text Box 4" descr="[DECORATIVE]"/>
            <p:cNvSpPr txBox="1">
              <a:spLocks noChangeArrowheads="1"/>
            </p:cNvSpPr>
            <p:nvPr/>
          </p:nvSpPr>
          <p:spPr bwMode="auto">
            <a:xfrm>
              <a:off x="1258888" y="5229225"/>
              <a:ext cx="2592387" cy="4603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1pPr>
              <a:lvl2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2pPr>
              <a:lvl3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3pPr>
              <a:lvl4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4pPr>
              <a:lvl5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9pPr>
            </a:lstStyle>
            <a:p>
              <a:pPr algn="ctr">
                <a:spcBef>
                  <a:spcPts val="1500"/>
                </a:spcBef>
                <a:buClrTx/>
                <a:buFontTx/>
                <a:buNone/>
              </a:pPr>
              <a:r>
                <a:rPr lang="el-GR" altLang="el-GR" dirty="0">
                  <a:solidFill>
                    <a:schemeClr val="tx1"/>
                  </a:solidFill>
                </a:rPr>
                <a:t>Συμμετοχή</a:t>
              </a:r>
            </a:p>
          </p:txBody>
        </p:sp>
        <p:sp>
          <p:nvSpPr>
            <p:cNvPr id="12" name="Text Box 5" descr="[DECORATIVE]"/>
            <p:cNvSpPr txBox="1">
              <a:spLocks noChangeArrowheads="1"/>
            </p:cNvSpPr>
            <p:nvPr/>
          </p:nvSpPr>
          <p:spPr bwMode="auto">
            <a:xfrm>
              <a:off x="6011863" y="5229225"/>
              <a:ext cx="2592387" cy="8255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1pPr>
              <a:lvl2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2pPr>
              <a:lvl3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3pPr>
              <a:lvl4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4pPr>
              <a:lvl5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9pPr>
            </a:lstStyle>
            <a:p>
              <a:pPr algn="ctr">
                <a:spcBef>
                  <a:spcPts val="1500"/>
                </a:spcBef>
                <a:buClrTx/>
                <a:buFontTx/>
                <a:buNone/>
              </a:pPr>
              <a:r>
                <a:rPr lang="el-GR" altLang="el-GR">
                  <a:solidFill>
                    <a:schemeClr val="tx1"/>
                  </a:solidFill>
                </a:rPr>
                <a:t>Επιστημονική γνώση</a:t>
              </a:r>
            </a:p>
          </p:txBody>
        </p:sp>
      </p:grpSp>
      <p:sp>
        <p:nvSpPr>
          <p:cNvPr id="6" name="Θέση υποσέλιδου 1" descr=".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2303748" y="6356350"/>
            <a:ext cx="45365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1400" dirty="0">
                <a:solidFill>
                  <a:prstClr val="black"/>
                </a:solidFill>
                <a:cs typeface="Arial" charset="0"/>
              </a:rPr>
              <a:t>Η φιλοσοφία της Διοίκησης Ολικής Ποιότητας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" name="Θέση αριθμού διαφάνειας 1" descr=".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3C4726A-630D-4CB4-B088-BAB00F4188E9}" type="slidenum">
              <a:rPr lang="el-GR" sz="1400" smtClean="0">
                <a:solidFill>
                  <a:schemeClr val="tx1"/>
                </a:solidFill>
              </a:rPr>
              <a:pPr/>
              <a:t>10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73801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b="1" dirty="0"/>
              <a:t>Αξιώματα της ΔΟΠ </a:t>
            </a:r>
            <a:r>
              <a:rPr lang="en-US" b="1" dirty="0" smtClean="0"/>
              <a:t>(</a:t>
            </a:r>
            <a:r>
              <a:rPr lang="el-GR" b="1" dirty="0" smtClean="0"/>
              <a:t>2</a:t>
            </a:r>
            <a:r>
              <a:rPr lang="en-US" b="1" dirty="0" smtClean="0"/>
              <a:t>/2)</a:t>
            </a:r>
            <a:endParaRPr lang="el-GR" b="1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l-GR" dirty="0" smtClean="0"/>
          </a:p>
          <a:p>
            <a:r>
              <a:rPr lang="el-GR" dirty="0" smtClean="0"/>
              <a:t>Τα </a:t>
            </a:r>
            <a:r>
              <a:rPr lang="el-GR" dirty="0"/>
              <a:t>αξιώματα λειτουργούν </a:t>
            </a:r>
            <a:r>
              <a:rPr lang="el-GR" b="1" dirty="0" smtClean="0"/>
              <a:t>συμπληρωματικά</a:t>
            </a:r>
            <a:r>
              <a:rPr lang="el-GR" dirty="0" smtClean="0"/>
              <a:t>.</a:t>
            </a:r>
            <a:endParaRPr lang="el-GR" dirty="0"/>
          </a:p>
          <a:p>
            <a:endParaRPr lang="el-GR" dirty="0" smtClean="0"/>
          </a:p>
          <a:p>
            <a:endParaRPr lang="el-GR" dirty="0" smtClean="0"/>
          </a:p>
          <a:p>
            <a:r>
              <a:rPr lang="el-GR" b="1" dirty="0" smtClean="0"/>
              <a:t>Από </a:t>
            </a:r>
            <a:r>
              <a:rPr lang="el-GR" b="1" dirty="0"/>
              <a:t>τα τρία αξιώματα προκύπτουν οι επτά κύριες </a:t>
            </a:r>
            <a:r>
              <a:rPr lang="el-GR" b="1" dirty="0" smtClean="0"/>
              <a:t>αρχές.</a:t>
            </a:r>
            <a:endParaRPr lang="el-GR" b="1" dirty="0"/>
          </a:p>
          <a:p>
            <a:endParaRPr lang="el-GR" dirty="0"/>
          </a:p>
        </p:txBody>
      </p:sp>
      <p:sp>
        <p:nvSpPr>
          <p:cNvPr id="6" name="Θέση υποσέλιδου 1" descr=".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2159732" y="6356350"/>
            <a:ext cx="48245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1400" dirty="0">
                <a:solidFill>
                  <a:prstClr val="black"/>
                </a:solidFill>
                <a:cs typeface="Arial" charset="0"/>
              </a:rPr>
              <a:t>Η φιλοσοφία της Διοίκησης Ολικής Ποιότητας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" name="Θέση αριθμού διαφάνειας 1" descr=".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3C4726A-630D-4CB4-B088-BAB00F4188E9}" type="slidenum">
              <a:rPr lang="el-GR" sz="1400" smtClean="0">
                <a:solidFill>
                  <a:schemeClr val="tx1"/>
                </a:solidFill>
              </a:rPr>
              <a:pPr/>
              <a:t>11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64503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 idx="4294967295"/>
          </p:nvPr>
        </p:nvSpPr>
        <p:spPr>
          <a:xfrm>
            <a:off x="457200" y="5375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l-GR" b="1" dirty="0"/>
              <a:t>Οι επτά κύριες αρχές της </a:t>
            </a:r>
            <a:r>
              <a:rPr lang="el-GR" b="1" dirty="0" smtClean="0"/>
              <a:t>ΔΟΠ </a:t>
            </a:r>
            <a:r>
              <a:rPr lang="en-US" b="1" dirty="0" smtClean="0"/>
              <a:t>(</a:t>
            </a:r>
            <a:r>
              <a:rPr lang="el-GR" b="1" dirty="0" smtClean="0"/>
              <a:t>1</a:t>
            </a:r>
            <a:r>
              <a:rPr lang="en-US" b="1" dirty="0" smtClean="0"/>
              <a:t>/4)</a:t>
            </a:r>
            <a:endParaRPr lang="el-GR" b="1" dirty="0">
              <a:effectLst/>
            </a:endParaRPr>
          </a:p>
        </p:txBody>
      </p:sp>
      <p:sp>
        <p:nvSpPr>
          <p:cNvPr id="7" name="Θέση περιεχομένου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57200" y="980728"/>
            <a:ext cx="8229600" cy="537562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800"/>
              </a:spcAft>
            </a:pPr>
            <a:r>
              <a:rPr lang="el-GR" altLang="el-GR" sz="2800" b="1" dirty="0"/>
              <a:t>Δέσμευση της ηγεσίας</a:t>
            </a:r>
          </a:p>
          <a:p>
            <a:pPr marL="914400" lvl="2" indent="0">
              <a:spcBef>
                <a:spcPts val="200"/>
              </a:spcBef>
              <a:spcAft>
                <a:spcPts val="800"/>
              </a:spcAft>
              <a:buNone/>
            </a:pPr>
            <a:r>
              <a:rPr lang="el-GR" altLang="el-GR" dirty="0" smtClean="0"/>
              <a:t>- Η </a:t>
            </a:r>
            <a:r>
              <a:rPr lang="el-GR" altLang="el-GR" dirty="0"/>
              <a:t>ηγεσία πρέπει να καθοδηγεί χωρίς να εμπνέει φόβο στους εργαζόμενους.</a:t>
            </a:r>
          </a:p>
          <a:p>
            <a:pPr marL="914400" lvl="2" indent="0">
              <a:spcBef>
                <a:spcPts val="200"/>
              </a:spcBef>
              <a:spcAft>
                <a:spcPts val="800"/>
              </a:spcAft>
              <a:buNone/>
            </a:pPr>
            <a:r>
              <a:rPr lang="el-GR" altLang="el-GR" dirty="0" smtClean="0"/>
              <a:t>- Η </a:t>
            </a:r>
            <a:r>
              <a:rPr lang="el-GR" altLang="el-GR" dirty="0"/>
              <a:t>ηγεσία θα πρέπει να εξασφαλίζει την επάρκεια των απαραίτητων πόρων.</a:t>
            </a:r>
          </a:p>
          <a:p>
            <a:pPr>
              <a:spcAft>
                <a:spcPts val="800"/>
              </a:spcAft>
            </a:pPr>
            <a:r>
              <a:rPr lang="el-GR" altLang="el-GR" sz="2800" b="1" dirty="0"/>
              <a:t>Εφαρμογή σε έκταση</a:t>
            </a:r>
          </a:p>
          <a:p>
            <a:pPr lvl="2">
              <a:spcBef>
                <a:spcPts val="200"/>
              </a:spcBef>
            </a:pPr>
            <a:r>
              <a:rPr lang="el-GR" altLang="el-GR" dirty="0"/>
              <a:t>Είναι αναγκαία η εμπλοκή όλων των τμημάτων της επιχείρησης.</a:t>
            </a:r>
          </a:p>
          <a:p>
            <a:pPr lvl="2">
              <a:spcBef>
                <a:spcPts val="200"/>
              </a:spcBef>
            </a:pPr>
            <a:r>
              <a:rPr lang="el-GR" altLang="el-GR" dirty="0"/>
              <a:t>Η ΔΟΠ δεν πρέπει να θεωρείται ως αποκλειστικό αντικείμενο ενός τμήματος ποιότητας.</a:t>
            </a:r>
          </a:p>
          <a:p>
            <a:pPr lvl="2">
              <a:spcBef>
                <a:spcPts val="200"/>
              </a:spcBef>
            </a:pPr>
            <a:r>
              <a:rPr lang="el-GR" altLang="el-GR" dirty="0"/>
              <a:t>Η συνεχής βελτίωση απαιτεί την ενεργοποίηση όλων των εργαζομένων.</a:t>
            </a:r>
          </a:p>
        </p:txBody>
      </p:sp>
      <p:sp>
        <p:nvSpPr>
          <p:cNvPr id="6" name="Θέση υποσέλιδου 1" descr=".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2123728" y="6356350"/>
            <a:ext cx="489654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1400" dirty="0">
                <a:solidFill>
                  <a:prstClr val="black"/>
                </a:solidFill>
                <a:cs typeface="Arial" charset="0"/>
              </a:rPr>
              <a:t>Η φιλοσοφία της Διοίκησης Ολικής Ποιότητας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" name="Θέση αριθμού διαφάνειας 1" descr=".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3C4726A-630D-4CB4-B088-BAB00F4188E9}" type="slidenum">
              <a:rPr lang="el-GR" sz="1400" smtClean="0">
                <a:solidFill>
                  <a:schemeClr val="tx1"/>
                </a:solidFill>
              </a:rPr>
              <a:pPr/>
              <a:t>12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53009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457200" y="51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l-GR" b="1" dirty="0"/>
              <a:t>Οι επτά κύριες αρχές της </a:t>
            </a:r>
            <a:r>
              <a:rPr lang="el-GR" b="1" dirty="0" smtClean="0"/>
              <a:t>ΔΟΠ </a:t>
            </a:r>
            <a:r>
              <a:rPr lang="en-US" b="1" dirty="0" smtClean="0"/>
              <a:t>(</a:t>
            </a:r>
            <a:r>
              <a:rPr lang="el-GR" b="1" dirty="0" smtClean="0"/>
              <a:t>2</a:t>
            </a:r>
            <a:r>
              <a:rPr lang="en-US" b="1" dirty="0" smtClean="0"/>
              <a:t>/4)</a:t>
            </a:r>
            <a:endParaRPr lang="el-GR" b="1" dirty="0">
              <a:effectLst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67544" y="836712"/>
            <a:ext cx="8219256" cy="5519638"/>
          </a:xfrm>
        </p:spPr>
        <p:txBody>
          <a:bodyPr>
            <a:noAutofit/>
          </a:bodyPr>
          <a:lstStyle/>
          <a:p>
            <a:pPr>
              <a:spcAft>
                <a:spcPts val="600"/>
              </a:spcAft>
            </a:pPr>
            <a:r>
              <a:rPr lang="el-GR" sz="2400" b="1" dirty="0"/>
              <a:t>Υπευθυνότητα σε βάθος</a:t>
            </a:r>
          </a:p>
          <a:p>
            <a:pPr lvl="1">
              <a:spcBef>
                <a:spcPts val="200"/>
              </a:spcBef>
            </a:pPr>
            <a:r>
              <a:rPr lang="el-GR" sz="2200" dirty="0"/>
              <a:t>Η ηγεσία θα πρέπει να παραχωρήσει ευθύνες και αρμοδιότητες σε χαμηλότερα στελέχη.</a:t>
            </a:r>
          </a:p>
          <a:p>
            <a:pPr lvl="1">
              <a:spcBef>
                <a:spcPts val="200"/>
              </a:spcBef>
            </a:pPr>
            <a:r>
              <a:rPr lang="el-GR" sz="2200" dirty="0"/>
              <a:t>Όλοι θα πρέπει να έχουν έναν τομέα ευθύνης.</a:t>
            </a:r>
          </a:p>
          <a:p>
            <a:pPr lvl="1">
              <a:spcBef>
                <a:spcPts val="200"/>
              </a:spcBef>
            </a:pPr>
            <a:r>
              <a:rPr lang="el-GR" sz="2200" dirty="0"/>
              <a:t>Στο περιβάλλον της ΔΟΠ συμμετέχουν οι προμηθευτές, οι πελάτες και η κοινωνία.</a:t>
            </a:r>
          </a:p>
          <a:p>
            <a:pPr lvl="1">
              <a:spcBef>
                <a:spcPts val="200"/>
              </a:spcBef>
            </a:pPr>
            <a:r>
              <a:rPr lang="el-GR" sz="2200" dirty="0"/>
              <a:t>Δημιουργία κοινών ομάδων εργαζόμενων με πελάτες και προμηθευτές.</a:t>
            </a:r>
          </a:p>
          <a:p>
            <a:pPr>
              <a:spcAft>
                <a:spcPts val="600"/>
              </a:spcAft>
            </a:pPr>
            <a:r>
              <a:rPr lang="el-GR" sz="2400" b="1" dirty="0"/>
              <a:t>Πρόληψη και όχι θεραπεία</a:t>
            </a:r>
          </a:p>
          <a:p>
            <a:pPr lvl="1">
              <a:spcBef>
                <a:spcPts val="200"/>
              </a:spcBef>
            </a:pPr>
            <a:r>
              <a:rPr lang="el-GR" sz="2200" dirty="0"/>
              <a:t>«επιτυχία με την πρώτη», «μηδέν ελαττώματα»</a:t>
            </a:r>
          </a:p>
          <a:p>
            <a:pPr lvl="1">
              <a:spcBef>
                <a:spcPts val="200"/>
              </a:spcBef>
            </a:pPr>
            <a:r>
              <a:rPr lang="el-GR" sz="2200" dirty="0"/>
              <a:t>Η ποιότητα πρέπει να ενσωματωθεί στη σχεδίαση και παραγωγή του προϊόντος.</a:t>
            </a:r>
          </a:p>
          <a:p>
            <a:pPr lvl="1">
              <a:spcBef>
                <a:spcPts val="200"/>
              </a:spcBef>
            </a:pPr>
            <a:r>
              <a:rPr lang="el-GR" sz="2200" dirty="0"/>
              <a:t>Ο «εκ των υστέρων έλεγχος» δημιουργεί κρυφό κόστος</a:t>
            </a:r>
          </a:p>
          <a:p>
            <a:pPr lvl="1">
              <a:spcBef>
                <a:spcPts val="200"/>
              </a:spcBef>
            </a:pPr>
            <a:r>
              <a:rPr lang="el-GR" sz="2200" dirty="0"/>
              <a:t>Το 35 % του κόστους προκύπτει από τον επανέλεγχο των προϊόντων.</a:t>
            </a:r>
          </a:p>
        </p:txBody>
      </p:sp>
      <p:sp>
        <p:nvSpPr>
          <p:cNvPr id="6" name="Θέση υποσέλιδου 1" descr=".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2195736" y="6356350"/>
            <a:ext cx="47525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1400" dirty="0">
                <a:solidFill>
                  <a:prstClr val="black"/>
                </a:solidFill>
                <a:cs typeface="Arial" charset="0"/>
              </a:rPr>
              <a:t>Η φιλοσοφία της Διοίκησης Ολικής Ποιότητας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" name="Θέση αριθμού διαφάνειας 1" descr=".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3C4726A-630D-4CB4-B088-BAB00F4188E9}" type="slidenum">
              <a:rPr lang="el-GR" sz="1400" smtClean="0">
                <a:solidFill>
                  <a:schemeClr val="tx1"/>
                </a:solidFill>
              </a:rPr>
              <a:pPr/>
              <a:t>13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25188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Οι επτά κύριες αρχές της </a:t>
            </a:r>
            <a:r>
              <a:rPr lang="el-GR" b="1" dirty="0" smtClean="0"/>
              <a:t>ΔΟΠ </a:t>
            </a:r>
            <a:r>
              <a:rPr lang="en-US" b="1" dirty="0" smtClean="0"/>
              <a:t>(</a:t>
            </a:r>
            <a:r>
              <a:rPr lang="el-GR" b="1" dirty="0" smtClean="0"/>
              <a:t>3</a:t>
            </a:r>
            <a:r>
              <a:rPr lang="en-US" b="1" dirty="0" smtClean="0"/>
              <a:t>/4)</a:t>
            </a:r>
            <a:endParaRPr lang="el-GR" b="1" dirty="0">
              <a:effectLst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/>
              <a:t>Συνεχής εκπαίδευση στη χρήση εργαλείων και μεθόδων βελτίωσης ποιότητας.</a:t>
            </a:r>
          </a:p>
          <a:p>
            <a:r>
              <a:rPr lang="el-GR" dirty="0"/>
              <a:t>Είναι απαραίτητη η χρήση στατιστικών εργαλείων όπως τα διαγράμματα ελέγχου.</a:t>
            </a:r>
          </a:p>
          <a:p>
            <a:r>
              <a:rPr lang="el-GR" dirty="0"/>
              <a:t>Κλειδί η εκπαίδευση και κατάρτιση.</a:t>
            </a:r>
          </a:p>
          <a:p>
            <a:r>
              <a:rPr lang="el-GR" dirty="0"/>
              <a:t>Έλεγχος ανταγωνιστικότητας</a:t>
            </a:r>
          </a:p>
          <a:p>
            <a:r>
              <a:rPr lang="el-GR" dirty="0"/>
              <a:t>Πρέπει να καθορίζονται δείκτες απόδοσης.</a:t>
            </a:r>
          </a:p>
          <a:p>
            <a:r>
              <a:rPr lang="el-GR" dirty="0"/>
              <a:t>Οι δείκτες χωρίζονται σε εσωτερικούς και εξωτερικούς. </a:t>
            </a:r>
          </a:p>
        </p:txBody>
      </p:sp>
      <p:sp>
        <p:nvSpPr>
          <p:cNvPr id="6" name="Θέση υποσέλιδου 1" descr=".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2231740" y="6356350"/>
            <a:ext cx="46805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1400" dirty="0">
                <a:solidFill>
                  <a:prstClr val="black"/>
                </a:solidFill>
                <a:cs typeface="Arial" charset="0"/>
              </a:rPr>
              <a:t>Η φιλοσοφία της Διοίκησης Ολικής Ποιότητας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" name="Θέση αριθμού διαφάνειας 1" descr=".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3C4726A-630D-4CB4-B088-BAB00F4188E9}" type="slidenum">
              <a:rPr lang="el-GR" sz="1400" smtClean="0">
                <a:solidFill>
                  <a:schemeClr val="tx1"/>
                </a:solidFill>
              </a:rPr>
              <a:pPr/>
              <a:t>14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87955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b="1" dirty="0"/>
              <a:t>Οι επτά κύριες αρχές της </a:t>
            </a:r>
            <a:r>
              <a:rPr lang="el-GR" altLang="el-GR" b="1" dirty="0" smtClean="0"/>
              <a:t>ΔΟΠ </a:t>
            </a:r>
            <a:r>
              <a:rPr lang="en-US" altLang="el-GR" b="1" dirty="0" smtClean="0"/>
              <a:t>(</a:t>
            </a:r>
            <a:r>
              <a:rPr lang="el-GR" altLang="el-GR" b="1" dirty="0" smtClean="0"/>
              <a:t>4</a:t>
            </a:r>
            <a:r>
              <a:rPr lang="en-US" altLang="el-GR" b="1" dirty="0" smtClean="0"/>
              <a:t>/4)</a:t>
            </a:r>
            <a:endParaRPr lang="el-GR" b="1" dirty="0">
              <a:effectLst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endParaRPr lang="el-GR" sz="2400" b="1" dirty="0" smtClean="0"/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l-GR" sz="2800" b="1" dirty="0" smtClean="0"/>
              <a:t>Συνεχής βελτίωση</a:t>
            </a:r>
          </a:p>
          <a:p>
            <a:pPr marL="400050" lvl="1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l-GR" sz="2000" dirty="0" smtClean="0"/>
              <a:t>- </a:t>
            </a:r>
            <a:r>
              <a:rPr lang="el-GR" sz="2400" dirty="0" smtClean="0"/>
              <a:t>Η κεντρική φιλοσοφία της ΔΟΠ είναι το </a:t>
            </a:r>
            <a:r>
              <a:rPr lang="en-US" sz="2400" dirty="0" smtClean="0"/>
              <a:t>kaizen</a:t>
            </a:r>
            <a:r>
              <a:rPr lang="el-GR" sz="2400" dirty="0" smtClean="0"/>
              <a:t> που είναι η αναζήτηση νέων μεθόδων βελτίωσης των δραστηριοτήτων της επιχείρησης.</a:t>
            </a:r>
          </a:p>
          <a:p>
            <a:pPr marL="400050" lvl="1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l-GR" sz="2400" dirty="0" smtClean="0"/>
              <a:t>- Συνεχή, μικρά αλλά σταθερά βήματα προς τη βελτίωση.</a:t>
            </a:r>
          </a:p>
          <a:p>
            <a:pPr marL="400050" lvl="1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l-GR" sz="2400" dirty="0" smtClean="0"/>
              <a:t>- Χρήση του κύκλου </a:t>
            </a:r>
            <a:r>
              <a:rPr lang="en-US" sz="2400" dirty="0" smtClean="0"/>
              <a:t>P.D.C.A</a:t>
            </a:r>
            <a:r>
              <a:rPr lang="el-GR" sz="2400" dirty="0" smtClean="0"/>
              <a:t>.</a:t>
            </a:r>
            <a:endParaRPr lang="el-GR" sz="2400" dirty="0"/>
          </a:p>
        </p:txBody>
      </p:sp>
      <p:sp>
        <p:nvSpPr>
          <p:cNvPr id="6" name="Θέση υποσέλιδου 1" descr=".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2231740" y="6356350"/>
            <a:ext cx="46805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1400" dirty="0">
                <a:solidFill>
                  <a:prstClr val="black"/>
                </a:solidFill>
                <a:cs typeface="Arial" charset="0"/>
              </a:rPr>
              <a:t>Η φιλοσοφία της Διοίκησης Ολικής Ποιότητας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" name="Θέση αριθμού διαφάνειας 1" descr=".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3C4726A-630D-4CB4-B088-BAB00F4188E9}" type="slidenum">
              <a:rPr lang="el-GR" sz="1400" smtClean="0">
                <a:solidFill>
                  <a:schemeClr val="tx1"/>
                </a:solidFill>
              </a:rPr>
              <a:pPr/>
              <a:t>15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39206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altLang="el-GR" b="1" dirty="0"/>
              <a:t>Αντικειμενικοί στόχοι της ΔΟΠ</a:t>
            </a:r>
            <a:endParaRPr lang="el-GR" b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457200" y="1268760"/>
            <a:ext cx="8229600" cy="5087590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endParaRPr lang="en-US" altLang="el-GR" sz="2800" dirty="0" smtClean="0"/>
          </a:p>
          <a:p>
            <a:pPr>
              <a:spcAft>
                <a:spcPts val="1200"/>
              </a:spcAft>
            </a:pPr>
            <a:r>
              <a:rPr lang="el-GR" altLang="el-GR" sz="2800" dirty="0" smtClean="0"/>
              <a:t>Η </a:t>
            </a:r>
            <a:r>
              <a:rPr lang="el-GR" altLang="el-GR" sz="2800" dirty="0"/>
              <a:t>διαχρονική πλήρης ικανοποίηση του πελάτη της επιχείρησης ή του οργανισμού.</a:t>
            </a:r>
          </a:p>
          <a:p>
            <a:pPr>
              <a:spcAft>
                <a:spcPts val="1200"/>
              </a:spcAft>
            </a:pPr>
            <a:r>
              <a:rPr lang="el-GR" altLang="el-GR" sz="2800" dirty="0"/>
              <a:t>Η διαχρονική πλήρης ικανοποίηση των εργαζομένων μέσα από την επίτευξη του προηγούμενου στόχου.</a:t>
            </a:r>
          </a:p>
          <a:p>
            <a:pPr>
              <a:spcAft>
                <a:spcPts val="1200"/>
              </a:spcAft>
            </a:pPr>
            <a:r>
              <a:rPr lang="el-GR" altLang="el-GR" sz="2800" dirty="0"/>
              <a:t>Η ανάπτυξη μόνιμης νοοτροπίας στους εργαζόμενους σε σχέση με τη ΔΟΠ.</a:t>
            </a:r>
            <a:endParaRPr lang="el-GR" sz="2800" dirty="0"/>
          </a:p>
        </p:txBody>
      </p:sp>
      <p:sp>
        <p:nvSpPr>
          <p:cNvPr id="6" name="Θέση υποσέλιδου 1" descr=".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2424693" y="6356350"/>
            <a:ext cx="42946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1400" dirty="0">
                <a:solidFill>
                  <a:prstClr val="black"/>
                </a:solidFill>
                <a:cs typeface="Arial" charset="0"/>
              </a:rPr>
              <a:t>Η φιλοσοφία της Διοίκησης Ολικής Ποιότητας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" name="Θέση αριθμού διαφάνειας 1" descr=".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3C4726A-630D-4CB4-B088-BAB00F4188E9}" type="slidenum">
              <a:rPr lang="el-GR" sz="1400" smtClean="0">
                <a:solidFill>
                  <a:schemeClr val="tx1"/>
                </a:solidFill>
              </a:rPr>
              <a:pPr/>
              <a:t>16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71019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b="1" dirty="0"/>
              <a:t>Η διαχρονική πλήρης ικανοποίηση του πελάτη</a:t>
            </a:r>
            <a:endParaRPr lang="el-GR" b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l-GR" dirty="0"/>
              <a:t>Ο βαθμός ικανοποίησης είναι σύνθετη και </a:t>
            </a:r>
            <a:r>
              <a:rPr lang="el-GR" b="1" dirty="0"/>
              <a:t>υποκειμενική</a:t>
            </a:r>
            <a:r>
              <a:rPr lang="el-GR" dirty="0"/>
              <a:t> έννοια.</a:t>
            </a:r>
          </a:p>
          <a:p>
            <a:pPr>
              <a:spcAft>
                <a:spcPts val="600"/>
              </a:spcAft>
            </a:pPr>
            <a:r>
              <a:rPr lang="el-GR" dirty="0" smtClean="0"/>
              <a:t>Το κάθε προϊόν ή υπηρεσία αντιμετωπίζεται </a:t>
            </a:r>
            <a:r>
              <a:rPr lang="el-GR" b="1" dirty="0" smtClean="0"/>
              <a:t>διαφορετικά </a:t>
            </a:r>
            <a:r>
              <a:rPr lang="el-GR" dirty="0" smtClean="0"/>
              <a:t>από </a:t>
            </a:r>
            <a:r>
              <a:rPr lang="el-GR" b="1" dirty="0" smtClean="0"/>
              <a:t>διαφορετικούς</a:t>
            </a:r>
            <a:r>
              <a:rPr lang="el-GR" dirty="0" smtClean="0"/>
              <a:t> πελάτες.</a:t>
            </a:r>
          </a:p>
          <a:p>
            <a:pPr>
              <a:spcAft>
                <a:spcPts val="600"/>
              </a:spcAft>
            </a:pPr>
            <a:r>
              <a:rPr lang="el-GR" dirty="0" smtClean="0"/>
              <a:t>Σημαντικός </a:t>
            </a:r>
            <a:r>
              <a:rPr lang="el-GR" dirty="0"/>
              <a:t>παράγοντας είναι η </a:t>
            </a:r>
            <a:r>
              <a:rPr lang="el-GR" b="1" dirty="0"/>
              <a:t>διάρκεια</a:t>
            </a:r>
            <a:r>
              <a:rPr lang="el-GR" dirty="0"/>
              <a:t> και η </a:t>
            </a:r>
            <a:r>
              <a:rPr lang="el-GR" b="1" dirty="0"/>
              <a:t>σταθεροποίηση</a:t>
            </a:r>
            <a:r>
              <a:rPr lang="el-GR" dirty="0"/>
              <a:t> της ικανοποίησης του πελάτη.</a:t>
            </a:r>
          </a:p>
        </p:txBody>
      </p:sp>
      <p:sp>
        <p:nvSpPr>
          <p:cNvPr id="6" name="Θέση υποσέλιδου 1" descr=".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2447764" y="6356349"/>
            <a:ext cx="42484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1400" dirty="0">
                <a:solidFill>
                  <a:prstClr val="black"/>
                </a:solidFill>
                <a:cs typeface="Arial" charset="0"/>
              </a:rPr>
              <a:t>Η φιλοσοφία της Διοίκησης Ολικής Ποιότητας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" name="Θέση αριθμού διαφάνειας 1" descr=".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3C4726A-630D-4CB4-B088-BAB00F4188E9}" type="slidenum">
              <a:rPr lang="el-GR" sz="1400" smtClean="0">
                <a:solidFill>
                  <a:schemeClr val="tx1"/>
                </a:solidFill>
              </a:rPr>
              <a:pPr/>
              <a:t>17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11792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Η διαχρονική πλήρης ικανοποίηση των εργαζομένων</a:t>
            </a:r>
            <a:endParaRPr lang="el-GR" b="1" dirty="0">
              <a:effectLst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896544"/>
          </a:xfrm>
        </p:spPr>
        <p:txBody>
          <a:bodyPr>
            <a:normAutofit/>
          </a:bodyPr>
          <a:lstStyle/>
          <a:p>
            <a:r>
              <a:rPr lang="el-GR" dirty="0"/>
              <a:t>Οι εργαζόμενοι αποτελούν τους εσωτερικούς πελάτες.</a:t>
            </a:r>
          </a:p>
          <a:p>
            <a:r>
              <a:rPr lang="el-GR" dirty="0"/>
              <a:t>Μεγιστοποίηση της ικανοποίησης των εργαζομένων στα ενδιάμεσα τμήματα παραγωγής.</a:t>
            </a:r>
          </a:p>
          <a:p>
            <a:r>
              <a:rPr lang="el-GR" dirty="0"/>
              <a:t>Κάθε πρόβλημα ποιότητας σε έναν κρίκο της αλυσίδας παραγωγής οδηγεί σε μη ικανοποίηση των εσωτερικών αλλά και εξωτερικών πελατών.</a:t>
            </a:r>
          </a:p>
        </p:txBody>
      </p:sp>
      <p:sp>
        <p:nvSpPr>
          <p:cNvPr id="6" name="Θέση υποσέλιδου 1" descr=".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2339752" y="6356350"/>
            <a:ext cx="44644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1400" dirty="0">
                <a:solidFill>
                  <a:prstClr val="black"/>
                </a:solidFill>
                <a:cs typeface="Arial" charset="0"/>
              </a:rPr>
              <a:t>Η φιλοσοφία της Διοίκησης Ολικής Ποιότητας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" name="Θέση αριθμού διαφάνειας 1" descr=".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3C4726A-630D-4CB4-B088-BAB00F4188E9}" type="slidenum">
              <a:rPr lang="el-GR" sz="1400" smtClean="0">
                <a:solidFill>
                  <a:schemeClr val="tx1"/>
                </a:solidFill>
              </a:rPr>
              <a:pPr/>
              <a:t>18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03500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Ανάπτυξη μόνιμης νοοτροπίας στους εργαζόμενους σε σχέση με τη ΔΟΠ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pPr>
              <a:spcAft>
                <a:spcPts val="1200"/>
              </a:spcAft>
            </a:pPr>
            <a:endParaRPr lang="en-US" dirty="0" smtClean="0"/>
          </a:p>
          <a:p>
            <a:pPr>
              <a:spcAft>
                <a:spcPts val="1200"/>
              </a:spcAft>
            </a:pPr>
            <a:r>
              <a:rPr lang="el-GR" dirty="0" smtClean="0"/>
              <a:t>Είναι </a:t>
            </a:r>
            <a:r>
              <a:rPr lang="el-GR" dirty="0"/>
              <a:t>ίσως ο </a:t>
            </a:r>
            <a:r>
              <a:rPr lang="el-GR" b="1" dirty="0"/>
              <a:t>σημαντικότερος στόχος </a:t>
            </a:r>
            <a:r>
              <a:rPr lang="el-GR" dirty="0"/>
              <a:t>της ΔΟΠ.</a:t>
            </a:r>
          </a:p>
          <a:p>
            <a:pPr>
              <a:spcAft>
                <a:spcPts val="1200"/>
              </a:spcAft>
            </a:pPr>
            <a:r>
              <a:rPr lang="el-GR" dirty="0"/>
              <a:t>Η ΔΟΠ πρέπει να ενσωματωθεί στην «</a:t>
            </a:r>
            <a:r>
              <a:rPr lang="el-GR" b="1" dirty="0"/>
              <a:t>κουλτούρα</a:t>
            </a:r>
            <a:r>
              <a:rPr lang="el-GR" dirty="0"/>
              <a:t>» της επιχείρησης.</a:t>
            </a:r>
          </a:p>
          <a:p>
            <a:pPr>
              <a:spcAft>
                <a:spcPts val="1200"/>
              </a:spcAft>
            </a:pPr>
            <a:r>
              <a:rPr lang="el-GR" dirty="0"/>
              <a:t>Η ΔΟΠ ως γενικότερος τρόπος ζωής.</a:t>
            </a:r>
          </a:p>
        </p:txBody>
      </p:sp>
      <p:sp>
        <p:nvSpPr>
          <p:cNvPr id="6" name="Θέση υποσέλιδου 1" descr=".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2443944" y="6356350"/>
            <a:ext cx="42561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1400" dirty="0">
                <a:solidFill>
                  <a:prstClr val="black"/>
                </a:solidFill>
                <a:cs typeface="Arial" charset="0"/>
              </a:rPr>
              <a:t>Η φιλοσοφία της Διοίκησης Ολικής Ποιότητας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" name="Θέση αριθμού διαφάνειας 1" descr=".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3C4726A-630D-4CB4-B088-BAB00F4188E9}" type="slidenum">
              <a:rPr lang="el-GR" sz="1400" smtClean="0">
                <a:solidFill>
                  <a:schemeClr val="tx1"/>
                </a:solidFill>
              </a:rPr>
              <a:pPr/>
              <a:t>19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7500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Τίτλος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l-GR" altLang="el-GR" b="1" dirty="0" smtClean="0">
                <a:latin typeface="Calibri" panose="020F0502020204030204" pitchFamily="34" charset="0"/>
              </a:rPr>
              <a:t>Άδειες χρήσης </a:t>
            </a:r>
            <a:endParaRPr lang="el-GR" altLang="el-GR" dirty="0" smtClean="0">
              <a:latin typeface="Calibri" panose="020F0502020204030204" pitchFamily="34" charset="0"/>
            </a:endParaRPr>
          </a:p>
        </p:txBody>
      </p:sp>
      <p:sp>
        <p:nvSpPr>
          <p:cNvPr id="3075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0"/>
              </a:spcBef>
              <a:spcAft>
                <a:spcPts val="1200"/>
              </a:spcAft>
            </a:pPr>
            <a:r>
              <a:rPr lang="el-GR" altLang="el-GR" sz="2800" dirty="0" smtClean="0">
                <a:latin typeface="Calibri" panose="020F0502020204030204" pitchFamily="34" charset="0"/>
              </a:rPr>
              <a:t>Το παρόν εκπαιδευτικό υλικό υπόκειται στην παρακάτω άδεια χρήσης </a:t>
            </a:r>
            <a:r>
              <a:rPr lang="en-US" altLang="el-GR" sz="2800" dirty="0" smtClean="0">
                <a:latin typeface="Calibri" panose="020F0502020204030204" pitchFamily="34" charset="0"/>
              </a:rPr>
              <a:t>Creative Commons (C C)</a:t>
            </a:r>
            <a:r>
              <a:rPr lang="el-GR" altLang="el-GR" sz="2800" dirty="0" smtClean="0">
                <a:latin typeface="Calibri" panose="020F0502020204030204" pitchFamily="34" charset="0"/>
              </a:rPr>
              <a:t>: </a:t>
            </a:r>
            <a:r>
              <a:rPr lang="el-GR" altLang="el-GR" sz="2400" b="1" dirty="0" smtClean="0">
                <a:latin typeface="Calibri" panose="020F0502020204030204" pitchFamily="34" charset="0"/>
              </a:rPr>
              <a:t>Αναφορά δημιουργού (</a:t>
            </a:r>
            <a:r>
              <a:rPr lang="en-US" altLang="el-GR" sz="2400" b="1" dirty="0" smtClean="0">
                <a:latin typeface="Calibri" panose="020F0502020204030204" pitchFamily="34" charset="0"/>
              </a:rPr>
              <a:t>B Y</a:t>
            </a:r>
            <a:r>
              <a:rPr lang="el-GR" altLang="el-GR" sz="2400" b="1" dirty="0" smtClean="0">
                <a:latin typeface="Calibri" panose="020F0502020204030204" pitchFamily="34" charset="0"/>
              </a:rPr>
              <a:t>)</a:t>
            </a:r>
            <a:r>
              <a:rPr lang="el-GR" altLang="el-GR" sz="2400" dirty="0" smtClean="0">
                <a:latin typeface="Calibri" panose="020F0502020204030204" pitchFamily="34" charset="0"/>
              </a:rPr>
              <a:t>, </a:t>
            </a:r>
            <a:r>
              <a:rPr lang="el-GR" altLang="el-GR" sz="2400" b="1" dirty="0" smtClean="0">
                <a:latin typeface="Calibri" panose="020F0502020204030204" pitchFamily="34" charset="0"/>
              </a:rPr>
              <a:t>Παρόμοια Διανομή (</a:t>
            </a:r>
            <a:r>
              <a:rPr lang="en-US" altLang="el-GR" sz="2400" b="1" dirty="0" smtClean="0">
                <a:latin typeface="Calibri" panose="020F0502020204030204" pitchFamily="34" charset="0"/>
              </a:rPr>
              <a:t>S A</a:t>
            </a:r>
            <a:r>
              <a:rPr lang="el-GR" altLang="el-GR" sz="2400" b="1" dirty="0" smtClean="0">
                <a:latin typeface="Calibri" panose="020F0502020204030204" pitchFamily="34" charset="0"/>
              </a:rPr>
              <a:t>)</a:t>
            </a:r>
            <a:r>
              <a:rPr lang="el-GR" altLang="el-GR" sz="2400" dirty="0" smtClean="0">
                <a:latin typeface="Calibri" panose="020F0502020204030204" pitchFamily="34" charset="0"/>
              </a:rPr>
              <a:t>, </a:t>
            </a:r>
            <a:r>
              <a:rPr lang="el-GR" altLang="el-GR" sz="2400" b="1" dirty="0" smtClean="0">
                <a:latin typeface="Calibri" panose="020F0502020204030204" pitchFamily="34" charset="0"/>
              </a:rPr>
              <a:t>3.0, Μη εισαγόμενο.</a:t>
            </a:r>
            <a:r>
              <a:rPr lang="el-GR" altLang="el-GR" sz="2400" dirty="0" smtClean="0">
                <a:latin typeface="Calibri" panose="020F0502020204030204" pitchFamily="34" charset="0"/>
              </a:rPr>
              <a:t> </a:t>
            </a:r>
          </a:p>
          <a:p>
            <a:r>
              <a:rPr lang="el-GR" altLang="el-GR" sz="2800" dirty="0" smtClean="0">
                <a:latin typeface="Calibri" panose="020F0502020204030204" pitchFamily="34" charset="0"/>
              </a:rPr>
              <a:t>Για εκπαιδευτικό υλικό, όπως εικόνες, που υπόκειται σε άλλου τύπου άδειας χρήσης, η άδεια χρήσης αναφέρεται ρητώς. </a:t>
            </a:r>
          </a:p>
        </p:txBody>
      </p:sp>
      <p:pic>
        <p:nvPicPr>
          <p:cNvPr id="1026" name="Εικόνα 1" descr=" Λογότυπο για Άδειες χρήσης Creative Commons, B Y, S A. ">
            <a:hlinkClick r:id="rId5" tooltip="Μετάβαση στην Άδεια Χρήσης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6656" y="5516563"/>
            <a:ext cx="1690688" cy="5915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77" name="Θέση αριθμού διαφάνειας 1" descr=".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B1592C4-C974-4E42-A8EF-7721567A32B8}" type="slidenum">
              <a:rPr lang="el-GR" altLang="el-GR" sz="140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l-GR" altLang="el-GR" sz="1400" dirty="0">
              <a:solidFill>
                <a:srgbClr val="00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17033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Λόγοι υιοθέτησης της ΔΟΠ- Οφέλη από την εφαρμογή της</a:t>
            </a:r>
            <a:endParaRPr lang="el-GR" b="1" dirty="0">
              <a:effectLst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l-GR" b="1" dirty="0"/>
              <a:t>Ανταγωνιστικότητα</a:t>
            </a:r>
          </a:p>
          <a:p>
            <a:pPr lvl="1"/>
            <a:r>
              <a:rPr lang="el-GR" dirty="0"/>
              <a:t>«επώνυμα» και «ανώνυμα» προϊόντα.</a:t>
            </a:r>
          </a:p>
          <a:p>
            <a:pPr lvl="1"/>
            <a:r>
              <a:rPr lang="el-GR" dirty="0"/>
              <a:t>Τιμή πώλησης και μερίδιο αγοράς.</a:t>
            </a:r>
          </a:p>
          <a:p>
            <a:pPr lvl="1"/>
            <a:r>
              <a:rPr lang="el-GR" dirty="0" smtClean="0"/>
              <a:t>Αναγνωσιμότητα </a:t>
            </a:r>
            <a:r>
              <a:rPr lang="el-GR" dirty="0"/>
              <a:t>των προϊόντων.</a:t>
            </a:r>
          </a:p>
          <a:p>
            <a:pPr lvl="1"/>
            <a:r>
              <a:rPr lang="el-GR" dirty="0"/>
              <a:t>Έλεγχος της ανταγωνιστικότητας με χρήση δεικτών </a:t>
            </a:r>
            <a:r>
              <a:rPr lang="en-US" dirty="0" smtClean="0"/>
              <a:t>benchmark</a:t>
            </a:r>
            <a:r>
              <a:rPr lang="el-GR" dirty="0" smtClean="0"/>
              <a:t>.</a:t>
            </a:r>
            <a:endParaRPr lang="el-GR" dirty="0"/>
          </a:p>
          <a:p>
            <a:pPr>
              <a:spcBef>
                <a:spcPts val="1200"/>
              </a:spcBef>
            </a:pPr>
            <a:r>
              <a:rPr lang="el-GR" b="1" dirty="0"/>
              <a:t>Ανάπτυξη ομαδικού πνεύματος</a:t>
            </a:r>
          </a:p>
          <a:p>
            <a:pPr lvl="1"/>
            <a:r>
              <a:rPr lang="el-GR" dirty="0"/>
              <a:t>Δημιουργία καλύτερων σχέσεων με τους εργαζόμενους.</a:t>
            </a:r>
          </a:p>
          <a:p>
            <a:pPr lvl="1"/>
            <a:r>
              <a:rPr lang="el-GR" dirty="0"/>
              <a:t>Σταθερότητα εργασιακών σχέσεων.</a:t>
            </a:r>
          </a:p>
          <a:p>
            <a:pPr>
              <a:spcBef>
                <a:spcPts val="1200"/>
              </a:spcBef>
            </a:pPr>
            <a:r>
              <a:rPr lang="el-GR" b="1" dirty="0"/>
              <a:t>Ανάπτυξη σχέσεων ολικής ποιότητας με τους προμηθευτές</a:t>
            </a:r>
          </a:p>
          <a:p>
            <a:pPr lvl="1"/>
            <a:r>
              <a:rPr lang="el-GR" dirty="0"/>
              <a:t>Δημιουργία σταθερής αλυσίδας σχέσεων με τους προμηθευτές.</a:t>
            </a:r>
          </a:p>
          <a:p>
            <a:pPr lvl="1"/>
            <a:r>
              <a:rPr lang="el-GR" dirty="0"/>
              <a:t>Πολλαπλασιαστικά οφέλη και για την εθνική οικονομία.</a:t>
            </a:r>
          </a:p>
        </p:txBody>
      </p:sp>
      <p:sp>
        <p:nvSpPr>
          <p:cNvPr id="6" name="Θέση υποσέλιδου 1" descr=".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2339752" y="6356350"/>
            <a:ext cx="44644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1400" dirty="0">
                <a:solidFill>
                  <a:prstClr val="black"/>
                </a:solidFill>
                <a:cs typeface="Arial" charset="0"/>
              </a:rPr>
              <a:t>Η φιλοσοφία της Διοίκησης Ολικής Ποιότητας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" name="Θέση αριθμού διαφάνειας 1" descr=".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3C4726A-630D-4CB4-B088-BAB00F4188E9}" type="slidenum">
              <a:rPr lang="el-GR" sz="1400" smtClean="0">
                <a:solidFill>
                  <a:schemeClr val="tx1"/>
                </a:solidFill>
              </a:rPr>
              <a:pPr/>
              <a:t>20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81498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Το πρότυπο ΔΟΠ της </a:t>
            </a:r>
            <a:r>
              <a:rPr lang="en-US" b="1" dirty="0" smtClean="0"/>
              <a:t>E.F.Q.M.</a:t>
            </a:r>
            <a:r>
              <a:rPr lang="el-GR" b="1" dirty="0" smtClean="0"/>
              <a:t> </a:t>
            </a:r>
            <a:r>
              <a:rPr lang="en-US" b="1" dirty="0" smtClean="0"/>
              <a:t>(</a:t>
            </a:r>
            <a:r>
              <a:rPr lang="el-GR" b="1" dirty="0" smtClean="0"/>
              <a:t>1</a:t>
            </a:r>
            <a:r>
              <a:rPr lang="en-US" b="1" dirty="0" smtClean="0"/>
              <a:t>/2)</a:t>
            </a:r>
            <a:endParaRPr lang="el-GR" sz="3600" b="1" dirty="0">
              <a:effectLst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spcAft>
                <a:spcPts val="1200"/>
              </a:spcAft>
            </a:pPr>
            <a:r>
              <a:rPr lang="el-GR" dirty="0"/>
              <a:t>Τα αρχικά πρότυπα ΔΟΠ είχαν διαμορφωθεί σύμφωνα με τις ανάγκες της Ιαπωνίας και των ΗΠΑ.</a:t>
            </a:r>
          </a:p>
          <a:p>
            <a:pPr>
              <a:spcAft>
                <a:spcPts val="1200"/>
              </a:spcAft>
            </a:pPr>
            <a:r>
              <a:rPr lang="el-GR" dirty="0"/>
              <a:t>Ο Ευρωπαϊκός Οργανισμός Διοίκησης Ποιότητας </a:t>
            </a:r>
            <a:r>
              <a:rPr lang="el-GR" dirty="0" smtClean="0"/>
              <a:t>(</a:t>
            </a:r>
            <a:r>
              <a:rPr lang="en-US" dirty="0" smtClean="0"/>
              <a:t>E.F.Q.M.</a:t>
            </a:r>
            <a:r>
              <a:rPr lang="el-GR" dirty="0" smtClean="0"/>
              <a:t>) </a:t>
            </a:r>
            <a:r>
              <a:rPr lang="el-GR" dirty="0"/>
              <a:t>δημιουργήθηκε με βάση την ανάπτυξη της ΔΟΠ στην Ευρώπη.</a:t>
            </a:r>
          </a:p>
          <a:p>
            <a:pPr>
              <a:spcAft>
                <a:spcPts val="1200"/>
              </a:spcAft>
            </a:pPr>
            <a:r>
              <a:rPr lang="el-GR" dirty="0"/>
              <a:t>Ο </a:t>
            </a:r>
            <a:r>
              <a:rPr lang="en-US" dirty="0"/>
              <a:t>E.F.Q.M. </a:t>
            </a:r>
            <a:r>
              <a:rPr lang="el-GR" dirty="0" smtClean="0"/>
              <a:t>δημιουργήθηκε </a:t>
            </a:r>
            <a:r>
              <a:rPr lang="el-GR" dirty="0"/>
              <a:t>το 1988 από την Ευρωπαϊκή επιτροπή και μια ομάδα 14 εταιρειών.</a:t>
            </a:r>
          </a:p>
          <a:p>
            <a:pPr>
              <a:spcAft>
                <a:spcPts val="1200"/>
              </a:spcAft>
            </a:pPr>
            <a:r>
              <a:rPr lang="el-GR" dirty="0"/>
              <a:t>Ο </a:t>
            </a:r>
            <a:r>
              <a:rPr lang="en-US" dirty="0"/>
              <a:t>E.F.Q.M. </a:t>
            </a:r>
            <a:r>
              <a:rPr lang="el-GR" dirty="0" smtClean="0"/>
              <a:t>παρέχει </a:t>
            </a:r>
            <a:r>
              <a:rPr lang="el-GR" dirty="0"/>
              <a:t>βοήθεια στα διευθυντικά στελέχη, στην ανάπτυξη προτύπων ΔΟΠ, στην παροχή πληροφόρησης και στην απονομή βραβείων ποιότητας.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411760" y="6356350"/>
            <a:ext cx="4248472" cy="365125"/>
          </a:xfrm>
        </p:spPr>
        <p:txBody>
          <a:bodyPr/>
          <a:lstStyle/>
          <a:p>
            <a:r>
              <a:rPr lang="el-GR" sz="1400" dirty="0">
                <a:solidFill>
                  <a:prstClr val="black"/>
                </a:solidFill>
                <a:cs typeface="Arial" charset="0"/>
              </a:rPr>
              <a:t>Η φιλοσοφία της Διοίκησης Ολικής Ποιότητας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5CC12-D00C-4A9A-82EA-111DE1DD81B3}" type="slidenum">
              <a:rPr lang="el-GR" sz="1400" smtClean="0">
                <a:solidFill>
                  <a:schemeClr val="tx1"/>
                </a:solidFill>
              </a:rPr>
              <a:t>21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4123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b="1" dirty="0"/>
              <a:t>Το πρότυπο ΔΟΠ της </a:t>
            </a:r>
            <a:r>
              <a:rPr lang="el-GR" b="1" dirty="0" smtClean="0"/>
              <a:t>EFQM </a:t>
            </a:r>
            <a:r>
              <a:rPr lang="en-US" b="1" dirty="0" smtClean="0"/>
              <a:t>(</a:t>
            </a:r>
            <a:r>
              <a:rPr lang="el-GR" b="1" dirty="0" smtClean="0"/>
              <a:t>2</a:t>
            </a:r>
            <a:r>
              <a:rPr lang="en-US" b="1" dirty="0" smtClean="0"/>
              <a:t>/2)</a:t>
            </a:r>
            <a:endParaRPr lang="el-GR" b="1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/>
              <a:t>Το πρότυπο ΔΟΠ αναπτύχθηκε σαν πλαίσιο για το βραβείο ποιότητας.</a:t>
            </a:r>
          </a:p>
          <a:p>
            <a:r>
              <a:rPr lang="el-GR" dirty="0"/>
              <a:t>Δίνει τη δυνατότητα σε μια επιχείρηση για </a:t>
            </a:r>
            <a:r>
              <a:rPr lang="el-GR" dirty="0" err="1" smtClean="0"/>
              <a:t>αυτο</a:t>
            </a:r>
            <a:r>
              <a:rPr lang="en-US" dirty="0" smtClean="0"/>
              <a:t>-</a:t>
            </a:r>
            <a:r>
              <a:rPr lang="el-GR" dirty="0" smtClean="0"/>
              <a:t>αξιολόγηση</a:t>
            </a:r>
            <a:r>
              <a:rPr lang="el-GR" dirty="0"/>
              <a:t>.</a:t>
            </a:r>
          </a:p>
          <a:p>
            <a:r>
              <a:rPr lang="el-GR" dirty="0"/>
              <a:t>Το πρότυπο του </a:t>
            </a:r>
            <a:r>
              <a:rPr lang="en-US" dirty="0"/>
              <a:t>E.F.Q.M. </a:t>
            </a:r>
            <a:r>
              <a:rPr lang="el-GR" dirty="0" smtClean="0"/>
              <a:t>έχει </a:t>
            </a:r>
            <a:r>
              <a:rPr lang="el-GR" dirty="0"/>
              <a:t>τους εξής κρίσιμους παράγοντες:</a:t>
            </a:r>
          </a:p>
          <a:p>
            <a:pPr lvl="1"/>
            <a:r>
              <a:rPr lang="el-GR" dirty="0"/>
              <a:t>Διοίκηση ανθρώπινου </a:t>
            </a:r>
            <a:r>
              <a:rPr lang="el-GR" dirty="0" smtClean="0"/>
              <a:t>δυναμικού</a:t>
            </a:r>
            <a:r>
              <a:rPr lang="en-US" dirty="0" smtClean="0"/>
              <a:t>.</a:t>
            </a:r>
            <a:endParaRPr lang="el-GR" dirty="0"/>
          </a:p>
          <a:p>
            <a:pPr lvl="1"/>
            <a:r>
              <a:rPr lang="el-GR" dirty="0"/>
              <a:t>Πολιτική και </a:t>
            </a:r>
            <a:r>
              <a:rPr lang="el-GR" dirty="0" smtClean="0"/>
              <a:t>στρατηγική</a:t>
            </a:r>
            <a:r>
              <a:rPr lang="en-US" dirty="0" smtClean="0"/>
              <a:t>.</a:t>
            </a:r>
            <a:endParaRPr lang="el-GR" dirty="0"/>
          </a:p>
          <a:p>
            <a:pPr lvl="1"/>
            <a:r>
              <a:rPr lang="el-GR" dirty="0"/>
              <a:t>Πόροι και καθοδήγηση </a:t>
            </a:r>
            <a:r>
              <a:rPr lang="el-GR" dirty="0" smtClean="0"/>
              <a:t>ηγεσίας</a:t>
            </a:r>
            <a:r>
              <a:rPr lang="en-US" dirty="0" smtClean="0"/>
              <a:t>.</a:t>
            </a:r>
            <a:endParaRPr lang="el-GR" dirty="0"/>
          </a:p>
          <a:p>
            <a:pPr lvl="1"/>
            <a:r>
              <a:rPr lang="el-GR" dirty="0" smtClean="0"/>
              <a:t>Αποτελέσματα</a:t>
            </a:r>
            <a:r>
              <a:rPr lang="en-US" dirty="0" smtClean="0"/>
              <a:t>.</a:t>
            </a:r>
            <a:endParaRPr lang="el-G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339752" y="6356350"/>
            <a:ext cx="4392488" cy="365125"/>
          </a:xfrm>
        </p:spPr>
        <p:txBody>
          <a:bodyPr/>
          <a:lstStyle/>
          <a:p>
            <a:r>
              <a:rPr lang="el-GR" sz="1400" dirty="0">
                <a:solidFill>
                  <a:prstClr val="black"/>
                </a:solidFill>
                <a:cs typeface="Arial" charset="0"/>
              </a:rPr>
              <a:t>Η φιλοσοφία της Διοίκησης Ολικής Ποιότητας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5CC12-D00C-4A9A-82EA-111DE1DD81B3}" type="slidenum">
              <a:rPr lang="el-GR" sz="1400" smtClean="0">
                <a:solidFill>
                  <a:schemeClr val="tx1"/>
                </a:solidFill>
              </a:rPr>
              <a:t>22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4768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b="1" dirty="0"/>
              <a:t>Κριτήρια της ΔΟΠ του EFQM</a:t>
            </a:r>
            <a:endParaRPr lang="el-GR" b="1" dirty="0">
              <a:effectLst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spcAft>
                <a:spcPts val="600"/>
              </a:spcAft>
            </a:pPr>
            <a:r>
              <a:rPr lang="el-GR" sz="2800" dirty="0"/>
              <a:t>Ηγεσία</a:t>
            </a:r>
          </a:p>
          <a:p>
            <a:pPr>
              <a:spcAft>
                <a:spcPts val="600"/>
              </a:spcAft>
            </a:pPr>
            <a:r>
              <a:rPr lang="el-GR" sz="2800" dirty="0"/>
              <a:t>Πολιτική και στρατηγική</a:t>
            </a:r>
          </a:p>
          <a:p>
            <a:pPr>
              <a:spcAft>
                <a:spcPts val="600"/>
              </a:spcAft>
            </a:pPr>
            <a:r>
              <a:rPr lang="el-GR" sz="2800" dirty="0"/>
              <a:t>Ανθρώπινο δυναμικό</a:t>
            </a:r>
          </a:p>
          <a:p>
            <a:pPr>
              <a:spcAft>
                <a:spcPts val="600"/>
              </a:spcAft>
            </a:pPr>
            <a:r>
              <a:rPr lang="el-GR" sz="2800" dirty="0"/>
              <a:t>Συνεργασίες και πόροι</a:t>
            </a:r>
          </a:p>
          <a:p>
            <a:pPr>
              <a:spcAft>
                <a:spcPts val="600"/>
              </a:spcAft>
            </a:pPr>
            <a:r>
              <a:rPr lang="el-GR" sz="2800" dirty="0"/>
              <a:t>Διαδικασίες</a:t>
            </a:r>
          </a:p>
          <a:p>
            <a:pPr>
              <a:spcAft>
                <a:spcPts val="600"/>
              </a:spcAft>
            </a:pPr>
            <a:r>
              <a:rPr lang="el-GR" sz="2800" dirty="0"/>
              <a:t>Αποτελέσματα σε σχέση με τους πελάτες.</a:t>
            </a:r>
          </a:p>
          <a:p>
            <a:pPr>
              <a:spcAft>
                <a:spcPts val="600"/>
              </a:spcAft>
            </a:pPr>
            <a:r>
              <a:rPr lang="el-GR" sz="2800" dirty="0"/>
              <a:t>Αποτελέσματα σε σχέση με το ανθρώπινο δυναμικό.</a:t>
            </a:r>
          </a:p>
          <a:p>
            <a:pPr>
              <a:spcAft>
                <a:spcPts val="600"/>
              </a:spcAft>
            </a:pPr>
            <a:r>
              <a:rPr lang="el-GR" sz="2800" dirty="0"/>
              <a:t>Αποτελέσματα σε σχέση με την κοινωνία</a:t>
            </a:r>
          </a:p>
          <a:p>
            <a:pPr>
              <a:spcAft>
                <a:spcPts val="600"/>
              </a:spcAft>
            </a:pPr>
            <a:r>
              <a:rPr lang="el-GR" sz="2800" dirty="0"/>
              <a:t>Αποτελέσματα απόδοσης</a:t>
            </a:r>
          </a:p>
        </p:txBody>
      </p:sp>
      <p:pic>
        <p:nvPicPr>
          <p:cNvPr id="32" name="Εικόνα 1" descr="Εικονίδιο μετάβασης στα Περιεχόμενα.">
            <a:hlinkClick r:id="rId3" action="ppaction://hlinksldjump" tooltip="Επιστροφή στα Περιεχόμενα"/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250" y="6021288"/>
            <a:ext cx="576065" cy="651438"/>
          </a:xfrm>
          <a:prstGeom prst="rect">
            <a:avLst/>
          </a:prstGeom>
          <a:scene3d>
            <a:camera prst="isometricOffAxis1Right"/>
            <a:lightRig rig="threePt" dir="t"/>
          </a:scene3d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555776" y="6356350"/>
            <a:ext cx="4104456" cy="365125"/>
          </a:xfrm>
        </p:spPr>
        <p:txBody>
          <a:bodyPr/>
          <a:lstStyle/>
          <a:p>
            <a:r>
              <a:rPr lang="el-GR" sz="1400" dirty="0">
                <a:solidFill>
                  <a:prstClr val="black"/>
                </a:solidFill>
                <a:cs typeface="Arial" charset="0"/>
              </a:rPr>
              <a:t>Η φιλοσοφία της Διοίκησης Ολικής Ποιότητας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5CC12-D00C-4A9A-82EA-111DE1DD81B3}" type="slidenum">
              <a:rPr lang="el-GR" sz="1400" smtClean="0">
                <a:solidFill>
                  <a:schemeClr val="tx1"/>
                </a:solidFill>
              </a:rPr>
              <a:t>23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83399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b="1" dirty="0"/>
              <a:t>ΔΟΠ και </a:t>
            </a:r>
            <a:r>
              <a:rPr lang="el-GR" b="1" dirty="0" smtClean="0"/>
              <a:t>Σ</a:t>
            </a:r>
            <a:r>
              <a:rPr lang="en-US" b="1" dirty="0" smtClean="0"/>
              <a:t>.</a:t>
            </a:r>
            <a:r>
              <a:rPr lang="el-GR" b="1" dirty="0" smtClean="0"/>
              <a:t>Δ</a:t>
            </a:r>
            <a:r>
              <a:rPr lang="en-US" b="1" dirty="0" smtClean="0"/>
              <a:t>.</a:t>
            </a:r>
            <a:r>
              <a:rPr lang="el-GR" b="1" dirty="0" smtClean="0"/>
              <a:t>Π</a:t>
            </a:r>
            <a:r>
              <a:rPr lang="en-US" b="1" dirty="0" smtClean="0"/>
              <a:t>.</a:t>
            </a:r>
            <a:endParaRPr lang="el-GR" b="1" dirty="0">
              <a:effectLst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/>
              <a:t>Η ΔΟΠ εμπεριέχει στοιχεία των </a:t>
            </a:r>
            <a:r>
              <a:rPr lang="el-GR" dirty="0" smtClean="0"/>
              <a:t>Σ</a:t>
            </a:r>
            <a:r>
              <a:rPr lang="en-US" dirty="0" smtClean="0"/>
              <a:t>.</a:t>
            </a:r>
            <a:r>
              <a:rPr lang="el-GR" dirty="0" smtClean="0"/>
              <a:t>Δ</a:t>
            </a:r>
            <a:r>
              <a:rPr lang="en-US" dirty="0" smtClean="0"/>
              <a:t>.</a:t>
            </a:r>
            <a:r>
              <a:rPr lang="el-GR" dirty="0" smtClean="0"/>
              <a:t>Π</a:t>
            </a:r>
            <a:r>
              <a:rPr lang="en-US" dirty="0" smtClean="0"/>
              <a:t>.</a:t>
            </a:r>
            <a:r>
              <a:rPr lang="el-GR" dirty="0" smtClean="0"/>
              <a:t> </a:t>
            </a:r>
            <a:r>
              <a:rPr lang="el-GR" dirty="0"/>
              <a:t>και άρα δεν έχουν αντιτιθέμενα στοιχεία.</a:t>
            </a:r>
          </a:p>
          <a:p>
            <a:r>
              <a:rPr lang="el-GR" dirty="0"/>
              <a:t>Η σχέση υπερσυνόλου δεν περιέχει τη φιλοσοφία διοίκησης.</a:t>
            </a:r>
          </a:p>
          <a:p>
            <a:r>
              <a:rPr lang="el-GR" dirty="0"/>
              <a:t>Φυσικά υπάρχει σημαντική διαφορά στο κόστος εφαρμογής.</a:t>
            </a:r>
          </a:p>
          <a:p>
            <a:endParaRPr lang="el-GR" dirty="0"/>
          </a:p>
          <a:p>
            <a:endParaRPr lang="el-G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195736" y="6356350"/>
            <a:ext cx="4968552" cy="365125"/>
          </a:xfrm>
        </p:spPr>
        <p:txBody>
          <a:bodyPr/>
          <a:lstStyle/>
          <a:p>
            <a:r>
              <a:rPr lang="el-GR" sz="1400" dirty="0">
                <a:solidFill>
                  <a:prstClr val="black"/>
                </a:solidFill>
                <a:cs typeface="Arial" charset="0"/>
              </a:rPr>
              <a:t>Η φιλοσοφία της Διοίκησης Ολικής Ποιότητας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5CC12-D00C-4A9A-82EA-111DE1DD81B3}" type="slidenum">
              <a:rPr lang="el-GR" sz="1400" smtClean="0">
                <a:solidFill>
                  <a:schemeClr val="tx1"/>
                </a:solidFill>
              </a:rPr>
              <a:t>24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9176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b="1" dirty="0"/>
              <a:t>Διαφορές ΔΟΠ και </a:t>
            </a:r>
            <a:r>
              <a:rPr lang="el-GR" b="1" dirty="0" smtClean="0"/>
              <a:t>Δ</a:t>
            </a:r>
            <a:r>
              <a:rPr lang="en-US" b="1" dirty="0" smtClean="0"/>
              <a:t>.</a:t>
            </a:r>
            <a:r>
              <a:rPr lang="el-GR" b="1" dirty="0" smtClean="0"/>
              <a:t>Π</a:t>
            </a:r>
            <a:r>
              <a:rPr lang="en-US" b="1" dirty="0" smtClean="0"/>
              <a:t>.</a:t>
            </a:r>
            <a:r>
              <a:rPr lang="el-GR" b="1" dirty="0" smtClean="0"/>
              <a:t> </a:t>
            </a:r>
            <a:r>
              <a:rPr lang="en-US" b="1" dirty="0" smtClean="0"/>
              <a:t>(</a:t>
            </a:r>
            <a:r>
              <a:rPr lang="el-GR" b="1" dirty="0" smtClean="0"/>
              <a:t>1</a:t>
            </a:r>
            <a:r>
              <a:rPr lang="en-US" b="1" dirty="0" smtClean="0"/>
              <a:t>/4)</a:t>
            </a:r>
            <a:endParaRPr lang="el-GR" b="1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spcAft>
                <a:spcPts val="600"/>
              </a:spcAft>
            </a:pPr>
            <a:r>
              <a:rPr lang="el-GR" dirty="0"/>
              <a:t>Στη ΔΟΠ η διοίκηση πρέπει να αναλάβει την προσπάθεια ενώ στη </a:t>
            </a:r>
            <a:r>
              <a:rPr lang="el-GR" dirty="0" smtClean="0"/>
              <a:t>Δ</a:t>
            </a:r>
            <a:r>
              <a:rPr lang="en-US" dirty="0" smtClean="0"/>
              <a:t>.</a:t>
            </a:r>
            <a:r>
              <a:rPr lang="el-GR" dirty="0" smtClean="0"/>
              <a:t>Π</a:t>
            </a:r>
            <a:r>
              <a:rPr lang="en-US" dirty="0" smtClean="0"/>
              <a:t>.</a:t>
            </a:r>
            <a:r>
              <a:rPr lang="el-GR" dirty="0" smtClean="0"/>
              <a:t> </a:t>
            </a:r>
            <a:r>
              <a:rPr lang="el-GR" dirty="0"/>
              <a:t>συνήθως αναθέτει την εργασία σε ένα τμήμα ή σε εξωτερικό συνεργάτη.</a:t>
            </a:r>
          </a:p>
          <a:p>
            <a:pPr>
              <a:spcAft>
                <a:spcPts val="600"/>
              </a:spcAft>
            </a:pPr>
            <a:r>
              <a:rPr lang="el-GR" dirty="0"/>
              <a:t>Στη ΔΟΠ είναι αναγκαία η συμμετοχή όλων των τμημάτων ενώ στα ΣΔΠ αναμειγνύεται μόνο το τμήμα ποιοτικού ελέγχου.</a:t>
            </a:r>
          </a:p>
          <a:p>
            <a:pPr>
              <a:spcAft>
                <a:spcPts val="600"/>
              </a:spcAft>
            </a:pPr>
            <a:r>
              <a:rPr lang="el-GR" dirty="0"/>
              <a:t>Η ΔΟΠ απαιτεί την αλλαγή των εργασιακών πρακτικών όπως συναντώνται στη </a:t>
            </a:r>
            <a:r>
              <a:rPr lang="el-GR" dirty="0" smtClean="0"/>
              <a:t>Δ</a:t>
            </a:r>
            <a:r>
              <a:rPr lang="en-US" dirty="0" smtClean="0"/>
              <a:t>.</a:t>
            </a:r>
            <a:r>
              <a:rPr lang="el-GR" dirty="0" smtClean="0"/>
              <a:t>Π.</a:t>
            </a:r>
            <a:endParaRPr lang="el-GR" dirty="0"/>
          </a:p>
          <a:p>
            <a:pPr>
              <a:spcAft>
                <a:spcPts val="600"/>
              </a:spcAft>
            </a:pPr>
            <a:r>
              <a:rPr lang="el-GR" dirty="0"/>
              <a:t>Η ηγεσία στα πλαίσια της ΔΟΠ μοιράζει υπευθυνότητες σε όλους του εργαζόμενους και δεν περιορίζεται στους προϊσταμένους τμημάτων.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123728" y="6356350"/>
            <a:ext cx="4824536" cy="365125"/>
          </a:xfrm>
        </p:spPr>
        <p:txBody>
          <a:bodyPr/>
          <a:lstStyle/>
          <a:p>
            <a:r>
              <a:rPr lang="el-GR" sz="1400" dirty="0">
                <a:solidFill>
                  <a:prstClr val="black"/>
                </a:solidFill>
                <a:cs typeface="Arial" charset="0"/>
              </a:rPr>
              <a:t>Η φιλοσοφία της Διοίκησης Ολικής Ποιότητας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5CC12-D00C-4A9A-82EA-111DE1DD81B3}" type="slidenum">
              <a:rPr lang="el-GR" sz="1400" smtClean="0">
                <a:solidFill>
                  <a:schemeClr val="tx1"/>
                </a:solidFill>
              </a:rPr>
              <a:t>25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6034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b="1" dirty="0"/>
              <a:t>Διαφορές ΔΟΠ και </a:t>
            </a:r>
            <a:r>
              <a:rPr lang="el-GR" b="1" dirty="0" smtClean="0"/>
              <a:t>Δ</a:t>
            </a:r>
            <a:r>
              <a:rPr lang="en-US" b="1" dirty="0" smtClean="0"/>
              <a:t>.</a:t>
            </a:r>
            <a:r>
              <a:rPr lang="el-GR" b="1" dirty="0" smtClean="0"/>
              <a:t>Π</a:t>
            </a:r>
            <a:r>
              <a:rPr lang="en-US" b="1" dirty="0" smtClean="0"/>
              <a:t>.</a:t>
            </a:r>
            <a:r>
              <a:rPr lang="el-GR" b="1" dirty="0" smtClean="0"/>
              <a:t> </a:t>
            </a:r>
            <a:r>
              <a:rPr lang="en-US" b="1" dirty="0" smtClean="0"/>
              <a:t>(</a:t>
            </a:r>
            <a:r>
              <a:rPr lang="el-GR" b="1" dirty="0" smtClean="0"/>
              <a:t>2</a:t>
            </a:r>
            <a:r>
              <a:rPr lang="en-US" b="1" dirty="0" smtClean="0"/>
              <a:t>/4)</a:t>
            </a:r>
            <a:endParaRPr lang="el-GR" b="1" dirty="0">
              <a:effectLst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/>
              <a:t>Στη ΔΟΠ ο κάθε εργαζόμενος συμβάλει στην αλλαγή ενώ στη </a:t>
            </a:r>
            <a:r>
              <a:rPr lang="el-GR" dirty="0" smtClean="0"/>
              <a:t>Δ</a:t>
            </a:r>
            <a:r>
              <a:rPr lang="en-US" dirty="0" smtClean="0"/>
              <a:t>.</a:t>
            </a:r>
            <a:r>
              <a:rPr lang="el-GR" dirty="0" smtClean="0"/>
              <a:t>Π</a:t>
            </a:r>
            <a:r>
              <a:rPr lang="en-US" dirty="0" smtClean="0"/>
              <a:t>.</a:t>
            </a:r>
            <a:r>
              <a:rPr lang="el-GR" dirty="0" smtClean="0"/>
              <a:t> </a:t>
            </a:r>
            <a:r>
              <a:rPr lang="el-GR" dirty="0"/>
              <a:t>απλά ικανοποιεί κάποιες απαιτήσεις.</a:t>
            </a:r>
          </a:p>
          <a:p>
            <a:r>
              <a:rPr lang="el-GR" dirty="0"/>
              <a:t>Στο περιβάλλον της ΔΟΠ συμμετέχουν οι προμηθευτές, οι πελάτες, η κοινωνία κλπ.</a:t>
            </a:r>
          </a:p>
          <a:p>
            <a:r>
              <a:rPr lang="el-GR" dirty="0"/>
              <a:t>Σύμφωνα με τη ΔΟΠ στους πελάτες συγκαταλέγονται και οι εργαζόμενοι (εσωτερικοί πελάτες).</a:t>
            </a:r>
          </a:p>
          <a:p>
            <a:r>
              <a:rPr lang="el-GR" dirty="0"/>
              <a:t>Στους κύκλους ποιότητας της ΔΟΠ συμμετέχουν οι προμηθευτές και οι εκπρόσωποι των πελατών.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67744" y="6356350"/>
            <a:ext cx="4320480" cy="365125"/>
          </a:xfrm>
        </p:spPr>
        <p:txBody>
          <a:bodyPr/>
          <a:lstStyle/>
          <a:p>
            <a:r>
              <a:rPr lang="el-GR" sz="1400" dirty="0">
                <a:solidFill>
                  <a:prstClr val="black"/>
                </a:solidFill>
                <a:cs typeface="Arial" charset="0"/>
              </a:rPr>
              <a:t>Η φιλοσοφία της Διοίκησης Ολικής Ποιότητας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5CC12-D00C-4A9A-82EA-111DE1DD81B3}" type="slidenum">
              <a:rPr lang="el-GR" sz="1400" smtClean="0">
                <a:solidFill>
                  <a:schemeClr val="tx1"/>
                </a:solidFill>
              </a:rPr>
              <a:t>26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6726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altLang="el-GR" b="1" dirty="0"/>
              <a:t>Διαφορές ΔΟΠ και Δ</a:t>
            </a:r>
            <a:r>
              <a:rPr lang="en-US" altLang="el-GR" b="1" dirty="0"/>
              <a:t>.</a:t>
            </a:r>
            <a:r>
              <a:rPr lang="el-GR" altLang="el-GR" b="1" dirty="0"/>
              <a:t>Π</a:t>
            </a:r>
            <a:r>
              <a:rPr lang="en-US" altLang="el-GR" b="1" dirty="0"/>
              <a:t>. </a:t>
            </a:r>
            <a:r>
              <a:rPr lang="en-US" altLang="el-GR" b="1" dirty="0" smtClean="0"/>
              <a:t>(</a:t>
            </a:r>
            <a:r>
              <a:rPr lang="el-GR" altLang="el-GR" b="1" dirty="0" smtClean="0"/>
              <a:t>3</a:t>
            </a:r>
            <a:r>
              <a:rPr lang="en-US" altLang="el-GR" b="1" dirty="0" smtClean="0"/>
              <a:t>/4)</a:t>
            </a:r>
            <a:endParaRPr lang="el-GR" b="1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896544"/>
          </a:xfrm>
        </p:spPr>
        <p:txBody>
          <a:bodyPr>
            <a:normAutofit lnSpcReduction="10000"/>
          </a:bodyPr>
          <a:lstStyle/>
          <a:p>
            <a:pPr>
              <a:spcAft>
                <a:spcPts val="600"/>
              </a:spcAft>
            </a:pPr>
            <a:r>
              <a:rPr lang="el-GR" dirty="0"/>
              <a:t>Η ΔΟΠ πιστεύει στην πρόληψη ή στα «μηδέν λάθη» σε αντίθεση με τη </a:t>
            </a:r>
            <a:r>
              <a:rPr lang="el-GR" dirty="0" smtClean="0"/>
              <a:t>Δ</a:t>
            </a:r>
            <a:r>
              <a:rPr lang="en-US" dirty="0" smtClean="0"/>
              <a:t>.</a:t>
            </a:r>
            <a:r>
              <a:rPr lang="el-GR" dirty="0" smtClean="0"/>
              <a:t>Π</a:t>
            </a:r>
            <a:r>
              <a:rPr lang="en-US" dirty="0" smtClean="0"/>
              <a:t>.</a:t>
            </a:r>
            <a:r>
              <a:rPr lang="el-GR" dirty="0" smtClean="0"/>
              <a:t> </a:t>
            </a:r>
            <a:r>
              <a:rPr lang="el-GR" dirty="0"/>
              <a:t>που αντιδρά εκ των υστέρων.</a:t>
            </a:r>
          </a:p>
          <a:p>
            <a:pPr>
              <a:spcAft>
                <a:spcPts val="600"/>
              </a:spcAft>
            </a:pPr>
            <a:r>
              <a:rPr lang="el-GR" dirty="0"/>
              <a:t>Η ΔΟΠ θεωρεί σημαντική τη συνεχή εκπαίδευση όλων των εργαζομένων ενώ η </a:t>
            </a:r>
            <a:r>
              <a:rPr lang="el-GR" dirty="0" smtClean="0"/>
              <a:t>Δ</a:t>
            </a:r>
            <a:r>
              <a:rPr lang="en-US" dirty="0" smtClean="0"/>
              <a:t>.</a:t>
            </a:r>
            <a:r>
              <a:rPr lang="el-GR" dirty="0" smtClean="0"/>
              <a:t>Π</a:t>
            </a:r>
            <a:r>
              <a:rPr lang="en-US" dirty="0" smtClean="0"/>
              <a:t>.</a:t>
            </a:r>
            <a:r>
              <a:rPr lang="el-GR" dirty="0" smtClean="0"/>
              <a:t> </a:t>
            </a:r>
            <a:r>
              <a:rPr lang="el-GR" dirty="0"/>
              <a:t>περιορίζεται στην εκπαίδευση επιλεγμένου προσωπικού.</a:t>
            </a:r>
          </a:p>
          <a:p>
            <a:pPr>
              <a:spcAft>
                <a:spcPts val="600"/>
              </a:spcAft>
            </a:pPr>
            <a:r>
              <a:rPr lang="el-GR" dirty="0"/>
              <a:t>Στη ΔΟΠ οι εργαζόμενοι δεν φοβούνται να επισημαίνουν τα προβλήματα.</a:t>
            </a:r>
          </a:p>
          <a:p>
            <a:pPr>
              <a:spcAft>
                <a:spcPts val="600"/>
              </a:spcAft>
            </a:pPr>
            <a:endParaRPr lang="el-G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67744" y="6356350"/>
            <a:ext cx="4608512" cy="365125"/>
          </a:xfrm>
        </p:spPr>
        <p:txBody>
          <a:bodyPr/>
          <a:lstStyle/>
          <a:p>
            <a:r>
              <a:rPr lang="el-GR" sz="1400" dirty="0">
                <a:solidFill>
                  <a:prstClr val="black"/>
                </a:solidFill>
                <a:cs typeface="Arial" charset="0"/>
              </a:rPr>
              <a:t>Η φιλοσοφία της Διοίκησης Ολικής Ποιότητας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5CC12-D00C-4A9A-82EA-111DE1DD81B3}" type="slidenum">
              <a:rPr lang="el-GR" sz="1400" smtClean="0">
                <a:solidFill>
                  <a:schemeClr val="tx1"/>
                </a:solidFill>
              </a:rPr>
              <a:t>27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1401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altLang="el-GR" b="1" dirty="0"/>
              <a:t>Διαφορές ΔΟΠ και </a:t>
            </a:r>
            <a:r>
              <a:rPr lang="el-GR" altLang="el-GR" b="1" dirty="0" smtClean="0"/>
              <a:t>Δ</a:t>
            </a:r>
            <a:r>
              <a:rPr lang="en-US" altLang="el-GR" b="1" dirty="0" smtClean="0"/>
              <a:t>.</a:t>
            </a:r>
            <a:r>
              <a:rPr lang="el-GR" altLang="el-GR" b="1" dirty="0" smtClean="0"/>
              <a:t>Π</a:t>
            </a:r>
            <a:r>
              <a:rPr lang="en-US" altLang="el-GR" b="1" dirty="0" smtClean="0"/>
              <a:t>.</a:t>
            </a:r>
            <a:r>
              <a:rPr lang="el-GR" altLang="el-GR" b="1" dirty="0" smtClean="0"/>
              <a:t> </a:t>
            </a:r>
            <a:r>
              <a:rPr lang="en-US" altLang="el-GR" b="1" dirty="0" smtClean="0"/>
              <a:t>(</a:t>
            </a:r>
            <a:r>
              <a:rPr lang="el-GR" altLang="el-GR" b="1" dirty="0" smtClean="0"/>
              <a:t>4</a:t>
            </a:r>
            <a:r>
              <a:rPr lang="en-US" altLang="el-GR" b="1" dirty="0" smtClean="0"/>
              <a:t>/4)</a:t>
            </a:r>
            <a:endParaRPr lang="el-GR" b="1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824536"/>
          </a:xfrm>
        </p:spPr>
        <p:txBody>
          <a:bodyPr>
            <a:normAutofit fontScale="92500" lnSpcReduction="20000"/>
          </a:bodyPr>
          <a:lstStyle/>
          <a:p>
            <a:pPr>
              <a:spcAft>
                <a:spcPts val="1200"/>
              </a:spcAft>
            </a:pPr>
            <a:r>
              <a:rPr lang="el-GR" dirty="0"/>
              <a:t>Στη ΔΟΠ υπάρχει συνεχής μέτρηση αποτελεσμάτων.</a:t>
            </a:r>
          </a:p>
          <a:p>
            <a:pPr>
              <a:spcAft>
                <a:spcPts val="1200"/>
              </a:spcAft>
            </a:pPr>
            <a:r>
              <a:rPr lang="el-GR" dirty="0"/>
              <a:t>Η ΔΟΠ παρακινεί στη συνεχή βελτίωση μέσω μικρών και σταθερών βημάτων ενώ η </a:t>
            </a:r>
            <a:r>
              <a:rPr lang="el-GR" dirty="0" smtClean="0"/>
              <a:t>Δ</a:t>
            </a:r>
            <a:r>
              <a:rPr lang="en-US" dirty="0" smtClean="0"/>
              <a:t>.</a:t>
            </a:r>
            <a:r>
              <a:rPr lang="el-GR" dirty="0" smtClean="0"/>
              <a:t>Π</a:t>
            </a:r>
            <a:r>
              <a:rPr lang="en-US" dirty="0" smtClean="0"/>
              <a:t>.</a:t>
            </a:r>
            <a:r>
              <a:rPr lang="el-GR" dirty="0" smtClean="0"/>
              <a:t> </a:t>
            </a:r>
            <a:r>
              <a:rPr lang="el-GR" dirty="0"/>
              <a:t>απλώς επικεντρώνεται στη τήρηση προδιαγραφών.</a:t>
            </a:r>
          </a:p>
          <a:p>
            <a:pPr>
              <a:spcAft>
                <a:spcPts val="1200"/>
              </a:spcAft>
            </a:pPr>
            <a:r>
              <a:rPr lang="el-GR" dirty="0"/>
              <a:t>Η ΔΟΠ προσανατολίζεται στην επιχείρηση ενώ η </a:t>
            </a:r>
            <a:r>
              <a:rPr lang="el-GR" dirty="0" smtClean="0"/>
              <a:t>Δ</a:t>
            </a:r>
            <a:r>
              <a:rPr lang="en-US" dirty="0" smtClean="0"/>
              <a:t>.</a:t>
            </a:r>
            <a:r>
              <a:rPr lang="el-GR" dirty="0" smtClean="0"/>
              <a:t>Π</a:t>
            </a:r>
            <a:r>
              <a:rPr lang="en-US" dirty="0" smtClean="0"/>
              <a:t>.</a:t>
            </a:r>
            <a:r>
              <a:rPr lang="el-GR" dirty="0" smtClean="0"/>
              <a:t> </a:t>
            </a:r>
            <a:r>
              <a:rPr lang="el-GR" dirty="0"/>
              <a:t>στο προϊόν.</a:t>
            </a:r>
          </a:p>
          <a:p>
            <a:pPr>
              <a:spcAft>
                <a:spcPts val="1200"/>
              </a:spcAft>
            </a:pPr>
            <a:r>
              <a:rPr lang="el-GR" dirty="0"/>
              <a:t>Η ΔΟΠ θεωρεί την ποιότητα διοικητικό πρόβλημα ενώ η </a:t>
            </a:r>
            <a:r>
              <a:rPr lang="el-GR" dirty="0" smtClean="0"/>
              <a:t>Δ</a:t>
            </a:r>
            <a:r>
              <a:rPr lang="en-US" dirty="0" smtClean="0"/>
              <a:t>.</a:t>
            </a:r>
            <a:r>
              <a:rPr lang="el-GR" dirty="0" smtClean="0"/>
              <a:t>Π</a:t>
            </a:r>
            <a:r>
              <a:rPr lang="en-US" dirty="0" smtClean="0"/>
              <a:t>.</a:t>
            </a:r>
            <a:r>
              <a:rPr lang="el-GR" dirty="0" smtClean="0"/>
              <a:t> </a:t>
            </a:r>
            <a:r>
              <a:rPr lang="el-GR" dirty="0"/>
              <a:t>το αντιμετωπίζει ως τεχνικό.</a:t>
            </a:r>
          </a:p>
          <a:p>
            <a:pPr marL="0" indent="0">
              <a:spcAft>
                <a:spcPts val="1200"/>
              </a:spcAft>
              <a:buNone/>
            </a:pPr>
            <a:endParaRPr lang="el-G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483768" y="6356350"/>
            <a:ext cx="4104456" cy="365125"/>
          </a:xfrm>
        </p:spPr>
        <p:txBody>
          <a:bodyPr/>
          <a:lstStyle/>
          <a:p>
            <a:r>
              <a:rPr lang="el-GR" sz="1400" dirty="0">
                <a:solidFill>
                  <a:prstClr val="black"/>
                </a:solidFill>
                <a:cs typeface="Arial" charset="0"/>
              </a:rPr>
              <a:t>Η φιλοσοφία της Διοίκησης Ολικής Ποιότητας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5CC12-D00C-4A9A-82EA-111DE1DD81B3}" type="slidenum">
              <a:rPr lang="el-GR" sz="1400" smtClean="0">
                <a:solidFill>
                  <a:schemeClr val="tx1"/>
                </a:solidFill>
              </a:rPr>
              <a:t>28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0664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altLang="el-GR" b="1" dirty="0"/>
              <a:t>Παράλυση Ποιότητας</a:t>
            </a:r>
            <a:endParaRPr lang="el-GR" b="1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spcAft>
                <a:spcPts val="600"/>
              </a:spcAft>
            </a:pPr>
            <a:r>
              <a:rPr lang="el-GR" dirty="0"/>
              <a:t>Η κατάσταση της </a:t>
            </a:r>
            <a:r>
              <a:rPr lang="el-GR" b="1" dirty="0"/>
              <a:t>αθέλητης απραξίας</a:t>
            </a:r>
            <a:r>
              <a:rPr lang="el-GR" dirty="0"/>
              <a:t> όπου υπάρχει σύγχυση για την εφαρμογή της ΔΟΠ.</a:t>
            </a:r>
          </a:p>
          <a:p>
            <a:pPr>
              <a:spcAft>
                <a:spcPts val="600"/>
              </a:spcAft>
            </a:pPr>
            <a:r>
              <a:rPr lang="el-GR" dirty="0"/>
              <a:t>Υπάρχει μεγάλο πλήθος πληροφόρησης και δυσκολία επιλογής.</a:t>
            </a:r>
          </a:p>
          <a:p>
            <a:pPr>
              <a:spcAft>
                <a:spcPts val="600"/>
              </a:spcAft>
            </a:pPr>
            <a:r>
              <a:rPr lang="el-GR" dirty="0"/>
              <a:t>Αιτίες της παράλυσης:</a:t>
            </a:r>
          </a:p>
          <a:p>
            <a:pPr lvl="1">
              <a:spcAft>
                <a:spcPts val="600"/>
              </a:spcAft>
            </a:pPr>
            <a:r>
              <a:rPr lang="el-GR" dirty="0"/>
              <a:t>Έλλειψη κατανόησης των αρχών της ΔΟΠ</a:t>
            </a:r>
          </a:p>
          <a:p>
            <a:pPr lvl="1">
              <a:spcAft>
                <a:spcPts val="600"/>
              </a:spcAft>
            </a:pPr>
            <a:r>
              <a:rPr lang="el-GR" dirty="0"/>
              <a:t>Έλλειψη γνώσεων στα βασικά στατιστικά εργαλεία</a:t>
            </a:r>
          </a:p>
          <a:p>
            <a:pPr>
              <a:spcAft>
                <a:spcPts val="600"/>
              </a:spcAft>
            </a:pPr>
            <a:endParaRPr lang="el-G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67744" y="6356350"/>
            <a:ext cx="4464496" cy="365125"/>
          </a:xfrm>
        </p:spPr>
        <p:txBody>
          <a:bodyPr/>
          <a:lstStyle/>
          <a:p>
            <a:r>
              <a:rPr lang="el-GR" sz="1400" dirty="0">
                <a:solidFill>
                  <a:prstClr val="black"/>
                </a:solidFill>
                <a:cs typeface="Arial" charset="0"/>
              </a:rPr>
              <a:t>Η φιλοσοφία της Διοίκησης Ολικής Ποιότητας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5CC12-D00C-4A9A-82EA-111DE1DD81B3}" type="slidenum">
              <a:rPr lang="el-GR" sz="1400" smtClean="0">
                <a:solidFill>
                  <a:schemeClr val="tx1"/>
                </a:solidFill>
              </a:rPr>
              <a:t>29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0664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Τίτλος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pPr eaLnBrk="1" hangingPunct="1"/>
            <a:r>
              <a:rPr lang="el-GR" b="1" dirty="0" smtClean="0">
                <a:latin typeface="Calibri" panose="020F0502020204030204" pitchFamily="34" charset="0"/>
              </a:rPr>
              <a:t>Χρηματοδότηση</a:t>
            </a:r>
            <a:r>
              <a:rPr lang="el-GR" b="1" dirty="0" smtClean="0"/>
              <a:t> </a:t>
            </a:r>
          </a:p>
        </p:txBody>
      </p:sp>
      <p:sp>
        <p:nvSpPr>
          <p:cNvPr id="4099" name="Θέση περιεχομένου 1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>
            <a:normAutofit/>
          </a:bodyPr>
          <a:lstStyle/>
          <a:p>
            <a:pPr eaLnBrk="1" hangingPunct="1">
              <a:spcBef>
                <a:spcPts val="0"/>
              </a:spcBef>
              <a:spcAft>
                <a:spcPts val="600"/>
              </a:spcAft>
            </a:pPr>
            <a:r>
              <a:rPr lang="el-GR" sz="2000" dirty="0" smtClean="0">
                <a:latin typeface="Calibri" panose="020F0502020204030204" pitchFamily="34" charset="0"/>
              </a:rPr>
              <a:t>Το παρόν εκπαιδευτικό υλικό έχει αναπτυχθεί στα πλαίσια του εκπαιδευτικού έργου του διδάσκοντα</a:t>
            </a:r>
            <a:r>
              <a:rPr lang="en-US" sz="2000" dirty="0" smtClean="0">
                <a:latin typeface="Calibri" panose="020F0502020204030204" pitchFamily="34" charset="0"/>
              </a:rPr>
              <a:t>.</a:t>
            </a:r>
            <a:r>
              <a:rPr lang="el-GR" sz="2000" dirty="0" smtClean="0">
                <a:latin typeface="Calibri" panose="020F0502020204030204" pitchFamily="34" charset="0"/>
              </a:rPr>
              <a:t> </a:t>
            </a:r>
            <a:endParaRPr lang="en-US" sz="2000" dirty="0" smtClean="0">
              <a:latin typeface="Calibri" panose="020F0502020204030204" pitchFamily="34" charset="0"/>
            </a:endParaRPr>
          </a:p>
          <a:p>
            <a:pPr lvl="0">
              <a:spcBef>
                <a:spcPts val="0"/>
              </a:spcBef>
              <a:spcAft>
                <a:spcPts val="600"/>
              </a:spcAft>
            </a:pPr>
            <a:r>
              <a:rPr lang="el-GR" sz="2000" dirty="0">
                <a:solidFill>
                  <a:prstClr val="black"/>
                </a:solidFill>
                <a:latin typeface="Calibri" panose="020F0502020204030204" pitchFamily="34" charset="0"/>
              </a:rPr>
              <a:t>Το έργο «</a:t>
            </a:r>
            <a:r>
              <a:rPr lang="el-GR" sz="2000" b="1" dirty="0">
                <a:solidFill>
                  <a:prstClr val="black"/>
                </a:solidFill>
                <a:latin typeface="Calibri" panose="020F0502020204030204" pitchFamily="34" charset="0"/>
              </a:rPr>
              <a:t>Ανοικτά Ακαδημαϊκά Μαθήματα στο ΤΕΙ Θεσσαλίας</a:t>
            </a:r>
            <a:r>
              <a:rPr lang="el-GR" sz="2000" dirty="0">
                <a:solidFill>
                  <a:prstClr val="black"/>
                </a:solidFill>
                <a:latin typeface="Calibri" panose="020F0502020204030204" pitchFamily="34" charset="0"/>
              </a:rPr>
              <a:t>» έχει χρηματοδοτήσει </a:t>
            </a:r>
            <a:r>
              <a:rPr lang="el-GR" sz="2000">
                <a:solidFill>
                  <a:prstClr val="black"/>
                </a:solidFill>
                <a:latin typeface="Calibri" panose="020F0502020204030204" pitchFamily="34" charset="0"/>
              </a:rPr>
              <a:t>μόνο </a:t>
            </a:r>
            <a:r>
              <a:rPr lang="el-GR" sz="2000" smtClean="0">
                <a:solidFill>
                  <a:prstClr val="black"/>
                </a:solidFill>
                <a:latin typeface="Calibri" panose="020F0502020204030204" pitchFamily="34" charset="0"/>
              </a:rPr>
              <a:t>την </a:t>
            </a:r>
            <a:r>
              <a:rPr lang="el-GR" sz="2000" dirty="0">
                <a:solidFill>
                  <a:prstClr val="black"/>
                </a:solidFill>
                <a:latin typeface="Calibri" panose="020F0502020204030204" pitchFamily="34" charset="0"/>
              </a:rPr>
              <a:t>αναδιαμόρφωση του εκπαιδευτικού υλικού</a:t>
            </a:r>
            <a:r>
              <a:rPr lang="el-GR" sz="2000" dirty="0" smtClean="0">
                <a:solidFill>
                  <a:prstClr val="black"/>
                </a:solidFill>
                <a:latin typeface="Calibri" panose="020F0502020204030204" pitchFamily="34" charset="0"/>
              </a:rPr>
              <a:t>.</a:t>
            </a:r>
            <a:endParaRPr lang="el-GR" sz="2000" dirty="0" smtClean="0">
              <a:latin typeface="Calibri" panose="020F0502020204030204" pitchFamily="34" charset="0"/>
            </a:endParaRPr>
          </a:p>
          <a:p>
            <a:pPr eaLnBrk="1" hangingPunct="1">
              <a:spcBef>
                <a:spcPts val="0"/>
              </a:spcBef>
            </a:pPr>
            <a:r>
              <a:rPr lang="el-GR" sz="2000" dirty="0" smtClean="0">
                <a:latin typeface="Calibri" panose="020F0502020204030204" pitchFamily="34" charset="0"/>
              </a:rPr>
              <a:t>Το έργο υλοποιείται στο πλαίσιο του Επιχειρησιακού Προγράμματος  «Εκπαίδευση και Δια Βίου Μάθηση» και συγχρηματοδοτείται από την Ευρωπαϊκή Ένωση (Ευρωπαϊκό Κοινωνικό Ταμείο) και από εθνικούς πόρους</a:t>
            </a:r>
            <a:r>
              <a:rPr lang="en-US" sz="2000" dirty="0" smtClean="0">
                <a:latin typeface="Calibri" panose="020F0502020204030204" pitchFamily="34" charset="0"/>
              </a:rPr>
              <a:t>. </a:t>
            </a:r>
            <a:endParaRPr lang="el-GR" sz="2000" dirty="0" smtClean="0">
              <a:latin typeface="Calibri" panose="020F0502020204030204" pitchFamily="34" charset="0"/>
            </a:endParaRPr>
          </a:p>
        </p:txBody>
      </p:sp>
      <p:pic>
        <p:nvPicPr>
          <p:cNvPr id="6" name="Εικόνα 1" descr=" Λογότυπο Επιχειρησιακού Προγράμματος Εκπαίδευση και Δια βίου Μάθηση.   ">
            <a:hlinkClick r:id="rId7" tooltip="Μετάβαση σε www.edulll.gr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84213" y="4221163"/>
            <a:ext cx="7848600" cy="2016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Θέση αριθμού διαφάνειας 1" descr=".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pPr>
              <a:defRPr/>
            </a:pPr>
            <a:fld id="{E034B054-DA0D-4AD9-A3C5-59235BE4FE8B}" type="slidenum">
              <a:rPr lang="el-GR" sz="1400" smtClean="0">
                <a:solidFill>
                  <a:prstClr val="black"/>
                </a:solidFill>
              </a:rPr>
              <a:pPr>
                <a:defRPr/>
              </a:pPr>
              <a:t>3</a:t>
            </a:fld>
            <a:endParaRPr lang="el-GR" sz="14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62879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r>
              <a:rPr lang="el-GR" b="1" dirty="0" smtClean="0"/>
              <a:t>Τέλος ενότητας</a:t>
            </a:r>
            <a:endParaRPr lang="el-GR" b="1" dirty="0"/>
          </a:p>
        </p:txBody>
      </p:sp>
      <p:sp>
        <p:nvSpPr>
          <p:cNvPr id="3" name="Rectangle 2"/>
          <p:cNvSpPr/>
          <p:nvPr/>
        </p:nvSpPr>
        <p:spPr>
          <a:xfrm>
            <a:off x="4977434" y="4653136"/>
            <a:ext cx="32426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l-G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Επεξεργασία: </a:t>
            </a:r>
            <a:r>
              <a:rPr lang="el-G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«Χρήστος Μέγας»</a:t>
            </a:r>
            <a:endParaRPr lang="el-GR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8" name="Εικόνα 1" descr=" Λογότυπο για Άδειες χρήσης Creative Commons, B Y, S A. ">
            <a:hlinkClick r:id="rId4" tooltip="Μετάβαση στην Άδεια Χρήσης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5943600"/>
            <a:ext cx="1690688" cy="5915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Εικόνα 2" descr="Λογότυπο Επιχειρησιακού Προγράμματος Εκπαίδευση και Δια βίου Μάθηση. ">
            <a:hlinkClick r:id="rId6" tooltip="Μετάβαση στο www.edulll.gr/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492500" y="5638800"/>
            <a:ext cx="4310063" cy="1030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224795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Τίτλος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l-GR" altLang="el-GR" b="1" dirty="0" smtClean="0"/>
              <a:t>Σκοποί ενότητας </a:t>
            </a:r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 rtlCol="0"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endParaRPr lang="en-US" sz="20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sz="2800" dirty="0" smtClean="0"/>
              <a:t>1</a:t>
            </a:r>
            <a:r>
              <a:rPr lang="el-GR" sz="2800" dirty="0" smtClean="0"/>
              <a:t>.</a:t>
            </a:r>
            <a:r>
              <a:rPr lang="en-US" sz="2800" dirty="0" smtClean="0"/>
              <a:t>  TO DO </a:t>
            </a:r>
            <a:endParaRPr lang="el-GR" sz="28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l-GR" sz="2800" dirty="0" smtClean="0"/>
              <a:t>2. </a:t>
            </a:r>
            <a:r>
              <a:rPr lang="en-US" sz="2800" dirty="0" smtClean="0"/>
              <a:t>TO</a:t>
            </a:r>
            <a:r>
              <a:rPr lang="el-GR" sz="2800" dirty="0" smtClean="0"/>
              <a:t> </a:t>
            </a:r>
            <a:r>
              <a:rPr lang="en-US" sz="2800" dirty="0" smtClean="0"/>
              <a:t>DO</a:t>
            </a:r>
            <a:endParaRPr lang="el-GR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l-GR" sz="2800" dirty="0" smtClean="0"/>
              <a:t>3. </a:t>
            </a:r>
            <a:r>
              <a:rPr lang="en-US" sz="2800" dirty="0" smtClean="0"/>
              <a:t>TO DO</a:t>
            </a:r>
            <a:endParaRPr lang="el-GR" sz="28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l-GR" sz="2800" dirty="0" smtClean="0"/>
              <a:t>4. </a:t>
            </a:r>
            <a:r>
              <a:rPr lang="en-US" sz="2800" dirty="0" smtClean="0"/>
              <a:t>TO DO</a:t>
            </a:r>
            <a:endParaRPr lang="en-US" dirty="0" smtClean="0"/>
          </a:p>
          <a:p>
            <a:pPr marL="0" indent="0">
              <a:spcBef>
                <a:spcPts val="0"/>
              </a:spcBef>
              <a:buNone/>
            </a:pPr>
            <a:endParaRPr lang="el-GR" dirty="0" smtClean="0"/>
          </a:p>
        </p:txBody>
      </p:sp>
      <p:sp>
        <p:nvSpPr>
          <p:cNvPr id="7" name="Θέση υποσέλιδου 1" descr=".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>
          <a:xfrm>
            <a:off x="1619672" y="6381328"/>
            <a:ext cx="4904184" cy="365125"/>
          </a:xfrm>
        </p:spPr>
        <p:txBody>
          <a:bodyPr/>
          <a:lstStyle/>
          <a:p>
            <a:r>
              <a:rPr lang="el-GR" sz="1400" dirty="0">
                <a:solidFill>
                  <a:prstClr val="black"/>
                </a:solidFill>
                <a:cs typeface="Arial" charset="0"/>
              </a:rPr>
              <a:t>Η φιλοσοφία της Διοίκησης Ολικής Ποιότητας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125" name="Θέση αριθμού διαφάνειας 1" descr=".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7AF2AC6-652D-4AD1-A671-8B499591D49C}" type="slidenum">
              <a:rPr lang="el-GR" altLang="el-GR" sz="1400">
                <a:solidFill>
                  <a:srgbClr val="000000"/>
                </a:solidFill>
                <a:latin typeface="+mn-lt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l-GR" altLang="el-GR" sz="1400" dirty="0">
              <a:solidFill>
                <a:srgbClr val="0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69210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Τίτλος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l-GR" altLang="el-GR" b="1" dirty="0" smtClean="0">
                <a:solidFill>
                  <a:srgbClr val="333333"/>
                </a:solidFill>
              </a:rPr>
              <a:t>Περιεχόμενα ενότητας</a:t>
            </a:r>
            <a:r>
              <a:rPr lang="en-US" altLang="el-GR" b="1" dirty="0" smtClean="0">
                <a:solidFill>
                  <a:srgbClr val="333333"/>
                </a:solidFill>
              </a:rPr>
              <a:t> </a:t>
            </a:r>
            <a:endParaRPr lang="el-GR" altLang="el-GR" b="1" dirty="0" smtClean="0">
              <a:solidFill>
                <a:srgbClr val="333333"/>
              </a:solidFill>
            </a:endParaRPr>
          </a:p>
        </p:txBody>
      </p:sp>
      <p:sp>
        <p:nvSpPr>
          <p:cNvPr id="4" name="Θέση περιεχομένου 1">
            <a:hlinkClick r:id="rId8" action="ppaction://hlinksldjump" tooltip="Μετάβαση στη Διαφάνεια 6"/>
          </p:cNvPr>
          <p:cNvSpPr/>
          <p:nvPr>
            <p:custDataLst>
              <p:tags r:id="rId3"/>
            </p:custDataLst>
          </p:nvPr>
        </p:nvSpPr>
        <p:spPr>
          <a:xfrm>
            <a:off x="809078" y="1628800"/>
            <a:ext cx="7507288" cy="431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2800" i="1" u="sng" dirty="0" smtClean="0">
                <a:solidFill>
                  <a:srgbClr val="0070C0"/>
                </a:solidFill>
                <a:hlinkClick r:id="rId8" action="ppaction://hlinksldjump"/>
              </a:rPr>
              <a:t>1. Το </a:t>
            </a:r>
            <a:r>
              <a:rPr lang="en-US" sz="2800" i="1" u="sng" dirty="0" smtClean="0">
                <a:solidFill>
                  <a:srgbClr val="0070C0"/>
                </a:solidFill>
                <a:hlinkClick r:id="rId8" action="ppaction://hlinksldjump"/>
              </a:rPr>
              <a:t>p </a:t>
            </a:r>
            <a:r>
              <a:rPr lang="el-GR" sz="2800" i="1" u="sng" dirty="0" smtClean="0">
                <a:solidFill>
                  <a:srgbClr val="0070C0"/>
                </a:solidFill>
                <a:hlinkClick r:id="rId8" action="ppaction://hlinksldjump"/>
              </a:rPr>
              <a:t>διάγραμμα</a:t>
            </a:r>
            <a:endParaRPr lang="el-GR" i="1" u="sng" dirty="0">
              <a:solidFill>
                <a:srgbClr val="0070C0"/>
              </a:solidFill>
            </a:endParaRPr>
          </a:p>
        </p:txBody>
      </p:sp>
      <p:sp>
        <p:nvSpPr>
          <p:cNvPr id="14" name="Θέση περιεχομένου 2">
            <a:hlinkClick r:id="rId9" action="ppaction://hlinksldjump"/>
          </p:cNvPr>
          <p:cNvSpPr/>
          <p:nvPr>
            <p:custDataLst>
              <p:tags r:id="rId4"/>
            </p:custDataLst>
          </p:nvPr>
        </p:nvSpPr>
        <p:spPr>
          <a:xfrm>
            <a:off x="827350" y="2348880"/>
            <a:ext cx="7507288" cy="431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i="1" dirty="0" smtClean="0">
                <a:solidFill>
                  <a:srgbClr val="0070C0"/>
                </a:solidFill>
                <a:hlinkClick r:id="rId10" action="ppaction://hlinksldjump"/>
              </a:rPr>
              <a:t>2</a:t>
            </a:r>
            <a:r>
              <a:rPr lang="el-GR" sz="2800" i="1" dirty="0" smtClean="0">
                <a:solidFill>
                  <a:srgbClr val="0070C0"/>
                </a:solidFill>
                <a:hlinkClick r:id="rId10" action="ppaction://hlinksldjump"/>
              </a:rPr>
              <a:t>. Το </a:t>
            </a:r>
            <a:r>
              <a:rPr lang="en-US" sz="2800" i="1" dirty="0" smtClean="0">
                <a:solidFill>
                  <a:srgbClr val="0070C0"/>
                </a:solidFill>
                <a:hlinkClick r:id="rId10" action="ppaction://hlinksldjump"/>
              </a:rPr>
              <a:t>c </a:t>
            </a:r>
            <a:r>
              <a:rPr lang="el-GR" sz="2800" i="1" dirty="0" smtClean="0">
                <a:solidFill>
                  <a:srgbClr val="0070C0"/>
                </a:solidFill>
                <a:hlinkClick r:id="rId10" action="ppaction://hlinksldjump"/>
              </a:rPr>
              <a:t>διάγραμμα</a:t>
            </a:r>
            <a:endParaRPr lang="el-GR" i="1" dirty="0">
              <a:solidFill>
                <a:srgbClr val="0070C0"/>
              </a:solidFill>
            </a:endParaRPr>
          </a:p>
        </p:txBody>
      </p:sp>
      <p:sp>
        <p:nvSpPr>
          <p:cNvPr id="16" name="Θέση περιεχομένου 1">
            <a:hlinkClick r:id="rId11" action="ppaction://hlinksldjump" tooltip="Μετάβαση στη Διαφάνεια 6"/>
          </p:cNvPr>
          <p:cNvSpPr/>
          <p:nvPr/>
        </p:nvSpPr>
        <p:spPr>
          <a:xfrm>
            <a:off x="809078" y="2852936"/>
            <a:ext cx="7507288" cy="7920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2800" i="1" u="sng" dirty="0" smtClean="0">
                <a:solidFill>
                  <a:srgbClr val="0070C0"/>
                </a:solidFill>
                <a:hlinkClick r:id="rId12" action="ppaction://hlinksldjump"/>
              </a:rPr>
              <a:t>3. Δειγματοληψία αποδοχής</a:t>
            </a:r>
            <a:endParaRPr lang="el-GR" i="1" u="sng" dirty="0">
              <a:solidFill>
                <a:srgbClr val="0070C0"/>
              </a:solidFill>
            </a:endParaRPr>
          </a:p>
        </p:txBody>
      </p:sp>
      <p:sp>
        <p:nvSpPr>
          <p:cNvPr id="9" name="Θέση περιεχομένου 1">
            <a:hlinkClick r:id="rId13" action="ppaction://hlinksldjump" tooltip="Μετάβαση στη Διαφάνεια 6"/>
          </p:cNvPr>
          <p:cNvSpPr/>
          <p:nvPr/>
        </p:nvSpPr>
        <p:spPr>
          <a:xfrm>
            <a:off x="755576" y="3573016"/>
            <a:ext cx="7507288" cy="7920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2800" i="1" u="sng" dirty="0">
                <a:solidFill>
                  <a:srgbClr val="0070C0"/>
                </a:solidFill>
                <a:hlinkClick r:id="rId12" action="ppaction://hlinksldjump"/>
              </a:rPr>
              <a:t>4</a:t>
            </a:r>
            <a:r>
              <a:rPr lang="el-GR" sz="2800" i="1" u="sng" dirty="0" smtClean="0">
                <a:solidFill>
                  <a:srgbClr val="0070C0"/>
                </a:solidFill>
                <a:hlinkClick r:id="rId12" action="ppaction://hlinksldjump"/>
              </a:rPr>
              <a:t>. Ο </a:t>
            </a:r>
            <a:r>
              <a:rPr lang="en-US" sz="2800" i="1" u="sng" dirty="0" err="1" smtClean="0">
                <a:solidFill>
                  <a:srgbClr val="0070C0"/>
                </a:solidFill>
                <a:hlinkClick r:id="rId12" action="ppaction://hlinksldjump"/>
              </a:rPr>
              <a:t>Tagushi</a:t>
            </a:r>
            <a:r>
              <a:rPr lang="en-US" sz="2800" i="1" u="sng" dirty="0" smtClean="0">
                <a:solidFill>
                  <a:srgbClr val="0070C0"/>
                </a:solidFill>
                <a:hlinkClick r:id="rId12" action="ppaction://hlinksldjump"/>
              </a:rPr>
              <a:t> </a:t>
            </a:r>
            <a:r>
              <a:rPr lang="el-GR" sz="2800" i="1" u="sng" dirty="0" smtClean="0">
                <a:solidFill>
                  <a:srgbClr val="0070C0"/>
                </a:solidFill>
                <a:hlinkClick r:id="rId12" action="ppaction://hlinksldjump"/>
              </a:rPr>
              <a:t>και ο ποιοτικός έλεγχος</a:t>
            </a:r>
            <a:endParaRPr lang="el-GR" i="1" u="sng" dirty="0">
              <a:solidFill>
                <a:srgbClr val="0070C0"/>
              </a:solidFill>
            </a:endParaRPr>
          </a:p>
        </p:txBody>
      </p:sp>
      <p:sp>
        <p:nvSpPr>
          <p:cNvPr id="8" name="Θέση υποσέλιδου 1" descr=".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>
          <a:xfrm>
            <a:off x="2339752" y="6356350"/>
            <a:ext cx="4464496" cy="385018"/>
          </a:xfrm>
        </p:spPr>
        <p:txBody>
          <a:bodyPr/>
          <a:lstStyle/>
          <a:p>
            <a:r>
              <a:rPr lang="el-GR" sz="1400" dirty="0">
                <a:solidFill>
                  <a:prstClr val="black"/>
                </a:solidFill>
                <a:cs typeface="Arial" charset="0"/>
              </a:rPr>
              <a:t>Η φιλοσοφία της Διοίκησης Ολικής Ποιότητας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153" name="Θέση αριθμού διαφάνειας 1" descr=".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C9E2987-2DF3-4883-B675-0E329C0F7C88}" type="slidenum">
              <a:rPr lang="el-GR" altLang="el-GR" sz="1400">
                <a:solidFill>
                  <a:srgbClr val="000000"/>
                </a:solidFill>
                <a:latin typeface="+mn-lt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l-GR" altLang="el-GR" sz="1400" dirty="0">
              <a:solidFill>
                <a:srgbClr val="000000"/>
              </a:solidFill>
              <a:latin typeface="+mn-lt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31238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Τι είναι η Διοίκηση Ολικής Ποιότητας</a:t>
            </a:r>
            <a:endParaRPr lang="el-GR" b="1" dirty="0">
              <a:effectLst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/>
              <a:t>Είναι μια φιλοσοφία διοίκησης επιχειρήσεων που αναπτύχθηκε στην Ιαπωνία τη δεκαετία του 1950.</a:t>
            </a:r>
          </a:p>
          <a:p>
            <a:r>
              <a:rPr lang="el-GR" dirty="0"/>
              <a:t>Μεταδόθηκε τις δεκαετίες του 1970 και 1980 στις ΗΠΑ και στην Ευρώπη.</a:t>
            </a:r>
          </a:p>
          <a:p>
            <a:r>
              <a:rPr lang="el-GR" dirty="0"/>
              <a:t>«Είναι το σύστημα διοίκησης με βάση το οποίο επιδιώκεται η μεγιστοποίηση της αξίας ενός προϊόντος προσφέροντας ικανοποίηση στον πελάτη και στην κοινωνία και με τη συμμετοχή του εργαζόμενου». </a:t>
            </a:r>
          </a:p>
        </p:txBody>
      </p:sp>
      <p:sp>
        <p:nvSpPr>
          <p:cNvPr id="2" name="Θέση υποσέλιδου 1" descr=".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>
          <a:xfrm>
            <a:off x="2555776" y="6356350"/>
            <a:ext cx="3960440" cy="365125"/>
          </a:xfrm>
        </p:spPr>
        <p:txBody>
          <a:bodyPr/>
          <a:lstStyle/>
          <a:p>
            <a:r>
              <a:rPr lang="el-GR" sz="1400" dirty="0">
                <a:solidFill>
                  <a:prstClr val="black"/>
                </a:solidFill>
                <a:cs typeface="Arial" charset="0"/>
              </a:rPr>
              <a:t>Η φιλοσοφία της Διοίκησης Ολικής Ποιότητας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" name="Θέση αριθμού διαφάνειας 1" descr=".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53C4726A-630D-4CB4-B088-BAB00F4188E9}" type="slidenum">
              <a:rPr lang="el-GR" sz="1400" smtClean="0">
                <a:solidFill>
                  <a:schemeClr val="tx1"/>
                </a:solidFill>
              </a:rPr>
              <a:t>6</a:t>
            </a:fld>
            <a:endParaRPr lang="el-GR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19029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>
            <a:normAutofit/>
          </a:bodyPr>
          <a:lstStyle/>
          <a:p>
            <a:r>
              <a:rPr lang="el-GR" b="1" dirty="0"/>
              <a:t>Ορισμοί της </a:t>
            </a:r>
            <a:r>
              <a:rPr lang="el-GR" b="1" dirty="0" smtClean="0"/>
              <a:t>Δ.Ο.Π.</a:t>
            </a:r>
            <a:endParaRPr lang="el-GR" b="1" dirty="0">
              <a:effectLst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4000" dirty="0"/>
              <a:t>Είναι το σύνολο των </a:t>
            </a:r>
            <a:r>
              <a:rPr lang="el-GR" sz="4000" b="1" dirty="0"/>
              <a:t>δραστηριοτήτων</a:t>
            </a:r>
            <a:r>
              <a:rPr lang="el-GR" sz="4000" dirty="0"/>
              <a:t> που αποσκοπούν στη συνεχή ικανοποίηση των απαιτήσεων του πελάτη με ελαχιστοποίηση του κόστους ενεργοποιώντας όλους τους εργαζόμενους.</a:t>
            </a:r>
          </a:p>
        </p:txBody>
      </p:sp>
      <p:sp>
        <p:nvSpPr>
          <p:cNvPr id="5" name="Θέση υποσέλιδου 1" descr=".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>
          <a:xfrm>
            <a:off x="2771800" y="6356350"/>
            <a:ext cx="3600400" cy="365125"/>
          </a:xfrm>
        </p:spPr>
        <p:txBody>
          <a:bodyPr/>
          <a:lstStyle/>
          <a:p>
            <a:r>
              <a:rPr lang="el-GR" sz="1400" dirty="0">
                <a:solidFill>
                  <a:prstClr val="black"/>
                </a:solidFill>
                <a:cs typeface="Arial" charset="0"/>
              </a:rPr>
              <a:t>Η φιλοσοφία της Διοίκησης Ολικής Ποιότητας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" name="Θέση αριθμού διαφάνειας 1" descr=".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53C4726A-630D-4CB4-B088-BAB00F4188E9}" type="slidenum">
              <a:rPr lang="el-GR" sz="1400" smtClean="0">
                <a:solidFill>
                  <a:schemeClr val="tx1"/>
                </a:solidFill>
              </a:rPr>
              <a:t>7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702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l-GR" b="1" dirty="0"/>
              <a:t>Γενικές παρατηρήσεις για τη </a:t>
            </a:r>
            <a:r>
              <a:rPr lang="el-GR" b="1" dirty="0" smtClean="0"/>
              <a:t>ΔΟΠ </a:t>
            </a:r>
            <a:r>
              <a:rPr lang="en-US" b="1" dirty="0" smtClean="0"/>
              <a:t>(</a:t>
            </a:r>
            <a:r>
              <a:rPr lang="el-GR" b="1" dirty="0" smtClean="0"/>
              <a:t>1</a:t>
            </a:r>
            <a:r>
              <a:rPr lang="en-US" b="1" dirty="0" smtClean="0"/>
              <a:t>/2)</a:t>
            </a:r>
            <a:endParaRPr lang="el-GR" b="1" dirty="0">
              <a:effectLst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/>
              <a:t>Η ΔΟΠ είναι εφικτή όταν γίνεται αποδεκτή από όλα τα μέλη της επιχείρησης.</a:t>
            </a:r>
          </a:p>
          <a:p>
            <a:r>
              <a:rPr lang="el-GR" dirty="0"/>
              <a:t>Ο κάθε εργαζόμενος θεωρείται υπεύθυνος για ένα μέρος του τελικού αποτελέσματος.</a:t>
            </a:r>
          </a:p>
          <a:p>
            <a:r>
              <a:rPr lang="el-GR" dirty="0"/>
              <a:t>Η ΔΟΠ βασίζεται στον ανθρώπινο παράγοντα και όχι στον τεχνολογικό εξοπλισμό.</a:t>
            </a:r>
          </a:p>
          <a:p>
            <a:r>
              <a:rPr lang="el-GR" dirty="0"/>
              <a:t>Ο εξοπλισμός και τα μέσα παραγωγής είναι απλώς εργαλεία για την επίτευξη των στόχων της ΔΟΠ.</a:t>
            </a:r>
          </a:p>
        </p:txBody>
      </p:sp>
      <p:sp>
        <p:nvSpPr>
          <p:cNvPr id="6" name="Θέση υποσέλιδου 1" descr=".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2303748" y="6356350"/>
            <a:ext cx="45365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1400" dirty="0">
                <a:solidFill>
                  <a:prstClr val="black"/>
                </a:solidFill>
                <a:cs typeface="Arial" charset="0"/>
              </a:rPr>
              <a:t>Η φιλοσοφία της Διοίκησης Ολικής Ποιότητας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" name="Θέση αριθμού διαφάνειας 1" descr=".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3C4726A-630D-4CB4-B088-BAB00F4188E9}" type="slidenum">
              <a:rPr lang="el-GR" sz="1400" smtClean="0">
                <a:solidFill>
                  <a:schemeClr val="tx1"/>
                </a:solidFill>
              </a:rPr>
              <a:pPr/>
              <a:t>8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97391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Γενικές παρατηρήσεις για τη </a:t>
            </a:r>
            <a:r>
              <a:rPr lang="el-GR" b="1" dirty="0" smtClean="0"/>
              <a:t>ΔΟΠ </a:t>
            </a:r>
            <a:r>
              <a:rPr lang="en-US" b="1" dirty="0" smtClean="0"/>
              <a:t>(</a:t>
            </a:r>
            <a:r>
              <a:rPr lang="el-GR" b="1" dirty="0" smtClean="0"/>
              <a:t>2</a:t>
            </a:r>
            <a:r>
              <a:rPr lang="en-US" b="1" dirty="0" smtClean="0"/>
              <a:t>/2)</a:t>
            </a:r>
            <a:endParaRPr lang="el-GR" b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 lnSpcReduction="10000"/>
          </a:bodyPr>
          <a:lstStyle/>
          <a:p>
            <a:r>
              <a:rPr lang="el-GR" sz="3600" dirty="0"/>
              <a:t>Ηγεσία, εργαζόμενοι, πελάτες, προμηθευτές και κοινωνία.</a:t>
            </a:r>
          </a:p>
          <a:p>
            <a:r>
              <a:rPr lang="el-GR" sz="3600" dirty="0"/>
              <a:t>Η ανάπτυξη πληροφοριακού συστήματος βοηθάει στην επιτυχία της ΔΟΠ.</a:t>
            </a:r>
          </a:p>
          <a:p>
            <a:r>
              <a:rPr lang="el-GR" sz="3600" dirty="0"/>
              <a:t>Κύκλοι και ομάδες ποιότητας.</a:t>
            </a:r>
          </a:p>
          <a:p>
            <a:r>
              <a:rPr lang="el-GR" sz="3600" dirty="0"/>
              <a:t>Συμπληρωματικός ο ρόλος των υπολοίπων συστημάτων ποιότητας.</a:t>
            </a:r>
          </a:p>
        </p:txBody>
      </p:sp>
      <p:sp>
        <p:nvSpPr>
          <p:cNvPr id="6" name="Θέση υποσέλιδου 1" descr=".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2195736" y="6356350"/>
            <a:ext cx="47525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1400" dirty="0">
                <a:solidFill>
                  <a:prstClr val="black"/>
                </a:solidFill>
                <a:cs typeface="Arial" charset="0"/>
              </a:rPr>
              <a:t>Η φιλοσοφία της Διοίκησης Ολικής Ποιότητας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" name="Θέση αριθμού διαφάνειας 1" descr=".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3C4726A-630D-4CB4-B088-BAB00F4188E9}" type="slidenum">
              <a:rPr lang="el-GR" sz="1400" smtClean="0">
                <a:solidFill>
                  <a:schemeClr val="tx1"/>
                </a:solidFill>
              </a:rPr>
              <a:pPr/>
              <a:t>9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40407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DEFAULTLANGUAGE" val="msoLanguageIDGreek"/>
  <p:tag name="ZHAW.ACCESSIBILITYADDIN.CHECKTIMEDATE" val="10/2/2014 10:24:23 πμ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6146,4,14,16,9,8,6153,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050,2051,3,9,8,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4,7,2,6,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10,2,6,4,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9,2,6,4,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9,7,6,4,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9,3,6,4,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9,7,6,4,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9,5,6,4,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9,2,6,4,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3074,3075,1026,3077,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9,2,6,4,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9,2,6,4,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9,2,6,4,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9,2,6,4,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9,2,6,4,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9,2,6,4,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6,32,4,5,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8,7,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4098,4099,6,3,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��< ? x m l   v e r s i o n = " 1 . 0 "   e n c o d i n g = " u t f - 1 6 " ? > < D o c u m e n t S e t t i n g s   x m l n s : x s d = " h t t p : / / w w w . w 3 . o r g / 2 0 0 1 / X M L S c h e m a "   x m l n s : x s i = " h t t p : / / w w w . w 3 . o r g / 2 0 0 1 / X M L S c h e m a - i n s t a n c e "   x m l n s = " h t t p : / / w w w . z h a w . c h / A c c e s s i b i l i t y A d d I n " >  
     < C h e c k R e a d i n g O r d e r > t r u e < / C h e c k R e a d i n g O r d e r >  
     < C h e c k T a b l e H e a d e r > t r u e < / C h e c k T a b l e H e a d e r >  
     < C h e c k S l i d e T i t l e > t r u e < / C h e c k S l i d e T i t l e >  
     < C h e c k L a n g u a g e S e t t i n g > t r u e < / C h e c k L a n g u a g e S e t t i n g >  
     < C h e c k A l t T e x t > t r u e < / C h e c k A l t T e x t >  
     < C h e c k T e x t S i z e > f a l s e < / C h e c k T e x t S i z e >  
     < C h e c k S c r e e n T i p > f a l s e < / C h e c k S c r e e n T i p >  
     < S h o w S h a p e N a m e C o l u m n > t r u e < / S h o w S h a p e N a m e C o l u m n >  
     < S h o w I s s u e D e s c r i p t i o n > t r u e < / S h o w I s s u e D e s c r i p t i o n >  
 < / D o c u m e n t S e t t i n g s > 
</file>

<file path=customXml/itemProps1.xml><?xml version="1.0" encoding="utf-8"?>
<ds:datastoreItem xmlns:ds="http://schemas.openxmlformats.org/officeDocument/2006/customXml" ds:itemID="{679776F0-06C0-4371-9EF2-FA06D1238BE9}">
  <ds:schemaRefs>
    <ds:schemaRef ds:uri="http://www.w3.org/2001/XMLSchema"/>
    <ds:schemaRef ds:uri="http://www.zhaw.ch/AccessibilityAddI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830</TotalTime>
  <Words>1699</Words>
  <Application>Microsoft Office PowerPoint</Application>
  <PresentationFormat>On-screen Show (4:3)</PresentationFormat>
  <Paragraphs>225</Paragraphs>
  <Slides>30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Θέμα του Office</vt:lpstr>
      <vt:lpstr>Διοίκηση Ποιότητας</vt:lpstr>
      <vt:lpstr>Άδειες χρήσης </vt:lpstr>
      <vt:lpstr>Χρηματοδότηση </vt:lpstr>
      <vt:lpstr>Σκοποί ενότητας </vt:lpstr>
      <vt:lpstr>Περιεχόμενα ενότητας </vt:lpstr>
      <vt:lpstr>Τι είναι η Διοίκηση Ολικής Ποιότητας</vt:lpstr>
      <vt:lpstr>Ορισμοί της Δ.Ο.Π.</vt:lpstr>
      <vt:lpstr>Γενικές παρατηρήσεις για τη ΔΟΠ (1/2)</vt:lpstr>
      <vt:lpstr>Γενικές παρατηρήσεις για τη ΔΟΠ (2/2)</vt:lpstr>
      <vt:lpstr>Αξιώματα της ΔΟΠ (1/2)</vt:lpstr>
      <vt:lpstr>Αξιώματα της ΔΟΠ (2/2)</vt:lpstr>
      <vt:lpstr>Οι επτά κύριες αρχές της ΔΟΠ (1/4)</vt:lpstr>
      <vt:lpstr>Οι επτά κύριες αρχές της ΔΟΠ (2/4)</vt:lpstr>
      <vt:lpstr>Οι επτά κύριες αρχές της ΔΟΠ (3/4)</vt:lpstr>
      <vt:lpstr>Οι επτά κύριες αρχές της ΔΟΠ (4/4)</vt:lpstr>
      <vt:lpstr>Αντικειμενικοί στόχοι της ΔΟΠ</vt:lpstr>
      <vt:lpstr>Η διαχρονική πλήρης ικανοποίηση του πελάτη</vt:lpstr>
      <vt:lpstr>Η διαχρονική πλήρης ικανοποίηση των εργαζομένων</vt:lpstr>
      <vt:lpstr>Ανάπτυξη μόνιμης νοοτροπίας στους εργαζόμενους σε σχέση με τη ΔΟΠ</vt:lpstr>
      <vt:lpstr>Λόγοι υιοθέτησης της ΔΟΠ- Οφέλη από την εφαρμογή της</vt:lpstr>
      <vt:lpstr>Το πρότυπο ΔΟΠ της E.F.Q.M. (1/2)</vt:lpstr>
      <vt:lpstr>Το πρότυπο ΔΟΠ της EFQM (2/2)</vt:lpstr>
      <vt:lpstr>Κριτήρια της ΔΟΠ του EFQM</vt:lpstr>
      <vt:lpstr>ΔΟΠ και Σ.Δ.Π.</vt:lpstr>
      <vt:lpstr>Διαφορές ΔΟΠ και Δ.Π. (1/4)</vt:lpstr>
      <vt:lpstr>Διαφορές ΔΟΠ και Δ.Π. (2/4)</vt:lpstr>
      <vt:lpstr>Διαφορές ΔΟΠ και Δ.Π. (3/4)</vt:lpstr>
      <vt:lpstr>Διαφορές ΔΟΠ και Δ.Π. (4/4)</vt:lpstr>
      <vt:lpstr>Παράλυση Ποιότητας</vt:lpstr>
      <vt:lpstr>Τέλος ενότητας</vt:lpstr>
    </vt:vector>
  </TitlesOfParts>
  <Company>Τ.Ε.Ι. Θεσσαλίας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Διοίκηση Ποιότητας</dc:title>
  <dc:creator>Τσέλιος Δημήτριος</dc:creator>
  <dc:description>ΑΝΟΙΧΤΑ ΑΚΑΔΗΜΑΙΚΑ ΜΑΘΗΜΑΤΑ </dc:description>
  <cp:lastModifiedBy>chris</cp:lastModifiedBy>
  <cp:revision>247</cp:revision>
  <dcterms:created xsi:type="dcterms:W3CDTF">2014-01-04T17:23:58Z</dcterms:created>
  <dcterms:modified xsi:type="dcterms:W3CDTF">2014-02-10T09:35:39Z</dcterms:modified>
  <cp:category>Εκπαιδευτικό υλικό</cp:category>
  <cp:contentStatus>Τελικό</cp:contentStatus>
</cp:coreProperties>
</file>