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2"/>
  </p:sldMasterIdLst>
  <p:notesMasterIdLst>
    <p:notesMasterId r:id="rId23"/>
  </p:notesMasterIdLst>
  <p:sldIdLst>
    <p:sldId id="256" r:id="rId3"/>
    <p:sldId id="276" r:id="rId4"/>
    <p:sldId id="259" r:id="rId5"/>
    <p:sldId id="257" r:id="rId6"/>
    <p:sldId id="265" r:id="rId7"/>
    <p:sldId id="260" r:id="rId8"/>
    <p:sldId id="261" r:id="rId9"/>
    <p:sldId id="262" r:id="rId10"/>
    <p:sldId id="263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7" r:id="rId21"/>
    <p:sldId id="275" r:id="rId2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D27102A9-8310-4765-A935-A1911B00CA55}" styleName="Φωτεινό στυλ 1 - Έμφαση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1224" y="-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theme" Target="theme/theme1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viewProps" Target="viewProps.xml"/><Relationship Id="rId2" Type="http://schemas.openxmlformats.org/officeDocument/2006/relationships/slideMaster" Target="slideMasters/slideMaster1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presProps" Target="pres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28287AA-0D99-42CE-A71B-10FA9908BBF8}" type="datetimeFigureOut">
              <a:rPr lang="en-US" smtClean="0"/>
              <a:pPr/>
              <a:t>1/22/2015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7C167DB-EFF0-400D-96A1-6799F871DE5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57840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 noProof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C167DB-EFF0-400D-96A1-6799F871DE5B}" type="slidenum">
              <a:rPr lang="en-US" smtClean="0"/>
              <a:pPr/>
              <a:t>1</a:t>
            </a:fld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l-GR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2E394385-1306-42E2-9FAE-DAED84502F4D}" type="slidenum">
              <a:rPr lang="el-GR" smtClean="0"/>
              <a:pPr>
                <a:defRPr/>
              </a:pPr>
              <a:t>6</a:t>
            </a:fld>
            <a:endParaRPr lang="el-G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62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l-GR" smtClean="0"/>
          </a:p>
        </p:txBody>
      </p:sp>
      <p:sp>
        <p:nvSpPr>
          <p:cNvPr id="19460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7443FF8-336B-4544-95B3-EEBA59FFD750}" type="slidenum">
              <a:rPr lang="el-GR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9</a:t>
            </a:fld>
            <a:endParaRPr lang="el-GR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28" name="Title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Oval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896AEF-789A-413D-B43B-40B29D64538F}" type="datetime1">
              <a:rPr lang="en-US" smtClean="0"/>
              <a:t>1/22/2015</a:t>
            </a:fld>
            <a:endParaRPr lang="en-US" dirty="0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ctr"/>
            <a:fld id="{CEAB1635-7AB6-4A02-8F63-2344453D2D84}" type="slidenum">
              <a:rPr lang="en-US" smtClean="0"/>
              <a:pPr algn="ctr"/>
              <a:t>‹#›</a:t>
            </a:fld>
            <a:endParaRPr lang="en-US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0FBA61-61E8-437C-A430-55DCED53997A}" type="datetime1">
              <a:rPr lang="en-US" smtClean="0"/>
              <a:t>1/22/2015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B1635-7AB6-4A02-8F63-2344453D2D8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53D07C-240C-430C-9CCB-467C2155723A}" type="datetime1">
              <a:rPr lang="en-US" smtClean="0"/>
              <a:t>1/22/2015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B1635-7AB6-4A02-8F63-2344453D2D8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7886A712-2683-48CF-8F1F-D85A55CD607D}" type="datetime1">
              <a:rPr lang="en-US" smtClean="0"/>
              <a:t>1/22/2015</a:t>
            </a:fld>
            <a:endParaRPr lang="en-US" dirty="0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pPr algn="ctr"/>
            <a:fld id="{CEAB1635-7AB6-4A02-8F63-2344453D2D84}" type="slidenum">
              <a:rPr lang="en-US" smtClean="0"/>
              <a:pPr algn="ctr"/>
              <a:t>‹#›</a:t>
            </a:fld>
            <a:endParaRPr lang="en-US" dirty="0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DB2FED-6D01-417A-A357-3B1F4C9CEC8D}" type="datetime1">
              <a:rPr lang="en-US" smtClean="0"/>
              <a:t>1/22/2015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B1635-7AB6-4A02-8F63-2344453D2D8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 latinLnBrk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7" name="Straight Connector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68CBF-93D3-41A4-95EE-DCA0AE37B87B}" type="datetime1">
              <a:rPr lang="en-US" smtClean="0"/>
              <a:t>1/22/2015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B1635-7AB6-4A02-8F63-2344453D2D8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B1635-7AB6-4A02-8F63-2344453D2D8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62E824-56BD-485C-89E7-68D473E23A35}" type="datetime1">
              <a:rPr lang="en-US" smtClean="0"/>
              <a:t>1/22/2015</a:t>
            </a:fld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2" name="Content Placeholder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34" name="Content Placeholder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10" name="Straight Connector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32BF56-01B5-4733-89EA-20A24044EFE9}" type="datetime1">
              <a:rPr lang="en-US" smtClean="0"/>
              <a:t>1/22/2015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B1635-7AB6-4A02-8F63-2344453D2D8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0B6BD-0BC3-4B7A-AC7A-6C187019C266}" type="datetime1">
              <a:rPr lang="en-US" smtClean="0"/>
              <a:t>1/22/2015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B1635-7AB6-4A02-8F63-2344453D2D8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Content Placeholder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ts val="24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1" name="Title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lt"/>
                <a:cs typeface="+mn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5C98C97C-7376-4049-AC33-1276A5109FD3}" type="datetime1">
              <a:rPr lang="en-US" smtClean="0"/>
              <a:t>1/22/2015</a:t>
            </a:fld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 algn="ctr"/>
            <a:fld id="{CEAB1635-7AB6-4A02-8F63-2344453D2D84}" type="slidenum">
              <a:rPr lang="en-US" smtClean="0"/>
              <a:pPr algn="ctr"/>
              <a:t>‹#›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lt"/>
                <a:cs typeface="+mn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ts val="24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04B25C-0E97-468C-B2C9-BC8A4F30C242}" type="datetime1">
              <a:rPr lang="en-US" smtClean="0"/>
              <a:t>1/22/2015</a:t>
            </a:fld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ctr"/>
            <a:fld id="{CEAB1635-7AB6-4A02-8F63-2344453D2D84}" type="slidenum">
              <a:rPr lang="en-US" smtClean="0"/>
              <a:pPr algn="ctr"/>
              <a:t>‹#›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38E36B90-B2B9-4050-B278-8739F2B98F87}" type="datetime1">
              <a:rPr lang="en-US" smtClean="0"/>
              <a:t>1/22/2015</a:t>
            </a:fld>
            <a:endParaRPr lang="en-US" sz="1200" dirty="0">
              <a:solidFill>
                <a:schemeClr val="tx2"/>
              </a:solidFill>
            </a:endParaRPr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pPr algn="r"/>
            <a:endParaRPr lang="en-US" sz="1200" dirty="0">
              <a:solidFill>
                <a:schemeClr val="tx2"/>
              </a:solidFill>
            </a:endParaRPr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>
              <a:defRPr sz="1600" baseline="0">
                <a:solidFill>
                  <a:schemeClr val="tx2"/>
                </a:solidFill>
              </a:defRPr>
            </a:lvl1pPr>
          </a:lstStyle>
          <a:p>
            <a:pPr algn="ctr"/>
            <a:fld id="{CEAB1635-7AB6-4A02-8F63-2344453D2D84}" type="slidenum">
              <a:rPr lang="en-US" smtClean="0"/>
              <a:pPr algn="ctr"/>
              <a:t>‹#›</a:t>
            </a:fld>
            <a:endParaRPr lang="en-US" sz="1600" baseline="0" dirty="0">
              <a:solidFill>
                <a:schemeClr val="tx2"/>
              </a:solidFill>
            </a:endParaRPr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lang="el-GR" smtClean="0"/>
              <a:t>Kλικ για επεξεργασία του τίτλου</a:t>
            </a:r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"/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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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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://www.kleidiakaiantikleidia.net/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edia.uoa.gr/language/exercises/" TargetMode="External"/><Relationship Id="rId2" Type="http://schemas.openxmlformats.org/officeDocument/2006/relationships/hyperlink" Target="http://digitalschool.minedu.gov.gr/" TargetMode="Externa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reeklanguage.gr/certification/node/96" TargetMode="External"/><Relationship Id="rId2" Type="http://schemas.openxmlformats.org/officeDocument/2006/relationships/hyperlink" Target="http://www.greeklanguage.gr/certification/node/94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www.diapolis.auth.gr/" TargetMode="External"/><Relationship Id="rId4" Type="http://schemas.openxmlformats.org/officeDocument/2006/relationships/hyperlink" Target="http://www.museduc.gr/el/" TargetMode="Externa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 smtClean="0"/>
              <a:t>Γλωσσική πολυμορφία και γλωσσική διδασκαλία στο Δημοτικό Σχολείο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l-GR" dirty="0"/>
              <a:t>Μ</a:t>
            </a:r>
            <a:r>
              <a:rPr lang="el-GR" dirty="0" smtClean="0"/>
              <a:t>άθημα </a:t>
            </a:r>
            <a:r>
              <a:rPr lang="en-US" dirty="0" smtClean="0"/>
              <a:t>4</a:t>
            </a:r>
            <a:r>
              <a:rPr lang="el-GR" dirty="0" smtClean="0"/>
              <a:t>: Η Ελληνική ως Γ2</a:t>
            </a:r>
          </a:p>
          <a:p>
            <a:r>
              <a:rPr lang="el-GR" i="1" dirty="0"/>
              <a:t>Δ</a:t>
            </a:r>
            <a:r>
              <a:rPr lang="el-GR" i="1" dirty="0" smtClean="0"/>
              <a:t>ιδάσκουσα: Βασιλάκη Ευγενία</a:t>
            </a:r>
            <a:endParaRPr lang="en-US" i="1" dirty="0" smtClean="0"/>
          </a:p>
          <a:p>
            <a:r>
              <a:rPr lang="el-GR" i="1" dirty="0" smtClean="0"/>
              <a:t>ΠΤΔΕ, </a:t>
            </a:r>
            <a:r>
              <a:rPr lang="el-GR" i="1" dirty="0"/>
              <a:t>Π</a:t>
            </a:r>
            <a:r>
              <a:rPr lang="el-GR" i="1" dirty="0" smtClean="0"/>
              <a:t>ανεπιστήμιο </a:t>
            </a:r>
            <a:r>
              <a:rPr lang="el-GR" i="1" dirty="0"/>
              <a:t>Θ</a:t>
            </a:r>
            <a:r>
              <a:rPr lang="el-GR" i="1" dirty="0" smtClean="0"/>
              <a:t>εσσαλίας</a:t>
            </a:r>
            <a:endParaRPr lang="en-US" i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ctr"/>
            <a:fld id="{CEAB1635-7AB6-4A02-8F63-2344453D2D84}" type="slidenum">
              <a:rPr lang="en-US" smtClean="0"/>
              <a:pPr algn="ctr"/>
              <a:t>1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l-GR" sz="2800" b="1" dirty="0" smtClean="0">
                <a:sym typeface="Wingdings"/>
              </a:rPr>
              <a:t></a:t>
            </a:r>
            <a:r>
              <a:rPr lang="el-GR" i="1" dirty="0" smtClean="0">
                <a:sym typeface="Wingdings"/>
              </a:rPr>
              <a:t> </a:t>
            </a:r>
            <a:r>
              <a:rPr lang="el-GR" i="1" dirty="0" smtClean="0"/>
              <a:t>Οδηγός για τον Εκπαιδευτικό (</a:t>
            </a:r>
            <a:r>
              <a:rPr lang="el-GR" dirty="0" smtClean="0"/>
              <a:t>2011). </a:t>
            </a:r>
            <a:r>
              <a:rPr lang="el-GR" dirty="0" err="1" smtClean="0"/>
              <a:t>σσ</a:t>
            </a:r>
            <a:r>
              <a:rPr lang="el-GR" dirty="0" smtClean="0"/>
              <a:t>. 153-158.</a:t>
            </a:r>
          </a:p>
          <a:p>
            <a:pPr>
              <a:buNone/>
            </a:pPr>
            <a:endParaRPr lang="en-US" dirty="0" smtClean="0"/>
          </a:p>
          <a:p>
            <a:pPr algn="just">
              <a:buNone/>
            </a:pPr>
            <a:r>
              <a:rPr lang="el-GR" dirty="0" smtClean="0"/>
              <a:t>λάθη τυχαία /  λάθη </a:t>
            </a:r>
            <a:r>
              <a:rPr lang="el-GR" b="1" dirty="0" smtClean="0"/>
              <a:t>συστηματικά</a:t>
            </a:r>
            <a:r>
              <a:rPr lang="el-GR" dirty="0" smtClean="0"/>
              <a:t>: παρεμβολές από τη μητρική γλώσσα, εγγενείς δυσκολίες δομών της ελληνικής</a:t>
            </a:r>
          </a:p>
          <a:p>
            <a:pPr algn="just">
              <a:buNone/>
            </a:pPr>
            <a:r>
              <a:rPr lang="el-GR" sz="3000" b="1" dirty="0" smtClean="0"/>
              <a:t>διάκριση</a:t>
            </a:r>
            <a:r>
              <a:rPr lang="el-GR" sz="3000" dirty="0" smtClean="0"/>
              <a:t> – </a:t>
            </a:r>
            <a:r>
              <a:rPr lang="el-GR" sz="3000" b="1" dirty="0" smtClean="0"/>
              <a:t>διερεύνηση</a:t>
            </a:r>
            <a:r>
              <a:rPr lang="el-GR" sz="3000" dirty="0" smtClean="0"/>
              <a:t> – </a:t>
            </a:r>
            <a:r>
              <a:rPr lang="el-GR" sz="3000" b="1" dirty="0" smtClean="0"/>
              <a:t>διόρθωση</a:t>
            </a:r>
            <a:r>
              <a:rPr lang="el-GR" sz="3000" dirty="0" smtClean="0"/>
              <a:t> (κανόνες και μεταγλωσσικά στηρίγματα)</a:t>
            </a:r>
          </a:p>
          <a:p>
            <a:pPr algn="just">
              <a:buNone/>
            </a:pPr>
            <a:endParaRPr lang="el-GR" dirty="0" smtClean="0"/>
          </a:p>
          <a:p>
            <a:pPr algn="just">
              <a:buNone/>
            </a:pPr>
            <a:r>
              <a:rPr lang="el-GR" dirty="0" smtClean="0">
                <a:latin typeface="Segoe Script" pitchFamily="34" charset="0"/>
              </a:rPr>
              <a:t>κι όταν ο εκπαιδευτικός δεν γνωρίζει τη Γ1 των μαθητών; </a:t>
            </a:r>
          </a:p>
          <a:p>
            <a:pPr algn="just">
              <a:buNone/>
            </a:pPr>
            <a:endParaRPr lang="en-US" sz="2000" dirty="0" smtClean="0"/>
          </a:p>
          <a:p>
            <a:pPr algn="just">
              <a:buNone/>
            </a:pPr>
            <a:endParaRPr lang="en-US" sz="2000" dirty="0" smtClean="0"/>
          </a:p>
          <a:p>
            <a:pPr algn="just">
              <a:buNone/>
            </a:pPr>
            <a:r>
              <a:rPr lang="en-US" sz="2000" dirty="0" smtClean="0"/>
              <a:t>*</a:t>
            </a:r>
            <a:r>
              <a:rPr lang="el-GR" sz="2000" dirty="0" smtClean="0"/>
              <a:t>το λάθος ως εργαλείο μάθησης: «μαθαίνω = παίρνω το ρίσκο να κάνω λάθη»</a:t>
            </a:r>
          </a:p>
          <a:p>
            <a:pPr algn="just">
              <a:buNone/>
            </a:pPr>
            <a:r>
              <a:rPr lang="el-GR" sz="2000" dirty="0" smtClean="0"/>
              <a:t>(</a:t>
            </a:r>
            <a:r>
              <a:rPr lang="el-GR" sz="2000" dirty="0" err="1" smtClean="0"/>
              <a:t>Σφυρόερα</a:t>
            </a:r>
            <a:r>
              <a:rPr lang="el-GR" sz="2000" dirty="0" smtClean="0"/>
              <a:t>, Μ. </a:t>
            </a:r>
            <a:r>
              <a:rPr lang="en-US" sz="2000" dirty="0" smtClean="0"/>
              <a:t>(2003). </a:t>
            </a:r>
            <a:r>
              <a:rPr lang="el-GR" sz="2000" dirty="0" smtClean="0"/>
              <a:t>Το λάθος ως εργαλείο μάθησης και διδασκαλίας. </a:t>
            </a:r>
            <a:r>
              <a:rPr lang="en-US" sz="2000" dirty="0" smtClean="0">
                <a:hlinkClick r:id="rId2"/>
              </a:rPr>
              <a:t>www.kleidiakaiantikleidia.net</a:t>
            </a:r>
            <a:r>
              <a:rPr lang="en-US" sz="2000" dirty="0" smtClean="0"/>
              <a:t>)</a:t>
            </a:r>
          </a:p>
        </p:txBody>
      </p:sp>
      <p:sp>
        <p:nvSpPr>
          <p:cNvPr id="3" name="2 - Θέση αριθμού διαφάνειας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 algn="ctr"/>
            <a:fld id="{CEAB1635-7AB6-4A02-8F63-2344453D2D84}" type="slidenum">
              <a:rPr lang="en-US" smtClean="0"/>
              <a:pPr algn="ctr"/>
              <a:t>10</a:t>
            </a:fld>
            <a:endParaRPr lang="en-US" dirty="0"/>
          </a:p>
        </p:txBody>
      </p:sp>
      <p:sp>
        <p:nvSpPr>
          <p:cNvPr id="4" name="3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l-GR" sz="3200" dirty="0" smtClean="0"/>
              <a:t>η επικεντρωμένη στον μαθητή ανάλυση λαθών</a:t>
            </a:r>
            <a:endParaRPr lang="el-GR" sz="3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αριθμού διαφάνειας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 algn="ctr"/>
            <a:fld id="{CEAB1635-7AB6-4A02-8F63-2344453D2D84}" type="slidenum">
              <a:rPr lang="en-US" smtClean="0"/>
              <a:pPr algn="ctr"/>
              <a:t>11</a:t>
            </a:fld>
            <a:endParaRPr lang="en-US" dirty="0"/>
          </a:p>
        </p:txBody>
      </p:sp>
      <p:sp>
        <p:nvSpPr>
          <p:cNvPr id="4" name="3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l-GR" sz="3200" dirty="0" smtClean="0"/>
              <a:t>διερεύνηση: λάθη στον προφορικό λόγο (παρεμβολή Γ1)</a:t>
            </a:r>
            <a:endParaRPr lang="el-GR" sz="3200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1340768"/>
            <a:ext cx="8496944" cy="12961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7544" y="2611786"/>
            <a:ext cx="8424936" cy="29397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l-GR" dirty="0" smtClean="0"/>
              <a:t>λάθη </a:t>
            </a:r>
            <a:r>
              <a:rPr lang="el-GR" dirty="0" err="1" smtClean="0"/>
              <a:t>γραφηματικά</a:t>
            </a:r>
            <a:r>
              <a:rPr lang="el-GR" dirty="0" smtClean="0"/>
              <a:t> και ορθογραφικά</a:t>
            </a:r>
          </a:p>
          <a:p>
            <a:pPr>
              <a:buNone/>
            </a:pPr>
            <a:r>
              <a:rPr lang="el-GR" dirty="0" smtClean="0"/>
              <a:t>στα όρια λέξης: </a:t>
            </a:r>
            <a:r>
              <a:rPr lang="el-GR" i="1" dirty="0" smtClean="0"/>
              <a:t>τους </a:t>
            </a:r>
            <a:r>
              <a:rPr lang="el-GR" i="1" dirty="0" err="1" smtClean="0"/>
              <a:t>φίλουζμου</a:t>
            </a:r>
            <a:endParaRPr lang="el-GR" i="1" dirty="0" smtClean="0"/>
          </a:p>
          <a:p>
            <a:r>
              <a:rPr lang="el-GR" dirty="0" smtClean="0"/>
              <a:t>μορφολογικά λάθη</a:t>
            </a:r>
          </a:p>
          <a:p>
            <a:pPr>
              <a:buNone/>
            </a:pPr>
            <a:r>
              <a:rPr lang="el-GR" dirty="0" smtClean="0"/>
              <a:t>στη ρηματική όψη: </a:t>
            </a:r>
            <a:r>
              <a:rPr lang="el-GR" i="1" dirty="0" err="1" smtClean="0"/>
              <a:t>πιγαίνουμε</a:t>
            </a:r>
            <a:r>
              <a:rPr lang="el-GR" i="1" dirty="0" smtClean="0"/>
              <a:t> να </a:t>
            </a:r>
            <a:r>
              <a:rPr lang="el-GR" i="1" dirty="0" err="1" smtClean="0"/>
              <a:t>πέζουμε</a:t>
            </a:r>
            <a:r>
              <a:rPr lang="el-GR" i="1" dirty="0" smtClean="0"/>
              <a:t> </a:t>
            </a:r>
            <a:r>
              <a:rPr lang="el-GR" i="1" dirty="0" err="1" smtClean="0"/>
              <a:t>ποδόσφερο</a:t>
            </a:r>
            <a:endParaRPr lang="el-GR" i="1" dirty="0" smtClean="0"/>
          </a:p>
          <a:p>
            <a:r>
              <a:rPr lang="el-GR" dirty="0" err="1" smtClean="0"/>
              <a:t>μορφοσυντακτικά</a:t>
            </a:r>
            <a:r>
              <a:rPr lang="el-GR" dirty="0" smtClean="0"/>
              <a:t> λάθη</a:t>
            </a:r>
          </a:p>
          <a:p>
            <a:pPr>
              <a:buNone/>
            </a:pPr>
            <a:r>
              <a:rPr lang="el-GR" dirty="0" smtClean="0"/>
              <a:t>στη συμφωνία γένους: </a:t>
            </a:r>
            <a:r>
              <a:rPr lang="el-GR" i="1" dirty="0" smtClean="0"/>
              <a:t>σπουδαίες αγώνες</a:t>
            </a:r>
          </a:p>
          <a:p>
            <a:r>
              <a:rPr lang="el-GR" dirty="0" smtClean="0"/>
              <a:t>συντακτικά λάθη</a:t>
            </a:r>
          </a:p>
          <a:p>
            <a:pPr>
              <a:buNone/>
            </a:pPr>
            <a:r>
              <a:rPr lang="el-GR" dirty="0" smtClean="0"/>
              <a:t>στο άρθρο: </a:t>
            </a:r>
            <a:r>
              <a:rPr lang="el-GR" i="1" dirty="0" smtClean="0"/>
              <a:t>όλο βράδυ</a:t>
            </a:r>
          </a:p>
          <a:p>
            <a:r>
              <a:rPr lang="el-GR" dirty="0" smtClean="0"/>
              <a:t>σημασιολογικά λάθη</a:t>
            </a:r>
          </a:p>
          <a:p>
            <a:pPr>
              <a:buNone/>
            </a:pPr>
            <a:r>
              <a:rPr lang="el-GR" dirty="0" smtClean="0"/>
              <a:t>ανύπαρκτη λέξη: </a:t>
            </a:r>
            <a:r>
              <a:rPr lang="el-GR" i="1" dirty="0" smtClean="0"/>
              <a:t>πρέπει να </a:t>
            </a:r>
            <a:r>
              <a:rPr lang="el-GR" i="1" dirty="0" err="1" smtClean="0"/>
              <a:t>λιγοστούν</a:t>
            </a:r>
            <a:r>
              <a:rPr lang="el-GR" i="1" dirty="0" smtClean="0"/>
              <a:t> τα μέσα μεταφοράς</a:t>
            </a:r>
            <a:endParaRPr lang="el-GR" i="1" dirty="0"/>
          </a:p>
        </p:txBody>
      </p:sp>
      <p:sp>
        <p:nvSpPr>
          <p:cNvPr id="3" name="2 - Θέση αριθμού διαφάνειας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 algn="ctr"/>
            <a:fld id="{CEAB1635-7AB6-4A02-8F63-2344453D2D84}" type="slidenum">
              <a:rPr lang="en-US" smtClean="0"/>
              <a:pPr algn="ctr"/>
              <a:t>12</a:t>
            </a:fld>
            <a:endParaRPr lang="en-US" dirty="0"/>
          </a:p>
        </p:txBody>
      </p:sp>
      <p:sp>
        <p:nvSpPr>
          <p:cNvPr id="4" name="3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l-GR" sz="3200" dirty="0" smtClean="0"/>
              <a:t>διερεύνηση: λάθη στον γραπτό λόγο (παραδείγματα)</a:t>
            </a:r>
            <a:endParaRPr lang="el-GR" sz="3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28596" y="285728"/>
            <a:ext cx="8229600" cy="911024"/>
          </a:xfrm>
        </p:spPr>
        <p:txBody>
          <a:bodyPr>
            <a:normAutofit/>
          </a:bodyPr>
          <a:lstStyle/>
          <a:p>
            <a:pPr algn="ctr"/>
            <a:r>
              <a:rPr lang="el-GR" sz="3200" cap="none" dirty="0" smtClean="0">
                <a:solidFill>
                  <a:schemeClr val="tx1"/>
                </a:solidFill>
              </a:rPr>
              <a:t>διόρθωση</a:t>
            </a:r>
            <a:endParaRPr lang="el-GR" sz="3200" cap="none" dirty="0">
              <a:solidFill>
                <a:schemeClr val="tx1"/>
              </a:solidFill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>
          <a:xfrm>
            <a:off x="457200" y="1643050"/>
            <a:ext cx="8043890" cy="5098318"/>
          </a:xfrm>
        </p:spPr>
        <p:txBody>
          <a:bodyPr>
            <a:normAutofit fontScale="85000" lnSpcReduction="10000"/>
          </a:bodyPr>
          <a:lstStyle/>
          <a:p>
            <a:pPr lvl="0" indent="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el-GR" b="1" i="1" dirty="0" smtClean="0"/>
              <a:t>επικοινωνιακή αποτελεσματικότητα και ευχέρεια </a:t>
            </a:r>
          </a:p>
          <a:p>
            <a:pPr lvl="0" indent="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el-GR" b="1" i="1" dirty="0" smtClean="0"/>
              <a:t>~</a:t>
            </a:r>
          </a:p>
          <a:p>
            <a:pPr lvl="0" indent="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el-GR" b="1" i="1" dirty="0" smtClean="0"/>
              <a:t> ακριβής και ορθή γλωσσική παραγωγή: </a:t>
            </a:r>
          </a:p>
          <a:p>
            <a:pPr lvl="0" indent="0"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el-GR" i="1" dirty="0" smtClean="0"/>
              <a:t>   λάθη που δυσχεραίνουν την επικοινωνία</a:t>
            </a:r>
            <a:r>
              <a:rPr lang="el-GR" dirty="0" smtClean="0"/>
              <a:t> </a:t>
            </a:r>
            <a:r>
              <a:rPr lang="el-GR" i="1" dirty="0" smtClean="0"/>
              <a:t>(συντακτικά, γραμματικά ή ορθογραφικά) ~ λάθη που δεν εμποδίζουν την κατανόηση του κειμένου</a:t>
            </a:r>
            <a:endParaRPr lang="el-GR" dirty="0" smtClean="0"/>
          </a:p>
          <a:p>
            <a:pPr lvl="0" indent="0"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el-GR" i="1" dirty="0" smtClean="0"/>
              <a:t>   συντακτικά και γραμματικά λάθη: θεμελιώδεις κατηγορίες ~ περιφερειακές κατηγορίες</a:t>
            </a:r>
          </a:p>
          <a:p>
            <a:pPr lvl="0" indent="0"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el-GR" i="1" dirty="0" smtClean="0"/>
              <a:t>   ορθογραφικά λάθη που αφορούν γραμματικές κατηγορίες (π.χ. καταλήξεις) ~  ορθογραφικά λάθη στη ρίζα της λέξης </a:t>
            </a:r>
            <a:r>
              <a:rPr lang="el-GR" i="1" dirty="0" smtClean="0">
                <a:sym typeface="Wingdings" pitchFamily="2" charset="2"/>
              </a:rPr>
              <a:t> λεξιλόγιο</a:t>
            </a:r>
            <a:r>
              <a:rPr lang="el-GR" dirty="0" smtClean="0"/>
              <a:t>   </a:t>
            </a:r>
          </a:p>
          <a:p>
            <a:pPr algn="just">
              <a:buNone/>
            </a:pPr>
            <a:r>
              <a:rPr lang="el-GR" dirty="0" smtClean="0"/>
              <a:t> </a:t>
            </a:r>
          </a:p>
          <a:p>
            <a:pPr>
              <a:buNone/>
            </a:pPr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515E7505-D86E-4E38-B77B-86883CD25D25}" type="slidenum">
              <a:rPr lang="en-US" smtClean="0"/>
              <a:pPr>
                <a:defRPr/>
              </a:pPr>
              <a:t>13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044352"/>
          </a:xfrm>
        </p:spPr>
        <p:txBody>
          <a:bodyPr/>
          <a:lstStyle/>
          <a:p>
            <a:pPr algn="ctr" eaLnBrk="1" hangingPunct="1"/>
            <a:r>
              <a:rPr lang="el-GR" sz="3200" dirty="0" smtClean="0">
                <a:solidFill>
                  <a:schemeClr val="tx1"/>
                </a:solidFill>
              </a:rPr>
              <a:t>ένα παράδειγμα </a:t>
            </a:r>
          </a:p>
        </p:txBody>
      </p:sp>
      <p:pic>
        <p:nvPicPr>
          <p:cNvPr id="19461" name="Picture 2" descr="georgos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1691680" y="1200547"/>
            <a:ext cx="5957887" cy="4679950"/>
          </a:xfrm>
          <a:noFill/>
        </p:spPr>
      </p:pic>
      <p:sp>
        <p:nvSpPr>
          <p:cNvPr id="19462" name="TextBox 7"/>
          <p:cNvSpPr txBox="1">
            <a:spLocks noChangeArrowheads="1"/>
          </p:cNvSpPr>
          <p:nvPr/>
        </p:nvSpPr>
        <p:spPr bwMode="auto">
          <a:xfrm>
            <a:off x="5292725" y="5876925"/>
            <a:ext cx="36718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el-GR" sz="1200">
                <a:latin typeface="Palatino Linotype" pitchFamily="18" charset="0"/>
              </a:rPr>
              <a:t>από το Μοσχονάς κ.ά. 2004. </a:t>
            </a:r>
            <a:r>
              <a:rPr lang="el-GR" sz="1200" i="1">
                <a:latin typeface="Palatino Linotype" pitchFamily="18" charset="0"/>
              </a:rPr>
              <a:t>Διδακτική των Γλωσσικών Ασκήσεων. Παράρτημα</a:t>
            </a:r>
            <a:endParaRPr lang="el-GR" sz="1200">
              <a:latin typeface="Palatino Linotype" pitchFamily="18" charset="0"/>
            </a:endParaRPr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 algn="ctr"/>
            <a:fld id="{CEAB1635-7AB6-4A02-8F63-2344453D2D84}" type="slidenum">
              <a:rPr lang="en-US" smtClean="0"/>
              <a:pPr algn="ctr"/>
              <a:t>14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00336"/>
          </a:xfrm>
        </p:spPr>
        <p:txBody>
          <a:bodyPr>
            <a:normAutofit/>
          </a:bodyPr>
          <a:lstStyle/>
          <a:p>
            <a:pPr algn="ctr" eaLnBrk="1" hangingPunct="1">
              <a:defRPr/>
            </a:pPr>
            <a:r>
              <a:rPr lang="el-GR" sz="3200" dirty="0" smtClean="0">
                <a:solidFill>
                  <a:schemeClr val="tx1"/>
                </a:solidFill>
              </a:rPr>
              <a:t>καθορισμός κριτηρίων (2)</a:t>
            </a:r>
            <a:endParaRPr lang="el-GR" sz="3200" dirty="0"/>
          </a:p>
        </p:txBody>
      </p:sp>
      <p:sp>
        <p:nvSpPr>
          <p:cNvPr id="20483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algn="just" eaLnBrk="1" hangingPunct="1">
              <a:buFont typeface="Wingdings" pitchFamily="2" charset="2"/>
              <a:buChar char="ü"/>
            </a:pPr>
            <a:r>
              <a:rPr lang="el-GR" dirty="0" smtClean="0"/>
              <a:t>λάθη που δυσχεραίνουν την επικοινωνία: </a:t>
            </a:r>
            <a:r>
              <a:rPr lang="el-GR" i="1" dirty="0" smtClean="0"/>
              <a:t>*</a:t>
            </a:r>
            <a:r>
              <a:rPr lang="el-GR" i="1" dirty="0" err="1" smtClean="0"/>
              <a:t>ουλάκια</a:t>
            </a:r>
            <a:endParaRPr lang="el-GR" i="1" dirty="0" smtClean="0"/>
          </a:p>
          <a:p>
            <a:pPr algn="just" eaLnBrk="1" hangingPunct="1">
              <a:buFont typeface="Wingdings" pitchFamily="2" charset="2"/>
              <a:buChar char="ü"/>
            </a:pPr>
            <a:r>
              <a:rPr lang="el-GR" dirty="0" smtClean="0"/>
              <a:t>λάθη που αφορούν ένα μόρφημα (λεξικό ή γραμματικό) αλλά δεν εμποδίζουν την κατανόηση του κειμένου: </a:t>
            </a:r>
            <a:r>
              <a:rPr lang="el-GR" i="1" dirty="0" err="1" smtClean="0"/>
              <a:t>χριάζει</a:t>
            </a:r>
            <a:r>
              <a:rPr lang="el-GR" i="1" dirty="0" smtClean="0"/>
              <a:t>, </a:t>
            </a:r>
            <a:r>
              <a:rPr lang="el-GR" i="1" dirty="0" err="1" smtClean="0"/>
              <a:t>δομάτες</a:t>
            </a:r>
            <a:r>
              <a:rPr lang="el-GR" i="1" dirty="0" smtClean="0"/>
              <a:t>, πατάτε</a:t>
            </a:r>
          </a:p>
          <a:p>
            <a:pPr lvl="1" indent="0" algn="just" eaLnBrk="1" hangingPunct="1">
              <a:buFont typeface="Wingdings" pitchFamily="2" charset="2"/>
              <a:buChar char="Ø"/>
            </a:pPr>
            <a:r>
              <a:rPr lang="el-GR" dirty="0" smtClean="0"/>
              <a:t>  χρήση γραμματικού μορφήματος της ενεργητικής αντί μορφήματος της </a:t>
            </a:r>
            <a:r>
              <a:rPr lang="el-GR" dirty="0" err="1" smtClean="0"/>
              <a:t>μεσοπαθητικής</a:t>
            </a:r>
            <a:r>
              <a:rPr lang="el-GR" dirty="0" smtClean="0"/>
              <a:t> φωνής – </a:t>
            </a:r>
            <a:r>
              <a:rPr lang="el-GR" dirty="0" err="1" smtClean="0"/>
              <a:t>υπεργενίκευση</a:t>
            </a:r>
            <a:r>
              <a:rPr lang="el-GR" dirty="0" smtClean="0"/>
              <a:t> στα αποθετικά (φυσικοί ομιλητές)</a:t>
            </a:r>
          </a:p>
          <a:p>
            <a:pPr lvl="1" indent="0" algn="just" eaLnBrk="1" hangingPunct="1">
              <a:buFont typeface="Wingdings" pitchFamily="2" charset="2"/>
              <a:buChar char="Ø"/>
            </a:pPr>
            <a:r>
              <a:rPr lang="el-GR" dirty="0" smtClean="0"/>
              <a:t>  φωνολογικό λάθος (Γ1)</a:t>
            </a:r>
          </a:p>
          <a:p>
            <a:pPr lvl="1" indent="0" algn="just" eaLnBrk="1" hangingPunct="1">
              <a:buFont typeface="Wingdings" pitchFamily="2" charset="2"/>
              <a:buChar char="Ø"/>
            </a:pPr>
            <a:r>
              <a:rPr lang="el-GR" dirty="0" smtClean="0"/>
              <a:t>  παράλειψη του τελικού /</a:t>
            </a:r>
            <a:r>
              <a:rPr lang="en-US" dirty="0" smtClean="0"/>
              <a:t>s</a:t>
            </a:r>
            <a:r>
              <a:rPr lang="el-GR" dirty="0" smtClean="0"/>
              <a:t>/ που δεν ακούγεται καθαρά στον προφορικό λόγο</a:t>
            </a:r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 algn="ctr"/>
            <a:fld id="{CEAB1635-7AB6-4A02-8F63-2344453D2D84}" type="slidenum">
              <a:rPr lang="en-US" smtClean="0"/>
              <a:pPr algn="ctr"/>
              <a:t>15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 eaLnBrk="1" hangingPunct="1">
              <a:defRPr/>
            </a:pPr>
            <a:r>
              <a:rPr lang="el-GR" sz="3200" dirty="0" smtClean="0">
                <a:solidFill>
                  <a:schemeClr val="tx1"/>
                </a:solidFill>
              </a:rPr>
              <a:t>καθορισμός κριτηρίων (3)</a:t>
            </a:r>
            <a:endParaRPr lang="el-GR" sz="3200" dirty="0"/>
          </a:p>
        </p:txBody>
      </p:sp>
      <p:sp>
        <p:nvSpPr>
          <p:cNvPr id="21507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algn="just" eaLnBrk="1" hangingPunct="1"/>
            <a:r>
              <a:rPr lang="el-GR" sz="2200" dirty="0" smtClean="0">
                <a:latin typeface="+mj-lt"/>
              </a:rPr>
              <a:t>ο μαθητής γνωρίζει</a:t>
            </a:r>
            <a:r>
              <a:rPr lang="en-US" sz="2200" dirty="0" smtClean="0">
                <a:latin typeface="+mj-lt"/>
              </a:rPr>
              <a:t> </a:t>
            </a:r>
            <a:r>
              <a:rPr lang="el-GR" sz="2200" dirty="0" smtClean="0">
                <a:latin typeface="+mj-lt"/>
              </a:rPr>
              <a:t>το κλιτικό σύστημα των ουσιαστικών και των ρημάτων</a:t>
            </a:r>
            <a:endParaRPr lang="en-US" sz="2200" dirty="0" smtClean="0">
              <a:latin typeface="+mj-lt"/>
            </a:endParaRPr>
          </a:p>
          <a:p>
            <a:pPr algn="just" eaLnBrk="1" hangingPunct="1"/>
            <a:r>
              <a:rPr lang="el-GR" sz="2200" dirty="0" smtClean="0">
                <a:latin typeface="+mj-lt"/>
              </a:rPr>
              <a:t>επιλέγει την κατάλληλη πτώση</a:t>
            </a:r>
          </a:p>
          <a:p>
            <a:pPr algn="just" eaLnBrk="1" hangingPunct="1"/>
            <a:r>
              <a:rPr lang="el-GR" sz="2200" dirty="0" smtClean="0">
                <a:latin typeface="+mj-lt"/>
              </a:rPr>
              <a:t>επιλέγει το κατάλληλο άρθρο</a:t>
            </a:r>
          </a:p>
          <a:p>
            <a:pPr algn="just" eaLnBrk="1" hangingPunct="1">
              <a:buFont typeface="Wingdings 2" pitchFamily="18" charset="2"/>
              <a:buNone/>
            </a:pPr>
            <a:r>
              <a:rPr lang="el-GR" sz="2200" dirty="0" smtClean="0">
                <a:latin typeface="+mj-lt"/>
              </a:rPr>
              <a:t>αλλά</a:t>
            </a:r>
          </a:p>
          <a:p>
            <a:pPr algn="just" eaLnBrk="1" hangingPunct="1"/>
            <a:r>
              <a:rPr lang="el-GR" sz="2200" dirty="0" smtClean="0">
                <a:latin typeface="+mj-lt"/>
              </a:rPr>
              <a:t>χρησιμοποιεί μόρφημα ενεργητικής αντί παθητικής φωνής σε αποθετικό ρήμα (* </a:t>
            </a:r>
            <a:r>
              <a:rPr lang="el-GR" sz="2200" b="1" dirty="0" err="1" smtClean="0">
                <a:latin typeface="+mj-lt"/>
              </a:rPr>
              <a:t>χριάζει</a:t>
            </a:r>
            <a:r>
              <a:rPr lang="el-GR" sz="2200" dirty="0" smtClean="0">
                <a:latin typeface="+mj-lt"/>
              </a:rPr>
              <a:t> αντί </a:t>
            </a:r>
            <a:r>
              <a:rPr lang="el-GR" sz="2200" b="1" dirty="0" smtClean="0">
                <a:latin typeface="+mj-lt"/>
              </a:rPr>
              <a:t>χρειάζεται</a:t>
            </a:r>
            <a:r>
              <a:rPr lang="el-GR" sz="2200" dirty="0" smtClean="0">
                <a:latin typeface="+mj-lt"/>
              </a:rPr>
              <a:t>).</a:t>
            </a:r>
          </a:p>
          <a:p>
            <a:pPr algn="just" eaLnBrk="1" hangingPunct="1"/>
            <a:r>
              <a:rPr lang="el-GR" sz="2200" dirty="0" smtClean="0">
                <a:latin typeface="+mj-lt"/>
              </a:rPr>
              <a:t>κάνει λάθος στην επιλογή κτητικής αντωνυμίας (* ένας γεωργός δίνει ψωμί στη γάτα </a:t>
            </a:r>
            <a:r>
              <a:rPr lang="el-GR" sz="2200" b="1" dirty="0" smtClean="0">
                <a:latin typeface="+mj-lt"/>
              </a:rPr>
              <a:t>της</a:t>
            </a:r>
            <a:r>
              <a:rPr lang="el-GR" sz="2200" dirty="0" smtClean="0">
                <a:latin typeface="+mj-lt"/>
              </a:rPr>
              <a:t>).</a:t>
            </a:r>
          </a:p>
          <a:p>
            <a:pPr algn="just" eaLnBrk="1" hangingPunct="1"/>
            <a:r>
              <a:rPr lang="el-GR" sz="2200" dirty="0" smtClean="0">
                <a:latin typeface="+mj-lt"/>
              </a:rPr>
              <a:t>παραλείπει το κλιτικό (* </a:t>
            </a:r>
            <a:r>
              <a:rPr lang="el-GR" sz="2200" b="1" dirty="0" smtClean="0">
                <a:latin typeface="+mj-lt"/>
              </a:rPr>
              <a:t>την </a:t>
            </a:r>
            <a:r>
              <a:rPr lang="el-GR" sz="2200" b="1" dirty="0" err="1" smtClean="0">
                <a:latin typeface="+mj-lt"/>
              </a:rPr>
              <a:t>τρωφή</a:t>
            </a:r>
            <a:r>
              <a:rPr lang="el-GR" sz="2200" b="1" dirty="0" smtClean="0">
                <a:latin typeface="+mj-lt"/>
              </a:rPr>
              <a:t> του βγάζει μόνος του</a:t>
            </a:r>
            <a:r>
              <a:rPr lang="el-GR" sz="2200" dirty="0" smtClean="0">
                <a:latin typeface="+mj-lt"/>
              </a:rPr>
              <a:t> αντί την τροφή του </a:t>
            </a:r>
            <a:r>
              <a:rPr lang="el-GR" sz="2200" u="sng" dirty="0" smtClean="0">
                <a:latin typeface="+mj-lt"/>
              </a:rPr>
              <a:t>τη</a:t>
            </a:r>
            <a:r>
              <a:rPr lang="el-GR" sz="2200" dirty="0" smtClean="0">
                <a:latin typeface="+mj-lt"/>
              </a:rPr>
              <a:t> βγάζει μόνος του).</a:t>
            </a:r>
          </a:p>
          <a:p>
            <a:pPr eaLnBrk="1" hangingPunct="1">
              <a:buFont typeface="Wingdings 2" pitchFamily="18" charset="2"/>
              <a:buNone/>
            </a:pPr>
            <a:endParaRPr lang="el-GR" dirty="0" smtClean="0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 algn="ctr"/>
            <a:fld id="{CEAB1635-7AB6-4A02-8F63-2344453D2D84}" type="slidenum">
              <a:rPr lang="en-US" smtClean="0"/>
              <a:pPr algn="ctr"/>
              <a:t>16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 eaLnBrk="1" hangingPunct="1">
              <a:defRPr/>
            </a:pPr>
            <a:r>
              <a:rPr lang="el-GR" sz="3200" dirty="0" smtClean="0">
                <a:solidFill>
                  <a:schemeClr val="tx1"/>
                </a:solidFill>
              </a:rPr>
              <a:t>οργανωμένη διορθωτική παρέμβαση</a:t>
            </a:r>
            <a:endParaRPr lang="el-GR" sz="3200" dirty="0"/>
          </a:p>
        </p:txBody>
      </p:sp>
      <p:sp>
        <p:nvSpPr>
          <p:cNvPr id="22531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>
            <a:normAutofit lnSpcReduction="10000"/>
          </a:bodyPr>
          <a:lstStyle/>
          <a:p>
            <a:pPr algn="just" eaLnBrk="1" hangingPunct="1"/>
            <a:r>
              <a:rPr lang="el-GR" sz="2200" dirty="0" smtClean="0"/>
              <a:t>α. επαναληπτική διδασκαλία των κτητικών αντωνυμιών μέσω κειμένων, επεξήγηση και επισήμανση της συμφωνίας του υποκειμένου με την κατάλληλη κτητική αντωνυμία.</a:t>
            </a:r>
          </a:p>
          <a:p>
            <a:pPr algn="just" eaLnBrk="1" hangingPunct="1"/>
            <a:r>
              <a:rPr lang="el-GR" sz="2200" dirty="0" smtClean="0"/>
              <a:t>β. η εκμάθηση των κλιτικών εμφανίζει ιδιαίτερη δυσκολία για όλους τους μαθητές Γ2 (παρατηρείται επίσης συχνά το φαινόμενο της παράλειψής τους), γι’ αυτό θα ήταν χρήσιμο να διδαχθούν εναλλακτικές δομές (</a:t>
            </a:r>
            <a:r>
              <a:rPr lang="el-GR" sz="2200" i="1" dirty="0" smtClean="0"/>
              <a:t>βγάζει την τροφή του μόνος του ~ την τροφή του τη βγάζει μόνος του</a:t>
            </a:r>
            <a:r>
              <a:rPr lang="el-GR" sz="2200" dirty="0" smtClean="0"/>
              <a:t>), όπου η διαφορετική εστίαση στο συστατικό (</a:t>
            </a:r>
            <a:r>
              <a:rPr lang="el-GR" sz="2200" i="1" dirty="0" smtClean="0"/>
              <a:t>την τροφή</a:t>
            </a:r>
            <a:r>
              <a:rPr lang="el-GR" sz="2200" dirty="0" smtClean="0"/>
              <a:t>) συνεπάγεται και αλλαγές στη δομή της πρότασης.</a:t>
            </a:r>
          </a:p>
          <a:p>
            <a:pPr algn="just" eaLnBrk="1" hangingPunct="1"/>
            <a:r>
              <a:rPr lang="el-GR" sz="2200" dirty="0" smtClean="0"/>
              <a:t>το λάθος *</a:t>
            </a:r>
            <a:r>
              <a:rPr lang="el-GR" sz="2200" b="1" i="1" dirty="0" smtClean="0"/>
              <a:t>της κότες</a:t>
            </a:r>
            <a:r>
              <a:rPr lang="el-GR" sz="2200" dirty="0" smtClean="0"/>
              <a:t> αφορά την εσωτερική δόμηση της ονοματικής φράσης, αλλά μπορούμε να το εντάξουμε στα ορθογραφικά λάθη λόγω ομοηχίας (</a:t>
            </a:r>
            <a:r>
              <a:rPr lang="el-GR" sz="2200" i="1" dirty="0" smtClean="0"/>
              <a:t>της</a:t>
            </a:r>
            <a:r>
              <a:rPr lang="el-GR" sz="2200" dirty="0" smtClean="0"/>
              <a:t> ~ </a:t>
            </a:r>
            <a:r>
              <a:rPr lang="el-GR" sz="2200" i="1" dirty="0" smtClean="0"/>
              <a:t>τις</a:t>
            </a:r>
            <a:r>
              <a:rPr lang="el-GR" sz="2200" dirty="0" smtClean="0"/>
              <a:t>)</a:t>
            </a:r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 algn="ctr"/>
            <a:fld id="{CEAB1635-7AB6-4A02-8F63-2344453D2D84}" type="slidenum">
              <a:rPr lang="en-US" smtClean="0"/>
              <a:pPr algn="ctr"/>
              <a:t>17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 eaLnBrk="1" hangingPunct="1">
              <a:defRPr/>
            </a:pPr>
            <a:r>
              <a:rPr lang="el-GR" sz="3200" dirty="0" smtClean="0">
                <a:solidFill>
                  <a:schemeClr val="tx1"/>
                </a:solidFill>
              </a:rPr>
              <a:t>ορθογραφικά λάθη</a:t>
            </a:r>
            <a:endParaRPr lang="el-GR" sz="3200" dirty="0"/>
          </a:p>
        </p:txBody>
      </p:sp>
      <p:sp>
        <p:nvSpPr>
          <p:cNvPr id="23555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>
            <a:normAutofit lnSpcReduction="10000"/>
          </a:bodyPr>
          <a:lstStyle/>
          <a:p>
            <a:pPr eaLnBrk="1" hangingPunct="1">
              <a:defRPr/>
            </a:pPr>
            <a:r>
              <a:rPr lang="el-GR" sz="2200" dirty="0" smtClean="0"/>
              <a:t>λάθη που αφορούν τις καταλήξεις ουσιαστικών, ρημάτων, επιρρημάτων και άρθρων</a:t>
            </a:r>
          </a:p>
          <a:p>
            <a:pPr eaLnBrk="1" hangingPunct="1">
              <a:defRPr/>
            </a:pPr>
            <a:r>
              <a:rPr lang="el-GR" sz="2200" dirty="0" smtClean="0"/>
              <a:t>λάθη που αφορούν τα λεξικά μορφήματα</a:t>
            </a:r>
          </a:p>
          <a:p>
            <a:pPr eaLnBrk="1" hangingPunct="1">
              <a:buFont typeface="Wingdings 2" pitchFamily="18" charset="2"/>
              <a:buNone/>
              <a:defRPr/>
            </a:pPr>
            <a:r>
              <a:rPr lang="el-GR" sz="2200" dirty="0" smtClean="0"/>
              <a:t>	(συστηματική διδασκαλία και χρήση της οικογένειας λέξεων)</a:t>
            </a:r>
          </a:p>
          <a:p>
            <a:pPr eaLnBrk="1" hangingPunct="1">
              <a:buFont typeface="Wingdings 2" pitchFamily="18" charset="2"/>
              <a:buNone/>
              <a:defRPr/>
            </a:pPr>
            <a:endParaRPr lang="el-GR" sz="2200" dirty="0" smtClean="0"/>
          </a:p>
          <a:p>
            <a:pPr>
              <a:buNone/>
              <a:defRPr/>
            </a:pPr>
            <a:endParaRPr lang="el-GR" sz="1900" dirty="0" smtClean="0"/>
          </a:p>
          <a:p>
            <a:pPr algn="just">
              <a:buNone/>
              <a:defRPr/>
            </a:pPr>
            <a:r>
              <a:rPr lang="el-GR" sz="1900" u="sng" dirty="0"/>
              <a:t>Β</a:t>
            </a:r>
            <a:r>
              <a:rPr lang="el-GR" sz="1900" u="sng" dirty="0" smtClean="0"/>
              <a:t>ιβλιογραφία</a:t>
            </a:r>
          </a:p>
          <a:p>
            <a:pPr algn="just">
              <a:buNone/>
              <a:defRPr/>
            </a:pPr>
            <a:r>
              <a:rPr lang="el-GR" sz="1900" dirty="0" smtClean="0"/>
              <a:t>Πρόγραμμα Σπουδών για τη Νεοελληνική Γλώσσα στην Υποχρεωτική Εκπαίδευση (Δημοτικό και Γυμνάσιο).</a:t>
            </a:r>
            <a:r>
              <a:rPr lang="el-GR" sz="1900" i="1" dirty="0" smtClean="0"/>
              <a:t> </a:t>
            </a:r>
            <a:r>
              <a:rPr lang="el-GR" sz="1900" dirty="0" smtClean="0"/>
              <a:t>(2011).</a:t>
            </a:r>
            <a:r>
              <a:rPr lang="el-GR" sz="1900" i="1" dirty="0" smtClean="0"/>
              <a:t> Οδηγός για τον Εκπαιδευτικό</a:t>
            </a:r>
            <a:r>
              <a:rPr lang="el-GR" sz="1900" dirty="0" smtClean="0"/>
              <a:t>. Αθήνα. 147-165. (</a:t>
            </a:r>
            <a:r>
              <a:rPr lang="en-US" sz="1900" u="sng" dirty="0" smtClean="0">
                <a:hlinkClick r:id="rId2"/>
              </a:rPr>
              <a:t>http</a:t>
            </a:r>
            <a:r>
              <a:rPr lang="el-GR" sz="1900" u="sng" dirty="0" smtClean="0">
                <a:hlinkClick r:id="rId2"/>
              </a:rPr>
              <a:t>://</a:t>
            </a:r>
            <a:r>
              <a:rPr lang="en-US" sz="1900" u="sng" dirty="0" err="1" smtClean="0">
                <a:hlinkClick r:id="rId2"/>
              </a:rPr>
              <a:t>digitalschool</a:t>
            </a:r>
            <a:r>
              <a:rPr lang="el-GR" sz="1900" u="sng" dirty="0" smtClean="0">
                <a:hlinkClick r:id="rId2"/>
              </a:rPr>
              <a:t>.</a:t>
            </a:r>
            <a:r>
              <a:rPr lang="en-US" sz="1900" u="sng" dirty="0" err="1" smtClean="0">
                <a:hlinkClick r:id="rId2"/>
              </a:rPr>
              <a:t>minedu</a:t>
            </a:r>
            <a:r>
              <a:rPr lang="el-GR" sz="1900" u="sng" dirty="0" smtClean="0">
                <a:hlinkClick r:id="rId2"/>
              </a:rPr>
              <a:t>.</a:t>
            </a:r>
            <a:r>
              <a:rPr lang="en-US" sz="1900" u="sng" dirty="0" err="1" smtClean="0">
                <a:hlinkClick r:id="rId2"/>
              </a:rPr>
              <a:t>gov</a:t>
            </a:r>
            <a:r>
              <a:rPr lang="el-GR" sz="1900" u="sng" dirty="0" smtClean="0">
                <a:hlinkClick r:id="rId2"/>
              </a:rPr>
              <a:t>.</a:t>
            </a:r>
            <a:r>
              <a:rPr lang="en-US" sz="1900" u="sng" dirty="0" err="1" smtClean="0">
                <a:hlinkClick r:id="rId2"/>
              </a:rPr>
              <a:t>gr</a:t>
            </a:r>
            <a:r>
              <a:rPr lang="el-GR" sz="1900" u="sng" dirty="0" smtClean="0">
                <a:hlinkClick r:id="rId2"/>
              </a:rPr>
              <a:t>/</a:t>
            </a:r>
            <a:r>
              <a:rPr lang="el-GR" sz="1900" u="sng" dirty="0" smtClean="0"/>
              <a:t>)</a:t>
            </a:r>
          </a:p>
          <a:p>
            <a:pPr algn="just">
              <a:buNone/>
              <a:defRPr/>
            </a:pPr>
            <a:r>
              <a:rPr lang="el-GR" sz="1900" dirty="0" smtClean="0"/>
              <a:t>Μοσχονάς, Σ.Α., Α. </a:t>
            </a:r>
            <a:r>
              <a:rPr lang="el-GR" sz="1900" dirty="0" err="1" smtClean="0"/>
              <a:t>Αμπάτη</a:t>
            </a:r>
            <a:r>
              <a:rPr lang="el-GR" sz="1900" dirty="0" smtClean="0"/>
              <a:t>, Μ. </a:t>
            </a:r>
            <a:r>
              <a:rPr lang="el-GR" sz="1900" dirty="0" err="1" smtClean="0"/>
              <a:t>Πουλοπούλου</a:t>
            </a:r>
            <a:r>
              <a:rPr lang="el-GR" sz="1900" dirty="0" smtClean="0"/>
              <a:t>, Π. </a:t>
            </a:r>
            <a:r>
              <a:rPr lang="el-GR" sz="1900" dirty="0" err="1" smtClean="0"/>
              <a:t>Μιχαλακοπούλου</a:t>
            </a:r>
            <a:r>
              <a:rPr lang="el-GR" sz="1900" dirty="0" smtClean="0"/>
              <a:t>, Α. Δημητρίου. 2004. </a:t>
            </a:r>
            <a:r>
              <a:rPr lang="el-GR" sz="1900" i="1" dirty="0" smtClean="0"/>
              <a:t>Διδακτική των γλωσσικών ασκήσεων. Παράρτημα.</a:t>
            </a:r>
            <a:r>
              <a:rPr lang="el-GR" sz="1900" dirty="0" smtClean="0"/>
              <a:t>  Στο </a:t>
            </a:r>
            <a:r>
              <a:rPr lang="en-US" sz="1900" dirty="0" smtClean="0">
                <a:hlinkClick r:id="rId3"/>
              </a:rPr>
              <a:t>http://www.media.uoa.gr/language/exercises/</a:t>
            </a:r>
            <a:r>
              <a:rPr lang="el-GR" sz="1900" dirty="0" smtClean="0"/>
              <a:t> </a:t>
            </a:r>
            <a:endParaRPr lang="el-GR" sz="2200" dirty="0" smtClean="0">
              <a:latin typeface="Palatino Linotype" pitchFamily="18" charset="0"/>
            </a:endParaRPr>
          </a:p>
          <a:p>
            <a:pPr algn="just" eaLnBrk="1" hangingPunct="1">
              <a:buFont typeface="Wingdings 2" pitchFamily="18" charset="2"/>
              <a:buNone/>
              <a:defRPr/>
            </a:pPr>
            <a:endParaRPr lang="el-GR" sz="2200" dirty="0" smtClean="0">
              <a:latin typeface="Palatino Linotype" pitchFamily="18" charset="0"/>
            </a:endParaRPr>
          </a:p>
          <a:p>
            <a:pPr eaLnBrk="1" hangingPunct="1">
              <a:buFont typeface="Wingdings 2" pitchFamily="18" charset="2"/>
              <a:buNone/>
              <a:defRPr/>
            </a:pPr>
            <a:endParaRPr lang="el-GR" sz="2200" dirty="0" smtClean="0">
              <a:latin typeface="Palatino Linotype" pitchFamily="18" charset="0"/>
            </a:endParaRPr>
          </a:p>
          <a:p>
            <a:pPr eaLnBrk="1" hangingPunct="1">
              <a:buFont typeface="Wingdings 2" pitchFamily="18" charset="2"/>
              <a:buNone/>
              <a:defRPr/>
            </a:pPr>
            <a:endParaRPr lang="el-GR" sz="2200" dirty="0" smtClean="0">
              <a:latin typeface="Palatino Linotype" pitchFamily="18" charset="0"/>
            </a:endParaRPr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 algn="ctr"/>
            <a:fld id="{CEAB1635-7AB6-4A02-8F63-2344453D2D84}" type="slidenum">
              <a:rPr lang="en-US" smtClean="0"/>
              <a:pPr algn="ctr"/>
              <a:t>18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l-GR" i="1" dirty="0" smtClean="0"/>
              <a:t>αξιολογήστε το ακόλουθο γραπτό μαθητή της ελληνικής ως Γ2 (Ε´Δημοτικού), με βάση τα κριτήρια που επεξεργαστήκαμε στην ενότητα και σχεδιάστε την ανάλογη διορθωτική παρέμβαση </a:t>
            </a:r>
          </a:p>
          <a:p>
            <a:pPr algn="just"/>
            <a:r>
              <a:rPr lang="el-GR" i="1" dirty="0" smtClean="0"/>
              <a:t>σε ποιο επίπεδο ελληνομάθειας θα κατατάσσατε τον μαθητή αυτό ως προς την παραγωγή γραπτού λόγου;</a:t>
            </a:r>
            <a:endParaRPr lang="en-US" i="1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 algn="ctr"/>
            <a:fld id="{CEAB1635-7AB6-4A02-8F63-2344453D2D84}" type="slidenum">
              <a:rPr lang="en-US" smtClean="0"/>
              <a:pPr algn="ctr"/>
              <a:t>19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dirty="0"/>
              <a:t>Δ</a:t>
            </a:r>
            <a:r>
              <a:rPr lang="el-GR" dirty="0" smtClean="0"/>
              <a:t>ραστηριότητα ενότητας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12570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67544" y="1196752"/>
            <a:ext cx="8229600" cy="4752528"/>
          </a:xfrm>
        </p:spPr>
        <p:txBody>
          <a:bodyPr>
            <a:normAutofit fontScale="92500"/>
          </a:bodyPr>
          <a:lstStyle/>
          <a:p>
            <a:pPr algn="just"/>
            <a:r>
              <a:rPr lang="el-GR" dirty="0" smtClean="0"/>
              <a:t>να διακρίνουν τα επίπεδα ελληνομάθειας με βάση το Κοινό Ευρωπαϊκό Πλαίσιο Αναφοράς </a:t>
            </a:r>
            <a:r>
              <a:rPr lang="en-US" dirty="0" smtClean="0"/>
              <a:t>(Council of Europe 2001)</a:t>
            </a:r>
            <a:endParaRPr lang="el-GR" dirty="0"/>
          </a:p>
          <a:p>
            <a:pPr algn="just"/>
            <a:r>
              <a:rPr lang="el-GR" dirty="0" smtClean="0"/>
              <a:t>να συνειδητοποιήσουν πώς διαφοροποιείται η προσέγγιση της διδασκαλίας της Ελληνικής ως δεύτερης γλώσσας με ειδικότερη αναφορά</a:t>
            </a:r>
          </a:p>
          <a:p>
            <a:pPr marL="365760" lvl="1" indent="0" algn="just">
              <a:buNone/>
            </a:pPr>
            <a:r>
              <a:rPr lang="el-GR" dirty="0" smtClean="0"/>
              <a:t>α. στην ιεράρχηση των  γλωσσικών φαινομένων</a:t>
            </a:r>
          </a:p>
          <a:p>
            <a:pPr marL="365760" lvl="1" indent="0" algn="just">
              <a:buNone/>
            </a:pPr>
            <a:r>
              <a:rPr lang="el-GR" dirty="0" smtClean="0"/>
              <a:t>β. στη διαχείριση των λαθών</a:t>
            </a:r>
          </a:p>
          <a:p>
            <a:pPr marL="365760" lvl="1" indent="0" algn="just">
              <a:buNone/>
            </a:pPr>
            <a:r>
              <a:rPr lang="el-GR" dirty="0" smtClean="0"/>
              <a:t>γ. στην αξιολόγηση της παραγωγής γραπτού λόγου</a:t>
            </a:r>
          </a:p>
          <a:p>
            <a:pPr marL="365760" lvl="1" indent="0" algn="just">
              <a:buNone/>
            </a:pPr>
            <a:endParaRPr lang="el-GR" dirty="0" smtClean="0"/>
          </a:p>
          <a:p>
            <a:pPr marL="0" indent="0" algn="just">
              <a:buNone/>
            </a:pPr>
            <a:r>
              <a:rPr lang="el-GR" b="1" smtClean="0"/>
              <a:t>Λέξεις κλειδιά</a:t>
            </a:r>
            <a:r>
              <a:rPr lang="el-GR" dirty="0" smtClean="0"/>
              <a:t>: επίπεδα ελληνομάθειας, κριτήρια επιλογής περιεχομένου γλωσσικής διδασκαλίας, διαχείριση λαθών, αξιολόγηση παραγωγής γραπτού λόγου στην ελληνική ως Γ2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 algn="ctr"/>
            <a:fld id="{CEAB1635-7AB6-4A02-8F63-2344453D2D84}" type="slidenum">
              <a:rPr lang="en-US" smtClean="0"/>
              <a:pPr algn="ctr"/>
              <a:t>2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72344"/>
          </a:xfrm>
        </p:spPr>
        <p:txBody>
          <a:bodyPr/>
          <a:lstStyle/>
          <a:p>
            <a:pPr algn="ctr"/>
            <a:r>
              <a:rPr lang="el-GR" dirty="0" smtClean="0"/>
              <a:t>μαθησιακοί στόχοι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620400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850106"/>
          </a:xfrm>
        </p:spPr>
        <p:txBody>
          <a:bodyPr/>
          <a:lstStyle/>
          <a:p>
            <a:pPr algn="ctr"/>
            <a:r>
              <a:rPr lang="el-GR" sz="3200" dirty="0" smtClean="0">
                <a:solidFill>
                  <a:schemeClr val="tx1"/>
                </a:solidFill>
              </a:rPr>
              <a:t>Δραστηριότητα (κείμενο)</a:t>
            </a:r>
            <a:endParaRPr lang="el-GR" sz="3200" cap="none" dirty="0">
              <a:solidFill>
                <a:schemeClr val="tx1"/>
              </a:solidFill>
            </a:endParaRPr>
          </a:p>
        </p:txBody>
      </p:sp>
      <p:pic>
        <p:nvPicPr>
          <p:cNvPr id="1026" name="Picture 2" descr="F:\scanned\σάρωση0008.jpg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>
            <a:lum contrast="10000"/>
          </a:blip>
          <a:stretch>
            <a:fillRect/>
          </a:stretch>
        </p:blipFill>
        <p:spPr bwMode="auto">
          <a:xfrm>
            <a:off x="611560" y="1124744"/>
            <a:ext cx="7992888" cy="532859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4" name="3 - Θέση αριθμού διαφάνειας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515E7505-D86E-4E38-B77B-86883CD25D25}" type="slidenum">
              <a:rPr lang="en-US" smtClean="0"/>
              <a:pPr>
                <a:defRPr/>
              </a:pPr>
              <a:t>20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l-GR" dirty="0" smtClean="0"/>
              <a:t>οι μαθητές Γ2 δεν συνιστούν μια ομοιογενή ομάδα ως προς το επίπεδο γλωσσομάθειας στη γλώσσα στόχο</a:t>
            </a:r>
          </a:p>
          <a:p>
            <a:pPr algn="just"/>
            <a:r>
              <a:rPr lang="el-GR" dirty="0" smtClean="0"/>
              <a:t>διαφορετικός μπορεί να είναι επίσης και ο βαθμός ανάπτυξης των τεσσάρων δεξιοτήτων</a:t>
            </a:r>
          </a:p>
          <a:p>
            <a:pPr algn="just"/>
            <a:r>
              <a:rPr lang="el-GR" dirty="0" smtClean="0"/>
              <a:t>οι μαθητές Γ2 δεν αποτελούν μια ομοιογενή ομάδα και ως προς το επίπεδο κατάκτησης της πρώτης γλώσσας τους</a:t>
            </a:r>
            <a:endParaRPr lang="el-GR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l-GR" sz="3200" dirty="0"/>
              <a:t>μ</a:t>
            </a:r>
            <a:r>
              <a:rPr lang="el-GR" sz="3200" dirty="0" smtClean="0"/>
              <a:t>αθητές της Ελληνικής ως Γ2</a:t>
            </a:r>
            <a:endParaRPr lang="el-GR" sz="3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 algn="ctr"/>
            <a:fld id="{CEAB1635-7AB6-4A02-8F63-2344453D2D84}" type="slidenum">
              <a:rPr lang="en-US" smtClean="0"/>
              <a:pPr algn="ctr"/>
              <a:t>3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256584"/>
          </a:xfrm>
        </p:spPr>
        <p:txBody>
          <a:bodyPr>
            <a:normAutofit fontScale="25000" lnSpcReduction="20000"/>
          </a:bodyPr>
          <a:lstStyle/>
          <a:p>
            <a:pPr algn="just"/>
            <a:r>
              <a:rPr lang="el-GR" sz="8000" dirty="0"/>
              <a:t>ε</a:t>
            </a:r>
            <a:r>
              <a:rPr lang="el-GR" sz="8000" dirty="0" smtClean="0"/>
              <a:t>πίπεδα ελληνομάθειας του ΚΕΠΑ (</a:t>
            </a:r>
            <a:r>
              <a:rPr lang="en-US" sz="8000" i="1" dirty="0" smtClean="0"/>
              <a:t>Common European Framework of Reference for Languages</a:t>
            </a:r>
            <a:r>
              <a:rPr lang="en-US" sz="8000" dirty="0" smtClean="0"/>
              <a:t>, Council of Europe 2001) </a:t>
            </a:r>
            <a:r>
              <a:rPr lang="en-US" sz="8000" dirty="0" smtClean="0">
                <a:sym typeface="Wingdings" pitchFamily="2" charset="2"/>
              </a:rPr>
              <a:t> </a:t>
            </a:r>
            <a:r>
              <a:rPr lang="el-GR" sz="8000" dirty="0" smtClean="0">
                <a:sym typeface="Wingdings" pitchFamily="2" charset="2"/>
              </a:rPr>
              <a:t>Επίπεδα Ελληνομάθειας του Κέντρου Ελληνικής Γλώσσας</a:t>
            </a:r>
            <a:endParaRPr lang="el-GR" sz="8000" dirty="0">
              <a:sym typeface="Wingdings" pitchFamily="2" charset="2"/>
            </a:endParaRPr>
          </a:p>
          <a:p>
            <a:pPr marL="0" indent="0" algn="just">
              <a:buNone/>
            </a:pPr>
            <a:r>
              <a:rPr lang="el-GR" sz="8000" dirty="0">
                <a:sym typeface="Wingdings" pitchFamily="2" charset="2"/>
              </a:rPr>
              <a:t>	</a:t>
            </a:r>
            <a:r>
              <a:rPr lang="el-GR" sz="8000" dirty="0" smtClean="0"/>
              <a:t>(</a:t>
            </a:r>
            <a:r>
              <a:rPr lang="en-US" sz="8000" dirty="0" smtClean="0">
                <a:hlinkClick r:id="rId2"/>
              </a:rPr>
              <a:t>http</a:t>
            </a:r>
            <a:r>
              <a:rPr lang="en-US" sz="8000" dirty="0">
                <a:hlinkClick r:id="rId2"/>
              </a:rPr>
              <a:t>://</a:t>
            </a:r>
            <a:r>
              <a:rPr lang="en-US" sz="8000" dirty="0" smtClean="0">
                <a:hlinkClick r:id="rId2"/>
              </a:rPr>
              <a:t>www.greeklanguage.gr/certification/node/94</a:t>
            </a:r>
            <a:r>
              <a:rPr lang="el-GR" sz="8000" dirty="0"/>
              <a:t> </a:t>
            </a:r>
            <a:r>
              <a:rPr lang="el-GR" sz="8000" dirty="0" smtClean="0"/>
              <a:t>)</a:t>
            </a:r>
          </a:p>
          <a:p>
            <a:pPr marL="0" indent="0" algn="just">
              <a:buNone/>
            </a:pPr>
            <a:endParaRPr lang="el-GR" sz="8000" dirty="0" smtClean="0"/>
          </a:p>
          <a:p>
            <a:pPr algn="just"/>
            <a:r>
              <a:rPr lang="el-GR" sz="8000" dirty="0"/>
              <a:t>ε</a:t>
            </a:r>
            <a:r>
              <a:rPr lang="el-GR" sz="8000" dirty="0" smtClean="0"/>
              <a:t>πίπεδα ελληνομάθειας προσαρμοσμένα για παιδιά</a:t>
            </a:r>
          </a:p>
          <a:p>
            <a:pPr lvl="1" algn="just">
              <a:buFont typeface="Wingdings" pitchFamily="2" charset="2"/>
              <a:buChar char="ü"/>
            </a:pPr>
            <a:r>
              <a:rPr lang="el-GR" sz="8000" dirty="0" smtClean="0"/>
              <a:t>τροποποίηση της κλίμακας βάσει των επικοινωνιακών καταστάσεων στις οποίες αναμένεται να εμπλακεί ένα παιδί και των επικοινωνιακών λειτουργιών που είναι σε θέση να πραγματώσει δεδομένου του βαθμού ανάπτυξης των </a:t>
            </a:r>
            <a:r>
              <a:rPr lang="el-GR" sz="8000" dirty="0" err="1" smtClean="0"/>
              <a:t>γνωσιακών</a:t>
            </a:r>
            <a:r>
              <a:rPr lang="el-GR" sz="8000" dirty="0" smtClean="0"/>
              <a:t> του λειτουργιών</a:t>
            </a:r>
          </a:p>
          <a:p>
            <a:pPr marL="365760" lvl="1" indent="0" algn="just">
              <a:buNone/>
            </a:pPr>
            <a:endParaRPr lang="el-GR" sz="8000" dirty="0" smtClean="0"/>
          </a:p>
          <a:p>
            <a:pPr lvl="1" algn="just">
              <a:buFont typeface="Wingdings" pitchFamily="2" charset="2"/>
              <a:buChar char="ü"/>
            </a:pPr>
            <a:r>
              <a:rPr lang="el-GR" sz="8000" dirty="0" smtClean="0"/>
              <a:t>ειδικά για τον γραπτό λόγο, δημιουργείται το επίπεδο Α1.1 για να καλύψει τις γλωσσικές πραγματώσεις παιδιών ηλικίας 6-7 ετών τα οποία δεν είναι σε θέση να ανταποκριθούν στις απαιτήσεις της </a:t>
            </a:r>
            <a:r>
              <a:rPr lang="el-GR" sz="8000" dirty="0" err="1" smtClean="0"/>
              <a:t>γραφηματικής</a:t>
            </a:r>
            <a:r>
              <a:rPr lang="el-GR" sz="8000" dirty="0" smtClean="0"/>
              <a:t> απεικόνισης της γλώσσας</a:t>
            </a:r>
          </a:p>
          <a:p>
            <a:pPr marL="0" indent="0" algn="just">
              <a:buNone/>
            </a:pPr>
            <a:endParaRPr lang="el-GR" sz="8000" dirty="0" smtClean="0"/>
          </a:p>
          <a:p>
            <a:pPr marL="0" indent="0" algn="just">
              <a:buNone/>
            </a:pPr>
            <a:endParaRPr lang="el-GR" sz="3500" dirty="0" smtClean="0"/>
          </a:p>
          <a:p>
            <a:pPr algn="just">
              <a:buFont typeface="Wingdings" pitchFamily="2" charset="2"/>
              <a:buChar char="ü"/>
            </a:pPr>
            <a:r>
              <a:rPr lang="el-GR" sz="5000" dirty="0"/>
              <a:t>Κ</a:t>
            </a:r>
            <a:r>
              <a:rPr lang="el-GR" sz="5000" dirty="0" smtClean="0"/>
              <a:t>έντρο </a:t>
            </a:r>
            <a:r>
              <a:rPr lang="el-GR" sz="5000" dirty="0"/>
              <a:t>Ε</a:t>
            </a:r>
            <a:r>
              <a:rPr lang="el-GR" sz="5000" dirty="0" smtClean="0"/>
              <a:t>λληνικής Γλώσσας (Α1 για παιδιά 8-12 ετών </a:t>
            </a:r>
            <a:r>
              <a:rPr lang="en-US" sz="5000" dirty="0">
                <a:hlinkClick r:id="rId3"/>
              </a:rPr>
              <a:t>http://</a:t>
            </a:r>
            <a:r>
              <a:rPr lang="en-US" sz="5000" dirty="0" smtClean="0">
                <a:hlinkClick r:id="rId3"/>
              </a:rPr>
              <a:t>www.greeklanguage.gr/certification/node/96</a:t>
            </a:r>
            <a:r>
              <a:rPr lang="el-GR" sz="5000" dirty="0" smtClean="0"/>
              <a:t>)</a:t>
            </a:r>
          </a:p>
          <a:p>
            <a:pPr algn="just">
              <a:buFont typeface="Wingdings" pitchFamily="2" charset="2"/>
              <a:buChar char="ü"/>
            </a:pPr>
            <a:r>
              <a:rPr lang="el-GR" sz="5000" dirty="0"/>
              <a:t>Π</a:t>
            </a:r>
            <a:r>
              <a:rPr lang="el-GR" sz="5000" dirty="0" smtClean="0"/>
              <a:t>ρόγραμμα Εκπαίδευσης </a:t>
            </a:r>
            <a:r>
              <a:rPr lang="el-GR" sz="5000" dirty="0" err="1" smtClean="0"/>
              <a:t>Μουσουλμανοπαίδων</a:t>
            </a:r>
            <a:r>
              <a:rPr lang="el-GR" sz="5000" dirty="0" smtClean="0"/>
              <a:t> (</a:t>
            </a:r>
            <a:r>
              <a:rPr lang="en-US" sz="5000" dirty="0">
                <a:hlinkClick r:id="rId4"/>
              </a:rPr>
              <a:t>http://www.museduc.gr/el</a:t>
            </a:r>
            <a:r>
              <a:rPr lang="en-US" sz="5000" dirty="0" smtClean="0">
                <a:hlinkClick r:id="rId4"/>
              </a:rPr>
              <a:t>/</a:t>
            </a:r>
            <a:r>
              <a:rPr lang="el-GR" sz="5000" dirty="0" smtClean="0"/>
              <a:t>, </a:t>
            </a:r>
            <a:r>
              <a:rPr lang="el-GR" sz="5000" dirty="0" err="1" smtClean="0"/>
              <a:t>Τζεβελέκου</a:t>
            </a:r>
            <a:r>
              <a:rPr lang="el-GR" sz="5000" dirty="0" smtClean="0"/>
              <a:t> </a:t>
            </a:r>
            <a:r>
              <a:rPr lang="en-US" sz="5000" dirty="0" smtClean="0"/>
              <a:t>et al. 200</a:t>
            </a:r>
            <a:r>
              <a:rPr lang="el-GR" sz="5000" dirty="0" smtClean="0"/>
              <a:t>4</a:t>
            </a:r>
            <a:r>
              <a:rPr lang="en-US" sz="5000" dirty="0" smtClean="0"/>
              <a:t>)</a:t>
            </a:r>
            <a:endParaRPr lang="el-GR" sz="5000" dirty="0" smtClean="0"/>
          </a:p>
          <a:p>
            <a:pPr algn="just">
              <a:buFont typeface="Wingdings" pitchFamily="2" charset="2"/>
              <a:buChar char="ü"/>
            </a:pPr>
            <a:r>
              <a:rPr lang="el-GR" sz="5000" dirty="0"/>
              <a:t>Π</a:t>
            </a:r>
            <a:r>
              <a:rPr lang="el-GR" sz="5000" dirty="0" smtClean="0"/>
              <a:t>ρόγραμμα </a:t>
            </a:r>
            <a:r>
              <a:rPr lang="el-GR" sz="5000" dirty="0"/>
              <a:t>Ε</a:t>
            </a:r>
            <a:r>
              <a:rPr lang="el-GR" sz="5000" dirty="0" smtClean="0"/>
              <a:t>κπαίδευσης </a:t>
            </a:r>
            <a:r>
              <a:rPr lang="el-GR" sz="5000" dirty="0"/>
              <a:t>Α</a:t>
            </a:r>
            <a:r>
              <a:rPr lang="el-GR" sz="5000" dirty="0" smtClean="0"/>
              <a:t>λλοδαπών και Παλιννοστούντων Μαθητών (</a:t>
            </a:r>
            <a:r>
              <a:rPr lang="en-US" sz="5000" dirty="0">
                <a:hlinkClick r:id="rId5"/>
              </a:rPr>
              <a:t>http://www.diapolis.auth.gr</a:t>
            </a:r>
            <a:r>
              <a:rPr lang="en-US" sz="5000" dirty="0" smtClean="0">
                <a:hlinkClick r:id="rId5"/>
              </a:rPr>
              <a:t>/</a:t>
            </a:r>
            <a:r>
              <a:rPr lang="el-GR" sz="5000" dirty="0"/>
              <a:t>)</a:t>
            </a:r>
            <a:endParaRPr lang="el-GR" sz="5000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00336"/>
          </a:xfrm>
        </p:spPr>
        <p:txBody>
          <a:bodyPr>
            <a:normAutofit/>
          </a:bodyPr>
          <a:lstStyle/>
          <a:p>
            <a:pPr algn="ctr"/>
            <a:r>
              <a:rPr lang="el-GR" sz="3200" dirty="0" smtClean="0"/>
              <a:t>επίπεδα ελληνομάθειας</a:t>
            </a:r>
            <a:endParaRPr lang="el-GR" sz="3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 algn="ctr"/>
            <a:fld id="{CEAB1635-7AB6-4A02-8F63-2344453D2D84}" type="slidenum">
              <a:rPr lang="en-US" smtClean="0"/>
              <a:pPr algn="ctr"/>
              <a:t>4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 eaLnBrk="1" hangingPunct="1"/>
            <a:r>
              <a:rPr lang="el-GR" sz="3200" dirty="0" smtClean="0">
                <a:latin typeface="+mn-lt"/>
              </a:rPr>
              <a:t>κλίμακα αξιολόγησης του ΚΕΠΑ </a:t>
            </a:r>
            <a:br>
              <a:rPr lang="el-GR" sz="3200" dirty="0" smtClean="0">
                <a:latin typeface="+mn-lt"/>
              </a:rPr>
            </a:br>
            <a:r>
              <a:rPr lang="el-GR" sz="3200" dirty="0" smtClean="0">
                <a:latin typeface="+mn-lt"/>
              </a:rPr>
              <a:t>για τις γλώσσες: παράδειγμα (ΠΓΛ)</a:t>
            </a:r>
            <a:endParaRPr lang="en-US" sz="3200" dirty="0" smtClean="0">
              <a:latin typeface="+mn-lt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91424622"/>
              </p:ext>
            </p:extLst>
          </p:nvPr>
        </p:nvGraphicFramePr>
        <p:xfrm>
          <a:off x="457200" y="1600200"/>
          <a:ext cx="8229600" cy="4480512"/>
        </p:xfrm>
        <a:graphic>
          <a:graphicData uri="http://schemas.openxmlformats.org/drawingml/2006/table">
            <a:tbl>
              <a:tblPr firstRow="1" bandRow="1">
                <a:tableStyleId>{D27102A9-8310-4765-A935-A1911B00CA55}</a:tableStyleId>
              </a:tblPr>
              <a:tblGrid>
                <a:gridCol w="533400"/>
                <a:gridCol w="7696200"/>
              </a:tblGrid>
              <a:tr h="639989">
                <a:tc>
                  <a:txBody>
                    <a:bodyPr/>
                    <a:lstStyle/>
                    <a:p>
                      <a:r>
                        <a:rPr lang="el-GR" sz="1800" dirty="0" smtClean="0"/>
                        <a:t>Α1</a:t>
                      </a:r>
                      <a:endParaRPr lang="en-US" sz="1800" b="1" dirty="0">
                        <a:latin typeface="+mn-lt"/>
                      </a:endParaRPr>
                    </a:p>
                  </a:txBody>
                  <a:tcPr marT="45714" marB="45714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buFont typeface="Wingdings" pitchFamily="2" charset="2"/>
                        <a:buChar char="Ø"/>
                      </a:pPr>
                      <a:r>
                        <a:rPr lang="en-US" sz="1800" b="0" dirty="0" smtClean="0"/>
                        <a:t> </a:t>
                      </a:r>
                      <a:r>
                        <a:rPr lang="el-GR" sz="1800" b="0" dirty="0" smtClean="0"/>
                        <a:t>Ο μαθητής μπορεί να γράφει μια σύντομη, απλή κάρτα</a:t>
                      </a:r>
                      <a:r>
                        <a:rPr lang="en-US" sz="1800" b="0" dirty="0" smtClean="0"/>
                        <a:t>.</a:t>
                      </a:r>
                      <a:endParaRPr lang="el-GR" sz="1800" b="0" dirty="0" smtClean="0"/>
                    </a:p>
                    <a:p>
                      <a:pPr algn="just">
                        <a:lnSpc>
                          <a:spcPct val="100000"/>
                        </a:lnSpc>
                        <a:buFont typeface="Wingdings" pitchFamily="2" charset="2"/>
                        <a:buChar char="Ø"/>
                      </a:pPr>
                      <a:r>
                        <a:rPr lang="en-US" sz="1800" b="0" dirty="0" smtClean="0"/>
                        <a:t> </a:t>
                      </a:r>
                      <a:r>
                        <a:rPr lang="el-GR" sz="1800" b="0" dirty="0" smtClean="0"/>
                        <a:t>Μπορεί να συμπληρώνει τα στοιχεία του σε μια φόρμα.</a:t>
                      </a:r>
                      <a:endParaRPr lang="en-US" sz="1800" b="0" dirty="0" smtClean="0">
                        <a:latin typeface="+mn-lt"/>
                      </a:endParaRPr>
                    </a:p>
                  </a:txBody>
                  <a:tcPr marT="45714" marB="45714"/>
                </a:tc>
              </a:tr>
              <a:tr h="91427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l-GR" sz="1800" b="1" dirty="0" smtClean="0"/>
                        <a:t>Α2</a:t>
                      </a:r>
                      <a:endParaRPr lang="en-US" sz="1800" b="1" dirty="0">
                        <a:latin typeface="+mn-lt"/>
                      </a:endParaRPr>
                    </a:p>
                  </a:txBody>
                  <a:tcPr marT="45714" marB="45714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buFont typeface="Wingdings" pitchFamily="2" charset="2"/>
                        <a:buChar char="Ø"/>
                      </a:pPr>
                      <a:r>
                        <a:rPr lang="en-US" sz="1800" dirty="0" smtClean="0"/>
                        <a:t> </a:t>
                      </a:r>
                      <a:r>
                        <a:rPr lang="el-GR" sz="1800" dirty="0" smtClean="0"/>
                        <a:t>Ο μαθητής μπορεί</a:t>
                      </a:r>
                      <a:r>
                        <a:rPr lang="el-GR" sz="1800" baseline="0" dirty="0" smtClean="0"/>
                        <a:t> να γράφει σύντομα, απλά μηνύματα που σχετίζονται με άμεσες ανάγκες του.</a:t>
                      </a:r>
                    </a:p>
                    <a:p>
                      <a:pPr algn="just">
                        <a:lnSpc>
                          <a:spcPct val="100000"/>
                        </a:lnSpc>
                        <a:buFont typeface="Wingdings" pitchFamily="2" charset="2"/>
                        <a:buChar char="Ø"/>
                      </a:pPr>
                      <a:r>
                        <a:rPr lang="en-US" sz="1800" baseline="0" dirty="0" smtClean="0"/>
                        <a:t> </a:t>
                      </a:r>
                      <a:r>
                        <a:rPr lang="el-GR" sz="1800" baseline="0" dirty="0" smtClean="0"/>
                        <a:t>Μπορεί να γράφει πολύ σύντομα προσωπικά γράμματα. </a:t>
                      </a:r>
                      <a:endParaRPr lang="en-US" sz="1800" baseline="0" dirty="0" smtClean="0">
                        <a:latin typeface="+mn-lt"/>
                      </a:endParaRPr>
                    </a:p>
                  </a:txBody>
                  <a:tcPr marT="45714" marB="45714"/>
                </a:tc>
              </a:tr>
              <a:tr h="118855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l-GR" sz="1800" b="1" dirty="0" smtClean="0"/>
                        <a:t>Β1</a:t>
                      </a:r>
                      <a:endParaRPr lang="en-US" sz="1800" b="1" dirty="0">
                        <a:latin typeface="+mn-lt"/>
                      </a:endParaRPr>
                    </a:p>
                  </a:txBody>
                  <a:tcPr marT="45714" marB="45714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buFont typeface="Wingdings" pitchFamily="2" charset="2"/>
                        <a:buChar char="Ø"/>
                      </a:pPr>
                      <a:r>
                        <a:rPr lang="en-US" sz="1800" dirty="0" smtClean="0"/>
                        <a:t> </a:t>
                      </a:r>
                      <a:r>
                        <a:rPr lang="el-GR" sz="1800" dirty="0" smtClean="0"/>
                        <a:t>Ο μαθητής μπορεί να γράφει ένα σύντομο, συνεκτικό κείμενο για ένα οικείο θέμα ή ένα θέμα που τον ενδιαφέρει</a:t>
                      </a:r>
                      <a:r>
                        <a:rPr lang="el-GR" sz="1800" baseline="0" dirty="0" smtClean="0"/>
                        <a:t> προσωπικά.</a:t>
                      </a:r>
                    </a:p>
                    <a:p>
                      <a:pPr algn="just">
                        <a:lnSpc>
                          <a:spcPct val="100000"/>
                        </a:lnSpc>
                        <a:buFont typeface="Wingdings" pitchFamily="2" charset="2"/>
                        <a:buChar char="Ø"/>
                      </a:pPr>
                      <a:r>
                        <a:rPr lang="en-US" sz="1800" baseline="0" dirty="0" smtClean="0"/>
                        <a:t> </a:t>
                      </a:r>
                      <a:r>
                        <a:rPr lang="el-GR" sz="1800" baseline="0" dirty="0" smtClean="0"/>
                        <a:t> Μπορεί να γράφει προσωπικά γράμματα περιγράφοντας τις εμπειρίες και τις εντυπώσεις του.</a:t>
                      </a:r>
                      <a:r>
                        <a:rPr lang="el-GR" sz="1800" dirty="0" smtClean="0"/>
                        <a:t> </a:t>
                      </a:r>
                      <a:endParaRPr lang="en-US" sz="1800" dirty="0" smtClean="0">
                        <a:latin typeface="+mn-lt"/>
                      </a:endParaRPr>
                    </a:p>
                  </a:txBody>
                  <a:tcPr marT="45714" marB="45714"/>
                </a:tc>
              </a:tr>
              <a:tr h="173711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800" b="1" dirty="0" smtClean="0"/>
                        <a:t>B2</a:t>
                      </a:r>
                      <a:endParaRPr lang="en-US" sz="1800" b="1" dirty="0">
                        <a:latin typeface="+mn-lt"/>
                      </a:endParaRPr>
                    </a:p>
                  </a:txBody>
                  <a:tcPr marT="45714" marB="45714"/>
                </a:tc>
                <a:tc>
                  <a:txBody>
                    <a:bodyPr/>
                    <a:lstStyle/>
                    <a:p>
                      <a:pPr marL="0" algn="just" defTabSz="914400" rtl="0" eaLnBrk="1" latinLnBrk="0" hangingPunct="1">
                        <a:lnSpc>
                          <a:spcPct val="100000"/>
                        </a:lnSpc>
                        <a:buFont typeface="Wingdings" pitchFamily="2" charset="2"/>
                        <a:buChar char="Ø"/>
                      </a:pPr>
                      <a:r>
                        <a:rPr lang="el-GR" sz="1800" kern="1200" dirty="0" smtClean="0"/>
                        <a:t> Ο μαθητής μπορεί να γράφει ένα σαφές, επεξεργασμένο κείμενο για ένα ευρύ φάσμα θεμάτων που σχετίζονται με τα ενδιαφέροντά του.</a:t>
                      </a:r>
                    </a:p>
                    <a:p>
                      <a:pPr marL="0" algn="just" defTabSz="914400" rtl="0" eaLnBrk="1" latinLnBrk="0" hangingPunct="1">
                        <a:lnSpc>
                          <a:spcPct val="100000"/>
                        </a:lnSpc>
                        <a:buFont typeface="Wingdings" pitchFamily="2" charset="2"/>
                        <a:buChar char="Ø"/>
                      </a:pPr>
                      <a:r>
                        <a:rPr lang="el-GR" sz="1800" kern="1200" dirty="0" smtClean="0"/>
                        <a:t> Μπορεί να γράφει ένα κείμενο έκθεσης γνώμης επιχειρηματολογώντας υπέρ ή κατά μιας άποψης</a:t>
                      </a:r>
                    </a:p>
                    <a:p>
                      <a:pPr marL="0" algn="just" defTabSz="914400" rtl="0" eaLnBrk="1" latinLnBrk="0" hangingPunct="1">
                        <a:lnSpc>
                          <a:spcPct val="100000"/>
                        </a:lnSpc>
                        <a:buFont typeface="Wingdings" pitchFamily="2" charset="2"/>
                        <a:buChar char="Ø"/>
                      </a:pPr>
                      <a:r>
                        <a:rPr lang="el-GR" sz="1800" kern="1200" dirty="0" smtClean="0"/>
                        <a:t> Μπορεί να γράφει γράμματα στα οποία εξαίρεται η σημασία που έχουν για το άτομο γεγονότα και εμπειρίες. </a:t>
                      </a:r>
                      <a:endParaRPr lang="en-US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14" marB="45714"/>
                </a:tc>
              </a:tr>
            </a:tbl>
          </a:graphicData>
        </a:graphic>
      </p:graphicFrame>
      <p:sp>
        <p:nvSpPr>
          <p:cNvPr id="2" name="Θέση αριθμού διαφάνειας 1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 algn="ctr"/>
            <a:fld id="{CEAB1635-7AB6-4A02-8F63-2344453D2D84}" type="slidenum">
              <a:rPr lang="en-US" smtClean="0"/>
              <a:pPr algn="ctr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19027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16360"/>
          </a:xfrm>
        </p:spPr>
        <p:txBody>
          <a:bodyPr/>
          <a:lstStyle/>
          <a:p>
            <a:pPr algn="ctr" eaLnBrk="1" hangingPunct="1"/>
            <a:r>
              <a:rPr lang="el-GR" sz="3200" dirty="0" smtClean="0">
                <a:solidFill>
                  <a:schemeClr val="tx1"/>
                </a:solidFill>
                <a:latin typeface="+mn-lt"/>
              </a:rPr>
              <a:t>το περιεχόμενο της γλωσσικής διδασκαλίας</a:t>
            </a:r>
          </a:p>
        </p:txBody>
      </p:sp>
      <p:sp>
        <p:nvSpPr>
          <p:cNvPr id="14340" name="Content Placeholder 3"/>
          <p:cNvSpPr>
            <a:spLocks noGrp="1"/>
          </p:cNvSpPr>
          <p:nvPr>
            <p:ph sz="quarter" idx="1"/>
          </p:nvPr>
        </p:nvSpPr>
        <p:spPr>
          <a:xfrm>
            <a:off x="301625" y="1527174"/>
            <a:ext cx="8504238" cy="4854153"/>
          </a:xfrm>
        </p:spPr>
        <p:txBody>
          <a:bodyPr>
            <a:normAutofit/>
          </a:bodyPr>
          <a:lstStyle/>
          <a:p>
            <a:pPr algn="just" eaLnBrk="1" hangingPunct="1"/>
            <a:r>
              <a:rPr lang="el-GR" i="1" dirty="0" smtClean="0"/>
              <a:t>φυσικοί ομιλητές:</a:t>
            </a:r>
            <a:r>
              <a:rPr lang="el-GR" dirty="0" smtClean="0"/>
              <a:t> πρότυπα καλλιέργειας και χρήσης της γλώσσας / μεταγλωσσικός προβληματισμός</a:t>
            </a:r>
          </a:p>
          <a:p>
            <a:pPr algn="just" eaLnBrk="1" hangingPunct="1"/>
            <a:r>
              <a:rPr lang="el-GR" i="1" dirty="0" smtClean="0"/>
              <a:t>μη φυσικοί ομιλητές</a:t>
            </a:r>
            <a:r>
              <a:rPr lang="el-GR" dirty="0" smtClean="0"/>
              <a:t>: διδασκαλία του φαινομένου / άσκηση σε διαφορετικά πρότυπα χρήσης της γλώσσας</a:t>
            </a:r>
          </a:p>
          <a:p>
            <a:pPr algn="just">
              <a:buNone/>
            </a:pPr>
            <a:endParaRPr lang="el-GR" dirty="0" smtClean="0">
              <a:sym typeface="Wingdings" pitchFamily="2" charset="2"/>
            </a:endParaRPr>
          </a:p>
          <a:p>
            <a:pPr algn="just">
              <a:buNone/>
            </a:pPr>
            <a:r>
              <a:rPr lang="el-GR" dirty="0" smtClean="0">
                <a:sym typeface="Wingdings" pitchFamily="2" charset="2"/>
              </a:rPr>
              <a:t> </a:t>
            </a:r>
            <a:r>
              <a:rPr lang="el-GR" dirty="0" smtClean="0"/>
              <a:t>η εστίαση στη γλώσσα είναι η προϋπόθεση που εξυπηρετεί και υποστηρίζει την εστίαση στο νόημα και τη χρήση της γλώσσας (</a:t>
            </a:r>
            <a:r>
              <a:rPr lang="en-US" dirty="0" smtClean="0"/>
              <a:t>Cummins</a:t>
            </a:r>
            <a:r>
              <a:rPr lang="el-GR" dirty="0" smtClean="0"/>
              <a:t> 1996/2005), με άλλα λόγια την κατανόηση και την παραγωγή γλώσσας/ κειμένων για την ικανοποίηση των σχολικών, κοινωνικών και προσωπικών επικοινωνιακών αναγκών</a:t>
            </a:r>
          </a:p>
          <a:p>
            <a:pPr eaLnBrk="1" hangingPunct="1">
              <a:buFont typeface="Wingdings 2" pitchFamily="18" charset="2"/>
              <a:buNone/>
            </a:pPr>
            <a:endParaRPr lang="el-GR" dirty="0" smtClean="0">
              <a:latin typeface="Palatino Linotype" pitchFamily="18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 algn="ctr"/>
            <a:fld id="{CEAB1635-7AB6-4A02-8F63-2344453D2D84}" type="slidenum">
              <a:rPr lang="en-US" smtClean="0"/>
              <a:pPr algn="ctr"/>
              <a:t>6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16360"/>
          </a:xfrm>
        </p:spPr>
        <p:txBody>
          <a:bodyPr>
            <a:normAutofit/>
          </a:bodyPr>
          <a:lstStyle/>
          <a:p>
            <a:pPr algn="ctr" eaLnBrk="1" hangingPunct="1"/>
            <a:r>
              <a:rPr lang="el-GR" sz="3200" dirty="0" smtClean="0">
                <a:solidFill>
                  <a:schemeClr val="tx1"/>
                </a:solidFill>
                <a:latin typeface="+mn-lt"/>
              </a:rPr>
              <a:t>ιεράρχηση των γλωσσικών φαινομένων</a:t>
            </a:r>
          </a:p>
        </p:txBody>
      </p:sp>
      <p:sp>
        <p:nvSpPr>
          <p:cNvPr id="15364" name="Content Placeholder 3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algn="just" eaLnBrk="1" hangingPunct="1"/>
            <a:r>
              <a:rPr lang="el-GR" dirty="0" smtClean="0"/>
              <a:t>γραμματική γενικότητα και επικοινωνιακή χρησιμότητα</a:t>
            </a:r>
          </a:p>
          <a:p>
            <a:pPr algn="just" eaLnBrk="1" hangingPunct="1">
              <a:buNone/>
            </a:pPr>
            <a:r>
              <a:rPr lang="el-GR" sz="2400" i="1" dirty="0" smtClean="0"/>
              <a:t>καλός, καλή, καλό – συνεπής, συνεπές</a:t>
            </a:r>
          </a:p>
          <a:p>
            <a:pPr algn="just" eaLnBrk="1" hangingPunct="1">
              <a:buNone/>
            </a:pPr>
            <a:r>
              <a:rPr lang="el-GR" sz="2400" i="1" dirty="0" smtClean="0"/>
              <a:t>είδα, ήπια, ήμουν – διάβασα, μίλησα</a:t>
            </a:r>
          </a:p>
          <a:p>
            <a:pPr algn="just" eaLnBrk="1" hangingPunct="1"/>
            <a:r>
              <a:rPr lang="el-GR" dirty="0" smtClean="0"/>
              <a:t>μορφολογική και εννοιολογική πολυπλοκότητα</a:t>
            </a:r>
          </a:p>
          <a:p>
            <a:pPr algn="just" eaLnBrk="1" hangingPunct="1">
              <a:buNone/>
            </a:pPr>
            <a:r>
              <a:rPr lang="el-GR" sz="2400" i="1" dirty="0" smtClean="0"/>
              <a:t>έγραφα/ έγραψα/ είχα γράψει/ θα έγραφα/ θα είχα γράψει</a:t>
            </a:r>
            <a:endParaRPr lang="el-GR" sz="2400" dirty="0" smtClean="0"/>
          </a:p>
          <a:p>
            <a:pPr algn="just" eaLnBrk="1" hangingPunct="1"/>
            <a:r>
              <a:rPr lang="el-GR" dirty="0" smtClean="0"/>
              <a:t>τυπολογικές διαφορές και συστοιχίες γραμματικών φαινομένων</a:t>
            </a:r>
          </a:p>
          <a:p>
            <a:pPr algn="just" eaLnBrk="1" hangingPunct="1">
              <a:buNone/>
            </a:pPr>
            <a:r>
              <a:rPr lang="el-GR" sz="2400" i="1" dirty="0" smtClean="0"/>
              <a:t>υποχρεωτική ή προαιρετική παρουσία υποκειμένου (αντωνυμικού ή ονοματικού)</a:t>
            </a:r>
          </a:p>
          <a:p>
            <a:pPr eaLnBrk="1" hangingPunct="1">
              <a:buFont typeface="Wingdings 2" pitchFamily="18" charset="2"/>
              <a:buNone/>
            </a:pPr>
            <a:endParaRPr lang="el-GR" dirty="0" smtClean="0">
              <a:latin typeface="Palatino Linotype" pitchFamily="18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 algn="ctr"/>
            <a:fld id="{CEAB1635-7AB6-4A02-8F63-2344453D2D84}" type="slidenum">
              <a:rPr lang="en-US" smtClean="0"/>
              <a:pPr algn="ctr"/>
              <a:t>7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>
          <a:xfrm>
            <a:off x="539750" y="333374"/>
            <a:ext cx="8064500" cy="1151409"/>
          </a:xfrm>
        </p:spPr>
        <p:txBody>
          <a:bodyPr>
            <a:noAutofit/>
          </a:bodyPr>
          <a:lstStyle/>
          <a:p>
            <a:pPr algn="ctr" eaLnBrk="1" hangingPunct="1"/>
            <a:r>
              <a:rPr lang="el-GR" sz="3200" dirty="0" smtClean="0">
                <a:solidFill>
                  <a:schemeClr val="tx1"/>
                </a:solidFill>
                <a:latin typeface="+mn-lt"/>
              </a:rPr>
              <a:t>η επιλογή του λεξιλογίου</a:t>
            </a:r>
            <a:br>
              <a:rPr lang="el-GR" sz="3200" dirty="0" smtClean="0">
                <a:solidFill>
                  <a:schemeClr val="tx1"/>
                </a:solidFill>
                <a:latin typeface="+mn-lt"/>
              </a:rPr>
            </a:br>
            <a:r>
              <a:rPr lang="el-GR" sz="3200" dirty="0" smtClean="0">
                <a:solidFill>
                  <a:schemeClr val="tx1"/>
                </a:solidFill>
                <a:latin typeface="+mn-lt"/>
              </a:rPr>
              <a:t>βασικό λεξιλόγιο και λέξεις-κλειδιά</a:t>
            </a:r>
          </a:p>
        </p:txBody>
      </p:sp>
      <p:sp>
        <p:nvSpPr>
          <p:cNvPr id="16388" name="Content Placeholder 3"/>
          <p:cNvSpPr>
            <a:spLocks noGrp="1"/>
          </p:cNvSpPr>
          <p:nvPr>
            <p:ph sz="quarter" idx="1"/>
          </p:nvPr>
        </p:nvSpPr>
        <p:spPr>
          <a:xfrm>
            <a:off x="301625" y="1773238"/>
            <a:ext cx="8504238" cy="4325937"/>
          </a:xfrm>
        </p:spPr>
        <p:txBody>
          <a:bodyPr/>
          <a:lstStyle/>
          <a:p>
            <a:pPr algn="just" eaLnBrk="1" hangingPunct="1"/>
            <a:r>
              <a:rPr lang="el-GR" i="1" dirty="0" smtClean="0"/>
              <a:t>α. πόσο </a:t>
            </a:r>
            <a:r>
              <a:rPr lang="el-GR" i="1" dirty="0" err="1" smtClean="0"/>
              <a:t>συχνόχρηστη</a:t>
            </a:r>
            <a:r>
              <a:rPr lang="el-GR" i="1" dirty="0" smtClean="0"/>
              <a:t>, πόσο βασική είναι μια λέξη ανεξάρτητα από το συγκεκριμένο κείμενο</a:t>
            </a:r>
            <a:endParaRPr lang="el-GR" dirty="0" smtClean="0"/>
          </a:p>
          <a:p>
            <a:pPr algn="just" eaLnBrk="1" hangingPunct="1"/>
            <a:r>
              <a:rPr lang="el-GR" i="1" dirty="0" smtClean="0"/>
              <a:t>β. πόσο κρίσιμη είναι μια λέξη για την κατανόηση ενός συγκεκριμένου κειμένου</a:t>
            </a:r>
            <a:endParaRPr lang="el-GR" dirty="0" smtClean="0"/>
          </a:p>
          <a:p>
            <a:pPr eaLnBrk="1" hangingPunct="1">
              <a:buFont typeface="Wingdings 2" pitchFamily="18" charset="2"/>
              <a:buNone/>
            </a:pPr>
            <a:endParaRPr lang="el-GR" dirty="0" smtClean="0">
              <a:latin typeface="Palatino Linotype" pitchFamily="18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 algn="ctr"/>
            <a:fld id="{CEAB1635-7AB6-4A02-8F63-2344453D2D84}" type="slidenum">
              <a:rPr lang="en-US" smtClean="0"/>
              <a:pPr algn="ctr"/>
              <a:t>8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00336"/>
          </a:xfrm>
        </p:spPr>
        <p:txBody>
          <a:bodyPr>
            <a:normAutofit/>
          </a:bodyPr>
          <a:lstStyle/>
          <a:p>
            <a:pPr algn="ctr" eaLnBrk="1" hangingPunct="1"/>
            <a:r>
              <a:rPr lang="el-GR" sz="3200" dirty="0" smtClean="0">
                <a:solidFill>
                  <a:schemeClr val="tx1"/>
                </a:solidFill>
                <a:latin typeface="+mn-lt"/>
              </a:rPr>
              <a:t>διόρθωση και αξιολόγηση</a:t>
            </a:r>
          </a:p>
        </p:txBody>
      </p:sp>
      <p:sp>
        <p:nvSpPr>
          <p:cNvPr id="17412" name="Content Placeholder 3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>
            <a:normAutofit lnSpcReduction="10000"/>
          </a:bodyPr>
          <a:lstStyle/>
          <a:p>
            <a:pPr algn="just" eaLnBrk="1" hangingPunct="1"/>
            <a:r>
              <a:rPr lang="el-GR" sz="2800" dirty="0" smtClean="0"/>
              <a:t>η διόρθωση λαθών εξακολουθεί να παίζει σημαντικό ρόλο, ο διδασκόμενος τη χρειάζεται και την περιμένει από το διδάσκοντα </a:t>
            </a:r>
          </a:p>
          <a:p>
            <a:pPr algn="just" eaLnBrk="1" hangingPunct="1"/>
            <a:r>
              <a:rPr lang="el-GR" sz="2800" dirty="0" smtClean="0"/>
              <a:t>η </a:t>
            </a:r>
            <a:r>
              <a:rPr lang="el-GR" sz="2800" dirty="0" err="1" smtClean="0"/>
              <a:t>αυτοδιόρθωση</a:t>
            </a:r>
            <a:r>
              <a:rPr lang="el-GR" sz="2800" dirty="0" smtClean="0"/>
              <a:t> ή η ομαδική διόρθωση ενδείκνυνται κατά τη συστηματική εκμάθηση της ξένης γλώσσας στην τάξη </a:t>
            </a:r>
          </a:p>
          <a:p>
            <a:pPr algn="just" eaLnBrk="1" hangingPunct="1"/>
            <a:r>
              <a:rPr lang="el-GR" sz="2800" dirty="0" smtClean="0"/>
              <a:t>η παρέμβαση του διδάσκοντος πρέπει να παρέχει στους μαθητές πληροφορίες, ενίσχυση, ενθάρρυνση και κίνητρο για να συνεχίσουν την προσπάθειά τους</a:t>
            </a:r>
          </a:p>
          <a:p>
            <a:pPr algn="just" eaLnBrk="1" hangingPunct="1"/>
            <a:r>
              <a:rPr lang="el-GR" sz="2800" dirty="0" smtClean="0"/>
              <a:t>η διόρθωση </a:t>
            </a:r>
            <a:r>
              <a:rPr lang="el-GR" sz="2800" b="1" dirty="0" smtClean="0"/>
              <a:t>όλων των λαθών </a:t>
            </a:r>
            <a:r>
              <a:rPr lang="el-GR" sz="2800" dirty="0" smtClean="0"/>
              <a:t>μπορεί να επιφέρει σύγχυση στον ίδιο το διδασκόμενο</a:t>
            </a:r>
          </a:p>
          <a:p>
            <a:pPr eaLnBrk="1" hangingPunct="1">
              <a:buFont typeface="Wingdings 2" pitchFamily="18" charset="2"/>
              <a:buNone/>
            </a:pPr>
            <a:endParaRPr lang="el-GR" sz="2000" dirty="0" smtClean="0">
              <a:latin typeface="Palatino Linotype" pitchFamily="18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 algn="ctr"/>
            <a:fld id="{CEAB1635-7AB6-4A02-8F63-2344453D2D84}" type="slidenum">
              <a:rPr lang="en-US" smtClean="0"/>
              <a:pPr algn="ctr"/>
              <a:t>9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1_13">
  <a:themeElements>
    <a:clrScheme name="Ροή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Paper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Paper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tint val="100000"/>
                <a:shade val="42000"/>
                <a:hueMod val="100000"/>
                <a:satMod val="100000"/>
              </a:schemeClr>
              <a:schemeClr val="phClr">
                <a:tint val="40000"/>
                <a:shade val="100000"/>
                <a:hueMod val="100000"/>
                <a:satMod val="10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100000" t="-60000" r="100000" b="20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A5E01529-6B35-4974-8E89-7421D462221C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m1_13</Template>
  <TotalTime>0</TotalTime>
  <Words>1177</Words>
  <Application>Microsoft Office PowerPoint</Application>
  <PresentationFormat>Προβολή στην οθόνη (4:3)</PresentationFormat>
  <Paragraphs>152</Paragraphs>
  <Slides>20</Slides>
  <Notes>3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20</vt:i4>
      </vt:variant>
    </vt:vector>
  </HeadingPairs>
  <TitlesOfParts>
    <vt:vector size="21" baseType="lpstr">
      <vt:lpstr>m1_13</vt:lpstr>
      <vt:lpstr>Γλωσσική πολυμορφία και γλωσσική διδασκαλία στο Δημοτικό Σχολείο</vt:lpstr>
      <vt:lpstr>μαθησιακοί στόχοι</vt:lpstr>
      <vt:lpstr>μαθητές της Ελληνικής ως Γ2</vt:lpstr>
      <vt:lpstr>επίπεδα ελληνομάθειας</vt:lpstr>
      <vt:lpstr>κλίμακα αξιολόγησης του ΚΕΠΑ  για τις γλώσσες: παράδειγμα (ΠΓΛ)</vt:lpstr>
      <vt:lpstr>το περιεχόμενο της γλωσσικής διδασκαλίας</vt:lpstr>
      <vt:lpstr>ιεράρχηση των γλωσσικών φαινομένων</vt:lpstr>
      <vt:lpstr>η επιλογή του λεξιλογίου βασικό λεξιλόγιο και λέξεις-κλειδιά</vt:lpstr>
      <vt:lpstr>διόρθωση και αξιολόγηση</vt:lpstr>
      <vt:lpstr>η επικεντρωμένη στον μαθητή ανάλυση λαθών</vt:lpstr>
      <vt:lpstr>διερεύνηση: λάθη στον προφορικό λόγο (παρεμβολή Γ1)</vt:lpstr>
      <vt:lpstr>διερεύνηση: λάθη στον γραπτό λόγο (παραδείγματα)</vt:lpstr>
      <vt:lpstr>διόρθωση</vt:lpstr>
      <vt:lpstr>ένα παράδειγμα </vt:lpstr>
      <vt:lpstr>καθορισμός κριτηρίων (2)</vt:lpstr>
      <vt:lpstr>καθορισμός κριτηρίων (3)</vt:lpstr>
      <vt:lpstr>οργανωμένη διορθωτική παρέμβαση</vt:lpstr>
      <vt:lpstr>ορθογραφικά λάθη</vt:lpstr>
      <vt:lpstr>Δραστηριότητα ενότητας</vt:lpstr>
      <vt:lpstr>Δραστηριότητα (κείμενο)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2013-03-21T08:54:14Z</dcterms:created>
  <dcterms:modified xsi:type="dcterms:W3CDTF">2015-01-22T17:01:38Z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TC101079719990</vt:lpwstr>
  </property>
</Properties>
</file>