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44"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33491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dirty="0"/>
              <a:t>Εισαγωγή – Ψυχική Υγεία – Ψυχική </a:t>
            </a:r>
            <a:r>
              <a:rPr lang="el-GR" dirty="0" smtClean="0"/>
              <a:t>Διαταραχή</a:t>
            </a:r>
            <a:r>
              <a:rPr lang="el-GR" sz="2800" dirty="0" smtClean="0"/>
              <a:t>.</a:t>
            </a:r>
          </a:p>
          <a:p>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Στις περισσότερες περιπτώσεις, η ψυχική υγεία </a:t>
            </a:r>
            <a:r>
              <a:rPr lang="el-GR" dirty="0" smtClean="0"/>
              <a:t>είναι :</a:t>
            </a: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pPr marL="0" indent="0">
              <a:buNone/>
            </a:pPr>
            <a:r>
              <a:rPr lang="el-GR" altLang="el-GR" sz="2800" dirty="0">
                <a:solidFill>
                  <a:srgbClr val="000000"/>
                </a:solidFill>
                <a:cs typeface="Times New Roman" panose="02020603050405020304" pitchFamily="18" charset="0"/>
              </a:rPr>
              <a:t>μια κατάσταση συναισθηματικής, ψυχολογικής και κοινωνικής ευημερίας που φαίνεται </a:t>
            </a:r>
            <a:r>
              <a:rPr lang="el-GR" altLang="el-GR" sz="2800" dirty="0" smtClean="0">
                <a:solidFill>
                  <a:srgbClr val="000000"/>
                </a:solidFill>
                <a:cs typeface="Times New Roman" panose="02020603050405020304" pitchFamily="18" charset="0"/>
              </a:rPr>
              <a:t>από:</a:t>
            </a:r>
            <a:endParaRPr lang="el-GR"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τις ικανοποιητικές διαπροσωπικές σχέσεις, την αποτελεσματική συμπεριφορά και αντιμετώπιση, τη θετική αυτοαντίληψη και τη συναισθηματική σταθερότητα. </a:t>
            </a:r>
          </a:p>
          <a:p>
            <a:r>
              <a:rPr lang="el-GR" altLang="el-GR" sz="2800" dirty="0">
                <a:solidFill>
                  <a:srgbClr val="000000"/>
                </a:solidFill>
                <a:cs typeface="Times New Roman" panose="02020603050405020304" pitchFamily="18" charset="0"/>
              </a:rPr>
              <a:t>Η ψυχική υγεία έχει πολλά συστατικά στοιχεία και μια ποικιλία παραγόντων που την επηρεάζουν. </a:t>
            </a:r>
          </a:p>
          <a:p>
            <a:endParaRPr lang="el-GR" altLang="el-GR" sz="28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Αυτονομία και ανεξαρτησία:</a:t>
            </a:r>
            <a:endParaRPr lang="en-US" sz="2800" b="0" dirty="0"/>
          </a:p>
        </p:txBody>
      </p:sp>
      <p:sp>
        <p:nvSpPr>
          <p:cNvPr id="9" name="Θέση περιεχομένου 8"/>
          <p:cNvSpPr>
            <a:spLocks noGrp="1"/>
          </p:cNvSpPr>
          <p:nvPr>
            <p:ph idx="1"/>
            <p:custDataLst>
              <p:tags r:id="rId3"/>
            </p:custDataLst>
          </p:nvPr>
        </p:nvSpPr>
        <p:spPr>
          <a:xfrm>
            <a:off x="444623" y="1628800"/>
            <a:ext cx="8147248" cy="2351139"/>
          </a:xfrm>
        </p:spPr>
        <p:txBody>
          <a:bodyPr>
            <a:noAutofit/>
          </a:bodyPr>
          <a:lstStyle/>
          <a:p>
            <a:r>
              <a:rPr lang="el-GR" altLang="el-GR" sz="2800" dirty="0">
                <a:solidFill>
                  <a:srgbClr val="000000"/>
                </a:solidFill>
                <a:cs typeface="Times New Roman" panose="02020603050405020304" pitchFamily="18" charset="0"/>
              </a:rPr>
              <a:t>Το άτομο μπορεί να ψάξει μέσα του για καθοδηγητικές αξίες και κανόνες με τους οποίους θα ζήσει. </a:t>
            </a:r>
          </a:p>
          <a:p>
            <a:r>
              <a:rPr lang="el-GR" altLang="el-GR" sz="2800" dirty="0">
                <a:solidFill>
                  <a:srgbClr val="000000"/>
                </a:solidFill>
                <a:cs typeface="Times New Roman" panose="02020603050405020304" pitchFamily="18" charset="0"/>
              </a:rPr>
              <a:t>Σέβεται τις απόψεις και τις επιθυμίες  των άλλων, αλλά δεν τους επιτρέπει να υπαγορεύουν αποφάσεις και συμπεριφορά. </a:t>
            </a:r>
          </a:p>
          <a:p>
            <a:r>
              <a:rPr lang="el-GR" altLang="el-GR" sz="2800" dirty="0">
                <a:solidFill>
                  <a:srgbClr val="000000"/>
                </a:solidFill>
                <a:cs typeface="Times New Roman" panose="02020603050405020304" pitchFamily="18" charset="0"/>
              </a:rPr>
              <a:t>Το άτομο που είναι αυτόνομο και ανεξάρτητο μπορεί να δουλέψει ανεξάρτητα και σε συνεργασία με άλλους χωρίς να χάνει την αυτονομία  του.</a:t>
            </a:r>
          </a:p>
          <a:p>
            <a:endParaRPr lang="el-GR" altLang="el-GR" sz="28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Μεγιστοποίηση των </a:t>
            </a:r>
            <a:r>
              <a:rPr lang="el-GR" dirty="0" smtClean="0"/>
              <a:t> δυνατοτήτων </a:t>
            </a:r>
            <a:r>
              <a:rPr lang="el-GR" dirty="0"/>
              <a:t>κάποιου</a:t>
            </a:r>
            <a:r>
              <a:rPr lang="el-GR" dirty="0" smtClean="0"/>
              <a:t>: </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dirty="0">
                <a:solidFill>
                  <a:srgbClr val="000000"/>
                </a:solidFill>
                <a:cs typeface="Times New Roman" panose="02020603050405020304" pitchFamily="18" charset="0"/>
              </a:rPr>
              <a:t>Το άτομο είναι προσανατολισμένο προς την ανάπτυξη και την αυτοπραγμάτωση </a:t>
            </a:r>
          </a:p>
          <a:p>
            <a:r>
              <a:rPr lang="el-GR" altLang="el-GR" sz="2800" dirty="0">
                <a:solidFill>
                  <a:srgbClr val="000000"/>
                </a:solidFill>
                <a:cs typeface="Times New Roman" panose="02020603050405020304" pitchFamily="18" charset="0"/>
              </a:rPr>
              <a:t>και συνεχώς αγωνίζεται να αναπτυχθεί ως άτομο.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Ανοχή των αβεβαιοτήτων </a:t>
            </a:r>
            <a:r>
              <a:rPr lang="el-GR" dirty="0" smtClean="0"/>
              <a:t>            της ζωής (1): </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dirty="0">
                <a:solidFill>
                  <a:srgbClr val="000000"/>
                </a:solidFill>
                <a:cs typeface="Times New Roman" panose="02020603050405020304" pitchFamily="18" charset="0"/>
              </a:rPr>
              <a:t>Το άτομο μπορεί να αντιμετωπίσει προκλήσεις  στη ζωή με ελπίδα και θετική προοπτική  παρόλο </a:t>
            </a:r>
            <a:r>
              <a:rPr lang="el-GR" altLang="el-GR" sz="2800" dirty="0" smtClean="0">
                <a:solidFill>
                  <a:srgbClr val="000000"/>
                </a:solidFill>
                <a:cs typeface="Times New Roman" panose="02020603050405020304" pitchFamily="18" charset="0"/>
              </a:rPr>
              <a:t>που δεν </a:t>
            </a:r>
            <a:r>
              <a:rPr lang="el-GR" altLang="el-GR" sz="2800" dirty="0">
                <a:solidFill>
                  <a:srgbClr val="000000"/>
                </a:solidFill>
                <a:cs typeface="Times New Roman" panose="02020603050405020304" pitchFamily="18" charset="0"/>
              </a:rPr>
              <a:t>ξέρει τι επιφυλάσσει το μέλλον.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055246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Ανοχή των αβεβαιοτήτων </a:t>
            </a:r>
            <a:r>
              <a:rPr lang="el-GR" dirty="0" smtClean="0"/>
              <a:t>            της ζωής (2): </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b="1" dirty="0" smtClean="0">
                <a:solidFill>
                  <a:srgbClr val="000000"/>
                </a:solidFill>
                <a:cs typeface="Times New Roman" panose="02020603050405020304" pitchFamily="18" charset="0"/>
              </a:rPr>
              <a:t>Αυτό-εκτίμηση</a:t>
            </a:r>
            <a:r>
              <a:rPr lang="el-GR" altLang="el-GR" sz="2800" b="1" dirty="0">
                <a:solidFill>
                  <a:srgbClr val="000000"/>
                </a:solidFill>
                <a:cs typeface="Times New Roman" panose="02020603050405020304" pitchFamily="18" charset="0"/>
              </a:rPr>
              <a:t>:</a:t>
            </a:r>
            <a:r>
              <a:rPr lang="el-GR" altLang="el-GR" sz="2800" dirty="0">
                <a:solidFill>
                  <a:srgbClr val="000000"/>
                </a:solidFill>
                <a:cs typeface="Times New Roman" panose="02020603050405020304" pitchFamily="18" charset="0"/>
              </a:rPr>
              <a:t> Το άτομο έχει ρεαλιστική επίγνωση των δυνατοτήτων και των ορίων του.</a:t>
            </a:r>
          </a:p>
          <a:p>
            <a:r>
              <a:rPr lang="el-GR" altLang="el-GR" sz="2800" b="1" dirty="0">
                <a:solidFill>
                  <a:srgbClr val="000000"/>
                </a:solidFill>
                <a:cs typeface="Times New Roman" panose="02020603050405020304" pitchFamily="18" charset="0"/>
              </a:rPr>
              <a:t>Καλή γνώση του περιβάλλοντος: </a:t>
            </a:r>
            <a:r>
              <a:rPr lang="el-GR" altLang="el-GR" sz="2800" dirty="0">
                <a:solidFill>
                  <a:srgbClr val="000000"/>
                </a:solidFill>
                <a:cs typeface="Times New Roman" panose="02020603050405020304" pitchFamily="18" charset="0"/>
              </a:rPr>
              <a:t>Το άτομο μπορεί να αντιμετωπίσει το περιβάλλον και να επηρεαστεί από αυτό μ’ ένα τρόπο ικανοποιητικό, αποτελεσματικό και δημιουργικό.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Ανοχή των αβεβαιοτήτων </a:t>
            </a:r>
            <a:r>
              <a:rPr lang="el-GR" dirty="0" smtClean="0"/>
              <a:t>            της ζωής (3): </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b="1" dirty="0" smtClean="0">
                <a:solidFill>
                  <a:srgbClr val="000000"/>
                </a:solidFill>
                <a:cs typeface="Times New Roman" panose="02020603050405020304" pitchFamily="18" charset="0"/>
              </a:rPr>
              <a:t>Οριοθέτηση </a:t>
            </a:r>
            <a:r>
              <a:rPr lang="el-GR" altLang="el-GR" sz="2800" b="1" dirty="0">
                <a:solidFill>
                  <a:srgbClr val="000000"/>
                </a:solidFill>
                <a:cs typeface="Times New Roman" panose="02020603050405020304" pitchFamily="18" charset="0"/>
              </a:rPr>
              <a:t>της πραγματικότητας:</a:t>
            </a:r>
            <a:r>
              <a:rPr lang="el-GR" altLang="el-GR" sz="2800" dirty="0">
                <a:solidFill>
                  <a:srgbClr val="000000"/>
                </a:solidFill>
                <a:cs typeface="Times New Roman" panose="02020603050405020304" pitchFamily="18" charset="0"/>
              </a:rPr>
              <a:t> Το άτομο μπορεί να ξεχωρίσει τον πραγματικό κόσμο από ένα όνειρο, το γεγονός από τη φαντασία, και να δράσει ανάλογα.</a:t>
            </a:r>
          </a:p>
          <a:p>
            <a:r>
              <a:rPr lang="el-GR" altLang="el-GR" sz="2800" b="1" dirty="0">
                <a:solidFill>
                  <a:srgbClr val="000000"/>
                </a:solidFill>
                <a:cs typeface="Times New Roman" panose="02020603050405020304" pitchFamily="18" charset="0"/>
              </a:rPr>
              <a:t>Χειρισμός του άγχους: </a:t>
            </a:r>
            <a:r>
              <a:rPr lang="el-GR" altLang="el-GR" sz="2800" dirty="0">
                <a:solidFill>
                  <a:srgbClr val="000000"/>
                </a:solidFill>
                <a:cs typeface="Times New Roman" panose="02020603050405020304" pitchFamily="18" charset="0"/>
              </a:rPr>
              <a:t>Τα άτομο μπορεί να αντέξει τα άγχη της ζωής, να χειριστεί κατάλληλα την ανησυχία  ή το πένθος, και να βιώσει την αποτυχία χωρίς να καταρρεύσει.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Οι παράγοντες που επηρεάζουν</a:t>
            </a:r>
            <a:br>
              <a:rPr lang="el-GR" dirty="0"/>
            </a:br>
            <a:r>
              <a:rPr lang="el-GR" dirty="0"/>
              <a:t> την ψυχική υγεία </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pPr marL="0" indent="0">
              <a:buNone/>
            </a:pPr>
            <a:r>
              <a:rPr lang="el-GR" altLang="el-GR" sz="2800" b="1" dirty="0">
                <a:solidFill>
                  <a:srgbClr val="000000"/>
                </a:solidFill>
                <a:cs typeface="Times New Roman" panose="02020603050405020304" pitchFamily="18" charset="0"/>
              </a:rPr>
              <a:t>μπορούν να κατηγοριοποιηθούν </a:t>
            </a:r>
            <a:r>
              <a:rPr lang="el-GR" altLang="el-GR" sz="2800" b="1" dirty="0" smtClean="0">
                <a:solidFill>
                  <a:srgbClr val="000000"/>
                </a:solidFill>
                <a:cs typeface="Times New Roman" panose="02020603050405020304" pitchFamily="18" charset="0"/>
              </a:rPr>
              <a:t>ως :</a:t>
            </a:r>
            <a:endParaRPr lang="el-GR" altLang="el-GR" sz="2800" b="1" dirty="0">
              <a:solidFill>
                <a:srgbClr val="000000"/>
              </a:solidFill>
              <a:cs typeface="Times New Roman" panose="02020603050405020304" pitchFamily="18" charset="0"/>
            </a:endParaRPr>
          </a:p>
          <a:p>
            <a:r>
              <a:rPr lang="el-GR" altLang="el-GR" sz="2800" b="1" dirty="0" smtClean="0">
                <a:solidFill>
                  <a:srgbClr val="000000"/>
                </a:solidFill>
                <a:cs typeface="Times New Roman" panose="02020603050405020304" pitchFamily="18" charset="0"/>
              </a:rPr>
              <a:t>ατομικοί</a:t>
            </a:r>
            <a:r>
              <a:rPr lang="el-GR" altLang="el-GR" sz="2800" b="1" dirty="0">
                <a:solidFill>
                  <a:srgbClr val="000000"/>
                </a:solidFill>
                <a:cs typeface="Times New Roman" panose="02020603050405020304" pitchFamily="18" charset="0"/>
              </a:rPr>
              <a:t>, </a:t>
            </a:r>
          </a:p>
          <a:p>
            <a:r>
              <a:rPr lang="el-GR" altLang="el-GR" sz="2800" b="1" dirty="0">
                <a:solidFill>
                  <a:srgbClr val="000000"/>
                </a:solidFill>
                <a:cs typeface="Times New Roman" panose="02020603050405020304" pitchFamily="18" charset="0"/>
              </a:rPr>
              <a:t>διαπροσωπικοί, και </a:t>
            </a:r>
          </a:p>
          <a:p>
            <a:r>
              <a:rPr lang="el-GR" altLang="el-GR" sz="2800" b="1" dirty="0">
                <a:solidFill>
                  <a:srgbClr val="000000"/>
                </a:solidFill>
                <a:cs typeface="Times New Roman" panose="02020603050405020304" pitchFamily="18" charset="0"/>
              </a:rPr>
              <a:t>κοινωνικοί / πολιτισμικοί.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Οι ατομικοί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r>
              <a:rPr lang="el-GR" altLang="el-GR" sz="2800" dirty="0">
                <a:solidFill>
                  <a:srgbClr val="000000"/>
                </a:solidFill>
                <a:cs typeface="Times New Roman" panose="02020603050405020304" pitchFamily="18" charset="0"/>
              </a:rPr>
              <a:t>το βιολογικό υπόβαθρο του ατόμου,</a:t>
            </a:r>
          </a:p>
          <a:p>
            <a:r>
              <a:rPr lang="el-GR" altLang="el-GR" sz="2800" dirty="0" smtClean="0">
                <a:solidFill>
                  <a:srgbClr val="000000"/>
                </a:solidFill>
                <a:cs typeface="Times New Roman" panose="02020603050405020304" pitchFamily="18" charset="0"/>
              </a:rPr>
              <a:t>την </a:t>
            </a:r>
            <a:r>
              <a:rPr lang="el-GR" altLang="el-GR" sz="2800" dirty="0">
                <a:solidFill>
                  <a:srgbClr val="000000"/>
                </a:solidFill>
                <a:cs typeface="Times New Roman" panose="02020603050405020304" pitchFamily="18" charset="0"/>
              </a:rPr>
              <a:t>αίσθηση αρμονίας στη ζωή,</a:t>
            </a:r>
          </a:p>
          <a:p>
            <a:r>
              <a:rPr lang="el-GR" altLang="el-GR" sz="2800" dirty="0" smtClean="0">
                <a:solidFill>
                  <a:srgbClr val="000000"/>
                </a:solidFill>
                <a:cs typeface="Times New Roman" panose="02020603050405020304" pitchFamily="18" charset="0"/>
              </a:rPr>
              <a:t>τη </a:t>
            </a:r>
            <a:r>
              <a:rPr lang="el-GR" altLang="el-GR" sz="2800" dirty="0">
                <a:solidFill>
                  <a:srgbClr val="000000"/>
                </a:solidFill>
                <a:cs typeface="Times New Roman" panose="02020603050405020304" pitchFamily="18" charset="0"/>
              </a:rPr>
              <a:t>ζωντάνια, </a:t>
            </a:r>
          </a:p>
          <a:p>
            <a:r>
              <a:rPr lang="el-GR" altLang="el-GR" sz="2800" dirty="0">
                <a:solidFill>
                  <a:srgbClr val="000000"/>
                </a:solidFill>
                <a:cs typeface="Times New Roman" panose="02020603050405020304" pitchFamily="18" charset="0"/>
              </a:rPr>
              <a:t>την ικανότητα να βρίσκει νόημα στη ζωή, </a:t>
            </a:r>
          </a:p>
          <a:p>
            <a:r>
              <a:rPr lang="el-GR" altLang="el-GR" sz="2800" dirty="0">
                <a:solidFill>
                  <a:srgbClr val="000000"/>
                </a:solidFill>
                <a:cs typeface="Times New Roman" panose="02020603050405020304" pitchFamily="18" charset="0"/>
              </a:rPr>
              <a:t>τη συναισθηματική προσαρμοστικότητα  και ανθεκτικότητα, </a:t>
            </a:r>
          </a:p>
          <a:p>
            <a:r>
              <a:rPr lang="el-GR" altLang="el-GR" sz="2800" dirty="0">
                <a:solidFill>
                  <a:srgbClr val="000000"/>
                </a:solidFill>
                <a:cs typeface="Times New Roman" panose="02020603050405020304" pitchFamily="18" charset="0"/>
              </a:rPr>
              <a:t>την πνευματικότητα και </a:t>
            </a:r>
          </a:p>
          <a:p>
            <a:r>
              <a:rPr lang="el-GR" altLang="el-GR" sz="2800" dirty="0">
                <a:solidFill>
                  <a:srgbClr val="000000"/>
                </a:solidFill>
                <a:cs typeface="Times New Roman" panose="02020603050405020304" pitchFamily="18" charset="0"/>
              </a:rPr>
              <a:t>θετική ταυτότητα.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Οι διαπροσωπικοί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r>
              <a:rPr lang="el-GR" altLang="el-GR" sz="2800" dirty="0">
                <a:solidFill>
                  <a:srgbClr val="000000"/>
                </a:solidFill>
                <a:cs typeface="Times New Roman" panose="02020603050405020304" pitchFamily="18" charset="0"/>
              </a:rPr>
              <a:t>την αποτελεσματική επικοινωνία, </a:t>
            </a:r>
          </a:p>
          <a:p>
            <a:r>
              <a:rPr lang="el-GR" altLang="el-GR" sz="2800" dirty="0">
                <a:solidFill>
                  <a:srgbClr val="000000"/>
                </a:solidFill>
                <a:cs typeface="Times New Roman" panose="02020603050405020304" pitchFamily="18" charset="0"/>
              </a:rPr>
              <a:t>την ικανότητα αλληλοβοήθειας,</a:t>
            </a:r>
          </a:p>
          <a:p>
            <a:r>
              <a:rPr lang="el-GR" altLang="el-GR" sz="2800" dirty="0" smtClean="0">
                <a:solidFill>
                  <a:srgbClr val="000000"/>
                </a:solidFill>
                <a:cs typeface="Times New Roman" panose="02020603050405020304" pitchFamily="18" charset="0"/>
              </a:rPr>
              <a:t>την </a:t>
            </a:r>
            <a:r>
              <a:rPr lang="el-GR" altLang="el-GR" sz="2800" dirty="0">
                <a:solidFill>
                  <a:srgbClr val="000000"/>
                </a:solidFill>
                <a:cs typeface="Times New Roman" panose="02020603050405020304" pitchFamily="18" charset="0"/>
              </a:rPr>
              <a:t>οικειότητα και </a:t>
            </a:r>
          </a:p>
          <a:p>
            <a:r>
              <a:rPr lang="el-GR" altLang="el-GR" sz="2800" dirty="0">
                <a:solidFill>
                  <a:srgbClr val="000000"/>
                </a:solidFill>
                <a:cs typeface="Times New Roman" panose="02020603050405020304" pitchFamily="18" charset="0"/>
              </a:rPr>
              <a:t>μια ισορροπία ανάμεσα στο χωρισμό και τον δεσμό.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Οι κοινωνικοί / πολιτισμικοί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r>
              <a:rPr lang="el-GR" altLang="el-GR" sz="2800" dirty="0">
                <a:solidFill>
                  <a:srgbClr val="000000"/>
                </a:solidFill>
                <a:cs typeface="Times New Roman" panose="02020603050405020304" pitchFamily="18" charset="0"/>
              </a:rPr>
              <a:t>την αίσθηση της κοινότητας,</a:t>
            </a:r>
          </a:p>
          <a:p>
            <a:r>
              <a:rPr lang="el-GR" altLang="el-GR" sz="2800" dirty="0" smtClean="0">
                <a:solidFill>
                  <a:srgbClr val="000000"/>
                </a:solidFill>
                <a:cs typeface="Times New Roman" panose="02020603050405020304" pitchFamily="18" charset="0"/>
              </a:rPr>
              <a:t>την πρόσβαση </a:t>
            </a:r>
            <a:r>
              <a:rPr lang="el-GR" altLang="el-GR" sz="2800" dirty="0">
                <a:solidFill>
                  <a:srgbClr val="000000"/>
                </a:solidFill>
                <a:cs typeface="Times New Roman" panose="02020603050405020304" pitchFamily="18" charset="0"/>
              </a:rPr>
              <a:t>σε επαρκείς πόρους, </a:t>
            </a:r>
          </a:p>
          <a:p>
            <a:r>
              <a:rPr lang="el-GR" altLang="el-GR" sz="2800" dirty="0" smtClean="0">
                <a:solidFill>
                  <a:srgbClr val="000000"/>
                </a:solidFill>
                <a:cs typeface="Times New Roman" panose="02020603050405020304" pitchFamily="18" charset="0"/>
              </a:rPr>
              <a:t>τη μη </a:t>
            </a:r>
            <a:r>
              <a:rPr lang="el-GR" altLang="el-GR" sz="2800" dirty="0">
                <a:solidFill>
                  <a:srgbClr val="000000"/>
                </a:solidFill>
                <a:cs typeface="Times New Roman" panose="02020603050405020304" pitchFamily="18" charset="0"/>
              </a:rPr>
              <a:t>ανοχή της βίας, και </a:t>
            </a:r>
          </a:p>
          <a:p>
            <a:r>
              <a:rPr lang="el-GR" altLang="el-GR" sz="2800" dirty="0" smtClean="0">
                <a:solidFill>
                  <a:srgbClr val="000000"/>
                </a:solidFill>
                <a:cs typeface="Times New Roman" panose="02020603050405020304" pitchFamily="18" charset="0"/>
              </a:rPr>
              <a:t>την υποστήριξη </a:t>
            </a:r>
            <a:r>
              <a:rPr lang="el-GR" altLang="el-GR" sz="2800" dirty="0">
                <a:solidFill>
                  <a:srgbClr val="000000"/>
                </a:solidFill>
                <a:cs typeface="Times New Roman" panose="02020603050405020304" pitchFamily="18" charset="0"/>
              </a:rPr>
              <a:t>της διαφορετικότητας ανάμεσα στους </a:t>
            </a:r>
            <a:r>
              <a:rPr lang="el-GR" altLang="el-GR" sz="2800" dirty="0" smtClean="0">
                <a:solidFill>
                  <a:srgbClr val="000000"/>
                </a:solidFill>
                <a:cs typeface="Times New Roman" panose="02020603050405020304" pitchFamily="18" charset="0"/>
              </a:rPr>
              <a:t>ανθρώπους. </a:t>
            </a:r>
            <a:endParaRPr lang="el-GR" altLang="el-GR" sz="28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 </a:t>
            </a:r>
            <a:r>
              <a:rPr lang="el-GR" dirty="0" smtClean="0"/>
              <a:t>Ψυχική </a:t>
            </a:r>
            <a:r>
              <a:rPr lang="el-GR" dirty="0"/>
              <a:t>διαταραχή είναι</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pPr marL="0" indent="0">
              <a:buNone/>
            </a:pPr>
            <a:r>
              <a:rPr lang="el-GR" altLang="el-GR" sz="2800" dirty="0" smtClean="0">
                <a:solidFill>
                  <a:srgbClr val="000000"/>
                </a:solidFill>
                <a:cs typeface="Times New Roman" panose="02020603050405020304" pitchFamily="18" charset="0"/>
              </a:rPr>
              <a:t>κλινικά </a:t>
            </a:r>
            <a:r>
              <a:rPr lang="el-GR" altLang="el-GR" sz="2800" dirty="0">
                <a:solidFill>
                  <a:srgbClr val="000000"/>
                </a:solidFill>
                <a:cs typeface="Times New Roman" panose="02020603050405020304" pitchFamily="18" charset="0"/>
              </a:rPr>
              <a:t>σημαντική συμπεριφορά ή ψυχολογικό σύνδρομο που παρατηρείται σ’ ένα άτομο και σχετίζεται με:</a:t>
            </a:r>
          </a:p>
          <a:p>
            <a:r>
              <a:rPr lang="el-GR" altLang="el-GR" sz="2800" dirty="0" smtClean="0">
                <a:solidFill>
                  <a:srgbClr val="000000"/>
                </a:solidFill>
                <a:cs typeface="Times New Roman" panose="02020603050405020304" pitchFamily="18" charset="0"/>
              </a:rPr>
              <a:t>παρούσα </a:t>
            </a:r>
            <a:r>
              <a:rPr lang="el-GR" altLang="el-GR" sz="2800" dirty="0">
                <a:solidFill>
                  <a:srgbClr val="000000"/>
                </a:solidFill>
                <a:cs typeface="Times New Roman" panose="02020603050405020304" pitchFamily="18" charset="0"/>
              </a:rPr>
              <a:t>θλίψη (δηλαδή ένα οδυνηρό σύμπτωμα) ή </a:t>
            </a:r>
          </a:p>
          <a:p>
            <a:r>
              <a:rPr lang="el-GR" altLang="el-GR" sz="2800" dirty="0">
                <a:solidFill>
                  <a:srgbClr val="000000"/>
                </a:solidFill>
                <a:cs typeface="Times New Roman" panose="02020603050405020304" pitchFamily="18" charset="0"/>
              </a:rPr>
              <a:t>ανικανότητα (π. χ. εξασθένιση σε μια ή περισσότερες σημαντικές περιοχές λειτουργίας) ή </a:t>
            </a:r>
          </a:p>
          <a:p>
            <a:r>
              <a:rPr lang="el-GR" altLang="el-GR" sz="2800" dirty="0">
                <a:solidFill>
                  <a:srgbClr val="000000"/>
                </a:solidFill>
                <a:cs typeface="Times New Roman" panose="02020603050405020304" pitchFamily="18" charset="0"/>
              </a:rPr>
              <a:t>μ’ ένα σημαντικά αυξανόμενο ρίσκο να υποστεί θάνατο, πόνο, ανικανότητα, ή μια σημαντική απώλεια ελευθερίας.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smtClean="0"/>
              <a:t>Τα κριτήρια </a:t>
            </a:r>
            <a:r>
              <a:rPr lang="el-GR" dirty="0"/>
              <a:t>για τη διάγνωση των ψυχικών διαταραχών περιλαμβάνουν</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pPr>
              <a:lnSpc>
                <a:spcPct val="90000"/>
              </a:lnSpc>
            </a:pPr>
            <a:r>
              <a:rPr lang="el-GR" altLang="el-GR" sz="2800" dirty="0" smtClean="0">
                <a:solidFill>
                  <a:srgbClr val="000000"/>
                </a:solidFill>
                <a:cs typeface="Times New Roman" panose="02020603050405020304" pitchFamily="18" charset="0"/>
              </a:rPr>
              <a:t>Δυσαρέσκεια </a:t>
            </a:r>
            <a:r>
              <a:rPr lang="el-GR" altLang="el-GR" sz="2800" dirty="0">
                <a:solidFill>
                  <a:srgbClr val="000000"/>
                </a:solidFill>
                <a:cs typeface="Times New Roman" panose="02020603050405020304" pitchFamily="18" charset="0"/>
              </a:rPr>
              <a:t>με τα χαρακτηριστικά κάποιου, τις ικανότητες και τις επιτεύξεις.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Μη αποτελεσματικές ή μη ικανοποιητικές σχέσεις.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Δυσαρέσκεια με τη θέση κάποιου στον κόσμο.</a:t>
            </a:r>
            <a:endParaRPr lang="el-GR" altLang="el-GR" sz="2800" dirty="0">
              <a:solidFill>
                <a:srgbClr val="000000"/>
              </a:solidFill>
            </a:endParaRPr>
          </a:p>
          <a:p>
            <a:pPr>
              <a:lnSpc>
                <a:spcPct val="90000"/>
              </a:lnSpc>
            </a:pPr>
            <a:r>
              <a:rPr lang="el-GR" altLang="el-GR" sz="2800" dirty="0" smtClean="0">
                <a:solidFill>
                  <a:srgbClr val="000000"/>
                </a:solidFill>
                <a:cs typeface="Times New Roman" panose="02020603050405020304" pitchFamily="18" charset="0"/>
              </a:rPr>
              <a:t>Μη </a:t>
            </a:r>
            <a:r>
              <a:rPr lang="el-GR" altLang="el-GR" sz="2800" dirty="0">
                <a:solidFill>
                  <a:srgbClr val="000000"/>
                </a:solidFill>
                <a:cs typeface="Times New Roman" panose="02020603050405020304" pitchFamily="18" charset="0"/>
              </a:rPr>
              <a:t>αποτελεσματική αντιμετώπιση των γεγονότων της ζωής.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Έλλειψη προσωπικής ανάπτυξης.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Επιπρόσθετα η συμπεριφορά του ατόμου δεν πρέπει να είναι πολιτισμικά </a:t>
            </a:r>
            <a:r>
              <a:rPr lang="el-GR" altLang="el-GR" sz="2800" dirty="0" smtClean="0">
                <a:solidFill>
                  <a:srgbClr val="000000"/>
                </a:solidFill>
                <a:cs typeface="Times New Roman" panose="02020603050405020304" pitchFamily="18" charset="0"/>
              </a:rPr>
              <a:t>αποδεκτή.</a:t>
            </a:r>
            <a:endParaRPr lang="el-GR" altLang="el-GR" sz="28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a:t>Οι παράγοντες που συμβάλλουν στην ψυχική ασθένεια</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pPr marL="0" indent="0">
              <a:lnSpc>
                <a:spcPct val="90000"/>
              </a:lnSpc>
              <a:buNone/>
            </a:pPr>
            <a:r>
              <a:rPr lang="el-GR" altLang="el-GR" sz="2800" dirty="0">
                <a:solidFill>
                  <a:srgbClr val="000000"/>
                </a:solidFill>
                <a:cs typeface="Times New Roman" panose="02020603050405020304" pitchFamily="18" charset="0"/>
              </a:rPr>
              <a:t>μπορούν να θεωρηθούν </a:t>
            </a:r>
            <a:r>
              <a:rPr lang="el-GR" altLang="el-GR" sz="2800" dirty="0" smtClean="0">
                <a:solidFill>
                  <a:srgbClr val="000000"/>
                </a:solidFill>
                <a:cs typeface="Times New Roman" panose="02020603050405020304" pitchFamily="18" charset="0"/>
              </a:rPr>
              <a:t> :</a:t>
            </a:r>
            <a:endParaRPr lang="el-GR"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ατομικοί, </a:t>
            </a:r>
          </a:p>
          <a:p>
            <a:pPr>
              <a:lnSpc>
                <a:spcPct val="90000"/>
              </a:lnSpc>
            </a:pPr>
            <a:r>
              <a:rPr lang="el-GR" altLang="el-GR" sz="2800" dirty="0">
                <a:solidFill>
                  <a:srgbClr val="000000"/>
                </a:solidFill>
                <a:cs typeface="Times New Roman" panose="02020603050405020304" pitchFamily="18" charset="0"/>
              </a:rPr>
              <a:t>διαπροσωπικοί και</a:t>
            </a:r>
          </a:p>
          <a:p>
            <a:pPr>
              <a:lnSpc>
                <a:spcPct val="90000"/>
              </a:lnSpc>
            </a:pPr>
            <a:r>
              <a:rPr lang="el-GR" altLang="el-GR" sz="2800" dirty="0" smtClean="0">
                <a:solidFill>
                  <a:srgbClr val="000000"/>
                </a:solidFill>
                <a:cs typeface="Times New Roman" panose="02020603050405020304" pitchFamily="18" charset="0"/>
              </a:rPr>
              <a:t>κοινωνικοί </a:t>
            </a:r>
            <a:r>
              <a:rPr lang="el-GR" altLang="el-GR" sz="2800" dirty="0">
                <a:solidFill>
                  <a:srgbClr val="000000"/>
                </a:solidFill>
                <a:cs typeface="Times New Roman" panose="02020603050405020304" pitchFamily="18" charset="0"/>
              </a:rPr>
              <a:t>/ πολιτισμικοί.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a:t>Οι ατομικοί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r>
              <a:rPr lang="el-GR" altLang="el-GR" sz="2800" dirty="0">
                <a:solidFill>
                  <a:srgbClr val="000000"/>
                </a:solidFill>
                <a:latin typeface="Verdana" panose="020B0604030504040204" pitchFamily="34" charset="0"/>
                <a:cs typeface="Times New Roman" panose="02020603050405020304" pitchFamily="18" charset="0"/>
              </a:rPr>
              <a:t>το βιολογικό υπόβαθρο, </a:t>
            </a:r>
            <a:endParaRPr lang="el-GR" altLang="el-GR" sz="2800" dirty="0">
              <a:solidFill>
                <a:srgbClr val="000000"/>
              </a:solidFill>
              <a:latin typeface="Verdana" panose="020B0604030504040204" pitchFamily="34" charset="0"/>
            </a:endParaRPr>
          </a:p>
          <a:p>
            <a:r>
              <a:rPr lang="el-GR" altLang="el-GR" sz="2800" dirty="0">
                <a:solidFill>
                  <a:srgbClr val="000000"/>
                </a:solidFill>
                <a:latin typeface="Verdana" panose="020B0604030504040204" pitchFamily="34" charset="0"/>
                <a:cs typeface="Times New Roman" panose="02020603050405020304" pitchFamily="18" charset="0"/>
              </a:rPr>
              <a:t>το άγχος, </a:t>
            </a:r>
            <a:endParaRPr lang="el-GR" altLang="el-GR" sz="2800" dirty="0">
              <a:solidFill>
                <a:srgbClr val="000000"/>
              </a:solidFill>
              <a:latin typeface="Verdana" panose="020B0604030504040204" pitchFamily="34" charset="0"/>
            </a:endParaRPr>
          </a:p>
          <a:p>
            <a:r>
              <a:rPr lang="el-GR" altLang="el-GR" sz="2800" dirty="0">
                <a:solidFill>
                  <a:srgbClr val="000000"/>
                </a:solidFill>
                <a:latin typeface="Verdana" panose="020B0604030504040204" pitchFamily="34" charset="0"/>
                <a:cs typeface="Times New Roman" panose="02020603050405020304" pitchFamily="18" charset="0"/>
              </a:rPr>
              <a:t>ανησυχίες και φοβίες, </a:t>
            </a:r>
            <a:endParaRPr lang="el-GR" altLang="el-GR" sz="2800" dirty="0">
              <a:solidFill>
                <a:srgbClr val="000000"/>
              </a:solidFill>
              <a:latin typeface="Verdana" panose="020B0604030504040204" pitchFamily="34" charset="0"/>
            </a:endParaRPr>
          </a:p>
          <a:p>
            <a:r>
              <a:rPr lang="el-GR" altLang="el-GR" sz="2800" dirty="0">
                <a:solidFill>
                  <a:srgbClr val="000000"/>
                </a:solidFill>
                <a:latin typeface="Verdana" panose="020B0604030504040204" pitchFamily="34" charset="0"/>
                <a:cs typeface="Times New Roman" panose="02020603050405020304" pitchFamily="18" charset="0"/>
              </a:rPr>
              <a:t>μια αίσθηση δυσαρμονίας στη ζωή και</a:t>
            </a:r>
            <a:endParaRPr lang="el-GR" altLang="el-GR" sz="2800" dirty="0">
              <a:solidFill>
                <a:srgbClr val="000000"/>
              </a:solidFill>
              <a:latin typeface="Verdana" panose="020B0604030504040204" pitchFamily="34" charset="0"/>
            </a:endParaRPr>
          </a:p>
          <a:p>
            <a:r>
              <a:rPr lang="el-GR" altLang="el-GR" sz="2800" dirty="0" smtClean="0">
                <a:solidFill>
                  <a:srgbClr val="000000"/>
                </a:solidFill>
                <a:latin typeface="Verdana" panose="020B0604030504040204" pitchFamily="34" charset="0"/>
                <a:cs typeface="Times New Roman" panose="02020603050405020304" pitchFamily="18" charset="0"/>
              </a:rPr>
              <a:t>την απώλεια </a:t>
            </a:r>
            <a:r>
              <a:rPr lang="el-GR" altLang="el-GR" sz="2800" dirty="0">
                <a:solidFill>
                  <a:srgbClr val="000000"/>
                </a:solidFill>
                <a:latin typeface="Verdana" panose="020B0604030504040204" pitchFamily="34" charset="0"/>
                <a:cs typeface="Times New Roman" panose="02020603050405020304" pitchFamily="18" charset="0"/>
              </a:rPr>
              <a:t>νοήματος στη ζωή </a:t>
            </a:r>
            <a:r>
              <a:rPr lang="el-GR" altLang="el-GR" sz="2800" dirty="0" smtClean="0">
                <a:solidFill>
                  <a:srgbClr val="000000"/>
                </a:solidFill>
                <a:latin typeface="Verdana" panose="020B0604030504040204" pitchFamily="34" charset="0"/>
                <a:cs typeface="Times New Roman" panose="02020603050405020304" pitchFamily="18" charset="0"/>
              </a:rPr>
              <a:t>κάποιου.</a:t>
            </a:r>
            <a:r>
              <a:rPr lang="el-GR" altLang="el-GR" sz="2800" dirty="0" smtClean="0"/>
              <a:t> </a:t>
            </a:r>
            <a:endParaRPr lang="el-GR" altLang="el-GR" sz="2800" dirty="0"/>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a:t>Οι διαπροσωπικοί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r>
              <a:rPr lang="el-GR" altLang="el-GR" sz="2800" dirty="0">
                <a:solidFill>
                  <a:srgbClr val="000000"/>
                </a:solidFill>
                <a:latin typeface="Verdana" panose="020B0604030504040204" pitchFamily="34" charset="0"/>
                <a:cs typeface="Times New Roman" panose="02020603050405020304" pitchFamily="18" charset="0"/>
              </a:rPr>
              <a:t>τη μη αποτελεσματική επικοινωνία,</a:t>
            </a:r>
          </a:p>
          <a:p>
            <a:r>
              <a:rPr lang="el-GR" altLang="el-GR" sz="2800" dirty="0" smtClean="0">
                <a:solidFill>
                  <a:srgbClr val="000000"/>
                </a:solidFill>
                <a:latin typeface="Verdana" panose="020B0604030504040204" pitchFamily="34" charset="0"/>
                <a:cs typeface="Times New Roman" panose="02020603050405020304" pitchFamily="18" charset="0"/>
              </a:rPr>
              <a:t>την υπερβολική </a:t>
            </a:r>
            <a:r>
              <a:rPr lang="el-GR" altLang="el-GR" sz="2800" dirty="0">
                <a:solidFill>
                  <a:srgbClr val="000000"/>
                </a:solidFill>
                <a:latin typeface="Verdana" panose="020B0604030504040204" pitchFamily="34" charset="0"/>
                <a:cs typeface="Times New Roman" panose="02020603050405020304" pitchFamily="18" charset="0"/>
              </a:rPr>
              <a:t>εξάρτηση ή απόσυρση από σχέσεις και </a:t>
            </a:r>
          </a:p>
          <a:p>
            <a:r>
              <a:rPr lang="el-GR" altLang="el-GR" sz="2800" dirty="0" smtClean="0">
                <a:solidFill>
                  <a:srgbClr val="000000"/>
                </a:solidFill>
                <a:latin typeface="Verdana" panose="020B0604030504040204" pitchFamily="34" charset="0"/>
                <a:cs typeface="Times New Roman" panose="02020603050405020304" pitchFamily="18" charset="0"/>
              </a:rPr>
              <a:t>την απώλεια </a:t>
            </a:r>
            <a:r>
              <a:rPr lang="el-GR" altLang="el-GR" sz="2800" dirty="0">
                <a:solidFill>
                  <a:srgbClr val="000000"/>
                </a:solidFill>
                <a:latin typeface="Verdana" panose="020B0604030504040204" pitchFamily="34" charset="0"/>
                <a:cs typeface="Times New Roman" panose="02020603050405020304" pitchFamily="18" charset="0"/>
              </a:rPr>
              <a:t>συναισθηματικού ελέγχου.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a:t>Οι κοινωνικοί και πολιτισμικοί παράγοντες περιλαμβάνουν</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r>
              <a:rPr lang="el-GR" altLang="el-GR" sz="2800" dirty="0">
                <a:solidFill>
                  <a:srgbClr val="000000"/>
                </a:solidFill>
                <a:latin typeface="Verdana" panose="020B0604030504040204" pitchFamily="34" charset="0"/>
                <a:cs typeface="Times New Roman" panose="02020603050405020304" pitchFamily="18" charset="0"/>
              </a:rPr>
              <a:t>έλλειψη πόρων, </a:t>
            </a:r>
          </a:p>
          <a:p>
            <a:r>
              <a:rPr lang="el-GR" altLang="el-GR" sz="2800" dirty="0">
                <a:solidFill>
                  <a:srgbClr val="000000"/>
                </a:solidFill>
                <a:latin typeface="Verdana" panose="020B0604030504040204" pitchFamily="34" charset="0"/>
                <a:cs typeface="Times New Roman" panose="02020603050405020304" pitchFamily="18" charset="0"/>
              </a:rPr>
              <a:t>βία, </a:t>
            </a:r>
          </a:p>
          <a:p>
            <a:r>
              <a:rPr lang="el-GR" altLang="el-GR" sz="2800" dirty="0">
                <a:solidFill>
                  <a:srgbClr val="000000"/>
                </a:solidFill>
                <a:latin typeface="Verdana" panose="020B0604030504040204" pitchFamily="34" charset="0"/>
                <a:cs typeface="Times New Roman" panose="02020603050405020304" pitchFamily="18" charset="0"/>
              </a:rPr>
              <a:t>μη στέγαση, </a:t>
            </a:r>
          </a:p>
          <a:p>
            <a:r>
              <a:rPr lang="el-GR" altLang="el-GR" sz="2800" dirty="0">
                <a:solidFill>
                  <a:srgbClr val="000000"/>
                </a:solidFill>
                <a:latin typeface="Verdana" panose="020B0604030504040204" pitchFamily="34" charset="0"/>
                <a:cs typeface="Times New Roman" panose="02020603050405020304" pitchFamily="18" charset="0"/>
              </a:rPr>
              <a:t>φτώχεια και διακρίσεις </a:t>
            </a:r>
            <a:r>
              <a:rPr lang="el-GR" altLang="el-GR" sz="2800" dirty="0" smtClean="0">
                <a:solidFill>
                  <a:srgbClr val="000000"/>
                </a:solidFill>
                <a:latin typeface="Verdana" panose="020B0604030504040204" pitchFamily="34" charset="0"/>
                <a:cs typeface="Times New Roman" panose="02020603050405020304" pitchFamily="18" charset="0"/>
              </a:rPr>
              <a:t>όπως ρατσισμό. </a:t>
            </a:r>
            <a:endParaRPr lang="el-GR" altLang="el-GR" sz="2800" dirty="0">
              <a:solidFill>
                <a:srgbClr val="000000"/>
              </a:solidFill>
              <a:latin typeface="Verdana" panose="020B0604030504040204" pitchFamily="34" charset="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5" name="Θέση υποσέλιδου 3" descr="."/>
          <p:cNvSpPr txBox="1">
            <a:spLocks/>
          </p:cNvSpPr>
          <p:nvPr>
            <p:custDataLst>
              <p:tags r:id="rId3"/>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385717"/>
            <a:ext cx="8229600" cy="4525963"/>
          </a:xfrm>
        </p:spPr>
        <p:txBody>
          <a:bodyPr>
            <a:normAutofit/>
          </a:bodyPr>
          <a:lstStyle/>
          <a:p>
            <a:pPr marL="0" lvl="0" indent="0">
              <a:buNone/>
            </a:pPr>
            <a:r>
              <a:rPr lang="en-US" sz="2800" dirty="0" smtClean="0"/>
              <a:t>O</a:t>
            </a:r>
            <a:r>
              <a:rPr lang="el-GR" sz="2800" dirty="0" smtClean="0"/>
              <a:t> φοιτητής</a:t>
            </a:r>
            <a:r>
              <a:rPr lang="en-US" sz="2800" dirty="0" smtClean="0"/>
              <a:t> </a:t>
            </a:r>
            <a:r>
              <a:rPr lang="el-GR" sz="2800" dirty="0" smtClean="0"/>
              <a:t>θα έχει τη δυνατότητα:</a:t>
            </a:r>
            <a:endParaRPr lang="el-GR" sz="2800" dirty="0" smtClean="0"/>
          </a:p>
          <a:p>
            <a:pPr lvl="0"/>
            <a:r>
              <a:rPr lang="el-GR" sz="2800" dirty="0" smtClean="0"/>
              <a:t>Να </a:t>
            </a:r>
            <a:r>
              <a:rPr lang="el-GR" sz="2800" dirty="0"/>
              <a:t>περιγράψει βασική έννοια της ψυχικής υγείας και της ψυχικής διαταραχής</a:t>
            </a:r>
            <a:r>
              <a:rPr lang="el-GR" sz="2800" dirty="0" smtClean="0"/>
              <a:t>.</a:t>
            </a:r>
          </a:p>
          <a:p>
            <a:pPr lvl="0"/>
            <a:r>
              <a:rPr lang="el-GR" sz="2800" dirty="0" smtClean="0"/>
              <a:t>Να ορίζει τα </a:t>
            </a:r>
            <a:r>
              <a:rPr lang="el-GR" sz="2800" dirty="0"/>
              <a:t>κριτήρια για τη διάγνωση των ψυχικών </a:t>
            </a:r>
            <a:r>
              <a:rPr lang="el-GR" sz="2800" dirty="0" smtClean="0"/>
              <a:t>διαταραχών.</a:t>
            </a:r>
          </a:p>
          <a:p>
            <a:pPr lvl="0"/>
            <a:r>
              <a:rPr lang="el-GR" sz="2800" dirty="0" smtClean="0"/>
              <a:t>Να ορίζει τους παράγοντες </a:t>
            </a:r>
            <a:r>
              <a:rPr lang="el-GR" sz="2800" dirty="0"/>
              <a:t>που συμβάλλουν στην ψυχική </a:t>
            </a:r>
            <a:r>
              <a:rPr lang="el-GR" sz="2800" dirty="0" smtClean="0"/>
              <a:t>ασθένεια.</a:t>
            </a:r>
          </a:p>
          <a:p>
            <a:pPr lvl="0"/>
            <a:endParaRPr lang="el-GR" sz="2800" dirty="0" smtClean="0"/>
          </a:p>
          <a:p>
            <a:pPr lvl="0"/>
            <a:endParaRPr lang="el-GR" sz="2800" dirty="0" smtClean="0"/>
          </a:p>
        </p:txBody>
      </p:sp>
      <p:sp>
        <p:nvSpPr>
          <p:cNvPr id="5"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287525" y="1417638"/>
            <a:ext cx="8568952" cy="4525963"/>
          </a:xfrm>
        </p:spPr>
        <p:txBody>
          <a:bodyPr>
            <a:noAutofit/>
          </a:bodyPr>
          <a:lstStyle/>
          <a:p>
            <a:pPr lvl="1">
              <a:buFont typeface="Wingdings" pitchFamily="2" charset="2"/>
              <a:buChar char="§"/>
            </a:pPr>
            <a:r>
              <a:rPr lang="el-GR" sz="2400" dirty="0">
                <a:hlinkClick r:id="rId8" action="ppaction://hlinksldjump"/>
              </a:rPr>
              <a:t>Εισαγωγή στην ψυχική </a:t>
            </a:r>
            <a:r>
              <a:rPr lang="el-GR" sz="2400" dirty="0" smtClean="0">
                <a:hlinkClick r:id="rId8" action="ppaction://hlinksldjump"/>
              </a:rPr>
              <a:t>υγεία.</a:t>
            </a:r>
          </a:p>
          <a:p>
            <a:pPr lvl="1">
              <a:buFont typeface="Wingdings" pitchFamily="2" charset="2"/>
              <a:buChar char="§"/>
            </a:pPr>
            <a:r>
              <a:rPr lang="el-GR" sz="2400" dirty="0" smtClean="0">
                <a:hlinkClick r:id="rId8" action="ppaction://hlinksldjump"/>
              </a:rPr>
              <a:t>Στάδια Ασθένειας.</a:t>
            </a:r>
          </a:p>
          <a:p>
            <a:pPr lvl="1">
              <a:buFont typeface="Wingdings" pitchFamily="2" charset="2"/>
              <a:buChar char="§"/>
            </a:pPr>
            <a:r>
              <a:rPr lang="el-GR" sz="2400" dirty="0">
                <a:hlinkClick r:id="rId8" action="ppaction://hlinksldjump"/>
              </a:rPr>
              <a:t>Αυτονομία και ανεξαρτησία. </a:t>
            </a:r>
            <a:endParaRPr lang="fi-FI" sz="2400" dirty="0"/>
          </a:p>
          <a:p>
            <a:pPr lvl="1">
              <a:buFont typeface="Wingdings" pitchFamily="2" charset="2"/>
              <a:buChar char="§"/>
            </a:pPr>
            <a:r>
              <a:rPr lang="el-GR" sz="2400" dirty="0">
                <a:hlinkClick r:id="rId9" action="ppaction://hlinksldjump"/>
              </a:rPr>
              <a:t>Ανοχή των </a:t>
            </a:r>
            <a:r>
              <a:rPr lang="el-GR" sz="2400" dirty="0" smtClean="0">
                <a:hlinkClick r:id="rId9" action="ppaction://hlinksldjump"/>
              </a:rPr>
              <a:t>αβεβαιοτήτων</a:t>
            </a:r>
            <a:r>
              <a:rPr lang="en-US" sz="2400" dirty="0" smtClean="0">
                <a:hlinkClick r:id="rId9" action="ppaction://hlinksldjump"/>
              </a:rPr>
              <a:t> </a:t>
            </a:r>
            <a:r>
              <a:rPr lang="el-GR" sz="2400" dirty="0" smtClean="0">
                <a:hlinkClick r:id="rId9" action="ppaction://hlinksldjump"/>
              </a:rPr>
              <a:t>της ζωής. </a:t>
            </a:r>
            <a:endParaRPr lang="fi-FI" sz="2400" dirty="0"/>
          </a:p>
          <a:p>
            <a:pPr lvl="1">
              <a:buFont typeface="Wingdings" pitchFamily="2" charset="2"/>
              <a:buChar char="§"/>
            </a:pPr>
            <a:r>
              <a:rPr lang="el-GR" sz="2400" dirty="0">
                <a:hlinkClick r:id="rId9" action="ppaction://hlinksldjump"/>
              </a:rPr>
              <a:t>Π</a:t>
            </a:r>
            <a:r>
              <a:rPr lang="el-GR" sz="2400" dirty="0" smtClean="0">
                <a:hlinkClick r:id="rId9" action="ppaction://hlinksldjump"/>
              </a:rPr>
              <a:t>αράγοντες </a:t>
            </a:r>
            <a:r>
              <a:rPr lang="el-GR" sz="2400" dirty="0">
                <a:hlinkClick r:id="rId9" action="ppaction://hlinksldjump"/>
              </a:rPr>
              <a:t>που </a:t>
            </a:r>
            <a:r>
              <a:rPr lang="el-GR" sz="2400" dirty="0" smtClean="0">
                <a:hlinkClick r:id="rId9" action="ppaction://hlinksldjump"/>
              </a:rPr>
              <a:t>επηρεάζουν την </a:t>
            </a:r>
            <a:r>
              <a:rPr lang="el-GR" sz="2400" dirty="0">
                <a:hlinkClick r:id="rId9" action="ppaction://hlinksldjump"/>
              </a:rPr>
              <a:t>ψυχική υγεία . </a:t>
            </a:r>
          </a:p>
          <a:p>
            <a:pPr lvl="1">
              <a:buFont typeface="Wingdings" pitchFamily="2" charset="2"/>
              <a:buChar char="§"/>
            </a:pPr>
            <a:r>
              <a:rPr lang="el-GR" sz="2400" dirty="0">
                <a:hlinkClick r:id="rId9" action="ppaction://hlinksldjump"/>
              </a:rPr>
              <a:t>Ψυχική διαταραχή . </a:t>
            </a:r>
            <a:endParaRPr lang="fi-FI" sz="2400" dirty="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Εισαγωγή στην ψυχική υγεία </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a:bodyPr>
          <a:lstStyle/>
          <a:p>
            <a:pPr marL="0" indent="0" algn="ctr">
              <a:buNone/>
            </a:pPr>
            <a:r>
              <a:rPr lang="el-GR" altLang="el-GR" sz="4400" i="1" kern="0" dirty="0">
                <a:solidFill>
                  <a:srgbClr val="000000"/>
                </a:solidFill>
                <a:ea typeface="+mj-ea"/>
                <a:cs typeface="Times New Roman" panose="02020603050405020304" pitchFamily="18" charset="0"/>
              </a:rPr>
              <a:t>Η ψυχική υγεία και η ψυχική ασθένεια είναι δύσκολο να διαχωριστούν με ακρίβεια. </a:t>
            </a:r>
            <a:endParaRPr lang="el-GR" sz="1600" dirty="0"/>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Ψυχικά Υγιείς &amp; Ασθενείς (1)</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sz="2800" dirty="0"/>
              <a:t>Οι άνθρωποι  που εκτελούν τους ρόλους τους στην κοινωνία και των οποίων η συμπεριφορά είναι αρμόζουσα και προσαρμόσιμη θεωρούνται υγιείς</a:t>
            </a:r>
            <a:r>
              <a:rPr lang="el-GR" sz="2800" dirty="0" smtClean="0"/>
              <a:t>.</a:t>
            </a:r>
          </a:p>
          <a:p>
            <a:pPr marL="0" indent="0">
              <a:buNone/>
            </a:pPr>
            <a:r>
              <a:rPr lang="el-GR" sz="2800" dirty="0" smtClean="0"/>
              <a:t> </a:t>
            </a:r>
            <a:endParaRPr lang="el-GR" sz="2800" dirty="0"/>
          </a:p>
          <a:p>
            <a:r>
              <a:rPr lang="el-GR" sz="2800" dirty="0"/>
              <a:t>Αντίθετα αυτοί που αποτυγχάνουν να εκπληρώσουν τους ρόλους τους και να αναλάβουν ευθύνες ή αυτοί των οποίων η συμπεριφορά δεν είναι η αρμόζουσα θεωρούνται άρρωστοι.</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Ψυχικά Υγιείς &amp; Ασθενείς (2)</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800" dirty="0">
                <a:solidFill>
                  <a:srgbClr val="000000"/>
                </a:solidFill>
                <a:cs typeface="Times New Roman" panose="02020603050405020304" pitchFamily="18" charset="0"/>
              </a:rPr>
              <a:t>Η κουλτούρα κάθε κοινωνίας επηρεάζει έντονα τις αξίες και τα πιστεύω της, και αυτό με τη σειρά του επηρεάζει το πώς η κοινωνία καθορίζει την υγεία και την ασθένεια. </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Αυτό που μια κοινωνία μπορεί να το θεωρήσει αποδεκτό και αρμόζον, μια άλλη κοινωνία μπορεί να το δει ως μη αποδεκτό και μη αρμόζον</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Δεν υπάρχει καθολικός ορισμός της ψυχικής υγείας</a:t>
            </a: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r>
              <a:rPr lang="el-GR" altLang="el-GR" sz="2800" dirty="0">
                <a:solidFill>
                  <a:srgbClr val="000000"/>
                </a:solidFill>
                <a:cs typeface="Times New Roman" panose="02020603050405020304" pitchFamily="18" charset="0"/>
              </a:rPr>
              <a:t> Γενικά η συμπεριφορά ενός ατόμου μπορεί να δώσει ενδείξεις για την ψυχική του υγεία</a:t>
            </a:r>
            <a:r>
              <a:rPr lang="el-GR" altLang="el-GR" sz="2800" dirty="0" smtClean="0">
                <a:solidFill>
                  <a:srgbClr val="000000"/>
                </a:solidFill>
                <a:cs typeface="Times New Roman" panose="02020603050405020304" pitchFamily="18" charset="0"/>
              </a:rPr>
              <a:t>.</a:t>
            </a:r>
          </a:p>
          <a:p>
            <a:endParaRPr lang="el-GR"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 Επειδή κάθε άτομο μπορεί να έχει διαφορετική θεώρηση ή ερμηνεία της συμπεριφοράς (εξαρτάται από τις αξίες και τα πιστεύω του), ο ορισμός της ψυχικής υγείας είναι δύσκολος. </a:t>
            </a:r>
          </a:p>
        </p:txBody>
      </p:sp>
      <p:sp>
        <p:nvSpPr>
          <p:cNvPr id="6" name="Θέση υποσέλιδου 3" descr="."/>
          <p:cNvSpPr txBox="1">
            <a:spLocks/>
          </p:cNvSpPr>
          <p:nvPr>
            <p:custDataLst>
              <p:tags r:id="rId4"/>
            </p:custDataLst>
          </p:nvPr>
        </p:nvSpPr>
        <p:spPr>
          <a:xfrm>
            <a:off x="2771801" y="6381328"/>
            <a:ext cx="360040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 Ψυχική Υγεία – Ψυχική </a:t>
            </a:r>
            <a:r>
              <a:rPr lang="el-GR" sz="1400" dirty="0" smtClean="0"/>
              <a:t>Διαταραχή</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9/2015 4:37:4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5,1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91A3107-7CA8-43C0-BA8F-B237F17E8ED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1203</Words>
  <Application>Microsoft Office PowerPoint</Application>
  <PresentationFormat>Προβολή στην οθόνη (4:3)</PresentationFormat>
  <Paragraphs>193</Paragraphs>
  <Slides>27</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Times New Roman</vt:lpstr>
      <vt:lpstr>Verdana</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Εισαγωγή στην ψυχική υγεία </vt:lpstr>
      <vt:lpstr>Ψυχικά Υγιείς &amp; Ασθενείς (1)</vt:lpstr>
      <vt:lpstr>Ψυχικά Υγιείς &amp; Ασθενείς (2)</vt:lpstr>
      <vt:lpstr>Δεν υπάρχει καθολικός ορισμός της ψυχικής υγείας</vt:lpstr>
      <vt:lpstr>Στις περισσότερες περιπτώσεις, η ψυχική υγεία είναι :</vt:lpstr>
      <vt:lpstr>Αυτονομία και ανεξαρτησία:</vt:lpstr>
      <vt:lpstr>Μεγιστοποίηση των  δυνατοτήτων κάποιου: </vt:lpstr>
      <vt:lpstr>Ανοχή των αβεβαιοτήτων             της ζωής (1): </vt:lpstr>
      <vt:lpstr>Ανοχή των αβεβαιοτήτων             της ζωής (2): </vt:lpstr>
      <vt:lpstr>Ανοχή των αβεβαιοτήτων             της ζωής (3): </vt:lpstr>
      <vt:lpstr>Οι παράγοντες που επηρεάζουν  την ψυχική υγεία </vt:lpstr>
      <vt:lpstr>Οι ατομικοί παράγοντες περιλαμβάνουν</vt:lpstr>
      <vt:lpstr>Οι διαπροσωπικοί παράγοντες περιλαμβάνουν</vt:lpstr>
      <vt:lpstr>Οι κοινωνικοί / πολιτισμικοί παράγοντες περιλαμβάνουν</vt:lpstr>
      <vt:lpstr> Ψυχική διαταραχή είναι</vt:lpstr>
      <vt:lpstr>Τα κριτήρια για τη διάγνωση των ψυχικών διαταραχών περιλαμβάνουν</vt:lpstr>
      <vt:lpstr>Οι παράγοντες που συμβάλλουν στην ψυχική ασθένεια</vt:lpstr>
      <vt:lpstr>Οι ατομικοί παράγοντες περιλαμβάνουν</vt:lpstr>
      <vt:lpstr>Οι διαπροσωπικοί παράγοντες περιλαμβάνουν</vt:lpstr>
      <vt:lpstr>Οι κοινωνικοί και πολιτισμικοί παράγοντες περιλαμβάνουν</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2015-11-17T10:51:39Z</dcterms:modified>
</cp:coreProperties>
</file>