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6.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7.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8.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9.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10.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11.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12.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13.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14.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15.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16.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17.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18.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notesSlides/notesSlide19.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notesSlides/notesSlide20.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notesSlides/notesSlide21.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notesSlides/notesSlide22.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notesSlides/notesSlide23.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notesSlides/notesSlide24.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notesSlides/notesSlide25.xml" ContentType="application/vnd.openxmlformats-officedocument.presentationml.notesSlide+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notesSlides/notesSlide26.xml" ContentType="application/vnd.openxmlformats-officedocument.presentationml.notesSlide+xml"/>
  <Override PartName="/ppt/tags/tag127.xml" ContentType="application/vnd.openxmlformats-officedocument.presentationml.tags+xml"/>
  <Override PartName="/ppt/tags/tag128.xml" ContentType="application/vnd.openxmlformats-officedocument.presentationml.tags+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30"/>
  </p:notesMasterIdLst>
  <p:sldIdLst>
    <p:sldId id="256" r:id="rId3"/>
    <p:sldId id="257" r:id="rId4"/>
    <p:sldId id="259" r:id="rId5"/>
    <p:sldId id="261" r:id="rId6"/>
    <p:sldId id="262" r:id="rId7"/>
    <p:sldId id="264" r:id="rId8"/>
    <p:sldId id="345" r:id="rId9"/>
    <p:sldId id="346" r:id="rId10"/>
    <p:sldId id="347" r:id="rId11"/>
    <p:sldId id="348" r:id="rId12"/>
    <p:sldId id="349" r:id="rId13"/>
    <p:sldId id="350" r:id="rId14"/>
    <p:sldId id="351" r:id="rId15"/>
    <p:sldId id="352" r:id="rId16"/>
    <p:sldId id="353" r:id="rId17"/>
    <p:sldId id="354" r:id="rId18"/>
    <p:sldId id="355" r:id="rId19"/>
    <p:sldId id="356" r:id="rId20"/>
    <p:sldId id="357" r:id="rId21"/>
    <p:sldId id="358" r:id="rId22"/>
    <p:sldId id="359" r:id="rId23"/>
    <p:sldId id="360" r:id="rId24"/>
    <p:sldId id="361" r:id="rId25"/>
    <p:sldId id="362" r:id="rId26"/>
    <p:sldId id="363" r:id="rId27"/>
    <p:sldId id="344" r:id="rId28"/>
    <p:sldId id="280" r:id="rId29"/>
  </p:sldIdLst>
  <p:sldSz cx="9144000" cy="6858000" type="screen4x3"/>
  <p:notesSz cx="6858000" cy="9144000"/>
  <p:custDataLst>
    <p:tags r:id="rId3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Συντάκτης" initials="Σ"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6" autoAdjust="0"/>
    <p:restoredTop sz="99339" autoAdjust="0"/>
  </p:normalViewPr>
  <p:slideViewPr>
    <p:cSldViewPr>
      <p:cViewPr varScale="1">
        <p:scale>
          <a:sx n="101" d="100"/>
          <a:sy n="101" d="100"/>
        </p:scale>
        <p:origin x="132" y="270"/>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17/11/2015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41037876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22252965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994741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334913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36820589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1123272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4358790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6762601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5021106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7655037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195508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7333413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40024490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9225814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11690320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6800516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17565230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89373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35171180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32195648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www.teilar.gr/" TargetMode="External"/><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notesSlide" Target="../notesSlides/notesSlide10.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slideLayout" Target="../slideLayouts/slideLayout2.xml"/><Relationship Id="rId5" Type="http://schemas.openxmlformats.org/officeDocument/2006/relationships/tags" Target="../tags/tag47.xml"/><Relationship Id="rId4" Type="http://schemas.openxmlformats.org/officeDocument/2006/relationships/tags" Target="../tags/tag46.xml"/></Relationships>
</file>

<file path=ppt/slides/_rels/slide11.xml.rels><?xml version="1.0" encoding="UTF-8" standalone="yes"?>
<Relationships xmlns="http://schemas.openxmlformats.org/package/2006/relationships"><Relationship Id="rId3" Type="http://schemas.openxmlformats.org/officeDocument/2006/relationships/tags" Target="../tags/tag50.xml"/><Relationship Id="rId7" Type="http://schemas.openxmlformats.org/officeDocument/2006/relationships/notesSlide" Target="../notesSlides/notesSlide11.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slideLayout" Target="../slideLayouts/slideLayout2.xml"/><Relationship Id="rId5" Type="http://schemas.openxmlformats.org/officeDocument/2006/relationships/tags" Target="../tags/tag52.xml"/><Relationship Id="rId4" Type="http://schemas.openxmlformats.org/officeDocument/2006/relationships/tags" Target="../tags/tag51.xml"/></Relationships>
</file>

<file path=ppt/slides/_rels/slide12.xml.rels><?xml version="1.0" encoding="UTF-8" standalone="yes"?>
<Relationships xmlns="http://schemas.openxmlformats.org/package/2006/relationships"><Relationship Id="rId3" Type="http://schemas.openxmlformats.org/officeDocument/2006/relationships/tags" Target="../tags/tag55.xml"/><Relationship Id="rId7" Type="http://schemas.openxmlformats.org/officeDocument/2006/relationships/notesSlide" Target="../notesSlides/notesSlide12.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slideLayout" Target="../slideLayouts/slideLayout2.xml"/><Relationship Id="rId5" Type="http://schemas.openxmlformats.org/officeDocument/2006/relationships/tags" Target="../tags/tag57.xml"/><Relationship Id="rId4" Type="http://schemas.openxmlformats.org/officeDocument/2006/relationships/tags" Target="../tags/tag56.xml"/></Relationships>
</file>

<file path=ppt/slides/_rels/slide13.xml.rels><?xml version="1.0" encoding="UTF-8" standalone="yes"?>
<Relationships xmlns="http://schemas.openxmlformats.org/package/2006/relationships"><Relationship Id="rId3" Type="http://schemas.openxmlformats.org/officeDocument/2006/relationships/tags" Target="../tags/tag60.xml"/><Relationship Id="rId7" Type="http://schemas.openxmlformats.org/officeDocument/2006/relationships/notesSlide" Target="../notesSlides/notesSlide13.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Layout" Target="../slideLayouts/slideLayout2.xml"/><Relationship Id="rId5" Type="http://schemas.openxmlformats.org/officeDocument/2006/relationships/tags" Target="../tags/tag62.xml"/><Relationship Id="rId4" Type="http://schemas.openxmlformats.org/officeDocument/2006/relationships/tags" Target="../tags/tag61.xml"/></Relationships>
</file>

<file path=ppt/slides/_rels/slide14.xml.rels><?xml version="1.0" encoding="UTF-8" standalone="yes"?>
<Relationships xmlns="http://schemas.openxmlformats.org/package/2006/relationships"><Relationship Id="rId3" Type="http://schemas.openxmlformats.org/officeDocument/2006/relationships/tags" Target="../tags/tag65.xml"/><Relationship Id="rId7" Type="http://schemas.openxmlformats.org/officeDocument/2006/relationships/notesSlide" Target="../notesSlides/notesSlide14.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slideLayout" Target="../slideLayouts/slideLayout2.xml"/><Relationship Id="rId5" Type="http://schemas.openxmlformats.org/officeDocument/2006/relationships/tags" Target="../tags/tag67.xml"/><Relationship Id="rId4" Type="http://schemas.openxmlformats.org/officeDocument/2006/relationships/tags" Target="../tags/tag66.xml"/></Relationships>
</file>

<file path=ppt/slides/_rels/slide15.xml.rels><?xml version="1.0" encoding="UTF-8" standalone="yes"?>
<Relationships xmlns="http://schemas.openxmlformats.org/package/2006/relationships"><Relationship Id="rId3" Type="http://schemas.openxmlformats.org/officeDocument/2006/relationships/tags" Target="../tags/tag70.xml"/><Relationship Id="rId7" Type="http://schemas.openxmlformats.org/officeDocument/2006/relationships/notesSlide" Target="../notesSlides/notesSlide15.xml"/><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slideLayout" Target="../slideLayouts/slideLayout2.xml"/><Relationship Id="rId5" Type="http://schemas.openxmlformats.org/officeDocument/2006/relationships/tags" Target="../tags/tag72.xml"/><Relationship Id="rId4" Type="http://schemas.openxmlformats.org/officeDocument/2006/relationships/tags" Target="../tags/tag71.xml"/></Relationships>
</file>

<file path=ppt/slides/_rels/slide16.xml.rels><?xml version="1.0" encoding="UTF-8" standalone="yes"?>
<Relationships xmlns="http://schemas.openxmlformats.org/package/2006/relationships"><Relationship Id="rId3" Type="http://schemas.openxmlformats.org/officeDocument/2006/relationships/tags" Target="../tags/tag75.xml"/><Relationship Id="rId7" Type="http://schemas.openxmlformats.org/officeDocument/2006/relationships/notesSlide" Target="../notesSlides/notesSlide16.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slideLayout" Target="../slideLayouts/slideLayout2.xml"/><Relationship Id="rId5" Type="http://schemas.openxmlformats.org/officeDocument/2006/relationships/tags" Target="../tags/tag77.xml"/><Relationship Id="rId4" Type="http://schemas.openxmlformats.org/officeDocument/2006/relationships/tags" Target="../tags/tag76.xml"/></Relationships>
</file>

<file path=ppt/slides/_rels/slide17.xml.rels><?xml version="1.0" encoding="UTF-8" standalone="yes"?>
<Relationships xmlns="http://schemas.openxmlformats.org/package/2006/relationships"><Relationship Id="rId3" Type="http://schemas.openxmlformats.org/officeDocument/2006/relationships/tags" Target="../tags/tag80.xml"/><Relationship Id="rId7" Type="http://schemas.openxmlformats.org/officeDocument/2006/relationships/notesSlide" Target="../notesSlides/notesSlide17.xml"/><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slideLayout" Target="../slideLayouts/slideLayout2.xml"/><Relationship Id="rId5" Type="http://schemas.openxmlformats.org/officeDocument/2006/relationships/tags" Target="../tags/tag82.xml"/><Relationship Id="rId4" Type="http://schemas.openxmlformats.org/officeDocument/2006/relationships/tags" Target="../tags/tag81.xml"/></Relationships>
</file>

<file path=ppt/slides/_rels/slide18.xml.rels><?xml version="1.0" encoding="UTF-8" standalone="yes"?>
<Relationships xmlns="http://schemas.openxmlformats.org/package/2006/relationships"><Relationship Id="rId3" Type="http://schemas.openxmlformats.org/officeDocument/2006/relationships/tags" Target="../tags/tag85.xml"/><Relationship Id="rId7" Type="http://schemas.openxmlformats.org/officeDocument/2006/relationships/notesSlide" Target="../notesSlides/notesSlide18.xml"/><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slideLayout" Target="../slideLayouts/slideLayout2.xml"/><Relationship Id="rId5" Type="http://schemas.openxmlformats.org/officeDocument/2006/relationships/tags" Target="../tags/tag87.xml"/><Relationship Id="rId4" Type="http://schemas.openxmlformats.org/officeDocument/2006/relationships/tags" Target="../tags/tag86.xml"/></Relationships>
</file>

<file path=ppt/slides/_rels/slide19.xml.rels><?xml version="1.0" encoding="UTF-8" standalone="yes"?>
<Relationships xmlns="http://schemas.openxmlformats.org/package/2006/relationships"><Relationship Id="rId3" Type="http://schemas.openxmlformats.org/officeDocument/2006/relationships/tags" Target="../tags/tag90.xml"/><Relationship Id="rId7" Type="http://schemas.openxmlformats.org/officeDocument/2006/relationships/notesSlide" Target="../notesSlides/notesSlide19.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slideLayout" Target="../slideLayouts/slideLayout2.xml"/><Relationship Id="rId5" Type="http://schemas.openxmlformats.org/officeDocument/2006/relationships/tags" Target="../tags/tag92.xml"/><Relationship Id="rId4" Type="http://schemas.openxmlformats.org/officeDocument/2006/relationships/tags" Target="../tags/tag91.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hyperlink" Target="http://www.creativecommons.gr/?page_id=118" TargetMode="Externa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20.xml.rels><?xml version="1.0" encoding="UTF-8" standalone="yes"?>
<Relationships xmlns="http://schemas.openxmlformats.org/package/2006/relationships"><Relationship Id="rId3" Type="http://schemas.openxmlformats.org/officeDocument/2006/relationships/tags" Target="../tags/tag95.xml"/><Relationship Id="rId7" Type="http://schemas.openxmlformats.org/officeDocument/2006/relationships/notesSlide" Target="../notesSlides/notesSlide20.xml"/><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slideLayout" Target="../slideLayouts/slideLayout2.xml"/><Relationship Id="rId5" Type="http://schemas.openxmlformats.org/officeDocument/2006/relationships/tags" Target="../tags/tag97.xml"/><Relationship Id="rId4" Type="http://schemas.openxmlformats.org/officeDocument/2006/relationships/tags" Target="../tags/tag96.xml"/></Relationships>
</file>

<file path=ppt/slides/_rels/slide21.xml.rels><?xml version="1.0" encoding="UTF-8" standalone="yes"?>
<Relationships xmlns="http://schemas.openxmlformats.org/package/2006/relationships"><Relationship Id="rId3" Type="http://schemas.openxmlformats.org/officeDocument/2006/relationships/tags" Target="../tags/tag100.xml"/><Relationship Id="rId7" Type="http://schemas.openxmlformats.org/officeDocument/2006/relationships/notesSlide" Target="../notesSlides/notesSlide21.xml"/><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slideLayout" Target="../slideLayouts/slideLayout2.xml"/><Relationship Id="rId5" Type="http://schemas.openxmlformats.org/officeDocument/2006/relationships/tags" Target="../tags/tag102.xml"/><Relationship Id="rId4" Type="http://schemas.openxmlformats.org/officeDocument/2006/relationships/tags" Target="../tags/tag101.xml"/></Relationships>
</file>

<file path=ppt/slides/_rels/slide22.xml.rels><?xml version="1.0" encoding="UTF-8" standalone="yes"?>
<Relationships xmlns="http://schemas.openxmlformats.org/package/2006/relationships"><Relationship Id="rId3" Type="http://schemas.openxmlformats.org/officeDocument/2006/relationships/tags" Target="../tags/tag105.xml"/><Relationship Id="rId7" Type="http://schemas.openxmlformats.org/officeDocument/2006/relationships/notesSlide" Target="../notesSlides/notesSlide22.xml"/><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slideLayout" Target="../slideLayouts/slideLayout2.xml"/><Relationship Id="rId5" Type="http://schemas.openxmlformats.org/officeDocument/2006/relationships/tags" Target="../tags/tag107.xml"/><Relationship Id="rId4" Type="http://schemas.openxmlformats.org/officeDocument/2006/relationships/tags" Target="../tags/tag106.xml"/></Relationships>
</file>

<file path=ppt/slides/_rels/slide23.xml.rels><?xml version="1.0" encoding="UTF-8" standalone="yes"?>
<Relationships xmlns="http://schemas.openxmlformats.org/package/2006/relationships"><Relationship Id="rId3" Type="http://schemas.openxmlformats.org/officeDocument/2006/relationships/tags" Target="../tags/tag110.xml"/><Relationship Id="rId7" Type="http://schemas.openxmlformats.org/officeDocument/2006/relationships/notesSlide" Target="../notesSlides/notesSlide23.xml"/><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slideLayout" Target="../slideLayouts/slideLayout2.xml"/><Relationship Id="rId5" Type="http://schemas.openxmlformats.org/officeDocument/2006/relationships/tags" Target="../tags/tag112.xml"/><Relationship Id="rId4" Type="http://schemas.openxmlformats.org/officeDocument/2006/relationships/tags" Target="../tags/tag111.xml"/></Relationships>
</file>

<file path=ppt/slides/_rels/slide24.xml.rels><?xml version="1.0" encoding="UTF-8" standalone="yes"?>
<Relationships xmlns="http://schemas.openxmlformats.org/package/2006/relationships"><Relationship Id="rId3" Type="http://schemas.openxmlformats.org/officeDocument/2006/relationships/tags" Target="../tags/tag115.xml"/><Relationship Id="rId7" Type="http://schemas.openxmlformats.org/officeDocument/2006/relationships/notesSlide" Target="../notesSlides/notesSlide24.xml"/><Relationship Id="rId2" Type="http://schemas.openxmlformats.org/officeDocument/2006/relationships/tags" Target="../tags/tag114.xml"/><Relationship Id="rId1" Type="http://schemas.openxmlformats.org/officeDocument/2006/relationships/tags" Target="../tags/tag113.xml"/><Relationship Id="rId6" Type="http://schemas.openxmlformats.org/officeDocument/2006/relationships/slideLayout" Target="../slideLayouts/slideLayout2.xml"/><Relationship Id="rId5" Type="http://schemas.openxmlformats.org/officeDocument/2006/relationships/tags" Target="../tags/tag117.xml"/><Relationship Id="rId4" Type="http://schemas.openxmlformats.org/officeDocument/2006/relationships/tags" Target="../tags/tag116.xml"/></Relationships>
</file>

<file path=ppt/slides/_rels/slide25.xml.rels><?xml version="1.0" encoding="UTF-8" standalone="yes"?>
<Relationships xmlns="http://schemas.openxmlformats.org/package/2006/relationships"><Relationship Id="rId3" Type="http://schemas.openxmlformats.org/officeDocument/2006/relationships/tags" Target="../tags/tag120.xml"/><Relationship Id="rId7" Type="http://schemas.openxmlformats.org/officeDocument/2006/relationships/notesSlide" Target="../notesSlides/notesSlide25.xml"/><Relationship Id="rId2" Type="http://schemas.openxmlformats.org/officeDocument/2006/relationships/tags" Target="../tags/tag119.xml"/><Relationship Id="rId1" Type="http://schemas.openxmlformats.org/officeDocument/2006/relationships/tags" Target="../tags/tag118.xml"/><Relationship Id="rId6" Type="http://schemas.openxmlformats.org/officeDocument/2006/relationships/slideLayout" Target="../slideLayouts/slideLayout2.xml"/><Relationship Id="rId5" Type="http://schemas.openxmlformats.org/officeDocument/2006/relationships/tags" Target="../tags/tag122.xml"/><Relationship Id="rId4" Type="http://schemas.openxmlformats.org/officeDocument/2006/relationships/tags" Target="../tags/tag121.xml"/></Relationships>
</file>

<file path=ppt/slides/_rels/slide26.xml.rels><?xml version="1.0" encoding="UTF-8" standalone="yes"?>
<Relationships xmlns="http://schemas.openxmlformats.org/package/2006/relationships"><Relationship Id="rId3" Type="http://schemas.openxmlformats.org/officeDocument/2006/relationships/tags" Target="../tags/tag125.xml"/><Relationship Id="rId2" Type="http://schemas.openxmlformats.org/officeDocument/2006/relationships/tags" Target="../tags/tag124.xml"/><Relationship Id="rId1" Type="http://schemas.openxmlformats.org/officeDocument/2006/relationships/tags" Target="../tags/tag123.xml"/><Relationship Id="rId6" Type="http://schemas.openxmlformats.org/officeDocument/2006/relationships/notesSlide" Target="../notesSlides/notesSlide26.xml"/><Relationship Id="rId5" Type="http://schemas.openxmlformats.org/officeDocument/2006/relationships/slideLayout" Target="../slideLayouts/slideLayout2.xml"/><Relationship Id="rId4" Type="http://schemas.openxmlformats.org/officeDocument/2006/relationships/tags" Target="../tags/tag126.xml"/></Relationships>
</file>

<file path=ppt/slides/_rels/slide27.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1.xml"/><Relationship Id="rId7" Type="http://schemas.openxmlformats.org/officeDocument/2006/relationships/hyperlink" Target="http://www.edulll.gr/" TargetMode="External"/><Relationship Id="rId2" Type="http://schemas.openxmlformats.org/officeDocument/2006/relationships/tags" Target="../tags/tag128.xml"/><Relationship Id="rId1" Type="http://schemas.openxmlformats.org/officeDocument/2006/relationships/tags" Target="../tags/tag127.xml"/><Relationship Id="rId6" Type="http://schemas.openxmlformats.org/officeDocument/2006/relationships/image" Target="../media/image3.png"/><Relationship Id="rId5" Type="http://schemas.openxmlformats.org/officeDocument/2006/relationships/hyperlink" Target="http://www.creativecommons.gr/?page_id=118" TargetMode="External"/><Relationship Id="rId4"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11.xml"/><Relationship Id="rId7" Type="http://schemas.openxmlformats.org/officeDocument/2006/relationships/hyperlink" Target="http://www.edulll.gr/" TargetMode="Externa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4.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notesSlide" Target="../notesSlides/notesSlide4.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2.xml"/><Relationship Id="rId5" Type="http://schemas.openxmlformats.org/officeDocument/2006/relationships/tags" Target="../tags/tag17.xml"/><Relationship Id="rId4" Type="http://schemas.openxmlformats.org/officeDocument/2006/relationships/tags" Target="../tags/tag16.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tags" Target="../tags/tag20.xml"/><Relationship Id="rId7" Type="http://schemas.openxmlformats.org/officeDocument/2006/relationships/notesSlide" Target="../notesSlides/notesSlide5.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Layout" Target="../slideLayouts/slideLayout2.xml"/><Relationship Id="rId5" Type="http://schemas.openxmlformats.org/officeDocument/2006/relationships/tags" Target="../tags/tag22.xml"/><Relationship Id="rId4" Type="http://schemas.openxmlformats.org/officeDocument/2006/relationships/tags" Target="../tags/tag21.xml"/><Relationship Id="rId9" Type="http://schemas.openxmlformats.org/officeDocument/2006/relationships/slide" Target="slide22.xml"/></Relationships>
</file>

<file path=ppt/slides/_rels/slide6.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notesSlide" Target="../notesSlides/notesSlide6.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slideLayout" Target="../slideLayouts/slideLayout2.xml"/><Relationship Id="rId5" Type="http://schemas.openxmlformats.org/officeDocument/2006/relationships/tags" Target="../tags/tag27.xml"/><Relationship Id="rId4" Type="http://schemas.openxmlformats.org/officeDocument/2006/relationships/tags" Target="../tags/tag26.xml"/></Relationships>
</file>

<file path=ppt/slides/_rels/slide7.xml.rels><?xml version="1.0" encoding="UTF-8" standalone="yes"?>
<Relationships xmlns="http://schemas.openxmlformats.org/package/2006/relationships"><Relationship Id="rId3" Type="http://schemas.openxmlformats.org/officeDocument/2006/relationships/tags" Target="../tags/tag30.xml"/><Relationship Id="rId7" Type="http://schemas.openxmlformats.org/officeDocument/2006/relationships/notesSlide" Target="../notesSlides/notesSlide7.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slideLayout" Target="../slideLayouts/slideLayout2.xml"/><Relationship Id="rId5" Type="http://schemas.openxmlformats.org/officeDocument/2006/relationships/tags" Target="../tags/tag32.xml"/><Relationship Id="rId4" Type="http://schemas.openxmlformats.org/officeDocument/2006/relationships/tags" Target="../tags/tag31.xml"/></Relationships>
</file>

<file path=ppt/slides/_rels/slide8.xml.rels><?xml version="1.0" encoding="UTF-8" standalone="yes"?>
<Relationships xmlns="http://schemas.openxmlformats.org/package/2006/relationships"><Relationship Id="rId3" Type="http://schemas.openxmlformats.org/officeDocument/2006/relationships/tags" Target="../tags/tag35.xml"/><Relationship Id="rId7" Type="http://schemas.openxmlformats.org/officeDocument/2006/relationships/notesSlide" Target="../notesSlides/notesSlide8.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slideLayout" Target="../slideLayouts/slideLayout2.xml"/><Relationship Id="rId5" Type="http://schemas.openxmlformats.org/officeDocument/2006/relationships/tags" Target="../tags/tag37.xml"/><Relationship Id="rId4" Type="http://schemas.openxmlformats.org/officeDocument/2006/relationships/tags" Target="../tags/tag36.xml"/></Relationships>
</file>

<file path=ppt/slides/_rels/slide9.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notesSlide" Target="../notesSlides/notesSlide9.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slideLayout" Target="../slideLayouts/slideLayout2.xml"/><Relationship Id="rId5" Type="http://schemas.openxmlformats.org/officeDocument/2006/relationships/tags" Target="../tags/tag42.xml"/><Relationship Id="rId4" Type="http://schemas.openxmlformats.org/officeDocument/2006/relationships/tags" Target="../tags/tag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ικόνα. Τεχνολογικό Εκπαιδευτικό Ίδρυμα Θεσσαλίας.">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custDataLst>
              <p:tags r:id="rId2"/>
            </p:custDataLst>
          </p:nvPr>
        </p:nvSpPr>
        <p:spPr>
          <a:xfrm>
            <a:off x="685800" y="1382911"/>
            <a:ext cx="7772400" cy="1470025"/>
          </a:xfrm>
        </p:spPr>
        <p:txBody>
          <a:bodyPr/>
          <a:lstStyle/>
          <a:p>
            <a:r>
              <a:rPr lang="el-GR" dirty="0" smtClean="0"/>
              <a:t>Εισαγωγή στη                     Νοσηλευτική Επιστήμη</a:t>
            </a:r>
            <a:endParaRPr lang="el-GR" dirty="0"/>
          </a:p>
        </p:txBody>
      </p:sp>
      <p:sp>
        <p:nvSpPr>
          <p:cNvPr id="3" name="Υπότιτλος 2"/>
          <p:cNvSpPr>
            <a:spLocks noGrp="1"/>
          </p:cNvSpPr>
          <p:nvPr>
            <p:ph type="subTitle" idx="1"/>
            <p:custDataLst>
              <p:tags r:id="rId3"/>
            </p:custDataLst>
          </p:nvPr>
        </p:nvSpPr>
        <p:spPr>
          <a:xfrm>
            <a:off x="683568" y="2708920"/>
            <a:ext cx="7776864" cy="4056856"/>
          </a:xfrm>
        </p:spPr>
        <p:txBody>
          <a:bodyPr>
            <a:noAutofit/>
          </a:bodyPr>
          <a:lstStyle/>
          <a:p>
            <a:r>
              <a:rPr lang="el-GR" sz="2800" b="1" dirty="0"/>
              <a:t>Ενότητα </a:t>
            </a:r>
            <a:r>
              <a:rPr lang="el-GR" sz="2800" b="1" dirty="0" smtClean="0"/>
              <a:t>1:</a:t>
            </a:r>
            <a:r>
              <a:rPr lang="en-US" sz="2800" dirty="0" smtClean="0"/>
              <a:t> </a:t>
            </a:r>
            <a:r>
              <a:rPr lang="el-GR" dirty="0"/>
              <a:t>Εισαγωγή – Ψυχική Υγεία – Ψυχική </a:t>
            </a:r>
            <a:r>
              <a:rPr lang="el-GR" dirty="0" smtClean="0"/>
              <a:t>Διαταραχή</a:t>
            </a:r>
            <a:r>
              <a:rPr lang="el-GR" sz="2800" dirty="0" smtClean="0"/>
              <a:t>.</a:t>
            </a:r>
          </a:p>
          <a:p>
            <a:endParaRPr lang="en-US" sz="16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err="1" smtClean="0"/>
              <a:t>Κοτρώτσιου</a:t>
            </a:r>
            <a:r>
              <a:rPr lang="el-GR" sz="2800" dirty="0" smtClean="0"/>
              <a:t> Ευαγγελία</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Νοσηλευτικής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8"/>
          </p:cNvPr>
          <p:cNvPicPr>
            <a:picLocks noChangeAspect="1" noChangeArrowheads="1"/>
          </p:cNvPicPr>
          <p:nvPr/>
        </p:nvPicPr>
        <p:blipFill>
          <a:blip r:embed="rId9" cstate="print"/>
          <a:srcRect/>
          <a:stretch>
            <a:fillRect/>
          </a:stretch>
        </p:blipFill>
        <p:spPr bwMode="auto">
          <a:xfrm>
            <a:off x="2416856" y="5661248"/>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dirty="0"/>
              <a:t>Στις περισσότερες περιπτώσεις, η ψυχική υγεία </a:t>
            </a:r>
            <a:r>
              <a:rPr lang="el-GR" dirty="0" smtClean="0"/>
              <a:t>είναι :</a:t>
            </a:r>
            <a:endParaRPr lang="en-US" sz="2800" b="0" dirty="0"/>
          </a:p>
        </p:txBody>
      </p:sp>
      <p:sp>
        <p:nvSpPr>
          <p:cNvPr id="9" name="Θέση περιεχομένου 8"/>
          <p:cNvSpPr>
            <a:spLocks noGrp="1"/>
          </p:cNvSpPr>
          <p:nvPr>
            <p:ph idx="1"/>
            <p:custDataLst>
              <p:tags r:id="rId3"/>
            </p:custDataLst>
          </p:nvPr>
        </p:nvSpPr>
        <p:spPr>
          <a:xfrm>
            <a:off x="457200" y="1916832"/>
            <a:ext cx="8147248" cy="2351139"/>
          </a:xfrm>
        </p:spPr>
        <p:txBody>
          <a:bodyPr>
            <a:noAutofit/>
          </a:bodyPr>
          <a:lstStyle/>
          <a:p>
            <a:pPr marL="0" indent="0">
              <a:buNone/>
            </a:pPr>
            <a:r>
              <a:rPr lang="el-GR" altLang="el-GR" sz="2800" dirty="0">
                <a:solidFill>
                  <a:srgbClr val="000000"/>
                </a:solidFill>
                <a:cs typeface="Times New Roman" panose="02020603050405020304" pitchFamily="18" charset="0"/>
              </a:rPr>
              <a:t>μια κατάσταση συναισθηματικής, ψυχολογικής και κοινωνικής ευημερίας που φαίνεται </a:t>
            </a:r>
            <a:r>
              <a:rPr lang="el-GR" altLang="el-GR" sz="2800" dirty="0" smtClean="0">
                <a:solidFill>
                  <a:srgbClr val="000000"/>
                </a:solidFill>
                <a:cs typeface="Times New Roman" panose="02020603050405020304" pitchFamily="18" charset="0"/>
              </a:rPr>
              <a:t>από:</a:t>
            </a:r>
            <a:endParaRPr lang="el-GR" altLang="el-GR" sz="2800" dirty="0">
              <a:solidFill>
                <a:srgbClr val="000000"/>
              </a:solidFill>
              <a:cs typeface="Times New Roman" panose="02020603050405020304" pitchFamily="18" charset="0"/>
            </a:endParaRPr>
          </a:p>
          <a:p>
            <a:r>
              <a:rPr lang="el-GR" altLang="el-GR" sz="2800" dirty="0">
                <a:solidFill>
                  <a:srgbClr val="000000"/>
                </a:solidFill>
                <a:cs typeface="Times New Roman" panose="02020603050405020304" pitchFamily="18" charset="0"/>
              </a:rPr>
              <a:t>τις ικανοποιητικές διαπροσωπικές σχέσεις, την αποτελεσματική συμπεριφορά και αντιμετώπιση, τη θετική αυτοαντίληψη και τη συναισθηματική σταθερότητα. </a:t>
            </a:r>
          </a:p>
          <a:p>
            <a:r>
              <a:rPr lang="el-GR" altLang="el-GR" sz="2800" dirty="0">
                <a:solidFill>
                  <a:srgbClr val="000000"/>
                </a:solidFill>
                <a:cs typeface="Times New Roman" panose="02020603050405020304" pitchFamily="18" charset="0"/>
              </a:rPr>
              <a:t>Η ψυχική υγεία έχει πολλά συστατικά στοιχεία και μια ποικιλία παραγόντων που την επηρεάζουν. </a:t>
            </a:r>
          </a:p>
          <a:p>
            <a:endParaRPr lang="el-GR" altLang="el-GR" sz="2800" dirty="0">
              <a:solidFill>
                <a:srgbClr val="000000"/>
              </a:solidFill>
              <a:cs typeface="Times New Roman" panose="02020603050405020304" pitchFamily="18" charset="0"/>
            </a:endParaRPr>
          </a:p>
        </p:txBody>
      </p:sp>
      <p:sp>
        <p:nvSpPr>
          <p:cNvPr id="6" name="Θέση υποσέλιδου 3" descr="."/>
          <p:cNvSpPr txBox="1">
            <a:spLocks/>
          </p:cNvSpPr>
          <p:nvPr>
            <p:custDataLst>
              <p:tags r:id="rId4"/>
            </p:custDataLst>
          </p:nvPr>
        </p:nvSpPr>
        <p:spPr>
          <a:xfrm>
            <a:off x="2771801" y="6381328"/>
            <a:ext cx="360040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 Ψυχική Υγεία – Ψυχική </a:t>
            </a:r>
            <a:r>
              <a:rPr lang="el-GR" sz="1400" dirty="0" smtClean="0"/>
              <a:t>Διαταραχή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36496338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dirty="0"/>
              <a:t>Αυτονομία και ανεξαρτησία:</a:t>
            </a:r>
            <a:endParaRPr lang="en-US" sz="2800" b="0" dirty="0"/>
          </a:p>
        </p:txBody>
      </p:sp>
      <p:sp>
        <p:nvSpPr>
          <p:cNvPr id="9" name="Θέση περιεχομένου 8"/>
          <p:cNvSpPr>
            <a:spLocks noGrp="1"/>
          </p:cNvSpPr>
          <p:nvPr>
            <p:ph idx="1"/>
            <p:custDataLst>
              <p:tags r:id="rId3"/>
            </p:custDataLst>
          </p:nvPr>
        </p:nvSpPr>
        <p:spPr>
          <a:xfrm>
            <a:off x="444623" y="1628800"/>
            <a:ext cx="8147248" cy="2351139"/>
          </a:xfrm>
        </p:spPr>
        <p:txBody>
          <a:bodyPr>
            <a:noAutofit/>
          </a:bodyPr>
          <a:lstStyle/>
          <a:p>
            <a:r>
              <a:rPr lang="el-GR" altLang="el-GR" sz="2800" dirty="0">
                <a:solidFill>
                  <a:srgbClr val="000000"/>
                </a:solidFill>
                <a:cs typeface="Times New Roman" panose="02020603050405020304" pitchFamily="18" charset="0"/>
              </a:rPr>
              <a:t>Το άτομο μπορεί να ψάξει μέσα του για καθοδηγητικές αξίες και κανόνες με τους οποίους θα ζήσει. </a:t>
            </a:r>
          </a:p>
          <a:p>
            <a:r>
              <a:rPr lang="el-GR" altLang="el-GR" sz="2800" dirty="0">
                <a:solidFill>
                  <a:srgbClr val="000000"/>
                </a:solidFill>
                <a:cs typeface="Times New Roman" panose="02020603050405020304" pitchFamily="18" charset="0"/>
              </a:rPr>
              <a:t>Σέβεται τις απόψεις και τις επιθυμίες  των άλλων, αλλά δεν τους επιτρέπει να υπαγορεύουν αποφάσεις και συμπεριφορά. </a:t>
            </a:r>
          </a:p>
          <a:p>
            <a:r>
              <a:rPr lang="el-GR" altLang="el-GR" sz="2800" dirty="0">
                <a:solidFill>
                  <a:srgbClr val="000000"/>
                </a:solidFill>
                <a:cs typeface="Times New Roman" panose="02020603050405020304" pitchFamily="18" charset="0"/>
              </a:rPr>
              <a:t>Το άτομο που είναι αυτόνομο και ανεξάρτητο μπορεί να δουλέψει ανεξάρτητα και σε συνεργασία με άλλους χωρίς να χάνει την αυτονομία  του.</a:t>
            </a:r>
          </a:p>
          <a:p>
            <a:endParaRPr lang="el-GR" altLang="el-GR" sz="2800" dirty="0">
              <a:solidFill>
                <a:srgbClr val="000000"/>
              </a:solidFill>
              <a:cs typeface="Times New Roman" panose="02020603050405020304" pitchFamily="18" charset="0"/>
            </a:endParaRPr>
          </a:p>
        </p:txBody>
      </p:sp>
      <p:sp>
        <p:nvSpPr>
          <p:cNvPr id="6" name="Θέση υποσέλιδου 3" descr="."/>
          <p:cNvSpPr txBox="1">
            <a:spLocks/>
          </p:cNvSpPr>
          <p:nvPr>
            <p:custDataLst>
              <p:tags r:id="rId4"/>
            </p:custDataLst>
          </p:nvPr>
        </p:nvSpPr>
        <p:spPr>
          <a:xfrm>
            <a:off x="2771801" y="6381328"/>
            <a:ext cx="360040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 Ψυχική Υγεία – Ψυχική </a:t>
            </a:r>
            <a:r>
              <a:rPr lang="el-GR" sz="1400" dirty="0" smtClean="0"/>
              <a:t>Διαταραχή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27274461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dirty="0"/>
              <a:t>Μεγιστοποίηση των </a:t>
            </a:r>
            <a:r>
              <a:rPr lang="el-GR" dirty="0" smtClean="0"/>
              <a:t> δυνατοτήτων </a:t>
            </a:r>
            <a:r>
              <a:rPr lang="el-GR" dirty="0"/>
              <a:t>κάποιου</a:t>
            </a:r>
            <a:r>
              <a:rPr lang="el-GR" dirty="0" smtClean="0"/>
              <a:t>: </a:t>
            </a:r>
            <a:endParaRPr lang="en-US" sz="2800" b="0" dirty="0"/>
          </a:p>
        </p:txBody>
      </p:sp>
      <p:sp>
        <p:nvSpPr>
          <p:cNvPr id="9" name="Θέση περιεχομένου 8"/>
          <p:cNvSpPr>
            <a:spLocks noGrp="1"/>
          </p:cNvSpPr>
          <p:nvPr>
            <p:ph idx="1"/>
            <p:custDataLst>
              <p:tags r:id="rId3"/>
            </p:custDataLst>
          </p:nvPr>
        </p:nvSpPr>
        <p:spPr>
          <a:xfrm>
            <a:off x="444623" y="1844824"/>
            <a:ext cx="8147248" cy="2351139"/>
          </a:xfrm>
        </p:spPr>
        <p:txBody>
          <a:bodyPr>
            <a:noAutofit/>
          </a:bodyPr>
          <a:lstStyle/>
          <a:p>
            <a:r>
              <a:rPr lang="el-GR" altLang="el-GR" sz="2800" dirty="0">
                <a:solidFill>
                  <a:srgbClr val="000000"/>
                </a:solidFill>
                <a:cs typeface="Times New Roman" panose="02020603050405020304" pitchFamily="18" charset="0"/>
              </a:rPr>
              <a:t>Το άτομο είναι προσανατολισμένο προς την ανάπτυξη και την αυτοπραγμάτωση </a:t>
            </a:r>
          </a:p>
          <a:p>
            <a:r>
              <a:rPr lang="el-GR" altLang="el-GR" sz="2800" dirty="0">
                <a:solidFill>
                  <a:srgbClr val="000000"/>
                </a:solidFill>
                <a:cs typeface="Times New Roman" panose="02020603050405020304" pitchFamily="18" charset="0"/>
              </a:rPr>
              <a:t>και συνεχώς αγωνίζεται να αναπτυχθεί ως άτομο. </a:t>
            </a:r>
          </a:p>
        </p:txBody>
      </p:sp>
      <p:sp>
        <p:nvSpPr>
          <p:cNvPr id="6" name="Θέση υποσέλιδου 3" descr="."/>
          <p:cNvSpPr txBox="1">
            <a:spLocks/>
          </p:cNvSpPr>
          <p:nvPr>
            <p:custDataLst>
              <p:tags r:id="rId4"/>
            </p:custDataLst>
          </p:nvPr>
        </p:nvSpPr>
        <p:spPr>
          <a:xfrm>
            <a:off x="2771801" y="6381328"/>
            <a:ext cx="360040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 Ψυχική Υγεία – Ψυχική </a:t>
            </a:r>
            <a:r>
              <a:rPr lang="el-GR" sz="1400" dirty="0" smtClean="0"/>
              <a:t>Διαταραχή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7466519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dirty="0"/>
              <a:t>Ανοχή των αβεβαιοτήτων </a:t>
            </a:r>
            <a:r>
              <a:rPr lang="el-GR" dirty="0" smtClean="0"/>
              <a:t>            της ζωής (1): </a:t>
            </a:r>
            <a:endParaRPr lang="en-US" sz="2800" b="0" dirty="0"/>
          </a:p>
        </p:txBody>
      </p:sp>
      <p:sp>
        <p:nvSpPr>
          <p:cNvPr id="9" name="Θέση περιεχομένου 8"/>
          <p:cNvSpPr>
            <a:spLocks noGrp="1"/>
          </p:cNvSpPr>
          <p:nvPr>
            <p:ph idx="1"/>
            <p:custDataLst>
              <p:tags r:id="rId3"/>
            </p:custDataLst>
          </p:nvPr>
        </p:nvSpPr>
        <p:spPr>
          <a:xfrm>
            <a:off x="444623" y="1844824"/>
            <a:ext cx="8147248" cy="2351139"/>
          </a:xfrm>
        </p:spPr>
        <p:txBody>
          <a:bodyPr>
            <a:noAutofit/>
          </a:bodyPr>
          <a:lstStyle/>
          <a:p>
            <a:r>
              <a:rPr lang="el-GR" altLang="el-GR" sz="2800" dirty="0">
                <a:solidFill>
                  <a:srgbClr val="000000"/>
                </a:solidFill>
                <a:cs typeface="Times New Roman" panose="02020603050405020304" pitchFamily="18" charset="0"/>
              </a:rPr>
              <a:t>Το άτομο μπορεί να αντιμετωπίσει προκλήσεις  στη ζωή με ελπίδα και θετική προοπτική  παρόλο </a:t>
            </a:r>
            <a:r>
              <a:rPr lang="el-GR" altLang="el-GR" sz="2800" dirty="0" smtClean="0">
                <a:solidFill>
                  <a:srgbClr val="000000"/>
                </a:solidFill>
                <a:cs typeface="Times New Roman" panose="02020603050405020304" pitchFamily="18" charset="0"/>
              </a:rPr>
              <a:t>που δεν </a:t>
            </a:r>
            <a:r>
              <a:rPr lang="el-GR" altLang="el-GR" sz="2800" dirty="0">
                <a:solidFill>
                  <a:srgbClr val="000000"/>
                </a:solidFill>
                <a:cs typeface="Times New Roman" panose="02020603050405020304" pitchFamily="18" charset="0"/>
              </a:rPr>
              <a:t>ξέρει τι επιφυλάσσει το μέλλον. </a:t>
            </a:r>
          </a:p>
        </p:txBody>
      </p:sp>
      <p:sp>
        <p:nvSpPr>
          <p:cNvPr id="6" name="Θέση υποσέλιδου 3" descr="."/>
          <p:cNvSpPr txBox="1">
            <a:spLocks/>
          </p:cNvSpPr>
          <p:nvPr>
            <p:custDataLst>
              <p:tags r:id="rId4"/>
            </p:custDataLst>
          </p:nvPr>
        </p:nvSpPr>
        <p:spPr>
          <a:xfrm>
            <a:off x="2771801" y="6381328"/>
            <a:ext cx="360040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 Ψυχική Υγεία – Ψυχική </a:t>
            </a:r>
            <a:r>
              <a:rPr lang="el-GR" sz="1400" dirty="0" smtClean="0"/>
              <a:t>Διαταραχή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10552465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dirty="0"/>
              <a:t>Ανοχή των αβεβαιοτήτων </a:t>
            </a:r>
            <a:r>
              <a:rPr lang="el-GR" dirty="0" smtClean="0"/>
              <a:t>            της ζωής (2): </a:t>
            </a:r>
            <a:endParaRPr lang="en-US" sz="2800" b="0" dirty="0"/>
          </a:p>
        </p:txBody>
      </p:sp>
      <p:sp>
        <p:nvSpPr>
          <p:cNvPr id="9" name="Θέση περιεχομένου 8"/>
          <p:cNvSpPr>
            <a:spLocks noGrp="1"/>
          </p:cNvSpPr>
          <p:nvPr>
            <p:ph idx="1"/>
            <p:custDataLst>
              <p:tags r:id="rId3"/>
            </p:custDataLst>
          </p:nvPr>
        </p:nvSpPr>
        <p:spPr>
          <a:xfrm>
            <a:off x="444623" y="1844824"/>
            <a:ext cx="8147248" cy="2351139"/>
          </a:xfrm>
        </p:spPr>
        <p:txBody>
          <a:bodyPr>
            <a:noAutofit/>
          </a:bodyPr>
          <a:lstStyle/>
          <a:p>
            <a:r>
              <a:rPr lang="el-GR" altLang="el-GR" sz="2800" b="1" dirty="0" smtClean="0">
                <a:solidFill>
                  <a:srgbClr val="000000"/>
                </a:solidFill>
                <a:cs typeface="Times New Roman" panose="02020603050405020304" pitchFamily="18" charset="0"/>
              </a:rPr>
              <a:t>Αυτό-εκτίμηση</a:t>
            </a:r>
            <a:r>
              <a:rPr lang="el-GR" altLang="el-GR" sz="2800" b="1" dirty="0">
                <a:solidFill>
                  <a:srgbClr val="000000"/>
                </a:solidFill>
                <a:cs typeface="Times New Roman" panose="02020603050405020304" pitchFamily="18" charset="0"/>
              </a:rPr>
              <a:t>:</a:t>
            </a:r>
            <a:r>
              <a:rPr lang="el-GR" altLang="el-GR" sz="2800" dirty="0">
                <a:solidFill>
                  <a:srgbClr val="000000"/>
                </a:solidFill>
                <a:cs typeface="Times New Roman" panose="02020603050405020304" pitchFamily="18" charset="0"/>
              </a:rPr>
              <a:t> Το άτομο έχει ρεαλιστική επίγνωση των δυνατοτήτων και των ορίων του.</a:t>
            </a:r>
          </a:p>
          <a:p>
            <a:r>
              <a:rPr lang="el-GR" altLang="el-GR" sz="2800" b="1" dirty="0">
                <a:solidFill>
                  <a:srgbClr val="000000"/>
                </a:solidFill>
                <a:cs typeface="Times New Roman" panose="02020603050405020304" pitchFamily="18" charset="0"/>
              </a:rPr>
              <a:t>Καλή γνώση του περιβάλλοντος: </a:t>
            </a:r>
            <a:r>
              <a:rPr lang="el-GR" altLang="el-GR" sz="2800" dirty="0">
                <a:solidFill>
                  <a:srgbClr val="000000"/>
                </a:solidFill>
                <a:cs typeface="Times New Roman" panose="02020603050405020304" pitchFamily="18" charset="0"/>
              </a:rPr>
              <a:t>Το άτομο μπορεί να αντιμετωπίσει το περιβάλλον και να επηρεαστεί από αυτό μ’ ένα τρόπο ικανοποιητικό, αποτελεσματικό και δημιουργικό. </a:t>
            </a:r>
          </a:p>
        </p:txBody>
      </p:sp>
      <p:sp>
        <p:nvSpPr>
          <p:cNvPr id="6" name="Θέση υποσέλιδου 3" descr="."/>
          <p:cNvSpPr txBox="1">
            <a:spLocks/>
          </p:cNvSpPr>
          <p:nvPr>
            <p:custDataLst>
              <p:tags r:id="rId4"/>
            </p:custDataLst>
          </p:nvPr>
        </p:nvSpPr>
        <p:spPr>
          <a:xfrm>
            <a:off x="2771801" y="6381328"/>
            <a:ext cx="360040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 Ψυχική Υγεία – Ψυχική </a:t>
            </a:r>
            <a:r>
              <a:rPr lang="el-GR" sz="1400" dirty="0" smtClean="0"/>
              <a:t>Διαταραχή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9758737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dirty="0"/>
              <a:t>Ανοχή των αβεβαιοτήτων </a:t>
            </a:r>
            <a:r>
              <a:rPr lang="el-GR" dirty="0" smtClean="0"/>
              <a:t>            της ζωής (3): </a:t>
            </a:r>
            <a:endParaRPr lang="en-US" sz="2800" b="0" dirty="0"/>
          </a:p>
        </p:txBody>
      </p:sp>
      <p:sp>
        <p:nvSpPr>
          <p:cNvPr id="9" name="Θέση περιεχομένου 8"/>
          <p:cNvSpPr>
            <a:spLocks noGrp="1"/>
          </p:cNvSpPr>
          <p:nvPr>
            <p:ph idx="1"/>
            <p:custDataLst>
              <p:tags r:id="rId3"/>
            </p:custDataLst>
          </p:nvPr>
        </p:nvSpPr>
        <p:spPr>
          <a:xfrm>
            <a:off x="444623" y="1844824"/>
            <a:ext cx="8147248" cy="2351139"/>
          </a:xfrm>
        </p:spPr>
        <p:txBody>
          <a:bodyPr>
            <a:noAutofit/>
          </a:bodyPr>
          <a:lstStyle/>
          <a:p>
            <a:r>
              <a:rPr lang="el-GR" altLang="el-GR" sz="2800" b="1" dirty="0" smtClean="0">
                <a:solidFill>
                  <a:srgbClr val="000000"/>
                </a:solidFill>
                <a:cs typeface="Times New Roman" panose="02020603050405020304" pitchFamily="18" charset="0"/>
              </a:rPr>
              <a:t>Οριοθέτηση </a:t>
            </a:r>
            <a:r>
              <a:rPr lang="el-GR" altLang="el-GR" sz="2800" b="1" dirty="0">
                <a:solidFill>
                  <a:srgbClr val="000000"/>
                </a:solidFill>
                <a:cs typeface="Times New Roman" panose="02020603050405020304" pitchFamily="18" charset="0"/>
              </a:rPr>
              <a:t>της πραγματικότητας:</a:t>
            </a:r>
            <a:r>
              <a:rPr lang="el-GR" altLang="el-GR" sz="2800" dirty="0">
                <a:solidFill>
                  <a:srgbClr val="000000"/>
                </a:solidFill>
                <a:cs typeface="Times New Roman" panose="02020603050405020304" pitchFamily="18" charset="0"/>
              </a:rPr>
              <a:t> Το άτομο μπορεί να ξεχωρίσει τον πραγματικό κόσμο από ένα όνειρο, το γεγονός από τη φαντασία, και να δράσει ανάλογα.</a:t>
            </a:r>
          </a:p>
          <a:p>
            <a:r>
              <a:rPr lang="el-GR" altLang="el-GR" sz="2800" b="1" dirty="0">
                <a:solidFill>
                  <a:srgbClr val="000000"/>
                </a:solidFill>
                <a:cs typeface="Times New Roman" panose="02020603050405020304" pitchFamily="18" charset="0"/>
              </a:rPr>
              <a:t>Χειρισμός του άγχους: </a:t>
            </a:r>
            <a:r>
              <a:rPr lang="el-GR" altLang="el-GR" sz="2800" dirty="0">
                <a:solidFill>
                  <a:srgbClr val="000000"/>
                </a:solidFill>
                <a:cs typeface="Times New Roman" panose="02020603050405020304" pitchFamily="18" charset="0"/>
              </a:rPr>
              <a:t>Τα άτομο μπορεί να αντέξει τα άγχη της ζωής, να χειριστεί κατάλληλα την ανησυχία  ή το πένθος, και να βιώσει την αποτυχία χωρίς να καταρρεύσει. </a:t>
            </a:r>
          </a:p>
        </p:txBody>
      </p:sp>
      <p:sp>
        <p:nvSpPr>
          <p:cNvPr id="6" name="Θέση υποσέλιδου 3" descr="."/>
          <p:cNvSpPr txBox="1">
            <a:spLocks/>
          </p:cNvSpPr>
          <p:nvPr>
            <p:custDataLst>
              <p:tags r:id="rId4"/>
            </p:custDataLst>
          </p:nvPr>
        </p:nvSpPr>
        <p:spPr>
          <a:xfrm>
            <a:off x="2771801" y="6381328"/>
            <a:ext cx="360040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 Ψυχική Υγεία – Ψυχική </a:t>
            </a:r>
            <a:r>
              <a:rPr lang="el-GR" sz="1400" dirty="0" smtClean="0"/>
              <a:t>Διαταραχή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38834374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dirty="0"/>
              <a:t>Οι παράγοντες που επηρεάζουν</a:t>
            </a:r>
            <a:br>
              <a:rPr lang="el-GR" dirty="0"/>
            </a:br>
            <a:r>
              <a:rPr lang="el-GR" dirty="0"/>
              <a:t> την ψυχική υγεία </a:t>
            </a:r>
            <a:endParaRPr lang="en-US" sz="2800" b="0" dirty="0"/>
          </a:p>
        </p:txBody>
      </p:sp>
      <p:sp>
        <p:nvSpPr>
          <p:cNvPr id="9" name="Θέση περιεχομένου 8"/>
          <p:cNvSpPr>
            <a:spLocks noGrp="1"/>
          </p:cNvSpPr>
          <p:nvPr>
            <p:ph idx="1"/>
            <p:custDataLst>
              <p:tags r:id="rId3"/>
            </p:custDataLst>
          </p:nvPr>
        </p:nvSpPr>
        <p:spPr>
          <a:xfrm>
            <a:off x="444623" y="1844824"/>
            <a:ext cx="8147248" cy="2351139"/>
          </a:xfrm>
        </p:spPr>
        <p:txBody>
          <a:bodyPr>
            <a:noAutofit/>
          </a:bodyPr>
          <a:lstStyle/>
          <a:p>
            <a:pPr marL="0" indent="0">
              <a:buNone/>
            </a:pPr>
            <a:r>
              <a:rPr lang="el-GR" altLang="el-GR" sz="2800" b="1" dirty="0">
                <a:solidFill>
                  <a:srgbClr val="000000"/>
                </a:solidFill>
                <a:cs typeface="Times New Roman" panose="02020603050405020304" pitchFamily="18" charset="0"/>
              </a:rPr>
              <a:t>μπορούν να κατηγοριοποιηθούν </a:t>
            </a:r>
            <a:r>
              <a:rPr lang="el-GR" altLang="el-GR" sz="2800" b="1" dirty="0" smtClean="0">
                <a:solidFill>
                  <a:srgbClr val="000000"/>
                </a:solidFill>
                <a:cs typeface="Times New Roman" panose="02020603050405020304" pitchFamily="18" charset="0"/>
              </a:rPr>
              <a:t>ως :</a:t>
            </a:r>
            <a:endParaRPr lang="el-GR" altLang="el-GR" sz="2800" b="1" dirty="0">
              <a:solidFill>
                <a:srgbClr val="000000"/>
              </a:solidFill>
              <a:cs typeface="Times New Roman" panose="02020603050405020304" pitchFamily="18" charset="0"/>
            </a:endParaRPr>
          </a:p>
          <a:p>
            <a:r>
              <a:rPr lang="el-GR" altLang="el-GR" sz="2800" b="1" dirty="0" smtClean="0">
                <a:solidFill>
                  <a:srgbClr val="000000"/>
                </a:solidFill>
                <a:cs typeface="Times New Roman" panose="02020603050405020304" pitchFamily="18" charset="0"/>
              </a:rPr>
              <a:t>ατομικοί</a:t>
            </a:r>
            <a:r>
              <a:rPr lang="el-GR" altLang="el-GR" sz="2800" b="1" dirty="0">
                <a:solidFill>
                  <a:srgbClr val="000000"/>
                </a:solidFill>
                <a:cs typeface="Times New Roman" panose="02020603050405020304" pitchFamily="18" charset="0"/>
              </a:rPr>
              <a:t>, </a:t>
            </a:r>
          </a:p>
          <a:p>
            <a:r>
              <a:rPr lang="el-GR" altLang="el-GR" sz="2800" b="1" dirty="0">
                <a:solidFill>
                  <a:srgbClr val="000000"/>
                </a:solidFill>
                <a:cs typeface="Times New Roman" panose="02020603050405020304" pitchFamily="18" charset="0"/>
              </a:rPr>
              <a:t>διαπροσωπικοί, και </a:t>
            </a:r>
          </a:p>
          <a:p>
            <a:r>
              <a:rPr lang="el-GR" altLang="el-GR" sz="2800" b="1" dirty="0">
                <a:solidFill>
                  <a:srgbClr val="000000"/>
                </a:solidFill>
                <a:cs typeface="Times New Roman" panose="02020603050405020304" pitchFamily="18" charset="0"/>
              </a:rPr>
              <a:t>κοινωνικοί / πολιτισμικοί. </a:t>
            </a:r>
          </a:p>
        </p:txBody>
      </p:sp>
      <p:sp>
        <p:nvSpPr>
          <p:cNvPr id="6" name="Θέση υποσέλιδου 3" descr="."/>
          <p:cNvSpPr txBox="1">
            <a:spLocks/>
          </p:cNvSpPr>
          <p:nvPr>
            <p:custDataLst>
              <p:tags r:id="rId4"/>
            </p:custDataLst>
          </p:nvPr>
        </p:nvSpPr>
        <p:spPr>
          <a:xfrm>
            <a:off x="2771801" y="6381328"/>
            <a:ext cx="360040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 Ψυχική Υγεία – Ψυχική </a:t>
            </a:r>
            <a:r>
              <a:rPr lang="el-GR" sz="1400" dirty="0" smtClean="0"/>
              <a:t>Διαταραχή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21907910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dirty="0"/>
              <a:t>Οι ατομικοί παράγοντες περιλαμβάνουν</a:t>
            </a:r>
            <a:endParaRPr lang="en-US" sz="2800" b="0" dirty="0"/>
          </a:p>
        </p:txBody>
      </p:sp>
      <p:sp>
        <p:nvSpPr>
          <p:cNvPr id="9" name="Θέση περιεχομένου 8"/>
          <p:cNvSpPr>
            <a:spLocks noGrp="1"/>
          </p:cNvSpPr>
          <p:nvPr>
            <p:ph idx="1"/>
            <p:custDataLst>
              <p:tags r:id="rId3"/>
            </p:custDataLst>
          </p:nvPr>
        </p:nvSpPr>
        <p:spPr>
          <a:xfrm>
            <a:off x="251520" y="1628800"/>
            <a:ext cx="8712968" cy="2351139"/>
          </a:xfrm>
        </p:spPr>
        <p:txBody>
          <a:bodyPr>
            <a:noAutofit/>
          </a:bodyPr>
          <a:lstStyle/>
          <a:p>
            <a:r>
              <a:rPr lang="el-GR" altLang="el-GR" sz="2800" dirty="0">
                <a:solidFill>
                  <a:srgbClr val="000000"/>
                </a:solidFill>
                <a:cs typeface="Times New Roman" panose="02020603050405020304" pitchFamily="18" charset="0"/>
              </a:rPr>
              <a:t>το βιολογικό υπόβαθρο του ατόμου,</a:t>
            </a:r>
          </a:p>
          <a:p>
            <a:r>
              <a:rPr lang="el-GR" altLang="el-GR" sz="2800" dirty="0" smtClean="0">
                <a:solidFill>
                  <a:srgbClr val="000000"/>
                </a:solidFill>
                <a:cs typeface="Times New Roman" panose="02020603050405020304" pitchFamily="18" charset="0"/>
              </a:rPr>
              <a:t>την </a:t>
            </a:r>
            <a:r>
              <a:rPr lang="el-GR" altLang="el-GR" sz="2800" dirty="0">
                <a:solidFill>
                  <a:srgbClr val="000000"/>
                </a:solidFill>
                <a:cs typeface="Times New Roman" panose="02020603050405020304" pitchFamily="18" charset="0"/>
              </a:rPr>
              <a:t>αίσθηση αρμονίας στη ζωή,</a:t>
            </a:r>
          </a:p>
          <a:p>
            <a:r>
              <a:rPr lang="el-GR" altLang="el-GR" sz="2800" dirty="0" smtClean="0">
                <a:solidFill>
                  <a:srgbClr val="000000"/>
                </a:solidFill>
                <a:cs typeface="Times New Roman" panose="02020603050405020304" pitchFamily="18" charset="0"/>
              </a:rPr>
              <a:t>τη </a:t>
            </a:r>
            <a:r>
              <a:rPr lang="el-GR" altLang="el-GR" sz="2800" dirty="0">
                <a:solidFill>
                  <a:srgbClr val="000000"/>
                </a:solidFill>
                <a:cs typeface="Times New Roman" panose="02020603050405020304" pitchFamily="18" charset="0"/>
              </a:rPr>
              <a:t>ζωντάνια, </a:t>
            </a:r>
          </a:p>
          <a:p>
            <a:r>
              <a:rPr lang="el-GR" altLang="el-GR" sz="2800" dirty="0">
                <a:solidFill>
                  <a:srgbClr val="000000"/>
                </a:solidFill>
                <a:cs typeface="Times New Roman" panose="02020603050405020304" pitchFamily="18" charset="0"/>
              </a:rPr>
              <a:t>την ικανότητα να βρίσκει νόημα στη ζωή, </a:t>
            </a:r>
          </a:p>
          <a:p>
            <a:r>
              <a:rPr lang="el-GR" altLang="el-GR" sz="2800" dirty="0">
                <a:solidFill>
                  <a:srgbClr val="000000"/>
                </a:solidFill>
                <a:cs typeface="Times New Roman" panose="02020603050405020304" pitchFamily="18" charset="0"/>
              </a:rPr>
              <a:t>τη συναισθηματική προσαρμοστικότητα  και ανθεκτικότητα, </a:t>
            </a:r>
          </a:p>
          <a:p>
            <a:r>
              <a:rPr lang="el-GR" altLang="el-GR" sz="2800" dirty="0">
                <a:solidFill>
                  <a:srgbClr val="000000"/>
                </a:solidFill>
                <a:cs typeface="Times New Roman" panose="02020603050405020304" pitchFamily="18" charset="0"/>
              </a:rPr>
              <a:t>την πνευματικότητα και </a:t>
            </a:r>
          </a:p>
          <a:p>
            <a:r>
              <a:rPr lang="el-GR" altLang="el-GR" sz="2800" dirty="0">
                <a:solidFill>
                  <a:srgbClr val="000000"/>
                </a:solidFill>
                <a:cs typeface="Times New Roman" panose="02020603050405020304" pitchFamily="18" charset="0"/>
              </a:rPr>
              <a:t>θετική ταυτότητα. </a:t>
            </a:r>
          </a:p>
        </p:txBody>
      </p:sp>
      <p:sp>
        <p:nvSpPr>
          <p:cNvPr id="6" name="Θέση υποσέλιδου 3" descr="."/>
          <p:cNvSpPr txBox="1">
            <a:spLocks/>
          </p:cNvSpPr>
          <p:nvPr>
            <p:custDataLst>
              <p:tags r:id="rId4"/>
            </p:custDataLst>
          </p:nvPr>
        </p:nvSpPr>
        <p:spPr>
          <a:xfrm>
            <a:off x="2771801" y="6381328"/>
            <a:ext cx="360040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 Ψυχική Υγεία – Ψυχική </a:t>
            </a:r>
            <a:r>
              <a:rPr lang="el-GR" sz="1400" dirty="0" smtClean="0"/>
              <a:t>Διαταραχή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19110244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dirty="0"/>
              <a:t>Οι διαπροσωπικοί παράγοντες περιλαμβάνουν</a:t>
            </a:r>
            <a:endParaRPr lang="en-US" sz="2800" b="0" dirty="0"/>
          </a:p>
        </p:txBody>
      </p:sp>
      <p:sp>
        <p:nvSpPr>
          <p:cNvPr id="9" name="Θέση περιεχομένου 8"/>
          <p:cNvSpPr>
            <a:spLocks noGrp="1"/>
          </p:cNvSpPr>
          <p:nvPr>
            <p:ph idx="1"/>
            <p:custDataLst>
              <p:tags r:id="rId3"/>
            </p:custDataLst>
          </p:nvPr>
        </p:nvSpPr>
        <p:spPr>
          <a:xfrm>
            <a:off x="251520" y="1628800"/>
            <a:ext cx="8712968" cy="2351139"/>
          </a:xfrm>
        </p:spPr>
        <p:txBody>
          <a:bodyPr>
            <a:noAutofit/>
          </a:bodyPr>
          <a:lstStyle/>
          <a:p>
            <a:r>
              <a:rPr lang="el-GR" altLang="el-GR" sz="2800" dirty="0">
                <a:solidFill>
                  <a:srgbClr val="000000"/>
                </a:solidFill>
                <a:cs typeface="Times New Roman" panose="02020603050405020304" pitchFamily="18" charset="0"/>
              </a:rPr>
              <a:t>την αποτελεσματική επικοινωνία, </a:t>
            </a:r>
          </a:p>
          <a:p>
            <a:r>
              <a:rPr lang="el-GR" altLang="el-GR" sz="2800" dirty="0">
                <a:solidFill>
                  <a:srgbClr val="000000"/>
                </a:solidFill>
                <a:cs typeface="Times New Roman" panose="02020603050405020304" pitchFamily="18" charset="0"/>
              </a:rPr>
              <a:t>την ικανότητα αλληλοβοήθειας,</a:t>
            </a:r>
          </a:p>
          <a:p>
            <a:r>
              <a:rPr lang="el-GR" altLang="el-GR" sz="2800" dirty="0" smtClean="0">
                <a:solidFill>
                  <a:srgbClr val="000000"/>
                </a:solidFill>
                <a:cs typeface="Times New Roman" panose="02020603050405020304" pitchFamily="18" charset="0"/>
              </a:rPr>
              <a:t>την </a:t>
            </a:r>
            <a:r>
              <a:rPr lang="el-GR" altLang="el-GR" sz="2800" dirty="0">
                <a:solidFill>
                  <a:srgbClr val="000000"/>
                </a:solidFill>
                <a:cs typeface="Times New Roman" panose="02020603050405020304" pitchFamily="18" charset="0"/>
              </a:rPr>
              <a:t>οικειότητα και </a:t>
            </a:r>
          </a:p>
          <a:p>
            <a:r>
              <a:rPr lang="el-GR" altLang="el-GR" sz="2800" dirty="0">
                <a:solidFill>
                  <a:srgbClr val="000000"/>
                </a:solidFill>
                <a:cs typeface="Times New Roman" panose="02020603050405020304" pitchFamily="18" charset="0"/>
              </a:rPr>
              <a:t>μια ισορροπία ανάμεσα στο χωρισμό και τον δεσμό. </a:t>
            </a:r>
          </a:p>
        </p:txBody>
      </p:sp>
      <p:sp>
        <p:nvSpPr>
          <p:cNvPr id="6" name="Θέση υποσέλιδου 3" descr="."/>
          <p:cNvSpPr txBox="1">
            <a:spLocks/>
          </p:cNvSpPr>
          <p:nvPr>
            <p:custDataLst>
              <p:tags r:id="rId4"/>
            </p:custDataLst>
          </p:nvPr>
        </p:nvSpPr>
        <p:spPr>
          <a:xfrm>
            <a:off x="2771801" y="6381328"/>
            <a:ext cx="360040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 Ψυχική Υγεία – Ψυχική </a:t>
            </a:r>
            <a:r>
              <a:rPr lang="el-GR" sz="1400" dirty="0" smtClean="0"/>
              <a:t>Διαταραχή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18592760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dirty="0"/>
              <a:t>Οι κοινωνικοί / πολιτισμικοί παράγοντες περιλαμβάνουν</a:t>
            </a:r>
            <a:endParaRPr lang="en-US" sz="2800" b="0" dirty="0"/>
          </a:p>
        </p:txBody>
      </p:sp>
      <p:sp>
        <p:nvSpPr>
          <p:cNvPr id="9" name="Θέση περιεχομένου 8"/>
          <p:cNvSpPr>
            <a:spLocks noGrp="1"/>
          </p:cNvSpPr>
          <p:nvPr>
            <p:ph idx="1"/>
            <p:custDataLst>
              <p:tags r:id="rId3"/>
            </p:custDataLst>
          </p:nvPr>
        </p:nvSpPr>
        <p:spPr>
          <a:xfrm>
            <a:off x="251520" y="1628800"/>
            <a:ext cx="8712968" cy="2351139"/>
          </a:xfrm>
        </p:spPr>
        <p:txBody>
          <a:bodyPr>
            <a:noAutofit/>
          </a:bodyPr>
          <a:lstStyle/>
          <a:p>
            <a:r>
              <a:rPr lang="el-GR" altLang="el-GR" sz="2800" dirty="0">
                <a:solidFill>
                  <a:srgbClr val="000000"/>
                </a:solidFill>
                <a:cs typeface="Times New Roman" panose="02020603050405020304" pitchFamily="18" charset="0"/>
              </a:rPr>
              <a:t>την αίσθηση της κοινότητας,</a:t>
            </a:r>
          </a:p>
          <a:p>
            <a:r>
              <a:rPr lang="el-GR" altLang="el-GR" sz="2800" dirty="0" smtClean="0">
                <a:solidFill>
                  <a:srgbClr val="000000"/>
                </a:solidFill>
                <a:cs typeface="Times New Roman" panose="02020603050405020304" pitchFamily="18" charset="0"/>
              </a:rPr>
              <a:t>την πρόσβαση </a:t>
            </a:r>
            <a:r>
              <a:rPr lang="el-GR" altLang="el-GR" sz="2800" dirty="0">
                <a:solidFill>
                  <a:srgbClr val="000000"/>
                </a:solidFill>
                <a:cs typeface="Times New Roman" panose="02020603050405020304" pitchFamily="18" charset="0"/>
              </a:rPr>
              <a:t>σε επαρκείς πόρους, </a:t>
            </a:r>
          </a:p>
          <a:p>
            <a:r>
              <a:rPr lang="el-GR" altLang="el-GR" sz="2800" dirty="0" smtClean="0">
                <a:solidFill>
                  <a:srgbClr val="000000"/>
                </a:solidFill>
                <a:cs typeface="Times New Roman" panose="02020603050405020304" pitchFamily="18" charset="0"/>
              </a:rPr>
              <a:t>τη μη </a:t>
            </a:r>
            <a:r>
              <a:rPr lang="el-GR" altLang="el-GR" sz="2800" dirty="0">
                <a:solidFill>
                  <a:srgbClr val="000000"/>
                </a:solidFill>
                <a:cs typeface="Times New Roman" panose="02020603050405020304" pitchFamily="18" charset="0"/>
              </a:rPr>
              <a:t>ανοχή της βίας, και </a:t>
            </a:r>
          </a:p>
          <a:p>
            <a:r>
              <a:rPr lang="el-GR" altLang="el-GR" sz="2800" dirty="0" smtClean="0">
                <a:solidFill>
                  <a:srgbClr val="000000"/>
                </a:solidFill>
                <a:cs typeface="Times New Roman" panose="02020603050405020304" pitchFamily="18" charset="0"/>
              </a:rPr>
              <a:t>την υποστήριξη </a:t>
            </a:r>
            <a:r>
              <a:rPr lang="el-GR" altLang="el-GR" sz="2800" dirty="0">
                <a:solidFill>
                  <a:srgbClr val="000000"/>
                </a:solidFill>
                <a:cs typeface="Times New Roman" panose="02020603050405020304" pitchFamily="18" charset="0"/>
              </a:rPr>
              <a:t>της διαφορετικότητας ανάμεσα στους </a:t>
            </a:r>
            <a:r>
              <a:rPr lang="el-GR" altLang="el-GR" sz="2800" dirty="0" smtClean="0">
                <a:solidFill>
                  <a:srgbClr val="000000"/>
                </a:solidFill>
                <a:cs typeface="Times New Roman" panose="02020603050405020304" pitchFamily="18" charset="0"/>
              </a:rPr>
              <a:t>ανθρώπους. </a:t>
            </a:r>
            <a:endParaRPr lang="el-GR" altLang="el-GR" sz="2800" dirty="0">
              <a:solidFill>
                <a:srgbClr val="000000"/>
              </a:solidFill>
              <a:cs typeface="Times New Roman" panose="02020603050405020304" pitchFamily="18" charset="0"/>
            </a:endParaRPr>
          </a:p>
        </p:txBody>
      </p:sp>
      <p:sp>
        <p:nvSpPr>
          <p:cNvPr id="6" name="Θέση υποσέλιδου 3" descr="."/>
          <p:cNvSpPr txBox="1">
            <a:spLocks/>
          </p:cNvSpPr>
          <p:nvPr>
            <p:custDataLst>
              <p:tags r:id="rId4"/>
            </p:custDataLst>
          </p:nvPr>
        </p:nvSpPr>
        <p:spPr>
          <a:xfrm>
            <a:off x="2771801" y="6381328"/>
            <a:ext cx="360040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 Ψυχική Υγεία – Ψυχική </a:t>
            </a:r>
            <a:r>
              <a:rPr lang="el-GR" sz="1400" dirty="0" smtClean="0"/>
              <a:t>Διαταραχή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37213644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custDataLst>
              <p:tags r:id="rId2"/>
            </p:custDataLst>
          </p:nvPr>
        </p:nvSpPr>
        <p:spPr/>
        <p:txBody>
          <a:bodyPr/>
          <a:lstStyle/>
          <a:p>
            <a:r>
              <a:rPr lang="el-GR" dirty="0" smtClean="0"/>
              <a:t>Άδειες Χρήσης</a:t>
            </a:r>
            <a:endParaRPr lang="el-GR" dirty="0"/>
          </a:p>
        </p:txBody>
      </p:sp>
      <p:sp>
        <p:nvSpPr>
          <p:cNvPr id="9" name="Subtitle 8"/>
          <p:cNvSpPr>
            <a:spLocks noGrp="1"/>
          </p:cNvSpPr>
          <p:nvPr>
            <p:ph idx="1"/>
            <p:custDataLst>
              <p:tags r:id="rId3"/>
            </p:custDataLst>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7"/>
          </p:cNvPr>
          <p:cNvPicPr>
            <a:picLocks noChangeAspect="1"/>
          </p:cNvPicPr>
          <p:nvPr/>
        </p:nvPicPr>
        <p:blipFill>
          <a:blip r:embed="rId8" cstate="print"/>
          <a:stretch>
            <a:fillRect/>
          </a:stretch>
        </p:blipFill>
        <p:spPr>
          <a:xfrm>
            <a:off x="3707904" y="4941168"/>
            <a:ext cx="1581685" cy="553393"/>
          </a:xfrm>
          <a:prstGeom prst="rect">
            <a:avLst/>
          </a:prstGeom>
        </p:spPr>
      </p:pic>
      <p:sp>
        <p:nvSpPr>
          <p:cNvPr id="3" name="Θέση αριθμού διαφάνειας 2"/>
          <p:cNvSpPr>
            <a:spLocks noGrp="1"/>
          </p:cNvSpPr>
          <p:nvPr>
            <p:ph type="sldNum" sz="quarter" idx="12"/>
            <p:custDataLst>
              <p:tags r:id="rId4"/>
            </p:custDataLst>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dirty="0"/>
              <a:t> </a:t>
            </a:r>
            <a:r>
              <a:rPr lang="el-GR" dirty="0" smtClean="0"/>
              <a:t>Ψυχική </a:t>
            </a:r>
            <a:r>
              <a:rPr lang="el-GR" dirty="0"/>
              <a:t>διαταραχή είναι</a:t>
            </a:r>
            <a:endParaRPr lang="en-US" sz="2800" b="0" dirty="0"/>
          </a:p>
        </p:txBody>
      </p:sp>
      <p:sp>
        <p:nvSpPr>
          <p:cNvPr id="9" name="Θέση περιεχομένου 8"/>
          <p:cNvSpPr>
            <a:spLocks noGrp="1"/>
          </p:cNvSpPr>
          <p:nvPr>
            <p:ph idx="1"/>
            <p:custDataLst>
              <p:tags r:id="rId3"/>
            </p:custDataLst>
          </p:nvPr>
        </p:nvSpPr>
        <p:spPr>
          <a:xfrm>
            <a:off x="251520" y="1628800"/>
            <a:ext cx="8712968" cy="2351139"/>
          </a:xfrm>
        </p:spPr>
        <p:txBody>
          <a:bodyPr>
            <a:noAutofit/>
          </a:bodyPr>
          <a:lstStyle/>
          <a:p>
            <a:pPr marL="0" indent="0">
              <a:buNone/>
            </a:pPr>
            <a:r>
              <a:rPr lang="el-GR" altLang="el-GR" sz="2800" dirty="0" smtClean="0">
                <a:solidFill>
                  <a:srgbClr val="000000"/>
                </a:solidFill>
                <a:cs typeface="Times New Roman" panose="02020603050405020304" pitchFamily="18" charset="0"/>
              </a:rPr>
              <a:t>κλινικά </a:t>
            </a:r>
            <a:r>
              <a:rPr lang="el-GR" altLang="el-GR" sz="2800" dirty="0">
                <a:solidFill>
                  <a:srgbClr val="000000"/>
                </a:solidFill>
                <a:cs typeface="Times New Roman" panose="02020603050405020304" pitchFamily="18" charset="0"/>
              </a:rPr>
              <a:t>σημαντική συμπεριφορά ή ψυχολογικό σύνδρομο που παρατηρείται σ’ ένα άτομο και σχετίζεται με:</a:t>
            </a:r>
          </a:p>
          <a:p>
            <a:r>
              <a:rPr lang="el-GR" altLang="el-GR" sz="2800" dirty="0" smtClean="0">
                <a:solidFill>
                  <a:srgbClr val="000000"/>
                </a:solidFill>
                <a:cs typeface="Times New Roman" panose="02020603050405020304" pitchFamily="18" charset="0"/>
              </a:rPr>
              <a:t>παρούσα </a:t>
            </a:r>
            <a:r>
              <a:rPr lang="el-GR" altLang="el-GR" sz="2800" dirty="0">
                <a:solidFill>
                  <a:srgbClr val="000000"/>
                </a:solidFill>
                <a:cs typeface="Times New Roman" panose="02020603050405020304" pitchFamily="18" charset="0"/>
              </a:rPr>
              <a:t>θλίψη (δηλαδή ένα οδυνηρό σύμπτωμα) ή </a:t>
            </a:r>
          </a:p>
          <a:p>
            <a:r>
              <a:rPr lang="el-GR" altLang="el-GR" sz="2800" dirty="0">
                <a:solidFill>
                  <a:srgbClr val="000000"/>
                </a:solidFill>
                <a:cs typeface="Times New Roman" panose="02020603050405020304" pitchFamily="18" charset="0"/>
              </a:rPr>
              <a:t>ανικανότητα (π. χ. εξασθένιση σε μια ή περισσότερες σημαντικές περιοχές λειτουργίας) ή </a:t>
            </a:r>
          </a:p>
          <a:p>
            <a:r>
              <a:rPr lang="el-GR" altLang="el-GR" sz="2800" dirty="0">
                <a:solidFill>
                  <a:srgbClr val="000000"/>
                </a:solidFill>
                <a:cs typeface="Times New Roman" panose="02020603050405020304" pitchFamily="18" charset="0"/>
              </a:rPr>
              <a:t>μ’ ένα σημαντικά αυξανόμενο ρίσκο να υποστεί θάνατο, πόνο, ανικανότητα, ή μια σημαντική απώλεια ελευθερίας. </a:t>
            </a:r>
          </a:p>
        </p:txBody>
      </p:sp>
      <p:sp>
        <p:nvSpPr>
          <p:cNvPr id="6" name="Θέση υποσέλιδου 3" descr="."/>
          <p:cNvSpPr txBox="1">
            <a:spLocks/>
          </p:cNvSpPr>
          <p:nvPr>
            <p:custDataLst>
              <p:tags r:id="rId4"/>
            </p:custDataLst>
          </p:nvPr>
        </p:nvSpPr>
        <p:spPr>
          <a:xfrm>
            <a:off x="2771801" y="6381328"/>
            <a:ext cx="360040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 Ψυχική Υγεία – Ψυχική </a:t>
            </a:r>
            <a:r>
              <a:rPr lang="el-GR" sz="1400" dirty="0" smtClean="0"/>
              <a:t>Διαταραχή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37105340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60648"/>
            <a:ext cx="9324528" cy="940966"/>
          </a:xfrm>
        </p:spPr>
        <p:txBody>
          <a:bodyPr>
            <a:noAutofit/>
          </a:bodyPr>
          <a:lstStyle/>
          <a:p>
            <a:r>
              <a:rPr lang="el-GR" dirty="0" smtClean="0"/>
              <a:t>Τα κριτήρια </a:t>
            </a:r>
            <a:r>
              <a:rPr lang="el-GR" dirty="0"/>
              <a:t>για τη διάγνωση των ψυχικών διαταραχών περιλαμβάνουν</a:t>
            </a:r>
            <a:endParaRPr lang="en-US" sz="2800" b="0" dirty="0"/>
          </a:p>
        </p:txBody>
      </p:sp>
      <p:sp>
        <p:nvSpPr>
          <p:cNvPr id="9" name="Θέση περιεχομένου 8"/>
          <p:cNvSpPr>
            <a:spLocks noGrp="1"/>
          </p:cNvSpPr>
          <p:nvPr>
            <p:ph idx="1"/>
            <p:custDataLst>
              <p:tags r:id="rId3"/>
            </p:custDataLst>
          </p:nvPr>
        </p:nvSpPr>
        <p:spPr>
          <a:xfrm>
            <a:off x="251520" y="1628800"/>
            <a:ext cx="8712968" cy="2351139"/>
          </a:xfrm>
        </p:spPr>
        <p:txBody>
          <a:bodyPr>
            <a:noAutofit/>
          </a:bodyPr>
          <a:lstStyle/>
          <a:p>
            <a:pPr>
              <a:lnSpc>
                <a:spcPct val="90000"/>
              </a:lnSpc>
            </a:pPr>
            <a:r>
              <a:rPr lang="el-GR" altLang="el-GR" sz="2800" dirty="0" smtClean="0">
                <a:solidFill>
                  <a:srgbClr val="000000"/>
                </a:solidFill>
                <a:cs typeface="Times New Roman" panose="02020603050405020304" pitchFamily="18" charset="0"/>
              </a:rPr>
              <a:t>Δυσαρέσκεια </a:t>
            </a:r>
            <a:r>
              <a:rPr lang="el-GR" altLang="el-GR" sz="2800" dirty="0">
                <a:solidFill>
                  <a:srgbClr val="000000"/>
                </a:solidFill>
                <a:cs typeface="Times New Roman" panose="02020603050405020304" pitchFamily="18" charset="0"/>
              </a:rPr>
              <a:t>με τα χαρακτηριστικά κάποιου, τις ικανότητες και τις επιτεύξεις. </a:t>
            </a:r>
            <a:endParaRPr lang="el-GR" altLang="el-GR" sz="2800" dirty="0">
              <a:solidFill>
                <a:srgbClr val="000000"/>
              </a:solidFill>
            </a:endParaRPr>
          </a:p>
          <a:p>
            <a:pPr>
              <a:lnSpc>
                <a:spcPct val="90000"/>
              </a:lnSpc>
            </a:pPr>
            <a:r>
              <a:rPr lang="el-GR" altLang="el-GR" sz="2800" dirty="0">
                <a:solidFill>
                  <a:srgbClr val="000000"/>
                </a:solidFill>
                <a:cs typeface="Times New Roman" panose="02020603050405020304" pitchFamily="18" charset="0"/>
              </a:rPr>
              <a:t>Μη αποτελεσματικές ή μη ικανοποιητικές σχέσεις. </a:t>
            </a:r>
            <a:endParaRPr lang="el-GR" altLang="el-GR" sz="2800" dirty="0">
              <a:solidFill>
                <a:srgbClr val="000000"/>
              </a:solidFill>
            </a:endParaRPr>
          </a:p>
          <a:p>
            <a:pPr>
              <a:lnSpc>
                <a:spcPct val="90000"/>
              </a:lnSpc>
            </a:pPr>
            <a:r>
              <a:rPr lang="el-GR" altLang="el-GR" sz="2800" dirty="0">
                <a:solidFill>
                  <a:srgbClr val="000000"/>
                </a:solidFill>
                <a:cs typeface="Times New Roman" panose="02020603050405020304" pitchFamily="18" charset="0"/>
              </a:rPr>
              <a:t>Δυσαρέσκεια με τη θέση κάποιου στον κόσμο.</a:t>
            </a:r>
            <a:endParaRPr lang="el-GR" altLang="el-GR" sz="2800" dirty="0">
              <a:solidFill>
                <a:srgbClr val="000000"/>
              </a:solidFill>
            </a:endParaRPr>
          </a:p>
          <a:p>
            <a:pPr>
              <a:lnSpc>
                <a:spcPct val="90000"/>
              </a:lnSpc>
            </a:pPr>
            <a:r>
              <a:rPr lang="el-GR" altLang="el-GR" sz="2800" dirty="0" smtClean="0">
                <a:solidFill>
                  <a:srgbClr val="000000"/>
                </a:solidFill>
                <a:cs typeface="Times New Roman" panose="02020603050405020304" pitchFamily="18" charset="0"/>
              </a:rPr>
              <a:t>Μη </a:t>
            </a:r>
            <a:r>
              <a:rPr lang="el-GR" altLang="el-GR" sz="2800" dirty="0">
                <a:solidFill>
                  <a:srgbClr val="000000"/>
                </a:solidFill>
                <a:cs typeface="Times New Roman" panose="02020603050405020304" pitchFamily="18" charset="0"/>
              </a:rPr>
              <a:t>αποτελεσματική αντιμετώπιση των γεγονότων της ζωής. </a:t>
            </a:r>
            <a:endParaRPr lang="el-GR" altLang="el-GR" sz="2800" dirty="0">
              <a:solidFill>
                <a:srgbClr val="000000"/>
              </a:solidFill>
            </a:endParaRPr>
          </a:p>
          <a:p>
            <a:pPr>
              <a:lnSpc>
                <a:spcPct val="90000"/>
              </a:lnSpc>
            </a:pPr>
            <a:r>
              <a:rPr lang="el-GR" altLang="el-GR" sz="2800" dirty="0">
                <a:solidFill>
                  <a:srgbClr val="000000"/>
                </a:solidFill>
                <a:cs typeface="Times New Roman" panose="02020603050405020304" pitchFamily="18" charset="0"/>
              </a:rPr>
              <a:t>Έλλειψη προσωπικής ανάπτυξης. </a:t>
            </a:r>
            <a:endParaRPr lang="el-GR" altLang="el-GR" sz="2800" dirty="0">
              <a:solidFill>
                <a:srgbClr val="000000"/>
              </a:solidFill>
            </a:endParaRPr>
          </a:p>
          <a:p>
            <a:pPr>
              <a:lnSpc>
                <a:spcPct val="90000"/>
              </a:lnSpc>
            </a:pPr>
            <a:r>
              <a:rPr lang="el-GR" altLang="el-GR" sz="2800" dirty="0">
                <a:solidFill>
                  <a:srgbClr val="000000"/>
                </a:solidFill>
                <a:cs typeface="Times New Roman" panose="02020603050405020304" pitchFamily="18" charset="0"/>
              </a:rPr>
              <a:t>Επιπρόσθετα η συμπεριφορά του ατόμου δεν πρέπει να είναι πολιτισμικά </a:t>
            </a:r>
            <a:r>
              <a:rPr lang="el-GR" altLang="el-GR" sz="2800" dirty="0" smtClean="0">
                <a:solidFill>
                  <a:srgbClr val="000000"/>
                </a:solidFill>
                <a:cs typeface="Times New Roman" panose="02020603050405020304" pitchFamily="18" charset="0"/>
              </a:rPr>
              <a:t>αποδεκτή.</a:t>
            </a:r>
            <a:endParaRPr lang="el-GR" altLang="el-GR" sz="2800" dirty="0">
              <a:solidFill>
                <a:srgbClr val="000000"/>
              </a:solidFill>
              <a:cs typeface="Times New Roman" panose="02020603050405020304" pitchFamily="18" charset="0"/>
            </a:endParaRPr>
          </a:p>
        </p:txBody>
      </p:sp>
      <p:sp>
        <p:nvSpPr>
          <p:cNvPr id="6" name="Θέση υποσέλιδου 3" descr="."/>
          <p:cNvSpPr txBox="1">
            <a:spLocks/>
          </p:cNvSpPr>
          <p:nvPr>
            <p:custDataLst>
              <p:tags r:id="rId4"/>
            </p:custDataLst>
          </p:nvPr>
        </p:nvSpPr>
        <p:spPr>
          <a:xfrm>
            <a:off x="2771801" y="6381328"/>
            <a:ext cx="360040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 Ψυχική Υγεία – Ψυχική </a:t>
            </a:r>
            <a:r>
              <a:rPr lang="el-GR" sz="1400" dirty="0" smtClean="0"/>
              <a:t>Διαταραχή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p14="http://schemas.microsoft.com/office/powerpoint/2010/main" val="23192905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60648"/>
            <a:ext cx="9324528" cy="940966"/>
          </a:xfrm>
        </p:spPr>
        <p:txBody>
          <a:bodyPr>
            <a:noAutofit/>
          </a:bodyPr>
          <a:lstStyle/>
          <a:p>
            <a:r>
              <a:rPr lang="el-GR" dirty="0"/>
              <a:t>Οι παράγοντες που συμβάλλουν στην ψυχική ασθένεια</a:t>
            </a:r>
            <a:endParaRPr lang="en-US" sz="2800" b="0" dirty="0"/>
          </a:p>
        </p:txBody>
      </p:sp>
      <p:sp>
        <p:nvSpPr>
          <p:cNvPr id="9" name="Θέση περιεχομένου 8"/>
          <p:cNvSpPr>
            <a:spLocks noGrp="1"/>
          </p:cNvSpPr>
          <p:nvPr>
            <p:ph idx="1"/>
            <p:custDataLst>
              <p:tags r:id="rId3"/>
            </p:custDataLst>
          </p:nvPr>
        </p:nvSpPr>
        <p:spPr>
          <a:xfrm>
            <a:off x="539552" y="1628800"/>
            <a:ext cx="8712968" cy="2351139"/>
          </a:xfrm>
        </p:spPr>
        <p:txBody>
          <a:bodyPr>
            <a:noAutofit/>
          </a:bodyPr>
          <a:lstStyle/>
          <a:p>
            <a:pPr marL="0" indent="0">
              <a:lnSpc>
                <a:spcPct val="90000"/>
              </a:lnSpc>
              <a:buNone/>
            </a:pPr>
            <a:r>
              <a:rPr lang="el-GR" altLang="el-GR" sz="2800" dirty="0">
                <a:solidFill>
                  <a:srgbClr val="000000"/>
                </a:solidFill>
                <a:cs typeface="Times New Roman" panose="02020603050405020304" pitchFamily="18" charset="0"/>
              </a:rPr>
              <a:t>μπορούν να θεωρηθούν </a:t>
            </a:r>
            <a:r>
              <a:rPr lang="el-GR" altLang="el-GR" sz="2800" dirty="0" smtClean="0">
                <a:solidFill>
                  <a:srgbClr val="000000"/>
                </a:solidFill>
                <a:cs typeface="Times New Roman" panose="02020603050405020304" pitchFamily="18" charset="0"/>
              </a:rPr>
              <a:t> :</a:t>
            </a:r>
            <a:endParaRPr lang="el-GR" altLang="el-GR" sz="2800" dirty="0">
              <a:solidFill>
                <a:srgbClr val="000000"/>
              </a:solidFill>
              <a:cs typeface="Times New Roman" panose="02020603050405020304" pitchFamily="18" charset="0"/>
            </a:endParaRPr>
          </a:p>
          <a:p>
            <a:pPr>
              <a:lnSpc>
                <a:spcPct val="90000"/>
              </a:lnSpc>
            </a:pPr>
            <a:r>
              <a:rPr lang="el-GR" altLang="el-GR" sz="2800" dirty="0">
                <a:solidFill>
                  <a:srgbClr val="000000"/>
                </a:solidFill>
                <a:cs typeface="Times New Roman" panose="02020603050405020304" pitchFamily="18" charset="0"/>
              </a:rPr>
              <a:t>ατομικοί, </a:t>
            </a:r>
          </a:p>
          <a:p>
            <a:pPr>
              <a:lnSpc>
                <a:spcPct val="90000"/>
              </a:lnSpc>
            </a:pPr>
            <a:r>
              <a:rPr lang="el-GR" altLang="el-GR" sz="2800" dirty="0">
                <a:solidFill>
                  <a:srgbClr val="000000"/>
                </a:solidFill>
                <a:cs typeface="Times New Roman" panose="02020603050405020304" pitchFamily="18" charset="0"/>
              </a:rPr>
              <a:t>διαπροσωπικοί και</a:t>
            </a:r>
          </a:p>
          <a:p>
            <a:pPr>
              <a:lnSpc>
                <a:spcPct val="90000"/>
              </a:lnSpc>
            </a:pPr>
            <a:r>
              <a:rPr lang="el-GR" altLang="el-GR" sz="2800" dirty="0" smtClean="0">
                <a:solidFill>
                  <a:srgbClr val="000000"/>
                </a:solidFill>
                <a:cs typeface="Times New Roman" panose="02020603050405020304" pitchFamily="18" charset="0"/>
              </a:rPr>
              <a:t>κοινωνικοί </a:t>
            </a:r>
            <a:r>
              <a:rPr lang="el-GR" altLang="el-GR" sz="2800" dirty="0">
                <a:solidFill>
                  <a:srgbClr val="000000"/>
                </a:solidFill>
                <a:cs typeface="Times New Roman" panose="02020603050405020304" pitchFamily="18" charset="0"/>
              </a:rPr>
              <a:t>/ πολιτισμικοί. </a:t>
            </a:r>
          </a:p>
        </p:txBody>
      </p:sp>
      <p:sp>
        <p:nvSpPr>
          <p:cNvPr id="6" name="Θέση υποσέλιδου 3" descr="."/>
          <p:cNvSpPr txBox="1">
            <a:spLocks/>
          </p:cNvSpPr>
          <p:nvPr>
            <p:custDataLst>
              <p:tags r:id="rId4"/>
            </p:custDataLst>
          </p:nvPr>
        </p:nvSpPr>
        <p:spPr>
          <a:xfrm>
            <a:off x="2771801" y="6381328"/>
            <a:ext cx="360040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 Ψυχική Υγεία – Ψυχική </a:t>
            </a:r>
            <a:r>
              <a:rPr lang="el-GR" sz="1400" dirty="0" smtClean="0"/>
              <a:t>Διαταραχή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1"/>
    </p:custDataLst>
    <p:extLst>
      <p:ext uri="{BB962C8B-B14F-4D97-AF65-F5344CB8AC3E}">
        <p14:creationId xmlns:p14="http://schemas.microsoft.com/office/powerpoint/2010/main" val="7647671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60648"/>
            <a:ext cx="9324528" cy="940966"/>
          </a:xfrm>
        </p:spPr>
        <p:txBody>
          <a:bodyPr>
            <a:noAutofit/>
          </a:bodyPr>
          <a:lstStyle/>
          <a:p>
            <a:r>
              <a:rPr lang="el-GR" dirty="0"/>
              <a:t>Οι ατομικοί παράγοντες περιλαμβάνουν</a:t>
            </a:r>
            <a:endParaRPr lang="en-US" sz="2800" b="0" dirty="0"/>
          </a:p>
        </p:txBody>
      </p:sp>
      <p:sp>
        <p:nvSpPr>
          <p:cNvPr id="9" name="Θέση περιεχομένου 8"/>
          <p:cNvSpPr>
            <a:spLocks noGrp="1"/>
          </p:cNvSpPr>
          <p:nvPr>
            <p:ph idx="1"/>
            <p:custDataLst>
              <p:tags r:id="rId3"/>
            </p:custDataLst>
          </p:nvPr>
        </p:nvSpPr>
        <p:spPr>
          <a:xfrm>
            <a:off x="539552" y="1628800"/>
            <a:ext cx="8712968" cy="2351139"/>
          </a:xfrm>
        </p:spPr>
        <p:txBody>
          <a:bodyPr>
            <a:noAutofit/>
          </a:bodyPr>
          <a:lstStyle/>
          <a:p>
            <a:r>
              <a:rPr lang="el-GR" altLang="el-GR" sz="2800" dirty="0">
                <a:solidFill>
                  <a:srgbClr val="000000"/>
                </a:solidFill>
                <a:latin typeface="Verdana" panose="020B0604030504040204" pitchFamily="34" charset="0"/>
                <a:cs typeface="Times New Roman" panose="02020603050405020304" pitchFamily="18" charset="0"/>
              </a:rPr>
              <a:t>το βιολογικό υπόβαθρο, </a:t>
            </a:r>
            <a:endParaRPr lang="el-GR" altLang="el-GR" sz="2800" dirty="0">
              <a:solidFill>
                <a:srgbClr val="000000"/>
              </a:solidFill>
              <a:latin typeface="Verdana" panose="020B0604030504040204" pitchFamily="34" charset="0"/>
            </a:endParaRPr>
          </a:p>
          <a:p>
            <a:r>
              <a:rPr lang="el-GR" altLang="el-GR" sz="2800" dirty="0">
                <a:solidFill>
                  <a:srgbClr val="000000"/>
                </a:solidFill>
                <a:latin typeface="Verdana" panose="020B0604030504040204" pitchFamily="34" charset="0"/>
                <a:cs typeface="Times New Roman" panose="02020603050405020304" pitchFamily="18" charset="0"/>
              </a:rPr>
              <a:t>το άγχος, </a:t>
            </a:r>
            <a:endParaRPr lang="el-GR" altLang="el-GR" sz="2800" dirty="0">
              <a:solidFill>
                <a:srgbClr val="000000"/>
              </a:solidFill>
              <a:latin typeface="Verdana" panose="020B0604030504040204" pitchFamily="34" charset="0"/>
            </a:endParaRPr>
          </a:p>
          <a:p>
            <a:r>
              <a:rPr lang="el-GR" altLang="el-GR" sz="2800" dirty="0">
                <a:solidFill>
                  <a:srgbClr val="000000"/>
                </a:solidFill>
                <a:latin typeface="Verdana" panose="020B0604030504040204" pitchFamily="34" charset="0"/>
                <a:cs typeface="Times New Roman" panose="02020603050405020304" pitchFamily="18" charset="0"/>
              </a:rPr>
              <a:t>ανησυχίες και φοβίες, </a:t>
            </a:r>
            <a:endParaRPr lang="el-GR" altLang="el-GR" sz="2800" dirty="0">
              <a:solidFill>
                <a:srgbClr val="000000"/>
              </a:solidFill>
              <a:latin typeface="Verdana" panose="020B0604030504040204" pitchFamily="34" charset="0"/>
            </a:endParaRPr>
          </a:p>
          <a:p>
            <a:r>
              <a:rPr lang="el-GR" altLang="el-GR" sz="2800" dirty="0">
                <a:solidFill>
                  <a:srgbClr val="000000"/>
                </a:solidFill>
                <a:latin typeface="Verdana" panose="020B0604030504040204" pitchFamily="34" charset="0"/>
                <a:cs typeface="Times New Roman" panose="02020603050405020304" pitchFamily="18" charset="0"/>
              </a:rPr>
              <a:t>μια αίσθηση δυσαρμονίας στη ζωή και</a:t>
            </a:r>
            <a:endParaRPr lang="el-GR" altLang="el-GR" sz="2800" dirty="0">
              <a:solidFill>
                <a:srgbClr val="000000"/>
              </a:solidFill>
              <a:latin typeface="Verdana" panose="020B0604030504040204" pitchFamily="34" charset="0"/>
            </a:endParaRPr>
          </a:p>
          <a:p>
            <a:r>
              <a:rPr lang="el-GR" altLang="el-GR" sz="2800" dirty="0" smtClean="0">
                <a:solidFill>
                  <a:srgbClr val="000000"/>
                </a:solidFill>
                <a:latin typeface="Verdana" panose="020B0604030504040204" pitchFamily="34" charset="0"/>
                <a:cs typeface="Times New Roman" panose="02020603050405020304" pitchFamily="18" charset="0"/>
              </a:rPr>
              <a:t>την απώλεια </a:t>
            </a:r>
            <a:r>
              <a:rPr lang="el-GR" altLang="el-GR" sz="2800" dirty="0">
                <a:solidFill>
                  <a:srgbClr val="000000"/>
                </a:solidFill>
                <a:latin typeface="Verdana" panose="020B0604030504040204" pitchFamily="34" charset="0"/>
                <a:cs typeface="Times New Roman" panose="02020603050405020304" pitchFamily="18" charset="0"/>
              </a:rPr>
              <a:t>νοήματος στη ζωή </a:t>
            </a:r>
            <a:r>
              <a:rPr lang="el-GR" altLang="el-GR" sz="2800" dirty="0" smtClean="0">
                <a:solidFill>
                  <a:srgbClr val="000000"/>
                </a:solidFill>
                <a:latin typeface="Verdana" panose="020B0604030504040204" pitchFamily="34" charset="0"/>
                <a:cs typeface="Times New Roman" panose="02020603050405020304" pitchFamily="18" charset="0"/>
              </a:rPr>
              <a:t>κάποιου.</a:t>
            </a:r>
            <a:r>
              <a:rPr lang="el-GR" altLang="el-GR" sz="2800" dirty="0" smtClean="0"/>
              <a:t> </a:t>
            </a:r>
            <a:endParaRPr lang="el-GR" altLang="el-GR" sz="2800" dirty="0"/>
          </a:p>
        </p:txBody>
      </p:sp>
      <p:sp>
        <p:nvSpPr>
          <p:cNvPr id="6" name="Θέση υποσέλιδου 3" descr="."/>
          <p:cNvSpPr txBox="1">
            <a:spLocks/>
          </p:cNvSpPr>
          <p:nvPr>
            <p:custDataLst>
              <p:tags r:id="rId4"/>
            </p:custDataLst>
          </p:nvPr>
        </p:nvSpPr>
        <p:spPr>
          <a:xfrm>
            <a:off x="2771801" y="6381328"/>
            <a:ext cx="360040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 Ψυχική Υγεία – Ψυχική </a:t>
            </a:r>
            <a:r>
              <a:rPr lang="el-GR" sz="1400" dirty="0" smtClean="0"/>
              <a:t>Διαταραχή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p14="http://schemas.microsoft.com/office/powerpoint/2010/main" val="38808628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60648"/>
            <a:ext cx="9324528" cy="940966"/>
          </a:xfrm>
        </p:spPr>
        <p:txBody>
          <a:bodyPr>
            <a:noAutofit/>
          </a:bodyPr>
          <a:lstStyle/>
          <a:p>
            <a:r>
              <a:rPr lang="el-GR" dirty="0"/>
              <a:t>Οι διαπροσωπικοί παράγοντες περιλαμβάνουν</a:t>
            </a:r>
            <a:endParaRPr lang="en-US" sz="2800" b="0" dirty="0"/>
          </a:p>
        </p:txBody>
      </p:sp>
      <p:sp>
        <p:nvSpPr>
          <p:cNvPr id="9" name="Θέση περιεχομένου 8"/>
          <p:cNvSpPr>
            <a:spLocks noGrp="1"/>
          </p:cNvSpPr>
          <p:nvPr>
            <p:ph idx="1"/>
            <p:custDataLst>
              <p:tags r:id="rId3"/>
            </p:custDataLst>
          </p:nvPr>
        </p:nvSpPr>
        <p:spPr>
          <a:xfrm>
            <a:off x="539552" y="1628800"/>
            <a:ext cx="8712968" cy="2351139"/>
          </a:xfrm>
        </p:spPr>
        <p:txBody>
          <a:bodyPr>
            <a:noAutofit/>
          </a:bodyPr>
          <a:lstStyle/>
          <a:p>
            <a:r>
              <a:rPr lang="el-GR" altLang="el-GR" sz="2800" dirty="0">
                <a:solidFill>
                  <a:srgbClr val="000000"/>
                </a:solidFill>
                <a:latin typeface="Verdana" panose="020B0604030504040204" pitchFamily="34" charset="0"/>
                <a:cs typeface="Times New Roman" panose="02020603050405020304" pitchFamily="18" charset="0"/>
              </a:rPr>
              <a:t>τη μη αποτελεσματική επικοινωνία,</a:t>
            </a:r>
          </a:p>
          <a:p>
            <a:r>
              <a:rPr lang="el-GR" altLang="el-GR" sz="2800" dirty="0" smtClean="0">
                <a:solidFill>
                  <a:srgbClr val="000000"/>
                </a:solidFill>
                <a:latin typeface="Verdana" panose="020B0604030504040204" pitchFamily="34" charset="0"/>
                <a:cs typeface="Times New Roman" panose="02020603050405020304" pitchFamily="18" charset="0"/>
              </a:rPr>
              <a:t>την υπερβολική </a:t>
            </a:r>
            <a:r>
              <a:rPr lang="el-GR" altLang="el-GR" sz="2800" dirty="0">
                <a:solidFill>
                  <a:srgbClr val="000000"/>
                </a:solidFill>
                <a:latin typeface="Verdana" panose="020B0604030504040204" pitchFamily="34" charset="0"/>
                <a:cs typeface="Times New Roman" panose="02020603050405020304" pitchFamily="18" charset="0"/>
              </a:rPr>
              <a:t>εξάρτηση ή απόσυρση από σχέσεις και </a:t>
            </a:r>
          </a:p>
          <a:p>
            <a:r>
              <a:rPr lang="el-GR" altLang="el-GR" sz="2800" dirty="0" smtClean="0">
                <a:solidFill>
                  <a:srgbClr val="000000"/>
                </a:solidFill>
                <a:latin typeface="Verdana" panose="020B0604030504040204" pitchFamily="34" charset="0"/>
                <a:cs typeface="Times New Roman" panose="02020603050405020304" pitchFamily="18" charset="0"/>
              </a:rPr>
              <a:t>την απώλεια </a:t>
            </a:r>
            <a:r>
              <a:rPr lang="el-GR" altLang="el-GR" sz="2800" dirty="0">
                <a:solidFill>
                  <a:srgbClr val="000000"/>
                </a:solidFill>
                <a:latin typeface="Verdana" panose="020B0604030504040204" pitchFamily="34" charset="0"/>
                <a:cs typeface="Times New Roman" panose="02020603050405020304" pitchFamily="18" charset="0"/>
              </a:rPr>
              <a:t>συναισθηματικού ελέγχου. </a:t>
            </a:r>
          </a:p>
        </p:txBody>
      </p:sp>
      <p:sp>
        <p:nvSpPr>
          <p:cNvPr id="6" name="Θέση υποσέλιδου 3" descr="."/>
          <p:cNvSpPr txBox="1">
            <a:spLocks/>
          </p:cNvSpPr>
          <p:nvPr>
            <p:custDataLst>
              <p:tags r:id="rId4"/>
            </p:custDataLst>
          </p:nvPr>
        </p:nvSpPr>
        <p:spPr>
          <a:xfrm>
            <a:off x="2771801" y="6381328"/>
            <a:ext cx="360040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 Ψυχική Υγεία – Ψυχική </a:t>
            </a:r>
            <a:r>
              <a:rPr lang="el-GR" sz="1400" dirty="0" smtClean="0"/>
              <a:t>Διαταραχή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24</a:t>
            </a:fld>
            <a:endParaRPr lang="el-GR" sz="1400" dirty="0"/>
          </a:p>
        </p:txBody>
      </p:sp>
    </p:spTree>
    <p:custDataLst>
      <p:tags r:id="rId1"/>
    </p:custDataLst>
    <p:extLst>
      <p:ext uri="{BB962C8B-B14F-4D97-AF65-F5344CB8AC3E}">
        <p14:creationId xmlns:p14="http://schemas.microsoft.com/office/powerpoint/2010/main" val="169991286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60648"/>
            <a:ext cx="9324528" cy="940966"/>
          </a:xfrm>
        </p:spPr>
        <p:txBody>
          <a:bodyPr>
            <a:noAutofit/>
          </a:bodyPr>
          <a:lstStyle/>
          <a:p>
            <a:r>
              <a:rPr lang="el-GR" dirty="0"/>
              <a:t>Οι κοινωνικοί και πολιτισμικοί παράγοντες περιλαμβάνουν</a:t>
            </a:r>
            <a:endParaRPr lang="en-US" sz="2800" b="0" dirty="0"/>
          </a:p>
        </p:txBody>
      </p:sp>
      <p:sp>
        <p:nvSpPr>
          <p:cNvPr id="9" name="Θέση περιεχομένου 8"/>
          <p:cNvSpPr>
            <a:spLocks noGrp="1"/>
          </p:cNvSpPr>
          <p:nvPr>
            <p:ph idx="1"/>
            <p:custDataLst>
              <p:tags r:id="rId3"/>
            </p:custDataLst>
          </p:nvPr>
        </p:nvSpPr>
        <p:spPr>
          <a:xfrm>
            <a:off x="539552" y="1628800"/>
            <a:ext cx="8712968" cy="2351139"/>
          </a:xfrm>
        </p:spPr>
        <p:txBody>
          <a:bodyPr>
            <a:noAutofit/>
          </a:bodyPr>
          <a:lstStyle/>
          <a:p>
            <a:r>
              <a:rPr lang="el-GR" altLang="el-GR" sz="2800" dirty="0">
                <a:solidFill>
                  <a:srgbClr val="000000"/>
                </a:solidFill>
                <a:latin typeface="Verdana" panose="020B0604030504040204" pitchFamily="34" charset="0"/>
                <a:cs typeface="Times New Roman" panose="02020603050405020304" pitchFamily="18" charset="0"/>
              </a:rPr>
              <a:t>έλλειψη πόρων, </a:t>
            </a:r>
          </a:p>
          <a:p>
            <a:r>
              <a:rPr lang="el-GR" altLang="el-GR" sz="2800" dirty="0">
                <a:solidFill>
                  <a:srgbClr val="000000"/>
                </a:solidFill>
                <a:latin typeface="Verdana" panose="020B0604030504040204" pitchFamily="34" charset="0"/>
                <a:cs typeface="Times New Roman" panose="02020603050405020304" pitchFamily="18" charset="0"/>
              </a:rPr>
              <a:t>βία, </a:t>
            </a:r>
          </a:p>
          <a:p>
            <a:r>
              <a:rPr lang="el-GR" altLang="el-GR" sz="2800" dirty="0">
                <a:solidFill>
                  <a:srgbClr val="000000"/>
                </a:solidFill>
                <a:latin typeface="Verdana" panose="020B0604030504040204" pitchFamily="34" charset="0"/>
                <a:cs typeface="Times New Roman" panose="02020603050405020304" pitchFamily="18" charset="0"/>
              </a:rPr>
              <a:t>μη στέγαση, </a:t>
            </a:r>
          </a:p>
          <a:p>
            <a:r>
              <a:rPr lang="el-GR" altLang="el-GR" sz="2800" dirty="0">
                <a:solidFill>
                  <a:srgbClr val="000000"/>
                </a:solidFill>
                <a:latin typeface="Verdana" panose="020B0604030504040204" pitchFamily="34" charset="0"/>
                <a:cs typeface="Times New Roman" panose="02020603050405020304" pitchFamily="18" charset="0"/>
              </a:rPr>
              <a:t>φτώχεια και διακρίσεις </a:t>
            </a:r>
            <a:r>
              <a:rPr lang="el-GR" altLang="el-GR" sz="2800" dirty="0" smtClean="0">
                <a:solidFill>
                  <a:srgbClr val="000000"/>
                </a:solidFill>
                <a:latin typeface="Verdana" panose="020B0604030504040204" pitchFamily="34" charset="0"/>
                <a:cs typeface="Times New Roman" panose="02020603050405020304" pitchFamily="18" charset="0"/>
              </a:rPr>
              <a:t>όπως ρατσισμό. </a:t>
            </a:r>
            <a:endParaRPr lang="el-GR" altLang="el-GR" sz="2800" dirty="0">
              <a:solidFill>
                <a:srgbClr val="000000"/>
              </a:solidFill>
              <a:latin typeface="Verdana" panose="020B0604030504040204" pitchFamily="34" charset="0"/>
              <a:cs typeface="Times New Roman" panose="02020603050405020304" pitchFamily="18" charset="0"/>
            </a:endParaRPr>
          </a:p>
        </p:txBody>
      </p:sp>
      <p:sp>
        <p:nvSpPr>
          <p:cNvPr id="6" name="Θέση υποσέλιδου 3" descr="."/>
          <p:cNvSpPr txBox="1">
            <a:spLocks/>
          </p:cNvSpPr>
          <p:nvPr>
            <p:custDataLst>
              <p:tags r:id="rId4"/>
            </p:custDataLst>
          </p:nvPr>
        </p:nvSpPr>
        <p:spPr>
          <a:xfrm>
            <a:off x="2771801" y="6381328"/>
            <a:ext cx="360040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 Ψυχική Υγεία – Ψυχική </a:t>
            </a:r>
            <a:r>
              <a:rPr lang="el-GR" sz="1400" dirty="0" smtClean="0"/>
              <a:t>Διαταραχή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25</a:t>
            </a:fld>
            <a:endParaRPr lang="el-GR" sz="1400" dirty="0"/>
          </a:p>
        </p:txBody>
      </p:sp>
    </p:spTree>
    <p:custDataLst>
      <p:tags r:id="rId1"/>
    </p:custDataLst>
    <p:extLst>
      <p:ext uri="{BB962C8B-B14F-4D97-AF65-F5344CB8AC3E}">
        <p14:creationId xmlns:p14="http://schemas.microsoft.com/office/powerpoint/2010/main" val="178338529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79926" y="133779"/>
            <a:ext cx="8229600" cy="811580"/>
          </a:xfrm>
        </p:spPr>
        <p:txBody>
          <a:bodyPr>
            <a:noAutofit/>
          </a:bodyPr>
          <a:lstStyle/>
          <a:p>
            <a:r>
              <a:rPr lang="el-GR" sz="4000" dirty="0" smtClean="0"/>
              <a:t>Βιβλιογραφία</a:t>
            </a:r>
            <a:r>
              <a:rPr lang="en-US" sz="4000" dirty="0" smtClean="0"/>
              <a:t> </a:t>
            </a:r>
            <a:endParaRPr lang="el-GR" sz="4000" dirty="0"/>
          </a:p>
        </p:txBody>
      </p:sp>
      <p:sp>
        <p:nvSpPr>
          <p:cNvPr id="5" name="Θέση υποσέλιδου 3" descr="."/>
          <p:cNvSpPr txBox="1">
            <a:spLocks/>
          </p:cNvSpPr>
          <p:nvPr>
            <p:custDataLst>
              <p:tags r:id="rId3"/>
            </p:custDataLst>
          </p:nvPr>
        </p:nvSpPr>
        <p:spPr>
          <a:xfrm>
            <a:off x="2771801" y="6381328"/>
            <a:ext cx="360040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 Ψυχική Υγεία – Ψυχική </a:t>
            </a:r>
            <a:r>
              <a:rPr lang="el-GR" sz="1400" dirty="0" smtClean="0"/>
              <a:t>Διαταραχή</a:t>
            </a:r>
            <a:endParaRPr lang="el-GR" sz="1400" dirty="0"/>
          </a:p>
        </p:txBody>
      </p:sp>
      <p:sp>
        <p:nvSpPr>
          <p:cNvPr id="1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26</a:t>
            </a:fld>
            <a:endParaRPr lang="el-GR" sz="1400" dirty="0"/>
          </a:p>
        </p:txBody>
      </p:sp>
    </p:spTree>
    <p:custDataLst>
      <p:tags r:id="rId1"/>
    </p:custDataLst>
    <p:extLst>
      <p:ext uri="{BB962C8B-B14F-4D97-AF65-F5344CB8AC3E}">
        <p14:creationId xmlns:p14="http://schemas.microsoft.com/office/powerpoint/2010/main" val="266845589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custDataLst>
              <p:tags r:id="rId2"/>
            </p:custDataLst>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5"/>
          </p:cNvPr>
          <p:cNvPicPr>
            <a:picLocks noChangeAspect="1"/>
          </p:cNvPicPr>
          <p:nvPr/>
        </p:nvPicPr>
        <p:blipFill>
          <a:blip r:embed="rId6"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Χρηματοδότηση</a:t>
            </a:r>
            <a:endParaRPr lang="el-GR" dirty="0"/>
          </a:p>
        </p:txBody>
      </p:sp>
      <p:sp>
        <p:nvSpPr>
          <p:cNvPr id="3" name="Content Placeholder 2"/>
          <p:cNvSpPr>
            <a:spLocks noGrp="1"/>
          </p:cNvSpPr>
          <p:nvPr>
            <p:ph idx="1"/>
            <p:custDataLst>
              <p:tags r:id="rId3"/>
            </p:custDataLst>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custDataLst>
              <p:tags r:id="rId4"/>
            </p:custDataLst>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Σκοποί  ενότητας</a:t>
            </a:r>
            <a:endParaRPr lang="el-GR" dirty="0"/>
          </a:p>
        </p:txBody>
      </p:sp>
      <p:sp>
        <p:nvSpPr>
          <p:cNvPr id="3" name="Content Placeholder 2"/>
          <p:cNvSpPr>
            <a:spLocks noGrp="1"/>
          </p:cNvSpPr>
          <p:nvPr>
            <p:ph idx="1"/>
            <p:custDataLst>
              <p:tags r:id="rId3"/>
            </p:custDataLst>
          </p:nvPr>
        </p:nvSpPr>
        <p:spPr>
          <a:xfrm>
            <a:off x="490155" y="1385717"/>
            <a:ext cx="8229600" cy="4525963"/>
          </a:xfrm>
        </p:spPr>
        <p:txBody>
          <a:bodyPr>
            <a:normAutofit/>
          </a:bodyPr>
          <a:lstStyle/>
          <a:p>
            <a:pPr marL="0" lvl="0" indent="0">
              <a:buNone/>
            </a:pPr>
            <a:r>
              <a:rPr lang="en-US" sz="2800" dirty="0" smtClean="0"/>
              <a:t>O</a:t>
            </a:r>
            <a:r>
              <a:rPr lang="el-GR" sz="2800" dirty="0" smtClean="0"/>
              <a:t> φοιτητής</a:t>
            </a:r>
            <a:r>
              <a:rPr lang="en-US" sz="2800" dirty="0" smtClean="0"/>
              <a:t> </a:t>
            </a:r>
            <a:r>
              <a:rPr lang="el-GR" sz="2800" dirty="0" smtClean="0"/>
              <a:t>θα έχει τη δυνατότητα:</a:t>
            </a:r>
            <a:endParaRPr lang="el-GR" sz="2800" dirty="0" smtClean="0"/>
          </a:p>
          <a:p>
            <a:pPr lvl="0"/>
            <a:r>
              <a:rPr lang="el-GR" sz="2800" dirty="0" smtClean="0"/>
              <a:t>Να </a:t>
            </a:r>
            <a:r>
              <a:rPr lang="el-GR" sz="2800" dirty="0"/>
              <a:t>περιγράψει βασική έννοια της ψυχικής υγείας και της ψυχικής διαταραχής</a:t>
            </a:r>
            <a:r>
              <a:rPr lang="el-GR" sz="2800" dirty="0" smtClean="0"/>
              <a:t>.</a:t>
            </a:r>
          </a:p>
          <a:p>
            <a:pPr lvl="0"/>
            <a:r>
              <a:rPr lang="el-GR" sz="2800" dirty="0" smtClean="0"/>
              <a:t>Να ορίζει τα </a:t>
            </a:r>
            <a:r>
              <a:rPr lang="el-GR" sz="2800" dirty="0"/>
              <a:t>κριτήρια για τη διάγνωση των ψυχικών </a:t>
            </a:r>
            <a:r>
              <a:rPr lang="el-GR" sz="2800" dirty="0" smtClean="0"/>
              <a:t>διαταραχών.</a:t>
            </a:r>
          </a:p>
          <a:p>
            <a:pPr lvl="0"/>
            <a:r>
              <a:rPr lang="el-GR" sz="2800" dirty="0" smtClean="0"/>
              <a:t>Να ορίζει τους παράγοντες </a:t>
            </a:r>
            <a:r>
              <a:rPr lang="el-GR" sz="2800" dirty="0"/>
              <a:t>που συμβάλλουν στην ψυχική </a:t>
            </a:r>
            <a:r>
              <a:rPr lang="el-GR" sz="2800" dirty="0" smtClean="0"/>
              <a:t>ασθένεια.</a:t>
            </a:r>
          </a:p>
          <a:p>
            <a:pPr lvl="0"/>
            <a:endParaRPr lang="el-GR" sz="2800" dirty="0" smtClean="0"/>
          </a:p>
          <a:p>
            <a:pPr lvl="0"/>
            <a:endParaRPr lang="el-GR" sz="2800" dirty="0" smtClean="0"/>
          </a:p>
        </p:txBody>
      </p:sp>
      <p:sp>
        <p:nvSpPr>
          <p:cNvPr id="5" name="Θέση υποσέλιδου 3" descr="."/>
          <p:cNvSpPr txBox="1">
            <a:spLocks/>
          </p:cNvSpPr>
          <p:nvPr>
            <p:custDataLst>
              <p:tags r:id="rId4"/>
            </p:custDataLst>
          </p:nvPr>
        </p:nvSpPr>
        <p:spPr>
          <a:xfrm>
            <a:off x="2771801" y="6381328"/>
            <a:ext cx="360040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 Ψυχική Υγεία – Ψυχική </a:t>
            </a:r>
            <a:r>
              <a:rPr lang="el-GR" sz="1400" dirty="0" smtClean="0"/>
              <a:t>Διαταραχή</a:t>
            </a:r>
            <a:endParaRPr lang="el-GR" sz="1400" dirty="0"/>
          </a:p>
        </p:txBody>
      </p:sp>
      <p:sp>
        <p:nvSpPr>
          <p:cNvPr id="6" name="Slide Number Placeholder 5" descr="."/>
          <p:cNvSpPr>
            <a:spLocks noGrp="1"/>
          </p:cNvSpPr>
          <p:nvPr>
            <p:ph type="sldNum" sz="quarter" idx="12"/>
            <p:custDataLst>
              <p:tags r:id="rId5"/>
            </p:custDataLst>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custDataLst>
              <p:tags r:id="rId3"/>
            </p:custDataLst>
          </p:nvPr>
        </p:nvSpPr>
        <p:spPr>
          <a:xfrm>
            <a:off x="287525" y="1417638"/>
            <a:ext cx="8568952" cy="4525963"/>
          </a:xfrm>
        </p:spPr>
        <p:txBody>
          <a:bodyPr>
            <a:noAutofit/>
          </a:bodyPr>
          <a:lstStyle/>
          <a:p>
            <a:pPr lvl="1">
              <a:buFont typeface="Wingdings" pitchFamily="2" charset="2"/>
              <a:buChar char="§"/>
            </a:pPr>
            <a:r>
              <a:rPr lang="el-GR" sz="2400" dirty="0">
                <a:hlinkClick r:id="rId8" action="ppaction://hlinksldjump"/>
              </a:rPr>
              <a:t>Εισαγωγή στην ψυχική </a:t>
            </a:r>
            <a:r>
              <a:rPr lang="el-GR" sz="2400" dirty="0" smtClean="0">
                <a:hlinkClick r:id="rId8" action="ppaction://hlinksldjump"/>
              </a:rPr>
              <a:t>υγεία.</a:t>
            </a:r>
          </a:p>
          <a:p>
            <a:pPr lvl="1">
              <a:buFont typeface="Wingdings" pitchFamily="2" charset="2"/>
              <a:buChar char="§"/>
            </a:pPr>
            <a:r>
              <a:rPr lang="el-GR" sz="2400" dirty="0" smtClean="0">
                <a:hlinkClick r:id="rId8" action="ppaction://hlinksldjump"/>
              </a:rPr>
              <a:t>Στάδια Ασθένειας.</a:t>
            </a:r>
          </a:p>
          <a:p>
            <a:pPr lvl="1">
              <a:buFont typeface="Wingdings" pitchFamily="2" charset="2"/>
              <a:buChar char="§"/>
            </a:pPr>
            <a:r>
              <a:rPr lang="el-GR" sz="2400" dirty="0">
                <a:hlinkClick r:id="rId8" action="ppaction://hlinksldjump"/>
              </a:rPr>
              <a:t>Αυτονομία και ανεξαρτησία. </a:t>
            </a:r>
            <a:endParaRPr lang="fi-FI" sz="2400" dirty="0"/>
          </a:p>
          <a:p>
            <a:pPr lvl="1">
              <a:buFont typeface="Wingdings" pitchFamily="2" charset="2"/>
              <a:buChar char="§"/>
            </a:pPr>
            <a:r>
              <a:rPr lang="el-GR" sz="2400" dirty="0">
                <a:hlinkClick r:id="rId9" action="ppaction://hlinksldjump"/>
              </a:rPr>
              <a:t>Ανοχή των </a:t>
            </a:r>
            <a:r>
              <a:rPr lang="el-GR" sz="2400" dirty="0" smtClean="0">
                <a:hlinkClick r:id="rId9" action="ppaction://hlinksldjump"/>
              </a:rPr>
              <a:t>αβεβαιοτήτων</a:t>
            </a:r>
            <a:r>
              <a:rPr lang="en-US" sz="2400" dirty="0" smtClean="0">
                <a:hlinkClick r:id="rId9" action="ppaction://hlinksldjump"/>
              </a:rPr>
              <a:t> </a:t>
            </a:r>
            <a:r>
              <a:rPr lang="el-GR" sz="2400" dirty="0" smtClean="0">
                <a:hlinkClick r:id="rId9" action="ppaction://hlinksldjump"/>
              </a:rPr>
              <a:t>της ζωής. </a:t>
            </a:r>
            <a:endParaRPr lang="fi-FI" sz="2400" dirty="0"/>
          </a:p>
          <a:p>
            <a:pPr lvl="1">
              <a:buFont typeface="Wingdings" pitchFamily="2" charset="2"/>
              <a:buChar char="§"/>
            </a:pPr>
            <a:r>
              <a:rPr lang="el-GR" sz="2400" dirty="0">
                <a:hlinkClick r:id="rId9" action="ppaction://hlinksldjump"/>
              </a:rPr>
              <a:t>Π</a:t>
            </a:r>
            <a:r>
              <a:rPr lang="el-GR" sz="2400" dirty="0" smtClean="0">
                <a:hlinkClick r:id="rId9" action="ppaction://hlinksldjump"/>
              </a:rPr>
              <a:t>αράγοντες </a:t>
            </a:r>
            <a:r>
              <a:rPr lang="el-GR" sz="2400" dirty="0">
                <a:hlinkClick r:id="rId9" action="ppaction://hlinksldjump"/>
              </a:rPr>
              <a:t>που </a:t>
            </a:r>
            <a:r>
              <a:rPr lang="el-GR" sz="2400" dirty="0" smtClean="0">
                <a:hlinkClick r:id="rId9" action="ppaction://hlinksldjump"/>
              </a:rPr>
              <a:t>επηρεάζουν την </a:t>
            </a:r>
            <a:r>
              <a:rPr lang="el-GR" sz="2400" dirty="0">
                <a:hlinkClick r:id="rId9" action="ppaction://hlinksldjump"/>
              </a:rPr>
              <a:t>ψυχική υγεία . </a:t>
            </a:r>
          </a:p>
          <a:p>
            <a:pPr lvl="1">
              <a:buFont typeface="Wingdings" pitchFamily="2" charset="2"/>
              <a:buChar char="§"/>
            </a:pPr>
            <a:r>
              <a:rPr lang="el-GR" sz="2400" dirty="0">
                <a:hlinkClick r:id="rId9" action="ppaction://hlinksldjump"/>
              </a:rPr>
              <a:t>Ψυχική διαταραχή . </a:t>
            </a:r>
            <a:endParaRPr lang="fi-FI" sz="2400" dirty="0"/>
          </a:p>
          <a:p>
            <a:pPr lvl="1">
              <a:buSzPct val="45000"/>
              <a:buFont typeface="Wingdings" pitchFamily="2" charset="2"/>
              <a:buChar char="§"/>
            </a:pPr>
            <a:endParaRPr lang="en-US" sz="2400" dirty="0"/>
          </a:p>
          <a:p>
            <a:pPr>
              <a:buFont typeface="Wingdings" pitchFamily="2" charset="2"/>
              <a:buChar char="§"/>
            </a:pPr>
            <a:endParaRPr lang="el-GR" sz="2800" dirty="0"/>
          </a:p>
        </p:txBody>
      </p:sp>
      <p:sp>
        <p:nvSpPr>
          <p:cNvPr id="6" name="Θέση υποσέλιδου 3" descr="."/>
          <p:cNvSpPr txBox="1">
            <a:spLocks/>
          </p:cNvSpPr>
          <p:nvPr>
            <p:custDataLst>
              <p:tags r:id="rId4"/>
            </p:custDataLst>
          </p:nvPr>
        </p:nvSpPr>
        <p:spPr>
          <a:xfrm>
            <a:off x="2771801" y="6381328"/>
            <a:ext cx="360040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 Ψυχική Υγεία – Ψυχική </a:t>
            </a:r>
            <a:r>
              <a:rPr lang="el-GR" sz="1400" dirty="0" smtClean="0"/>
              <a:t>Διαταραχή</a:t>
            </a:r>
            <a:endParaRPr lang="el-GR" sz="1400" dirty="0"/>
          </a:p>
        </p:txBody>
      </p:sp>
      <p:sp>
        <p:nvSpPr>
          <p:cNvPr id="4" name="Slide Number Placeholder 3" descr="."/>
          <p:cNvSpPr>
            <a:spLocks noGrp="1"/>
          </p:cNvSpPr>
          <p:nvPr>
            <p:ph type="sldNum" sz="quarter" idx="12"/>
            <p:custDataLst>
              <p:tags r:id="rId5"/>
            </p:custDataLst>
          </p:nvPr>
        </p:nvSpPr>
        <p:spPr/>
        <p:txBody>
          <a:bodyPr/>
          <a:lstStyle/>
          <a:p>
            <a:fld id="{95390251-5B84-4D2F-A9C7-1C62C4738B3F}" type="slidenum">
              <a:rPr lang="el-GR" smtClean="0"/>
              <a:pPr/>
              <a:t>5</a:t>
            </a:fld>
            <a:endParaRPr lang="el-GR" dirty="0"/>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dirty="0" smtClean="0"/>
              <a:t>Εισαγωγή στην ψυχική υγεία </a:t>
            </a:r>
            <a:endParaRPr lang="en-US" sz="2800" b="0" dirty="0"/>
          </a:p>
        </p:txBody>
      </p:sp>
      <p:sp>
        <p:nvSpPr>
          <p:cNvPr id="9" name="Θέση περιεχομένου 8"/>
          <p:cNvSpPr>
            <a:spLocks noGrp="1"/>
          </p:cNvSpPr>
          <p:nvPr>
            <p:ph idx="1"/>
            <p:custDataLst>
              <p:tags r:id="rId3"/>
            </p:custDataLst>
          </p:nvPr>
        </p:nvSpPr>
        <p:spPr>
          <a:xfrm>
            <a:off x="457200" y="2132856"/>
            <a:ext cx="7920880" cy="2351139"/>
          </a:xfrm>
        </p:spPr>
        <p:txBody>
          <a:bodyPr>
            <a:normAutofit/>
          </a:bodyPr>
          <a:lstStyle/>
          <a:p>
            <a:pPr marL="0" indent="0" algn="ctr">
              <a:buNone/>
            </a:pPr>
            <a:r>
              <a:rPr lang="el-GR" altLang="el-GR" sz="4400" i="1" kern="0" dirty="0">
                <a:solidFill>
                  <a:srgbClr val="000000"/>
                </a:solidFill>
                <a:ea typeface="+mj-ea"/>
                <a:cs typeface="Times New Roman" panose="02020603050405020304" pitchFamily="18" charset="0"/>
              </a:rPr>
              <a:t>Η ψυχική υγεία και η ψυχική ασθένεια είναι δύσκολο να διαχωριστούν με ακρίβεια. </a:t>
            </a:r>
            <a:endParaRPr lang="el-GR" sz="1600" dirty="0"/>
          </a:p>
        </p:txBody>
      </p:sp>
      <p:sp>
        <p:nvSpPr>
          <p:cNvPr id="6" name="Θέση υποσέλιδου 3" descr="."/>
          <p:cNvSpPr txBox="1">
            <a:spLocks/>
          </p:cNvSpPr>
          <p:nvPr>
            <p:custDataLst>
              <p:tags r:id="rId4"/>
            </p:custDataLst>
          </p:nvPr>
        </p:nvSpPr>
        <p:spPr>
          <a:xfrm>
            <a:off x="2771801" y="6381328"/>
            <a:ext cx="360040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 Ψυχική Υγεία – Ψυχική </a:t>
            </a:r>
            <a:r>
              <a:rPr lang="el-GR" sz="1400" dirty="0" smtClean="0"/>
              <a:t>Διαταραχή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dirty="0" smtClean="0"/>
              <a:t>Ψυχικά Υγιείς &amp; Ασθενείς (1)</a:t>
            </a:r>
            <a:endParaRPr lang="en-US" sz="2800" b="0" dirty="0"/>
          </a:p>
        </p:txBody>
      </p:sp>
      <p:sp>
        <p:nvSpPr>
          <p:cNvPr id="9" name="Θέση περιεχομένου 8"/>
          <p:cNvSpPr>
            <a:spLocks noGrp="1"/>
          </p:cNvSpPr>
          <p:nvPr>
            <p:ph idx="1"/>
            <p:custDataLst>
              <p:tags r:id="rId3"/>
            </p:custDataLst>
          </p:nvPr>
        </p:nvSpPr>
        <p:spPr>
          <a:xfrm>
            <a:off x="457200" y="1556792"/>
            <a:ext cx="8147248" cy="2351139"/>
          </a:xfrm>
        </p:spPr>
        <p:txBody>
          <a:bodyPr>
            <a:noAutofit/>
          </a:bodyPr>
          <a:lstStyle/>
          <a:p>
            <a:r>
              <a:rPr lang="el-GR" sz="2800" dirty="0"/>
              <a:t>Οι άνθρωποι  που εκτελούν τους ρόλους τους στην κοινωνία και των οποίων η συμπεριφορά είναι αρμόζουσα και προσαρμόσιμη θεωρούνται υγιείς</a:t>
            </a:r>
            <a:r>
              <a:rPr lang="el-GR" sz="2800" dirty="0" smtClean="0"/>
              <a:t>.</a:t>
            </a:r>
          </a:p>
          <a:p>
            <a:pPr marL="0" indent="0">
              <a:buNone/>
            </a:pPr>
            <a:r>
              <a:rPr lang="el-GR" sz="2800" dirty="0" smtClean="0"/>
              <a:t> </a:t>
            </a:r>
            <a:endParaRPr lang="el-GR" sz="2800" dirty="0"/>
          </a:p>
          <a:p>
            <a:r>
              <a:rPr lang="el-GR" sz="2800" dirty="0"/>
              <a:t>Αντίθετα αυτοί που αποτυγχάνουν να εκπληρώσουν τους ρόλους τους και να αναλάβουν ευθύνες ή αυτοί των οποίων η συμπεριφορά δεν είναι η αρμόζουσα θεωρούνται άρρωστοι.</a:t>
            </a:r>
          </a:p>
        </p:txBody>
      </p:sp>
      <p:sp>
        <p:nvSpPr>
          <p:cNvPr id="6" name="Θέση υποσέλιδου 3" descr="."/>
          <p:cNvSpPr txBox="1">
            <a:spLocks/>
          </p:cNvSpPr>
          <p:nvPr>
            <p:custDataLst>
              <p:tags r:id="rId4"/>
            </p:custDataLst>
          </p:nvPr>
        </p:nvSpPr>
        <p:spPr>
          <a:xfrm>
            <a:off x="2771801" y="6381328"/>
            <a:ext cx="360040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 Ψυχική Υγεία – Ψυχική </a:t>
            </a:r>
            <a:r>
              <a:rPr lang="el-GR" sz="1400" dirty="0" smtClean="0"/>
              <a:t>Διαταραχή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1342012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dirty="0" smtClean="0"/>
              <a:t>Ψυχικά Υγιείς &amp; Ασθενείς (2)</a:t>
            </a:r>
            <a:endParaRPr lang="en-US" sz="2800" b="0" dirty="0"/>
          </a:p>
        </p:txBody>
      </p:sp>
      <p:sp>
        <p:nvSpPr>
          <p:cNvPr id="9" name="Θέση περιεχομένου 8"/>
          <p:cNvSpPr>
            <a:spLocks noGrp="1"/>
          </p:cNvSpPr>
          <p:nvPr>
            <p:ph idx="1"/>
            <p:custDataLst>
              <p:tags r:id="rId3"/>
            </p:custDataLst>
          </p:nvPr>
        </p:nvSpPr>
        <p:spPr>
          <a:xfrm>
            <a:off x="457200" y="1556792"/>
            <a:ext cx="8147248" cy="2351139"/>
          </a:xfrm>
        </p:spPr>
        <p:txBody>
          <a:bodyPr>
            <a:noAutofit/>
          </a:bodyPr>
          <a:lstStyle/>
          <a:p>
            <a:r>
              <a:rPr lang="el-GR" altLang="el-GR" sz="2800" dirty="0">
                <a:solidFill>
                  <a:srgbClr val="000000"/>
                </a:solidFill>
                <a:cs typeface="Times New Roman" panose="02020603050405020304" pitchFamily="18" charset="0"/>
              </a:rPr>
              <a:t>Η κουλτούρα κάθε κοινωνίας επηρεάζει έντονα τις αξίες και τα πιστεύω της, και αυτό με τη σειρά του επηρεάζει το πώς η κοινωνία καθορίζει την υγεία και την ασθένεια. </a:t>
            </a:r>
            <a:endParaRPr lang="el-GR" altLang="el-GR" sz="2800" dirty="0">
              <a:solidFill>
                <a:srgbClr val="000000"/>
              </a:solidFill>
            </a:endParaRPr>
          </a:p>
          <a:p>
            <a:r>
              <a:rPr lang="el-GR" altLang="el-GR" sz="2800" dirty="0">
                <a:solidFill>
                  <a:srgbClr val="000000"/>
                </a:solidFill>
                <a:cs typeface="Times New Roman" panose="02020603050405020304" pitchFamily="18" charset="0"/>
              </a:rPr>
              <a:t>Αυτό που μια κοινωνία μπορεί να το θεωρήσει αποδεκτό και αρμόζον, μια άλλη κοινωνία μπορεί να το δει ως μη αποδεκτό και μη αρμόζον</a:t>
            </a:r>
          </a:p>
        </p:txBody>
      </p:sp>
      <p:sp>
        <p:nvSpPr>
          <p:cNvPr id="6" name="Θέση υποσέλιδου 3" descr="."/>
          <p:cNvSpPr txBox="1">
            <a:spLocks/>
          </p:cNvSpPr>
          <p:nvPr>
            <p:custDataLst>
              <p:tags r:id="rId4"/>
            </p:custDataLst>
          </p:nvPr>
        </p:nvSpPr>
        <p:spPr>
          <a:xfrm>
            <a:off x="2771801" y="6381328"/>
            <a:ext cx="360040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 Ψυχική Υγεία – Ψυχική </a:t>
            </a:r>
            <a:r>
              <a:rPr lang="el-GR" sz="1400" dirty="0" smtClean="0"/>
              <a:t>Διαταραχή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14079700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dirty="0"/>
              <a:t>Δεν υπάρχει καθολικός ορισμός της ψυχικής υγείας</a:t>
            </a:r>
            <a:endParaRPr lang="en-US" sz="2800" b="0" dirty="0"/>
          </a:p>
        </p:txBody>
      </p:sp>
      <p:sp>
        <p:nvSpPr>
          <p:cNvPr id="9" name="Θέση περιεχομένου 8"/>
          <p:cNvSpPr>
            <a:spLocks noGrp="1"/>
          </p:cNvSpPr>
          <p:nvPr>
            <p:ph idx="1"/>
            <p:custDataLst>
              <p:tags r:id="rId3"/>
            </p:custDataLst>
          </p:nvPr>
        </p:nvSpPr>
        <p:spPr>
          <a:xfrm>
            <a:off x="457200" y="1916832"/>
            <a:ext cx="8147248" cy="2351139"/>
          </a:xfrm>
        </p:spPr>
        <p:txBody>
          <a:bodyPr>
            <a:noAutofit/>
          </a:bodyPr>
          <a:lstStyle/>
          <a:p>
            <a:r>
              <a:rPr lang="el-GR" altLang="el-GR" sz="2800" dirty="0">
                <a:solidFill>
                  <a:srgbClr val="000000"/>
                </a:solidFill>
                <a:cs typeface="Times New Roman" panose="02020603050405020304" pitchFamily="18" charset="0"/>
              </a:rPr>
              <a:t> Γενικά η συμπεριφορά ενός ατόμου μπορεί να δώσει ενδείξεις για την ψυχική του υγεία</a:t>
            </a:r>
            <a:r>
              <a:rPr lang="el-GR" altLang="el-GR" sz="2800" dirty="0" smtClean="0">
                <a:solidFill>
                  <a:srgbClr val="000000"/>
                </a:solidFill>
                <a:cs typeface="Times New Roman" panose="02020603050405020304" pitchFamily="18" charset="0"/>
              </a:rPr>
              <a:t>.</a:t>
            </a:r>
          </a:p>
          <a:p>
            <a:endParaRPr lang="el-GR" altLang="el-GR" sz="2800" dirty="0">
              <a:solidFill>
                <a:srgbClr val="000000"/>
              </a:solidFill>
              <a:cs typeface="Times New Roman" panose="02020603050405020304" pitchFamily="18" charset="0"/>
            </a:endParaRPr>
          </a:p>
          <a:p>
            <a:r>
              <a:rPr lang="el-GR" altLang="el-GR" sz="2800" dirty="0">
                <a:solidFill>
                  <a:srgbClr val="000000"/>
                </a:solidFill>
                <a:cs typeface="Times New Roman" panose="02020603050405020304" pitchFamily="18" charset="0"/>
              </a:rPr>
              <a:t> Επειδή κάθε άτομο μπορεί να έχει διαφορετική θεώρηση ή ερμηνεία της συμπεριφοράς (εξαρτάται από τις αξίες και τα πιστεύω του), ο ορισμός της ψυχικής υγείας είναι δύσκολος. </a:t>
            </a:r>
          </a:p>
        </p:txBody>
      </p:sp>
      <p:sp>
        <p:nvSpPr>
          <p:cNvPr id="6" name="Θέση υποσέλιδου 3" descr="."/>
          <p:cNvSpPr txBox="1">
            <a:spLocks/>
          </p:cNvSpPr>
          <p:nvPr>
            <p:custDataLst>
              <p:tags r:id="rId4"/>
            </p:custDataLst>
          </p:nvPr>
        </p:nvSpPr>
        <p:spPr>
          <a:xfrm>
            <a:off x="2771801" y="6381328"/>
            <a:ext cx="360040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 Ψυχική Υγεία – Ψυχική </a:t>
            </a:r>
            <a:r>
              <a:rPr lang="el-GR" sz="1400" dirty="0" smtClean="0"/>
              <a:t>Διαταραχή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220759917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2/9/2015 4:37:47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READINGORDER" val="22,9,6,24,"/>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READINGORDER" val="22,9,6,24,"/>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READINGORDER" val="22,9,6,24,"/>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8.xml><?xml version="1.0" encoding="utf-8"?>
<p:tagLst xmlns:a="http://schemas.openxmlformats.org/drawingml/2006/main" xmlns:r="http://schemas.openxmlformats.org/officeDocument/2006/relationships" xmlns:p="http://schemas.openxmlformats.org/presentationml/2006/main">
  <p:tag name="ZHAW.ACCESSIBILITYADDIN.READINGORDER" val="22,9,6,24,"/>
</p:tagLst>
</file>

<file path=ppt/tags/tag1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3.xml><?xml version="1.0" encoding="utf-8"?>
<p:tagLst xmlns:a="http://schemas.openxmlformats.org/drawingml/2006/main" xmlns:r="http://schemas.openxmlformats.org/officeDocument/2006/relationships" xmlns:p="http://schemas.openxmlformats.org/presentationml/2006/main">
  <p:tag name="ZHAW.ACCESSIBILITYADDIN.READINGORDER" val="2,5,14,"/>
</p:tagLst>
</file>

<file path=ppt/tags/tag1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7.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1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6,4,"/>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2,9,6,2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22,9,6,2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22,9,6,24,"/>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2,9,6,2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22,9,6,2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22,9,6,2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22,9,6,2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22,9,6,24,"/>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22,9,6,24,"/>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22,9,6,24,"/>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3.xml><?xml version="1.0" encoding="utf-8"?>
<p:tagLst xmlns:a="http://schemas.openxmlformats.org/drawingml/2006/main" xmlns:r="http://schemas.openxmlformats.org/officeDocument/2006/relationships" xmlns:p="http://schemas.openxmlformats.org/presentationml/2006/main">
  <p:tag name="ZHAW.ACCESSIBILITYADDIN.READINGORDER" val="22,9,6,24,"/>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8.xml><?xml version="1.0" encoding="utf-8"?>
<p:tagLst xmlns:a="http://schemas.openxmlformats.org/drawingml/2006/main" xmlns:r="http://schemas.openxmlformats.org/officeDocument/2006/relationships" xmlns:p="http://schemas.openxmlformats.org/presentationml/2006/main">
  <p:tag name="ZHAW.ACCESSIBILITYADDIN.READINGORDER" val="22,9,6,24,"/>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3.xml><?xml version="1.0" encoding="utf-8"?>
<p:tagLst xmlns:a="http://schemas.openxmlformats.org/drawingml/2006/main" xmlns:r="http://schemas.openxmlformats.org/officeDocument/2006/relationships" xmlns:p="http://schemas.openxmlformats.org/presentationml/2006/main">
  <p:tag name="ZHAW.ACCESSIBILITYADDIN.READINGORDER" val="22,9,6,24,"/>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8.xml><?xml version="1.0" encoding="utf-8"?>
<p:tagLst xmlns:a="http://schemas.openxmlformats.org/drawingml/2006/main" xmlns:r="http://schemas.openxmlformats.org/officeDocument/2006/relationships" xmlns:p="http://schemas.openxmlformats.org/presentationml/2006/main">
  <p:tag name="ZHAW.ACCESSIBILITYADDIN.READINGORDER" val="22,9,6,24,"/>
</p:tagLst>
</file>

<file path=ppt/tags/tag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3.xml><?xml version="1.0" encoding="utf-8"?>
<p:tagLst xmlns:a="http://schemas.openxmlformats.org/drawingml/2006/main" xmlns:r="http://schemas.openxmlformats.org/officeDocument/2006/relationships" xmlns:p="http://schemas.openxmlformats.org/presentationml/2006/main">
  <p:tag name="ZHAW.ACCESSIBILITYADDIN.READINGORDER" val="22,9,6,24,"/>
</p:tagLst>
</file>

<file path=ppt/tags/tag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8.xml><?xml version="1.0" encoding="utf-8"?>
<p:tagLst xmlns:a="http://schemas.openxmlformats.org/drawingml/2006/main" xmlns:r="http://schemas.openxmlformats.org/officeDocument/2006/relationships" xmlns:p="http://schemas.openxmlformats.org/presentationml/2006/main">
  <p:tag name="ZHAW.ACCESSIBILITYADDIN.READINGORDER" val="22,9,6,24,"/>
</p:tagLst>
</file>

<file path=ppt/tags/tag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A91A3107-7CA8-43C0-BA8F-B237F17E8ED0}">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Προγραμματισμός IV_Ενότητα 1</Template>
  <TotalTime>0</TotalTime>
  <Words>1203</Words>
  <Application>Microsoft Office PowerPoint</Application>
  <PresentationFormat>Προβολή στην οθόνη (4:3)</PresentationFormat>
  <Paragraphs>193</Paragraphs>
  <Slides>27</Slides>
  <Notes>27</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27</vt:i4>
      </vt:variant>
    </vt:vector>
  </HeadingPairs>
  <TitlesOfParts>
    <vt:vector size="33" baseType="lpstr">
      <vt:lpstr>Arial</vt:lpstr>
      <vt:lpstr>Calibri</vt:lpstr>
      <vt:lpstr>Times New Roman</vt:lpstr>
      <vt:lpstr>Verdana</vt:lpstr>
      <vt:lpstr>Wingdings</vt:lpstr>
      <vt:lpstr>Θέμα του Office</vt:lpstr>
      <vt:lpstr>Εισαγωγή στη                     Νοσηλευτική Επιστήμη</vt:lpstr>
      <vt:lpstr>Άδειες Χρήσης</vt:lpstr>
      <vt:lpstr>Χρηματοδότηση</vt:lpstr>
      <vt:lpstr>Σκοποί  ενότητας</vt:lpstr>
      <vt:lpstr>Περιεχόμενα ενότητας</vt:lpstr>
      <vt:lpstr>Εισαγωγή στην ψυχική υγεία </vt:lpstr>
      <vt:lpstr>Ψυχικά Υγιείς &amp; Ασθενείς (1)</vt:lpstr>
      <vt:lpstr>Ψυχικά Υγιείς &amp; Ασθενείς (2)</vt:lpstr>
      <vt:lpstr>Δεν υπάρχει καθολικός ορισμός της ψυχικής υγείας</vt:lpstr>
      <vt:lpstr>Στις περισσότερες περιπτώσεις, η ψυχική υγεία είναι :</vt:lpstr>
      <vt:lpstr>Αυτονομία και ανεξαρτησία:</vt:lpstr>
      <vt:lpstr>Μεγιστοποίηση των  δυνατοτήτων κάποιου: </vt:lpstr>
      <vt:lpstr>Ανοχή των αβεβαιοτήτων             της ζωής (1): </vt:lpstr>
      <vt:lpstr>Ανοχή των αβεβαιοτήτων             της ζωής (2): </vt:lpstr>
      <vt:lpstr>Ανοχή των αβεβαιοτήτων             της ζωής (3): </vt:lpstr>
      <vt:lpstr>Οι παράγοντες που επηρεάζουν  την ψυχική υγεία </vt:lpstr>
      <vt:lpstr>Οι ατομικοί παράγοντες περιλαμβάνουν</vt:lpstr>
      <vt:lpstr>Οι διαπροσωπικοί παράγοντες περιλαμβάνουν</vt:lpstr>
      <vt:lpstr>Οι κοινωνικοί / πολιτισμικοί παράγοντες περιλαμβάνουν</vt:lpstr>
      <vt:lpstr> Ψυχική διαταραχή είναι</vt:lpstr>
      <vt:lpstr>Τα κριτήρια για τη διάγνωση των ψυχικών διαταραχών περιλαμβάνουν</vt:lpstr>
      <vt:lpstr>Οι παράγοντες που συμβάλλουν στην ψυχική ασθένεια</vt:lpstr>
      <vt:lpstr>Οι ατομικοί παράγοντες περιλαμβάνουν</vt:lpstr>
      <vt:lpstr>Οι διαπροσωπικοί παράγοντες περιλαμβάνουν</vt:lpstr>
      <vt:lpstr>Οι κοινωνικοί και πολιτισμικοί παράγοντες περιλαμβάνουν</vt:lpstr>
      <vt:lpstr>Βιβλιογραφία </vt:lpstr>
      <vt:lpstr>Τέλος Ενότητας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2015-04-06T14:13:21Z</dcterms:created>
  <dcterms:modified xsi:type="dcterms:W3CDTF">2015-11-17T10:51:39Z</dcterms:modified>
</cp:coreProperties>
</file>