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57.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6"/>
  </p:notesMasterIdLst>
  <p:sldIdLst>
    <p:sldId id="256" r:id="rId3"/>
    <p:sldId id="257" r:id="rId4"/>
    <p:sldId id="259" r:id="rId5"/>
    <p:sldId id="261" r:id="rId6"/>
    <p:sldId id="262" r:id="rId7"/>
    <p:sldId id="336" r:id="rId8"/>
    <p:sldId id="337" r:id="rId9"/>
    <p:sldId id="338" r:id="rId10"/>
    <p:sldId id="339" r:id="rId11"/>
    <p:sldId id="340" r:id="rId12"/>
    <p:sldId id="341" r:id="rId13"/>
    <p:sldId id="342" r:id="rId14"/>
    <p:sldId id="343" r:id="rId15"/>
    <p:sldId id="344" r:id="rId16"/>
    <p:sldId id="345" r:id="rId17"/>
    <p:sldId id="346" r:id="rId18"/>
    <p:sldId id="347" r:id="rId19"/>
    <p:sldId id="348" r:id="rId20"/>
    <p:sldId id="349" r:id="rId21"/>
    <p:sldId id="350" r:id="rId22"/>
    <p:sldId id="351" r:id="rId23"/>
    <p:sldId id="352" r:id="rId24"/>
    <p:sldId id="353" r:id="rId25"/>
  </p:sldIdLst>
  <p:sldSz cx="9144000" cy="6858000" type="screen4x3"/>
  <p:notesSz cx="6858000" cy="9144000"/>
  <p:custDataLst>
    <p:tags r:id="rId2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6" autoAdjust="0"/>
    <p:restoredTop sz="99339" autoAdjust="0"/>
  </p:normalViewPr>
  <p:slideViewPr>
    <p:cSldViewPr>
      <p:cViewPr>
        <p:scale>
          <a:sx n="77" d="100"/>
          <a:sy n="77" d="100"/>
        </p:scale>
        <p:origin x="-894" y="21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gs" Target="tags/tag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17/2/2016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4075370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tags" Target="../tags/tag44.xml"/><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tags" Target="../tags/tag47.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tags" Target="../tags/tag53.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creativecommons.org/licenses/by-nc-sa/4.0/deed.el" TargetMode="External"/><Relationship Id="rId2" Type="http://schemas.openxmlformats.org/officeDocument/2006/relationships/slideLayout" Target="../slideLayouts/slideLayout1.xml"/><Relationship Id="rId1" Type="http://schemas.openxmlformats.org/officeDocument/2006/relationships/tags" Target="../tags/tag56.xml"/><Relationship Id="rId6" Type="http://schemas.openxmlformats.org/officeDocument/2006/relationships/image" Target="../media/image5.png"/><Relationship Id="rId5" Type="http://schemas.openxmlformats.org/officeDocument/2006/relationships/hyperlink" Target="http://www.edulll.gr/" TargetMode="Externa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cdev.teilar.gr/courses/LOG104/"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57.xml"/><Relationship Id="rId5" Type="http://schemas.openxmlformats.org/officeDocument/2006/relationships/image" Target="../media/image6.png"/><Relationship Id="rId4" Type="http://schemas.openxmlformats.org/officeDocument/2006/relationships/hyperlink" Target="http://creativecommons.org/licenses/by-nc-sa/4.0/deed.el"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15.xml"/><Relationship Id="rId3" Type="http://schemas.openxmlformats.org/officeDocument/2006/relationships/tags" Target="../tags/tag20.xml"/><Relationship Id="rId7" Type="http://schemas.openxmlformats.org/officeDocument/2006/relationships/notesSlide" Target="../notesSlides/notesSlide5.xml"/><Relationship Id="rId12" Type="http://schemas.openxmlformats.org/officeDocument/2006/relationships/slide" Target="slide10.xml"/><Relationship Id="rId2" Type="http://schemas.openxmlformats.org/officeDocument/2006/relationships/tags" Target="../tags/tag19.xml"/><Relationship Id="rId16" Type="http://schemas.openxmlformats.org/officeDocument/2006/relationships/slide" Target="slide13.xml"/><Relationship Id="rId1" Type="http://schemas.openxmlformats.org/officeDocument/2006/relationships/tags" Target="../tags/tag18.xml"/><Relationship Id="rId6" Type="http://schemas.openxmlformats.org/officeDocument/2006/relationships/slideLayout" Target="../slideLayouts/slideLayout2.xml"/><Relationship Id="rId11" Type="http://schemas.openxmlformats.org/officeDocument/2006/relationships/slide" Target="slide9.xml"/><Relationship Id="rId5" Type="http://schemas.openxmlformats.org/officeDocument/2006/relationships/tags" Target="../tags/tag22.xml"/><Relationship Id="rId15" Type="http://schemas.openxmlformats.org/officeDocument/2006/relationships/slide" Target="slide12.xml"/><Relationship Id="rId10" Type="http://schemas.openxmlformats.org/officeDocument/2006/relationships/slide" Target="slide8.xml"/><Relationship Id="rId4" Type="http://schemas.openxmlformats.org/officeDocument/2006/relationships/tags" Target="../tags/tag21.xml"/><Relationship Id="rId9" Type="http://schemas.openxmlformats.org/officeDocument/2006/relationships/slide" Target="slide17.xml"/><Relationship Id="rId14" Type="http://schemas.openxmlformats.org/officeDocument/2006/relationships/slide" Target="slide11.xml"/></Relationships>
</file>

<file path=ppt/slides/_rels/slide6.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normAutofit/>
          </a:bodyPr>
          <a:lstStyle/>
          <a:p>
            <a:r>
              <a:rPr lang="el-GR" dirty="0" smtClean="0"/>
              <a:t>Διοίκηση Ανθρωπίνων Πόρων</a:t>
            </a:r>
            <a:endParaRPr lang="el-GR" dirty="0"/>
          </a:p>
        </p:txBody>
      </p:sp>
      <p:sp>
        <p:nvSpPr>
          <p:cNvPr id="3" name="Υπότιτλος 2"/>
          <p:cNvSpPr>
            <a:spLocks noGrp="1"/>
          </p:cNvSpPr>
          <p:nvPr>
            <p:ph type="subTitle" idx="1"/>
            <p:custDataLst>
              <p:tags r:id="rId3"/>
            </p:custDataLst>
          </p:nvPr>
        </p:nvSpPr>
        <p:spPr>
          <a:xfrm>
            <a:off x="683568" y="2708920"/>
            <a:ext cx="7776864" cy="4056856"/>
          </a:xfrm>
        </p:spPr>
        <p:txBody>
          <a:bodyPr>
            <a:noAutofit/>
          </a:bodyPr>
          <a:lstStyle/>
          <a:p>
            <a:r>
              <a:rPr lang="el-GR" sz="2800" b="1" dirty="0"/>
              <a:t>Ενότητα </a:t>
            </a:r>
            <a:r>
              <a:rPr lang="el-GR" sz="2800" b="1" dirty="0" smtClean="0"/>
              <a:t>1:</a:t>
            </a:r>
            <a:r>
              <a:rPr lang="en-US" sz="2800" dirty="0" smtClean="0"/>
              <a:t> </a:t>
            </a:r>
            <a:r>
              <a:rPr lang="el-GR" sz="2800" dirty="0" smtClean="0"/>
              <a:t>Εισαγωγή </a:t>
            </a:r>
            <a:r>
              <a:rPr lang="el-GR" sz="2800" smtClean="0"/>
              <a:t>στη Διοίκηση Ανθρωπίνων Πόρων.</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b="1" dirty="0" smtClean="0"/>
              <a:t>Ασκήσεις Πράξεις</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Αναγνωστόπουλος Αχιλλέας </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Εργαστηριακό Διδακτικό Προσωπικό</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Λογιστικής και Χρηματοοικονομικής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13792"/>
            <a:ext cx="8229600" cy="1143000"/>
          </a:xfrm>
        </p:spPr>
        <p:txBody>
          <a:bodyPr>
            <a:noAutofit/>
          </a:bodyPr>
          <a:lstStyle/>
          <a:p>
            <a:r>
              <a:rPr lang="el-GR" sz="3200" u="sng" dirty="0"/>
              <a:t>Άσκηση Πράξης: </a:t>
            </a:r>
            <a:r>
              <a:rPr lang="en-US" sz="3200" u="sng" dirty="0" smtClean="0"/>
              <a:t>3</a:t>
            </a:r>
            <a:r>
              <a:rPr lang="el-GR" sz="3200" u="sng" dirty="0" smtClean="0"/>
              <a:t>η </a:t>
            </a:r>
            <a:br>
              <a:rPr lang="el-GR" sz="3200" u="sng" dirty="0" smtClean="0"/>
            </a:br>
            <a:endParaRPr lang="el-GR" sz="3200" dirty="0"/>
          </a:p>
        </p:txBody>
      </p:sp>
      <p:sp>
        <p:nvSpPr>
          <p:cNvPr id="3" name="2 - Θέση περιεχομένου"/>
          <p:cNvSpPr>
            <a:spLocks noGrp="1"/>
          </p:cNvSpPr>
          <p:nvPr>
            <p:ph sz="quarter" idx="1"/>
          </p:nvPr>
        </p:nvSpPr>
        <p:spPr>
          <a:xfrm>
            <a:off x="529209" y="1340768"/>
            <a:ext cx="8229600" cy="4525963"/>
          </a:xfrm>
        </p:spPr>
        <p:txBody>
          <a:bodyPr>
            <a:noAutofit/>
          </a:bodyPr>
          <a:lstStyle/>
          <a:p>
            <a:pPr marL="0" indent="0" algn="ctr">
              <a:buNone/>
            </a:pPr>
            <a:r>
              <a:rPr lang="el-GR" sz="2800" b="1" dirty="0">
                <a:solidFill>
                  <a:srgbClr val="0000FF"/>
                </a:solidFill>
              </a:rPr>
              <a:t>Συζητήσεις για </a:t>
            </a:r>
            <a:r>
              <a:rPr lang="el-GR" sz="2800" b="1" dirty="0" smtClean="0">
                <a:solidFill>
                  <a:srgbClr val="0000FF"/>
                </a:solidFill>
              </a:rPr>
              <a:t>Εύρεσης </a:t>
            </a:r>
            <a:r>
              <a:rPr lang="el-GR" sz="2800" b="1" dirty="0">
                <a:solidFill>
                  <a:srgbClr val="0000FF"/>
                </a:solidFill>
              </a:rPr>
              <a:t>Λύσης</a:t>
            </a:r>
            <a:r>
              <a:rPr lang="el-GR" sz="2800" b="1" dirty="0" smtClean="0">
                <a:solidFill>
                  <a:srgbClr val="0000FF"/>
                </a:solidFill>
              </a:rPr>
              <a:t>. </a:t>
            </a:r>
          </a:p>
          <a:p>
            <a:pPr>
              <a:buFont typeface="Wingdings" panose="05000000000000000000" pitchFamily="2" charset="2"/>
              <a:buChar char="Ø"/>
            </a:pPr>
            <a:r>
              <a:rPr lang="el-GR" sz="2400" dirty="0"/>
              <a:t>Συζήτηση του Ιδρυτή με την κόρη του, νέος πτυχιούχος τμήματος Διοίκησης </a:t>
            </a:r>
            <a:r>
              <a:rPr lang="el-GR" sz="2400" dirty="0" smtClean="0"/>
              <a:t>Επιχειρήσεων</a:t>
            </a:r>
            <a:r>
              <a:rPr lang="en-US" sz="2400" dirty="0" smtClean="0"/>
              <a:t>.</a:t>
            </a:r>
            <a:endParaRPr lang="el-GR" sz="2400" dirty="0"/>
          </a:p>
          <a:p>
            <a:pPr>
              <a:buFont typeface="Wingdings" panose="05000000000000000000" pitchFamily="2" charset="2"/>
              <a:buChar char="Ø"/>
            </a:pPr>
            <a:r>
              <a:rPr lang="el-GR" sz="2400" dirty="0"/>
              <a:t>Απαραίτητη Ίδρυση Διεύθυνσης Ανθρωπίνων </a:t>
            </a:r>
            <a:r>
              <a:rPr lang="el-GR" sz="2400" dirty="0" smtClean="0"/>
              <a:t>Πόρων</a:t>
            </a:r>
            <a:r>
              <a:rPr lang="en-US" sz="2400" dirty="0" smtClean="0"/>
              <a:t>.</a:t>
            </a:r>
            <a:endParaRPr lang="el-GR" sz="2400" dirty="0"/>
          </a:p>
          <a:p>
            <a:pPr>
              <a:buFont typeface="Wingdings" panose="05000000000000000000" pitchFamily="2" charset="2"/>
              <a:buChar char="Ø"/>
            </a:pPr>
            <a:r>
              <a:rPr lang="el-GR" sz="2400" dirty="0"/>
              <a:t>Συζήτηση Ιδρυτών Επιχείρησης  </a:t>
            </a:r>
            <a:r>
              <a:rPr lang="el-GR" sz="2400" dirty="0" smtClean="0"/>
              <a:t>για</a:t>
            </a:r>
            <a:r>
              <a:rPr lang="el-GR" sz="2400" dirty="0"/>
              <a:t>:</a:t>
            </a:r>
          </a:p>
          <a:p>
            <a:pPr lvl="1">
              <a:buFont typeface="Courier New" panose="02070309020205020404" pitchFamily="49" charset="0"/>
              <a:buChar char="o"/>
            </a:pPr>
            <a:r>
              <a:rPr lang="el-GR" sz="2400" dirty="0"/>
              <a:t>Εμπλοκή Κόρης με την </a:t>
            </a:r>
            <a:r>
              <a:rPr lang="el-GR" sz="2400" dirty="0" smtClean="0"/>
              <a:t>Επιχείρηση. </a:t>
            </a:r>
            <a:endParaRPr lang="el-GR" sz="2400" dirty="0"/>
          </a:p>
          <a:p>
            <a:pPr lvl="1">
              <a:buFont typeface="Courier New" panose="02070309020205020404" pitchFamily="49" charset="0"/>
              <a:buChar char="o"/>
            </a:pPr>
            <a:r>
              <a:rPr lang="el-GR" sz="2400" dirty="0"/>
              <a:t>Συμφωνία ανάληψης καθηκόντων για τα ζητήματα προσωπικού υπό την επίβλεψη όμως του </a:t>
            </a:r>
            <a:r>
              <a:rPr lang="el-GR" sz="2400" dirty="0" smtClean="0"/>
              <a:t>συνιδρυτή. </a:t>
            </a:r>
            <a:endParaRPr lang="el-GR" sz="2400" dirty="0"/>
          </a:p>
        </p:txBody>
      </p:sp>
      <p:sp>
        <p:nvSpPr>
          <p:cNvPr id="7" name="Θέση υποσέλιδου 3" descr="."/>
          <p:cNvSpPr txBox="1">
            <a:spLocks/>
          </p:cNvSpPr>
          <p:nvPr>
            <p:custDataLst>
              <p:tags r:id="rId2"/>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10</a:t>
            </a:fld>
            <a:endParaRPr kumimoji="0" lang="en-US" dirty="0"/>
          </a:p>
        </p:txBody>
      </p:sp>
    </p:spTree>
    <p:custDataLst>
      <p:tags r:id="rId1"/>
    </p:custDataLst>
    <p:extLst>
      <p:ext uri="{BB962C8B-B14F-4D97-AF65-F5344CB8AC3E}">
        <p14:creationId xmlns:p14="http://schemas.microsoft.com/office/powerpoint/2010/main" val="32331235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13792"/>
            <a:ext cx="8229600" cy="1143000"/>
          </a:xfrm>
        </p:spPr>
        <p:txBody>
          <a:bodyPr>
            <a:noAutofit/>
          </a:bodyPr>
          <a:lstStyle/>
          <a:p>
            <a:r>
              <a:rPr lang="el-GR" sz="3200" u="sng" dirty="0"/>
              <a:t>Άσκηση Πράξης: </a:t>
            </a:r>
            <a:r>
              <a:rPr lang="el-GR" sz="3200" u="sng" dirty="0" smtClean="0"/>
              <a:t>4η </a:t>
            </a:r>
            <a:br>
              <a:rPr lang="el-GR" sz="3200" u="sng" dirty="0" smtClean="0"/>
            </a:br>
            <a:endParaRPr lang="el-GR" sz="3200" dirty="0"/>
          </a:p>
        </p:txBody>
      </p:sp>
      <p:sp>
        <p:nvSpPr>
          <p:cNvPr id="3" name="2 - Θέση περιεχομένου"/>
          <p:cNvSpPr>
            <a:spLocks noGrp="1"/>
          </p:cNvSpPr>
          <p:nvPr>
            <p:ph sz="quarter" idx="1"/>
          </p:nvPr>
        </p:nvSpPr>
        <p:spPr>
          <a:xfrm>
            <a:off x="529209" y="1340768"/>
            <a:ext cx="8229600" cy="4525963"/>
          </a:xfrm>
        </p:spPr>
        <p:txBody>
          <a:bodyPr>
            <a:noAutofit/>
          </a:bodyPr>
          <a:lstStyle/>
          <a:p>
            <a:pPr marL="0" indent="0" algn="ctr">
              <a:buNone/>
            </a:pPr>
            <a:r>
              <a:rPr lang="el-GR" sz="2800" b="1" dirty="0">
                <a:solidFill>
                  <a:srgbClr val="0000FF"/>
                </a:solidFill>
              </a:rPr>
              <a:t>Δράσεις (</a:t>
            </a:r>
            <a:r>
              <a:rPr lang="en-US" sz="2800" b="1" dirty="0" err="1">
                <a:solidFill>
                  <a:srgbClr val="0000FF"/>
                </a:solidFill>
              </a:rPr>
              <a:t>i</a:t>
            </a:r>
            <a:r>
              <a:rPr lang="en-US" sz="2800" b="1" dirty="0">
                <a:solidFill>
                  <a:srgbClr val="0000FF"/>
                </a:solidFill>
              </a:rPr>
              <a:t>)</a:t>
            </a:r>
            <a:r>
              <a:rPr lang="el-GR" sz="2800" b="1" dirty="0" smtClean="0">
                <a:solidFill>
                  <a:srgbClr val="0000FF"/>
                </a:solidFill>
              </a:rPr>
              <a:t>. </a:t>
            </a:r>
          </a:p>
          <a:p>
            <a:pPr>
              <a:buFont typeface="Wingdings" panose="05000000000000000000" pitchFamily="2" charset="2"/>
              <a:buChar char="Ø"/>
            </a:pPr>
            <a:r>
              <a:rPr lang="el-GR" sz="2400" dirty="0"/>
              <a:t>Προσλήψεις Υπευθύνων (α) Πρόσληψης (β) Εκπαίδευσης (γ) Πρόνοιας με αντίστοιχους </a:t>
            </a:r>
            <a:r>
              <a:rPr lang="el-GR" sz="2400" dirty="0" smtClean="0"/>
              <a:t>γραμματείς.</a:t>
            </a:r>
            <a:endParaRPr lang="el-GR" sz="2400" dirty="0"/>
          </a:p>
          <a:p>
            <a:pPr>
              <a:buFont typeface="Wingdings" panose="05000000000000000000" pitchFamily="2" charset="2"/>
              <a:buChar char="Ø"/>
            </a:pPr>
            <a:r>
              <a:rPr lang="el-GR" sz="2400" dirty="0"/>
              <a:t>Γραπτή Ενημέρωση </a:t>
            </a:r>
            <a:r>
              <a:rPr lang="el-GR" sz="2400" b="1" dirty="0">
                <a:solidFill>
                  <a:srgbClr val="0000FF"/>
                </a:solidFill>
              </a:rPr>
              <a:t>(με υπογραφή του πατέρα της) </a:t>
            </a:r>
            <a:r>
              <a:rPr lang="el-GR" sz="2400" dirty="0"/>
              <a:t>προς Μάνατζερ Παραγωγής για την ανάληψη καθηκόντων για όλα τα ζητήματα </a:t>
            </a:r>
            <a:r>
              <a:rPr lang="el-GR" sz="2400" dirty="0" smtClean="0"/>
              <a:t>προσωπικού. </a:t>
            </a:r>
            <a:endParaRPr lang="el-GR" sz="2400" dirty="0"/>
          </a:p>
          <a:p>
            <a:pPr>
              <a:buFont typeface="Wingdings" panose="05000000000000000000" pitchFamily="2" charset="2"/>
              <a:buChar char="Ø"/>
            </a:pPr>
            <a:r>
              <a:rPr lang="el-GR" sz="2400" dirty="0"/>
              <a:t>Εντολή στους Μάνατζερ Γραμμής για κατάρτιση καταλόγων εργατών/υπαλλήλων που χρειάζονται </a:t>
            </a:r>
            <a:r>
              <a:rPr lang="el-GR" sz="2400" dirty="0" smtClean="0"/>
              <a:t>εκπαίδευση. </a:t>
            </a:r>
            <a:endParaRPr lang="el-GR" sz="2400" dirty="0"/>
          </a:p>
          <a:p>
            <a:pPr>
              <a:buFont typeface="Wingdings" panose="05000000000000000000" pitchFamily="2" charset="2"/>
              <a:buChar char="Ø"/>
            </a:pPr>
            <a:r>
              <a:rPr lang="el-GR" sz="2400" dirty="0"/>
              <a:t>Εφαρμογή Συνολικού Εκπαιδευτικού </a:t>
            </a:r>
            <a:r>
              <a:rPr lang="el-GR" sz="2400" dirty="0" smtClean="0"/>
              <a:t>Προγράμματος (εντός </a:t>
            </a:r>
            <a:r>
              <a:rPr lang="el-GR" sz="2400" dirty="0"/>
              <a:t>και εκτός χώρου εργασίας</a:t>
            </a:r>
            <a:r>
              <a:rPr lang="el-GR" sz="2400" dirty="0" smtClean="0"/>
              <a:t>). </a:t>
            </a:r>
            <a:endParaRPr lang="el-GR" sz="2400" dirty="0"/>
          </a:p>
        </p:txBody>
      </p:sp>
      <p:sp>
        <p:nvSpPr>
          <p:cNvPr id="7" name="Θέση υποσέλιδου 3" descr="."/>
          <p:cNvSpPr txBox="1">
            <a:spLocks/>
          </p:cNvSpPr>
          <p:nvPr>
            <p:custDataLst>
              <p:tags r:id="rId2"/>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11</a:t>
            </a:fld>
            <a:endParaRPr kumimoji="0" lang="en-US" dirty="0"/>
          </a:p>
        </p:txBody>
      </p:sp>
    </p:spTree>
    <p:custDataLst>
      <p:tags r:id="rId1"/>
    </p:custDataLst>
    <p:extLst>
      <p:ext uri="{BB962C8B-B14F-4D97-AF65-F5344CB8AC3E}">
        <p14:creationId xmlns:p14="http://schemas.microsoft.com/office/powerpoint/2010/main" val="3394329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13792"/>
            <a:ext cx="8229600" cy="1143000"/>
          </a:xfrm>
        </p:spPr>
        <p:txBody>
          <a:bodyPr>
            <a:noAutofit/>
          </a:bodyPr>
          <a:lstStyle/>
          <a:p>
            <a:r>
              <a:rPr lang="el-GR" sz="3200" u="sng" dirty="0"/>
              <a:t>Άσκηση Πράξης: </a:t>
            </a:r>
            <a:r>
              <a:rPr lang="el-GR" sz="3200" u="sng" dirty="0" smtClean="0"/>
              <a:t>5η </a:t>
            </a:r>
            <a:br>
              <a:rPr lang="el-GR" sz="3200" u="sng" dirty="0" smtClean="0"/>
            </a:br>
            <a:endParaRPr lang="el-GR" sz="3200" dirty="0"/>
          </a:p>
        </p:txBody>
      </p:sp>
      <p:sp>
        <p:nvSpPr>
          <p:cNvPr id="3" name="2 - Θέση περιεχομένου"/>
          <p:cNvSpPr>
            <a:spLocks noGrp="1"/>
          </p:cNvSpPr>
          <p:nvPr>
            <p:ph sz="quarter" idx="1"/>
          </p:nvPr>
        </p:nvSpPr>
        <p:spPr>
          <a:xfrm>
            <a:off x="529209" y="1340768"/>
            <a:ext cx="8229600" cy="4525963"/>
          </a:xfrm>
        </p:spPr>
        <p:txBody>
          <a:bodyPr>
            <a:noAutofit/>
          </a:bodyPr>
          <a:lstStyle/>
          <a:p>
            <a:pPr marL="0" indent="0" algn="ctr">
              <a:buNone/>
            </a:pPr>
            <a:r>
              <a:rPr lang="el-GR" sz="2800" b="1" dirty="0" smtClean="0">
                <a:solidFill>
                  <a:srgbClr val="0000FF"/>
                </a:solidFill>
              </a:rPr>
              <a:t>Αντιδράσεις</a:t>
            </a:r>
          </a:p>
          <a:p>
            <a:pPr>
              <a:buFont typeface="Wingdings" panose="05000000000000000000" pitchFamily="2" charset="2"/>
              <a:buChar char="Ø"/>
            </a:pPr>
            <a:r>
              <a:rPr lang="el-GR" sz="2400" dirty="0"/>
              <a:t>Άσχημες Αντιδράσεις Μάνατζερ &amp; Επόπτες για το </a:t>
            </a:r>
            <a:r>
              <a:rPr lang="el-GR" sz="2400" dirty="0" smtClean="0"/>
              <a:t>έγγραφο (Υπεροψία</a:t>
            </a:r>
            <a:r>
              <a:rPr lang="el-GR" sz="2400" dirty="0"/>
              <a:t>, με αρνητική Σκέψη, Θυμό</a:t>
            </a:r>
            <a:r>
              <a:rPr lang="el-GR" sz="2400" dirty="0" smtClean="0"/>
              <a:t>).</a:t>
            </a:r>
            <a:endParaRPr lang="el-GR" sz="2400" dirty="0"/>
          </a:p>
          <a:p>
            <a:pPr>
              <a:buFont typeface="Wingdings" panose="05000000000000000000" pitchFamily="2" charset="2"/>
              <a:buChar char="Ø"/>
            </a:pPr>
            <a:r>
              <a:rPr lang="el-GR" sz="2400" dirty="0"/>
              <a:t>Ο επιβλέπων (συνιδρυτής) της λαμβάνει παράπονα από όλη τη διοικητική ιεραρχία σχετικά με τις </a:t>
            </a:r>
            <a:r>
              <a:rPr lang="el-GR" sz="2400" dirty="0" smtClean="0"/>
              <a:t>προσλήψεις.</a:t>
            </a:r>
            <a:endParaRPr lang="el-GR" sz="2400" dirty="0"/>
          </a:p>
          <a:p>
            <a:pPr>
              <a:buFont typeface="Wingdings" panose="05000000000000000000" pitchFamily="2" charset="2"/>
              <a:buChar char="Ø"/>
            </a:pPr>
            <a:r>
              <a:rPr lang="el-GR" sz="2400" dirty="0"/>
              <a:t>Διάφορα αρνητικά σχόλια για τους νέους υπευθύνους  HR και για τη διαχείριση του προσωπικού  (να τα ψέλνεις στους εργαζομένους</a:t>
            </a:r>
            <a:r>
              <a:rPr lang="el-GR" sz="2400" dirty="0" smtClean="0"/>
              <a:t>).</a:t>
            </a:r>
            <a:endParaRPr lang="el-GR" sz="2400" dirty="0"/>
          </a:p>
          <a:p>
            <a:pPr>
              <a:buFont typeface="Wingdings" panose="05000000000000000000" pitchFamily="2" charset="2"/>
              <a:buChar char="Ø"/>
            </a:pPr>
            <a:r>
              <a:rPr lang="el-GR" sz="2400" dirty="0"/>
              <a:t>Σύγκρουση μεταξύ των συνιδρυτών και διαφωνία για την επιλογή επίλυση του </a:t>
            </a:r>
            <a:r>
              <a:rPr lang="el-GR" sz="2400" dirty="0" smtClean="0"/>
              <a:t>προβλήματος.</a:t>
            </a:r>
            <a:endParaRPr lang="el-GR" sz="2400" dirty="0"/>
          </a:p>
        </p:txBody>
      </p:sp>
      <p:sp>
        <p:nvSpPr>
          <p:cNvPr id="7" name="Θέση υποσέλιδου 3" descr="."/>
          <p:cNvSpPr txBox="1">
            <a:spLocks/>
          </p:cNvSpPr>
          <p:nvPr>
            <p:custDataLst>
              <p:tags r:id="rId2"/>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12</a:t>
            </a:fld>
            <a:endParaRPr kumimoji="0" lang="en-US" dirty="0"/>
          </a:p>
        </p:txBody>
      </p:sp>
    </p:spTree>
    <p:custDataLst>
      <p:tags r:id="rId1"/>
    </p:custDataLst>
    <p:extLst>
      <p:ext uri="{BB962C8B-B14F-4D97-AF65-F5344CB8AC3E}">
        <p14:creationId xmlns:p14="http://schemas.microsoft.com/office/powerpoint/2010/main" val="8416420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13792"/>
            <a:ext cx="8229600" cy="1143000"/>
          </a:xfrm>
        </p:spPr>
        <p:txBody>
          <a:bodyPr>
            <a:noAutofit/>
          </a:bodyPr>
          <a:lstStyle/>
          <a:p>
            <a:r>
              <a:rPr lang="el-GR" sz="3200" u="sng" dirty="0"/>
              <a:t>Άσκηση Πράξης: </a:t>
            </a:r>
            <a:r>
              <a:rPr lang="el-GR" sz="3200" u="sng" dirty="0" smtClean="0"/>
              <a:t>6η </a:t>
            </a:r>
            <a:br>
              <a:rPr lang="el-GR" sz="3200" u="sng" dirty="0" smtClean="0"/>
            </a:br>
            <a:endParaRPr lang="el-GR" sz="3200" dirty="0"/>
          </a:p>
        </p:txBody>
      </p:sp>
      <p:sp>
        <p:nvSpPr>
          <p:cNvPr id="3" name="2 - Θέση περιεχομένου"/>
          <p:cNvSpPr>
            <a:spLocks noGrp="1"/>
          </p:cNvSpPr>
          <p:nvPr>
            <p:ph sz="quarter" idx="1"/>
          </p:nvPr>
        </p:nvSpPr>
        <p:spPr>
          <a:xfrm>
            <a:off x="529209" y="1340768"/>
            <a:ext cx="8229600" cy="4525963"/>
          </a:xfrm>
        </p:spPr>
        <p:txBody>
          <a:bodyPr>
            <a:noAutofit/>
          </a:bodyPr>
          <a:lstStyle/>
          <a:p>
            <a:pPr marL="0" indent="0" algn="ctr">
              <a:buNone/>
            </a:pPr>
            <a:r>
              <a:rPr lang="el-GR" sz="2800" b="1" dirty="0">
                <a:solidFill>
                  <a:srgbClr val="0000FF"/>
                </a:solidFill>
              </a:rPr>
              <a:t>Ερώτηση (1</a:t>
            </a:r>
            <a:r>
              <a:rPr lang="el-GR" sz="2800" b="1" dirty="0" smtClean="0">
                <a:solidFill>
                  <a:srgbClr val="0000FF"/>
                </a:solidFill>
              </a:rPr>
              <a:t>)</a:t>
            </a:r>
          </a:p>
          <a:p>
            <a:pPr>
              <a:buFont typeface="Wingdings" panose="05000000000000000000" pitchFamily="2" charset="2"/>
              <a:buChar char="Ø"/>
            </a:pPr>
            <a:r>
              <a:rPr lang="el-GR" sz="1800" u="sng" dirty="0"/>
              <a:t>Σχολιασμός ΔΑΠ της Εταιρίας Φάρος πριν τη Νέα Δράση</a:t>
            </a:r>
          </a:p>
          <a:p>
            <a:pPr marL="0" indent="0">
              <a:buNone/>
            </a:pPr>
            <a:r>
              <a:rPr lang="el-GR" sz="1800" dirty="0" smtClean="0"/>
              <a:t>	(</a:t>
            </a:r>
            <a:r>
              <a:rPr lang="el-GR" sz="1800" dirty="0"/>
              <a:t>α) «Παλιομοδίτικη» αλλά ίσως – μέχρι που προέκυψε </a:t>
            </a:r>
            <a:r>
              <a:rPr lang="el-GR" sz="1800" dirty="0" smtClean="0"/>
              <a:t>το πρόβλημα </a:t>
            </a:r>
            <a:r>
              <a:rPr lang="el-GR" sz="1800" dirty="0"/>
              <a:t>– </a:t>
            </a:r>
            <a:r>
              <a:rPr lang="el-GR" sz="1800" dirty="0" smtClean="0"/>
              <a:t>	αποδοτική.</a:t>
            </a:r>
            <a:endParaRPr lang="el-GR" sz="1800" dirty="0"/>
          </a:p>
          <a:p>
            <a:pPr marL="0" indent="0">
              <a:buNone/>
            </a:pPr>
            <a:r>
              <a:rPr lang="el-GR" sz="1800" dirty="0" smtClean="0"/>
              <a:t>		- Πως λειτουργούσε 12 έτη με μεγάλο αριθμό εργαζομένων.</a:t>
            </a:r>
            <a:endParaRPr lang="el-GR" sz="1800" dirty="0"/>
          </a:p>
          <a:p>
            <a:pPr marL="0" indent="0">
              <a:buNone/>
            </a:pPr>
            <a:r>
              <a:rPr lang="el-GR" sz="1800" dirty="0" smtClean="0"/>
              <a:t>		- </a:t>
            </a:r>
            <a:r>
              <a:rPr lang="el-GR" sz="1800" dirty="0"/>
              <a:t>Ο αριθμός εργαζομένων είναι </a:t>
            </a:r>
            <a:r>
              <a:rPr lang="el-GR" sz="1800" dirty="0" smtClean="0"/>
              <a:t>δείκτης ευημερίας επιχείρησης .</a:t>
            </a:r>
            <a:endParaRPr lang="el-GR" sz="1800" dirty="0"/>
          </a:p>
          <a:p>
            <a:pPr marL="0" indent="0">
              <a:buNone/>
            </a:pPr>
            <a:r>
              <a:rPr lang="el-GR" sz="1800" dirty="0" smtClean="0"/>
              <a:t>	(</a:t>
            </a:r>
            <a:r>
              <a:rPr lang="el-GR" sz="1800" dirty="0"/>
              <a:t>β) Ουσιαστικά, Διαχείριση ΑΠ από τους Μάνατζερ Παραγωγής </a:t>
            </a:r>
            <a:r>
              <a:rPr lang="el-GR" sz="1800" dirty="0" smtClean="0"/>
              <a:t>με 	επικουρική </a:t>
            </a:r>
            <a:r>
              <a:rPr lang="el-GR" sz="1800" dirty="0"/>
              <a:t>βοήθεια όταν χρειαζόταν από τον </a:t>
            </a:r>
            <a:r>
              <a:rPr lang="el-GR" sz="1800" dirty="0" smtClean="0"/>
              <a:t>συνιδρυτή.</a:t>
            </a:r>
            <a:endParaRPr lang="el-GR" sz="1800" dirty="0"/>
          </a:p>
          <a:p>
            <a:pPr marL="1714500" lvl="4" indent="0">
              <a:buNone/>
            </a:pPr>
            <a:r>
              <a:rPr lang="el-GR" sz="1800" dirty="0"/>
              <a:t>- Εμπλοκή &amp; </a:t>
            </a:r>
            <a:r>
              <a:rPr lang="el-GR" sz="1800" dirty="0" err="1"/>
              <a:t>Αλληλοσύγκρουση</a:t>
            </a:r>
            <a:r>
              <a:rPr lang="el-GR" sz="1800" dirty="0"/>
              <a:t> Καθηκόντων  των Μ. </a:t>
            </a:r>
            <a:r>
              <a:rPr lang="el-GR" sz="1800" dirty="0" smtClean="0"/>
              <a:t>Παραγωγής.</a:t>
            </a:r>
            <a:endParaRPr lang="el-GR" sz="1800" dirty="0"/>
          </a:p>
          <a:p>
            <a:pPr marL="1714500" lvl="4" indent="0">
              <a:buNone/>
            </a:pPr>
            <a:r>
              <a:rPr lang="el-GR" sz="1800" dirty="0"/>
              <a:t>- Το μέγεθος της εταιρίας δε δικαιολογεί την απουσία </a:t>
            </a:r>
            <a:r>
              <a:rPr lang="el-GR" sz="1800" dirty="0" smtClean="0"/>
              <a:t>Διεύθυνσης.</a:t>
            </a:r>
            <a:endParaRPr lang="el-GR" sz="1800" dirty="0"/>
          </a:p>
          <a:p>
            <a:pPr marL="1714500" lvl="4" indent="0">
              <a:buNone/>
            </a:pPr>
            <a:r>
              <a:rPr lang="el-GR" sz="1800" dirty="0"/>
              <a:t>- Μηδενική Αναφορά στην Αξιολόγηση </a:t>
            </a:r>
            <a:r>
              <a:rPr lang="el-GR" sz="1800" dirty="0" smtClean="0"/>
              <a:t>ΑΠ.</a:t>
            </a:r>
            <a:endParaRPr lang="el-GR" sz="1800" dirty="0"/>
          </a:p>
        </p:txBody>
      </p:sp>
      <p:sp>
        <p:nvSpPr>
          <p:cNvPr id="7" name="Θέση υποσέλιδου 3" descr="."/>
          <p:cNvSpPr txBox="1">
            <a:spLocks/>
          </p:cNvSpPr>
          <p:nvPr>
            <p:custDataLst>
              <p:tags r:id="rId2"/>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13</a:t>
            </a:fld>
            <a:endParaRPr kumimoji="0" lang="en-US" dirty="0"/>
          </a:p>
        </p:txBody>
      </p:sp>
    </p:spTree>
    <p:custDataLst>
      <p:tags r:id="rId1"/>
    </p:custDataLst>
    <p:extLst>
      <p:ext uri="{BB962C8B-B14F-4D97-AF65-F5344CB8AC3E}">
        <p14:creationId xmlns:p14="http://schemas.microsoft.com/office/powerpoint/2010/main" val="21872768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13792"/>
            <a:ext cx="8229600" cy="1143000"/>
          </a:xfrm>
        </p:spPr>
        <p:txBody>
          <a:bodyPr>
            <a:noAutofit/>
          </a:bodyPr>
          <a:lstStyle/>
          <a:p>
            <a:r>
              <a:rPr lang="el-GR" sz="3200" u="sng" dirty="0"/>
              <a:t>Άσκηση Πράξης: </a:t>
            </a:r>
            <a:r>
              <a:rPr lang="el-GR" sz="3200" u="sng" dirty="0" smtClean="0"/>
              <a:t>7η </a:t>
            </a:r>
            <a:br>
              <a:rPr lang="el-GR" sz="3200" u="sng" dirty="0" smtClean="0"/>
            </a:br>
            <a:endParaRPr lang="el-GR" sz="3200" dirty="0"/>
          </a:p>
        </p:txBody>
      </p:sp>
      <p:sp>
        <p:nvSpPr>
          <p:cNvPr id="3" name="2 - Θέση περιεχομένου"/>
          <p:cNvSpPr>
            <a:spLocks noGrp="1"/>
          </p:cNvSpPr>
          <p:nvPr>
            <p:ph sz="quarter" idx="1"/>
          </p:nvPr>
        </p:nvSpPr>
        <p:spPr>
          <a:xfrm>
            <a:off x="529209" y="1340768"/>
            <a:ext cx="8229600" cy="4525963"/>
          </a:xfrm>
        </p:spPr>
        <p:txBody>
          <a:bodyPr>
            <a:noAutofit/>
          </a:bodyPr>
          <a:lstStyle/>
          <a:p>
            <a:pPr marL="0" indent="0" algn="ctr">
              <a:buNone/>
            </a:pPr>
            <a:r>
              <a:rPr lang="el-GR" sz="2800" b="1" dirty="0">
                <a:solidFill>
                  <a:srgbClr val="0000FF"/>
                </a:solidFill>
              </a:rPr>
              <a:t>Ερώτηση </a:t>
            </a:r>
            <a:r>
              <a:rPr lang="el-GR" sz="2800" b="1" dirty="0" smtClean="0">
                <a:solidFill>
                  <a:srgbClr val="0000FF"/>
                </a:solidFill>
              </a:rPr>
              <a:t>(2)</a:t>
            </a:r>
          </a:p>
          <a:p>
            <a:pPr>
              <a:buFont typeface="Wingdings" panose="05000000000000000000" pitchFamily="2" charset="2"/>
              <a:buChar char="Ø"/>
            </a:pPr>
            <a:r>
              <a:rPr lang="el-GR" sz="2000" u="sng" dirty="0"/>
              <a:t>Σωστή η Δημιουργία Διεύθυνσης HR και Πρόσληψη Μάνατζερ; </a:t>
            </a:r>
          </a:p>
          <a:p>
            <a:pPr marL="0" indent="0">
              <a:buNone/>
            </a:pPr>
            <a:r>
              <a:rPr lang="el-GR" sz="2000" dirty="0" smtClean="0"/>
              <a:t>	(</a:t>
            </a:r>
            <a:r>
              <a:rPr lang="el-GR" sz="2000" dirty="0"/>
              <a:t>α) Απαραίτητη για την Εύρυθμη Λειτουργία της Επιχείρησης</a:t>
            </a:r>
          </a:p>
          <a:p>
            <a:pPr lvl="4">
              <a:buFont typeface="Courier New" panose="02070309020205020404" pitchFamily="49" charset="0"/>
              <a:buChar char="o"/>
            </a:pPr>
            <a:r>
              <a:rPr lang="el-GR" sz="1800" dirty="0" smtClean="0"/>
              <a:t> </a:t>
            </a:r>
            <a:r>
              <a:rPr lang="el-GR" sz="1800" dirty="0"/>
              <a:t>Αναγκαστική μετά τη δημιουργία του </a:t>
            </a:r>
            <a:r>
              <a:rPr lang="el-GR" sz="1800" dirty="0" smtClean="0"/>
              <a:t>προβλήματος.</a:t>
            </a:r>
            <a:endParaRPr lang="el-GR" sz="1800" dirty="0"/>
          </a:p>
          <a:p>
            <a:pPr lvl="4">
              <a:buFont typeface="Courier New" panose="02070309020205020404" pitchFamily="49" charset="0"/>
              <a:buChar char="o"/>
            </a:pPr>
            <a:r>
              <a:rPr lang="el-GR" sz="1800" dirty="0" smtClean="0"/>
              <a:t> Ο </a:t>
            </a:r>
            <a:r>
              <a:rPr lang="el-GR" sz="1800" dirty="0"/>
              <a:t>αριθμός εργαζομένων απαγορευτικός για τη μη </a:t>
            </a:r>
            <a:r>
              <a:rPr lang="el-GR" sz="1800" dirty="0" smtClean="0"/>
              <a:t>δημιουργία. </a:t>
            </a:r>
            <a:endParaRPr lang="el-GR" sz="700" dirty="0"/>
          </a:p>
          <a:p>
            <a:pPr marL="0" indent="0">
              <a:buNone/>
            </a:pPr>
            <a:r>
              <a:rPr lang="el-GR" sz="2000" dirty="0" smtClean="0"/>
              <a:t>	(</a:t>
            </a:r>
            <a:r>
              <a:rPr lang="el-GR" sz="2000" dirty="0"/>
              <a:t>β) Προγραμματισμός ΑΠ (ενδεικτικά)</a:t>
            </a:r>
          </a:p>
          <a:p>
            <a:pPr lvl="4">
              <a:buFont typeface="Courier New" panose="02070309020205020404" pitchFamily="49" charset="0"/>
              <a:buChar char="o"/>
            </a:pPr>
            <a:r>
              <a:rPr lang="el-GR" sz="1800" b="1" u="sng" dirty="0" smtClean="0">
                <a:solidFill>
                  <a:srgbClr val="0000FF"/>
                </a:solidFill>
              </a:rPr>
              <a:t>πρόβλεψη</a:t>
            </a:r>
            <a:r>
              <a:rPr lang="el-GR" sz="1800" dirty="0" smtClean="0"/>
              <a:t> </a:t>
            </a:r>
            <a:r>
              <a:rPr lang="el-GR" sz="1800" dirty="0"/>
              <a:t>αναγκών της επιχείρησης σε ανθρώπινο δυναμικό για την κάλυψη των μελλοντικών θέσεων </a:t>
            </a:r>
            <a:r>
              <a:rPr lang="el-GR" sz="1800" dirty="0" smtClean="0"/>
              <a:t>εργασίας.</a:t>
            </a:r>
            <a:endParaRPr lang="el-GR" sz="1800" dirty="0"/>
          </a:p>
          <a:p>
            <a:pPr lvl="4">
              <a:buFont typeface="Courier New" panose="02070309020205020404" pitchFamily="49" charset="0"/>
              <a:buChar char="o"/>
            </a:pPr>
            <a:r>
              <a:rPr lang="el-GR" sz="1800" b="1" u="sng" dirty="0">
                <a:solidFill>
                  <a:srgbClr val="0000FF"/>
                </a:solidFill>
              </a:rPr>
              <a:t>διερεύνηση</a:t>
            </a:r>
            <a:r>
              <a:rPr lang="el-GR" sz="1800" dirty="0"/>
              <a:t> των συνθηκών της αγοράς εργασίας, ώστε να προσδιορισθεί με ακρίβεια η προσφορά του </a:t>
            </a:r>
            <a:r>
              <a:rPr lang="el-GR" sz="1800" dirty="0" smtClean="0"/>
              <a:t>ΑΠ.</a:t>
            </a:r>
            <a:endParaRPr lang="el-GR" sz="1800" dirty="0"/>
          </a:p>
          <a:p>
            <a:pPr lvl="4">
              <a:buFont typeface="Courier New" panose="02070309020205020404" pitchFamily="49" charset="0"/>
              <a:buChar char="o"/>
            </a:pPr>
            <a:r>
              <a:rPr lang="el-GR" sz="1800" b="1" u="sng" dirty="0">
                <a:solidFill>
                  <a:srgbClr val="0000FF"/>
                </a:solidFill>
              </a:rPr>
              <a:t>καταγραφή</a:t>
            </a:r>
            <a:r>
              <a:rPr lang="el-GR" sz="1800" dirty="0"/>
              <a:t> αριθμού εργαζομένων, ειδικοτήτων τους καθώς και δεξιοτήτων και </a:t>
            </a:r>
            <a:r>
              <a:rPr lang="el-GR" sz="1800" dirty="0" smtClean="0"/>
              <a:t>ικανοτήτων.</a:t>
            </a:r>
            <a:endParaRPr lang="el-GR" sz="1800" dirty="0"/>
          </a:p>
          <a:p>
            <a:pPr marL="1714500" lvl="4" indent="0">
              <a:buNone/>
            </a:pPr>
            <a:endParaRPr lang="el-GR" sz="1800" dirty="0"/>
          </a:p>
        </p:txBody>
      </p:sp>
      <p:sp>
        <p:nvSpPr>
          <p:cNvPr id="7" name="Θέση υποσέλιδου 3" descr="."/>
          <p:cNvSpPr txBox="1">
            <a:spLocks/>
          </p:cNvSpPr>
          <p:nvPr>
            <p:custDataLst>
              <p:tags r:id="rId2"/>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14</a:t>
            </a:fld>
            <a:endParaRPr kumimoji="0" lang="en-US" dirty="0"/>
          </a:p>
        </p:txBody>
      </p:sp>
    </p:spTree>
    <p:custDataLst>
      <p:tags r:id="rId1"/>
    </p:custDataLst>
    <p:extLst>
      <p:ext uri="{BB962C8B-B14F-4D97-AF65-F5344CB8AC3E}">
        <p14:creationId xmlns:p14="http://schemas.microsoft.com/office/powerpoint/2010/main" val="26240580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13792"/>
            <a:ext cx="8229600" cy="1143000"/>
          </a:xfrm>
        </p:spPr>
        <p:txBody>
          <a:bodyPr>
            <a:noAutofit/>
          </a:bodyPr>
          <a:lstStyle/>
          <a:p>
            <a:r>
              <a:rPr lang="el-GR" sz="3200" u="sng" dirty="0"/>
              <a:t>Άσκηση Πράξης: </a:t>
            </a:r>
            <a:r>
              <a:rPr lang="el-GR" sz="3200" u="sng" dirty="0" smtClean="0"/>
              <a:t>8η </a:t>
            </a:r>
            <a:br>
              <a:rPr lang="el-GR" sz="3200" u="sng" dirty="0" smtClean="0"/>
            </a:br>
            <a:endParaRPr lang="el-GR" sz="3200" dirty="0"/>
          </a:p>
        </p:txBody>
      </p:sp>
      <p:sp>
        <p:nvSpPr>
          <p:cNvPr id="3" name="2 - Θέση περιεχομένου"/>
          <p:cNvSpPr>
            <a:spLocks noGrp="1"/>
          </p:cNvSpPr>
          <p:nvPr>
            <p:ph sz="quarter" idx="1"/>
          </p:nvPr>
        </p:nvSpPr>
        <p:spPr>
          <a:xfrm>
            <a:off x="529209" y="1340768"/>
            <a:ext cx="8229600" cy="4525963"/>
          </a:xfrm>
        </p:spPr>
        <p:txBody>
          <a:bodyPr>
            <a:noAutofit/>
          </a:bodyPr>
          <a:lstStyle/>
          <a:p>
            <a:pPr marL="0" indent="0" algn="ctr">
              <a:buNone/>
            </a:pPr>
            <a:r>
              <a:rPr lang="el-GR" sz="2800" b="1" dirty="0">
                <a:solidFill>
                  <a:srgbClr val="0000FF"/>
                </a:solidFill>
              </a:rPr>
              <a:t>Ερώτηση </a:t>
            </a:r>
            <a:r>
              <a:rPr lang="el-GR" sz="2800" b="1" dirty="0" smtClean="0">
                <a:solidFill>
                  <a:srgbClr val="0000FF"/>
                </a:solidFill>
              </a:rPr>
              <a:t>(3)</a:t>
            </a:r>
          </a:p>
          <a:p>
            <a:pPr>
              <a:buFont typeface="Wingdings" panose="05000000000000000000" pitchFamily="2" charset="2"/>
              <a:buChar char="Ø"/>
            </a:pPr>
            <a:r>
              <a:rPr lang="el-GR" sz="2000" u="sng" dirty="0"/>
              <a:t>Ποιοι οι λόγοι μη υποστήριξης των Μάνατζερ</a:t>
            </a:r>
            <a:r>
              <a:rPr lang="el-GR" sz="2000" u="sng" dirty="0" smtClean="0"/>
              <a:t>; </a:t>
            </a:r>
            <a:endParaRPr lang="el-GR" sz="2000" u="sng" dirty="0"/>
          </a:p>
          <a:p>
            <a:pPr marL="800100" lvl="2" indent="0">
              <a:buNone/>
            </a:pPr>
            <a:r>
              <a:rPr lang="el-GR" sz="2000" dirty="0" smtClean="0"/>
              <a:t>(α) Αλλαγή </a:t>
            </a:r>
            <a:r>
              <a:rPr lang="el-GR" sz="2000" dirty="0"/>
              <a:t>Υπάρχουσας </a:t>
            </a:r>
            <a:r>
              <a:rPr lang="el-GR" sz="2000" dirty="0" smtClean="0"/>
              <a:t>Κατάστασης.</a:t>
            </a:r>
            <a:endParaRPr lang="el-GR" sz="2000" dirty="0"/>
          </a:p>
          <a:p>
            <a:pPr marL="800100" lvl="2" indent="0">
              <a:buNone/>
            </a:pPr>
            <a:r>
              <a:rPr lang="el-GR" sz="2000" dirty="0"/>
              <a:t>(β) «Απώλεια» Ελέγχου καθώς το </a:t>
            </a:r>
            <a:r>
              <a:rPr lang="el-GR" sz="2000" dirty="0" err="1"/>
              <a:t>τμ</a:t>
            </a:r>
            <a:r>
              <a:rPr lang="el-GR" sz="2000" dirty="0"/>
              <a:t>. ΑΠ αναλαμβάνει το κομμάτι της </a:t>
            </a:r>
            <a:r>
              <a:rPr lang="el-GR" sz="2000" dirty="0" smtClean="0"/>
              <a:t>απασχόλησης.</a:t>
            </a:r>
            <a:endParaRPr lang="el-GR" sz="2000" dirty="0"/>
          </a:p>
          <a:p>
            <a:pPr marL="800100" lvl="2" indent="0">
              <a:buNone/>
            </a:pPr>
            <a:r>
              <a:rPr lang="el-GR" sz="2000" dirty="0"/>
              <a:t>(γ) Απώλεια Εξουσίας καθώς είχαν την ευχέρεια και την ελευθερία κινήσεων με τους </a:t>
            </a:r>
            <a:r>
              <a:rPr lang="el-GR" sz="2000" dirty="0" smtClean="0"/>
              <a:t>εργαζομένους.</a:t>
            </a:r>
            <a:endParaRPr lang="el-GR" sz="2000" dirty="0"/>
          </a:p>
          <a:p>
            <a:pPr marL="800100" lvl="2" indent="0">
              <a:buNone/>
            </a:pPr>
            <a:r>
              <a:rPr lang="el-GR" sz="2000" dirty="0"/>
              <a:t>(δ) Επιπρόσθετος Φόρτος </a:t>
            </a:r>
            <a:r>
              <a:rPr lang="el-GR" sz="2000" dirty="0" smtClean="0"/>
              <a:t>Εργασίας.</a:t>
            </a:r>
            <a:endParaRPr lang="el-GR" sz="2000" dirty="0"/>
          </a:p>
          <a:p>
            <a:pPr marL="1714500" lvl="4" indent="0">
              <a:buNone/>
            </a:pPr>
            <a:endParaRPr lang="el-GR" sz="1800" dirty="0"/>
          </a:p>
        </p:txBody>
      </p:sp>
      <p:sp>
        <p:nvSpPr>
          <p:cNvPr id="7" name="Θέση υποσέλιδου 3" descr="."/>
          <p:cNvSpPr txBox="1">
            <a:spLocks/>
          </p:cNvSpPr>
          <p:nvPr>
            <p:custDataLst>
              <p:tags r:id="rId2"/>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15</a:t>
            </a:fld>
            <a:endParaRPr kumimoji="0" lang="en-US" dirty="0"/>
          </a:p>
        </p:txBody>
      </p:sp>
    </p:spTree>
    <p:custDataLst>
      <p:tags r:id="rId1"/>
    </p:custDataLst>
    <p:extLst>
      <p:ext uri="{BB962C8B-B14F-4D97-AF65-F5344CB8AC3E}">
        <p14:creationId xmlns:p14="http://schemas.microsoft.com/office/powerpoint/2010/main" val="22565605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13792"/>
            <a:ext cx="8229600" cy="1143000"/>
          </a:xfrm>
        </p:spPr>
        <p:txBody>
          <a:bodyPr>
            <a:noAutofit/>
          </a:bodyPr>
          <a:lstStyle/>
          <a:p>
            <a:r>
              <a:rPr lang="el-GR" sz="3200" u="sng" dirty="0"/>
              <a:t>Άσκηση Πράξης: </a:t>
            </a:r>
            <a:r>
              <a:rPr lang="el-GR" sz="3200" u="sng" dirty="0" smtClean="0"/>
              <a:t>9η </a:t>
            </a:r>
            <a:br>
              <a:rPr lang="el-GR" sz="3200" u="sng" dirty="0" smtClean="0"/>
            </a:br>
            <a:endParaRPr lang="el-GR" sz="3200" dirty="0"/>
          </a:p>
        </p:txBody>
      </p:sp>
      <p:sp>
        <p:nvSpPr>
          <p:cNvPr id="3" name="2 - Θέση περιεχομένου"/>
          <p:cNvSpPr>
            <a:spLocks noGrp="1"/>
          </p:cNvSpPr>
          <p:nvPr>
            <p:ph sz="quarter" idx="1"/>
          </p:nvPr>
        </p:nvSpPr>
        <p:spPr>
          <a:xfrm>
            <a:off x="529209" y="1340768"/>
            <a:ext cx="8229600" cy="4525963"/>
          </a:xfrm>
        </p:spPr>
        <p:txBody>
          <a:bodyPr>
            <a:noAutofit/>
          </a:bodyPr>
          <a:lstStyle/>
          <a:p>
            <a:pPr marL="0" indent="0" algn="ctr">
              <a:buNone/>
            </a:pPr>
            <a:r>
              <a:rPr lang="el-GR" sz="2800" b="1" dirty="0">
                <a:solidFill>
                  <a:srgbClr val="0000FF"/>
                </a:solidFill>
              </a:rPr>
              <a:t>Ερώτηση </a:t>
            </a:r>
            <a:r>
              <a:rPr lang="el-GR" sz="2800" b="1" dirty="0" smtClean="0">
                <a:solidFill>
                  <a:srgbClr val="0000FF"/>
                </a:solidFill>
              </a:rPr>
              <a:t>(4)</a:t>
            </a:r>
          </a:p>
          <a:p>
            <a:pPr>
              <a:buFont typeface="Wingdings" panose="05000000000000000000" pitchFamily="2" charset="2"/>
              <a:buChar char="Ø"/>
            </a:pPr>
            <a:r>
              <a:rPr lang="el-GR" sz="2000" u="sng" dirty="0"/>
              <a:t>Τι θα συμβουλεύατε τον Ιδρυτή της Βιομηχανίας</a:t>
            </a:r>
            <a:r>
              <a:rPr lang="el-GR" sz="2000" u="sng" dirty="0" smtClean="0"/>
              <a:t>;</a:t>
            </a:r>
            <a:endParaRPr lang="el-GR" sz="2000" u="sng" dirty="0"/>
          </a:p>
          <a:p>
            <a:pPr marL="800100" lvl="2" indent="0">
              <a:buNone/>
            </a:pPr>
            <a:r>
              <a:rPr lang="el-GR" sz="2000" dirty="0" smtClean="0"/>
              <a:t>(α</a:t>
            </a:r>
            <a:r>
              <a:rPr lang="el-GR" sz="2000" dirty="0"/>
              <a:t>) Επίπληξη στην κόρη του για το έγγραφο και για τη μη ενημέρωση του </a:t>
            </a:r>
            <a:r>
              <a:rPr lang="el-GR" sz="2000" dirty="0" smtClean="0"/>
              <a:t>συνιδρυτή.</a:t>
            </a:r>
            <a:endParaRPr lang="el-GR" sz="2000" dirty="0"/>
          </a:p>
          <a:p>
            <a:pPr marL="800100" lvl="2" indent="0">
              <a:buNone/>
            </a:pPr>
            <a:r>
              <a:rPr lang="el-GR" sz="2000" dirty="0"/>
              <a:t>(β) Συναντήσεις και καθησυχασμός με τους Μάνατζερ </a:t>
            </a:r>
            <a:r>
              <a:rPr lang="el-GR" sz="2000" dirty="0" smtClean="0"/>
              <a:t>Παραγωγής.</a:t>
            </a:r>
            <a:endParaRPr lang="el-GR" sz="2000" dirty="0"/>
          </a:p>
          <a:p>
            <a:pPr marL="800100" lvl="2" indent="0">
              <a:buNone/>
            </a:pPr>
            <a:r>
              <a:rPr lang="el-GR" sz="2000" dirty="0"/>
              <a:t>(γ) Αναλυτική Επεξήγηση και Καθορισμός </a:t>
            </a:r>
            <a:r>
              <a:rPr lang="el-GR" sz="2000" dirty="0" smtClean="0"/>
              <a:t>Ρόλων.</a:t>
            </a:r>
            <a:endParaRPr lang="el-GR" sz="2000" dirty="0"/>
          </a:p>
          <a:p>
            <a:pPr marL="1714500" lvl="4" indent="0">
              <a:buNone/>
            </a:pPr>
            <a:endParaRPr lang="el-GR" sz="1800" dirty="0"/>
          </a:p>
        </p:txBody>
      </p:sp>
      <p:sp>
        <p:nvSpPr>
          <p:cNvPr id="7" name="Θέση υποσέλιδου 3" descr="."/>
          <p:cNvSpPr txBox="1">
            <a:spLocks/>
          </p:cNvSpPr>
          <p:nvPr>
            <p:custDataLst>
              <p:tags r:id="rId2"/>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16</a:t>
            </a:fld>
            <a:endParaRPr kumimoji="0" lang="en-US" dirty="0"/>
          </a:p>
        </p:txBody>
      </p:sp>
    </p:spTree>
    <p:custDataLst>
      <p:tags r:id="rId1"/>
    </p:custDataLst>
    <p:extLst>
      <p:ext uri="{BB962C8B-B14F-4D97-AF65-F5344CB8AC3E}">
        <p14:creationId xmlns:p14="http://schemas.microsoft.com/office/powerpoint/2010/main" val="1654384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lstStyle/>
          <a:p>
            <a:r>
              <a:rPr lang="el-GR" b="1" dirty="0" smtClean="0"/>
              <a:t>Βιβλιογραφία</a:t>
            </a:r>
            <a:endParaRPr lang="el-GR" b="1" dirty="0"/>
          </a:p>
        </p:txBody>
      </p:sp>
      <p:sp>
        <p:nvSpPr>
          <p:cNvPr id="3" name="Θέση περιεχομένου 1"/>
          <p:cNvSpPr>
            <a:spLocks noGrp="1"/>
          </p:cNvSpPr>
          <p:nvPr>
            <p:ph idx="1"/>
          </p:nvPr>
        </p:nvSpPr>
        <p:spPr/>
        <p:txBody>
          <a:bodyPr>
            <a:normAutofit/>
          </a:bodyPr>
          <a:lstStyle/>
          <a:p>
            <a:r>
              <a:rPr lang="el-GR" sz="2800" dirty="0"/>
              <a:t>Διοίκηση Ανθρωπίνων Πόρων (2002), Κ. </a:t>
            </a:r>
            <a:r>
              <a:rPr lang="el-GR" sz="2800" dirty="0" err="1"/>
              <a:t>Τερζίδης</a:t>
            </a:r>
            <a:r>
              <a:rPr lang="el-GR" sz="2800" dirty="0"/>
              <a:t>, Κ. Τζωρτζάκης Εκδόσεις …… (Σελ. 40-42) </a:t>
            </a:r>
          </a:p>
          <a:p>
            <a:pPr marL="0" indent="0">
              <a:buNone/>
            </a:pPr>
            <a:endParaRPr lang="el-GR" sz="2800" dirty="0"/>
          </a:p>
          <a:p>
            <a:pPr marL="0" indent="0">
              <a:buNone/>
            </a:pPr>
            <a:endParaRPr lang="el-GR" sz="2800" dirty="0"/>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17</a:t>
            </a:fld>
            <a:endParaRPr lang="el-GR" sz="1400" dirty="0">
              <a:solidFill>
                <a:schemeClr val="tx1"/>
              </a:solidFill>
            </a:endParaRPr>
          </a:p>
        </p:txBody>
      </p:sp>
    </p:spTree>
    <p:extLst>
      <p:ext uri="{BB962C8B-B14F-4D97-AF65-F5344CB8AC3E}">
        <p14:creationId xmlns:p14="http://schemas.microsoft.com/office/powerpoint/2010/main" val="17105812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Μέγας Χρήστος</a:t>
            </a:r>
            <a:endParaRPr lang="el-GR" sz="2000" dirty="0">
              <a:solidFill>
                <a:schemeClr val="tx1">
                  <a:lumMod val="65000"/>
                  <a:lumOff val="35000"/>
                </a:schemeClr>
              </a:solidFill>
            </a:endParaRPr>
          </a:p>
        </p:txBody>
      </p:sp>
      <p:pic>
        <p:nvPicPr>
          <p:cNvPr id="6" name="Εικόνα 1" descr=" Λογότυπο για άδειες χρήσης creative commons, b y, n c, s a ">
            <a:hlinkClick r:id="rId3" tooltip="Μετάβαση στην Άδεια Χρήσης"/>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7959" y="5949280"/>
            <a:ext cx="1583921" cy="554177"/>
          </a:xfrm>
          <a:prstGeom prst="rect">
            <a:avLst/>
          </a:prstGeom>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Θέση αριθμού διαφάνειας 3"/>
          <p:cNvSpPr>
            <a:spLocks noGrp="1"/>
          </p:cNvSpPr>
          <p:nvPr>
            <p:ph type="sldNum" sz="quarter" idx="4294967295"/>
          </p:nvPr>
        </p:nvSpPr>
        <p:spPr>
          <a:xfrm>
            <a:off x="6553200" y="6356350"/>
            <a:ext cx="2133600" cy="365125"/>
          </a:xfrm>
          <a:prstGeom prst="rect">
            <a:avLst/>
          </a:prstGeom>
        </p:spPr>
        <p:txBody>
          <a:bodyPr/>
          <a:lstStyle/>
          <a:p>
            <a:pPr algn="r"/>
            <a:fld id="{2F6EEB8D-302B-4BB7-AB7B-5E18E67E8EEA}" type="slidenum">
              <a:rPr lang="el-GR" smtClean="0"/>
              <a:pPr algn="r"/>
              <a:t>18</a:t>
            </a:fld>
            <a:endParaRPr lang="el-GR" dirty="0"/>
          </a:p>
        </p:txBody>
      </p:sp>
    </p:spTree>
    <p:custDataLst>
      <p:tags r:id="rId1"/>
    </p:custDataLst>
    <p:extLst>
      <p:ext uri="{BB962C8B-B14F-4D97-AF65-F5344CB8AC3E}">
        <p14:creationId xmlns:p14="http://schemas.microsoft.com/office/powerpoint/2010/main" val="17105416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cap="none" dirty="0" smtClean="0"/>
              <a:t>Σημειώματα</a:t>
            </a:r>
            <a:endParaRPr lang="el-GR" cap="none" dirty="0"/>
          </a:p>
        </p:txBody>
      </p:sp>
      <p:sp>
        <p:nvSpPr>
          <p:cNvPr id="3" name="Θέση αριθμού διαφάνειας 2"/>
          <p:cNvSpPr>
            <a:spLocks noGrp="1"/>
          </p:cNvSpPr>
          <p:nvPr>
            <p:ph type="sldNum" sz="quarter" idx="4294967295"/>
          </p:nvPr>
        </p:nvSpPr>
        <p:spPr>
          <a:xfrm>
            <a:off x="6553200" y="6356350"/>
            <a:ext cx="2133600" cy="365125"/>
          </a:xfrm>
          <a:prstGeom prst="rect">
            <a:avLst/>
          </a:prstGeom>
        </p:spPr>
        <p:txBody>
          <a:bodyPr/>
          <a:lstStyle/>
          <a:p>
            <a:fld id="{2F6EEB8D-302B-4BB7-AB7B-5E18E67E8EEA}" type="slidenum">
              <a:rPr lang="el-GR" smtClean="0"/>
              <a:t>19</a:t>
            </a:fld>
            <a:endParaRPr lang="el-GR"/>
          </a:p>
        </p:txBody>
      </p:sp>
    </p:spTree>
    <p:extLst>
      <p:ext uri="{BB962C8B-B14F-4D97-AF65-F5344CB8AC3E}">
        <p14:creationId xmlns:p14="http://schemas.microsoft.com/office/powerpoint/2010/main" val="23587135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a:xfrm>
            <a:off x="457200" y="274638"/>
            <a:ext cx="8229600" cy="1143000"/>
          </a:xfrm>
        </p:spPr>
        <p:txBody>
          <a:bodyPr>
            <a:noAutofit/>
          </a:bodyPr>
          <a:lstStyle/>
          <a:p>
            <a:r>
              <a:rPr lang="el-GR" sz="4000" b="1" dirty="0"/>
              <a:t>Σημείωμα Ιστορικού </a:t>
            </a:r>
            <a:r>
              <a:rPr lang="el-GR" sz="4000" b="1" dirty="0" smtClean="0"/>
              <a:t/>
            </a:r>
            <a:br>
              <a:rPr lang="el-GR" sz="4000" b="1" dirty="0" smtClean="0"/>
            </a:br>
            <a:r>
              <a:rPr lang="el-GR" sz="4000" b="1" dirty="0" smtClean="0"/>
              <a:t>Εκδόσεων</a:t>
            </a:r>
            <a:r>
              <a:rPr lang="en-US" sz="4000" b="1" dirty="0" smtClean="0"/>
              <a:t> </a:t>
            </a:r>
            <a:r>
              <a:rPr lang="el-GR" sz="4000" b="1" dirty="0" smtClean="0"/>
              <a:t>Έργου</a:t>
            </a:r>
            <a:endParaRPr lang="el-GR" sz="4000" b="1" dirty="0"/>
          </a:p>
        </p:txBody>
      </p:sp>
      <p:sp>
        <p:nvSpPr>
          <p:cNvPr id="5" name="Θέση περιεχομένου 1"/>
          <p:cNvSpPr>
            <a:spLocks noGrp="1"/>
          </p:cNvSpPr>
          <p:nvPr>
            <p:ph idx="1"/>
          </p:nvPr>
        </p:nvSpPr>
        <p:spPr/>
        <p:txBody>
          <a:bodyPr>
            <a:normAutofit/>
          </a:bodyPr>
          <a:lstStyle/>
          <a:p>
            <a:pPr marL="0" indent="0">
              <a:spcBef>
                <a:spcPts val="0"/>
              </a:spcBef>
              <a:buNone/>
            </a:pPr>
            <a:endParaRPr lang="el-GR" sz="2000" dirty="0" smtClean="0"/>
          </a:p>
          <a:p>
            <a:pPr marL="0" indent="0">
              <a:spcBef>
                <a:spcPts val="0"/>
              </a:spcBef>
              <a:spcAft>
                <a:spcPts val="4200"/>
              </a:spcAft>
              <a:buNone/>
            </a:pPr>
            <a:r>
              <a:rPr lang="el-GR" sz="2800" dirty="0" smtClean="0"/>
              <a:t>Το </a:t>
            </a:r>
            <a:r>
              <a:rPr lang="el-GR" sz="2800" dirty="0"/>
              <a:t>παρόν έργο αποτελεί την έκδοση </a:t>
            </a:r>
            <a:r>
              <a:rPr lang="en-US" sz="2800" dirty="0" smtClean="0"/>
              <a:t>1</a:t>
            </a:r>
            <a:r>
              <a:rPr lang="el-GR" sz="2800" dirty="0" smtClean="0"/>
              <a:t>.</a:t>
            </a:r>
            <a:r>
              <a:rPr lang="en-US" sz="2800" dirty="0" smtClean="0"/>
              <a:t>00</a:t>
            </a:r>
            <a:r>
              <a:rPr lang="el-GR" sz="2800" dirty="0" smtClean="0"/>
              <a:t>.</a:t>
            </a:r>
            <a:endParaRPr lang="el-GR" sz="2800" dirty="0"/>
          </a:p>
          <a:p>
            <a:endParaRPr lang="el-GR" sz="2000" dirty="0"/>
          </a:p>
        </p:txBody>
      </p:sp>
      <p:sp>
        <p:nvSpPr>
          <p:cNvPr id="2" name="Θέση αριθμού διαφάνειας 1"/>
          <p:cNvSpPr>
            <a:spLocks noGrp="1"/>
          </p:cNvSpPr>
          <p:nvPr>
            <p:ph type="sldNum" sz="quarter" idx="12"/>
          </p:nvPr>
        </p:nvSpPr>
        <p:spPr/>
        <p:txBody>
          <a:bodyPr/>
          <a:lstStyle/>
          <a:p>
            <a:fld id="{2F6EEB8D-302B-4BB7-AB7B-5E18E67E8EEA}" type="slidenum">
              <a:rPr lang="el-GR" smtClean="0"/>
              <a:t>20</a:t>
            </a:fld>
            <a:endParaRPr lang="el-GR" dirty="0"/>
          </a:p>
        </p:txBody>
      </p:sp>
    </p:spTree>
    <p:extLst>
      <p:ext uri="{BB962C8B-B14F-4D97-AF65-F5344CB8AC3E}">
        <p14:creationId xmlns:p14="http://schemas.microsoft.com/office/powerpoint/2010/main" val="13428478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Σημείωμα </a:t>
            </a:r>
            <a:r>
              <a:rPr lang="el-GR" b="1" dirty="0" smtClean="0"/>
              <a:t>Αναφοράς</a:t>
            </a:r>
            <a:endParaRPr lang="el-GR" b="1" dirty="0"/>
          </a:p>
        </p:txBody>
      </p:sp>
      <p:sp>
        <p:nvSpPr>
          <p:cNvPr id="3" name="Θέση περιεχομένου 1"/>
          <p:cNvSpPr>
            <a:spLocks noGrp="1"/>
          </p:cNvSpPr>
          <p:nvPr>
            <p:ph idx="1"/>
          </p:nvPr>
        </p:nvSpPr>
        <p:spPr/>
        <p:txBody>
          <a:bodyPr>
            <a:normAutofit/>
          </a:bodyPr>
          <a:lstStyle/>
          <a:p>
            <a:pPr marL="0" indent="0">
              <a:buNone/>
            </a:pPr>
            <a:endParaRPr lang="el-GR" sz="2400" dirty="0" smtClean="0"/>
          </a:p>
          <a:p>
            <a:pPr marL="0" indent="0">
              <a:buNone/>
            </a:pPr>
            <a:endParaRPr lang="el-GR" sz="2400" dirty="0"/>
          </a:p>
          <a:p>
            <a:pPr marL="0" indent="0">
              <a:buNone/>
            </a:pPr>
            <a:r>
              <a:rPr lang="en-US" sz="2400" dirty="0" smtClean="0"/>
              <a:t>Copyright</a:t>
            </a:r>
            <a:r>
              <a:rPr lang="el-GR" sz="2400" dirty="0" smtClean="0"/>
              <a:t> Τεχνολογικό Εκπαιδευτικό Ίδρυμα Θεσσαλίας</a:t>
            </a:r>
            <a:r>
              <a:rPr lang="en-US" sz="2400" dirty="0" smtClean="0"/>
              <a:t>, </a:t>
            </a:r>
            <a:r>
              <a:rPr lang="el-GR" sz="2400" dirty="0" smtClean="0"/>
              <a:t>Αναγνωστόπουλος Αχιλλέας  2015. </a:t>
            </a:r>
            <a:r>
              <a:rPr lang="el-GR" sz="2400" dirty="0"/>
              <a:t> </a:t>
            </a:r>
            <a:r>
              <a:rPr lang="el-GR" sz="2400" dirty="0" smtClean="0"/>
              <a:t>Αναγνωστόπουλος Αχιλλέας  </a:t>
            </a:r>
            <a:br>
              <a:rPr lang="el-GR" sz="2400" dirty="0" smtClean="0"/>
            </a:br>
            <a:r>
              <a:rPr lang="el-GR" sz="2400" dirty="0" smtClean="0"/>
              <a:t>«Διοίκηση Ανθρωπίνων Πόρων» Έκδοση 1.0 Λάρισα  01/09/2015 . </a:t>
            </a:r>
            <a:r>
              <a:rPr lang="el-GR" sz="2400" dirty="0"/>
              <a:t>Διαθέσιμο από τη δικτυακή </a:t>
            </a:r>
            <a:r>
              <a:rPr lang="el-GR" sz="2400" dirty="0" smtClean="0"/>
              <a:t>διεύθυνση: </a:t>
            </a:r>
            <a:r>
              <a:rPr lang="en-US" sz="2400" dirty="0">
                <a:solidFill>
                  <a:srgbClr val="FF0000"/>
                </a:solidFill>
                <a:hlinkClick r:id="rId3"/>
              </a:rPr>
              <a:t>http://cdev.teilar.gr/courses/LOG104</a:t>
            </a:r>
            <a:r>
              <a:rPr lang="en-US" sz="2400" dirty="0" smtClean="0">
                <a:solidFill>
                  <a:srgbClr val="FF0000"/>
                </a:solidFill>
                <a:hlinkClick r:id="rId3"/>
              </a:rPr>
              <a:t>/</a:t>
            </a:r>
            <a:r>
              <a:rPr lang="el-GR" sz="2400" dirty="0" smtClean="0">
                <a:solidFill>
                  <a:srgbClr val="FF0000"/>
                </a:solidFill>
              </a:rPr>
              <a:t> </a:t>
            </a:r>
            <a:endParaRPr lang="el-GR" sz="2400" dirty="0"/>
          </a:p>
          <a:p>
            <a:endParaRPr lang="el-GR" sz="2000" dirty="0"/>
          </a:p>
        </p:txBody>
      </p:sp>
      <p:sp>
        <p:nvSpPr>
          <p:cNvPr id="4" name="Θέση αριθμού διαφάνειας 3"/>
          <p:cNvSpPr>
            <a:spLocks noGrp="1"/>
          </p:cNvSpPr>
          <p:nvPr>
            <p:ph type="sldNum" sz="quarter" idx="12"/>
          </p:nvPr>
        </p:nvSpPr>
        <p:spPr/>
        <p:txBody>
          <a:bodyPr/>
          <a:lstStyle/>
          <a:p>
            <a:fld id="{2F6EEB8D-302B-4BB7-AB7B-5E18E67E8EEA}" type="slidenum">
              <a:rPr lang="el-GR" smtClean="0"/>
              <a:t>21</a:t>
            </a:fld>
            <a:endParaRPr lang="el-GR" dirty="0"/>
          </a:p>
        </p:txBody>
      </p:sp>
    </p:spTree>
    <p:extLst>
      <p:ext uri="{BB962C8B-B14F-4D97-AF65-F5344CB8AC3E}">
        <p14:creationId xmlns:p14="http://schemas.microsoft.com/office/powerpoint/2010/main" val="418887346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Σημείωμα </a:t>
            </a:r>
            <a:r>
              <a:rPr lang="el-GR" b="1" dirty="0" smtClean="0"/>
              <a:t>Αδειοδότησης</a:t>
            </a:r>
            <a:endParaRPr lang="el-GR" b="1" dirty="0"/>
          </a:p>
        </p:txBody>
      </p:sp>
      <p:sp>
        <p:nvSpPr>
          <p:cNvPr id="3" name="Θέση περιεχομένου 1"/>
          <p:cNvSpPr>
            <a:spLocks noGrp="1"/>
          </p:cNvSpPr>
          <p:nvPr>
            <p:ph idx="1"/>
          </p:nvPr>
        </p:nvSpPr>
        <p:spPr>
          <a:xfrm>
            <a:off x="457200" y="1524000"/>
            <a:ext cx="8229600" cy="1905000"/>
          </a:xfrm>
        </p:spPr>
        <p:txBody>
          <a:bodyPr>
            <a:noAutofit/>
          </a:bodyPr>
          <a:lstStyle/>
          <a:p>
            <a:pPr>
              <a:spcBef>
                <a:spcPts val="0"/>
              </a:spcBef>
            </a:pPr>
            <a:r>
              <a:rPr lang="el-GR" sz="2000" dirty="0" smtClean="0"/>
              <a:t>Το </a:t>
            </a:r>
            <a:r>
              <a:rPr lang="el-GR" sz="2000" dirty="0"/>
              <a:t>παρόν υλικό διατίθεται με τους όρους της άδειας χρήσης </a:t>
            </a:r>
            <a:r>
              <a:rPr lang="en-US" sz="2000" dirty="0" smtClean="0"/>
              <a:t>Creative Commons</a:t>
            </a:r>
            <a:r>
              <a:rPr lang="el-GR" sz="2000" dirty="0" smtClean="0"/>
              <a:t>: Αναφορά - </a:t>
            </a:r>
            <a:r>
              <a:rPr lang="el-GR" sz="2000" dirty="0"/>
              <a:t>Μη Εμπορική </a:t>
            </a:r>
            <a:r>
              <a:rPr lang="el-GR" sz="2000" dirty="0" smtClean="0"/>
              <a:t>Χρήση - </a:t>
            </a:r>
            <a:r>
              <a:rPr lang="el-GR" sz="2000" dirty="0"/>
              <a:t>Παρόμοια </a:t>
            </a:r>
            <a:r>
              <a:rPr lang="el-GR" sz="2000" dirty="0" smtClean="0"/>
              <a:t>Διανομή, </a:t>
            </a:r>
            <a:r>
              <a:rPr lang="el-GR" sz="2000" dirty="0"/>
              <a:t>4.0 [1] ή μεταγενέστερη, Διεθνής </a:t>
            </a:r>
            <a:r>
              <a:rPr lang="el-GR" sz="2000" dirty="0" smtClean="0"/>
              <a:t>Έκδοση.</a:t>
            </a:r>
            <a:r>
              <a:rPr lang="en-US" sz="2000" dirty="0" smtClean="0"/>
              <a:t> </a:t>
            </a:r>
            <a:r>
              <a:rPr lang="el-GR" sz="2000" dirty="0" smtClean="0"/>
              <a:t>Εξαιρούνται </a:t>
            </a:r>
            <a:r>
              <a:rPr lang="el-GR" sz="2000" dirty="0"/>
              <a:t>τα αυτοτελή έργα τρίτων π.χ. φωτογραφίες, διαγράμματα </a:t>
            </a:r>
            <a:r>
              <a:rPr lang="el-GR" sz="2000" dirty="0" smtClean="0"/>
              <a:t>κ.λπ., τα </a:t>
            </a:r>
            <a:r>
              <a:rPr lang="el-GR" sz="2000" dirty="0"/>
              <a:t>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Εικόνα 1" descr=" Λογότυπο για άδειες χρήσης creative commons, b y, n c, s a " title="Λογότυπο creative commons">
            <a:hlinkClick r:id="rId4" tooltip="Μετάβαση στην Άδεια Χρήσης"/>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01422" y="3581400"/>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Θέση περιεχομένου 2"/>
          <p:cNvSpPr txBox="1"/>
          <p:nvPr/>
        </p:nvSpPr>
        <p:spPr>
          <a:xfrm>
            <a:off x="533400" y="4224704"/>
            <a:ext cx="8229600" cy="2252296"/>
          </a:xfrm>
          <a:prstGeom prst="rect">
            <a:avLst/>
          </a:prstGeom>
        </p:spPr>
        <p:txBody>
          <a:bodyPr vert="horz" wrap="square" lIns="91440" tIns="45720" rIns="91440" bIns="45720" rtlCol="0" anchor="ctr">
            <a:normAutofit/>
          </a:bodyPr>
          <a:lstStyle/>
          <a:p>
            <a:pPr>
              <a:spcAft>
                <a:spcPts val="600"/>
              </a:spcAft>
            </a:pPr>
            <a:r>
              <a:rPr lang="el-GR" sz="1400" dirty="0"/>
              <a:t>[1] </a:t>
            </a:r>
            <a:r>
              <a:rPr lang="en-US" sz="1400" dirty="0" smtClean="0">
                <a:hlinkClick r:id="rId4" tooltip="Μετάβαση στην Άδεια Χρήσης"/>
              </a:rPr>
              <a:t>http://creativecommons.org/licenses/by-nc-sa/4.0/</a:t>
            </a:r>
            <a:endParaRPr lang="el-GR" sz="1400" dirty="0"/>
          </a:p>
          <a:p>
            <a:r>
              <a:rPr lang="el-GR" sz="1400" dirty="0"/>
              <a:t>Ως </a:t>
            </a:r>
            <a:r>
              <a:rPr lang="el-GR" sz="1400" b="1" dirty="0"/>
              <a:t>Μη Εμπορική</a:t>
            </a:r>
            <a:r>
              <a:rPr lang="el-GR" sz="1400" dirty="0"/>
              <a:t> ορίζεται η χρήση:</a:t>
            </a:r>
          </a:p>
          <a:p>
            <a:pPr marL="800100" lvl="1" indent="-342900">
              <a:buFont typeface="Arial" panose="020B0604020202020204" pitchFamily="34" charset="0"/>
              <a:buChar char="•"/>
            </a:pPr>
            <a:r>
              <a:rPr lang="el-GR" sz="1400" dirty="0"/>
              <a:t>που δεν περιλαμβάνει άμεσο ή έμμεσο οικονομικό όφελος από την χρήση του έργου, για το διανομέα του έργου και </a:t>
            </a:r>
            <a:r>
              <a:rPr lang="el-GR" sz="1400" dirty="0" err="1" smtClean="0"/>
              <a:t>αδειοδόχο</a:t>
            </a:r>
            <a:r>
              <a:rPr lang="el-GR" sz="1400" dirty="0"/>
              <a:t>,</a:t>
            </a:r>
          </a:p>
          <a:p>
            <a:pPr marL="800100" lvl="1" indent="-342900">
              <a:buFont typeface="Arial" panose="020B0604020202020204" pitchFamily="34" charset="0"/>
              <a:buChar char="•"/>
            </a:pPr>
            <a:r>
              <a:rPr lang="el-GR" sz="1400" dirty="0"/>
              <a:t>που</a:t>
            </a:r>
            <a:r>
              <a:rPr lang="en-GB" sz="1400" dirty="0"/>
              <a:t> </a:t>
            </a:r>
            <a:r>
              <a:rPr lang="el-GR" sz="1400" dirty="0"/>
              <a:t>δεν περιλαμβάνει οικονομική συναλλαγή ως προϋπόθεση για τη χρήση ή πρόσβαση στο </a:t>
            </a:r>
            <a:r>
              <a:rPr lang="el-GR" sz="1400" dirty="0" smtClean="0"/>
              <a:t>έργο,</a:t>
            </a:r>
            <a:endParaRPr lang="el-GR" sz="1400" dirty="0"/>
          </a:p>
          <a:p>
            <a:pPr marL="800100" lvl="1" indent="-342900">
              <a:spcAft>
                <a:spcPts val="600"/>
              </a:spcAft>
              <a:buFont typeface="Arial" panose="020B0604020202020204" pitchFamily="34" charset="0"/>
              <a:buChar char="•"/>
            </a:pPr>
            <a:r>
              <a:rPr lang="el-GR" sz="1400" dirty="0"/>
              <a:t>που</a:t>
            </a:r>
            <a:r>
              <a:rPr lang="en-GB" sz="1400" dirty="0"/>
              <a:t> </a:t>
            </a:r>
            <a:r>
              <a:rPr lang="el-GR" sz="1400" dirty="0"/>
              <a:t>δεν προσπορίζει στο διανομέα του έργου και</a:t>
            </a:r>
            <a:r>
              <a:rPr lang="en-GB" sz="1400" dirty="0"/>
              <a:t> </a:t>
            </a:r>
            <a:r>
              <a:rPr lang="el-GR" sz="1400" dirty="0" err="1"/>
              <a:t>αδειοδόχο</a:t>
            </a:r>
            <a:r>
              <a:rPr lang="en-GB" sz="1400" dirty="0"/>
              <a:t> </a:t>
            </a:r>
            <a:r>
              <a:rPr lang="el-GR" sz="1400" dirty="0"/>
              <a:t>έμμεσο οικονομικό όφελος (π.χ. διαφημίσεις) από την προβολή του έργου σε διαδικτυακό </a:t>
            </a:r>
            <a:r>
              <a:rPr lang="el-GR" sz="1400" dirty="0" smtClean="0"/>
              <a:t>τόπο.</a:t>
            </a:r>
            <a:endParaRPr lang="el-GR" sz="1400" dirty="0"/>
          </a:p>
          <a:p>
            <a:r>
              <a:rPr lang="el-GR" sz="1400" dirty="0" smtClean="0"/>
              <a:t>Ο </a:t>
            </a:r>
            <a:r>
              <a:rPr lang="el-GR" sz="1400" dirty="0"/>
              <a:t>δικαιούχος μπορεί να παρέχει στον </a:t>
            </a:r>
            <a:r>
              <a:rPr lang="el-GR" sz="1400" dirty="0" err="1"/>
              <a:t>αδειοδόχο</a:t>
            </a:r>
            <a:r>
              <a:rPr lang="el-GR" sz="1400" dirty="0"/>
              <a:t> ξεχωριστή άδεια να χρησιμοποιεί το έργο για εμπορική χρήση, εφόσον αυτό του ζητηθεί</a:t>
            </a:r>
            <a:r>
              <a:rPr lang="el-GR" sz="1400" dirty="0" smtClean="0"/>
              <a:t>.</a:t>
            </a:r>
            <a:endParaRPr lang="el-GR" sz="1400" dirty="0"/>
          </a:p>
        </p:txBody>
      </p:sp>
      <p:sp>
        <p:nvSpPr>
          <p:cNvPr id="4" name="Θέση αριθμού διαφάνειας 3"/>
          <p:cNvSpPr>
            <a:spLocks noGrp="1"/>
          </p:cNvSpPr>
          <p:nvPr>
            <p:ph type="sldNum" sz="quarter" idx="12"/>
          </p:nvPr>
        </p:nvSpPr>
        <p:spPr/>
        <p:txBody>
          <a:bodyPr/>
          <a:lstStyle/>
          <a:p>
            <a:fld id="{2F6EEB8D-302B-4BB7-AB7B-5E18E67E8EEA}" type="slidenum">
              <a:rPr lang="el-GR" smtClean="0"/>
              <a:t>22</a:t>
            </a:fld>
            <a:endParaRPr lang="el-GR" dirty="0"/>
          </a:p>
        </p:txBody>
      </p:sp>
    </p:spTree>
    <p:custDataLst>
      <p:tags r:id="rId1"/>
    </p:custDataLst>
    <p:extLst>
      <p:ext uri="{BB962C8B-B14F-4D97-AF65-F5344CB8AC3E}">
        <p14:creationId xmlns:p14="http://schemas.microsoft.com/office/powerpoint/2010/main" val="104793715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Διατήρηση </a:t>
            </a:r>
            <a:r>
              <a:rPr lang="el-GR" b="1" dirty="0" smtClean="0"/>
              <a:t>Σημειωμάτων</a:t>
            </a:r>
            <a:endParaRPr lang="el-GR" b="1" dirty="0"/>
          </a:p>
        </p:txBody>
      </p:sp>
      <p:sp>
        <p:nvSpPr>
          <p:cNvPr id="3" name="Θέση περιεχομένου 1"/>
          <p:cNvSpPr>
            <a:spLocks noGrp="1"/>
          </p:cNvSpPr>
          <p:nvPr>
            <p:ph idx="1"/>
          </p:nvPr>
        </p:nvSpPr>
        <p:spPr/>
        <p:txBody>
          <a:bodyPr>
            <a:normAutofit/>
          </a:bodyPr>
          <a:lstStyle/>
          <a:p>
            <a:pPr marL="0" indent="0">
              <a:spcBef>
                <a:spcPts val="0"/>
              </a:spcBef>
              <a:buNone/>
            </a:pPr>
            <a:endParaRPr lang="el-GR" sz="2400" dirty="0" smtClean="0"/>
          </a:p>
          <a:p>
            <a:pPr marL="0" indent="0">
              <a:spcBef>
                <a:spcPts val="0"/>
              </a:spcBef>
              <a:spcAft>
                <a:spcPts val="1800"/>
              </a:spcAft>
              <a:buNone/>
            </a:pPr>
            <a:r>
              <a:rPr lang="el-GR" sz="2400" dirty="0" smtClean="0"/>
              <a:t>Οποιαδήποτε </a:t>
            </a:r>
            <a:r>
              <a:rPr lang="el-GR" sz="2400" dirty="0"/>
              <a:t>αναπαραγωγή ή διασκευή του υλικού θα πρέπει να συμπεριλαμβάνει:</a:t>
            </a:r>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Αναφοράς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Αδειοδότησης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τη</a:t>
            </a:r>
            <a:r>
              <a:rPr lang="en-US" sz="2000" dirty="0" smtClean="0"/>
              <a:t> </a:t>
            </a:r>
            <a:r>
              <a:rPr lang="el-GR" sz="2000" dirty="0"/>
              <a:t>Δ</a:t>
            </a:r>
            <a:r>
              <a:rPr lang="el-GR" sz="2000" dirty="0" smtClean="0"/>
              <a:t>ήλωση</a:t>
            </a:r>
            <a:r>
              <a:rPr lang="en-US" sz="2000" dirty="0" smtClean="0"/>
              <a:t> </a:t>
            </a:r>
            <a:r>
              <a:rPr lang="el-GR" sz="2000" dirty="0" smtClean="0"/>
              <a:t>Διατήρησης Σημειωμάτων,</a:t>
            </a:r>
            <a:endParaRPr lang="el-GR" sz="2000" dirty="0"/>
          </a:p>
          <a:p>
            <a:pPr lvl="2" indent="-347472">
              <a:spcBef>
                <a:spcPts val="0"/>
              </a:spcBef>
              <a:spcAft>
                <a:spcPts val="1800"/>
              </a:spcAft>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a:spcBef>
                <a:spcPts val="0"/>
              </a:spcBef>
              <a:buNone/>
            </a:pPr>
            <a:r>
              <a:rPr lang="el-GR" sz="2400" dirty="0"/>
              <a:t>μαζί με τους συνοδευόμενους </a:t>
            </a:r>
            <a:r>
              <a:rPr lang="el-GR" sz="2400" dirty="0" err="1"/>
              <a:t>υπερσυνδέσμους</a:t>
            </a:r>
            <a:r>
              <a:rPr lang="el-GR" sz="2400" dirty="0"/>
              <a:t>.</a:t>
            </a:r>
          </a:p>
          <a:p>
            <a:endParaRPr lang="el-GR" sz="2000" dirty="0"/>
          </a:p>
        </p:txBody>
      </p:sp>
      <p:sp>
        <p:nvSpPr>
          <p:cNvPr id="4" name="Θέση αριθμού διαφάνειας 3"/>
          <p:cNvSpPr>
            <a:spLocks noGrp="1"/>
          </p:cNvSpPr>
          <p:nvPr>
            <p:ph type="sldNum" sz="quarter" idx="12"/>
          </p:nvPr>
        </p:nvSpPr>
        <p:spPr/>
        <p:txBody>
          <a:bodyPr/>
          <a:lstStyle/>
          <a:p>
            <a:fld id="{2F6EEB8D-302B-4BB7-AB7B-5E18E67E8EEA}" type="slidenum">
              <a:rPr lang="el-GR" smtClean="0"/>
              <a:t>23</a:t>
            </a:fld>
            <a:endParaRPr lang="el-GR" dirty="0"/>
          </a:p>
        </p:txBody>
      </p:sp>
    </p:spTree>
    <p:extLst>
      <p:ext uri="{BB962C8B-B14F-4D97-AF65-F5344CB8AC3E}">
        <p14:creationId xmlns:p14="http://schemas.microsoft.com/office/powerpoint/2010/main" val="2809300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423260" y="1855365"/>
            <a:ext cx="8229600" cy="4525963"/>
          </a:xfrm>
        </p:spPr>
        <p:txBody>
          <a:bodyPr>
            <a:normAutofit/>
          </a:bodyPr>
          <a:lstStyle/>
          <a:p>
            <a:pPr marL="0" lvl="0" indent="0">
              <a:buNone/>
            </a:pPr>
            <a:r>
              <a:rPr lang="el-GR" sz="2800" dirty="0" smtClean="0"/>
              <a:t>Να μπορεί ο σπουδαστής :</a:t>
            </a:r>
            <a:endParaRPr lang="en-US" sz="2800" dirty="0" smtClean="0"/>
          </a:p>
          <a:p>
            <a:pPr lvl="0"/>
            <a:r>
              <a:rPr lang="el-GR" sz="2800" dirty="0" smtClean="0"/>
              <a:t>Να ορίζει την έννοια της στατιστικής.</a:t>
            </a:r>
          </a:p>
          <a:p>
            <a:pPr lvl="0"/>
            <a:r>
              <a:rPr lang="el-GR" sz="2800" dirty="0" smtClean="0"/>
              <a:t>Να αναφέρει τους ορισμούς βασικών εννοιών της στατιστικής.</a:t>
            </a:r>
          </a:p>
          <a:p>
            <a:pPr lvl="0"/>
            <a:r>
              <a:rPr lang="el-GR" sz="2800" dirty="0" smtClean="0"/>
              <a:t>Να αναφέρει τις βασικές κατηγορίες </a:t>
            </a:r>
            <a:r>
              <a:rPr lang="el-GR" sz="2800" smtClean="0"/>
              <a:t>στατιστικών ερευνών.   </a:t>
            </a:r>
            <a:endParaRPr lang="el-GR" sz="2800" dirty="0"/>
          </a:p>
        </p:txBody>
      </p:sp>
      <p:sp>
        <p:nvSpPr>
          <p:cNvPr id="5" name="Θέση υποσέλιδου 3" descr="."/>
          <p:cNvSpPr txBox="1">
            <a:spLocks/>
          </p:cNvSpPr>
          <p:nvPr>
            <p:custDataLst>
              <p:tags r:id="rId4"/>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a:t>Βασικές Έννοιες.</a:t>
            </a:r>
            <a:endParaRPr lang="en-US" sz="1400" dirty="0"/>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107504" y="1429256"/>
            <a:ext cx="9036496" cy="4525963"/>
          </a:xfrm>
        </p:spPr>
        <p:txBody>
          <a:bodyPr>
            <a:noAutofit/>
          </a:bodyPr>
          <a:lstStyle/>
          <a:p>
            <a:pPr lvl="1">
              <a:buFont typeface="Wingdings" pitchFamily="2" charset="2"/>
              <a:buChar char="§"/>
            </a:pPr>
            <a:r>
              <a:rPr lang="el-GR" sz="3200" dirty="0">
                <a:hlinkClick r:id="rId8" action="ppaction://hlinksldjump"/>
              </a:rPr>
              <a:t>Δημιουργία &amp; Σημασία Διεύθυνσης Ανθρωπίνων </a:t>
            </a:r>
            <a:r>
              <a:rPr lang="el-GR" sz="3200" dirty="0" smtClean="0">
                <a:hlinkClick r:id="rId8" action="ppaction://hlinksldjump"/>
              </a:rPr>
              <a:t>Πόρων. </a:t>
            </a:r>
            <a:endParaRPr lang="el-GR" sz="3200" dirty="0" smtClean="0">
              <a:hlinkClick r:id="rId9" action="ppaction://hlinksldjump"/>
            </a:endParaRPr>
          </a:p>
          <a:p>
            <a:pPr lvl="1">
              <a:buFont typeface="Wingdings" pitchFamily="2" charset="2"/>
              <a:buChar char="§"/>
            </a:pPr>
            <a:r>
              <a:rPr lang="el-GR" sz="3200" dirty="0">
                <a:hlinkClick r:id="rId10" action="ppaction://hlinksldjump"/>
              </a:rPr>
              <a:t>Υπάρχουσα Κατάσταση</a:t>
            </a:r>
            <a:r>
              <a:rPr lang="el-GR" sz="3200" dirty="0" smtClean="0">
                <a:hlinkClick r:id="rId8" action="ppaction://hlinksldjump"/>
              </a:rPr>
              <a:t>.</a:t>
            </a:r>
            <a:endParaRPr lang="el-GR" sz="3200" dirty="0" smtClean="0"/>
          </a:p>
          <a:p>
            <a:pPr lvl="1">
              <a:buFont typeface="Wingdings" pitchFamily="2" charset="2"/>
              <a:buChar char="§"/>
            </a:pPr>
            <a:r>
              <a:rPr lang="el-GR" sz="3200" dirty="0">
                <a:hlinkClick r:id="rId11" action="ppaction://hlinksldjump"/>
              </a:rPr>
              <a:t>Εστίαση </a:t>
            </a:r>
            <a:r>
              <a:rPr lang="el-GR" sz="3200" dirty="0" smtClean="0">
                <a:hlinkClick r:id="rId11" action="ppaction://hlinksldjump"/>
              </a:rPr>
              <a:t>Προβλήματος</a:t>
            </a:r>
            <a:r>
              <a:rPr lang="el-GR" sz="3200" dirty="0" smtClean="0"/>
              <a:t>.</a:t>
            </a:r>
          </a:p>
          <a:p>
            <a:pPr lvl="1">
              <a:buFont typeface="Wingdings" pitchFamily="2" charset="2"/>
              <a:buChar char="§"/>
            </a:pPr>
            <a:r>
              <a:rPr lang="el-GR" sz="3200" dirty="0">
                <a:hlinkClick r:id="rId12" action="ppaction://hlinksldjump"/>
              </a:rPr>
              <a:t>Συζητήσεις για Εύρεσης Λύσης</a:t>
            </a:r>
            <a:r>
              <a:rPr lang="el-GR" sz="3200" dirty="0" smtClean="0">
                <a:hlinkClick r:id="rId13" action="ppaction://hlinksldjump"/>
              </a:rPr>
              <a:t>.</a:t>
            </a:r>
            <a:endParaRPr lang="el-GR" sz="3200" dirty="0" smtClean="0"/>
          </a:p>
          <a:p>
            <a:pPr lvl="1">
              <a:buFont typeface="Wingdings" pitchFamily="2" charset="2"/>
              <a:buChar char="§"/>
            </a:pPr>
            <a:r>
              <a:rPr lang="el-GR" sz="3200" dirty="0">
                <a:hlinkClick r:id="rId14" action="ppaction://hlinksldjump"/>
              </a:rPr>
              <a:t>Δράσεις (</a:t>
            </a:r>
            <a:r>
              <a:rPr lang="en-US" sz="3200" dirty="0" err="1">
                <a:hlinkClick r:id="rId14" action="ppaction://hlinksldjump"/>
              </a:rPr>
              <a:t>i</a:t>
            </a:r>
            <a:r>
              <a:rPr lang="en-US" sz="3200" dirty="0" smtClean="0">
                <a:hlinkClick r:id="rId14" action="ppaction://hlinksldjump"/>
              </a:rPr>
              <a:t>)</a:t>
            </a:r>
            <a:r>
              <a:rPr lang="el-GR" sz="3200" dirty="0" smtClean="0"/>
              <a:t>.</a:t>
            </a:r>
          </a:p>
          <a:p>
            <a:pPr lvl="1">
              <a:buFont typeface="Wingdings" pitchFamily="2" charset="2"/>
              <a:buChar char="§"/>
            </a:pPr>
            <a:r>
              <a:rPr lang="el-GR" sz="3200" dirty="0" smtClean="0">
                <a:hlinkClick r:id="rId15" action="ppaction://hlinksldjump"/>
              </a:rPr>
              <a:t>Αντιδράσεις</a:t>
            </a:r>
            <a:r>
              <a:rPr lang="el-GR" sz="3200" dirty="0" smtClean="0"/>
              <a:t>.</a:t>
            </a:r>
            <a:endParaRPr lang="el-GR" sz="3200" dirty="0"/>
          </a:p>
          <a:p>
            <a:pPr lvl="1">
              <a:buFont typeface="Wingdings" pitchFamily="2" charset="2"/>
              <a:buChar char="§"/>
            </a:pPr>
            <a:r>
              <a:rPr lang="el-GR" sz="3200" dirty="0" smtClean="0">
                <a:hlinkClick r:id="rId16" action="ppaction://hlinksldjump"/>
              </a:rPr>
              <a:t>Ερωτήσεις.</a:t>
            </a:r>
            <a:endParaRPr lang="el-GR" sz="3200" dirty="0" smtClean="0"/>
          </a:p>
          <a:p>
            <a:pPr lvl="1">
              <a:buFont typeface="Wingdings" pitchFamily="2" charset="2"/>
              <a:buChar char="§"/>
            </a:pPr>
            <a:endParaRPr lang="el-GR" sz="3200" dirty="0" smtClean="0"/>
          </a:p>
          <a:p>
            <a:pPr lvl="1">
              <a:buFont typeface="Wingdings" pitchFamily="2" charset="2"/>
              <a:buChar char="§"/>
            </a:pPr>
            <a:endParaRPr lang="en-US" sz="3200" dirty="0"/>
          </a:p>
          <a:p>
            <a:pPr>
              <a:buFont typeface="Wingdings" pitchFamily="2" charset="2"/>
              <a:buChar char="§"/>
            </a:pPr>
            <a:endParaRPr lang="el-GR" sz="3600" dirty="0"/>
          </a:p>
        </p:txBody>
      </p:sp>
      <p:sp>
        <p:nvSpPr>
          <p:cNvPr id="6"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Βασικές Έννοιες.</a:t>
            </a:r>
            <a:endParaRPr lang="en-US" sz="1400" dirty="0"/>
          </a:p>
        </p:txBody>
      </p:sp>
      <p:sp>
        <p:nvSpPr>
          <p:cNvPr id="4" name="Slide Number Placeholder 3" descr="."/>
          <p:cNvSpPr>
            <a:spLocks noGrp="1"/>
          </p:cNvSpPr>
          <p:nvPr>
            <p:ph type="sldNum" sz="quarter" idx="12"/>
            <p:custDataLst>
              <p:tags r:id="rId5"/>
            </p:custDataLst>
          </p:nvPr>
        </p:nvSpPr>
        <p:spPr/>
        <p:txBody>
          <a:bodyPr/>
          <a:lstStyle/>
          <a:p>
            <a:fld id="{95390251-5B84-4D2F-A9C7-1C62C4738B3F}" type="slidenum">
              <a:rPr lang="el-GR" smtClean="0"/>
              <a:pPr/>
              <a:t>5</a:t>
            </a:fld>
            <a:endParaRPr lang="el-GR"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ΑΣΚΗΣΕΙΣ ΠΡΑΞΗΣ</a:t>
            </a:r>
          </a:p>
        </p:txBody>
      </p:sp>
      <p:sp>
        <p:nvSpPr>
          <p:cNvPr id="3" name="2 - Θέση περιεχομένου"/>
          <p:cNvSpPr>
            <a:spLocks noGrp="1"/>
          </p:cNvSpPr>
          <p:nvPr>
            <p:ph sz="quarter" idx="1"/>
          </p:nvPr>
        </p:nvSpPr>
        <p:spPr/>
        <p:txBody>
          <a:bodyPr>
            <a:normAutofit fontScale="92500" lnSpcReduction="10000"/>
          </a:bodyPr>
          <a:lstStyle/>
          <a:p>
            <a:pPr marL="0" indent="0" algn="ctr">
              <a:buNone/>
            </a:pPr>
            <a:r>
              <a:rPr lang="el-GR" dirty="0"/>
              <a:t/>
            </a:r>
            <a:br>
              <a:rPr lang="el-GR" dirty="0"/>
            </a:br>
            <a:r>
              <a:rPr lang="el-GR" dirty="0"/>
              <a:t>A) Ανάλυση-Συζήτηση Άρθρου</a:t>
            </a:r>
            <a:br>
              <a:rPr lang="el-GR" dirty="0"/>
            </a:br>
            <a:r>
              <a:rPr lang="el-GR" dirty="0"/>
              <a:t>Β) Δημιουργία Διεύθυνσης  Ανθρωπίνων Πόρων: Φάρος ΑΕ Βιομηχανία Μπαταριών</a:t>
            </a:r>
            <a:br>
              <a:rPr lang="el-GR" dirty="0"/>
            </a:br>
            <a:r>
              <a:rPr lang="el-GR" dirty="0"/>
              <a:t>Βιβλίο: Διοίκηση Ανθρωπίνων Πόρων - </a:t>
            </a:r>
            <a:br>
              <a:rPr lang="el-GR" dirty="0"/>
            </a:br>
            <a:r>
              <a:rPr lang="el-GR" dirty="0"/>
              <a:t>(Κ. </a:t>
            </a:r>
            <a:r>
              <a:rPr lang="el-GR" dirty="0" err="1"/>
              <a:t>Τερζίδης</a:t>
            </a:r>
            <a:r>
              <a:rPr lang="el-GR" dirty="0"/>
              <a:t>, Κ. </a:t>
            </a:r>
            <a:r>
              <a:rPr lang="el-GR" dirty="0" err="1"/>
              <a:t>Τζωρτζάκης</a:t>
            </a:r>
            <a:r>
              <a:rPr lang="el-GR" dirty="0"/>
              <a:t> Σελ. 40-42) </a:t>
            </a:r>
            <a:br>
              <a:rPr lang="el-GR" dirty="0"/>
            </a:br>
            <a:r>
              <a:rPr lang="el-GR" dirty="0"/>
              <a:t/>
            </a:r>
            <a:br>
              <a:rPr lang="el-GR" dirty="0"/>
            </a:br>
            <a:r>
              <a:rPr lang="el-GR" dirty="0"/>
              <a:t> </a:t>
            </a:r>
            <a:br>
              <a:rPr lang="el-GR" dirty="0"/>
            </a:br>
            <a:r>
              <a:rPr lang="el-GR" dirty="0"/>
              <a:t>10 Μαρτίου 2015</a:t>
            </a:r>
            <a:br>
              <a:rPr lang="el-GR" dirty="0"/>
            </a:br>
            <a:endParaRPr lang="el-GR" sz="3200" dirty="0"/>
          </a:p>
        </p:txBody>
      </p:sp>
      <p:sp>
        <p:nvSpPr>
          <p:cNvPr id="7" name="Θέση υποσέλιδου 3" descr="."/>
          <p:cNvSpPr txBox="1">
            <a:spLocks/>
          </p:cNvSpPr>
          <p:nvPr>
            <p:custDataLst>
              <p:tags r:id="rId2"/>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6</a:t>
            </a:fld>
            <a:endParaRPr kumimoji="0" lang="en-US" dirty="0"/>
          </a:p>
        </p:txBody>
      </p:sp>
    </p:spTree>
    <p:custDataLst>
      <p:tags r:id="rId1"/>
    </p:custDataLst>
    <p:extLst>
      <p:ext uri="{BB962C8B-B14F-4D97-AF65-F5344CB8AC3E}">
        <p14:creationId xmlns:p14="http://schemas.microsoft.com/office/powerpoint/2010/main" val="13664182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2</a:t>
            </a:r>
            <a:r>
              <a:rPr lang="el-GR" baseline="30000" dirty="0" smtClean="0"/>
              <a:t>η</a:t>
            </a:r>
            <a:r>
              <a:rPr lang="el-GR" dirty="0" smtClean="0"/>
              <a:t> ώρα</a:t>
            </a:r>
            <a:endParaRPr lang="el-GR" dirty="0"/>
          </a:p>
        </p:txBody>
      </p:sp>
      <p:sp>
        <p:nvSpPr>
          <p:cNvPr id="3" name="2 - Θέση περιεχομένου"/>
          <p:cNvSpPr>
            <a:spLocks noGrp="1"/>
          </p:cNvSpPr>
          <p:nvPr>
            <p:ph sz="quarter" idx="1"/>
          </p:nvPr>
        </p:nvSpPr>
        <p:spPr/>
        <p:txBody>
          <a:bodyPr>
            <a:normAutofit/>
          </a:bodyPr>
          <a:lstStyle/>
          <a:p>
            <a:pPr marL="0" indent="0" algn="ctr">
              <a:buNone/>
            </a:pPr>
            <a:r>
              <a:rPr lang="el-GR" b="1" dirty="0"/>
              <a:t>Δημιουργία Διεύθυνσης  Ανθρωπίνων Πόρων: Φάρος ΑΕ Βιομηχανία </a:t>
            </a:r>
            <a:r>
              <a:rPr lang="el-GR" b="1" dirty="0" smtClean="0"/>
              <a:t>Μπαταριών</a:t>
            </a:r>
            <a:r>
              <a:rPr lang="en-US" b="1" dirty="0" smtClean="0"/>
              <a:t>.</a:t>
            </a:r>
            <a:endParaRPr lang="el-GR" b="1" dirty="0" smtClean="0"/>
          </a:p>
          <a:p>
            <a:pPr marL="0" indent="0" algn="ctr">
              <a:buNone/>
            </a:pPr>
            <a:r>
              <a:rPr lang="el-GR" b="1" dirty="0"/>
              <a:t/>
            </a:r>
            <a:br>
              <a:rPr lang="el-GR" b="1" dirty="0"/>
            </a:br>
            <a:r>
              <a:rPr lang="el-GR" dirty="0"/>
              <a:t/>
            </a:r>
            <a:br>
              <a:rPr lang="el-GR" dirty="0"/>
            </a:br>
            <a:endParaRPr lang="el-GR" sz="3200" dirty="0"/>
          </a:p>
        </p:txBody>
      </p:sp>
      <p:sp>
        <p:nvSpPr>
          <p:cNvPr id="7" name="Θέση υποσέλιδου 3" descr="."/>
          <p:cNvSpPr txBox="1">
            <a:spLocks/>
          </p:cNvSpPr>
          <p:nvPr>
            <p:custDataLst>
              <p:tags r:id="rId2"/>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7</a:t>
            </a:fld>
            <a:endParaRPr kumimoji="0" lang="en-US" dirty="0"/>
          </a:p>
        </p:txBody>
      </p:sp>
    </p:spTree>
    <p:custDataLst>
      <p:tags r:id="rId1"/>
    </p:custDataLst>
    <p:extLst>
      <p:ext uri="{BB962C8B-B14F-4D97-AF65-F5344CB8AC3E}">
        <p14:creationId xmlns:p14="http://schemas.microsoft.com/office/powerpoint/2010/main" val="35784313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917848"/>
            <a:ext cx="8229600" cy="1143000"/>
          </a:xfrm>
        </p:spPr>
        <p:txBody>
          <a:bodyPr>
            <a:noAutofit/>
          </a:bodyPr>
          <a:lstStyle/>
          <a:p>
            <a:r>
              <a:rPr lang="el-GR" sz="3200" u="sng" dirty="0"/>
              <a:t>Άσκηση Πράξης: </a:t>
            </a:r>
            <a:r>
              <a:rPr lang="el-GR" sz="3200" u="sng" dirty="0" smtClean="0"/>
              <a:t>1η </a:t>
            </a:r>
            <a:br>
              <a:rPr lang="el-GR" sz="3200" u="sng" dirty="0" smtClean="0"/>
            </a:br>
            <a:r>
              <a:rPr lang="el-GR" sz="3200" dirty="0"/>
              <a:t>Δημιουργία &amp; Σημασία Διεύθυνσης Ανθρωπίνων Πόρων </a:t>
            </a:r>
            <a:r>
              <a:rPr lang="en-US" sz="3200" dirty="0" smtClean="0"/>
              <a:t/>
            </a:r>
            <a:br>
              <a:rPr lang="en-US" sz="3200" dirty="0" smtClean="0"/>
            </a:br>
            <a:endParaRPr lang="el-GR" sz="3200" dirty="0"/>
          </a:p>
        </p:txBody>
      </p:sp>
      <p:sp>
        <p:nvSpPr>
          <p:cNvPr id="3" name="2 - Θέση περιεχομένου"/>
          <p:cNvSpPr>
            <a:spLocks noGrp="1"/>
          </p:cNvSpPr>
          <p:nvPr>
            <p:ph sz="quarter" idx="1"/>
          </p:nvPr>
        </p:nvSpPr>
        <p:spPr>
          <a:xfrm>
            <a:off x="529209" y="1956867"/>
            <a:ext cx="8229600" cy="4525963"/>
          </a:xfrm>
        </p:spPr>
        <p:txBody>
          <a:bodyPr>
            <a:noAutofit/>
          </a:bodyPr>
          <a:lstStyle/>
          <a:p>
            <a:pPr marL="0" indent="0" algn="ctr">
              <a:buNone/>
            </a:pPr>
            <a:r>
              <a:rPr lang="el-GR" sz="2400" b="1" dirty="0">
                <a:solidFill>
                  <a:srgbClr val="0000FF"/>
                </a:solidFill>
              </a:rPr>
              <a:t>Υπάρχουσα </a:t>
            </a:r>
            <a:r>
              <a:rPr lang="el-GR" sz="2400" b="1" dirty="0" smtClean="0">
                <a:solidFill>
                  <a:srgbClr val="0000FF"/>
                </a:solidFill>
              </a:rPr>
              <a:t>Κατάσταση. </a:t>
            </a:r>
          </a:p>
          <a:p>
            <a:pPr>
              <a:buFont typeface="Wingdings" panose="05000000000000000000" pitchFamily="2" charset="2"/>
              <a:buChar char="Ø"/>
            </a:pPr>
            <a:r>
              <a:rPr lang="el-GR" sz="1800" dirty="0"/>
              <a:t>Επιχείρηση Φάρος Α.Ε. Βιομηχανία </a:t>
            </a:r>
            <a:r>
              <a:rPr lang="el-GR" sz="1800" dirty="0" smtClean="0"/>
              <a:t>Μπαταριών</a:t>
            </a:r>
            <a:r>
              <a:rPr lang="en-US" sz="1800" dirty="0" smtClean="0"/>
              <a:t>.</a:t>
            </a:r>
            <a:r>
              <a:rPr lang="el-GR" sz="1800" dirty="0" smtClean="0"/>
              <a:t> </a:t>
            </a:r>
            <a:endParaRPr lang="el-GR" sz="1800" dirty="0"/>
          </a:p>
          <a:p>
            <a:pPr>
              <a:buFont typeface="Wingdings" panose="05000000000000000000" pitchFamily="2" charset="2"/>
              <a:buChar char="Ø"/>
            </a:pPr>
            <a:r>
              <a:rPr lang="el-GR" sz="1800" dirty="0"/>
              <a:t>Δύο Φίλοι (συνιδρυτές της Επιχείρησης</a:t>
            </a:r>
            <a:r>
              <a:rPr lang="el-GR" sz="1800" dirty="0" smtClean="0"/>
              <a:t>)</a:t>
            </a:r>
            <a:r>
              <a:rPr lang="en-US" sz="1800" dirty="0" smtClean="0"/>
              <a:t>.</a:t>
            </a:r>
            <a:endParaRPr lang="el-GR" sz="1800" dirty="0"/>
          </a:p>
          <a:p>
            <a:pPr>
              <a:buFont typeface="Wingdings" panose="05000000000000000000" pitchFamily="2" charset="2"/>
              <a:buChar char="Ø"/>
            </a:pPr>
            <a:r>
              <a:rPr lang="el-GR" sz="1800" dirty="0"/>
              <a:t>Πρόεδρος &amp; Διευθυντής </a:t>
            </a:r>
            <a:r>
              <a:rPr lang="el-GR" sz="1800" dirty="0" err="1"/>
              <a:t>Marketing</a:t>
            </a:r>
            <a:r>
              <a:rPr lang="el-GR" sz="1800" dirty="0"/>
              <a:t> και </a:t>
            </a:r>
            <a:r>
              <a:rPr lang="el-GR" sz="1800" dirty="0" smtClean="0"/>
              <a:t>Πωλήσεων</a:t>
            </a:r>
            <a:r>
              <a:rPr lang="en-US" sz="1800" dirty="0" smtClean="0"/>
              <a:t>.</a:t>
            </a:r>
            <a:endParaRPr lang="el-GR" sz="1800" dirty="0"/>
          </a:p>
          <a:p>
            <a:pPr>
              <a:buFont typeface="Wingdings" panose="05000000000000000000" pitchFamily="2" charset="2"/>
              <a:buChar char="Ø"/>
            </a:pPr>
            <a:r>
              <a:rPr lang="el-GR" sz="1800" dirty="0"/>
              <a:t>Διευθυντής </a:t>
            </a:r>
            <a:r>
              <a:rPr lang="el-GR" sz="1800" dirty="0" smtClean="0"/>
              <a:t>Εργοστασίου</a:t>
            </a:r>
            <a:r>
              <a:rPr lang="en-US" sz="1800" dirty="0" smtClean="0"/>
              <a:t>.</a:t>
            </a:r>
            <a:endParaRPr lang="el-GR" sz="1800" dirty="0"/>
          </a:p>
          <a:p>
            <a:pPr>
              <a:buFont typeface="Wingdings" panose="05000000000000000000" pitchFamily="2" charset="2"/>
              <a:buChar char="Ø"/>
            </a:pPr>
            <a:r>
              <a:rPr lang="el-GR" sz="1800" dirty="0"/>
              <a:t>300 </a:t>
            </a:r>
            <a:r>
              <a:rPr lang="el-GR" sz="1800" dirty="0" smtClean="0"/>
              <a:t>απασχολούμενους</a:t>
            </a:r>
            <a:r>
              <a:rPr lang="en-US" sz="1800" dirty="0" smtClean="0"/>
              <a:t>.</a:t>
            </a:r>
            <a:endParaRPr lang="el-GR" sz="1800" dirty="0"/>
          </a:p>
          <a:p>
            <a:pPr>
              <a:buFont typeface="Wingdings" panose="05000000000000000000" pitchFamily="2" charset="2"/>
              <a:buChar char="Ø"/>
            </a:pPr>
            <a:r>
              <a:rPr lang="el-GR" sz="1800" dirty="0"/>
              <a:t>100 Μεσαία &amp; Ανώτερα Στελέχη + Εξωτερικοί </a:t>
            </a:r>
            <a:r>
              <a:rPr lang="el-GR" sz="1800" dirty="0" smtClean="0"/>
              <a:t>Πωλητές</a:t>
            </a:r>
            <a:r>
              <a:rPr lang="en-US" sz="1800" dirty="0" smtClean="0"/>
              <a:t>.</a:t>
            </a:r>
            <a:endParaRPr lang="el-GR" sz="1800" dirty="0"/>
          </a:p>
          <a:p>
            <a:pPr>
              <a:buFont typeface="Wingdings" panose="05000000000000000000" pitchFamily="2" charset="2"/>
              <a:buChar char="Ø"/>
            </a:pPr>
            <a:r>
              <a:rPr lang="el-GR" sz="1800" dirty="0"/>
              <a:t>Λειτουργία Επιχείρησης: 12 </a:t>
            </a:r>
            <a:r>
              <a:rPr lang="el-GR" sz="1800" dirty="0" smtClean="0"/>
              <a:t>έτη</a:t>
            </a:r>
            <a:r>
              <a:rPr lang="en-US" sz="1800" dirty="0" smtClean="0"/>
              <a:t>.</a:t>
            </a:r>
            <a:endParaRPr lang="el-GR" sz="1800" dirty="0"/>
          </a:p>
          <a:p>
            <a:pPr>
              <a:buFont typeface="Wingdings" panose="05000000000000000000" pitchFamily="2" charset="2"/>
              <a:buChar char="Ø"/>
            </a:pPr>
            <a:r>
              <a:rPr lang="el-GR" sz="1800" dirty="0"/>
              <a:t>Ενθάρρυνση Μάνατζερ Παραγωγής- «Οι Μάνατζερ πρέπει να έχουν το περιθώριο να λαμβάνουν τις δικές τους αποφάσεις</a:t>
            </a:r>
            <a:r>
              <a:rPr lang="el-GR" sz="1800" dirty="0" smtClean="0"/>
              <a:t>»</a:t>
            </a:r>
            <a:r>
              <a:rPr lang="en-US" sz="1800" dirty="0" smtClean="0"/>
              <a:t>.</a:t>
            </a:r>
            <a:r>
              <a:rPr lang="el-GR" sz="1800" dirty="0" smtClean="0"/>
              <a:t> </a:t>
            </a:r>
            <a:endParaRPr lang="el-GR" sz="1800" dirty="0"/>
          </a:p>
          <a:p>
            <a:pPr marL="0" indent="0">
              <a:buNone/>
            </a:pPr>
            <a:endParaRPr lang="el-GR" sz="2000" dirty="0"/>
          </a:p>
        </p:txBody>
      </p:sp>
      <p:sp>
        <p:nvSpPr>
          <p:cNvPr id="7" name="Θέση υποσέλιδου 3" descr="."/>
          <p:cNvSpPr txBox="1">
            <a:spLocks/>
          </p:cNvSpPr>
          <p:nvPr>
            <p:custDataLst>
              <p:tags r:id="rId2"/>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8</a:t>
            </a:fld>
            <a:endParaRPr kumimoji="0" lang="en-US" dirty="0"/>
          </a:p>
        </p:txBody>
      </p:sp>
    </p:spTree>
    <p:custDataLst>
      <p:tags r:id="rId1"/>
    </p:custDataLst>
    <p:extLst>
      <p:ext uri="{BB962C8B-B14F-4D97-AF65-F5344CB8AC3E}">
        <p14:creationId xmlns:p14="http://schemas.microsoft.com/office/powerpoint/2010/main" val="2995591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13792"/>
            <a:ext cx="8229600" cy="1143000"/>
          </a:xfrm>
        </p:spPr>
        <p:txBody>
          <a:bodyPr>
            <a:noAutofit/>
          </a:bodyPr>
          <a:lstStyle/>
          <a:p>
            <a:r>
              <a:rPr lang="el-GR" sz="3200" u="sng" dirty="0"/>
              <a:t>Άσκηση Πράξης: </a:t>
            </a:r>
            <a:r>
              <a:rPr lang="en-US" sz="3200" u="sng" dirty="0" smtClean="0"/>
              <a:t>2</a:t>
            </a:r>
            <a:r>
              <a:rPr lang="el-GR" sz="3200" u="sng" dirty="0" smtClean="0"/>
              <a:t>η </a:t>
            </a:r>
            <a:br>
              <a:rPr lang="el-GR" sz="3200" u="sng" dirty="0" smtClean="0"/>
            </a:br>
            <a:endParaRPr lang="el-GR" sz="3200" dirty="0"/>
          </a:p>
        </p:txBody>
      </p:sp>
      <p:sp>
        <p:nvSpPr>
          <p:cNvPr id="3" name="2 - Θέση περιεχομένου"/>
          <p:cNvSpPr>
            <a:spLocks noGrp="1"/>
          </p:cNvSpPr>
          <p:nvPr>
            <p:ph sz="quarter" idx="1"/>
          </p:nvPr>
        </p:nvSpPr>
        <p:spPr>
          <a:xfrm>
            <a:off x="529209" y="1340768"/>
            <a:ext cx="8229600" cy="4525963"/>
          </a:xfrm>
        </p:spPr>
        <p:txBody>
          <a:bodyPr>
            <a:noAutofit/>
          </a:bodyPr>
          <a:lstStyle/>
          <a:p>
            <a:pPr marL="0" indent="0" algn="ctr">
              <a:buNone/>
            </a:pPr>
            <a:r>
              <a:rPr lang="el-GR" sz="2800" b="1" dirty="0">
                <a:solidFill>
                  <a:srgbClr val="0000FF"/>
                </a:solidFill>
              </a:rPr>
              <a:t>Εστίαση Προβλήματος</a:t>
            </a:r>
            <a:r>
              <a:rPr lang="el-GR" sz="2800" b="1" dirty="0" smtClean="0">
                <a:solidFill>
                  <a:srgbClr val="0000FF"/>
                </a:solidFill>
              </a:rPr>
              <a:t>. </a:t>
            </a:r>
          </a:p>
          <a:p>
            <a:pPr>
              <a:buFont typeface="Wingdings" panose="05000000000000000000" pitchFamily="2" charset="2"/>
              <a:buChar char="Ø"/>
            </a:pPr>
            <a:r>
              <a:rPr lang="el-GR" sz="2400" dirty="0"/>
              <a:t>Αποχώρηση Μεγάλος Αριθμός </a:t>
            </a:r>
            <a:r>
              <a:rPr lang="el-GR" sz="2400" dirty="0" smtClean="0"/>
              <a:t>Προσωπικού</a:t>
            </a:r>
            <a:r>
              <a:rPr lang="en-US" sz="2400" dirty="0" smtClean="0"/>
              <a:t>.</a:t>
            </a:r>
            <a:endParaRPr lang="el-GR" sz="2400" dirty="0"/>
          </a:p>
          <a:p>
            <a:pPr>
              <a:buFont typeface="Wingdings" panose="05000000000000000000" pitchFamily="2" charset="2"/>
              <a:buChar char="Ø"/>
            </a:pPr>
            <a:r>
              <a:rPr lang="el-GR" sz="2400" dirty="0"/>
              <a:t>Ανησυχία για την Ποιότητα Νέων </a:t>
            </a:r>
            <a:r>
              <a:rPr lang="el-GR" sz="2400" dirty="0" smtClean="0"/>
              <a:t>Προσλήψεων</a:t>
            </a:r>
            <a:r>
              <a:rPr lang="en-US" sz="2400" dirty="0" smtClean="0"/>
              <a:t>.</a:t>
            </a:r>
            <a:endParaRPr lang="el-GR" sz="2400" dirty="0"/>
          </a:p>
          <a:p>
            <a:pPr>
              <a:buFont typeface="Wingdings" panose="05000000000000000000" pitchFamily="2" charset="2"/>
              <a:buChar char="Ø"/>
            </a:pPr>
            <a:r>
              <a:rPr lang="el-GR" sz="2400" dirty="0"/>
              <a:t>Αποτελέσματα: Ακύρωση Μεγάλης </a:t>
            </a:r>
            <a:r>
              <a:rPr lang="el-GR" sz="2400" dirty="0" smtClean="0"/>
              <a:t>Παραγγελίας</a:t>
            </a:r>
            <a:r>
              <a:rPr lang="en-US" sz="2400" dirty="0" smtClean="0"/>
              <a:t>.</a:t>
            </a:r>
            <a:endParaRPr lang="el-GR" sz="2400" dirty="0"/>
          </a:p>
          <a:p>
            <a:pPr>
              <a:buFont typeface="Wingdings" panose="05000000000000000000" pitchFamily="2" charset="2"/>
              <a:buChar char="Ø"/>
            </a:pPr>
            <a:r>
              <a:rPr lang="el-GR" sz="2400" dirty="0"/>
              <a:t>Πληροφορία του Πελάτη: </a:t>
            </a:r>
          </a:p>
          <a:p>
            <a:pPr marL="457200" lvl="1" indent="0">
              <a:buNone/>
            </a:pPr>
            <a:r>
              <a:rPr lang="el-GR" sz="1800" dirty="0"/>
              <a:t>(α) Καθυστέρηση </a:t>
            </a:r>
            <a:r>
              <a:rPr lang="el-GR" sz="1800" dirty="0" smtClean="0"/>
              <a:t>Παράδοσης</a:t>
            </a:r>
            <a:r>
              <a:rPr lang="en-US" sz="1800" dirty="0" smtClean="0"/>
              <a:t>.</a:t>
            </a:r>
            <a:r>
              <a:rPr lang="el-GR" sz="1800" dirty="0" smtClean="0"/>
              <a:t> </a:t>
            </a:r>
            <a:endParaRPr lang="el-GR" sz="1800" dirty="0"/>
          </a:p>
          <a:p>
            <a:pPr marL="457200" lvl="1" indent="0">
              <a:buNone/>
            </a:pPr>
            <a:r>
              <a:rPr lang="el-GR" sz="1800" dirty="0"/>
              <a:t>(β) Αύξηση Ελαττωματικών Προϊόντων στις </a:t>
            </a:r>
            <a:r>
              <a:rPr lang="el-GR" sz="1800" dirty="0" smtClean="0"/>
              <a:t>Παραγγελίες</a:t>
            </a:r>
            <a:r>
              <a:rPr lang="en-US" sz="1800" dirty="0" smtClean="0"/>
              <a:t>.</a:t>
            </a:r>
            <a:endParaRPr lang="el-GR" sz="1800" dirty="0"/>
          </a:p>
          <a:p>
            <a:pPr marL="0" indent="0">
              <a:buNone/>
            </a:pPr>
            <a:endParaRPr lang="el-GR" sz="2000" dirty="0"/>
          </a:p>
        </p:txBody>
      </p:sp>
      <p:sp>
        <p:nvSpPr>
          <p:cNvPr id="7" name="Θέση υποσέλιδου 3" descr="."/>
          <p:cNvSpPr txBox="1">
            <a:spLocks/>
          </p:cNvSpPr>
          <p:nvPr>
            <p:custDataLst>
              <p:tags r:id="rId2"/>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9</a:t>
            </a:fld>
            <a:endParaRPr kumimoji="0" lang="en-US" dirty="0"/>
          </a:p>
        </p:txBody>
      </p:sp>
    </p:spTree>
    <p:custDataLst>
      <p:tags r:id="rId1"/>
    </p:custDataLst>
    <p:extLst>
      <p:ext uri="{BB962C8B-B14F-4D97-AF65-F5344CB8AC3E}">
        <p14:creationId xmlns:p14="http://schemas.microsoft.com/office/powerpoint/2010/main" val="15929891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19/10/2015 9:18:31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6,4,"/>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3,4,7,"/>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2,3,4,7,"/>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2,3,4,7,"/>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2,3,4,7,"/>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2,3,4,7,"/>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3,4,7,"/>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2,3,4,7,"/>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2,3,4,7,"/>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2,3,4,7,"/>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2,3,4,7,"/>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2,3,4,7,"/>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6.xml><?xml version="1.0" encoding="utf-8"?>
<p:tagLst xmlns:a="http://schemas.openxmlformats.org/drawingml/2006/main" xmlns:r="http://schemas.openxmlformats.org/officeDocument/2006/relationships" xmlns:p="http://schemas.openxmlformats.org/presentationml/2006/main">
  <p:tag name="ZHAW.ACCESSIBILITYADDIN.READINGORDER" val="2,3,6,7,4,"/>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2,3,2056,6,4,"/>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551F7A28-D81C-4485-A9DF-07A4167B5E90}">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6838</TotalTime>
  <Words>957</Words>
  <Application>Microsoft Office PowerPoint</Application>
  <PresentationFormat>Προβολή στην οθόνη (4:3)</PresentationFormat>
  <Paragraphs>178</Paragraphs>
  <Slides>23</Slides>
  <Notes>9</Notes>
  <HiddenSlides>0</HiddenSlides>
  <MMClips>0</MMClips>
  <ScaleCrop>false</ScaleCrop>
  <HeadingPairs>
    <vt:vector size="4" baseType="variant">
      <vt:variant>
        <vt:lpstr>Θέμα</vt:lpstr>
      </vt:variant>
      <vt:variant>
        <vt:i4>1</vt:i4>
      </vt:variant>
      <vt:variant>
        <vt:lpstr>Τίτλοι διαφανειών</vt:lpstr>
      </vt:variant>
      <vt:variant>
        <vt:i4>23</vt:i4>
      </vt:variant>
    </vt:vector>
  </HeadingPairs>
  <TitlesOfParts>
    <vt:vector size="24" baseType="lpstr">
      <vt:lpstr>Θέμα του Office</vt:lpstr>
      <vt:lpstr>Διοίκηση Ανθρωπίνων Πόρων</vt:lpstr>
      <vt:lpstr>Άδειες Χρήσης</vt:lpstr>
      <vt:lpstr>Χρηματοδότηση</vt:lpstr>
      <vt:lpstr>Σκοποί  ενότητας</vt:lpstr>
      <vt:lpstr>Περιεχόμενα ενότητας</vt:lpstr>
      <vt:lpstr>ΑΣΚΗΣΕΙΣ ΠΡΑΞΗΣ</vt:lpstr>
      <vt:lpstr>2η ώρα</vt:lpstr>
      <vt:lpstr>Άσκηση Πράξης: 1η  Δημιουργία &amp; Σημασία Διεύθυνσης Ανθρωπίνων Πόρων  </vt:lpstr>
      <vt:lpstr>Άσκηση Πράξης: 2η  </vt:lpstr>
      <vt:lpstr>Άσκηση Πράξης: 3η  </vt:lpstr>
      <vt:lpstr>Άσκηση Πράξης: 4η  </vt:lpstr>
      <vt:lpstr>Άσκηση Πράξης: 5η  </vt:lpstr>
      <vt:lpstr>Άσκηση Πράξης: 6η  </vt:lpstr>
      <vt:lpstr>Άσκηση Πράξης: 7η  </vt:lpstr>
      <vt:lpstr>Άσκηση Πράξης: 8η  </vt:lpstr>
      <vt:lpstr>Άσκηση Πράξης: 9η  </vt:lpstr>
      <vt:lpstr>Βιβλιογραφία</vt:lpstr>
      <vt:lpstr>Τέλος ενότητας</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Εφαρμογών Διαδικτύου</dc:title>
  <dc:creator>maxos</dc:creator>
  <cp:keywords>Δομές Δεδομένων και Αρχεία, Διαχείριση Αρχείων κειμένου, Εκτύπωση/Αντιγραφή αρχείων κειμένου, Ειδικές διαδικασίες αρχείων κειμένου, Header Files.</cp:keywords>
  <cp:lastModifiedBy>Alex</cp:lastModifiedBy>
  <cp:revision>197</cp:revision>
  <dcterms:created xsi:type="dcterms:W3CDTF">2014-04-07T11:24:35Z</dcterms:created>
  <dcterms:modified xsi:type="dcterms:W3CDTF">2016-02-17T09:57:14Z</dcterms:modified>
</cp:coreProperties>
</file>