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6.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notesSlides/notesSlide7.xml" ContentType="application/vnd.openxmlformats-officedocument.presentationml.notesSlide+xml"/>
  <Override PartName="/ppt/tags/tag50.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51.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4"/>
  </p:notesMasterIdLst>
  <p:sldIdLst>
    <p:sldId id="256" r:id="rId3"/>
    <p:sldId id="257" r:id="rId4"/>
    <p:sldId id="259" r:id="rId5"/>
    <p:sldId id="261" r:id="rId6"/>
    <p:sldId id="262" r:id="rId7"/>
    <p:sldId id="317" r:id="rId8"/>
    <p:sldId id="326" r:id="rId9"/>
    <p:sldId id="327" r:id="rId10"/>
    <p:sldId id="328" r:id="rId11"/>
    <p:sldId id="329" r:id="rId12"/>
    <p:sldId id="330" r:id="rId13"/>
    <p:sldId id="331" r:id="rId14"/>
    <p:sldId id="316" r:id="rId15"/>
    <p:sldId id="280" r:id="rId16"/>
    <p:sldId id="332" r:id="rId17"/>
    <p:sldId id="333" r:id="rId18"/>
    <p:sldId id="334" r:id="rId19"/>
    <p:sldId id="335" r:id="rId20"/>
    <p:sldId id="336" r:id="rId21"/>
    <p:sldId id="337" r:id="rId22"/>
    <p:sldId id="338" r:id="rId23"/>
  </p:sldIdLst>
  <p:sldSz cx="9144000" cy="6858000" type="screen4x3"/>
  <p:notesSz cx="6858000" cy="9144000"/>
  <p:custDataLst>
    <p:tags r:id="rId25"/>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680" autoAdjust="0"/>
    <p:restoredTop sz="99339" autoAdjust="0"/>
  </p:normalViewPr>
  <p:slideViewPr>
    <p:cSldViewPr>
      <p:cViewPr>
        <p:scale>
          <a:sx n="77" d="100"/>
          <a:sy n="77" d="100"/>
        </p:scale>
        <p:origin x="-228" y="108"/>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gs" Target="tags/tag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17/2/2016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4137370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5375097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edulll.gr/" TargetMode="External"/><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www.teilar.gr/" TargetMode="External"/><Relationship Id="rId5" Type="http://schemas.openxmlformats.org/officeDocument/2006/relationships/notesSlide" Target="../notesSlides/notesSlide1.xml"/><Relationship Id="rId4" Type="http://schemas.openxmlformats.org/officeDocument/2006/relationships/slideLayout" Target="../slideLayouts/slideLayout1.xml"/><Relationship Id="rId9"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tags" Target="../tags/tag35.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tags" Target="../tags/tag38.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tags" Target="../tags/tag41.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tags" Target="../tags/tag44.xml"/><Relationship Id="rId6" Type="http://schemas.openxmlformats.org/officeDocument/2006/relationships/notesSlide" Target="../notesSlides/notesSlide6.xml"/><Relationship Id="rId5" Type="http://schemas.openxmlformats.org/officeDocument/2006/relationships/slideLayout" Target="../slideLayouts/slideLayout2.xml"/><Relationship Id="rId4" Type="http://schemas.openxmlformats.org/officeDocument/2006/relationships/tags" Target="../tags/tag47.xml"/></Relationships>
</file>

<file path=ppt/slides/_rels/slide14.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1.xml"/><Relationship Id="rId7" Type="http://schemas.openxmlformats.org/officeDocument/2006/relationships/hyperlink" Target="http://www.edulll.gr/" TargetMode="Externa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image" Target="../media/image3.png"/><Relationship Id="rId5" Type="http://schemas.openxmlformats.org/officeDocument/2006/relationships/hyperlink" Target="http://www.creativecommons.gr/?page_id=118" TargetMode="External"/><Relationship Id="rId4" Type="http://schemas.openxmlformats.org/officeDocument/2006/relationships/notesSlide" Target="../notesSlides/notesSlide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creativecommons.org/licenses/by-nc-sa/4.0/deed.el" TargetMode="External"/><Relationship Id="rId2" Type="http://schemas.openxmlformats.org/officeDocument/2006/relationships/slideLayout" Target="../slideLayouts/slideLayout1.xml"/><Relationship Id="rId1" Type="http://schemas.openxmlformats.org/officeDocument/2006/relationships/tags" Target="../tags/tag50.xml"/><Relationship Id="rId6" Type="http://schemas.openxmlformats.org/officeDocument/2006/relationships/image" Target="../media/image5.png"/><Relationship Id="rId5" Type="http://schemas.openxmlformats.org/officeDocument/2006/relationships/hyperlink" Target="http://www.edulll.gr/" TargetMode="Externa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cdev.teilar.gr/courses/LOG104/"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xml"/><Relationship Id="rId7" Type="http://schemas.openxmlformats.org/officeDocument/2006/relationships/hyperlink" Target="http://www.creativecommons.gr/?page_id=118" TargetMode="Externa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51.xml"/><Relationship Id="rId5" Type="http://schemas.openxmlformats.org/officeDocument/2006/relationships/image" Target="../media/image6.png"/><Relationship Id="rId4" Type="http://schemas.openxmlformats.org/officeDocument/2006/relationships/hyperlink" Target="http://creativecommons.org/licenses/by-nc-sa/4.0/deed.el" TargetMode="Externa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11.xml"/><Relationship Id="rId7" Type="http://schemas.openxmlformats.org/officeDocument/2006/relationships/hyperlink" Target="http://www.edulll.gr/" TargetMode="Externa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4.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notesSlide" Target="../notesSlides/notesSlide4.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Layout" Target="../slideLayouts/slideLayout2.xml"/><Relationship Id="rId5" Type="http://schemas.openxmlformats.org/officeDocument/2006/relationships/tags" Target="../tags/tag17.xml"/><Relationship Id="rId4" Type="http://schemas.openxmlformats.org/officeDocument/2006/relationships/tags" Target="../tags/tag16.xml"/></Relationships>
</file>

<file path=ppt/slides/_rels/slide5.xml.rels><?xml version="1.0" encoding="UTF-8" standalone="yes"?>
<Relationships xmlns="http://schemas.openxmlformats.org/package/2006/relationships"><Relationship Id="rId8" Type="http://schemas.openxmlformats.org/officeDocument/2006/relationships/slide" Target="slide7.xml"/><Relationship Id="rId13" Type="http://schemas.openxmlformats.org/officeDocument/2006/relationships/slide" Target="slide12.xml"/><Relationship Id="rId3" Type="http://schemas.openxmlformats.org/officeDocument/2006/relationships/tags" Target="../tags/tag20.xml"/><Relationship Id="rId7" Type="http://schemas.openxmlformats.org/officeDocument/2006/relationships/notesSlide" Target="../notesSlides/notesSlide5.xml"/><Relationship Id="rId12" Type="http://schemas.openxmlformats.org/officeDocument/2006/relationships/slide" Target="slide11.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Layout" Target="../slideLayouts/slideLayout2.xml"/><Relationship Id="rId11" Type="http://schemas.openxmlformats.org/officeDocument/2006/relationships/slide" Target="slide10.xml"/><Relationship Id="rId5" Type="http://schemas.openxmlformats.org/officeDocument/2006/relationships/tags" Target="../tags/tag22.xml"/><Relationship Id="rId10" Type="http://schemas.openxmlformats.org/officeDocument/2006/relationships/slide" Target="slide9.xml"/><Relationship Id="rId4" Type="http://schemas.openxmlformats.org/officeDocument/2006/relationships/tags" Target="../tags/tag21.xml"/><Relationship Id="rId9"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tags" Target="../tags/tag26.xm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tags" Target="../tags/tag32.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ικόνα. Τεχνολογικό Εκπαιδευτικό Ίδρυμα Θεσσαλίας.">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custDataLst>
              <p:tags r:id="rId2"/>
            </p:custDataLst>
          </p:nvPr>
        </p:nvSpPr>
        <p:spPr>
          <a:xfrm>
            <a:off x="685800" y="1382911"/>
            <a:ext cx="7772400" cy="1470025"/>
          </a:xfrm>
        </p:spPr>
        <p:txBody>
          <a:bodyPr>
            <a:normAutofit/>
          </a:bodyPr>
          <a:lstStyle/>
          <a:p>
            <a:r>
              <a:rPr lang="el-GR" dirty="0" smtClean="0"/>
              <a:t>Διοίκηση Ανθρωπίνων Πόρων</a:t>
            </a:r>
            <a:endParaRPr lang="el-GR" dirty="0"/>
          </a:p>
        </p:txBody>
      </p:sp>
      <p:sp>
        <p:nvSpPr>
          <p:cNvPr id="3" name="Υπότιτλος 2"/>
          <p:cNvSpPr>
            <a:spLocks noGrp="1"/>
          </p:cNvSpPr>
          <p:nvPr>
            <p:ph type="subTitle" idx="1"/>
            <p:custDataLst>
              <p:tags r:id="rId3"/>
            </p:custDataLst>
          </p:nvPr>
        </p:nvSpPr>
        <p:spPr>
          <a:xfrm>
            <a:off x="683568" y="2708920"/>
            <a:ext cx="7776864" cy="4056856"/>
          </a:xfrm>
        </p:spPr>
        <p:txBody>
          <a:bodyPr>
            <a:noAutofit/>
          </a:bodyPr>
          <a:lstStyle/>
          <a:p>
            <a:r>
              <a:rPr lang="el-GR" sz="2800" b="1" dirty="0"/>
              <a:t>Ενότητα </a:t>
            </a:r>
            <a:r>
              <a:rPr lang="el-GR" sz="2800" b="1" dirty="0" smtClean="0"/>
              <a:t>1:</a:t>
            </a:r>
            <a:r>
              <a:rPr lang="en-US" sz="2800" dirty="0" smtClean="0"/>
              <a:t> </a:t>
            </a:r>
            <a:r>
              <a:rPr lang="el-GR" sz="2800" dirty="0" smtClean="0"/>
              <a:t>Εισαγωγή στη Διοίκηση Ανθρωπίνων Πόρων.</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b="1" dirty="0" smtClean="0"/>
              <a:t>Ασκήσεις Πράξεις</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Αναγνωστόπουλος Αχιλλέας </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Εργαστηριακό Διδακτικό Προσωπικό</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Λογιστικής και Χρηματοοικονομικής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8"/>
          </p:cNvPr>
          <p:cNvPicPr>
            <a:picLocks noChangeAspect="1" noChangeArrowheads="1"/>
          </p:cNvPicPr>
          <p:nvPr/>
        </p:nvPicPr>
        <p:blipFill>
          <a:blip r:embed="rId9" cstate="print"/>
          <a:srcRect/>
          <a:stretch>
            <a:fillRect/>
          </a:stretch>
        </p:blipFill>
        <p:spPr bwMode="auto">
          <a:xfrm>
            <a:off x="2416856" y="5661248"/>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341784"/>
            <a:ext cx="8229600" cy="1143000"/>
          </a:xfrm>
        </p:spPr>
        <p:txBody>
          <a:bodyPr>
            <a:noAutofit/>
          </a:bodyPr>
          <a:lstStyle/>
          <a:p>
            <a:r>
              <a:rPr lang="el-GR" sz="3200" u="sng" dirty="0"/>
              <a:t>Ανάλυση Άρθρου: </a:t>
            </a:r>
            <a:br>
              <a:rPr lang="el-GR" sz="3200" u="sng" dirty="0"/>
            </a:br>
            <a:r>
              <a:rPr lang="el-GR" sz="3200" dirty="0"/>
              <a:t>Μεταρρυθμίσεις </a:t>
            </a:r>
            <a:r>
              <a:rPr lang="el-GR" sz="3200" dirty="0" smtClean="0"/>
              <a:t>Δημοσίων Υπαλλήλων          </a:t>
            </a:r>
            <a:r>
              <a:rPr lang="el-GR" sz="3200" dirty="0"/>
              <a:t>στην Ελλάδα (3η)</a:t>
            </a:r>
            <a:br>
              <a:rPr lang="el-GR" sz="3200" dirty="0"/>
            </a:br>
            <a:endParaRPr lang="el-GR" sz="3200" dirty="0"/>
          </a:p>
        </p:txBody>
      </p:sp>
      <p:sp>
        <p:nvSpPr>
          <p:cNvPr id="3" name="2 - Θέση περιεχομένου"/>
          <p:cNvSpPr>
            <a:spLocks noGrp="1"/>
          </p:cNvSpPr>
          <p:nvPr>
            <p:ph sz="quarter" idx="1"/>
          </p:nvPr>
        </p:nvSpPr>
        <p:spPr>
          <a:xfrm>
            <a:off x="438884" y="1412776"/>
            <a:ext cx="8229600" cy="4525963"/>
          </a:xfrm>
        </p:spPr>
        <p:txBody>
          <a:bodyPr>
            <a:noAutofit/>
          </a:bodyPr>
          <a:lstStyle/>
          <a:p>
            <a:pPr algn="just">
              <a:buFont typeface="Wingdings" panose="05000000000000000000" pitchFamily="2" charset="2"/>
              <a:buChar char="Ø"/>
              <a:defRPr/>
            </a:pPr>
            <a:r>
              <a:rPr lang="el-GR" sz="2400" b="1" dirty="0">
                <a:solidFill>
                  <a:srgbClr val="0000FF"/>
                </a:solidFill>
              </a:rPr>
              <a:t>Περιοριστικές Πολιτικές στους Δημόσιους Υπαλλήλους (Ελλάδα</a:t>
            </a:r>
            <a:r>
              <a:rPr lang="el-GR" sz="2400" b="1" dirty="0" smtClean="0">
                <a:solidFill>
                  <a:srgbClr val="0000FF"/>
                </a:solidFill>
              </a:rPr>
              <a:t>).</a:t>
            </a:r>
            <a:endParaRPr lang="el-GR" sz="2400" b="1" dirty="0">
              <a:solidFill>
                <a:srgbClr val="0000FF"/>
              </a:solidFill>
            </a:endParaRPr>
          </a:p>
          <a:p>
            <a:pPr marL="914400" lvl="1" indent="-514350" algn="just">
              <a:buFont typeface="+mj-lt"/>
              <a:buAutoNum type="arabicPeriod"/>
              <a:defRPr/>
            </a:pPr>
            <a:r>
              <a:rPr lang="el-GR" sz="2400" dirty="0"/>
              <a:t>Περικοπή 13-14ου </a:t>
            </a:r>
            <a:r>
              <a:rPr lang="el-GR" sz="2400" dirty="0" smtClean="0"/>
              <a:t>μισθού.</a:t>
            </a:r>
            <a:endParaRPr lang="el-GR" sz="2400" dirty="0"/>
          </a:p>
          <a:p>
            <a:pPr marL="914400" lvl="1" indent="-514350" algn="just">
              <a:buFont typeface="+mj-lt"/>
              <a:buAutoNum type="arabicPeriod"/>
              <a:defRPr/>
            </a:pPr>
            <a:r>
              <a:rPr lang="el-GR" sz="2400" dirty="0"/>
              <a:t>Μείωση Επιδομάτων 20</a:t>
            </a:r>
            <a:r>
              <a:rPr lang="el-GR" sz="2400" dirty="0" smtClean="0"/>
              <a:t>%.</a:t>
            </a:r>
            <a:endParaRPr lang="el-GR" sz="2400" dirty="0"/>
          </a:p>
          <a:p>
            <a:pPr marL="914400" lvl="1" indent="-514350" algn="just">
              <a:buFont typeface="+mj-lt"/>
              <a:buAutoNum type="arabicPeriod"/>
              <a:defRPr/>
            </a:pPr>
            <a:r>
              <a:rPr lang="el-GR" sz="2400" dirty="0" err="1"/>
              <a:t>Μεσοσταθμική</a:t>
            </a:r>
            <a:r>
              <a:rPr lang="el-GR" sz="2400" dirty="0"/>
              <a:t> Μείωση 25% λόγω εφαρμογής ενιαίου </a:t>
            </a:r>
            <a:r>
              <a:rPr lang="el-GR" sz="2400" dirty="0" smtClean="0"/>
              <a:t>μισθολογίου.</a:t>
            </a:r>
            <a:endParaRPr lang="el-GR" sz="2400" dirty="0"/>
          </a:p>
          <a:p>
            <a:pPr marL="914400" lvl="1" indent="-514350" algn="just">
              <a:buFont typeface="+mj-lt"/>
              <a:buAutoNum type="arabicPeriod"/>
              <a:defRPr/>
            </a:pPr>
            <a:r>
              <a:rPr lang="el-GR" sz="2400" dirty="0"/>
              <a:t>Εφαρμογή Πολιτικής Περιορισμού </a:t>
            </a:r>
            <a:r>
              <a:rPr lang="el-GR" sz="2400" dirty="0" smtClean="0"/>
              <a:t>Προσλήψεων.</a:t>
            </a:r>
          </a:p>
          <a:p>
            <a:pPr marL="1314450" lvl="2" indent="-514350" algn="just">
              <a:buFont typeface="+mj-lt"/>
              <a:buAutoNum type="alphaUcPeriod"/>
              <a:defRPr/>
            </a:pPr>
            <a:r>
              <a:rPr lang="el-GR" sz="2000" dirty="0"/>
              <a:t>1:5 Προσλήψεις για το </a:t>
            </a:r>
            <a:r>
              <a:rPr lang="el-GR" sz="2000" dirty="0" smtClean="0"/>
              <a:t>Δημόσιο.</a:t>
            </a:r>
            <a:endParaRPr lang="el-GR" sz="2000" dirty="0"/>
          </a:p>
          <a:p>
            <a:pPr marL="1314450" lvl="2" indent="-514350" algn="just">
              <a:buFont typeface="+mj-lt"/>
              <a:buAutoNum type="alphaUcPeriod"/>
              <a:defRPr/>
            </a:pPr>
            <a:r>
              <a:rPr lang="el-GR" sz="2000" dirty="0" smtClean="0"/>
              <a:t>1:10 </a:t>
            </a:r>
            <a:r>
              <a:rPr lang="el-GR" sz="2000" dirty="0"/>
              <a:t>Προσλήψεις για τις Δημόσιες </a:t>
            </a:r>
            <a:r>
              <a:rPr lang="el-GR" sz="2000" dirty="0" smtClean="0"/>
              <a:t>Επιχειρήσεις.</a:t>
            </a:r>
            <a:endParaRPr lang="el-GR" sz="2000" dirty="0"/>
          </a:p>
          <a:p>
            <a:pPr marL="914400" lvl="1" indent="-514350" algn="just">
              <a:buFont typeface="+mj-lt"/>
              <a:buAutoNum type="arabicPeriod"/>
              <a:defRPr/>
            </a:pPr>
            <a:endParaRPr lang="el-GR" sz="2400" dirty="0"/>
          </a:p>
        </p:txBody>
      </p:sp>
      <p:sp>
        <p:nvSpPr>
          <p:cNvPr id="7" name="Θέση υποσέλιδου 3" descr="."/>
          <p:cNvSpPr txBox="1">
            <a:spLocks/>
          </p:cNvSpPr>
          <p:nvPr>
            <p:custDataLst>
              <p:tags r:id="rId2"/>
            </p:custDataLst>
          </p:nvPr>
        </p:nvSpPr>
        <p:spPr>
          <a:xfrm>
            <a:off x="2915817" y="6381328"/>
            <a:ext cx="3456384"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Διοίκηση Ανθρωπίνων Πόρων.</a:t>
            </a:r>
          </a:p>
        </p:txBody>
      </p:sp>
      <p:sp>
        <p:nvSpPr>
          <p:cNvPr id="4" name="3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10</a:t>
            </a:fld>
            <a:endParaRPr kumimoji="0" lang="en-US" dirty="0"/>
          </a:p>
        </p:txBody>
      </p:sp>
    </p:spTree>
    <p:custDataLst>
      <p:tags r:id="rId1"/>
    </p:custDataLst>
    <p:extLst>
      <p:ext uri="{BB962C8B-B14F-4D97-AF65-F5344CB8AC3E}">
        <p14:creationId xmlns:p14="http://schemas.microsoft.com/office/powerpoint/2010/main" val="35513343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60648"/>
            <a:ext cx="8229600" cy="1143000"/>
          </a:xfrm>
        </p:spPr>
        <p:txBody>
          <a:bodyPr>
            <a:noAutofit/>
          </a:bodyPr>
          <a:lstStyle/>
          <a:p>
            <a:r>
              <a:rPr lang="el-GR" sz="3200" u="sng" dirty="0"/>
              <a:t>Ανάλυση Άρθρου: </a:t>
            </a:r>
            <a:br>
              <a:rPr lang="el-GR" sz="3200" u="sng" dirty="0"/>
            </a:br>
            <a:r>
              <a:rPr lang="el-GR" sz="3200" dirty="0"/>
              <a:t>Μέτρα Επίτευξης (5η)</a:t>
            </a:r>
            <a:br>
              <a:rPr lang="el-GR" sz="3200" dirty="0"/>
            </a:br>
            <a:endParaRPr lang="el-GR" sz="3200" dirty="0"/>
          </a:p>
        </p:txBody>
      </p:sp>
      <p:sp>
        <p:nvSpPr>
          <p:cNvPr id="6" name="Δεξιό βέλος 5" descr="[DECORATIVE]"/>
          <p:cNvSpPr/>
          <p:nvPr/>
        </p:nvSpPr>
        <p:spPr>
          <a:xfrm rot="5400000">
            <a:off x="3222451" y="2878969"/>
            <a:ext cx="539750" cy="28892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sp>
        <p:nvSpPr>
          <p:cNvPr id="3" name="2 - Θέση περιεχομένου"/>
          <p:cNvSpPr>
            <a:spLocks noGrp="1"/>
          </p:cNvSpPr>
          <p:nvPr>
            <p:ph sz="quarter" idx="1"/>
          </p:nvPr>
        </p:nvSpPr>
        <p:spPr>
          <a:xfrm>
            <a:off x="287525" y="1196752"/>
            <a:ext cx="8712968" cy="4525963"/>
          </a:xfrm>
        </p:spPr>
        <p:txBody>
          <a:bodyPr>
            <a:noAutofit/>
          </a:bodyPr>
          <a:lstStyle/>
          <a:p>
            <a:pPr algn="just">
              <a:buFont typeface="Wingdings" panose="05000000000000000000" pitchFamily="2" charset="2"/>
              <a:buChar char="Ø"/>
              <a:defRPr/>
            </a:pPr>
            <a:r>
              <a:rPr lang="el-GR" sz="2400" b="1" dirty="0">
                <a:solidFill>
                  <a:srgbClr val="0000FF"/>
                </a:solidFill>
              </a:rPr>
              <a:t>Τριμηνιαίος Προγραμματισμός </a:t>
            </a:r>
            <a:r>
              <a:rPr lang="el-GR" sz="2400" b="1" dirty="0" smtClean="0">
                <a:solidFill>
                  <a:srgbClr val="0000FF"/>
                </a:solidFill>
              </a:rPr>
              <a:t>Προσλήψεων.</a:t>
            </a:r>
            <a:endParaRPr lang="el-GR" sz="2400" b="1" dirty="0">
              <a:solidFill>
                <a:srgbClr val="0000FF"/>
              </a:solidFill>
            </a:endParaRPr>
          </a:p>
          <a:p>
            <a:pPr algn="just">
              <a:buFont typeface="Wingdings" panose="05000000000000000000" pitchFamily="2" charset="2"/>
              <a:buChar char="Ø"/>
              <a:defRPr/>
            </a:pPr>
            <a:r>
              <a:rPr lang="el-GR" sz="2400" b="1" dirty="0">
                <a:solidFill>
                  <a:srgbClr val="0000FF"/>
                </a:solidFill>
              </a:rPr>
              <a:t>Μηνιαία Παρακολούθηση των </a:t>
            </a:r>
            <a:r>
              <a:rPr lang="el-GR" sz="2400" b="1" dirty="0" smtClean="0">
                <a:solidFill>
                  <a:srgbClr val="0000FF"/>
                </a:solidFill>
              </a:rPr>
              <a:t>Αποχωρήσεων. </a:t>
            </a:r>
            <a:endParaRPr lang="el-GR" sz="2400" b="1" dirty="0">
              <a:solidFill>
                <a:srgbClr val="0000FF"/>
              </a:solidFill>
            </a:endParaRPr>
          </a:p>
          <a:p>
            <a:pPr algn="just">
              <a:buFont typeface="Wingdings" panose="05000000000000000000" pitchFamily="2" charset="2"/>
              <a:buChar char="Ø"/>
              <a:defRPr/>
            </a:pPr>
            <a:r>
              <a:rPr lang="el-GR" sz="2400" b="1" dirty="0">
                <a:solidFill>
                  <a:srgbClr val="0000FF"/>
                </a:solidFill>
              </a:rPr>
              <a:t>Ηλεκτρονική Διασύνδεση της </a:t>
            </a:r>
            <a:r>
              <a:rPr lang="el-GR" sz="2400" b="1" dirty="0" smtClean="0">
                <a:solidFill>
                  <a:srgbClr val="0000FF"/>
                </a:solidFill>
              </a:rPr>
              <a:t>Απογραφής.</a:t>
            </a:r>
            <a:endParaRPr lang="el-GR" sz="2400" b="1" dirty="0">
              <a:solidFill>
                <a:srgbClr val="0000FF"/>
              </a:solidFill>
            </a:endParaRPr>
          </a:p>
          <a:p>
            <a:pPr algn="just">
              <a:buFont typeface="Wingdings" panose="05000000000000000000" pitchFamily="2" charset="2"/>
              <a:buChar char="Ø"/>
              <a:defRPr/>
            </a:pPr>
            <a:endParaRPr lang="el-GR" sz="2400" b="1" dirty="0">
              <a:solidFill>
                <a:srgbClr val="0000FF"/>
              </a:solidFill>
            </a:endParaRPr>
          </a:p>
          <a:p>
            <a:pPr algn="just">
              <a:buFont typeface="Wingdings" panose="05000000000000000000" pitchFamily="2" charset="2"/>
              <a:buChar char="Ø"/>
              <a:defRPr/>
            </a:pPr>
            <a:r>
              <a:rPr lang="el-GR" sz="2400" b="1" dirty="0">
                <a:solidFill>
                  <a:srgbClr val="0000FF"/>
                </a:solidFill>
              </a:rPr>
              <a:t>Ενιαία Αρχή </a:t>
            </a:r>
            <a:r>
              <a:rPr lang="el-GR" sz="2400" b="1" dirty="0" smtClean="0">
                <a:solidFill>
                  <a:srgbClr val="0000FF"/>
                </a:solidFill>
              </a:rPr>
              <a:t>Πληρωμών.</a:t>
            </a:r>
            <a:endParaRPr lang="el-GR" sz="2400" b="1" dirty="0">
              <a:solidFill>
                <a:srgbClr val="0000FF"/>
              </a:solidFill>
            </a:endParaRPr>
          </a:p>
          <a:p>
            <a:pPr marL="800100" lvl="2" indent="0" algn="just">
              <a:buNone/>
              <a:defRPr/>
            </a:pPr>
            <a:r>
              <a:rPr lang="el-GR" b="1" dirty="0">
                <a:solidFill>
                  <a:srgbClr val="00B050"/>
                </a:solidFill>
              </a:rPr>
              <a:t>++</a:t>
            </a:r>
            <a:r>
              <a:rPr lang="el-GR" b="1" dirty="0"/>
              <a:t> </a:t>
            </a:r>
            <a:r>
              <a:rPr lang="el-GR" dirty="0"/>
              <a:t>Ευρύτερη σύνδεση πολιτικής διαχείρισης ΑΔ με τη διαδικασία διαμόρφωσης του προϋπολογισμού  &amp; την οικονομική </a:t>
            </a:r>
            <a:r>
              <a:rPr lang="el-GR" dirty="0" smtClean="0"/>
              <a:t>διαχείριση.</a:t>
            </a:r>
            <a:endParaRPr lang="el-GR" dirty="0"/>
          </a:p>
          <a:p>
            <a:pPr marL="800100" lvl="2" indent="0" algn="just">
              <a:buNone/>
              <a:defRPr/>
            </a:pPr>
            <a:r>
              <a:rPr lang="el-GR" b="1" dirty="0">
                <a:solidFill>
                  <a:srgbClr val="FF0000"/>
                </a:solidFill>
              </a:rPr>
              <a:t>--</a:t>
            </a:r>
            <a:r>
              <a:rPr lang="el-GR" dirty="0">
                <a:solidFill>
                  <a:srgbClr val="FF0000"/>
                </a:solidFill>
              </a:rPr>
              <a:t> </a:t>
            </a:r>
            <a:r>
              <a:rPr lang="el-GR" dirty="0"/>
              <a:t>Καταγραφή Αριθμητικών Δεδομένων δεν είναι αρκετή  Δυνατότητα Συλλογής &amp; </a:t>
            </a:r>
            <a:r>
              <a:rPr lang="el-GR" dirty="0" smtClean="0"/>
              <a:t>Επεξεργασίας. </a:t>
            </a:r>
            <a:endParaRPr lang="el-GR" sz="2400" dirty="0"/>
          </a:p>
        </p:txBody>
      </p:sp>
      <p:sp>
        <p:nvSpPr>
          <p:cNvPr id="7" name="Θέση υποσέλιδου 3" descr="."/>
          <p:cNvSpPr txBox="1">
            <a:spLocks/>
          </p:cNvSpPr>
          <p:nvPr>
            <p:custDataLst>
              <p:tags r:id="rId2"/>
            </p:custDataLst>
          </p:nvPr>
        </p:nvSpPr>
        <p:spPr>
          <a:xfrm>
            <a:off x="2915817" y="6381328"/>
            <a:ext cx="3456384"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Διοίκηση Ανθρωπίνων Πόρων.</a:t>
            </a:r>
          </a:p>
        </p:txBody>
      </p:sp>
      <p:sp>
        <p:nvSpPr>
          <p:cNvPr id="4" name="3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11</a:t>
            </a:fld>
            <a:endParaRPr kumimoji="0" lang="en-US" dirty="0"/>
          </a:p>
        </p:txBody>
      </p:sp>
    </p:spTree>
    <p:custDataLst>
      <p:tags r:id="rId1"/>
    </p:custDataLst>
    <p:extLst>
      <p:ext uri="{BB962C8B-B14F-4D97-AF65-F5344CB8AC3E}">
        <p14:creationId xmlns:p14="http://schemas.microsoft.com/office/powerpoint/2010/main" val="32214803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60648"/>
            <a:ext cx="8229600" cy="1143000"/>
          </a:xfrm>
        </p:spPr>
        <p:txBody>
          <a:bodyPr>
            <a:noAutofit/>
          </a:bodyPr>
          <a:lstStyle/>
          <a:p>
            <a:r>
              <a:rPr lang="el-GR" sz="3200" u="sng" dirty="0"/>
              <a:t>Ανάλυση Άρθρου: </a:t>
            </a:r>
            <a:br>
              <a:rPr lang="el-GR" sz="3200" u="sng" dirty="0"/>
            </a:br>
            <a:r>
              <a:rPr lang="el-GR" sz="3200" dirty="0"/>
              <a:t>Μέτρα Αντιμετώπισης (6η)</a:t>
            </a:r>
            <a:br>
              <a:rPr lang="el-GR" sz="3200" dirty="0"/>
            </a:br>
            <a:endParaRPr lang="el-GR" sz="3200" dirty="0"/>
          </a:p>
        </p:txBody>
      </p:sp>
      <p:sp>
        <p:nvSpPr>
          <p:cNvPr id="3" name="2 - Θέση περιεχομένου"/>
          <p:cNvSpPr>
            <a:spLocks noGrp="1"/>
          </p:cNvSpPr>
          <p:nvPr>
            <p:ph sz="quarter" idx="1"/>
          </p:nvPr>
        </p:nvSpPr>
        <p:spPr>
          <a:xfrm>
            <a:off x="179512" y="1196752"/>
            <a:ext cx="8820981" cy="4525963"/>
          </a:xfrm>
        </p:spPr>
        <p:txBody>
          <a:bodyPr>
            <a:noAutofit/>
          </a:bodyPr>
          <a:lstStyle/>
          <a:p>
            <a:pPr algn="just">
              <a:buFont typeface="Wingdings" panose="05000000000000000000" pitchFamily="2" charset="2"/>
              <a:buChar char="Ø"/>
              <a:defRPr/>
            </a:pPr>
            <a:r>
              <a:rPr lang="el-GR" sz="2400" b="1" dirty="0">
                <a:solidFill>
                  <a:srgbClr val="0000FF"/>
                </a:solidFill>
              </a:rPr>
              <a:t>Δυνατότητα Συλλογής &amp; Επεξεργασίας Ποιοτικών Στοιχείων Διάγνωσης &amp; </a:t>
            </a:r>
            <a:r>
              <a:rPr lang="el-GR" sz="2400" b="1" dirty="0" err="1">
                <a:solidFill>
                  <a:srgbClr val="0000FF"/>
                </a:solidFill>
              </a:rPr>
              <a:t>Προτεραιοποίησης</a:t>
            </a:r>
            <a:r>
              <a:rPr lang="el-GR" sz="2400" b="1" dirty="0">
                <a:solidFill>
                  <a:srgbClr val="0000FF"/>
                </a:solidFill>
              </a:rPr>
              <a:t> </a:t>
            </a:r>
            <a:r>
              <a:rPr lang="el-GR" sz="2400" b="1" dirty="0" smtClean="0">
                <a:solidFill>
                  <a:srgbClr val="0000FF"/>
                </a:solidFill>
              </a:rPr>
              <a:t>Αναγκών.</a:t>
            </a:r>
            <a:endParaRPr lang="el-GR" sz="2400" b="1" dirty="0">
              <a:solidFill>
                <a:srgbClr val="0000FF"/>
              </a:solidFill>
            </a:endParaRPr>
          </a:p>
          <a:p>
            <a:pPr algn="just">
              <a:buFont typeface="Wingdings" panose="05000000000000000000" pitchFamily="2" charset="2"/>
              <a:buChar char="Ø"/>
              <a:defRPr/>
            </a:pPr>
            <a:r>
              <a:rPr lang="el-GR" sz="2400" b="1" dirty="0">
                <a:solidFill>
                  <a:srgbClr val="0000FF"/>
                </a:solidFill>
              </a:rPr>
              <a:t>Διαμόρφωση Μηχανισμού Ανίχνευσης, Επιλογής &amp; Κατανομής των Κατάλληλων ΑΠ για την επίτευξη βραχυπρόθεσμων και </a:t>
            </a:r>
            <a:r>
              <a:rPr lang="el-GR" sz="2400" b="1" dirty="0" err="1">
                <a:solidFill>
                  <a:srgbClr val="0000FF"/>
                </a:solidFill>
              </a:rPr>
              <a:t>μεσο</a:t>
            </a:r>
            <a:r>
              <a:rPr lang="el-GR" sz="2400" b="1" dirty="0">
                <a:solidFill>
                  <a:srgbClr val="0000FF"/>
                </a:solidFill>
              </a:rPr>
              <a:t>-μακροπρόθεσμων </a:t>
            </a:r>
            <a:r>
              <a:rPr lang="el-GR" sz="2400" b="1" dirty="0" smtClean="0">
                <a:solidFill>
                  <a:srgbClr val="0000FF"/>
                </a:solidFill>
              </a:rPr>
              <a:t>πόρων.</a:t>
            </a:r>
            <a:endParaRPr lang="el-GR" sz="2400" b="1" dirty="0">
              <a:solidFill>
                <a:srgbClr val="0000FF"/>
              </a:solidFill>
            </a:endParaRPr>
          </a:p>
          <a:p>
            <a:pPr algn="just">
              <a:buFont typeface="Wingdings" panose="05000000000000000000" pitchFamily="2" charset="2"/>
              <a:buChar char="Ø"/>
              <a:defRPr/>
            </a:pPr>
            <a:r>
              <a:rPr lang="el-GR" sz="2400" b="1" dirty="0">
                <a:solidFill>
                  <a:srgbClr val="0000FF"/>
                </a:solidFill>
              </a:rPr>
              <a:t>Η συρρίκνωση του Δημοσίου Τομέα δεν αποτελεί βιώσιμη </a:t>
            </a:r>
            <a:r>
              <a:rPr lang="el-GR" sz="2400" b="1" dirty="0" smtClean="0">
                <a:solidFill>
                  <a:srgbClr val="0000FF"/>
                </a:solidFill>
              </a:rPr>
              <a:t>λύση.</a:t>
            </a:r>
            <a:endParaRPr lang="el-GR" sz="2400" b="1" dirty="0">
              <a:solidFill>
                <a:srgbClr val="0000FF"/>
              </a:solidFill>
            </a:endParaRPr>
          </a:p>
          <a:p>
            <a:pPr algn="just">
              <a:buFont typeface="Wingdings" panose="05000000000000000000" pitchFamily="2" charset="2"/>
              <a:buChar char="Ø"/>
              <a:defRPr/>
            </a:pPr>
            <a:r>
              <a:rPr lang="el-GR" sz="2400" b="1" dirty="0">
                <a:solidFill>
                  <a:srgbClr val="0000FF"/>
                </a:solidFill>
              </a:rPr>
              <a:t>Εισαγωγή «Στρατηγικής Ευκινησίας» (</a:t>
            </a:r>
            <a:r>
              <a:rPr lang="el-GR" sz="2400" b="1" dirty="0" err="1">
                <a:solidFill>
                  <a:srgbClr val="0000FF"/>
                </a:solidFill>
              </a:rPr>
              <a:t>Strategicagility</a:t>
            </a:r>
            <a:r>
              <a:rPr lang="el-GR" sz="2400" b="1" dirty="0" smtClean="0">
                <a:solidFill>
                  <a:srgbClr val="0000FF"/>
                </a:solidFill>
              </a:rPr>
              <a:t>).</a:t>
            </a:r>
            <a:endParaRPr lang="el-GR" sz="2400" b="1" dirty="0">
              <a:solidFill>
                <a:srgbClr val="0000FF"/>
              </a:solidFill>
            </a:endParaRPr>
          </a:p>
          <a:p>
            <a:pPr marL="400050" lvl="1" indent="0" algn="just">
              <a:buNone/>
              <a:defRPr/>
            </a:pPr>
            <a:r>
              <a:rPr lang="el-GR" sz="2000" dirty="0" smtClean="0"/>
              <a:t> </a:t>
            </a:r>
            <a:r>
              <a:rPr lang="el-GR" sz="2000" dirty="0"/>
              <a:t>- Άρση Εμποδίων που περιορίζουν την Κινητικότητα </a:t>
            </a:r>
            <a:r>
              <a:rPr lang="el-GR" sz="2000" dirty="0" smtClean="0"/>
              <a:t>ΔΥ.</a:t>
            </a:r>
          </a:p>
          <a:p>
            <a:pPr marL="400050" lvl="1" indent="0" algn="just">
              <a:buNone/>
              <a:defRPr/>
            </a:pPr>
            <a:r>
              <a:rPr lang="el-GR" sz="2000" dirty="0" smtClean="0"/>
              <a:t> </a:t>
            </a:r>
            <a:r>
              <a:rPr lang="el-GR" sz="2000" dirty="0"/>
              <a:t>- Ενίσχυση Δυνατότητας Διαχείρισης &amp; Αξιολόγησης </a:t>
            </a:r>
            <a:r>
              <a:rPr lang="el-GR" sz="2000" dirty="0" smtClean="0"/>
              <a:t>Δεδομένων.</a:t>
            </a:r>
            <a:endParaRPr lang="el-GR" sz="2000" dirty="0"/>
          </a:p>
          <a:p>
            <a:pPr marL="400050" lvl="1" indent="0" algn="just">
              <a:buNone/>
              <a:defRPr/>
            </a:pPr>
            <a:r>
              <a:rPr lang="el-GR" sz="2000" dirty="0" smtClean="0"/>
              <a:t> </a:t>
            </a:r>
            <a:r>
              <a:rPr lang="el-GR" sz="2000" dirty="0"/>
              <a:t>- Μέτρηση &amp; Αξιολόγηση Υπαλλήλων &amp; Δομών </a:t>
            </a:r>
            <a:r>
              <a:rPr lang="el-GR" sz="2000" dirty="0" smtClean="0"/>
              <a:t>.</a:t>
            </a:r>
            <a:endParaRPr lang="el-GR" sz="2000" dirty="0"/>
          </a:p>
          <a:p>
            <a:pPr marL="800100" lvl="2" indent="0" algn="just">
              <a:buNone/>
              <a:defRPr/>
            </a:pPr>
            <a:endParaRPr lang="el-GR" sz="2400" dirty="0"/>
          </a:p>
        </p:txBody>
      </p:sp>
      <p:sp>
        <p:nvSpPr>
          <p:cNvPr id="7" name="Θέση υποσέλιδου 3" descr="."/>
          <p:cNvSpPr txBox="1">
            <a:spLocks/>
          </p:cNvSpPr>
          <p:nvPr>
            <p:custDataLst>
              <p:tags r:id="rId2"/>
            </p:custDataLst>
          </p:nvPr>
        </p:nvSpPr>
        <p:spPr>
          <a:xfrm>
            <a:off x="2915817" y="6381328"/>
            <a:ext cx="3456384"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Διοίκηση Ανθρωπίνων Πόρων.</a:t>
            </a:r>
          </a:p>
        </p:txBody>
      </p:sp>
      <p:sp>
        <p:nvSpPr>
          <p:cNvPr id="4" name="3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12</a:t>
            </a:fld>
            <a:endParaRPr kumimoji="0" lang="en-US" dirty="0"/>
          </a:p>
        </p:txBody>
      </p:sp>
    </p:spTree>
    <p:custDataLst>
      <p:tags r:id="rId1"/>
    </p:custDataLst>
    <p:extLst>
      <p:ext uri="{BB962C8B-B14F-4D97-AF65-F5344CB8AC3E}">
        <p14:creationId xmlns:p14="http://schemas.microsoft.com/office/powerpoint/2010/main" val="40545954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a:xfrm>
            <a:off x="479926" y="133779"/>
            <a:ext cx="8229600" cy="811580"/>
          </a:xfrm>
        </p:spPr>
        <p:txBody>
          <a:bodyPr>
            <a:noAutofit/>
          </a:bodyPr>
          <a:lstStyle/>
          <a:p>
            <a:r>
              <a:rPr lang="el-GR" sz="4000" dirty="0" smtClean="0"/>
              <a:t>Βιβλιογραφία</a:t>
            </a:r>
            <a:r>
              <a:rPr lang="en-US" sz="4000" dirty="0" smtClean="0"/>
              <a:t> </a:t>
            </a:r>
            <a:endParaRPr lang="el-GR" sz="4000" dirty="0"/>
          </a:p>
        </p:txBody>
      </p:sp>
      <p:sp>
        <p:nvSpPr>
          <p:cNvPr id="7" name="Ορθογώνιο 6"/>
          <p:cNvSpPr/>
          <p:nvPr/>
        </p:nvSpPr>
        <p:spPr>
          <a:xfrm>
            <a:off x="323528" y="1340768"/>
            <a:ext cx="8568952" cy="646331"/>
          </a:xfrm>
          <a:prstGeom prst="rect">
            <a:avLst/>
          </a:prstGeom>
        </p:spPr>
        <p:txBody>
          <a:bodyPr wrap="square">
            <a:spAutoFit/>
          </a:bodyPr>
          <a:lstStyle/>
          <a:p>
            <a:r>
              <a:rPr lang="el-GR" dirty="0" smtClean="0"/>
              <a:t>Διοίκηση </a:t>
            </a:r>
            <a:r>
              <a:rPr lang="el-GR" dirty="0"/>
              <a:t>Ανθρωπίνων </a:t>
            </a:r>
            <a:r>
              <a:rPr lang="el-GR" dirty="0" smtClean="0"/>
              <a:t>Πόρων</a:t>
            </a:r>
            <a:r>
              <a:rPr lang="en-US" dirty="0" smtClean="0"/>
              <a:t> (2002),</a:t>
            </a:r>
            <a:r>
              <a:rPr lang="el-GR" dirty="0" smtClean="0"/>
              <a:t> Κ</a:t>
            </a:r>
            <a:r>
              <a:rPr lang="el-GR" dirty="0"/>
              <a:t>. </a:t>
            </a:r>
            <a:r>
              <a:rPr lang="el-GR" dirty="0" err="1"/>
              <a:t>Τερζίδης</a:t>
            </a:r>
            <a:r>
              <a:rPr lang="el-GR" dirty="0"/>
              <a:t>, Κ. </a:t>
            </a:r>
            <a:r>
              <a:rPr lang="el-GR" dirty="0" err="1" smtClean="0"/>
              <a:t>Τζωρτζάκης</a:t>
            </a:r>
            <a:r>
              <a:rPr lang="en-US" dirty="0" smtClean="0"/>
              <a:t> </a:t>
            </a:r>
            <a:r>
              <a:rPr lang="el-GR" dirty="0" smtClean="0"/>
              <a:t>Εκδόσεις …… (Σελ</a:t>
            </a:r>
            <a:r>
              <a:rPr lang="el-GR" dirty="0"/>
              <a:t>. 40-42) </a:t>
            </a:r>
          </a:p>
          <a:p>
            <a:endParaRPr lang="el-GR" dirty="0"/>
          </a:p>
        </p:txBody>
      </p:sp>
      <p:sp>
        <p:nvSpPr>
          <p:cNvPr id="6"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Βασικές Έννοιες.</a:t>
            </a:r>
            <a:endParaRPr lang="en-US" sz="1400" dirty="0"/>
          </a:p>
        </p:txBody>
      </p:sp>
      <p:sp>
        <p:nvSpPr>
          <p:cNvPr id="1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9563559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custDataLst>
              <p:tags r:id="rId2"/>
            </p:custDataLst>
          </p:nvPr>
        </p:nvSpPr>
        <p:spPr>
          <a:xfrm>
            <a:off x="685800" y="2030983"/>
            <a:ext cx="7772400" cy="1470025"/>
          </a:xfrm>
        </p:spPr>
        <p:txBody>
          <a:bodyPr/>
          <a:lstStyle/>
          <a:p>
            <a:r>
              <a:rPr lang="el-GR" dirty="0" smtClean="0"/>
              <a:t>Τέλος Ενότητας</a:t>
            </a:r>
            <a:endParaRPr lang="el-GR" dirty="0"/>
          </a:p>
        </p:txBody>
      </p:sp>
      <p:sp>
        <p:nvSpPr>
          <p:cNvPr id="2" name="TextBox 1"/>
          <p:cNvSpPr txBox="1"/>
          <p:nvPr/>
        </p:nvSpPr>
        <p:spPr>
          <a:xfrm>
            <a:off x="3923928" y="4149080"/>
            <a:ext cx="4824536" cy="360040"/>
          </a:xfrm>
          <a:prstGeom prst="rect">
            <a:avLst/>
          </a:prstGeom>
        </p:spPr>
        <p:txBody>
          <a:bodyPr vert="horz" wrap="square" lIns="91440" tIns="45720" rIns="91440" bIns="45720" rtlCol="0" anchor="ctr">
            <a:noAutofit/>
          </a:bodyPr>
          <a:lstStyle/>
          <a:p>
            <a:r>
              <a:rPr lang="el-GR" sz="2400" dirty="0" smtClean="0"/>
              <a:t>Επεξεργασία : Χρήστος Μέγας</a:t>
            </a:r>
          </a:p>
        </p:txBody>
      </p:sp>
      <p:pic>
        <p:nvPicPr>
          <p:cNvPr id="9" name="7 - Εικόνα" descr="εικόνα Λογότυπο για Άδειες χρήσης Creative Commons">
            <a:hlinkClick r:id="rId5"/>
          </p:cNvPr>
          <p:cNvPicPr>
            <a:picLocks noChangeAspect="1"/>
          </p:cNvPicPr>
          <p:nvPr/>
        </p:nvPicPr>
        <p:blipFill>
          <a:blip r:embed="rId6"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lstStyle/>
          <a:p>
            <a:r>
              <a:rPr lang="el-GR" b="1" dirty="0" smtClean="0"/>
              <a:t>Βιβλιογραφία</a:t>
            </a:r>
            <a:endParaRPr lang="el-GR" b="1" dirty="0"/>
          </a:p>
        </p:txBody>
      </p:sp>
      <p:sp>
        <p:nvSpPr>
          <p:cNvPr id="3" name="Θέση περιεχομένου 1"/>
          <p:cNvSpPr>
            <a:spLocks noGrp="1"/>
          </p:cNvSpPr>
          <p:nvPr>
            <p:ph idx="1"/>
          </p:nvPr>
        </p:nvSpPr>
        <p:spPr/>
        <p:txBody>
          <a:bodyPr>
            <a:normAutofit/>
          </a:bodyPr>
          <a:lstStyle/>
          <a:p>
            <a:r>
              <a:rPr lang="el-GR" sz="2800" dirty="0"/>
              <a:t>Διοίκηση Ανθρωπίνων Πόρων (2002), Κ. </a:t>
            </a:r>
            <a:r>
              <a:rPr lang="el-GR" sz="2800" dirty="0" err="1"/>
              <a:t>Τερζίδης</a:t>
            </a:r>
            <a:r>
              <a:rPr lang="el-GR" sz="2800" dirty="0"/>
              <a:t>, Κ. Τζωρτζάκης Εκδόσεις …… (Σελ. 40-42) </a:t>
            </a:r>
          </a:p>
          <a:p>
            <a:pPr marL="0" indent="0">
              <a:buNone/>
            </a:pPr>
            <a:endParaRPr lang="el-GR" sz="2800" dirty="0"/>
          </a:p>
          <a:p>
            <a:pPr marL="0" indent="0">
              <a:buNone/>
            </a:pPr>
            <a:endParaRPr lang="el-GR" sz="2800" dirty="0"/>
          </a:p>
        </p:txBody>
      </p:sp>
      <p:sp>
        <p:nvSpPr>
          <p:cNvPr id="5" name="Θέση αριθμού διαφάνειας 1" descr="."/>
          <p:cNvSpPr>
            <a:spLocks noGrp="1"/>
          </p:cNvSpPr>
          <p:nvPr>
            <p:ph type="sldNum" sz="quarter" idx="12"/>
          </p:nvPr>
        </p:nvSpPr>
        <p:spPr>
          <a:xfrm>
            <a:off x="6553200" y="6356350"/>
            <a:ext cx="2133600" cy="365125"/>
          </a:xfrm>
        </p:spPr>
        <p:txBody>
          <a:bodyPr/>
          <a:lstStyle/>
          <a:p>
            <a:pPr>
              <a:defRPr/>
            </a:pPr>
            <a:fld id="{00AE728C-E611-4819-AE43-A6ECB79E445A}" type="slidenum">
              <a:rPr lang="el-GR" sz="1400" smtClean="0">
                <a:solidFill>
                  <a:schemeClr val="tx1"/>
                </a:solidFill>
              </a:rPr>
              <a:pPr>
                <a:defRPr/>
              </a:pPr>
              <a:t>15</a:t>
            </a:fld>
            <a:endParaRPr lang="el-GR" sz="1400" dirty="0">
              <a:solidFill>
                <a:schemeClr val="tx1"/>
              </a:solidFill>
            </a:endParaRPr>
          </a:p>
        </p:txBody>
      </p:sp>
    </p:spTree>
    <p:extLst>
      <p:ext uri="{BB962C8B-B14F-4D97-AF65-F5344CB8AC3E}">
        <p14:creationId xmlns:p14="http://schemas.microsoft.com/office/powerpoint/2010/main" val="17105812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rmAutofit/>
          </a:bodyPr>
          <a:lstStyle/>
          <a:p>
            <a:r>
              <a:rPr lang="el-GR" b="1" dirty="0" smtClean="0"/>
              <a:t>Τέλος ενότητας</a:t>
            </a:r>
            <a:endParaRPr lang="el-GR" b="1" dirty="0"/>
          </a:p>
        </p:txBody>
      </p:sp>
      <p:sp>
        <p:nvSpPr>
          <p:cNvPr id="3" name="Υπότιτλος 1"/>
          <p:cNvSpPr>
            <a:spLocks noGrp="1"/>
          </p:cNvSpPr>
          <p:nvPr>
            <p:ph type="subTitle" idx="1"/>
          </p:nvPr>
        </p:nvSpPr>
        <p:spPr bwMode="gray"/>
        <p:txBody>
          <a:bodyPr>
            <a:normAutofit/>
          </a:bodyPr>
          <a:lstStyle/>
          <a:p>
            <a:pPr algn="r"/>
            <a:endParaRPr lang="el-GR" sz="4400" dirty="0" smtClean="0">
              <a:solidFill>
                <a:schemeClr val="tx1">
                  <a:lumMod val="65000"/>
                  <a:lumOff val="35000"/>
                </a:schemeClr>
              </a:solidFill>
            </a:endParaRPr>
          </a:p>
          <a:p>
            <a:pPr algn="r"/>
            <a:r>
              <a:rPr lang="el-GR" sz="2000" dirty="0" smtClean="0">
                <a:solidFill>
                  <a:schemeClr val="tx1">
                    <a:lumMod val="65000"/>
                    <a:lumOff val="35000"/>
                  </a:schemeClr>
                </a:solidFill>
              </a:rPr>
              <a:t>Επεξεργασία: Μέγας Χρήστος</a:t>
            </a:r>
            <a:endParaRPr lang="el-GR" sz="2000" dirty="0">
              <a:solidFill>
                <a:schemeClr val="tx1">
                  <a:lumMod val="65000"/>
                  <a:lumOff val="35000"/>
                </a:schemeClr>
              </a:solidFill>
            </a:endParaRPr>
          </a:p>
        </p:txBody>
      </p:sp>
      <p:pic>
        <p:nvPicPr>
          <p:cNvPr id="6" name="Εικόνα 1" descr=" Λογότυπο για άδειες χρήσης creative commons, b y, n c, s a ">
            <a:hlinkClick r:id="rId3" tooltip="Μετάβαση στην Άδεια Χρήσης"/>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07959" y="5949280"/>
            <a:ext cx="1583921" cy="554177"/>
          </a:xfrm>
          <a:prstGeom prst="rect">
            <a:avLst/>
          </a:prstGeom>
        </p:spPr>
      </p:pic>
      <p:pic>
        <p:nvPicPr>
          <p:cNvPr id="7" name="Εικόνα 2" descr="Λογότυπο επιχειρησιακού προγράμματος εκπαίδευση και δια βίου μάθηση ">
            <a:hlinkClick r:id="rId5" tooltip="Μετάβαση στο www.edulll.gr/"/>
          </p:cNvPr>
          <p:cNvPicPr>
            <a:picLocks noChangeAspect="1" noChangeArrowheads="1"/>
          </p:cNvPicPr>
          <p:nvPr/>
        </p:nvPicPr>
        <p:blipFill>
          <a:blip r:embed="rId6"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Θέση αριθμού διαφάνειας 3"/>
          <p:cNvSpPr>
            <a:spLocks noGrp="1"/>
          </p:cNvSpPr>
          <p:nvPr>
            <p:ph type="sldNum" sz="quarter" idx="4294967295"/>
          </p:nvPr>
        </p:nvSpPr>
        <p:spPr>
          <a:xfrm>
            <a:off x="6553200" y="6356350"/>
            <a:ext cx="2133600" cy="365125"/>
          </a:xfrm>
          <a:prstGeom prst="rect">
            <a:avLst/>
          </a:prstGeom>
        </p:spPr>
        <p:txBody>
          <a:bodyPr/>
          <a:lstStyle/>
          <a:p>
            <a:pPr algn="r"/>
            <a:fld id="{2F6EEB8D-302B-4BB7-AB7B-5E18E67E8EEA}" type="slidenum">
              <a:rPr lang="el-GR" smtClean="0"/>
              <a:pPr algn="r"/>
              <a:t>16</a:t>
            </a:fld>
            <a:endParaRPr lang="el-GR" dirty="0"/>
          </a:p>
        </p:txBody>
      </p:sp>
    </p:spTree>
    <p:custDataLst>
      <p:tags r:id="rId1"/>
    </p:custDataLst>
    <p:extLst>
      <p:ext uri="{BB962C8B-B14F-4D97-AF65-F5344CB8AC3E}">
        <p14:creationId xmlns:p14="http://schemas.microsoft.com/office/powerpoint/2010/main" val="17105416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cap="none" dirty="0" smtClean="0"/>
              <a:t>Σημειώματα</a:t>
            </a:r>
            <a:endParaRPr lang="el-GR" cap="none" dirty="0"/>
          </a:p>
        </p:txBody>
      </p:sp>
      <p:sp>
        <p:nvSpPr>
          <p:cNvPr id="3" name="Θέση αριθμού διαφάνειας 2"/>
          <p:cNvSpPr>
            <a:spLocks noGrp="1"/>
          </p:cNvSpPr>
          <p:nvPr>
            <p:ph type="sldNum" sz="quarter" idx="4294967295"/>
          </p:nvPr>
        </p:nvSpPr>
        <p:spPr>
          <a:xfrm>
            <a:off x="6553200" y="6356350"/>
            <a:ext cx="2133600" cy="365125"/>
          </a:xfrm>
          <a:prstGeom prst="rect">
            <a:avLst/>
          </a:prstGeom>
        </p:spPr>
        <p:txBody>
          <a:bodyPr/>
          <a:lstStyle/>
          <a:p>
            <a:fld id="{2F6EEB8D-302B-4BB7-AB7B-5E18E67E8EEA}" type="slidenum">
              <a:rPr lang="el-GR" smtClean="0"/>
              <a:t>17</a:t>
            </a:fld>
            <a:endParaRPr lang="el-GR"/>
          </a:p>
        </p:txBody>
      </p:sp>
    </p:spTree>
    <p:extLst>
      <p:ext uri="{BB962C8B-B14F-4D97-AF65-F5344CB8AC3E}">
        <p14:creationId xmlns:p14="http://schemas.microsoft.com/office/powerpoint/2010/main" val="23587135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nvPr>
        </p:nvSpPr>
        <p:spPr>
          <a:xfrm>
            <a:off x="457200" y="274638"/>
            <a:ext cx="8229600" cy="1143000"/>
          </a:xfrm>
        </p:spPr>
        <p:txBody>
          <a:bodyPr>
            <a:noAutofit/>
          </a:bodyPr>
          <a:lstStyle/>
          <a:p>
            <a:r>
              <a:rPr lang="el-GR" sz="4000" b="1" dirty="0"/>
              <a:t>Σημείωμα Ιστορικού </a:t>
            </a:r>
            <a:r>
              <a:rPr lang="el-GR" sz="4000" b="1" dirty="0" smtClean="0"/>
              <a:t/>
            </a:r>
            <a:br>
              <a:rPr lang="el-GR" sz="4000" b="1" dirty="0" smtClean="0"/>
            </a:br>
            <a:r>
              <a:rPr lang="el-GR" sz="4000" b="1" dirty="0" smtClean="0"/>
              <a:t>Εκδόσεων</a:t>
            </a:r>
            <a:r>
              <a:rPr lang="en-US" sz="4000" b="1" dirty="0" smtClean="0"/>
              <a:t> </a:t>
            </a:r>
            <a:r>
              <a:rPr lang="el-GR" sz="4000" b="1" dirty="0" smtClean="0"/>
              <a:t>Έργου</a:t>
            </a:r>
            <a:endParaRPr lang="el-GR" sz="4000" b="1" dirty="0"/>
          </a:p>
        </p:txBody>
      </p:sp>
      <p:sp>
        <p:nvSpPr>
          <p:cNvPr id="5" name="Θέση περιεχομένου 1"/>
          <p:cNvSpPr>
            <a:spLocks noGrp="1"/>
          </p:cNvSpPr>
          <p:nvPr>
            <p:ph idx="1"/>
          </p:nvPr>
        </p:nvSpPr>
        <p:spPr/>
        <p:txBody>
          <a:bodyPr>
            <a:normAutofit/>
          </a:bodyPr>
          <a:lstStyle/>
          <a:p>
            <a:pPr marL="0" indent="0">
              <a:spcBef>
                <a:spcPts val="0"/>
              </a:spcBef>
              <a:buNone/>
            </a:pPr>
            <a:endParaRPr lang="el-GR" sz="2000" dirty="0" smtClean="0"/>
          </a:p>
          <a:p>
            <a:pPr marL="0" indent="0">
              <a:spcBef>
                <a:spcPts val="0"/>
              </a:spcBef>
              <a:spcAft>
                <a:spcPts val="4200"/>
              </a:spcAft>
              <a:buNone/>
            </a:pPr>
            <a:r>
              <a:rPr lang="el-GR" sz="2800" dirty="0" smtClean="0"/>
              <a:t>Το </a:t>
            </a:r>
            <a:r>
              <a:rPr lang="el-GR" sz="2800" dirty="0"/>
              <a:t>παρόν έργο αποτελεί την έκδοση </a:t>
            </a:r>
            <a:r>
              <a:rPr lang="en-US" sz="2800" dirty="0" smtClean="0"/>
              <a:t>1</a:t>
            </a:r>
            <a:r>
              <a:rPr lang="el-GR" sz="2800" dirty="0" smtClean="0"/>
              <a:t>.</a:t>
            </a:r>
            <a:r>
              <a:rPr lang="en-US" sz="2800" dirty="0" smtClean="0"/>
              <a:t>00</a:t>
            </a:r>
            <a:r>
              <a:rPr lang="el-GR" sz="2800" dirty="0" smtClean="0"/>
              <a:t>.</a:t>
            </a:r>
            <a:endParaRPr lang="el-GR" sz="2800" dirty="0"/>
          </a:p>
          <a:p>
            <a:endParaRPr lang="el-GR" sz="2000" dirty="0"/>
          </a:p>
        </p:txBody>
      </p:sp>
      <p:sp>
        <p:nvSpPr>
          <p:cNvPr id="2" name="Θέση αριθμού διαφάνειας 1"/>
          <p:cNvSpPr>
            <a:spLocks noGrp="1"/>
          </p:cNvSpPr>
          <p:nvPr>
            <p:ph type="sldNum" sz="quarter" idx="12"/>
          </p:nvPr>
        </p:nvSpPr>
        <p:spPr/>
        <p:txBody>
          <a:bodyPr/>
          <a:lstStyle/>
          <a:p>
            <a:fld id="{2F6EEB8D-302B-4BB7-AB7B-5E18E67E8EEA}" type="slidenum">
              <a:rPr lang="el-GR" smtClean="0"/>
              <a:t>18</a:t>
            </a:fld>
            <a:endParaRPr lang="el-GR" dirty="0"/>
          </a:p>
        </p:txBody>
      </p:sp>
    </p:spTree>
    <p:extLst>
      <p:ext uri="{BB962C8B-B14F-4D97-AF65-F5344CB8AC3E}">
        <p14:creationId xmlns:p14="http://schemas.microsoft.com/office/powerpoint/2010/main" val="134284782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Σημείωμα </a:t>
            </a:r>
            <a:r>
              <a:rPr lang="el-GR" b="1" dirty="0" smtClean="0"/>
              <a:t>Αναφοράς</a:t>
            </a:r>
            <a:endParaRPr lang="el-GR" b="1" dirty="0"/>
          </a:p>
        </p:txBody>
      </p:sp>
      <p:sp>
        <p:nvSpPr>
          <p:cNvPr id="3" name="Θέση περιεχομένου 1"/>
          <p:cNvSpPr>
            <a:spLocks noGrp="1"/>
          </p:cNvSpPr>
          <p:nvPr>
            <p:ph idx="1"/>
          </p:nvPr>
        </p:nvSpPr>
        <p:spPr/>
        <p:txBody>
          <a:bodyPr>
            <a:normAutofit/>
          </a:bodyPr>
          <a:lstStyle/>
          <a:p>
            <a:pPr marL="0" indent="0">
              <a:buNone/>
            </a:pPr>
            <a:endParaRPr lang="el-GR" sz="2400" dirty="0" smtClean="0"/>
          </a:p>
          <a:p>
            <a:pPr marL="0" indent="0">
              <a:buNone/>
            </a:pPr>
            <a:endParaRPr lang="el-GR" sz="2400" dirty="0"/>
          </a:p>
          <a:p>
            <a:pPr marL="0" indent="0">
              <a:buNone/>
            </a:pPr>
            <a:r>
              <a:rPr lang="en-US" sz="2400" dirty="0" smtClean="0"/>
              <a:t>Copyright</a:t>
            </a:r>
            <a:r>
              <a:rPr lang="el-GR" sz="2400" dirty="0" smtClean="0"/>
              <a:t> Τεχνολογικό Εκπαιδευτικό Ίδρυμα Θεσσαλίας</a:t>
            </a:r>
            <a:r>
              <a:rPr lang="en-US" sz="2400" dirty="0" smtClean="0"/>
              <a:t>, </a:t>
            </a:r>
            <a:r>
              <a:rPr lang="el-GR" sz="2400" dirty="0" smtClean="0"/>
              <a:t>Αναγνωστόπουλος Αχιλλέας  2015. </a:t>
            </a:r>
            <a:r>
              <a:rPr lang="el-GR" sz="2400" dirty="0"/>
              <a:t> </a:t>
            </a:r>
            <a:r>
              <a:rPr lang="el-GR" sz="2400" dirty="0" smtClean="0"/>
              <a:t>Αναγνωστόπουλος Αχιλλέας  </a:t>
            </a:r>
            <a:br>
              <a:rPr lang="el-GR" sz="2400" dirty="0" smtClean="0"/>
            </a:br>
            <a:r>
              <a:rPr lang="el-GR" sz="2400" dirty="0" smtClean="0"/>
              <a:t>«Διοίκηση Ανθρωπίνων Πόρων» Έκδοση 1.0 Λάρισα  01/09/2015 . </a:t>
            </a:r>
            <a:r>
              <a:rPr lang="el-GR" sz="2400" dirty="0"/>
              <a:t>Διαθέσιμο από τη δικτυακή </a:t>
            </a:r>
            <a:r>
              <a:rPr lang="el-GR" sz="2400" dirty="0" smtClean="0"/>
              <a:t>διεύθυνση: </a:t>
            </a:r>
            <a:r>
              <a:rPr lang="en-US" sz="2400" dirty="0">
                <a:solidFill>
                  <a:srgbClr val="FF0000"/>
                </a:solidFill>
                <a:hlinkClick r:id="rId3"/>
              </a:rPr>
              <a:t>http://cdev.teilar.gr/courses/LOG104</a:t>
            </a:r>
            <a:r>
              <a:rPr lang="en-US" sz="2400" dirty="0" smtClean="0">
                <a:solidFill>
                  <a:srgbClr val="FF0000"/>
                </a:solidFill>
                <a:hlinkClick r:id="rId3"/>
              </a:rPr>
              <a:t>/</a:t>
            </a:r>
            <a:r>
              <a:rPr lang="el-GR" sz="2400" dirty="0" smtClean="0">
                <a:solidFill>
                  <a:srgbClr val="FF0000"/>
                </a:solidFill>
              </a:rPr>
              <a:t> </a:t>
            </a:r>
            <a:endParaRPr lang="el-GR" sz="2400" dirty="0"/>
          </a:p>
          <a:p>
            <a:endParaRPr lang="el-GR" sz="2000" dirty="0"/>
          </a:p>
        </p:txBody>
      </p:sp>
      <p:sp>
        <p:nvSpPr>
          <p:cNvPr id="4" name="Θέση αριθμού διαφάνειας 3"/>
          <p:cNvSpPr>
            <a:spLocks noGrp="1"/>
          </p:cNvSpPr>
          <p:nvPr>
            <p:ph type="sldNum" sz="quarter" idx="12"/>
          </p:nvPr>
        </p:nvSpPr>
        <p:spPr/>
        <p:txBody>
          <a:bodyPr/>
          <a:lstStyle/>
          <a:p>
            <a:fld id="{2F6EEB8D-302B-4BB7-AB7B-5E18E67E8EEA}" type="slidenum">
              <a:rPr lang="el-GR" smtClean="0"/>
              <a:t>19</a:t>
            </a:fld>
            <a:endParaRPr lang="el-GR" dirty="0"/>
          </a:p>
        </p:txBody>
      </p:sp>
    </p:spTree>
    <p:extLst>
      <p:ext uri="{BB962C8B-B14F-4D97-AF65-F5344CB8AC3E}">
        <p14:creationId xmlns:p14="http://schemas.microsoft.com/office/powerpoint/2010/main" val="41888734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custDataLst>
              <p:tags r:id="rId2"/>
            </p:custDataLst>
          </p:nvPr>
        </p:nvSpPr>
        <p:spPr/>
        <p:txBody>
          <a:bodyPr/>
          <a:lstStyle/>
          <a:p>
            <a:r>
              <a:rPr lang="el-GR" dirty="0" smtClean="0"/>
              <a:t>Άδειες Χρήσης</a:t>
            </a:r>
            <a:endParaRPr lang="el-GR" dirty="0"/>
          </a:p>
        </p:txBody>
      </p:sp>
      <p:sp>
        <p:nvSpPr>
          <p:cNvPr id="9" name="Subtitle 8"/>
          <p:cNvSpPr>
            <a:spLocks noGrp="1"/>
          </p:cNvSpPr>
          <p:nvPr>
            <p:ph idx="1"/>
            <p:custDataLst>
              <p:tags r:id="rId3"/>
            </p:custDataLst>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7"/>
          </p:cNvPr>
          <p:cNvPicPr>
            <a:picLocks noChangeAspect="1"/>
          </p:cNvPicPr>
          <p:nvPr/>
        </p:nvPicPr>
        <p:blipFill>
          <a:blip r:embed="rId8" cstate="print"/>
          <a:stretch>
            <a:fillRect/>
          </a:stretch>
        </p:blipFill>
        <p:spPr>
          <a:xfrm>
            <a:off x="3707904" y="4941168"/>
            <a:ext cx="1581685" cy="553393"/>
          </a:xfrm>
          <a:prstGeom prst="rect">
            <a:avLst/>
          </a:prstGeom>
        </p:spPr>
      </p:pic>
      <p:sp>
        <p:nvSpPr>
          <p:cNvPr id="3" name="Θέση αριθμού διαφάνειας 2"/>
          <p:cNvSpPr>
            <a:spLocks noGrp="1"/>
          </p:cNvSpPr>
          <p:nvPr>
            <p:ph type="sldNum" sz="quarter" idx="12"/>
            <p:custDataLst>
              <p:tags r:id="rId4"/>
            </p:custDataLst>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Σημείωμα </a:t>
            </a:r>
            <a:r>
              <a:rPr lang="el-GR" b="1" dirty="0" smtClean="0"/>
              <a:t>Αδειοδότησης</a:t>
            </a:r>
            <a:endParaRPr lang="el-GR" b="1" dirty="0"/>
          </a:p>
        </p:txBody>
      </p:sp>
      <p:sp>
        <p:nvSpPr>
          <p:cNvPr id="3" name="Θέση περιεχομένου 1"/>
          <p:cNvSpPr>
            <a:spLocks noGrp="1"/>
          </p:cNvSpPr>
          <p:nvPr>
            <p:ph idx="1"/>
          </p:nvPr>
        </p:nvSpPr>
        <p:spPr>
          <a:xfrm>
            <a:off x="457200" y="1524000"/>
            <a:ext cx="8229600" cy="1905000"/>
          </a:xfrm>
        </p:spPr>
        <p:txBody>
          <a:bodyPr>
            <a:noAutofit/>
          </a:bodyPr>
          <a:lstStyle/>
          <a:p>
            <a:pPr>
              <a:spcBef>
                <a:spcPts val="0"/>
              </a:spcBef>
            </a:pPr>
            <a:r>
              <a:rPr lang="el-GR" sz="2000" dirty="0" smtClean="0"/>
              <a:t>Το </a:t>
            </a:r>
            <a:r>
              <a:rPr lang="el-GR" sz="2000" dirty="0"/>
              <a:t>παρόν υλικό διατίθεται με τους όρους της άδειας χρήσης </a:t>
            </a:r>
            <a:r>
              <a:rPr lang="en-US" sz="2000" dirty="0" smtClean="0"/>
              <a:t>Creative Commons</a:t>
            </a:r>
            <a:r>
              <a:rPr lang="el-GR" sz="2000" dirty="0" smtClean="0"/>
              <a:t>: Αναφορά - </a:t>
            </a:r>
            <a:r>
              <a:rPr lang="el-GR" sz="2000" dirty="0"/>
              <a:t>Μη Εμπορική </a:t>
            </a:r>
            <a:r>
              <a:rPr lang="el-GR" sz="2000" dirty="0" smtClean="0"/>
              <a:t>Χρήση - </a:t>
            </a:r>
            <a:r>
              <a:rPr lang="el-GR" sz="2000" dirty="0"/>
              <a:t>Παρόμοια </a:t>
            </a:r>
            <a:r>
              <a:rPr lang="el-GR" sz="2000" dirty="0" smtClean="0"/>
              <a:t>Διανομή, </a:t>
            </a:r>
            <a:r>
              <a:rPr lang="el-GR" sz="2000" dirty="0"/>
              <a:t>4.0 [1] ή μεταγενέστερη, Διεθνής </a:t>
            </a:r>
            <a:r>
              <a:rPr lang="el-GR" sz="2000" dirty="0" smtClean="0"/>
              <a:t>Έκδοση.</a:t>
            </a:r>
            <a:r>
              <a:rPr lang="en-US" sz="2000" dirty="0" smtClean="0"/>
              <a:t> </a:t>
            </a:r>
            <a:r>
              <a:rPr lang="el-GR" sz="2000" dirty="0" smtClean="0"/>
              <a:t>Εξαιρούνται </a:t>
            </a:r>
            <a:r>
              <a:rPr lang="el-GR" sz="2000" dirty="0"/>
              <a:t>τα αυτοτελή έργα τρίτων π.χ. φωτογραφίες, διαγράμματα </a:t>
            </a:r>
            <a:r>
              <a:rPr lang="el-GR" sz="2000" dirty="0" smtClean="0"/>
              <a:t>κ.λπ., τα </a:t>
            </a:r>
            <a:r>
              <a:rPr lang="el-GR" sz="2000" dirty="0"/>
              <a:t>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Εικόνα 1" descr=" Λογότυπο για άδειες χρήσης creative commons, b y, n c, s a " title="Λογότυπο creative commons">
            <a:hlinkClick r:id="rId4" tooltip="Μετάβαση στην Άδεια Χρήσης"/>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01422" y="3581400"/>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Θέση περιεχομένου 2"/>
          <p:cNvSpPr txBox="1"/>
          <p:nvPr/>
        </p:nvSpPr>
        <p:spPr>
          <a:xfrm>
            <a:off x="533400" y="4224704"/>
            <a:ext cx="8229600" cy="2252296"/>
          </a:xfrm>
          <a:prstGeom prst="rect">
            <a:avLst/>
          </a:prstGeom>
        </p:spPr>
        <p:txBody>
          <a:bodyPr vert="horz" wrap="square" lIns="91440" tIns="45720" rIns="91440" bIns="45720" rtlCol="0" anchor="ctr">
            <a:normAutofit/>
          </a:bodyPr>
          <a:lstStyle/>
          <a:p>
            <a:pPr>
              <a:spcAft>
                <a:spcPts val="600"/>
              </a:spcAft>
            </a:pPr>
            <a:r>
              <a:rPr lang="el-GR" sz="1400" dirty="0"/>
              <a:t>[1] </a:t>
            </a:r>
            <a:r>
              <a:rPr lang="en-US" sz="1400" dirty="0" smtClean="0">
                <a:hlinkClick r:id="rId4" tooltip="Μετάβαση στην Άδεια Χρήσης"/>
              </a:rPr>
              <a:t>http://creativecommons.org/licenses/by-nc-sa/4.0/</a:t>
            </a:r>
            <a:endParaRPr lang="el-GR" sz="1400" dirty="0"/>
          </a:p>
          <a:p>
            <a:r>
              <a:rPr lang="el-GR" sz="1400" dirty="0"/>
              <a:t>Ως </a:t>
            </a:r>
            <a:r>
              <a:rPr lang="el-GR" sz="1400" b="1" dirty="0"/>
              <a:t>Μη Εμπορική</a:t>
            </a:r>
            <a:r>
              <a:rPr lang="el-GR" sz="1400" dirty="0"/>
              <a:t> ορίζεται η χρήση:</a:t>
            </a:r>
          </a:p>
          <a:p>
            <a:pPr marL="800100" lvl="1" indent="-342900">
              <a:buFont typeface="Arial" panose="020B0604020202020204" pitchFamily="34" charset="0"/>
              <a:buChar char="•"/>
            </a:pPr>
            <a:r>
              <a:rPr lang="el-GR" sz="1400" dirty="0"/>
              <a:t>που δεν περιλαμβάνει άμεσο ή έμμεσο οικονομικό όφελος από την χρήση του έργου, για το διανομέα του έργου και </a:t>
            </a:r>
            <a:r>
              <a:rPr lang="el-GR" sz="1400" dirty="0" err="1" smtClean="0"/>
              <a:t>αδειοδόχο</a:t>
            </a:r>
            <a:r>
              <a:rPr lang="el-GR" sz="1400" dirty="0"/>
              <a:t>,</a:t>
            </a:r>
          </a:p>
          <a:p>
            <a:pPr marL="800100" lvl="1" indent="-342900">
              <a:buFont typeface="Arial" panose="020B0604020202020204" pitchFamily="34" charset="0"/>
              <a:buChar char="•"/>
            </a:pPr>
            <a:r>
              <a:rPr lang="el-GR" sz="1400" dirty="0"/>
              <a:t>που</a:t>
            </a:r>
            <a:r>
              <a:rPr lang="en-GB" sz="1400" dirty="0"/>
              <a:t> </a:t>
            </a:r>
            <a:r>
              <a:rPr lang="el-GR" sz="1400" dirty="0"/>
              <a:t>δεν περιλαμβάνει οικονομική συναλλαγή ως προϋπόθεση για τη χρήση ή πρόσβαση στο </a:t>
            </a:r>
            <a:r>
              <a:rPr lang="el-GR" sz="1400" dirty="0" smtClean="0"/>
              <a:t>έργο,</a:t>
            </a:r>
            <a:endParaRPr lang="el-GR" sz="1400" dirty="0"/>
          </a:p>
          <a:p>
            <a:pPr marL="800100" lvl="1" indent="-342900">
              <a:spcAft>
                <a:spcPts val="600"/>
              </a:spcAft>
              <a:buFont typeface="Arial" panose="020B0604020202020204" pitchFamily="34" charset="0"/>
              <a:buChar char="•"/>
            </a:pPr>
            <a:r>
              <a:rPr lang="el-GR" sz="1400" dirty="0"/>
              <a:t>που</a:t>
            </a:r>
            <a:r>
              <a:rPr lang="en-GB" sz="1400" dirty="0"/>
              <a:t> </a:t>
            </a:r>
            <a:r>
              <a:rPr lang="el-GR" sz="1400" dirty="0"/>
              <a:t>δεν προσπορίζει στο διανομέα του έργου και</a:t>
            </a:r>
            <a:r>
              <a:rPr lang="en-GB" sz="1400" dirty="0"/>
              <a:t> </a:t>
            </a:r>
            <a:r>
              <a:rPr lang="el-GR" sz="1400" dirty="0" err="1"/>
              <a:t>αδειοδόχο</a:t>
            </a:r>
            <a:r>
              <a:rPr lang="en-GB" sz="1400" dirty="0"/>
              <a:t> </a:t>
            </a:r>
            <a:r>
              <a:rPr lang="el-GR" sz="1400" dirty="0"/>
              <a:t>έμμεσο οικονομικό όφελος (π.χ. διαφημίσεις) από την προβολή του έργου σε διαδικτυακό </a:t>
            </a:r>
            <a:r>
              <a:rPr lang="el-GR" sz="1400" dirty="0" smtClean="0"/>
              <a:t>τόπο.</a:t>
            </a:r>
            <a:endParaRPr lang="el-GR" sz="1400" dirty="0"/>
          </a:p>
          <a:p>
            <a:r>
              <a:rPr lang="el-GR" sz="1400" dirty="0" smtClean="0"/>
              <a:t>Ο </a:t>
            </a:r>
            <a:r>
              <a:rPr lang="el-GR" sz="1400" dirty="0"/>
              <a:t>δικαιούχος μπορεί να παρέχει στον </a:t>
            </a:r>
            <a:r>
              <a:rPr lang="el-GR" sz="1400" dirty="0" err="1"/>
              <a:t>αδειοδόχο</a:t>
            </a:r>
            <a:r>
              <a:rPr lang="el-GR" sz="1400" dirty="0"/>
              <a:t> ξεχωριστή άδεια να χρησιμοποιεί το έργο για εμπορική χρήση, εφόσον αυτό του ζητηθεί</a:t>
            </a:r>
            <a:r>
              <a:rPr lang="el-GR" sz="1400" dirty="0" smtClean="0"/>
              <a:t>.</a:t>
            </a:r>
            <a:endParaRPr lang="el-GR" sz="1400" dirty="0"/>
          </a:p>
        </p:txBody>
      </p:sp>
      <p:sp>
        <p:nvSpPr>
          <p:cNvPr id="4" name="Θέση αριθμού διαφάνειας 3"/>
          <p:cNvSpPr>
            <a:spLocks noGrp="1"/>
          </p:cNvSpPr>
          <p:nvPr>
            <p:ph type="sldNum" sz="quarter" idx="12"/>
          </p:nvPr>
        </p:nvSpPr>
        <p:spPr/>
        <p:txBody>
          <a:bodyPr/>
          <a:lstStyle/>
          <a:p>
            <a:fld id="{2F6EEB8D-302B-4BB7-AB7B-5E18E67E8EEA}" type="slidenum">
              <a:rPr lang="el-GR" smtClean="0"/>
              <a:t>20</a:t>
            </a:fld>
            <a:endParaRPr lang="el-GR" dirty="0"/>
          </a:p>
        </p:txBody>
      </p:sp>
    </p:spTree>
    <p:custDataLst>
      <p:tags r:id="rId1"/>
    </p:custDataLst>
    <p:extLst>
      <p:ext uri="{BB962C8B-B14F-4D97-AF65-F5344CB8AC3E}">
        <p14:creationId xmlns:p14="http://schemas.microsoft.com/office/powerpoint/2010/main" val="104793715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normAutofit/>
          </a:bodyPr>
          <a:lstStyle/>
          <a:p>
            <a:r>
              <a:rPr lang="el-GR" b="1" dirty="0"/>
              <a:t>Διατήρηση </a:t>
            </a:r>
            <a:r>
              <a:rPr lang="el-GR" b="1" dirty="0" smtClean="0"/>
              <a:t>Σημειωμάτων</a:t>
            </a:r>
            <a:endParaRPr lang="el-GR" b="1" dirty="0"/>
          </a:p>
        </p:txBody>
      </p:sp>
      <p:sp>
        <p:nvSpPr>
          <p:cNvPr id="3" name="Θέση περιεχομένου 1"/>
          <p:cNvSpPr>
            <a:spLocks noGrp="1"/>
          </p:cNvSpPr>
          <p:nvPr>
            <p:ph idx="1"/>
          </p:nvPr>
        </p:nvSpPr>
        <p:spPr/>
        <p:txBody>
          <a:bodyPr>
            <a:normAutofit/>
          </a:bodyPr>
          <a:lstStyle/>
          <a:p>
            <a:pPr marL="0" indent="0">
              <a:spcBef>
                <a:spcPts val="0"/>
              </a:spcBef>
              <a:buNone/>
            </a:pPr>
            <a:endParaRPr lang="el-GR" sz="2400" dirty="0" smtClean="0"/>
          </a:p>
          <a:p>
            <a:pPr marL="0" indent="0">
              <a:spcBef>
                <a:spcPts val="0"/>
              </a:spcBef>
              <a:spcAft>
                <a:spcPts val="1800"/>
              </a:spcAft>
              <a:buNone/>
            </a:pPr>
            <a:r>
              <a:rPr lang="el-GR" sz="2400" dirty="0" smtClean="0"/>
              <a:t>Οποιαδήποτε </a:t>
            </a:r>
            <a:r>
              <a:rPr lang="el-GR" sz="2400" dirty="0"/>
              <a:t>αναπαραγωγή ή διασκευή του υλικού θα πρέπει να συμπεριλαμβάνει:</a:t>
            </a:r>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Αναφοράς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το</a:t>
            </a:r>
            <a:r>
              <a:rPr lang="en-US" sz="2000" dirty="0" smtClean="0"/>
              <a:t> </a:t>
            </a:r>
            <a:r>
              <a:rPr lang="el-GR" sz="2000" dirty="0" smtClean="0"/>
              <a:t>Σημείωμα</a:t>
            </a:r>
            <a:r>
              <a:rPr lang="en-US" sz="2000" dirty="0" smtClean="0"/>
              <a:t> Αδειοδότησης</a:t>
            </a:r>
            <a:r>
              <a:rPr lang="el-GR" sz="2000" dirty="0" smtClean="0"/>
              <a:t>,</a:t>
            </a:r>
            <a:endParaRPr lang="el-GR" sz="2000" dirty="0"/>
          </a:p>
          <a:p>
            <a:pPr lvl="2" indent="-347472">
              <a:spcBef>
                <a:spcPts val="0"/>
              </a:spcBef>
              <a:spcAft>
                <a:spcPts val="600"/>
              </a:spcAft>
              <a:buFont typeface="Wingdings" panose="05000000000000000000" pitchFamily="2" charset="2"/>
              <a:buChar char="§"/>
            </a:pPr>
            <a:r>
              <a:rPr lang="el-GR" sz="2000" dirty="0" smtClean="0"/>
              <a:t>τη</a:t>
            </a:r>
            <a:r>
              <a:rPr lang="en-US" sz="2000" dirty="0" smtClean="0"/>
              <a:t> </a:t>
            </a:r>
            <a:r>
              <a:rPr lang="el-GR" sz="2000" dirty="0"/>
              <a:t>Δ</a:t>
            </a:r>
            <a:r>
              <a:rPr lang="el-GR" sz="2000" dirty="0" smtClean="0"/>
              <a:t>ήλωση</a:t>
            </a:r>
            <a:r>
              <a:rPr lang="en-US" sz="2000" dirty="0" smtClean="0"/>
              <a:t> </a:t>
            </a:r>
            <a:r>
              <a:rPr lang="el-GR" sz="2000" dirty="0" smtClean="0"/>
              <a:t>Διατήρησης Σημειωμάτων,</a:t>
            </a:r>
            <a:endParaRPr lang="el-GR" sz="2000" dirty="0"/>
          </a:p>
          <a:p>
            <a:pPr lvl="2" indent="-347472">
              <a:spcBef>
                <a:spcPts val="0"/>
              </a:spcBef>
              <a:spcAft>
                <a:spcPts val="1800"/>
              </a:spcAft>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a:spcBef>
                <a:spcPts val="0"/>
              </a:spcBef>
              <a:buNone/>
            </a:pPr>
            <a:r>
              <a:rPr lang="el-GR" sz="2400" dirty="0"/>
              <a:t>μαζί με τους συνοδευόμενους </a:t>
            </a:r>
            <a:r>
              <a:rPr lang="el-GR" sz="2400" dirty="0" err="1"/>
              <a:t>υπερσυνδέσμους</a:t>
            </a:r>
            <a:r>
              <a:rPr lang="el-GR" sz="2400" dirty="0"/>
              <a:t>.</a:t>
            </a:r>
          </a:p>
          <a:p>
            <a:endParaRPr lang="el-GR" sz="2000" dirty="0"/>
          </a:p>
        </p:txBody>
      </p:sp>
      <p:sp>
        <p:nvSpPr>
          <p:cNvPr id="4" name="Θέση αριθμού διαφάνειας 3"/>
          <p:cNvSpPr>
            <a:spLocks noGrp="1"/>
          </p:cNvSpPr>
          <p:nvPr>
            <p:ph type="sldNum" sz="quarter" idx="12"/>
          </p:nvPr>
        </p:nvSpPr>
        <p:spPr/>
        <p:txBody>
          <a:bodyPr/>
          <a:lstStyle/>
          <a:p>
            <a:fld id="{2F6EEB8D-302B-4BB7-AB7B-5E18E67E8EEA}" type="slidenum">
              <a:rPr lang="el-GR" smtClean="0"/>
              <a:t>21</a:t>
            </a:fld>
            <a:endParaRPr lang="el-GR" dirty="0"/>
          </a:p>
        </p:txBody>
      </p:sp>
    </p:spTree>
    <p:extLst>
      <p:ext uri="{BB962C8B-B14F-4D97-AF65-F5344CB8AC3E}">
        <p14:creationId xmlns:p14="http://schemas.microsoft.com/office/powerpoint/2010/main" val="2809300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Χρηματοδότηση</a:t>
            </a:r>
            <a:endParaRPr lang="el-GR" dirty="0"/>
          </a:p>
        </p:txBody>
      </p:sp>
      <p:sp>
        <p:nvSpPr>
          <p:cNvPr id="3" name="Content Placeholder 2"/>
          <p:cNvSpPr>
            <a:spLocks noGrp="1"/>
          </p:cNvSpPr>
          <p:nvPr>
            <p:ph idx="1"/>
            <p:custDataLst>
              <p:tags r:id="rId3"/>
            </p:custDataLst>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custDataLst>
              <p:tags r:id="rId4"/>
            </p:custDataLst>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Σκοποί  ενότητας</a:t>
            </a:r>
            <a:endParaRPr lang="el-GR" dirty="0"/>
          </a:p>
        </p:txBody>
      </p:sp>
      <p:sp>
        <p:nvSpPr>
          <p:cNvPr id="3" name="Content Placeholder 2"/>
          <p:cNvSpPr>
            <a:spLocks noGrp="1"/>
          </p:cNvSpPr>
          <p:nvPr>
            <p:ph idx="1"/>
            <p:custDataLst>
              <p:tags r:id="rId3"/>
            </p:custDataLst>
          </p:nvPr>
        </p:nvSpPr>
        <p:spPr>
          <a:xfrm>
            <a:off x="179512" y="1855365"/>
            <a:ext cx="8856984" cy="4525963"/>
          </a:xfrm>
        </p:spPr>
        <p:txBody>
          <a:bodyPr>
            <a:normAutofit/>
          </a:bodyPr>
          <a:lstStyle/>
          <a:p>
            <a:pPr marL="0" lvl="0" indent="0">
              <a:buNone/>
            </a:pPr>
            <a:r>
              <a:rPr lang="el-GR" sz="2800" dirty="0" smtClean="0"/>
              <a:t>Να μπορεί ο σπουδαστής :</a:t>
            </a:r>
            <a:endParaRPr lang="en-US" sz="2800" dirty="0" smtClean="0"/>
          </a:p>
          <a:p>
            <a:pPr lvl="0"/>
            <a:r>
              <a:rPr lang="el-GR" sz="2800" dirty="0" smtClean="0"/>
              <a:t>Να αναφέρει προτάσεις αντιμετώπισης ανθρωπίνων πόρων </a:t>
            </a:r>
            <a:r>
              <a:rPr lang="el-GR" sz="2800" dirty="0"/>
              <a:t>λόγω </a:t>
            </a:r>
            <a:r>
              <a:rPr lang="el-GR" sz="2800" dirty="0" smtClean="0"/>
              <a:t>κρίσης.</a:t>
            </a:r>
          </a:p>
          <a:p>
            <a:pPr lvl="0"/>
            <a:r>
              <a:rPr lang="el-GR" sz="2800" dirty="0" smtClean="0"/>
              <a:t>Να αναφέρει περιοριστικές πολιτικές που ακολουθούνται. </a:t>
            </a:r>
          </a:p>
          <a:p>
            <a:pPr lvl="0"/>
            <a:r>
              <a:rPr lang="el-GR" sz="2800" dirty="0" smtClean="0"/>
              <a:t>Να αναφέρει μέτρα επίτευξης.</a:t>
            </a:r>
          </a:p>
          <a:p>
            <a:pPr lvl="0"/>
            <a:r>
              <a:rPr lang="el-GR" sz="2800" dirty="0" smtClean="0"/>
              <a:t>Να αναφέρει μέτρα αντιμετώπισης. </a:t>
            </a:r>
          </a:p>
          <a:p>
            <a:pPr lvl="0"/>
            <a:endParaRPr lang="el-GR" sz="2800" dirty="0"/>
          </a:p>
        </p:txBody>
      </p:sp>
      <p:sp>
        <p:nvSpPr>
          <p:cNvPr id="5" name="Θέση υποσέλιδου 3" descr="."/>
          <p:cNvSpPr txBox="1">
            <a:spLocks/>
          </p:cNvSpPr>
          <p:nvPr>
            <p:custDataLst>
              <p:tags r:id="rId4"/>
            </p:custDataLst>
          </p:nvPr>
        </p:nvSpPr>
        <p:spPr>
          <a:xfrm>
            <a:off x="2915817" y="6381328"/>
            <a:ext cx="3456384"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Διοίκηση Ανθρωπίνων Πόρων.</a:t>
            </a:r>
          </a:p>
        </p:txBody>
      </p:sp>
      <p:sp>
        <p:nvSpPr>
          <p:cNvPr id="6" name="Slide Number Placeholder 5" descr="."/>
          <p:cNvSpPr>
            <a:spLocks noGrp="1"/>
          </p:cNvSpPr>
          <p:nvPr>
            <p:ph type="sldNum" sz="quarter" idx="12"/>
            <p:custDataLst>
              <p:tags r:id="rId5"/>
            </p:custDataLst>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custDataLst>
              <p:tags r:id="rId3"/>
            </p:custDataLst>
          </p:nvPr>
        </p:nvSpPr>
        <p:spPr>
          <a:xfrm>
            <a:off x="0" y="1417638"/>
            <a:ext cx="9036496" cy="4525963"/>
          </a:xfrm>
        </p:spPr>
        <p:txBody>
          <a:bodyPr>
            <a:noAutofit/>
          </a:bodyPr>
          <a:lstStyle/>
          <a:p>
            <a:pPr lvl="1">
              <a:buFont typeface="Wingdings" pitchFamily="2" charset="2"/>
              <a:buChar char="§"/>
            </a:pPr>
            <a:r>
              <a:rPr lang="el-GR" sz="2400" u="sng" dirty="0">
                <a:solidFill>
                  <a:srgbClr val="0000FF"/>
                </a:solidFill>
                <a:hlinkClick r:id="rId8" action="ppaction://hlinksldjump"/>
              </a:rPr>
              <a:t>Νέα Στρατηγική για τη Διαχείριση ΑΠ της Δημόσιας Διοίκησης </a:t>
            </a:r>
            <a:r>
              <a:rPr lang="el-GR" sz="2400" u="sng" dirty="0">
                <a:solidFill>
                  <a:srgbClr val="0000FF"/>
                </a:solidFill>
                <a:hlinkClick r:id="rId9" action="ppaction://hlinksldjump"/>
              </a:rPr>
              <a:t>. </a:t>
            </a:r>
            <a:endParaRPr lang="el-GR" sz="2400" u="sng" dirty="0" smtClean="0">
              <a:solidFill>
                <a:srgbClr val="0000FF"/>
              </a:solidFill>
            </a:endParaRPr>
          </a:p>
          <a:p>
            <a:pPr lvl="1">
              <a:buFont typeface="Wingdings" pitchFamily="2" charset="2"/>
              <a:buChar char="§"/>
            </a:pPr>
            <a:r>
              <a:rPr lang="el-GR" sz="2400" u="sng" dirty="0">
                <a:solidFill>
                  <a:srgbClr val="0000FF"/>
                </a:solidFill>
                <a:hlinkClick r:id="rId10" action="ppaction://hlinksldjump"/>
              </a:rPr>
              <a:t>Προτάσεις Αντιμετώπισης Ανθρωπίνων Πόρων λόγω Κρίσης</a:t>
            </a:r>
            <a:r>
              <a:rPr lang="el-GR" sz="2400" u="sng" dirty="0">
                <a:solidFill>
                  <a:srgbClr val="0000FF"/>
                </a:solidFill>
              </a:rPr>
              <a:t>. </a:t>
            </a:r>
          </a:p>
          <a:p>
            <a:pPr lvl="1">
              <a:buFont typeface="Wingdings" pitchFamily="2" charset="2"/>
              <a:buChar char="§"/>
            </a:pPr>
            <a:r>
              <a:rPr lang="el-GR" sz="2400" u="sng" dirty="0">
                <a:solidFill>
                  <a:srgbClr val="0000FF"/>
                </a:solidFill>
                <a:hlinkClick r:id="rId11" action="ppaction://hlinksldjump"/>
              </a:rPr>
              <a:t>Μεταρρυθμίσεις Δημοσίων </a:t>
            </a:r>
            <a:r>
              <a:rPr lang="el-GR" sz="2400" u="sng" dirty="0" smtClean="0">
                <a:solidFill>
                  <a:srgbClr val="0000FF"/>
                </a:solidFill>
                <a:hlinkClick r:id="rId11" action="ppaction://hlinksldjump"/>
              </a:rPr>
              <a:t>Υπαλλήλων στην Ελλάδα</a:t>
            </a:r>
            <a:r>
              <a:rPr lang="el-GR" sz="2400" u="sng" dirty="0" smtClean="0">
                <a:solidFill>
                  <a:srgbClr val="0000FF"/>
                </a:solidFill>
              </a:rPr>
              <a:t>.</a:t>
            </a:r>
          </a:p>
          <a:p>
            <a:pPr lvl="1">
              <a:buFont typeface="Wingdings" pitchFamily="2" charset="2"/>
              <a:buChar char="§"/>
            </a:pPr>
            <a:r>
              <a:rPr lang="el-GR" sz="2400" u="sng" dirty="0" smtClean="0">
                <a:solidFill>
                  <a:srgbClr val="0000FF"/>
                </a:solidFill>
                <a:hlinkClick r:id="rId12" action="ppaction://hlinksldjump"/>
              </a:rPr>
              <a:t>Μέτρα Επίτευξης</a:t>
            </a:r>
            <a:r>
              <a:rPr lang="en-US" sz="2400" u="sng" dirty="0" smtClean="0">
                <a:solidFill>
                  <a:srgbClr val="0000FF"/>
                </a:solidFill>
                <a:hlinkClick r:id="rId10" action="ppaction://hlinksldjump"/>
              </a:rPr>
              <a:t>.</a:t>
            </a:r>
            <a:endParaRPr lang="el-GR" sz="2400" u="sng" dirty="0" smtClean="0">
              <a:solidFill>
                <a:srgbClr val="0000FF"/>
              </a:solidFill>
              <a:hlinkClick r:id="rId10" action="ppaction://hlinksldjump"/>
            </a:endParaRPr>
          </a:p>
          <a:p>
            <a:pPr lvl="1">
              <a:buFont typeface="Wingdings" pitchFamily="2" charset="2"/>
              <a:buChar char="§"/>
            </a:pPr>
            <a:r>
              <a:rPr lang="el-GR" sz="2400" u="sng" dirty="0">
                <a:solidFill>
                  <a:srgbClr val="0000FF"/>
                </a:solidFill>
                <a:hlinkClick r:id="rId13" action="ppaction://hlinksldjump"/>
              </a:rPr>
              <a:t>Μέτρα </a:t>
            </a:r>
            <a:r>
              <a:rPr lang="el-GR" sz="2400" u="sng" dirty="0" smtClean="0">
                <a:solidFill>
                  <a:srgbClr val="0000FF"/>
                </a:solidFill>
                <a:hlinkClick r:id="rId13" action="ppaction://hlinksldjump"/>
              </a:rPr>
              <a:t>Αντιμετώπισης</a:t>
            </a:r>
            <a:r>
              <a:rPr lang="el-GR" sz="2400" u="sng" dirty="0" smtClean="0">
                <a:solidFill>
                  <a:srgbClr val="0000FF"/>
                </a:solidFill>
                <a:hlinkClick r:id="rId10" action="ppaction://hlinksldjump"/>
              </a:rPr>
              <a:t>.</a:t>
            </a:r>
            <a:r>
              <a:rPr lang="el-GR" sz="2400" u="sng" dirty="0">
                <a:solidFill>
                  <a:srgbClr val="0000FF"/>
                </a:solidFill>
                <a:hlinkClick r:id="rId10" action="ppaction://hlinksldjump"/>
              </a:rPr>
              <a:t/>
            </a:r>
            <a:br>
              <a:rPr lang="el-GR" sz="2400" u="sng" dirty="0">
                <a:solidFill>
                  <a:srgbClr val="0000FF"/>
                </a:solidFill>
                <a:hlinkClick r:id="rId10" action="ppaction://hlinksldjump"/>
              </a:rPr>
            </a:br>
            <a:endParaRPr lang="el-GR" sz="2400" u="sng" dirty="0" smtClean="0">
              <a:solidFill>
                <a:srgbClr val="0000FF"/>
              </a:solidFill>
              <a:hlinkClick r:id="rId10" action="ppaction://hlinksldjump"/>
            </a:endParaRPr>
          </a:p>
          <a:p>
            <a:pPr lvl="1">
              <a:buFont typeface="Wingdings" pitchFamily="2" charset="2"/>
              <a:buChar char="§"/>
            </a:pPr>
            <a:endParaRPr lang="el-GR" sz="2400" u="sng" dirty="0" smtClean="0">
              <a:solidFill>
                <a:srgbClr val="0000FF"/>
              </a:solidFill>
            </a:endParaRPr>
          </a:p>
          <a:p>
            <a:pPr lvl="1">
              <a:buFont typeface="Wingdings" pitchFamily="2" charset="2"/>
              <a:buChar char="§"/>
            </a:pPr>
            <a:endParaRPr lang="en-US" sz="2400" u="sng" dirty="0">
              <a:solidFill>
                <a:srgbClr val="0000FF"/>
              </a:solidFill>
            </a:endParaRPr>
          </a:p>
          <a:p>
            <a:pPr>
              <a:buFont typeface="Wingdings" pitchFamily="2" charset="2"/>
              <a:buChar char="§"/>
            </a:pPr>
            <a:endParaRPr lang="el-GR" sz="2800" u="sng" dirty="0">
              <a:solidFill>
                <a:srgbClr val="0000FF"/>
              </a:solidFill>
            </a:endParaRPr>
          </a:p>
        </p:txBody>
      </p:sp>
      <p:sp>
        <p:nvSpPr>
          <p:cNvPr id="4" name="Slide Number Placeholder 3" descr="."/>
          <p:cNvSpPr>
            <a:spLocks noGrp="1"/>
          </p:cNvSpPr>
          <p:nvPr>
            <p:ph type="sldNum" sz="quarter" idx="12"/>
            <p:custDataLst>
              <p:tags r:id="rId4"/>
            </p:custDataLst>
          </p:nvPr>
        </p:nvSpPr>
        <p:spPr/>
        <p:txBody>
          <a:bodyPr/>
          <a:lstStyle/>
          <a:p>
            <a:fld id="{95390251-5B84-4D2F-A9C7-1C62C4738B3F}" type="slidenum">
              <a:rPr lang="el-GR" smtClean="0"/>
              <a:pPr/>
              <a:t>5</a:t>
            </a:fld>
            <a:endParaRPr lang="el-GR" dirty="0"/>
          </a:p>
        </p:txBody>
      </p:sp>
      <p:sp>
        <p:nvSpPr>
          <p:cNvPr id="7" name="Θέση υποσέλιδου 3" descr="."/>
          <p:cNvSpPr txBox="1">
            <a:spLocks/>
          </p:cNvSpPr>
          <p:nvPr>
            <p:custDataLst>
              <p:tags r:id="rId5"/>
            </p:custDataLst>
          </p:nvPr>
        </p:nvSpPr>
        <p:spPr>
          <a:xfrm>
            <a:off x="2915817" y="6381328"/>
            <a:ext cx="3456384"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Διοίκηση Ανθρωπίνων Πόρων.</a:t>
            </a: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a:t>ΑΣΚΗΣΕΙΣ ΠΡΑΞΗΣ</a:t>
            </a:r>
          </a:p>
        </p:txBody>
      </p:sp>
      <p:sp>
        <p:nvSpPr>
          <p:cNvPr id="3" name="2 - Θέση περιεχομένου"/>
          <p:cNvSpPr>
            <a:spLocks noGrp="1"/>
          </p:cNvSpPr>
          <p:nvPr>
            <p:ph sz="quarter" idx="1"/>
          </p:nvPr>
        </p:nvSpPr>
        <p:spPr/>
        <p:txBody>
          <a:bodyPr>
            <a:normAutofit fontScale="92500" lnSpcReduction="10000"/>
          </a:bodyPr>
          <a:lstStyle/>
          <a:p>
            <a:pPr marL="0" indent="0" algn="ctr">
              <a:buNone/>
            </a:pPr>
            <a:r>
              <a:rPr lang="el-GR" dirty="0"/>
              <a:t/>
            </a:r>
            <a:br>
              <a:rPr lang="el-GR" dirty="0"/>
            </a:br>
            <a:r>
              <a:rPr lang="el-GR" dirty="0"/>
              <a:t>A) Ανάλυση-Συζήτηση Άρθρου</a:t>
            </a:r>
            <a:br>
              <a:rPr lang="el-GR" dirty="0"/>
            </a:br>
            <a:r>
              <a:rPr lang="el-GR" dirty="0"/>
              <a:t>Β) Δημιουργία Διεύθυνσης  Ανθρωπίνων Πόρων: Φάρος ΑΕ Βιομηχανία Μπαταριών</a:t>
            </a:r>
            <a:br>
              <a:rPr lang="el-GR" dirty="0"/>
            </a:br>
            <a:r>
              <a:rPr lang="el-GR" dirty="0"/>
              <a:t>Βιβλίο: Διοίκηση Ανθρωπίνων Πόρων - </a:t>
            </a:r>
            <a:br>
              <a:rPr lang="el-GR" dirty="0"/>
            </a:br>
            <a:r>
              <a:rPr lang="el-GR" dirty="0"/>
              <a:t>(Κ. </a:t>
            </a:r>
            <a:r>
              <a:rPr lang="el-GR" dirty="0" err="1"/>
              <a:t>Τερζίδης</a:t>
            </a:r>
            <a:r>
              <a:rPr lang="el-GR" dirty="0"/>
              <a:t>, Κ. </a:t>
            </a:r>
            <a:r>
              <a:rPr lang="el-GR" dirty="0" err="1"/>
              <a:t>Τζωρτζάκης</a:t>
            </a:r>
            <a:r>
              <a:rPr lang="el-GR" dirty="0"/>
              <a:t> Σελ. 40-42) </a:t>
            </a:r>
            <a:br>
              <a:rPr lang="el-GR" dirty="0"/>
            </a:br>
            <a:r>
              <a:rPr lang="el-GR" dirty="0"/>
              <a:t/>
            </a:r>
            <a:br>
              <a:rPr lang="el-GR" dirty="0"/>
            </a:br>
            <a:r>
              <a:rPr lang="el-GR" dirty="0"/>
              <a:t> </a:t>
            </a:r>
            <a:br>
              <a:rPr lang="el-GR" dirty="0"/>
            </a:br>
            <a:r>
              <a:rPr lang="el-GR" dirty="0"/>
              <a:t>10 Μαρτίου 2015</a:t>
            </a:r>
            <a:br>
              <a:rPr lang="el-GR" dirty="0"/>
            </a:br>
            <a:endParaRPr lang="el-GR" sz="3200" dirty="0"/>
          </a:p>
        </p:txBody>
      </p:sp>
      <p:sp>
        <p:nvSpPr>
          <p:cNvPr id="4" name="3 - Θέση αριθμού διαφάνειας"/>
          <p:cNvSpPr>
            <a:spLocks noGrp="1"/>
          </p:cNvSpPr>
          <p:nvPr>
            <p:ph type="sldNum" sz="quarter" idx="12"/>
            <p:custDataLst>
              <p:tags r:id="rId2"/>
            </p:custDataLst>
          </p:nvPr>
        </p:nvSpPr>
        <p:spPr/>
        <p:txBody>
          <a:bodyPr/>
          <a:lstStyle/>
          <a:p>
            <a:fld id="{6F42FDE4-A7DD-41A7-A0A6-9B649FB43336}" type="slidenum">
              <a:rPr kumimoji="0" lang="en-US" smtClean="0"/>
              <a:pPr/>
              <a:t>6</a:t>
            </a:fld>
            <a:endParaRPr kumimoji="0" lang="en-US" dirty="0"/>
          </a:p>
        </p:txBody>
      </p:sp>
      <p:sp>
        <p:nvSpPr>
          <p:cNvPr id="7" name="Θέση υποσέλιδου 3" descr="."/>
          <p:cNvSpPr txBox="1">
            <a:spLocks/>
          </p:cNvSpPr>
          <p:nvPr>
            <p:custDataLst>
              <p:tags r:id="rId3"/>
            </p:custDataLst>
          </p:nvPr>
        </p:nvSpPr>
        <p:spPr>
          <a:xfrm>
            <a:off x="2915817" y="6381328"/>
            <a:ext cx="3456384"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Διοίκηση Ανθρωπίνων Πόρων.</a:t>
            </a:r>
          </a:p>
        </p:txBody>
      </p:sp>
    </p:spTree>
    <p:custDataLst>
      <p:tags r:id="rId1"/>
    </p:custDataLst>
    <p:extLst>
      <p:ext uri="{BB962C8B-B14F-4D97-AF65-F5344CB8AC3E}">
        <p14:creationId xmlns:p14="http://schemas.microsoft.com/office/powerpoint/2010/main" val="5421931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1</a:t>
            </a:r>
            <a:r>
              <a:rPr lang="el-GR" baseline="30000" dirty="0" smtClean="0"/>
              <a:t>η</a:t>
            </a:r>
            <a:r>
              <a:rPr lang="el-GR" dirty="0" smtClean="0"/>
              <a:t> ώρα</a:t>
            </a:r>
            <a:endParaRPr lang="el-GR" dirty="0"/>
          </a:p>
        </p:txBody>
      </p:sp>
      <p:sp>
        <p:nvSpPr>
          <p:cNvPr id="3" name="2 - Θέση περιεχομένου"/>
          <p:cNvSpPr>
            <a:spLocks noGrp="1"/>
          </p:cNvSpPr>
          <p:nvPr>
            <p:ph sz="quarter" idx="1"/>
          </p:nvPr>
        </p:nvSpPr>
        <p:spPr/>
        <p:txBody>
          <a:bodyPr>
            <a:normAutofit/>
          </a:bodyPr>
          <a:lstStyle/>
          <a:p>
            <a:pPr marL="0" indent="0" algn="ctr">
              <a:buNone/>
            </a:pPr>
            <a:r>
              <a:rPr lang="el-GR" b="1" dirty="0"/>
              <a:t>Ανάλυση-Συζήτηση Άρθρου</a:t>
            </a:r>
            <a:r>
              <a:rPr lang="el-GR" b="1" dirty="0" smtClean="0"/>
              <a:t>:</a:t>
            </a:r>
          </a:p>
          <a:p>
            <a:pPr marL="0" indent="0" algn="ctr">
              <a:buNone/>
            </a:pPr>
            <a:r>
              <a:rPr lang="el-GR" b="1" dirty="0"/>
              <a:t/>
            </a:r>
            <a:br>
              <a:rPr lang="el-GR" b="1" dirty="0"/>
            </a:br>
            <a:r>
              <a:rPr lang="el-GR" dirty="0"/>
              <a:t>Νέα Στρατηγική για τη Διαχείριση </a:t>
            </a:r>
            <a:r>
              <a:rPr lang="el-GR" dirty="0" smtClean="0"/>
              <a:t>Ανθρωπίνων Πόρων της </a:t>
            </a:r>
            <a:r>
              <a:rPr lang="el-GR" dirty="0"/>
              <a:t>Δημόσιας Διοίκησης</a:t>
            </a:r>
            <a:br>
              <a:rPr lang="el-GR" dirty="0"/>
            </a:br>
            <a:endParaRPr lang="el-GR" sz="3200" dirty="0"/>
          </a:p>
        </p:txBody>
      </p:sp>
      <p:sp>
        <p:nvSpPr>
          <p:cNvPr id="4" name="3 - Θέση αριθμού διαφάνειας"/>
          <p:cNvSpPr>
            <a:spLocks noGrp="1"/>
          </p:cNvSpPr>
          <p:nvPr>
            <p:ph type="sldNum" sz="quarter" idx="12"/>
            <p:custDataLst>
              <p:tags r:id="rId2"/>
            </p:custDataLst>
          </p:nvPr>
        </p:nvSpPr>
        <p:spPr/>
        <p:txBody>
          <a:bodyPr/>
          <a:lstStyle/>
          <a:p>
            <a:fld id="{6F42FDE4-A7DD-41A7-A0A6-9B649FB43336}" type="slidenum">
              <a:rPr kumimoji="0" lang="en-US" smtClean="0"/>
              <a:pPr/>
              <a:t>7</a:t>
            </a:fld>
            <a:endParaRPr kumimoji="0" lang="en-US" dirty="0"/>
          </a:p>
        </p:txBody>
      </p:sp>
      <p:sp>
        <p:nvSpPr>
          <p:cNvPr id="7" name="Θέση υποσέλιδου 3" descr="."/>
          <p:cNvSpPr txBox="1">
            <a:spLocks/>
          </p:cNvSpPr>
          <p:nvPr>
            <p:custDataLst>
              <p:tags r:id="rId3"/>
            </p:custDataLst>
          </p:nvPr>
        </p:nvSpPr>
        <p:spPr>
          <a:xfrm>
            <a:off x="2915817" y="6381328"/>
            <a:ext cx="3456384"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Διοίκηση Ανθρωπίνων Πόρων.</a:t>
            </a:r>
          </a:p>
        </p:txBody>
      </p:sp>
    </p:spTree>
    <p:custDataLst>
      <p:tags r:id="rId1"/>
    </p:custDataLst>
    <p:extLst>
      <p:ext uri="{BB962C8B-B14F-4D97-AF65-F5344CB8AC3E}">
        <p14:creationId xmlns:p14="http://schemas.microsoft.com/office/powerpoint/2010/main" val="3290911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764704"/>
            <a:ext cx="8229600" cy="1143000"/>
          </a:xfrm>
        </p:spPr>
        <p:txBody>
          <a:bodyPr>
            <a:noAutofit/>
          </a:bodyPr>
          <a:lstStyle/>
          <a:p>
            <a:r>
              <a:rPr lang="el-GR" sz="3200" u="sng" dirty="0"/>
              <a:t>Ανάλυση Άρθρου: </a:t>
            </a:r>
            <a:r>
              <a:rPr lang="el-GR" sz="3200" u="sng" dirty="0" smtClean="0"/>
              <a:t/>
            </a:r>
            <a:br>
              <a:rPr lang="el-GR" sz="3200" u="sng" dirty="0" smtClean="0"/>
            </a:br>
            <a:r>
              <a:rPr lang="el-GR" sz="3200" dirty="0" smtClean="0"/>
              <a:t>Νέα </a:t>
            </a:r>
            <a:r>
              <a:rPr lang="el-GR" sz="3200" dirty="0"/>
              <a:t>Στρατηγική για τη Διαχείριση </a:t>
            </a:r>
            <a:r>
              <a:rPr lang="el-GR" sz="3200" dirty="0" smtClean="0"/>
              <a:t>ΑΠ της </a:t>
            </a:r>
            <a:r>
              <a:rPr lang="el-GR" sz="3200" dirty="0"/>
              <a:t>Δημόσιας </a:t>
            </a:r>
            <a:r>
              <a:rPr lang="el-GR" sz="3200" dirty="0" smtClean="0"/>
              <a:t>Διοίκησης (1</a:t>
            </a:r>
            <a:r>
              <a:rPr lang="el-GR" sz="3200" baseline="30000" dirty="0" smtClean="0"/>
              <a:t>η</a:t>
            </a:r>
            <a:r>
              <a:rPr lang="el-GR" sz="3200" dirty="0" smtClean="0"/>
              <a:t>)</a:t>
            </a:r>
            <a:r>
              <a:rPr lang="el-GR" sz="3200" dirty="0"/>
              <a:t/>
            </a:r>
            <a:br>
              <a:rPr lang="el-GR" sz="3200" dirty="0"/>
            </a:br>
            <a:endParaRPr lang="el-GR" sz="3200" dirty="0"/>
          </a:p>
        </p:txBody>
      </p:sp>
      <p:sp>
        <p:nvSpPr>
          <p:cNvPr id="3" name="2 - Θέση περιεχομένου"/>
          <p:cNvSpPr>
            <a:spLocks noGrp="1"/>
          </p:cNvSpPr>
          <p:nvPr>
            <p:ph sz="quarter" idx="1"/>
          </p:nvPr>
        </p:nvSpPr>
        <p:spPr>
          <a:xfrm>
            <a:off x="457200" y="2374617"/>
            <a:ext cx="8229600" cy="4525963"/>
          </a:xfrm>
        </p:spPr>
        <p:txBody>
          <a:bodyPr>
            <a:noAutofit/>
          </a:bodyPr>
          <a:lstStyle/>
          <a:p>
            <a:pPr marL="0" indent="0" algn="ctr">
              <a:buNone/>
            </a:pPr>
            <a:r>
              <a:rPr lang="el-GR" sz="2400" b="1" dirty="0">
                <a:solidFill>
                  <a:srgbClr val="0000FF"/>
                </a:solidFill>
              </a:rPr>
              <a:t>Προτάσεις Αντιμετώπισης </a:t>
            </a:r>
            <a:r>
              <a:rPr lang="el-GR" sz="2400" b="1" dirty="0" smtClean="0">
                <a:solidFill>
                  <a:srgbClr val="0000FF"/>
                </a:solidFill>
              </a:rPr>
              <a:t>Ανθρωπίνων Πόρων λόγω Κρίσης. </a:t>
            </a:r>
          </a:p>
          <a:p>
            <a:pPr marL="0" indent="0" algn="ctr">
              <a:buNone/>
            </a:pPr>
            <a:r>
              <a:rPr lang="el-GR" sz="2400" b="1" dirty="0" smtClean="0"/>
              <a:t>Περιοριστικές Πολιτικές. Μείωση  Ανθρώπινου Δυναμικού.</a:t>
            </a:r>
          </a:p>
          <a:p>
            <a:pPr marL="514350" indent="-514350">
              <a:buFont typeface="+mj-lt"/>
              <a:buAutoNum type="arabicPeriod"/>
            </a:pPr>
            <a:endParaRPr lang="el-GR" sz="2000" dirty="0" smtClean="0"/>
          </a:p>
          <a:p>
            <a:pPr marL="1314450" lvl="2" indent="-514350">
              <a:buFont typeface="+mj-lt"/>
              <a:buAutoNum type="arabicPeriod"/>
            </a:pPr>
            <a:r>
              <a:rPr lang="el-GR" dirty="0" smtClean="0"/>
              <a:t>Μείωση Προσωπικού.</a:t>
            </a:r>
            <a:endParaRPr lang="el-GR" dirty="0"/>
          </a:p>
          <a:p>
            <a:pPr marL="1314450" lvl="2" indent="-514350">
              <a:buFont typeface="+mj-lt"/>
              <a:buAutoNum type="arabicPeriod"/>
            </a:pPr>
            <a:r>
              <a:rPr lang="el-GR" dirty="0"/>
              <a:t>Πάγωμα Προσλήψεων </a:t>
            </a:r>
            <a:r>
              <a:rPr lang="el-GR" dirty="0" smtClean="0"/>
              <a:t>Πάγωμα. </a:t>
            </a:r>
            <a:endParaRPr lang="el-GR" dirty="0"/>
          </a:p>
          <a:p>
            <a:pPr marL="1314450" lvl="2" indent="-514350">
              <a:buFont typeface="+mj-lt"/>
              <a:buAutoNum type="arabicPeriod"/>
            </a:pPr>
            <a:r>
              <a:rPr lang="el-GR" dirty="0"/>
              <a:t>Προσλήψεων ανά δείκτη </a:t>
            </a:r>
            <a:r>
              <a:rPr lang="el-GR" dirty="0" smtClean="0"/>
              <a:t>αποχώρησης.</a:t>
            </a:r>
            <a:endParaRPr lang="el-GR" dirty="0"/>
          </a:p>
          <a:p>
            <a:pPr marL="1314450" lvl="2" indent="-514350">
              <a:buFont typeface="+mj-lt"/>
              <a:buAutoNum type="arabicPeriod"/>
            </a:pPr>
            <a:r>
              <a:rPr lang="el-GR" dirty="0"/>
              <a:t>Πάγωμα Προαγωγών ή και </a:t>
            </a:r>
            <a:r>
              <a:rPr lang="el-GR" dirty="0" err="1" smtClean="0"/>
              <a:t>Bonus</a:t>
            </a:r>
            <a:r>
              <a:rPr lang="el-GR" dirty="0" smtClean="0"/>
              <a:t>.</a:t>
            </a:r>
            <a:endParaRPr lang="el-GR" dirty="0"/>
          </a:p>
          <a:p>
            <a:pPr marL="0" indent="0">
              <a:buNone/>
            </a:pPr>
            <a:endParaRPr lang="el-GR" sz="2000" dirty="0"/>
          </a:p>
        </p:txBody>
      </p:sp>
      <p:sp>
        <p:nvSpPr>
          <p:cNvPr id="4" name="3 - Θέση αριθμού διαφάνειας"/>
          <p:cNvSpPr>
            <a:spLocks noGrp="1"/>
          </p:cNvSpPr>
          <p:nvPr>
            <p:ph type="sldNum" sz="quarter" idx="12"/>
            <p:custDataLst>
              <p:tags r:id="rId2"/>
            </p:custDataLst>
          </p:nvPr>
        </p:nvSpPr>
        <p:spPr/>
        <p:txBody>
          <a:bodyPr/>
          <a:lstStyle/>
          <a:p>
            <a:fld id="{6F42FDE4-A7DD-41A7-A0A6-9B649FB43336}" type="slidenum">
              <a:rPr kumimoji="0" lang="en-US" smtClean="0"/>
              <a:pPr/>
              <a:t>8</a:t>
            </a:fld>
            <a:endParaRPr kumimoji="0" lang="en-US" dirty="0"/>
          </a:p>
        </p:txBody>
      </p:sp>
      <p:sp>
        <p:nvSpPr>
          <p:cNvPr id="7" name="Θέση υποσέλιδου 3" descr="."/>
          <p:cNvSpPr txBox="1">
            <a:spLocks/>
          </p:cNvSpPr>
          <p:nvPr>
            <p:custDataLst>
              <p:tags r:id="rId3"/>
            </p:custDataLst>
          </p:nvPr>
        </p:nvSpPr>
        <p:spPr>
          <a:xfrm>
            <a:off x="2915817" y="6381328"/>
            <a:ext cx="3456384"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Διοίκηση Ανθρωπίνων Πόρων.</a:t>
            </a:r>
          </a:p>
        </p:txBody>
      </p:sp>
    </p:spTree>
    <p:custDataLst>
      <p:tags r:id="rId1"/>
    </p:custDataLst>
    <p:extLst>
      <p:ext uri="{BB962C8B-B14F-4D97-AF65-F5344CB8AC3E}">
        <p14:creationId xmlns:p14="http://schemas.microsoft.com/office/powerpoint/2010/main" val="42130692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85800"/>
            <a:ext cx="8229600" cy="1143000"/>
          </a:xfrm>
        </p:spPr>
        <p:txBody>
          <a:bodyPr>
            <a:noAutofit/>
          </a:bodyPr>
          <a:lstStyle/>
          <a:p>
            <a:r>
              <a:rPr lang="el-GR" sz="3200" u="sng" dirty="0"/>
              <a:t>Ανάλυση Άρθρου: </a:t>
            </a:r>
            <a:br>
              <a:rPr lang="el-GR" sz="3200" u="sng" dirty="0"/>
            </a:br>
            <a:r>
              <a:rPr lang="el-GR" sz="3200" dirty="0"/>
              <a:t>Προτάσεις Αντιμετώπισης ΑΠ λόγω Κρίσης (2η)</a:t>
            </a:r>
            <a:br>
              <a:rPr lang="el-GR" sz="3200" dirty="0"/>
            </a:br>
            <a:endParaRPr lang="el-GR" sz="3200" dirty="0"/>
          </a:p>
        </p:txBody>
      </p:sp>
      <p:sp>
        <p:nvSpPr>
          <p:cNvPr id="3" name="2 - Θέση περιεχομένου"/>
          <p:cNvSpPr>
            <a:spLocks noGrp="1"/>
          </p:cNvSpPr>
          <p:nvPr>
            <p:ph sz="quarter" idx="1"/>
          </p:nvPr>
        </p:nvSpPr>
        <p:spPr>
          <a:xfrm>
            <a:off x="457200" y="1783357"/>
            <a:ext cx="8229600" cy="4525963"/>
          </a:xfrm>
        </p:spPr>
        <p:txBody>
          <a:bodyPr>
            <a:noAutofit/>
          </a:bodyPr>
          <a:lstStyle/>
          <a:p>
            <a:pPr algn="just">
              <a:buFont typeface="Wingdings" panose="05000000000000000000" pitchFamily="2" charset="2"/>
              <a:buChar char="Ø"/>
              <a:defRPr/>
            </a:pPr>
            <a:r>
              <a:rPr lang="el-GR" sz="2400" b="1" dirty="0">
                <a:solidFill>
                  <a:srgbClr val="0000FF"/>
                </a:solidFill>
              </a:rPr>
              <a:t>Περιοριστικές Πολιτικές – Μισθολογικές </a:t>
            </a:r>
            <a:r>
              <a:rPr lang="el-GR" sz="2400" b="1" dirty="0" smtClean="0">
                <a:solidFill>
                  <a:srgbClr val="0000FF"/>
                </a:solidFill>
              </a:rPr>
              <a:t>Μειώσεις.</a:t>
            </a:r>
            <a:endParaRPr lang="el-GR" sz="2400" b="1" dirty="0">
              <a:solidFill>
                <a:srgbClr val="0000FF"/>
              </a:solidFill>
            </a:endParaRPr>
          </a:p>
          <a:p>
            <a:pPr marL="914400" lvl="1" indent="-514350" algn="just">
              <a:buFont typeface="+mj-lt"/>
              <a:buAutoNum type="arabicPeriod"/>
              <a:defRPr/>
            </a:pPr>
            <a:r>
              <a:rPr lang="el-GR" sz="2400" dirty="0"/>
              <a:t>Περικοπή Επιλεγμένων Επιδομάτων / </a:t>
            </a:r>
            <a:r>
              <a:rPr lang="el-GR" sz="2400" dirty="0" smtClean="0"/>
              <a:t>Υπερωριών.</a:t>
            </a:r>
            <a:endParaRPr lang="el-GR" sz="2400" dirty="0"/>
          </a:p>
          <a:p>
            <a:pPr marL="914400" lvl="1" indent="-514350" algn="just">
              <a:buFont typeface="+mj-lt"/>
              <a:buAutoNum type="arabicPeriod"/>
              <a:defRPr/>
            </a:pPr>
            <a:r>
              <a:rPr lang="el-GR" sz="2400" dirty="0"/>
              <a:t>Πάγωμα Μισθολογικών </a:t>
            </a:r>
            <a:r>
              <a:rPr lang="el-GR" sz="2400" dirty="0" smtClean="0"/>
              <a:t>Αυξήσεων.</a:t>
            </a:r>
            <a:endParaRPr lang="el-GR" sz="2400" dirty="0"/>
          </a:p>
          <a:p>
            <a:pPr marL="914400" lvl="1" indent="-514350" algn="just">
              <a:buFont typeface="+mj-lt"/>
              <a:buAutoNum type="arabicPeriod"/>
              <a:defRPr/>
            </a:pPr>
            <a:r>
              <a:rPr lang="el-GR" sz="2400" dirty="0"/>
              <a:t>Πάγωμα Μισθολογικών Αυξήσεων (σε διευθυντικά στελέχη</a:t>
            </a:r>
            <a:r>
              <a:rPr lang="el-GR" sz="2400" dirty="0" smtClean="0"/>
              <a:t>).</a:t>
            </a:r>
            <a:endParaRPr lang="el-GR" sz="2400" dirty="0"/>
          </a:p>
          <a:p>
            <a:pPr marL="914400" lvl="1" indent="-514350" algn="just">
              <a:buFont typeface="+mj-lt"/>
              <a:buAutoNum type="arabicPeriod"/>
              <a:defRPr/>
            </a:pPr>
            <a:r>
              <a:rPr lang="el-GR" sz="2400" dirty="0"/>
              <a:t>Περικοπή </a:t>
            </a:r>
            <a:r>
              <a:rPr lang="el-GR" sz="2400" dirty="0" smtClean="0"/>
              <a:t>Μισθών.</a:t>
            </a:r>
            <a:endParaRPr lang="el-GR" sz="2400" dirty="0"/>
          </a:p>
          <a:p>
            <a:pPr marL="914400" lvl="1" indent="-514350" algn="just">
              <a:buFont typeface="+mj-lt"/>
              <a:buAutoNum type="arabicPeriod"/>
              <a:defRPr/>
            </a:pPr>
            <a:r>
              <a:rPr lang="el-GR" sz="2400" dirty="0"/>
              <a:t>Μείωση Αποζημιώσεων κατά την έξοδο από την </a:t>
            </a:r>
            <a:r>
              <a:rPr lang="el-GR" sz="2400" dirty="0" smtClean="0"/>
              <a:t>εργασία.</a:t>
            </a:r>
            <a:endParaRPr lang="el-GR" sz="2400" dirty="0"/>
          </a:p>
        </p:txBody>
      </p:sp>
      <p:sp>
        <p:nvSpPr>
          <p:cNvPr id="7" name="Θέση υποσέλιδου 3" descr="."/>
          <p:cNvSpPr txBox="1">
            <a:spLocks/>
          </p:cNvSpPr>
          <p:nvPr>
            <p:custDataLst>
              <p:tags r:id="rId2"/>
            </p:custDataLst>
          </p:nvPr>
        </p:nvSpPr>
        <p:spPr>
          <a:xfrm>
            <a:off x="2915817" y="6381328"/>
            <a:ext cx="3456384"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Διοίκηση Ανθρωπίνων Πόρων.</a:t>
            </a:r>
          </a:p>
        </p:txBody>
      </p:sp>
      <p:sp>
        <p:nvSpPr>
          <p:cNvPr id="4" name="3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9</a:t>
            </a:fld>
            <a:endParaRPr kumimoji="0" lang="en-US" dirty="0"/>
          </a:p>
        </p:txBody>
      </p:sp>
    </p:spTree>
    <p:custDataLst>
      <p:tags r:id="rId1"/>
    </p:custDataLst>
    <p:extLst>
      <p:ext uri="{BB962C8B-B14F-4D97-AF65-F5344CB8AC3E}">
        <p14:creationId xmlns:p14="http://schemas.microsoft.com/office/powerpoint/2010/main" val="37915938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17/2/2016 11:56:09 π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4,7,"/>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3,4,7,"/>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2,3,4,7,"/>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2,3,4,7,"/>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2,3,7,4,"/>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2,3,7,4,"/>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2,6,3,7,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2,3,7,4,"/>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2,7,6,14,"/>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7,2,9,10,"/>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2,3,6,7,4,"/>
</p:tagLst>
</file>

<file path=ppt/tags/tag51.xml><?xml version="1.0" encoding="utf-8"?>
<p:tagLst xmlns:a="http://schemas.openxmlformats.org/drawingml/2006/main" xmlns:r="http://schemas.openxmlformats.org/officeDocument/2006/relationships" xmlns:p="http://schemas.openxmlformats.org/presentationml/2006/main">
  <p:tag name="ZHAW.ACCESSIBILITYADDIN.READINGORDER" val="2,3,2056,6,4,"/>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807DFE14-09CB-4BB8-8C58-F1A120B548A1}">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Προγραμματισμός IV_Ενότητα 1</Template>
  <TotalTime>1390</TotalTime>
  <Words>745</Words>
  <Application>Microsoft Office PowerPoint</Application>
  <PresentationFormat>Προβολή στην οθόνη (4:3)</PresentationFormat>
  <Paragraphs>147</Paragraphs>
  <Slides>21</Slides>
  <Notes>11</Notes>
  <HiddenSlides>0</HiddenSlides>
  <MMClips>0</MMClips>
  <ScaleCrop>false</ScaleCrop>
  <HeadingPairs>
    <vt:vector size="4" baseType="variant">
      <vt:variant>
        <vt:lpstr>Θέμα</vt:lpstr>
      </vt:variant>
      <vt:variant>
        <vt:i4>1</vt:i4>
      </vt:variant>
      <vt:variant>
        <vt:lpstr>Τίτλοι διαφανειών</vt:lpstr>
      </vt:variant>
      <vt:variant>
        <vt:i4>21</vt:i4>
      </vt:variant>
    </vt:vector>
  </HeadingPairs>
  <TitlesOfParts>
    <vt:vector size="22" baseType="lpstr">
      <vt:lpstr>Θέμα του Office</vt:lpstr>
      <vt:lpstr>Διοίκηση Ανθρωπίνων Πόρων</vt:lpstr>
      <vt:lpstr>Άδειες Χρήσης</vt:lpstr>
      <vt:lpstr>Χρηματοδότηση</vt:lpstr>
      <vt:lpstr>Σκοποί  ενότητας</vt:lpstr>
      <vt:lpstr>Περιεχόμενα ενότητας</vt:lpstr>
      <vt:lpstr>ΑΣΚΗΣΕΙΣ ΠΡΑΞΗΣ</vt:lpstr>
      <vt:lpstr>1η ώρα</vt:lpstr>
      <vt:lpstr>Ανάλυση Άρθρου:  Νέα Στρατηγική για τη Διαχείριση ΑΠ της Δημόσιας Διοίκησης (1η) </vt:lpstr>
      <vt:lpstr>Ανάλυση Άρθρου:  Προτάσεις Αντιμετώπισης ΑΠ λόγω Κρίσης (2η) </vt:lpstr>
      <vt:lpstr>Ανάλυση Άρθρου:  Μεταρρυθμίσεις Δημοσίων Υπαλλήλων          στην Ελλάδα (3η) </vt:lpstr>
      <vt:lpstr>Ανάλυση Άρθρου:  Μέτρα Επίτευξης (5η) </vt:lpstr>
      <vt:lpstr>Ανάλυση Άρθρου:  Μέτρα Αντιμετώπισης (6η) </vt:lpstr>
      <vt:lpstr>Βιβλιογραφία </vt:lpstr>
      <vt:lpstr>Τέλος Ενότητας</vt:lpstr>
      <vt:lpstr>Βιβλιογραφία</vt:lpstr>
      <vt:lpstr>Τέλος ενότητας</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Προγραμματισμός  Εφαρμογών Διαδικτύου</dc:title>
  <dc:creator>maxos</dc:creator>
  <cp:keywords>Δομές Δεδομένων και Αρχεία, Διαχείριση Αρχείων κειμένου, Εκτύπωση/Αντιγραφή αρχείων κειμένου, Ειδικές διαδικασίες αρχείων κειμένου, Header Files.</cp:keywords>
  <cp:lastModifiedBy>Alex</cp:lastModifiedBy>
  <cp:revision>212</cp:revision>
  <dcterms:created xsi:type="dcterms:W3CDTF">2014-04-07T11:24:35Z</dcterms:created>
  <dcterms:modified xsi:type="dcterms:W3CDTF">2016-02-17T09:56:17Z</dcterms:modified>
</cp:coreProperties>
</file>