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6" r:id="rId3"/>
    <p:sldId id="257" r:id="rId4"/>
    <p:sldId id="259" r:id="rId5"/>
    <p:sldId id="261" r:id="rId6"/>
    <p:sldId id="262" r:id="rId7"/>
    <p:sldId id="317" r:id="rId8"/>
    <p:sldId id="326" r:id="rId9"/>
    <p:sldId id="327" r:id="rId10"/>
    <p:sldId id="328" r:id="rId11"/>
    <p:sldId id="329" r:id="rId12"/>
    <p:sldId id="330" r:id="rId13"/>
    <p:sldId id="331" r:id="rId14"/>
    <p:sldId id="316" r:id="rId15"/>
    <p:sldId id="280" r:id="rId16"/>
    <p:sldId id="332" r:id="rId17"/>
    <p:sldId id="333" r:id="rId18"/>
    <p:sldId id="334" r:id="rId19"/>
    <p:sldId id="335" r:id="rId20"/>
    <p:sldId id="336" r:id="rId21"/>
    <p:sldId id="337" r:id="rId22"/>
    <p:sldId id="338"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0" autoAdjust="0"/>
    <p:restoredTop sz="99339" autoAdjust="0"/>
  </p:normalViewPr>
  <p:slideViewPr>
    <p:cSldViewPr>
      <p:cViewPr>
        <p:scale>
          <a:sx n="77" d="100"/>
          <a:sy n="77" d="100"/>
        </p:scale>
        <p:origin x="-228" y="10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5.png"/><Relationship Id="rId5" Type="http://schemas.openxmlformats.org/officeDocument/2006/relationships/hyperlink" Target="http://www.edulll.gr/"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dev.teilar.gr/courses/LOG1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hyperlink" Target="http://creativecommons.org/licenses/by-nc-sa/4.0/deed.e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0.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Διοίκηση Ανθρωπίνων Πόρων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sz="2800" dirty="0" smtClean="0"/>
              <a:t>Εισαγωγή στη Διοίκηση Ανθρωπίνων Πόρων.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b="1" dirty="0" smtClean="0"/>
              <a:t>Ασκήσεις Πράξεις</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Αναγνωστόπουλος Αχιλλέας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Εργαστηριακό Διδακτικό Προσωπικό</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41784"/>
            <a:ext cx="8229600" cy="1143000"/>
          </a:xfrm>
        </p:spPr>
        <p:txBody>
          <a:bodyPr>
            <a:noAutofit/>
          </a:bodyPr>
          <a:lstStyle/>
          <a:p>
            <a:r>
              <a:rPr lang="el-GR" sz="3200" u="sng" dirty="0"/>
              <a:t>Ανάλυση Άρθρου: </a:t>
            </a:r>
            <a:br>
              <a:rPr lang="el-GR" sz="3200" u="sng" dirty="0"/>
            </a:br>
            <a:r>
              <a:rPr lang="el-GR" sz="3200" dirty="0"/>
              <a:t>Μεταρρυθμίσεις </a:t>
            </a:r>
            <a:r>
              <a:rPr lang="el-GR" sz="3200" dirty="0" smtClean="0"/>
              <a:t>Δημοσίων Υπαλλήλων          </a:t>
            </a:r>
            <a:r>
              <a:rPr lang="el-GR" sz="3200" dirty="0"/>
              <a:t>στην Ελλάδα (3η)</a:t>
            </a:r>
            <a:br>
              <a:rPr lang="el-GR" sz="3200" dirty="0"/>
            </a:br>
            <a:endParaRPr lang="el-GR" sz="3200" dirty="0"/>
          </a:p>
        </p:txBody>
      </p:sp>
      <p:sp>
        <p:nvSpPr>
          <p:cNvPr id="3" name="2 - Θέση περιεχομένου"/>
          <p:cNvSpPr>
            <a:spLocks noGrp="1"/>
          </p:cNvSpPr>
          <p:nvPr>
            <p:ph sz="quarter" idx="1"/>
          </p:nvPr>
        </p:nvSpPr>
        <p:spPr>
          <a:xfrm>
            <a:off x="438884" y="1412776"/>
            <a:ext cx="8229600" cy="4525963"/>
          </a:xfrm>
        </p:spPr>
        <p:txBody>
          <a:bodyPr>
            <a:noAutofit/>
          </a:bodyPr>
          <a:lstStyle/>
          <a:p>
            <a:pPr algn="just">
              <a:buFont typeface="Wingdings" panose="05000000000000000000" pitchFamily="2" charset="2"/>
              <a:buChar char="Ø"/>
              <a:defRPr/>
            </a:pPr>
            <a:r>
              <a:rPr lang="el-GR" sz="2400" b="1" dirty="0">
                <a:solidFill>
                  <a:srgbClr val="0000FF"/>
                </a:solidFill>
              </a:rPr>
              <a:t>Περιοριστικές Πολιτικές στους Δημόσιους Υπαλλήλους (Ελλάδα</a:t>
            </a:r>
            <a:r>
              <a:rPr lang="el-GR" sz="2400" b="1" dirty="0" smtClean="0">
                <a:solidFill>
                  <a:srgbClr val="0000FF"/>
                </a:solidFill>
              </a:rPr>
              <a:t>).</a:t>
            </a:r>
            <a:endParaRPr lang="el-GR" sz="2400" b="1" dirty="0">
              <a:solidFill>
                <a:srgbClr val="0000FF"/>
              </a:solidFill>
            </a:endParaRPr>
          </a:p>
          <a:p>
            <a:pPr marL="914400" lvl="1" indent="-514350" algn="just">
              <a:buFont typeface="+mj-lt"/>
              <a:buAutoNum type="arabicPeriod"/>
              <a:defRPr/>
            </a:pPr>
            <a:r>
              <a:rPr lang="el-GR" sz="2400" dirty="0"/>
              <a:t>Περικοπή 13-14ου </a:t>
            </a:r>
            <a:r>
              <a:rPr lang="el-GR" sz="2400" dirty="0" smtClean="0"/>
              <a:t>μισθού.</a:t>
            </a:r>
            <a:endParaRPr lang="el-GR" sz="2400" dirty="0"/>
          </a:p>
          <a:p>
            <a:pPr marL="914400" lvl="1" indent="-514350" algn="just">
              <a:buFont typeface="+mj-lt"/>
              <a:buAutoNum type="arabicPeriod"/>
              <a:defRPr/>
            </a:pPr>
            <a:r>
              <a:rPr lang="el-GR" sz="2400" dirty="0"/>
              <a:t>Μείωση Επιδομάτων 20</a:t>
            </a:r>
            <a:r>
              <a:rPr lang="el-GR" sz="2400" dirty="0" smtClean="0"/>
              <a:t>%.</a:t>
            </a:r>
            <a:endParaRPr lang="el-GR" sz="2400" dirty="0"/>
          </a:p>
          <a:p>
            <a:pPr marL="914400" lvl="1" indent="-514350" algn="just">
              <a:buFont typeface="+mj-lt"/>
              <a:buAutoNum type="arabicPeriod"/>
              <a:defRPr/>
            </a:pPr>
            <a:r>
              <a:rPr lang="el-GR" sz="2400" dirty="0" err="1"/>
              <a:t>Μεσοσταθμική</a:t>
            </a:r>
            <a:r>
              <a:rPr lang="el-GR" sz="2400" dirty="0"/>
              <a:t> Μείωση 25% λόγω εφαρμογής ενιαίου </a:t>
            </a:r>
            <a:r>
              <a:rPr lang="el-GR" sz="2400" dirty="0" smtClean="0"/>
              <a:t>μισθολογίου.</a:t>
            </a:r>
            <a:endParaRPr lang="el-GR" sz="2400" dirty="0"/>
          </a:p>
          <a:p>
            <a:pPr marL="914400" lvl="1" indent="-514350" algn="just">
              <a:buFont typeface="+mj-lt"/>
              <a:buAutoNum type="arabicPeriod"/>
              <a:defRPr/>
            </a:pPr>
            <a:r>
              <a:rPr lang="el-GR" sz="2400" dirty="0"/>
              <a:t>Εφαρμογή Πολιτικής Περιορισμού </a:t>
            </a:r>
            <a:r>
              <a:rPr lang="el-GR" sz="2400" dirty="0" smtClean="0"/>
              <a:t>Προσλήψεων.</a:t>
            </a:r>
          </a:p>
          <a:p>
            <a:pPr marL="1314450" lvl="2" indent="-514350" algn="just">
              <a:buFont typeface="+mj-lt"/>
              <a:buAutoNum type="alphaUcPeriod"/>
              <a:defRPr/>
            </a:pPr>
            <a:r>
              <a:rPr lang="el-GR" sz="2000" dirty="0"/>
              <a:t>1:5 Προσλήψεις για το </a:t>
            </a:r>
            <a:r>
              <a:rPr lang="el-GR" sz="2000" dirty="0" smtClean="0"/>
              <a:t>Δημόσιο.</a:t>
            </a:r>
            <a:endParaRPr lang="el-GR" sz="2000" dirty="0"/>
          </a:p>
          <a:p>
            <a:pPr marL="1314450" lvl="2" indent="-514350" algn="just">
              <a:buFont typeface="+mj-lt"/>
              <a:buAutoNum type="alphaUcPeriod"/>
              <a:defRPr/>
            </a:pPr>
            <a:r>
              <a:rPr lang="el-GR" sz="2000" dirty="0" smtClean="0"/>
              <a:t>1:10 </a:t>
            </a:r>
            <a:r>
              <a:rPr lang="el-GR" sz="2000" dirty="0"/>
              <a:t>Προσλήψεις για τις Δημόσιες </a:t>
            </a:r>
            <a:r>
              <a:rPr lang="el-GR" sz="2000" dirty="0" smtClean="0"/>
              <a:t>Επιχειρήσεις.</a:t>
            </a:r>
            <a:endParaRPr lang="el-GR" sz="2000" dirty="0"/>
          </a:p>
          <a:p>
            <a:pPr marL="914400" lvl="1" indent="-514350" algn="just">
              <a:buFont typeface="+mj-lt"/>
              <a:buAutoNum type="arabicPeriod"/>
              <a:defRPr/>
            </a:pP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dirty="0"/>
          </a:p>
        </p:txBody>
      </p:sp>
    </p:spTree>
    <p:custDataLst>
      <p:tags r:id="rId1"/>
    </p:custDataLst>
    <p:extLst>
      <p:ext uri="{BB962C8B-B14F-4D97-AF65-F5344CB8AC3E}">
        <p14:creationId xmlns:p14="http://schemas.microsoft.com/office/powerpoint/2010/main" val="355133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143000"/>
          </a:xfrm>
        </p:spPr>
        <p:txBody>
          <a:bodyPr>
            <a:noAutofit/>
          </a:bodyPr>
          <a:lstStyle/>
          <a:p>
            <a:r>
              <a:rPr lang="el-GR" sz="3200" u="sng" dirty="0"/>
              <a:t>Ανάλυση Άρθρου: </a:t>
            </a:r>
            <a:br>
              <a:rPr lang="el-GR" sz="3200" u="sng" dirty="0"/>
            </a:br>
            <a:r>
              <a:rPr lang="el-GR" sz="3200" dirty="0"/>
              <a:t>Μέτρα Επίτευξης (5η)</a:t>
            </a:r>
            <a:br>
              <a:rPr lang="el-GR" sz="3200" dirty="0"/>
            </a:br>
            <a:endParaRPr lang="el-GR" sz="3200" dirty="0"/>
          </a:p>
        </p:txBody>
      </p:sp>
      <p:sp>
        <p:nvSpPr>
          <p:cNvPr id="6" name="Δεξιό βέλος 5" descr="[DECORATIVE]"/>
          <p:cNvSpPr/>
          <p:nvPr/>
        </p:nvSpPr>
        <p:spPr>
          <a:xfrm rot="5400000">
            <a:off x="3222451" y="2878969"/>
            <a:ext cx="53975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2 - Θέση περιεχομένου"/>
          <p:cNvSpPr>
            <a:spLocks noGrp="1"/>
          </p:cNvSpPr>
          <p:nvPr>
            <p:ph sz="quarter" idx="1"/>
          </p:nvPr>
        </p:nvSpPr>
        <p:spPr>
          <a:xfrm>
            <a:off x="287525" y="1196752"/>
            <a:ext cx="8712968" cy="4525963"/>
          </a:xfrm>
        </p:spPr>
        <p:txBody>
          <a:bodyPr>
            <a:noAutofit/>
          </a:bodyPr>
          <a:lstStyle/>
          <a:p>
            <a:pPr algn="just">
              <a:buFont typeface="Wingdings" panose="05000000000000000000" pitchFamily="2" charset="2"/>
              <a:buChar char="Ø"/>
              <a:defRPr/>
            </a:pPr>
            <a:r>
              <a:rPr lang="el-GR" sz="2400" b="1" dirty="0">
                <a:solidFill>
                  <a:srgbClr val="0000FF"/>
                </a:solidFill>
              </a:rPr>
              <a:t>Τριμηνιαίος Προγραμματισμός </a:t>
            </a:r>
            <a:r>
              <a:rPr lang="el-GR" sz="2400" b="1" dirty="0" smtClean="0">
                <a:solidFill>
                  <a:srgbClr val="0000FF"/>
                </a:solidFill>
              </a:rPr>
              <a:t>Προσλήψεων.</a:t>
            </a:r>
            <a:endParaRPr lang="el-GR" sz="2400" b="1" dirty="0">
              <a:solidFill>
                <a:srgbClr val="0000FF"/>
              </a:solidFill>
            </a:endParaRPr>
          </a:p>
          <a:p>
            <a:pPr algn="just">
              <a:buFont typeface="Wingdings" panose="05000000000000000000" pitchFamily="2" charset="2"/>
              <a:buChar char="Ø"/>
              <a:defRPr/>
            </a:pPr>
            <a:r>
              <a:rPr lang="el-GR" sz="2400" b="1" dirty="0">
                <a:solidFill>
                  <a:srgbClr val="0000FF"/>
                </a:solidFill>
              </a:rPr>
              <a:t>Μηνιαία Παρακολούθηση των </a:t>
            </a:r>
            <a:r>
              <a:rPr lang="el-GR" sz="2400" b="1" dirty="0" smtClean="0">
                <a:solidFill>
                  <a:srgbClr val="0000FF"/>
                </a:solidFill>
              </a:rPr>
              <a:t>Αποχωρήσεων. </a:t>
            </a:r>
            <a:endParaRPr lang="el-GR" sz="2400" b="1" dirty="0">
              <a:solidFill>
                <a:srgbClr val="0000FF"/>
              </a:solidFill>
            </a:endParaRPr>
          </a:p>
          <a:p>
            <a:pPr algn="just">
              <a:buFont typeface="Wingdings" panose="05000000000000000000" pitchFamily="2" charset="2"/>
              <a:buChar char="Ø"/>
              <a:defRPr/>
            </a:pPr>
            <a:r>
              <a:rPr lang="el-GR" sz="2400" b="1" dirty="0">
                <a:solidFill>
                  <a:srgbClr val="0000FF"/>
                </a:solidFill>
              </a:rPr>
              <a:t>Ηλεκτρονική Διασύνδεση της </a:t>
            </a:r>
            <a:r>
              <a:rPr lang="el-GR" sz="2400" b="1" dirty="0" smtClean="0">
                <a:solidFill>
                  <a:srgbClr val="0000FF"/>
                </a:solidFill>
              </a:rPr>
              <a:t>Απογραφής.</a:t>
            </a:r>
            <a:endParaRPr lang="el-GR" sz="2400" b="1" dirty="0">
              <a:solidFill>
                <a:srgbClr val="0000FF"/>
              </a:solidFill>
            </a:endParaRPr>
          </a:p>
          <a:p>
            <a:pPr algn="just">
              <a:buFont typeface="Wingdings" panose="05000000000000000000" pitchFamily="2" charset="2"/>
              <a:buChar char="Ø"/>
              <a:defRPr/>
            </a:pPr>
            <a:endParaRPr lang="el-GR" sz="2400" b="1" dirty="0">
              <a:solidFill>
                <a:srgbClr val="0000FF"/>
              </a:solidFill>
            </a:endParaRPr>
          </a:p>
          <a:p>
            <a:pPr algn="just">
              <a:buFont typeface="Wingdings" panose="05000000000000000000" pitchFamily="2" charset="2"/>
              <a:buChar char="Ø"/>
              <a:defRPr/>
            </a:pPr>
            <a:r>
              <a:rPr lang="el-GR" sz="2400" b="1" dirty="0">
                <a:solidFill>
                  <a:srgbClr val="0000FF"/>
                </a:solidFill>
              </a:rPr>
              <a:t>Ενιαία Αρχή </a:t>
            </a:r>
            <a:r>
              <a:rPr lang="el-GR" sz="2400" b="1" dirty="0" smtClean="0">
                <a:solidFill>
                  <a:srgbClr val="0000FF"/>
                </a:solidFill>
              </a:rPr>
              <a:t>Πληρωμών.</a:t>
            </a:r>
            <a:endParaRPr lang="el-GR" sz="2400" b="1" dirty="0">
              <a:solidFill>
                <a:srgbClr val="0000FF"/>
              </a:solidFill>
            </a:endParaRPr>
          </a:p>
          <a:p>
            <a:pPr marL="800100" lvl="2" indent="0" algn="just">
              <a:buNone/>
              <a:defRPr/>
            </a:pPr>
            <a:r>
              <a:rPr lang="el-GR" b="1" dirty="0">
                <a:solidFill>
                  <a:srgbClr val="00B050"/>
                </a:solidFill>
              </a:rPr>
              <a:t>++</a:t>
            </a:r>
            <a:r>
              <a:rPr lang="el-GR" b="1" dirty="0"/>
              <a:t> </a:t>
            </a:r>
            <a:r>
              <a:rPr lang="el-GR" dirty="0"/>
              <a:t>Ευρύτερη σύνδεση πολιτικής διαχείρισης ΑΔ με τη διαδικασία διαμόρφωσης του προϋπολογισμού  &amp; την οικονομική </a:t>
            </a:r>
            <a:r>
              <a:rPr lang="el-GR" dirty="0" smtClean="0"/>
              <a:t>διαχείριση.</a:t>
            </a:r>
            <a:endParaRPr lang="el-GR" dirty="0"/>
          </a:p>
          <a:p>
            <a:pPr marL="800100" lvl="2" indent="0" algn="just">
              <a:buNone/>
              <a:defRPr/>
            </a:pPr>
            <a:r>
              <a:rPr lang="el-GR" b="1" dirty="0">
                <a:solidFill>
                  <a:srgbClr val="FF0000"/>
                </a:solidFill>
              </a:rPr>
              <a:t>--</a:t>
            </a:r>
            <a:r>
              <a:rPr lang="el-GR" dirty="0">
                <a:solidFill>
                  <a:srgbClr val="FF0000"/>
                </a:solidFill>
              </a:rPr>
              <a:t> </a:t>
            </a:r>
            <a:r>
              <a:rPr lang="el-GR" dirty="0"/>
              <a:t>Καταγραφή Αριθμητικών Δεδομένων δεν είναι αρκετή  Δυνατότητα Συλλογής &amp; </a:t>
            </a:r>
            <a:r>
              <a:rPr lang="el-GR" dirty="0" smtClean="0"/>
              <a:t>Επεξεργασίας. </a:t>
            </a: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322148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143000"/>
          </a:xfrm>
        </p:spPr>
        <p:txBody>
          <a:bodyPr>
            <a:noAutofit/>
          </a:bodyPr>
          <a:lstStyle/>
          <a:p>
            <a:r>
              <a:rPr lang="el-GR" sz="3200" u="sng" dirty="0"/>
              <a:t>Ανάλυση Άρθρου: </a:t>
            </a:r>
            <a:br>
              <a:rPr lang="el-GR" sz="3200" u="sng" dirty="0"/>
            </a:br>
            <a:r>
              <a:rPr lang="el-GR" sz="3200" dirty="0"/>
              <a:t>Μέτρα Αντιμετώπισης (6η)</a:t>
            </a:r>
            <a:br>
              <a:rPr lang="el-GR" sz="3200" dirty="0"/>
            </a:br>
            <a:endParaRPr lang="el-GR" sz="3200" dirty="0"/>
          </a:p>
        </p:txBody>
      </p:sp>
      <p:sp>
        <p:nvSpPr>
          <p:cNvPr id="3" name="2 - Θέση περιεχομένου"/>
          <p:cNvSpPr>
            <a:spLocks noGrp="1"/>
          </p:cNvSpPr>
          <p:nvPr>
            <p:ph sz="quarter" idx="1"/>
          </p:nvPr>
        </p:nvSpPr>
        <p:spPr>
          <a:xfrm>
            <a:off x="179512" y="1196752"/>
            <a:ext cx="8820981" cy="4525963"/>
          </a:xfrm>
        </p:spPr>
        <p:txBody>
          <a:bodyPr>
            <a:noAutofit/>
          </a:bodyPr>
          <a:lstStyle/>
          <a:p>
            <a:pPr algn="just">
              <a:buFont typeface="Wingdings" panose="05000000000000000000" pitchFamily="2" charset="2"/>
              <a:buChar char="Ø"/>
              <a:defRPr/>
            </a:pPr>
            <a:r>
              <a:rPr lang="el-GR" sz="2400" b="1" dirty="0">
                <a:solidFill>
                  <a:srgbClr val="0000FF"/>
                </a:solidFill>
              </a:rPr>
              <a:t>Δυνατότητα Συλλογής &amp; Επεξεργασίας Ποιοτικών Στοιχείων Διάγνωσης &amp; </a:t>
            </a:r>
            <a:r>
              <a:rPr lang="el-GR" sz="2400" b="1" dirty="0" err="1">
                <a:solidFill>
                  <a:srgbClr val="0000FF"/>
                </a:solidFill>
              </a:rPr>
              <a:t>Προτεραιοποίησης</a:t>
            </a:r>
            <a:r>
              <a:rPr lang="el-GR" sz="2400" b="1" dirty="0">
                <a:solidFill>
                  <a:srgbClr val="0000FF"/>
                </a:solidFill>
              </a:rPr>
              <a:t> </a:t>
            </a:r>
            <a:r>
              <a:rPr lang="el-GR" sz="2400" b="1" dirty="0" smtClean="0">
                <a:solidFill>
                  <a:srgbClr val="0000FF"/>
                </a:solidFill>
              </a:rPr>
              <a:t>Αναγκών.</a:t>
            </a:r>
            <a:endParaRPr lang="el-GR" sz="2400" b="1" dirty="0">
              <a:solidFill>
                <a:srgbClr val="0000FF"/>
              </a:solidFill>
            </a:endParaRPr>
          </a:p>
          <a:p>
            <a:pPr algn="just">
              <a:buFont typeface="Wingdings" panose="05000000000000000000" pitchFamily="2" charset="2"/>
              <a:buChar char="Ø"/>
              <a:defRPr/>
            </a:pPr>
            <a:r>
              <a:rPr lang="el-GR" sz="2400" b="1" dirty="0">
                <a:solidFill>
                  <a:srgbClr val="0000FF"/>
                </a:solidFill>
              </a:rPr>
              <a:t>Διαμόρφωση Μηχανισμού Ανίχνευσης, Επιλογής &amp; Κατανομής των Κατάλληλων ΑΠ για την επίτευξη βραχυπρόθεσμων και </a:t>
            </a:r>
            <a:r>
              <a:rPr lang="el-GR" sz="2400" b="1" dirty="0" err="1">
                <a:solidFill>
                  <a:srgbClr val="0000FF"/>
                </a:solidFill>
              </a:rPr>
              <a:t>μεσο</a:t>
            </a:r>
            <a:r>
              <a:rPr lang="el-GR" sz="2400" b="1" dirty="0">
                <a:solidFill>
                  <a:srgbClr val="0000FF"/>
                </a:solidFill>
              </a:rPr>
              <a:t>-μακροπρόθεσμων </a:t>
            </a:r>
            <a:r>
              <a:rPr lang="el-GR" sz="2400" b="1" dirty="0" smtClean="0">
                <a:solidFill>
                  <a:srgbClr val="0000FF"/>
                </a:solidFill>
              </a:rPr>
              <a:t>πόρων.</a:t>
            </a:r>
            <a:endParaRPr lang="el-GR" sz="2400" b="1" dirty="0">
              <a:solidFill>
                <a:srgbClr val="0000FF"/>
              </a:solidFill>
            </a:endParaRPr>
          </a:p>
          <a:p>
            <a:pPr algn="just">
              <a:buFont typeface="Wingdings" panose="05000000000000000000" pitchFamily="2" charset="2"/>
              <a:buChar char="Ø"/>
              <a:defRPr/>
            </a:pPr>
            <a:r>
              <a:rPr lang="el-GR" sz="2400" b="1" dirty="0">
                <a:solidFill>
                  <a:srgbClr val="0000FF"/>
                </a:solidFill>
              </a:rPr>
              <a:t>Η συρρίκνωση του Δημοσίου Τομέα δεν αποτελεί βιώσιμη </a:t>
            </a:r>
            <a:r>
              <a:rPr lang="el-GR" sz="2400" b="1" dirty="0" smtClean="0">
                <a:solidFill>
                  <a:srgbClr val="0000FF"/>
                </a:solidFill>
              </a:rPr>
              <a:t>λύση.</a:t>
            </a:r>
            <a:endParaRPr lang="el-GR" sz="2400" b="1" dirty="0">
              <a:solidFill>
                <a:srgbClr val="0000FF"/>
              </a:solidFill>
            </a:endParaRPr>
          </a:p>
          <a:p>
            <a:pPr algn="just">
              <a:buFont typeface="Wingdings" panose="05000000000000000000" pitchFamily="2" charset="2"/>
              <a:buChar char="Ø"/>
              <a:defRPr/>
            </a:pPr>
            <a:r>
              <a:rPr lang="el-GR" sz="2400" b="1" dirty="0">
                <a:solidFill>
                  <a:srgbClr val="0000FF"/>
                </a:solidFill>
              </a:rPr>
              <a:t>Εισαγωγή «Στρατηγικής Ευκινησίας» (</a:t>
            </a:r>
            <a:r>
              <a:rPr lang="el-GR" sz="2400" b="1" dirty="0" err="1">
                <a:solidFill>
                  <a:srgbClr val="0000FF"/>
                </a:solidFill>
              </a:rPr>
              <a:t>Strategicagility</a:t>
            </a:r>
            <a:r>
              <a:rPr lang="el-GR" sz="2400" b="1" dirty="0" smtClean="0">
                <a:solidFill>
                  <a:srgbClr val="0000FF"/>
                </a:solidFill>
              </a:rPr>
              <a:t>).</a:t>
            </a:r>
            <a:endParaRPr lang="el-GR" sz="2400" b="1" dirty="0">
              <a:solidFill>
                <a:srgbClr val="0000FF"/>
              </a:solidFill>
            </a:endParaRPr>
          </a:p>
          <a:p>
            <a:pPr marL="400050" lvl="1" indent="0" algn="just">
              <a:buNone/>
              <a:defRPr/>
            </a:pPr>
            <a:r>
              <a:rPr lang="el-GR" sz="2000" dirty="0" smtClean="0"/>
              <a:t> </a:t>
            </a:r>
            <a:r>
              <a:rPr lang="el-GR" sz="2000" dirty="0"/>
              <a:t>- Άρση Εμποδίων που περιορίζουν την Κινητικότητα </a:t>
            </a:r>
            <a:r>
              <a:rPr lang="el-GR" sz="2000" dirty="0" smtClean="0"/>
              <a:t>ΔΥ.</a:t>
            </a:r>
          </a:p>
          <a:p>
            <a:pPr marL="400050" lvl="1" indent="0" algn="just">
              <a:buNone/>
              <a:defRPr/>
            </a:pPr>
            <a:r>
              <a:rPr lang="el-GR" sz="2000" dirty="0" smtClean="0"/>
              <a:t> </a:t>
            </a:r>
            <a:r>
              <a:rPr lang="el-GR" sz="2000" dirty="0"/>
              <a:t>- Ενίσχυση Δυνατότητας Διαχείρισης &amp; Αξιολόγησης </a:t>
            </a:r>
            <a:r>
              <a:rPr lang="el-GR" sz="2000" dirty="0" smtClean="0"/>
              <a:t>Δεδομένων.</a:t>
            </a:r>
            <a:endParaRPr lang="el-GR" sz="2000" dirty="0"/>
          </a:p>
          <a:p>
            <a:pPr marL="400050" lvl="1" indent="0" algn="just">
              <a:buNone/>
              <a:defRPr/>
            </a:pPr>
            <a:r>
              <a:rPr lang="el-GR" sz="2000" dirty="0" smtClean="0"/>
              <a:t> </a:t>
            </a:r>
            <a:r>
              <a:rPr lang="el-GR" sz="2000" dirty="0"/>
              <a:t>- Μέτρηση &amp; Αξιολόγηση Υπαλλήλων &amp; Δομών </a:t>
            </a:r>
            <a:r>
              <a:rPr lang="el-GR" sz="2000" dirty="0" smtClean="0"/>
              <a:t>.</a:t>
            </a:r>
            <a:endParaRPr lang="el-GR" sz="2000" dirty="0"/>
          </a:p>
          <a:p>
            <a:pPr marL="800100" lvl="2" indent="0" algn="just">
              <a:buNone/>
              <a:defRPr/>
            </a:pP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405459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646331"/>
          </a:xfrm>
          <a:prstGeom prst="rect">
            <a:avLst/>
          </a:prstGeom>
        </p:spPr>
        <p:txBody>
          <a:bodyPr wrap="square">
            <a:spAutoFit/>
          </a:bodyPr>
          <a:lstStyle/>
          <a:p>
            <a:r>
              <a:rPr lang="el-GR" dirty="0" smtClean="0"/>
              <a:t>Διοίκηση </a:t>
            </a:r>
            <a:r>
              <a:rPr lang="el-GR" dirty="0"/>
              <a:t>Ανθρωπίνων </a:t>
            </a:r>
            <a:r>
              <a:rPr lang="el-GR" dirty="0" smtClean="0"/>
              <a:t>Πόρων</a:t>
            </a:r>
            <a:r>
              <a:rPr lang="en-US" dirty="0" smtClean="0"/>
              <a:t> (2002),</a:t>
            </a:r>
            <a:r>
              <a:rPr lang="el-GR" dirty="0" smtClean="0"/>
              <a:t> Κ</a:t>
            </a:r>
            <a:r>
              <a:rPr lang="el-GR" dirty="0"/>
              <a:t>. </a:t>
            </a:r>
            <a:r>
              <a:rPr lang="el-GR" dirty="0" err="1"/>
              <a:t>Τερζίδης</a:t>
            </a:r>
            <a:r>
              <a:rPr lang="el-GR" dirty="0"/>
              <a:t>, Κ. </a:t>
            </a:r>
            <a:r>
              <a:rPr lang="el-GR" dirty="0" err="1" smtClean="0"/>
              <a:t>Τζωρτζάκης</a:t>
            </a:r>
            <a:r>
              <a:rPr lang="en-US" dirty="0" smtClean="0"/>
              <a:t> </a:t>
            </a:r>
            <a:r>
              <a:rPr lang="el-GR" dirty="0" smtClean="0"/>
              <a:t>Εκδόσεις …… (Σελ</a:t>
            </a:r>
            <a:r>
              <a:rPr lang="el-GR" dirty="0"/>
              <a:t>. 40-42) </a:t>
            </a:r>
          </a:p>
          <a:p>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b="1" dirty="0" smtClean="0"/>
              <a:t>Βιβλιογραφία</a:t>
            </a:r>
            <a:endParaRPr lang="el-GR" b="1" dirty="0"/>
          </a:p>
        </p:txBody>
      </p:sp>
      <p:sp>
        <p:nvSpPr>
          <p:cNvPr id="3" name="Θέση περιεχομένου 1"/>
          <p:cNvSpPr>
            <a:spLocks noGrp="1"/>
          </p:cNvSpPr>
          <p:nvPr>
            <p:ph idx="1"/>
          </p:nvPr>
        </p:nvSpPr>
        <p:spPr/>
        <p:txBody>
          <a:bodyPr>
            <a:normAutofit/>
          </a:bodyPr>
          <a:lstStyle/>
          <a:p>
            <a:r>
              <a:rPr lang="el-GR" sz="2800" dirty="0"/>
              <a:t>Διοίκηση Ανθρωπίνων Πόρων (2002), Κ. </a:t>
            </a:r>
            <a:r>
              <a:rPr lang="el-GR" sz="2800" dirty="0" err="1"/>
              <a:t>Τερζίδης</a:t>
            </a:r>
            <a:r>
              <a:rPr lang="el-GR" sz="2800" dirty="0"/>
              <a:t>, Κ. Τζωρτζάκης Εκδόσεις …… (Σελ. 40-42) </a:t>
            </a:r>
          </a:p>
          <a:p>
            <a:pPr marL="0" indent="0">
              <a:buNone/>
            </a:pPr>
            <a:endParaRPr lang="el-GR" sz="2800" dirty="0"/>
          </a:p>
          <a:p>
            <a:pPr marL="0" indent="0">
              <a:buNone/>
            </a:pPr>
            <a:endParaRPr lang="el-GR" sz="28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extLst>
      <p:ext uri="{BB962C8B-B14F-4D97-AF65-F5344CB8AC3E}">
        <p14:creationId xmlns:p14="http://schemas.microsoft.com/office/powerpoint/2010/main" val="1710581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4294967295"/>
          </p:nvPr>
        </p:nvSpPr>
        <p:spPr>
          <a:xfrm>
            <a:off x="6553200" y="6356350"/>
            <a:ext cx="2133600" cy="365125"/>
          </a:xfrm>
          <a:prstGeom prst="rect">
            <a:avLst/>
          </a:prstGeom>
        </p:spPr>
        <p:txBody>
          <a:bodyPr/>
          <a:lstStyle/>
          <a:p>
            <a:pPr algn="r"/>
            <a:fld id="{2F6EEB8D-302B-4BB7-AB7B-5E18E67E8EEA}" type="slidenum">
              <a:rPr lang="el-GR" smtClean="0"/>
              <a:pPr algn="r"/>
              <a:t>16</a:t>
            </a:fld>
            <a:endParaRPr lang="el-GR" dirty="0"/>
          </a:p>
        </p:txBody>
      </p:sp>
    </p:spTree>
    <p:custDataLst>
      <p:tags r:id="rId1"/>
    </p:custDataLst>
    <p:extLst>
      <p:ext uri="{BB962C8B-B14F-4D97-AF65-F5344CB8AC3E}">
        <p14:creationId xmlns:p14="http://schemas.microsoft.com/office/powerpoint/2010/main" val="171054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
        <p:nvSpPr>
          <p:cNvPr id="3" name="Θέση αριθμού διαφάνειας 2"/>
          <p:cNvSpPr>
            <a:spLocks noGrp="1"/>
          </p:cNvSpPr>
          <p:nvPr>
            <p:ph type="sldNum" sz="quarter" idx="4294967295"/>
          </p:nvPr>
        </p:nvSpPr>
        <p:spPr>
          <a:xfrm>
            <a:off x="6553200" y="6356350"/>
            <a:ext cx="2133600" cy="365125"/>
          </a:xfrm>
          <a:prstGeom prst="rect">
            <a:avLst/>
          </a:prstGeom>
        </p:spPr>
        <p:txBody>
          <a:bodyPr/>
          <a:lstStyle/>
          <a:p>
            <a:fld id="{2F6EEB8D-302B-4BB7-AB7B-5E18E67E8EEA}" type="slidenum">
              <a:rPr lang="el-GR" smtClean="0"/>
              <a:t>17</a:t>
            </a:fld>
            <a:endParaRPr lang="el-GR"/>
          </a:p>
        </p:txBody>
      </p:sp>
    </p:spTree>
    <p:extLst>
      <p:ext uri="{BB962C8B-B14F-4D97-AF65-F5344CB8AC3E}">
        <p14:creationId xmlns:p14="http://schemas.microsoft.com/office/powerpoint/2010/main" val="235871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endParaRPr lang="el-GR" sz="2000" dirty="0"/>
          </a:p>
        </p:txBody>
      </p:sp>
      <p:sp>
        <p:nvSpPr>
          <p:cNvPr id="2" name="Θέση αριθμού διαφάνειας 1"/>
          <p:cNvSpPr>
            <a:spLocks noGrp="1"/>
          </p:cNvSpPr>
          <p:nvPr>
            <p:ph type="sldNum" sz="quarter" idx="12"/>
          </p:nvPr>
        </p:nvSpPr>
        <p:spPr/>
        <p:txBody>
          <a:bodyPr/>
          <a:lstStyle/>
          <a:p>
            <a:fld id="{2F6EEB8D-302B-4BB7-AB7B-5E18E67E8EEA}" type="slidenum">
              <a:rPr lang="el-GR" smtClean="0"/>
              <a:t>18</a:t>
            </a:fld>
            <a:endParaRPr lang="el-GR" dirty="0"/>
          </a:p>
        </p:txBody>
      </p:sp>
    </p:spTree>
    <p:extLst>
      <p:ext uri="{BB962C8B-B14F-4D97-AF65-F5344CB8AC3E}">
        <p14:creationId xmlns:p14="http://schemas.microsoft.com/office/powerpoint/2010/main" val="134284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Αναγνωστόπουλος Αχιλλέας  2015. </a:t>
            </a:r>
            <a:r>
              <a:rPr lang="el-GR" sz="2400" dirty="0"/>
              <a:t> </a:t>
            </a:r>
            <a:r>
              <a:rPr lang="el-GR" sz="2400" dirty="0" smtClean="0"/>
              <a:t>Αναγνωστόπουλος Αχιλλέας  </a:t>
            </a:r>
            <a:br>
              <a:rPr lang="el-GR" sz="2400" dirty="0" smtClean="0"/>
            </a:br>
            <a:r>
              <a:rPr lang="el-GR" sz="2400" dirty="0" smtClean="0"/>
              <a:t>«Διοίκηση Ανθρωπίνων Πόρων» Έκδοση 1.0 Λάρισα  01/09/2015 . </a:t>
            </a:r>
            <a:r>
              <a:rPr lang="el-GR" sz="2400" dirty="0"/>
              <a:t>Διαθέσιμο από τη δικτυακή </a:t>
            </a:r>
            <a:r>
              <a:rPr lang="el-GR" sz="2400" dirty="0" smtClean="0"/>
              <a:t>διεύθυνση: </a:t>
            </a:r>
            <a:r>
              <a:rPr lang="en-US" sz="2400" dirty="0">
                <a:solidFill>
                  <a:srgbClr val="FF0000"/>
                </a:solidFill>
                <a:hlinkClick r:id="rId3"/>
              </a:rPr>
              <a:t>http://cdev.teilar.gr/courses/LOG104</a:t>
            </a:r>
            <a:r>
              <a:rPr lang="en-US" sz="2400" dirty="0" smtClean="0">
                <a:solidFill>
                  <a:srgbClr val="FF0000"/>
                </a:solidFill>
                <a:hlinkClick r:id="rId3"/>
              </a:rPr>
              <a:t>/</a:t>
            </a:r>
            <a:r>
              <a:rPr lang="el-GR" sz="2400" dirty="0" smtClean="0">
                <a:solidFill>
                  <a:srgbClr val="FF0000"/>
                </a:solidFill>
              </a:rPr>
              <a:t> </a:t>
            </a:r>
            <a:endParaRPr lang="el-GR" sz="2400" dirty="0"/>
          </a:p>
          <a:p>
            <a:endParaRPr lang="el-GR" sz="20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19</a:t>
            </a:fld>
            <a:endParaRPr lang="el-GR" dirty="0"/>
          </a:p>
        </p:txBody>
      </p:sp>
    </p:spTree>
    <p:extLst>
      <p:ext uri="{BB962C8B-B14F-4D97-AF65-F5344CB8AC3E}">
        <p14:creationId xmlns:p14="http://schemas.microsoft.com/office/powerpoint/2010/main" val="418887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20</a:t>
            </a:fld>
            <a:endParaRPr lang="el-GR" dirty="0"/>
          </a:p>
        </p:txBody>
      </p:sp>
    </p:spTree>
    <p:custDataLst>
      <p:tags r:id="rId1"/>
    </p:custDataLst>
    <p:extLst>
      <p:ext uri="{BB962C8B-B14F-4D97-AF65-F5344CB8AC3E}">
        <p14:creationId xmlns:p14="http://schemas.microsoft.com/office/powerpoint/2010/main" val="1047937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21</a:t>
            </a:fld>
            <a:endParaRPr lang="el-GR" dirty="0"/>
          </a:p>
        </p:txBody>
      </p:sp>
    </p:spTree>
    <p:extLst>
      <p:ext uri="{BB962C8B-B14F-4D97-AF65-F5344CB8AC3E}">
        <p14:creationId xmlns:p14="http://schemas.microsoft.com/office/powerpoint/2010/main" val="280930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179512" y="1855365"/>
            <a:ext cx="8856984"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Να αναφέρει προτάσεις αντιμετώπισης ανθρωπίνων πόρων </a:t>
            </a:r>
            <a:r>
              <a:rPr lang="el-GR" sz="2800" dirty="0"/>
              <a:t>λόγω </a:t>
            </a:r>
            <a:r>
              <a:rPr lang="el-GR" sz="2800" dirty="0" smtClean="0"/>
              <a:t>κρίσης.</a:t>
            </a:r>
          </a:p>
          <a:p>
            <a:pPr lvl="0"/>
            <a:r>
              <a:rPr lang="el-GR" sz="2800" dirty="0" smtClean="0"/>
              <a:t>Να αναφέρει περιοριστικές πολιτικές που ακολουθούνται. </a:t>
            </a:r>
          </a:p>
          <a:p>
            <a:pPr lvl="0"/>
            <a:r>
              <a:rPr lang="el-GR" sz="2800" dirty="0" smtClean="0"/>
              <a:t>Να αναφέρει μέτρα επίτευξης.</a:t>
            </a:r>
          </a:p>
          <a:p>
            <a:pPr lvl="0"/>
            <a:r>
              <a:rPr lang="el-GR" sz="2800" dirty="0" smtClean="0"/>
              <a:t>Να αναφέρει μέτρα αντιμετώπισης. </a:t>
            </a:r>
          </a:p>
          <a:p>
            <a:pPr lvl="0"/>
            <a:endParaRPr lang="el-GR" sz="2800" dirty="0"/>
          </a:p>
        </p:txBody>
      </p:sp>
      <p:sp>
        <p:nvSpPr>
          <p:cNvPr id="5" name="Θέση υποσέλιδου 3" descr="."/>
          <p:cNvSpPr txBox="1">
            <a:spLocks/>
          </p:cNvSpPr>
          <p:nvPr>
            <p:custDataLst>
              <p:tags r:id="rId4"/>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2400" u="sng" dirty="0">
                <a:solidFill>
                  <a:srgbClr val="0000FF"/>
                </a:solidFill>
                <a:hlinkClick r:id="rId8" action="ppaction://hlinksldjump"/>
              </a:rPr>
              <a:t>Νέα Στρατηγική για τη Διαχείριση ΑΠ της Δημόσιας Διοίκησης </a:t>
            </a:r>
            <a:r>
              <a:rPr lang="el-GR" sz="2400" u="sng" dirty="0">
                <a:solidFill>
                  <a:srgbClr val="0000FF"/>
                </a:solidFill>
                <a:hlinkClick r:id="rId9" action="ppaction://hlinksldjump"/>
              </a:rPr>
              <a:t>. </a:t>
            </a:r>
            <a:endParaRPr lang="el-GR" sz="2400" u="sng" dirty="0" smtClean="0">
              <a:solidFill>
                <a:srgbClr val="0000FF"/>
              </a:solidFill>
            </a:endParaRPr>
          </a:p>
          <a:p>
            <a:pPr lvl="1">
              <a:buFont typeface="Wingdings" pitchFamily="2" charset="2"/>
              <a:buChar char="§"/>
            </a:pPr>
            <a:r>
              <a:rPr lang="el-GR" sz="2400" u="sng" dirty="0">
                <a:solidFill>
                  <a:srgbClr val="0000FF"/>
                </a:solidFill>
                <a:hlinkClick r:id="rId10" action="ppaction://hlinksldjump"/>
              </a:rPr>
              <a:t>Προτάσεις Αντιμετώπισης Ανθρωπίνων Πόρων λόγω Κρίσης</a:t>
            </a:r>
            <a:r>
              <a:rPr lang="el-GR" sz="2400" u="sng" dirty="0">
                <a:solidFill>
                  <a:srgbClr val="0000FF"/>
                </a:solidFill>
              </a:rPr>
              <a:t>. </a:t>
            </a:r>
          </a:p>
          <a:p>
            <a:pPr lvl="1">
              <a:buFont typeface="Wingdings" pitchFamily="2" charset="2"/>
              <a:buChar char="§"/>
            </a:pPr>
            <a:r>
              <a:rPr lang="el-GR" sz="2400" u="sng" dirty="0">
                <a:solidFill>
                  <a:srgbClr val="0000FF"/>
                </a:solidFill>
                <a:hlinkClick r:id="rId11" action="ppaction://hlinksldjump"/>
              </a:rPr>
              <a:t>Μεταρρυθμίσεις Δημοσίων </a:t>
            </a:r>
            <a:r>
              <a:rPr lang="el-GR" sz="2400" u="sng" dirty="0" smtClean="0">
                <a:solidFill>
                  <a:srgbClr val="0000FF"/>
                </a:solidFill>
                <a:hlinkClick r:id="rId11" action="ppaction://hlinksldjump"/>
              </a:rPr>
              <a:t>Υπαλλήλων στην Ελλάδα</a:t>
            </a:r>
            <a:r>
              <a:rPr lang="el-GR" sz="2400" u="sng" dirty="0" smtClean="0">
                <a:solidFill>
                  <a:srgbClr val="0000FF"/>
                </a:solidFill>
              </a:rPr>
              <a:t>.</a:t>
            </a:r>
          </a:p>
          <a:p>
            <a:pPr lvl="1">
              <a:buFont typeface="Wingdings" pitchFamily="2" charset="2"/>
              <a:buChar char="§"/>
            </a:pPr>
            <a:r>
              <a:rPr lang="el-GR" sz="2400" u="sng" dirty="0" smtClean="0">
                <a:solidFill>
                  <a:srgbClr val="0000FF"/>
                </a:solidFill>
                <a:hlinkClick r:id="rId12" action="ppaction://hlinksldjump"/>
              </a:rPr>
              <a:t>Μέτρα Επίτευξης</a:t>
            </a:r>
            <a:r>
              <a:rPr lang="en-US" sz="2400" u="sng" dirty="0" smtClean="0">
                <a:solidFill>
                  <a:srgbClr val="0000FF"/>
                </a:solidFill>
                <a:hlinkClick r:id="rId10" action="ppaction://hlinksldjump"/>
              </a:rPr>
              <a:t>.</a:t>
            </a:r>
            <a:endParaRPr lang="el-GR" sz="2400" u="sng" dirty="0" smtClean="0">
              <a:solidFill>
                <a:srgbClr val="0000FF"/>
              </a:solidFill>
              <a:hlinkClick r:id="rId10" action="ppaction://hlinksldjump"/>
            </a:endParaRPr>
          </a:p>
          <a:p>
            <a:pPr lvl="1">
              <a:buFont typeface="Wingdings" pitchFamily="2" charset="2"/>
              <a:buChar char="§"/>
            </a:pPr>
            <a:r>
              <a:rPr lang="el-GR" sz="2400" u="sng" dirty="0">
                <a:solidFill>
                  <a:srgbClr val="0000FF"/>
                </a:solidFill>
                <a:hlinkClick r:id="rId13" action="ppaction://hlinksldjump"/>
              </a:rPr>
              <a:t>Μέτρα </a:t>
            </a:r>
            <a:r>
              <a:rPr lang="el-GR" sz="2400" u="sng" dirty="0" smtClean="0">
                <a:solidFill>
                  <a:srgbClr val="0000FF"/>
                </a:solidFill>
                <a:hlinkClick r:id="rId13" action="ppaction://hlinksldjump"/>
              </a:rPr>
              <a:t>Αντιμετώπισης</a:t>
            </a:r>
            <a:r>
              <a:rPr lang="el-GR" sz="2400" u="sng" dirty="0" smtClean="0">
                <a:solidFill>
                  <a:srgbClr val="0000FF"/>
                </a:solidFill>
                <a:hlinkClick r:id="rId10" action="ppaction://hlinksldjump"/>
              </a:rPr>
              <a:t>.</a:t>
            </a:r>
            <a:r>
              <a:rPr lang="el-GR" sz="2400" u="sng" dirty="0">
                <a:solidFill>
                  <a:srgbClr val="0000FF"/>
                </a:solidFill>
                <a:hlinkClick r:id="rId10" action="ppaction://hlinksldjump"/>
              </a:rPr>
              <a:t/>
            </a:r>
            <a:br>
              <a:rPr lang="el-GR" sz="2400" u="sng" dirty="0">
                <a:solidFill>
                  <a:srgbClr val="0000FF"/>
                </a:solidFill>
                <a:hlinkClick r:id="rId10" action="ppaction://hlinksldjump"/>
              </a:rPr>
            </a:br>
            <a:endParaRPr lang="el-GR" sz="2400" u="sng" dirty="0" smtClean="0">
              <a:solidFill>
                <a:srgbClr val="0000FF"/>
              </a:solidFill>
              <a:hlinkClick r:id="rId10" action="ppaction://hlinksldjump"/>
            </a:endParaRPr>
          </a:p>
          <a:p>
            <a:pPr lvl="1">
              <a:buFont typeface="Wingdings" pitchFamily="2" charset="2"/>
              <a:buChar char="§"/>
            </a:pPr>
            <a:endParaRPr lang="el-GR" sz="2400" u="sng" dirty="0" smtClean="0">
              <a:solidFill>
                <a:srgbClr val="0000FF"/>
              </a:solidFill>
            </a:endParaRPr>
          </a:p>
          <a:p>
            <a:pPr lvl="1">
              <a:buFont typeface="Wingdings" pitchFamily="2" charset="2"/>
              <a:buChar char="§"/>
            </a:pPr>
            <a:endParaRPr lang="en-US" sz="2400" u="sng" dirty="0">
              <a:solidFill>
                <a:srgbClr val="0000FF"/>
              </a:solidFill>
            </a:endParaRPr>
          </a:p>
          <a:p>
            <a:pPr>
              <a:buFont typeface="Wingdings" pitchFamily="2" charset="2"/>
              <a:buChar char="§"/>
            </a:pPr>
            <a:endParaRPr lang="el-GR" sz="2800" u="sng" dirty="0">
              <a:solidFill>
                <a:srgbClr val="0000FF"/>
              </a:solidFill>
            </a:endParaRPr>
          </a:p>
        </p:txBody>
      </p:sp>
      <p:sp>
        <p:nvSpPr>
          <p:cNvPr id="4" name="Slide Number Placeholder 3" descr="."/>
          <p:cNvSpPr>
            <a:spLocks noGrp="1"/>
          </p:cNvSpPr>
          <p:nvPr>
            <p:ph type="sldNum" sz="quarter" idx="12"/>
            <p:custDataLst>
              <p:tags r:id="rId4"/>
            </p:custDataLst>
          </p:nvPr>
        </p:nvSpPr>
        <p:spPr/>
        <p:txBody>
          <a:bodyPr/>
          <a:lstStyle/>
          <a:p>
            <a:fld id="{95390251-5B84-4D2F-A9C7-1C62C4738B3F}" type="slidenum">
              <a:rPr lang="el-GR" smtClean="0"/>
              <a:pPr/>
              <a:t>5</a:t>
            </a:fld>
            <a:endParaRPr lang="el-GR" dirty="0"/>
          </a:p>
        </p:txBody>
      </p:sp>
      <p:sp>
        <p:nvSpPr>
          <p:cNvPr id="7" name="Θέση υποσέλιδου 3" descr="."/>
          <p:cNvSpPr txBox="1">
            <a:spLocks/>
          </p:cNvSpPr>
          <p:nvPr>
            <p:custDataLst>
              <p:tags r:id="rId5"/>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ΑΣΚΗΣΕΙΣ ΠΡΑΞΗΣ</a:t>
            </a:r>
          </a:p>
        </p:txBody>
      </p:sp>
      <p:sp>
        <p:nvSpPr>
          <p:cNvPr id="3" name="2 - Θέση περιεχομένου"/>
          <p:cNvSpPr>
            <a:spLocks noGrp="1"/>
          </p:cNvSpPr>
          <p:nvPr>
            <p:ph sz="quarter" idx="1"/>
          </p:nvPr>
        </p:nvSpPr>
        <p:spPr/>
        <p:txBody>
          <a:bodyPr>
            <a:normAutofit fontScale="92500" lnSpcReduction="10000"/>
          </a:bodyPr>
          <a:lstStyle/>
          <a:p>
            <a:pPr marL="0" indent="0" algn="ctr">
              <a:buNone/>
            </a:pPr>
            <a:r>
              <a:rPr lang="el-GR" dirty="0"/>
              <a:t/>
            </a:r>
            <a:br>
              <a:rPr lang="el-GR" dirty="0"/>
            </a:br>
            <a:r>
              <a:rPr lang="el-GR" dirty="0"/>
              <a:t>A) Ανάλυση-Συζήτηση Άρθρου</a:t>
            </a:r>
            <a:br>
              <a:rPr lang="el-GR" dirty="0"/>
            </a:br>
            <a:r>
              <a:rPr lang="el-GR" dirty="0"/>
              <a:t>Β) Δημιουργία Διεύθυνσης  Ανθρωπίνων Πόρων: Φάρος ΑΕ Βιομηχανία Μπαταριών</a:t>
            </a:r>
            <a:br>
              <a:rPr lang="el-GR" dirty="0"/>
            </a:br>
            <a:r>
              <a:rPr lang="el-GR" dirty="0"/>
              <a:t>Βιβλίο: Διοίκηση Ανθρωπίνων Πόρων - </a:t>
            </a:r>
            <a:br>
              <a:rPr lang="el-GR" dirty="0"/>
            </a:br>
            <a:r>
              <a:rPr lang="el-GR" dirty="0"/>
              <a:t>(Κ. </a:t>
            </a:r>
            <a:r>
              <a:rPr lang="el-GR" dirty="0" err="1"/>
              <a:t>Τερζίδης</a:t>
            </a:r>
            <a:r>
              <a:rPr lang="el-GR" dirty="0"/>
              <a:t>, Κ. </a:t>
            </a:r>
            <a:r>
              <a:rPr lang="el-GR" dirty="0" err="1"/>
              <a:t>Τζωρτζάκης</a:t>
            </a:r>
            <a:r>
              <a:rPr lang="el-GR" dirty="0"/>
              <a:t> Σελ. 40-42) </a:t>
            </a:r>
            <a:br>
              <a:rPr lang="el-GR" dirty="0"/>
            </a:br>
            <a:r>
              <a:rPr lang="el-GR" dirty="0"/>
              <a:t/>
            </a:r>
            <a:br>
              <a:rPr lang="el-GR" dirty="0"/>
            </a:br>
            <a:r>
              <a:rPr lang="el-GR" dirty="0"/>
              <a:t> </a:t>
            </a:r>
            <a:br>
              <a:rPr lang="el-GR" dirty="0"/>
            </a:br>
            <a:r>
              <a:rPr lang="el-GR" dirty="0"/>
              <a:t>10 Μαρτίου 2015</a:t>
            </a:r>
            <a:br>
              <a:rPr lang="el-GR" dirty="0"/>
            </a:br>
            <a:endParaRPr lang="el-GR" sz="3200"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6</a:t>
            </a:fld>
            <a:endParaRPr kumimoji="0" lang="en-US" dirty="0"/>
          </a:p>
        </p:txBody>
      </p:sp>
      <p:sp>
        <p:nvSpPr>
          <p:cNvPr id="7" name="Θέση υποσέλιδου 3" descr="."/>
          <p:cNvSpPr txBox="1">
            <a:spLocks/>
          </p:cNvSpPr>
          <p:nvPr>
            <p:custDataLst>
              <p:tags r:id="rId3"/>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Tree>
    <p:custDataLst>
      <p:tags r:id="rId1"/>
    </p:custDataLst>
    <p:extLst>
      <p:ext uri="{BB962C8B-B14F-4D97-AF65-F5344CB8AC3E}">
        <p14:creationId xmlns:p14="http://schemas.microsoft.com/office/powerpoint/2010/main" val="54219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a:t>
            </a:r>
            <a:r>
              <a:rPr lang="el-GR" baseline="30000" dirty="0" smtClean="0"/>
              <a:t>η</a:t>
            </a:r>
            <a:r>
              <a:rPr lang="el-GR" dirty="0" smtClean="0"/>
              <a:t> ώρα</a:t>
            </a:r>
            <a:endParaRPr lang="el-GR" dirty="0"/>
          </a:p>
        </p:txBody>
      </p:sp>
      <p:sp>
        <p:nvSpPr>
          <p:cNvPr id="3" name="2 - Θέση περιεχομένου"/>
          <p:cNvSpPr>
            <a:spLocks noGrp="1"/>
          </p:cNvSpPr>
          <p:nvPr>
            <p:ph sz="quarter" idx="1"/>
          </p:nvPr>
        </p:nvSpPr>
        <p:spPr/>
        <p:txBody>
          <a:bodyPr>
            <a:normAutofit/>
          </a:bodyPr>
          <a:lstStyle/>
          <a:p>
            <a:pPr marL="0" indent="0" algn="ctr">
              <a:buNone/>
            </a:pPr>
            <a:r>
              <a:rPr lang="el-GR" b="1" dirty="0"/>
              <a:t>Ανάλυση-Συζήτηση Άρθρου</a:t>
            </a:r>
            <a:r>
              <a:rPr lang="el-GR" b="1" dirty="0" smtClean="0"/>
              <a:t>:</a:t>
            </a:r>
          </a:p>
          <a:p>
            <a:pPr marL="0" indent="0" algn="ctr">
              <a:buNone/>
            </a:pPr>
            <a:r>
              <a:rPr lang="el-GR" b="1" dirty="0"/>
              <a:t/>
            </a:r>
            <a:br>
              <a:rPr lang="el-GR" b="1" dirty="0"/>
            </a:br>
            <a:r>
              <a:rPr lang="el-GR" dirty="0"/>
              <a:t>Νέα Στρατηγική για τη Διαχείριση </a:t>
            </a:r>
            <a:r>
              <a:rPr lang="el-GR" dirty="0" smtClean="0"/>
              <a:t>Ανθρωπίνων Πόρων της </a:t>
            </a:r>
            <a:r>
              <a:rPr lang="el-GR" dirty="0"/>
              <a:t>Δημόσιας Διοίκησης</a:t>
            </a:r>
            <a:br>
              <a:rPr lang="el-GR" dirty="0"/>
            </a:br>
            <a:endParaRPr lang="el-GR" sz="3200"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7</a:t>
            </a:fld>
            <a:endParaRPr kumimoji="0" lang="en-US" dirty="0"/>
          </a:p>
        </p:txBody>
      </p:sp>
      <p:sp>
        <p:nvSpPr>
          <p:cNvPr id="7" name="Θέση υποσέλιδου 3" descr="."/>
          <p:cNvSpPr txBox="1">
            <a:spLocks/>
          </p:cNvSpPr>
          <p:nvPr>
            <p:custDataLst>
              <p:tags r:id="rId3"/>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Tree>
    <p:custDataLst>
      <p:tags r:id="rId1"/>
    </p:custDataLst>
    <p:extLst>
      <p:ext uri="{BB962C8B-B14F-4D97-AF65-F5344CB8AC3E}">
        <p14:creationId xmlns:p14="http://schemas.microsoft.com/office/powerpoint/2010/main" val="32909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143000"/>
          </a:xfrm>
        </p:spPr>
        <p:txBody>
          <a:bodyPr>
            <a:noAutofit/>
          </a:bodyPr>
          <a:lstStyle/>
          <a:p>
            <a:r>
              <a:rPr lang="el-GR" sz="3200" u="sng" dirty="0"/>
              <a:t>Ανάλυση Άρθρου: </a:t>
            </a:r>
            <a:r>
              <a:rPr lang="el-GR" sz="3200" u="sng" dirty="0" smtClean="0"/>
              <a:t/>
            </a:r>
            <a:br>
              <a:rPr lang="el-GR" sz="3200" u="sng" dirty="0" smtClean="0"/>
            </a:br>
            <a:r>
              <a:rPr lang="el-GR" sz="3200" dirty="0" smtClean="0"/>
              <a:t>Νέα </a:t>
            </a:r>
            <a:r>
              <a:rPr lang="el-GR" sz="3200" dirty="0"/>
              <a:t>Στρατηγική για τη Διαχείριση </a:t>
            </a:r>
            <a:r>
              <a:rPr lang="el-GR" sz="3200" dirty="0" smtClean="0"/>
              <a:t>ΑΠ της </a:t>
            </a:r>
            <a:r>
              <a:rPr lang="el-GR" sz="3200" dirty="0"/>
              <a:t>Δημόσιας </a:t>
            </a:r>
            <a:r>
              <a:rPr lang="el-GR" sz="3200" dirty="0" smtClean="0"/>
              <a:t>Διοίκησης (1</a:t>
            </a:r>
            <a:r>
              <a:rPr lang="el-GR" sz="3200" baseline="30000" dirty="0" smtClean="0"/>
              <a:t>η</a:t>
            </a:r>
            <a:r>
              <a:rPr lang="el-GR" sz="3200" dirty="0" smtClean="0"/>
              <a:t>)</a:t>
            </a:r>
            <a:r>
              <a:rPr lang="el-GR" sz="3200" dirty="0"/>
              <a:t/>
            </a:r>
            <a:br>
              <a:rPr lang="el-GR" sz="3200" dirty="0"/>
            </a:br>
            <a:endParaRPr lang="el-GR" sz="3200" dirty="0"/>
          </a:p>
        </p:txBody>
      </p:sp>
      <p:sp>
        <p:nvSpPr>
          <p:cNvPr id="3" name="2 - Θέση περιεχομένου"/>
          <p:cNvSpPr>
            <a:spLocks noGrp="1"/>
          </p:cNvSpPr>
          <p:nvPr>
            <p:ph sz="quarter" idx="1"/>
          </p:nvPr>
        </p:nvSpPr>
        <p:spPr>
          <a:xfrm>
            <a:off x="457200" y="2374617"/>
            <a:ext cx="8229600" cy="4525963"/>
          </a:xfrm>
        </p:spPr>
        <p:txBody>
          <a:bodyPr>
            <a:noAutofit/>
          </a:bodyPr>
          <a:lstStyle/>
          <a:p>
            <a:pPr marL="0" indent="0" algn="ctr">
              <a:buNone/>
            </a:pPr>
            <a:r>
              <a:rPr lang="el-GR" sz="2400" b="1" dirty="0">
                <a:solidFill>
                  <a:srgbClr val="0000FF"/>
                </a:solidFill>
              </a:rPr>
              <a:t>Προτάσεις Αντιμετώπισης </a:t>
            </a:r>
            <a:r>
              <a:rPr lang="el-GR" sz="2400" b="1" dirty="0" smtClean="0">
                <a:solidFill>
                  <a:srgbClr val="0000FF"/>
                </a:solidFill>
              </a:rPr>
              <a:t>Ανθρωπίνων Πόρων λόγω Κρίσης. </a:t>
            </a:r>
          </a:p>
          <a:p>
            <a:pPr marL="0" indent="0" algn="ctr">
              <a:buNone/>
            </a:pPr>
            <a:r>
              <a:rPr lang="el-GR" sz="2400" b="1" dirty="0" smtClean="0"/>
              <a:t>Περιοριστικές Πολιτικές. Μείωση  Ανθρώπινου Δυναμικού.</a:t>
            </a:r>
          </a:p>
          <a:p>
            <a:pPr marL="514350" indent="-514350">
              <a:buFont typeface="+mj-lt"/>
              <a:buAutoNum type="arabicPeriod"/>
            </a:pPr>
            <a:endParaRPr lang="el-GR" sz="2000" dirty="0" smtClean="0"/>
          </a:p>
          <a:p>
            <a:pPr marL="1314450" lvl="2" indent="-514350">
              <a:buFont typeface="+mj-lt"/>
              <a:buAutoNum type="arabicPeriod"/>
            </a:pPr>
            <a:r>
              <a:rPr lang="el-GR" dirty="0" smtClean="0"/>
              <a:t>Μείωση Προσωπικού.</a:t>
            </a:r>
            <a:endParaRPr lang="el-GR" dirty="0"/>
          </a:p>
          <a:p>
            <a:pPr marL="1314450" lvl="2" indent="-514350">
              <a:buFont typeface="+mj-lt"/>
              <a:buAutoNum type="arabicPeriod"/>
            </a:pPr>
            <a:r>
              <a:rPr lang="el-GR" dirty="0"/>
              <a:t>Πάγωμα Προσλήψεων </a:t>
            </a:r>
            <a:r>
              <a:rPr lang="el-GR" dirty="0" smtClean="0"/>
              <a:t>Πάγωμα. </a:t>
            </a:r>
            <a:endParaRPr lang="el-GR" dirty="0"/>
          </a:p>
          <a:p>
            <a:pPr marL="1314450" lvl="2" indent="-514350">
              <a:buFont typeface="+mj-lt"/>
              <a:buAutoNum type="arabicPeriod"/>
            </a:pPr>
            <a:r>
              <a:rPr lang="el-GR" dirty="0"/>
              <a:t>Προσλήψεων ανά δείκτη </a:t>
            </a:r>
            <a:r>
              <a:rPr lang="el-GR" dirty="0" smtClean="0"/>
              <a:t>αποχώρησης.</a:t>
            </a:r>
            <a:endParaRPr lang="el-GR" dirty="0"/>
          </a:p>
          <a:p>
            <a:pPr marL="1314450" lvl="2" indent="-514350">
              <a:buFont typeface="+mj-lt"/>
              <a:buAutoNum type="arabicPeriod"/>
            </a:pPr>
            <a:r>
              <a:rPr lang="el-GR" dirty="0"/>
              <a:t>Πάγωμα Προαγωγών ή και </a:t>
            </a:r>
            <a:r>
              <a:rPr lang="el-GR" dirty="0" err="1" smtClean="0"/>
              <a:t>Bonus</a:t>
            </a:r>
            <a:r>
              <a:rPr lang="el-GR" dirty="0" smtClean="0"/>
              <a:t>.</a:t>
            </a:r>
            <a:endParaRPr lang="el-GR" dirty="0"/>
          </a:p>
          <a:p>
            <a:pPr marL="0" indent="0">
              <a:buNone/>
            </a:pPr>
            <a:endParaRPr lang="el-GR" sz="2000"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8</a:t>
            </a:fld>
            <a:endParaRPr kumimoji="0" lang="en-US" dirty="0"/>
          </a:p>
        </p:txBody>
      </p:sp>
      <p:sp>
        <p:nvSpPr>
          <p:cNvPr id="7" name="Θέση υποσέλιδου 3" descr="."/>
          <p:cNvSpPr txBox="1">
            <a:spLocks/>
          </p:cNvSpPr>
          <p:nvPr>
            <p:custDataLst>
              <p:tags r:id="rId3"/>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Tree>
    <p:custDataLst>
      <p:tags r:id="rId1"/>
    </p:custDataLst>
    <p:extLst>
      <p:ext uri="{BB962C8B-B14F-4D97-AF65-F5344CB8AC3E}">
        <p14:creationId xmlns:p14="http://schemas.microsoft.com/office/powerpoint/2010/main" val="421306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85800"/>
            <a:ext cx="8229600" cy="1143000"/>
          </a:xfrm>
        </p:spPr>
        <p:txBody>
          <a:bodyPr>
            <a:noAutofit/>
          </a:bodyPr>
          <a:lstStyle/>
          <a:p>
            <a:r>
              <a:rPr lang="el-GR" sz="3200" u="sng" dirty="0"/>
              <a:t>Ανάλυση Άρθρου: </a:t>
            </a:r>
            <a:br>
              <a:rPr lang="el-GR" sz="3200" u="sng" dirty="0"/>
            </a:br>
            <a:r>
              <a:rPr lang="el-GR" sz="3200" dirty="0"/>
              <a:t>Προτάσεις Αντιμετώπισης ΑΠ λόγω Κρίσης (2η)</a:t>
            </a:r>
            <a:br>
              <a:rPr lang="el-GR" sz="3200" dirty="0"/>
            </a:br>
            <a:endParaRPr lang="el-GR" sz="3200" dirty="0"/>
          </a:p>
        </p:txBody>
      </p:sp>
      <p:sp>
        <p:nvSpPr>
          <p:cNvPr id="3" name="2 - Θέση περιεχομένου"/>
          <p:cNvSpPr>
            <a:spLocks noGrp="1"/>
          </p:cNvSpPr>
          <p:nvPr>
            <p:ph sz="quarter" idx="1"/>
          </p:nvPr>
        </p:nvSpPr>
        <p:spPr>
          <a:xfrm>
            <a:off x="457200" y="1783357"/>
            <a:ext cx="8229600" cy="4525963"/>
          </a:xfrm>
        </p:spPr>
        <p:txBody>
          <a:bodyPr>
            <a:noAutofit/>
          </a:bodyPr>
          <a:lstStyle/>
          <a:p>
            <a:pPr algn="just">
              <a:buFont typeface="Wingdings" panose="05000000000000000000" pitchFamily="2" charset="2"/>
              <a:buChar char="Ø"/>
              <a:defRPr/>
            </a:pPr>
            <a:r>
              <a:rPr lang="el-GR" sz="2400" b="1" dirty="0">
                <a:solidFill>
                  <a:srgbClr val="0000FF"/>
                </a:solidFill>
              </a:rPr>
              <a:t>Περιοριστικές Πολιτικές – Μισθολογικές </a:t>
            </a:r>
            <a:r>
              <a:rPr lang="el-GR" sz="2400" b="1" dirty="0" smtClean="0">
                <a:solidFill>
                  <a:srgbClr val="0000FF"/>
                </a:solidFill>
              </a:rPr>
              <a:t>Μειώσεις.</a:t>
            </a:r>
            <a:endParaRPr lang="el-GR" sz="2400" b="1" dirty="0">
              <a:solidFill>
                <a:srgbClr val="0000FF"/>
              </a:solidFill>
            </a:endParaRPr>
          </a:p>
          <a:p>
            <a:pPr marL="914400" lvl="1" indent="-514350" algn="just">
              <a:buFont typeface="+mj-lt"/>
              <a:buAutoNum type="arabicPeriod"/>
              <a:defRPr/>
            </a:pPr>
            <a:r>
              <a:rPr lang="el-GR" sz="2400" dirty="0"/>
              <a:t>Περικοπή Επιλεγμένων Επιδομάτων / </a:t>
            </a:r>
            <a:r>
              <a:rPr lang="el-GR" sz="2400" dirty="0" smtClean="0"/>
              <a:t>Υπερωριών.</a:t>
            </a:r>
            <a:endParaRPr lang="el-GR" sz="2400" dirty="0"/>
          </a:p>
          <a:p>
            <a:pPr marL="914400" lvl="1" indent="-514350" algn="just">
              <a:buFont typeface="+mj-lt"/>
              <a:buAutoNum type="arabicPeriod"/>
              <a:defRPr/>
            </a:pPr>
            <a:r>
              <a:rPr lang="el-GR" sz="2400" dirty="0"/>
              <a:t>Πάγωμα Μισθολογικών </a:t>
            </a:r>
            <a:r>
              <a:rPr lang="el-GR" sz="2400" dirty="0" smtClean="0"/>
              <a:t>Αυξήσεων.</a:t>
            </a:r>
            <a:endParaRPr lang="el-GR" sz="2400" dirty="0"/>
          </a:p>
          <a:p>
            <a:pPr marL="914400" lvl="1" indent="-514350" algn="just">
              <a:buFont typeface="+mj-lt"/>
              <a:buAutoNum type="arabicPeriod"/>
              <a:defRPr/>
            </a:pPr>
            <a:r>
              <a:rPr lang="el-GR" sz="2400" dirty="0"/>
              <a:t>Πάγωμα Μισθολογικών Αυξήσεων (σε διευθυντικά στελέχη</a:t>
            </a:r>
            <a:r>
              <a:rPr lang="el-GR" sz="2400" dirty="0" smtClean="0"/>
              <a:t>).</a:t>
            </a:r>
            <a:endParaRPr lang="el-GR" sz="2400" dirty="0"/>
          </a:p>
          <a:p>
            <a:pPr marL="914400" lvl="1" indent="-514350" algn="just">
              <a:buFont typeface="+mj-lt"/>
              <a:buAutoNum type="arabicPeriod"/>
              <a:defRPr/>
            </a:pPr>
            <a:r>
              <a:rPr lang="el-GR" sz="2400" dirty="0"/>
              <a:t>Περικοπή </a:t>
            </a:r>
            <a:r>
              <a:rPr lang="el-GR" sz="2400" dirty="0" smtClean="0"/>
              <a:t>Μισθών.</a:t>
            </a:r>
            <a:endParaRPr lang="el-GR" sz="2400" dirty="0"/>
          </a:p>
          <a:p>
            <a:pPr marL="914400" lvl="1" indent="-514350" algn="just">
              <a:buFont typeface="+mj-lt"/>
              <a:buAutoNum type="arabicPeriod"/>
              <a:defRPr/>
            </a:pPr>
            <a:r>
              <a:rPr lang="el-GR" sz="2400" dirty="0"/>
              <a:t>Μείωση Αποζημιώσεων κατά την έξοδο από την </a:t>
            </a:r>
            <a:r>
              <a:rPr lang="el-GR" sz="2400" dirty="0" smtClean="0"/>
              <a:t>εργασία.</a:t>
            </a: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Tree>
    <p:custDataLst>
      <p:tags r:id="rId1"/>
    </p:custDataLst>
    <p:extLst>
      <p:ext uri="{BB962C8B-B14F-4D97-AF65-F5344CB8AC3E}">
        <p14:creationId xmlns:p14="http://schemas.microsoft.com/office/powerpoint/2010/main" val="3791593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7/2/2016 11:56:09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6,3,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3,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3,2056,6,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07DFE14-09CB-4BB8-8C58-F1A120B548A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1390</TotalTime>
  <Words>745</Words>
  <Application>Microsoft Office PowerPoint</Application>
  <PresentationFormat>Προβολή στην οθόνη (4:3)</PresentationFormat>
  <Paragraphs>147</Paragraphs>
  <Slides>21</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Διοίκηση Ανθρωπίνων Πόρων</vt:lpstr>
      <vt:lpstr>Άδειες Χρήσης</vt:lpstr>
      <vt:lpstr>Χρηματοδότηση</vt:lpstr>
      <vt:lpstr>Σκοποί  ενότητας</vt:lpstr>
      <vt:lpstr>Περιεχόμενα ενότητας</vt:lpstr>
      <vt:lpstr>ΑΣΚΗΣΕΙΣ ΠΡΑΞΗΣ</vt:lpstr>
      <vt:lpstr>1η ώρα</vt:lpstr>
      <vt:lpstr>Ανάλυση Άρθρου:  Νέα Στρατηγική για τη Διαχείριση ΑΠ της Δημόσιας Διοίκησης (1η) </vt:lpstr>
      <vt:lpstr>Ανάλυση Άρθρου:  Προτάσεις Αντιμετώπισης ΑΠ λόγω Κρίσης (2η) </vt:lpstr>
      <vt:lpstr>Ανάλυση Άρθρου:  Μεταρρυθμίσεις Δημοσίων Υπαλλήλων          στην Ελλάδα (3η) </vt:lpstr>
      <vt:lpstr>Ανάλυση Άρθρου:  Μέτρα Επίτευξης (5η) </vt:lpstr>
      <vt:lpstr>Ανάλυση Άρθρου:  Μέτρα Αντιμετώπισης (6η) </vt:lpstr>
      <vt:lpstr>Βιβλιογραφία </vt:lpstr>
      <vt:lpstr>Τέλος Ενότητας</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Alex</cp:lastModifiedBy>
  <cp:revision>212</cp:revision>
  <dcterms:created xsi:type="dcterms:W3CDTF">2014-04-07T11:24:35Z</dcterms:created>
  <dcterms:modified xsi:type="dcterms:W3CDTF">2016-02-17T09:56:17Z</dcterms:modified>
</cp:coreProperties>
</file>