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notesSlides/notesSlide1.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notesSlides/notesSlide2.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notesSlides/notesSlide3.xml" ContentType="application/vnd.openxmlformats-officedocument.presentationml.notesSlide+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notesSlides/notesSlide4.xml" ContentType="application/vnd.openxmlformats-officedocument.presentationml.notesSlide+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notesSlides/notesSlide5.xml" ContentType="application/vnd.openxmlformats-officedocument.presentationml.notesSlide+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notesSlides/notesSlide6.xml" ContentType="application/vnd.openxmlformats-officedocument.presentationml.notesSlide+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notesSlides/notesSlide7.xml" ContentType="application/vnd.openxmlformats-officedocument.presentationml.notesSlide+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notesSlides/notesSlide8.xml" ContentType="application/vnd.openxmlformats-officedocument.presentationml.notesSlide+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notesSlides/notesSlide9.xml" ContentType="application/vnd.openxmlformats-officedocument.presentationml.notesSlide+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notesSlides/notesSlide10.xml" ContentType="application/vnd.openxmlformats-officedocument.presentationml.notesSlide+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notesSlides/notesSlide11.xml" ContentType="application/vnd.openxmlformats-officedocument.presentationml.notesSlide+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notesSlides/notesSlide12.xml" ContentType="application/vnd.openxmlformats-officedocument.presentationml.notesSlide+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notesSlides/notesSlide13.xml" ContentType="application/vnd.openxmlformats-officedocument.presentationml.notesSlide+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notesSlides/notesSlide14.xml" ContentType="application/vnd.openxmlformats-officedocument.presentationml.notesSlide+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notesSlides/notesSlide15.xml" ContentType="application/vnd.openxmlformats-officedocument.presentationml.notesSlide+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notesSlides/notesSlide16.xml" ContentType="application/vnd.openxmlformats-officedocument.presentationml.notesSlide+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notesSlides/notesSlide1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notesSlides/notesSlide18.xml" ContentType="application/vnd.openxmlformats-officedocument.presentationml.notesSlide+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notesSlides/notesSlide19.xml" ContentType="application/vnd.openxmlformats-officedocument.presentationml.notesSlide+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notesSlides/notesSlide20.xml" ContentType="application/vnd.openxmlformats-officedocument.presentationml.notesSlide+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notesSlides/notesSlide21.xml" ContentType="application/vnd.openxmlformats-officedocument.presentationml.notesSlide+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notesSlides/notesSlide22.xml" ContentType="application/vnd.openxmlformats-officedocument.presentationml.notesSlide+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notesSlides/notesSlide23.xml" ContentType="application/vnd.openxmlformats-officedocument.presentationml.notesSlide+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notesSlides/notesSlide24.xml" ContentType="application/vnd.openxmlformats-officedocument.presentationml.notesSlide+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notesSlides/notesSlide25.xml" ContentType="application/vnd.openxmlformats-officedocument.presentationml.notesSlide+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notesSlides/notesSlide26.xml" ContentType="application/vnd.openxmlformats-officedocument.presentationml.notesSlide+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notesSlides/notesSlide27.xml" ContentType="application/vnd.openxmlformats-officedocument.presentationml.notesSlide+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notesSlides/notesSlide28.xml" ContentType="application/vnd.openxmlformats-officedocument.presentationml.notesSlide+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notesSlides/notesSlide29.xml" ContentType="application/vnd.openxmlformats-officedocument.presentationml.notesSlide+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notesSlides/notesSlide30.xml" ContentType="application/vnd.openxmlformats-officedocument.presentationml.notesSlide+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notesSlides/notesSlide31.xml" ContentType="application/vnd.openxmlformats-officedocument.presentationml.notesSlide+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notesSlides/notesSlide32.xml" ContentType="application/vnd.openxmlformats-officedocument.presentationml.notesSlide+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notesSlides/notesSlide33.xml" ContentType="application/vnd.openxmlformats-officedocument.presentationml.notesSlide+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notesSlides/notesSlide34.xml" ContentType="application/vnd.openxmlformats-officedocument.presentationml.notesSlide+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notesSlides/notesSlide35.xml" ContentType="application/vnd.openxmlformats-officedocument.presentationml.notesSlide+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notesSlides/notesSlide36.xml" ContentType="application/vnd.openxmlformats-officedocument.presentationml.notesSlide+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notesSlides/notesSlide37.xml" ContentType="application/vnd.openxmlformats-officedocument.presentationml.notesSlide+xml"/>
  <Override PartName="/ppt/tags/tag152.xml" ContentType="application/vnd.openxmlformats-officedocument.presentationml.tags+xml"/>
  <Override PartName="/ppt/tags/tag15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44"/>
  </p:notesMasterIdLst>
  <p:sldIdLst>
    <p:sldId id="257" r:id="rId3"/>
    <p:sldId id="258" r:id="rId4"/>
    <p:sldId id="259" r:id="rId5"/>
    <p:sldId id="260" r:id="rId6"/>
    <p:sldId id="261" r:id="rId7"/>
    <p:sldId id="297" r:id="rId8"/>
    <p:sldId id="298" r:id="rId9"/>
    <p:sldId id="299" r:id="rId10"/>
    <p:sldId id="300" r:id="rId11"/>
    <p:sldId id="301" r:id="rId12"/>
    <p:sldId id="302" r:id="rId13"/>
    <p:sldId id="303" r:id="rId14"/>
    <p:sldId id="304" r:id="rId15"/>
    <p:sldId id="305" r:id="rId16"/>
    <p:sldId id="306" r:id="rId17"/>
    <p:sldId id="307" r:id="rId18"/>
    <p:sldId id="308" r:id="rId19"/>
    <p:sldId id="309" r:id="rId20"/>
    <p:sldId id="310" r:id="rId21"/>
    <p:sldId id="311" r:id="rId22"/>
    <p:sldId id="312" r:id="rId23"/>
    <p:sldId id="313" r:id="rId24"/>
    <p:sldId id="314" r:id="rId25"/>
    <p:sldId id="315" r:id="rId26"/>
    <p:sldId id="316" r:id="rId27"/>
    <p:sldId id="317" r:id="rId28"/>
    <p:sldId id="318" r:id="rId29"/>
    <p:sldId id="319" r:id="rId30"/>
    <p:sldId id="320" r:id="rId31"/>
    <p:sldId id="321" r:id="rId32"/>
    <p:sldId id="322" r:id="rId33"/>
    <p:sldId id="323" r:id="rId34"/>
    <p:sldId id="324" r:id="rId35"/>
    <p:sldId id="325" r:id="rId36"/>
    <p:sldId id="326" r:id="rId37"/>
    <p:sldId id="327" r:id="rId38"/>
    <p:sldId id="328" r:id="rId39"/>
    <p:sldId id="329" r:id="rId40"/>
    <p:sldId id="330" r:id="rId41"/>
    <p:sldId id="331" r:id="rId42"/>
    <p:sldId id="262" r:id="rId43"/>
  </p:sldIdLst>
  <p:sldSz cx="9144000" cy="6858000" type="screen4x3"/>
  <p:notesSz cx="6858000" cy="9144000"/>
  <p:custDataLst>
    <p:tags r:id="rId45"/>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644" autoAdjust="0"/>
    <p:restoredTop sz="86369" autoAdjust="0"/>
  </p:normalViewPr>
  <p:slideViewPr>
    <p:cSldViewPr>
      <p:cViewPr varScale="1">
        <p:scale>
          <a:sx n="91" d="100"/>
          <a:sy n="91" d="100"/>
        </p:scale>
        <p:origin x="-210" y="-108"/>
      </p:cViewPr>
      <p:guideLst>
        <p:guide orient="horz" pos="2160"/>
        <p:guide pos="2880"/>
      </p:guideLst>
    </p:cSldViewPr>
  </p:slideViewPr>
  <p:outlineViewPr>
    <p:cViewPr>
      <p:scale>
        <a:sx n="33" d="100"/>
        <a:sy n="33" d="100"/>
      </p:scale>
      <p:origin x="0" y="18192"/>
    </p:cViewPr>
  </p:outlineViewPr>
  <p:notesTextViewPr>
    <p:cViewPr>
      <p:scale>
        <a:sx n="1" d="1"/>
        <a:sy n="1" d="1"/>
      </p:scale>
      <p:origin x="0" y="0"/>
    </p:cViewPr>
  </p:notesTextViewPr>
  <p:sorterViewPr>
    <p:cViewPr>
      <p:scale>
        <a:sx n="100" d="100"/>
        <a:sy n="100" d="100"/>
      </p:scale>
      <p:origin x="0" y="805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1.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ags" Target="tags/tag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customXml" Target="../customXml/item1.xml"/><Relationship Id="rId6" Type="http://schemas.openxmlformats.org/officeDocument/2006/relationships/slide" Target="slides/slide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25948B-521C-40DD-ACA2-4976D7456955}" type="doc">
      <dgm:prSet loTypeId="urn:microsoft.com/office/officeart/2005/8/layout/orgChart1" loCatId="hierarchy" qsTypeId="urn:microsoft.com/office/officeart/2005/8/quickstyle/simple1" qsCatId="simple" csTypeId="urn:microsoft.com/office/officeart/2005/8/colors/accent1_2" csCatId="accent1"/>
      <dgm:spPr/>
    </dgm:pt>
    <dgm:pt modelId="{E188B127-285A-4955-A3DA-5D3F6932BA34}">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l-GR" b="0" i="0" u="none" strike="noStrike" cap="none" normalizeH="0" baseline="0" dirty="0" smtClean="0">
              <a:ln>
                <a:noFill/>
              </a:ln>
              <a:solidFill>
                <a:schemeClr val="tx1"/>
              </a:solidFill>
              <a:effectLst/>
              <a:latin typeface="Verdana" pitchFamily="34" charset="0"/>
              <a:cs typeface="Arial" charset="0"/>
            </a:rPr>
            <a:t>Επιχάλκωση</a:t>
          </a:r>
        </a:p>
      </dgm:t>
    </dgm:pt>
    <dgm:pt modelId="{BBBB0317-8395-4725-8929-A5124583CBDD}" type="parTrans" cxnId="{49B76870-0324-41D7-A3B5-980C30EC96EF}">
      <dgm:prSet/>
      <dgm:spPr/>
      <dgm:t>
        <a:bodyPr/>
        <a:lstStyle/>
        <a:p>
          <a:endParaRPr lang="el-GR"/>
        </a:p>
      </dgm:t>
    </dgm:pt>
    <dgm:pt modelId="{9EB75613-5EAC-4FB2-99C1-1C0F88901E13}" type="sibTrans" cxnId="{49B76870-0324-41D7-A3B5-980C30EC96EF}">
      <dgm:prSet/>
      <dgm:spPr/>
      <dgm:t>
        <a:bodyPr/>
        <a:lstStyle/>
        <a:p>
          <a:endParaRPr lang="el-GR"/>
        </a:p>
      </dgm:t>
    </dgm:pt>
    <dgm:pt modelId="{022AED6F-FC42-4272-A196-D2AB9CE3993F}">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l-GR" b="0" i="0" u="none" strike="noStrike" cap="none" normalizeH="0" baseline="0" smtClean="0">
              <a:ln>
                <a:noFill/>
              </a:ln>
              <a:solidFill>
                <a:schemeClr val="tx1"/>
              </a:solidFill>
              <a:effectLst/>
              <a:latin typeface="Verdana" pitchFamily="34" charset="0"/>
              <a:cs typeface="Arial" charset="0"/>
            </a:rPr>
            <a:t>Επιχρύσωση</a:t>
          </a:r>
        </a:p>
      </dgm:t>
    </dgm:pt>
    <dgm:pt modelId="{513C1B74-56F2-4832-9876-A8C7DB513EA5}" type="parTrans" cxnId="{F40920F7-243D-4821-9E78-FB2228015C78}">
      <dgm:prSet/>
      <dgm:spPr/>
      <dgm:t>
        <a:bodyPr/>
        <a:lstStyle/>
        <a:p>
          <a:endParaRPr lang="el-GR"/>
        </a:p>
      </dgm:t>
    </dgm:pt>
    <dgm:pt modelId="{35F65102-3561-445D-9F27-B7105DC43E92}" type="sibTrans" cxnId="{F40920F7-243D-4821-9E78-FB2228015C78}">
      <dgm:prSet/>
      <dgm:spPr/>
      <dgm:t>
        <a:bodyPr/>
        <a:lstStyle/>
        <a:p>
          <a:endParaRPr lang="el-GR"/>
        </a:p>
      </dgm:t>
    </dgm:pt>
    <dgm:pt modelId="{2D58BC1B-8BFC-4876-8B9E-345618C10A06}">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l-GR" b="0" i="0" u="none" strike="noStrike" cap="none" normalizeH="0" baseline="0" smtClean="0">
              <a:ln>
                <a:noFill/>
              </a:ln>
              <a:solidFill>
                <a:schemeClr val="tx1"/>
              </a:solidFill>
              <a:effectLst/>
              <a:latin typeface="Verdana" pitchFamily="34" charset="0"/>
              <a:cs typeface="Arial" charset="0"/>
            </a:rPr>
            <a:t>Επαργύρωση</a:t>
          </a:r>
        </a:p>
      </dgm:t>
    </dgm:pt>
    <dgm:pt modelId="{E414BE39-41A1-458E-96B2-431BB5C2CEBA}" type="parTrans" cxnId="{70DC4FE8-B63A-45E6-8161-BAAAFB7F21CA}">
      <dgm:prSet/>
      <dgm:spPr/>
      <dgm:t>
        <a:bodyPr/>
        <a:lstStyle/>
        <a:p>
          <a:endParaRPr lang="el-GR"/>
        </a:p>
      </dgm:t>
    </dgm:pt>
    <dgm:pt modelId="{DE8F606D-752A-41AA-9130-8A88B0B9C4AF}" type="sibTrans" cxnId="{70DC4FE8-B63A-45E6-8161-BAAAFB7F21CA}">
      <dgm:prSet/>
      <dgm:spPr/>
      <dgm:t>
        <a:bodyPr/>
        <a:lstStyle/>
        <a:p>
          <a:endParaRPr lang="el-GR"/>
        </a:p>
      </dgm:t>
    </dgm:pt>
    <dgm:pt modelId="{A34935F9-C4F7-47B8-9C38-5C4296039C70}">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l-GR" b="0" i="0" u="none" strike="noStrike" cap="none" normalizeH="0" baseline="0" smtClean="0">
              <a:ln>
                <a:noFill/>
              </a:ln>
              <a:solidFill>
                <a:schemeClr val="tx1"/>
              </a:solidFill>
              <a:effectLst/>
              <a:latin typeface="Verdana" pitchFamily="34" charset="0"/>
              <a:cs typeface="Arial" charset="0"/>
            </a:rPr>
            <a:t>Επιψευδαργύρωση</a:t>
          </a:r>
        </a:p>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l-GR" b="0" i="0" u="none" strike="noStrike" cap="none" normalizeH="0" baseline="0" smtClean="0">
              <a:ln>
                <a:noFill/>
              </a:ln>
              <a:solidFill>
                <a:schemeClr val="tx1"/>
              </a:solidFill>
              <a:effectLst/>
              <a:latin typeface="Verdana" pitchFamily="34" charset="0"/>
              <a:cs typeface="Arial" charset="0"/>
            </a:rPr>
            <a:t>(Γαλβανισμός)</a:t>
          </a:r>
        </a:p>
      </dgm:t>
    </dgm:pt>
    <dgm:pt modelId="{B024E2C6-ECB1-4960-ABFA-F389FF47BF30}" type="parTrans" cxnId="{243E02CE-34E9-4332-AA13-2BFE1CD24439}">
      <dgm:prSet/>
      <dgm:spPr/>
      <dgm:t>
        <a:bodyPr/>
        <a:lstStyle/>
        <a:p>
          <a:endParaRPr lang="el-GR"/>
        </a:p>
      </dgm:t>
    </dgm:pt>
    <dgm:pt modelId="{16236298-C180-4D67-A776-366030AA33C4}" type="sibTrans" cxnId="{243E02CE-34E9-4332-AA13-2BFE1CD24439}">
      <dgm:prSet/>
      <dgm:spPr/>
      <dgm:t>
        <a:bodyPr/>
        <a:lstStyle/>
        <a:p>
          <a:endParaRPr lang="el-GR"/>
        </a:p>
      </dgm:t>
    </dgm:pt>
    <dgm:pt modelId="{61EF62F8-6ADC-4E30-A9FC-34C3A69D6B98}" type="pres">
      <dgm:prSet presAssocID="{3225948B-521C-40DD-ACA2-4976D7456955}" presName="hierChild1" presStyleCnt="0">
        <dgm:presLayoutVars>
          <dgm:orgChart val="1"/>
          <dgm:chPref val="1"/>
          <dgm:dir/>
          <dgm:animOne val="branch"/>
          <dgm:animLvl val="lvl"/>
          <dgm:resizeHandles/>
        </dgm:presLayoutVars>
      </dgm:prSet>
      <dgm:spPr/>
    </dgm:pt>
    <dgm:pt modelId="{41980E93-A489-4598-9E75-0FB9920EB6C1}" type="pres">
      <dgm:prSet presAssocID="{E188B127-285A-4955-A3DA-5D3F6932BA34}" presName="hierRoot1" presStyleCnt="0">
        <dgm:presLayoutVars>
          <dgm:hierBranch/>
        </dgm:presLayoutVars>
      </dgm:prSet>
      <dgm:spPr/>
    </dgm:pt>
    <dgm:pt modelId="{D43E47FE-D59E-422C-B2E0-E2A471165B37}" type="pres">
      <dgm:prSet presAssocID="{E188B127-285A-4955-A3DA-5D3F6932BA34}" presName="rootComposite1" presStyleCnt="0"/>
      <dgm:spPr/>
    </dgm:pt>
    <dgm:pt modelId="{1DE664A9-78E8-4556-AB43-FA811CF9FEEF}" type="pres">
      <dgm:prSet presAssocID="{E188B127-285A-4955-A3DA-5D3F6932BA34}" presName="rootText1" presStyleLbl="node0" presStyleIdx="0" presStyleCnt="1">
        <dgm:presLayoutVars>
          <dgm:chPref val="3"/>
        </dgm:presLayoutVars>
      </dgm:prSet>
      <dgm:spPr/>
      <dgm:t>
        <a:bodyPr/>
        <a:lstStyle/>
        <a:p>
          <a:endParaRPr lang="el-GR"/>
        </a:p>
      </dgm:t>
    </dgm:pt>
    <dgm:pt modelId="{D220F20C-2D45-4C84-B328-445F1553546A}" type="pres">
      <dgm:prSet presAssocID="{E188B127-285A-4955-A3DA-5D3F6932BA34}" presName="rootConnector1" presStyleLbl="node1" presStyleIdx="0" presStyleCnt="0"/>
      <dgm:spPr/>
      <dgm:t>
        <a:bodyPr/>
        <a:lstStyle/>
        <a:p>
          <a:endParaRPr lang="el-GR"/>
        </a:p>
      </dgm:t>
    </dgm:pt>
    <dgm:pt modelId="{A0189A71-2D66-45ED-AFBA-3BEB42731ECE}" type="pres">
      <dgm:prSet presAssocID="{E188B127-285A-4955-A3DA-5D3F6932BA34}" presName="hierChild2" presStyleCnt="0"/>
      <dgm:spPr/>
    </dgm:pt>
    <dgm:pt modelId="{335A98D0-7B81-4B15-864B-1D72FC5DD0E3}" type="pres">
      <dgm:prSet presAssocID="{513C1B74-56F2-4832-9876-A8C7DB513EA5}" presName="Name35" presStyleLbl="parChTrans1D2" presStyleIdx="0" presStyleCnt="3"/>
      <dgm:spPr/>
      <dgm:t>
        <a:bodyPr/>
        <a:lstStyle/>
        <a:p>
          <a:endParaRPr lang="el-GR"/>
        </a:p>
      </dgm:t>
    </dgm:pt>
    <dgm:pt modelId="{132C11FE-9335-4A59-BF12-9674DB1C960E}" type="pres">
      <dgm:prSet presAssocID="{022AED6F-FC42-4272-A196-D2AB9CE3993F}" presName="hierRoot2" presStyleCnt="0">
        <dgm:presLayoutVars>
          <dgm:hierBranch/>
        </dgm:presLayoutVars>
      </dgm:prSet>
      <dgm:spPr/>
    </dgm:pt>
    <dgm:pt modelId="{061ADD4B-1186-4D14-8519-DE8EEC51E1FD}" type="pres">
      <dgm:prSet presAssocID="{022AED6F-FC42-4272-A196-D2AB9CE3993F}" presName="rootComposite" presStyleCnt="0"/>
      <dgm:spPr/>
    </dgm:pt>
    <dgm:pt modelId="{8E05CFDA-CA7E-461A-8127-82DFA32FF2D8}" type="pres">
      <dgm:prSet presAssocID="{022AED6F-FC42-4272-A196-D2AB9CE3993F}" presName="rootText" presStyleLbl="node2" presStyleIdx="0" presStyleCnt="3">
        <dgm:presLayoutVars>
          <dgm:chPref val="3"/>
        </dgm:presLayoutVars>
      </dgm:prSet>
      <dgm:spPr/>
      <dgm:t>
        <a:bodyPr/>
        <a:lstStyle/>
        <a:p>
          <a:endParaRPr lang="el-GR"/>
        </a:p>
      </dgm:t>
    </dgm:pt>
    <dgm:pt modelId="{99703C85-E14D-4E97-BCE8-24C020E9150B}" type="pres">
      <dgm:prSet presAssocID="{022AED6F-FC42-4272-A196-D2AB9CE3993F}" presName="rootConnector" presStyleLbl="node2" presStyleIdx="0" presStyleCnt="3"/>
      <dgm:spPr/>
      <dgm:t>
        <a:bodyPr/>
        <a:lstStyle/>
        <a:p>
          <a:endParaRPr lang="el-GR"/>
        </a:p>
      </dgm:t>
    </dgm:pt>
    <dgm:pt modelId="{C46AE4AD-5F5C-41B6-BFE4-9C1803B4AB86}" type="pres">
      <dgm:prSet presAssocID="{022AED6F-FC42-4272-A196-D2AB9CE3993F}" presName="hierChild4" presStyleCnt="0"/>
      <dgm:spPr/>
    </dgm:pt>
    <dgm:pt modelId="{9487AD79-15DD-4A0A-BDD9-232F49EC63B6}" type="pres">
      <dgm:prSet presAssocID="{022AED6F-FC42-4272-A196-D2AB9CE3993F}" presName="hierChild5" presStyleCnt="0"/>
      <dgm:spPr/>
    </dgm:pt>
    <dgm:pt modelId="{4B389753-C4E4-40CC-B074-6AFB3CFE364B}" type="pres">
      <dgm:prSet presAssocID="{E414BE39-41A1-458E-96B2-431BB5C2CEBA}" presName="Name35" presStyleLbl="parChTrans1D2" presStyleIdx="1" presStyleCnt="3"/>
      <dgm:spPr/>
      <dgm:t>
        <a:bodyPr/>
        <a:lstStyle/>
        <a:p>
          <a:endParaRPr lang="el-GR"/>
        </a:p>
      </dgm:t>
    </dgm:pt>
    <dgm:pt modelId="{3444816C-9BA5-4763-9000-B15D03695DA9}" type="pres">
      <dgm:prSet presAssocID="{2D58BC1B-8BFC-4876-8B9E-345618C10A06}" presName="hierRoot2" presStyleCnt="0">
        <dgm:presLayoutVars>
          <dgm:hierBranch/>
        </dgm:presLayoutVars>
      </dgm:prSet>
      <dgm:spPr/>
    </dgm:pt>
    <dgm:pt modelId="{D3288328-636D-42C6-8E08-98502BEF1DDC}" type="pres">
      <dgm:prSet presAssocID="{2D58BC1B-8BFC-4876-8B9E-345618C10A06}" presName="rootComposite" presStyleCnt="0"/>
      <dgm:spPr/>
    </dgm:pt>
    <dgm:pt modelId="{5D21A662-F383-4711-92CC-8F239F223199}" type="pres">
      <dgm:prSet presAssocID="{2D58BC1B-8BFC-4876-8B9E-345618C10A06}" presName="rootText" presStyleLbl="node2" presStyleIdx="1" presStyleCnt="3">
        <dgm:presLayoutVars>
          <dgm:chPref val="3"/>
        </dgm:presLayoutVars>
      </dgm:prSet>
      <dgm:spPr/>
      <dgm:t>
        <a:bodyPr/>
        <a:lstStyle/>
        <a:p>
          <a:endParaRPr lang="el-GR"/>
        </a:p>
      </dgm:t>
    </dgm:pt>
    <dgm:pt modelId="{3A779683-2989-484D-AEE7-BDA09824E164}" type="pres">
      <dgm:prSet presAssocID="{2D58BC1B-8BFC-4876-8B9E-345618C10A06}" presName="rootConnector" presStyleLbl="node2" presStyleIdx="1" presStyleCnt="3"/>
      <dgm:spPr/>
      <dgm:t>
        <a:bodyPr/>
        <a:lstStyle/>
        <a:p>
          <a:endParaRPr lang="el-GR"/>
        </a:p>
      </dgm:t>
    </dgm:pt>
    <dgm:pt modelId="{6E9A01C1-3B33-4FD5-91AA-C366ED8962F0}" type="pres">
      <dgm:prSet presAssocID="{2D58BC1B-8BFC-4876-8B9E-345618C10A06}" presName="hierChild4" presStyleCnt="0"/>
      <dgm:spPr/>
    </dgm:pt>
    <dgm:pt modelId="{086B90F5-CD52-4C0E-A564-AA38C8CEDFBD}" type="pres">
      <dgm:prSet presAssocID="{2D58BC1B-8BFC-4876-8B9E-345618C10A06}" presName="hierChild5" presStyleCnt="0"/>
      <dgm:spPr/>
    </dgm:pt>
    <dgm:pt modelId="{479CAFEE-64B1-4682-AADF-A31F8360BDC2}" type="pres">
      <dgm:prSet presAssocID="{B024E2C6-ECB1-4960-ABFA-F389FF47BF30}" presName="Name35" presStyleLbl="parChTrans1D2" presStyleIdx="2" presStyleCnt="3"/>
      <dgm:spPr/>
      <dgm:t>
        <a:bodyPr/>
        <a:lstStyle/>
        <a:p>
          <a:endParaRPr lang="el-GR"/>
        </a:p>
      </dgm:t>
    </dgm:pt>
    <dgm:pt modelId="{EF8FD178-F474-4633-9B42-61DE39D4BC94}" type="pres">
      <dgm:prSet presAssocID="{A34935F9-C4F7-47B8-9C38-5C4296039C70}" presName="hierRoot2" presStyleCnt="0">
        <dgm:presLayoutVars>
          <dgm:hierBranch/>
        </dgm:presLayoutVars>
      </dgm:prSet>
      <dgm:spPr/>
    </dgm:pt>
    <dgm:pt modelId="{C3DBE0C1-E611-43AC-BD8F-4D0D579ACB21}" type="pres">
      <dgm:prSet presAssocID="{A34935F9-C4F7-47B8-9C38-5C4296039C70}" presName="rootComposite" presStyleCnt="0"/>
      <dgm:spPr/>
    </dgm:pt>
    <dgm:pt modelId="{ACED86FC-3594-4DB2-9810-28D866A9DBB6}" type="pres">
      <dgm:prSet presAssocID="{A34935F9-C4F7-47B8-9C38-5C4296039C70}" presName="rootText" presStyleLbl="node2" presStyleIdx="2" presStyleCnt="3">
        <dgm:presLayoutVars>
          <dgm:chPref val="3"/>
        </dgm:presLayoutVars>
      </dgm:prSet>
      <dgm:spPr/>
      <dgm:t>
        <a:bodyPr/>
        <a:lstStyle/>
        <a:p>
          <a:endParaRPr lang="el-GR"/>
        </a:p>
      </dgm:t>
    </dgm:pt>
    <dgm:pt modelId="{69616CB1-F9A7-4CDC-A58D-C5A451AAC4B6}" type="pres">
      <dgm:prSet presAssocID="{A34935F9-C4F7-47B8-9C38-5C4296039C70}" presName="rootConnector" presStyleLbl="node2" presStyleIdx="2" presStyleCnt="3"/>
      <dgm:spPr/>
      <dgm:t>
        <a:bodyPr/>
        <a:lstStyle/>
        <a:p>
          <a:endParaRPr lang="el-GR"/>
        </a:p>
      </dgm:t>
    </dgm:pt>
    <dgm:pt modelId="{646C3B2F-DCF0-46D5-AE3C-4EA25F342589}" type="pres">
      <dgm:prSet presAssocID="{A34935F9-C4F7-47B8-9C38-5C4296039C70}" presName="hierChild4" presStyleCnt="0"/>
      <dgm:spPr/>
    </dgm:pt>
    <dgm:pt modelId="{9D4D4714-5868-4D14-81AB-E6D950CE0BA0}" type="pres">
      <dgm:prSet presAssocID="{A34935F9-C4F7-47B8-9C38-5C4296039C70}" presName="hierChild5" presStyleCnt="0"/>
      <dgm:spPr/>
    </dgm:pt>
    <dgm:pt modelId="{93BFFB10-26C4-49F6-A20A-356C33803E53}" type="pres">
      <dgm:prSet presAssocID="{E188B127-285A-4955-A3DA-5D3F6932BA34}" presName="hierChild3" presStyleCnt="0"/>
      <dgm:spPr/>
    </dgm:pt>
  </dgm:ptLst>
  <dgm:cxnLst>
    <dgm:cxn modelId="{99A84937-E891-4794-A5A7-C1662F67E77F}" type="presOf" srcId="{E414BE39-41A1-458E-96B2-431BB5C2CEBA}" destId="{4B389753-C4E4-40CC-B074-6AFB3CFE364B}" srcOrd="0" destOrd="0" presId="urn:microsoft.com/office/officeart/2005/8/layout/orgChart1"/>
    <dgm:cxn modelId="{35786909-9539-4A2E-A873-1E3AE33F4409}" type="presOf" srcId="{B024E2C6-ECB1-4960-ABFA-F389FF47BF30}" destId="{479CAFEE-64B1-4682-AADF-A31F8360BDC2}" srcOrd="0" destOrd="0" presId="urn:microsoft.com/office/officeart/2005/8/layout/orgChart1"/>
    <dgm:cxn modelId="{F7E40CF6-69DB-44FC-BB86-0E986539B7DD}" type="presOf" srcId="{022AED6F-FC42-4272-A196-D2AB9CE3993F}" destId="{99703C85-E14D-4E97-BCE8-24C020E9150B}" srcOrd="1" destOrd="0" presId="urn:microsoft.com/office/officeart/2005/8/layout/orgChart1"/>
    <dgm:cxn modelId="{243E02CE-34E9-4332-AA13-2BFE1CD24439}" srcId="{E188B127-285A-4955-A3DA-5D3F6932BA34}" destId="{A34935F9-C4F7-47B8-9C38-5C4296039C70}" srcOrd="2" destOrd="0" parTransId="{B024E2C6-ECB1-4960-ABFA-F389FF47BF30}" sibTransId="{16236298-C180-4D67-A776-366030AA33C4}"/>
    <dgm:cxn modelId="{BAB96E44-6056-43E5-A86C-DE87458304B3}" type="presOf" srcId="{A34935F9-C4F7-47B8-9C38-5C4296039C70}" destId="{ACED86FC-3594-4DB2-9810-28D866A9DBB6}" srcOrd="0" destOrd="0" presId="urn:microsoft.com/office/officeart/2005/8/layout/orgChart1"/>
    <dgm:cxn modelId="{16EE6F0A-4D7C-449F-B9F6-6319561303F9}" type="presOf" srcId="{022AED6F-FC42-4272-A196-D2AB9CE3993F}" destId="{8E05CFDA-CA7E-461A-8127-82DFA32FF2D8}" srcOrd="0" destOrd="0" presId="urn:microsoft.com/office/officeart/2005/8/layout/orgChart1"/>
    <dgm:cxn modelId="{E71E0BC8-E751-492C-8ADB-DC1CE6554D17}" type="presOf" srcId="{513C1B74-56F2-4832-9876-A8C7DB513EA5}" destId="{335A98D0-7B81-4B15-864B-1D72FC5DD0E3}" srcOrd="0" destOrd="0" presId="urn:microsoft.com/office/officeart/2005/8/layout/orgChart1"/>
    <dgm:cxn modelId="{F40920F7-243D-4821-9E78-FB2228015C78}" srcId="{E188B127-285A-4955-A3DA-5D3F6932BA34}" destId="{022AED6F-FC42-4272-A196-D2AB9CE3993F}" srcOrd="0" destOrd="0" parTransId="{513C1B74-56F2-4832-9876-A8C7DB513EA5}" sibTransId="{35F65102-3561-445D-9F27-B7105DC43E92}"/>
    <dgm:cxn modelId="{54A1350D-930E-4431-B093-A1FD1EB18D1D}" type="presOf" srcId="{2D58BC1B-8BFC-4876-8B9E-345618C10A06}" destId="{3A779683-2989-484D-AEE7-BDA09824E164}" srcOrd="1" destOrd="0" presId="urn:microsoft.com/office/officeart/2005/8/layout/orgChart1"/>
    <dgm:cxn modelId="{11B577E2-6C12-4A51-9269-67DFB0D5871A}" type="presOf" srcId="{2D58BC1B-8BFC-4876-8B9E-345618C10A06}" destId="{5D21A662-F383-4711-92CC-8F239F223199}" srcOrd="0" destOrd="0" presId="urn:microsoft.com/office/officeart/2005/8/layout/orgChart1"/>
    <dgm:cxn modelId="{459C3CB6-7022-4288-A5E8-CCCA62159738}" type="presOf" srcId="{E188B127-285A-4955-A3DA-5D3F6932BA34}" destId="{1DE664A9-78E8-4556-AB43-FA811CF9FEEF}" srcOrd="0" destOrd="0" presId="urn:microsoft.com/office/officeart/2005/8/layout/orgChart1"/>
    <dgm:cxn modelId="{CB575395-62A8-476A-962D-79A99554630E}" type="presOf" srcId="{A34935F9-C4F7-47B8-9C38-5C4296039C70}" destId="{69616CB1-F9A7-4CDC-A58D-C5A451AAC4B6}" srcOrd="1" destOrd="0" presId="urn:microsoft.com/office/officeart/2005/8/layout/orgChart1"/>
    <dgm:cxn modelId="{D1A8BD2A-E5FD-43C4-A2B0-F99C24A4E604}" type="presOf" srcId="{3225948B-521C-40DD-ACA2-4976D7456955}" destId="{61EF62F8-6ADC-4E30-A9FC-34C3A69D6B98}" srcOrd="0" destOrd="0" presId="urn:microsoft.com/office/officeart/2005/8/layout/orgChart1"/>
    <dgm:cxn modelId="{70DC4FE8-B63A-45E6-8161-BAAAFB7F21CA}" srcId="{E188B127-285A-4955-A3DA-5D3F6932BA34}" destId="{2D58BC1B-8BFC-4876-8B9E-345618C10A06}" srcOrd="1" destOrd="0" parTransId="{E414BE39-41A1-458E-96B2-431BB5C2CEBA}" sibTransId="{DE8F606D-752A-41AA-9130-8A88B0B9C4AF}"/>
    <dgm:cxn modelId="{AEAC17B7-0BB4-49EC-AFCC-C475A32A2EF0}" type="presOf" srcId="{E188B127-285A-4955-A3DA-5D3F6932BA34}" destId="{D220F20C-2D45-4C84-B328-445F1553546A}" srcOrd="1" destOrd="0" presId="urn:microsoft.com/office/officeart/2005/8/layout/orgChart1"/>
    <dgm:cxn modelId="{49B76870-0324-41D7-A3B5-980C30EC96EF}" srcId="{3225948B-521C-40DD-ACA2-4976D7456955}" destId="{E188B127-285A-4955-A3DA-5D3F6932BA34}" srcOrd="0" destOrd="0" parTransId="{BBBB0317-8395-4725-8929-A5124583CBDD}" sibTransId="{9EB75613-5EAC-4FB2-99C1-1C0F88901E13}"/>
    <dgm:cxn modelId="{1E8C82C2-E0EC-42E4-900D-83EE09DA3A1F}" type="presParOf" srcId="{61EF62F8-6ADC-4E30-A9FC-34C3A69D6B98}" destId="{41980E93-A489-4598-9E75-0FB9920EB6C1}" srcOrd="0" destOrd="0" presId="urn:microsoft.com/office/officeart/2005/8/layout/orgChart1"/>
    <dgm:cxn modelId="{6B990FF1-8D08-46B6-8867-9016804FB687}" type="presParOf" srcId="{41980E93-A489-4598-9E75-0FB9920EB6C1}" destId="{D43E47FE-D59E-422C-B2E0-E2A471165B37}" srcOrd="0" destOrd="0" presId="urn:microsoft.com/office/officeart/2005/8/layout/orgChart1"/>
    <dgm:cxn modelId="{3B6D06F7-A974-4A70-A8E2-1F162083BDF3}" type="presParOf" srcId="{D43E47FE-D59E-422C-B2E0-E2A471165B37}" destId="{1DE664A9-78E8-4556-AB43-FA811CF9FEEF}" srcOrd="0" destOrd="0" presId="urn:microsoft.com/office/officeart/2005/8/layout/orgChart1"/>
    <dgm:cxn modelId="{F9E2E16C-74E6-4E23-97A1-DD1FAD19AA61}" type="presParOf" srcId="{D43E47FE-D59E-422C-B2E0-E2A471165B37}" destId="{D220F20C-2D45-4C84-B328-445F1553546A}" srcOrd="1" destOrd="0" presId="urn:microsoft.com/office/officeart/2005/8/layout/orgChart1"/>
    <dgm:cxn modelId="{B1EDE93C-1DBD-45B7-ACCC-0CE69AB38823}" type="presParOf" srcId="{41980E93-A489-4598-9E75-0FB9920EB6C1}" destId="{A0189A71-2D66-45ED-AFBA-3BEB42731ECE}" srcOrd="1" destOrd="0" presId="urn:microsoft.com/office/officeart/2005/8/layout/orgChart1"/>
    <dgm:cxn modelId="{A3E2FF06-BC66-42FF-BD04-6D98E53847A9}" type="presParOf" srcId="{A0189A71-2D66-45ED-AFBA-3BEB42731ECE}" destId="{335A98D0-7B81-4B15-864B-1D72FC5DD0E3}" srcOrd="0" destOrd="0" presId="urn:microsoft.com/office/officeart/2005/8/layout/orgChart1"/>
    <dgm:cxn modelId="{2F4F05DE-8730-40EE-9479-F8F13C03A5AE}" type="presParOf" srcId="{A0189A71-2D66-45ED-AFBA-3BEB42731ECE}" destId="{132C11FE-9335-4A59-BF12-9674DB1C960E}" srcOrd="1" destOrd="0" presId="urn:microsoft.com/office/officeart/2005/8/layout/orgChart1"/>
    <dgm:cxn modelId="{15713BB7-8B9B-470D-8F04-6639515015E2}" type="presParOf" srcId="{132C11FE-9335-4A59-BF12-9674DB1C960E}" destId="{061ADD4B-1186-4D14-8519-DE8EEC51E1FD}" srcOrd="0" destOrd="0" presId="urn:microsoft.com/office/officeart/2005/8/layout/orgChart1"/>
    <dgm:cxn modelId="{C11EFD86-FC35-469D-9F8B-07A20A08A156}" type="presParOf" srcId="{061ADD4B-1186-4D14-8519-DE8EEC51E1FD}" destId="{8E05CFDA-CA7E-461A-8127-82DFA32FF2D8}" srcOrd="0" destOrd="0" presId="urn:microsoft.com/office/officeart/2005/8/layout/orgChart1"/>
    <dgm:cxn modelId="{77772DE9-5EB0-47B8-AB78-AF962835790B}" type="presParOf" srcId="{061ADD4B-1186-4D14-8519-DE8EEC51E1FD}" destId="{99703C85-E14D-4E97-BCE8-24C020E9150B}" srcOrd="1" destOrd="0" presId="urn:microsoft.com/office/officeart/2005/8/layout/orgChart1"/>
    <dgm:cxn modelId="{1AB2BB1D-393E-4C40-A869-1872A6195DDF}" type="presParOf" srcId="{132C11FE-9335-4A59-BF12-9674DB1C960E}" destId="{C46AE4AD-5F5C-41B6-BFE4-9C1803B4AB86}" srcOrd="1" destOrd="0" presId="urn:microsoft.com/office/officeart/2005/8/layout/orgChart1"/>
    <dgm:cxn modelId="{76ED9B77-00B5-45EC-AB82-4B5BD59579A4}" type="presParOf" srcId="{132C11FE-9335-4A59-BF12-9674DB1C960E}" destId="{9487AD79-15DD-4A0A-BDD9-232F49EC63B6}" srcOrd="2" destOrd="0" presId="urn:microsoft.com/office/officeart/2005/8/layout/orgChart1"/>
    <dgm:cxn modelId="{221B6DAC-17E0-436D-8F49-34A6F2718C9B}" type="presParOf" srcId="{A0189A71-2D66-45ED-AFBA-3BEB42731ECE}" destId="{4B389753-C4E4-40CC-B074-6AFB3CFE364B}" srcOrd="2" destOrd="0" presId="urn:microsoft.com/office/officeart/2005/8/layout/orgChart1"/>
    <dgm:cxn modelId="{EE006CCD-B8BB-42A9-A73A-15B6658619F4}" type="presParOf" srcId="{A0189A71-2D66-45ED-AFBA-3BEB42731ECE}" destId="{3444816C-9BA5-4763-9000-B15D03695DA9}" srcOrd="3" destOrd="0" presId="urn:microsoft.com/office/officeart/2005/8/layout/orgChart1"/>
    <dgm:cxn modelId="{7EED77E5-C255-4E7B-B5D5-5EFF56843EAC}" type="presParOf" srcId="{3444816C-9BA5-4763-9000-B15D03695DA9}" destId="{D3288328-636D-42C6-8E08-98502BEF1DDC}" srcOrd="0" destOrd="0" presId="urn:microsoft.com/office/officeart/2005/8/layout/orgChart1"/>
    <dgm:cxn modelId="{B70F0B52-A14B-4C93-8727-3F9B04842B19}" type="presParOf" srcId="{D3288328-636D-42C6-8E08-98502BEF1DDC}" destId="{5D21A662-F383-4711-92CC-8F239F223199}" srcOrd="0" destOrd="0" presId="urn:microsoft.com/office/officeart/2005/8/layout/orgChart1"/>
    <dgm:cxn modelId="{74101C17-635D-44E4-83F0-37D3D079C833}" type="presParOf" srcId="{D3288328-636D-42C6-8E08-98502BEF1DDC}" destId="{3A779683-2989-484D-AEE7-BDA09824E164}" srcOrd="1" destOrd="0" presId="urn:microsoft.com/office/officeart/2005/8/layout/orgChart1"/>
    <dgm:cxn modelId="{EF46240F-E283-43C3-B1CC-B6C9FB67B5FE}" type="presParOf" srcId="{3444816C-9BA5-4763-9000-B15D03695DA9}" destId="{6E9A01C1-3B33-4FD5-91AA-C366ED8962F0}" srcOrd="1" destOrd="0" presId="urn:microsoft.com/office/officeart/2005/8/layout/orgChart1"/>
    <dgm:cxn modelId="{5A2B4274-EA93-4B23-BA58-D9DFCD277E01}" type="presParOf" srcId="{3444816C-9BA5-4763-9000-B15D03695DA9}" destId="{086B90F5-CD52-4C0E-A564-AA38C8CEDFBD}" srcOrd="2" destOrd="0" presId="urn:microsoft.com/office/officeart/2005/8/layout/orgChart1"/>
    <dgm:cxn modelId="{D2CE0A82-D85F-4CBE-96DD-875180BBC0B0}" type="presParOf" srcId="{A0189A71-2D66-45ED-AFBA-3BEB42731ECE}" destId="{479CAFEE-64B1-4682-AADF-A31F8360BDC2}" srcOrd="4" destOrd="0" presId="urn:microsoft.com/office/officeart/2005/8/layout/orgChart1"/>
    <dgm:cxn modelId="{3B546E58-CBA5-4A06-9C70-647441BD1C82}" type="presParOf" srcId="{A0189A71-2D66-45ED-AFBA-3BEB42731ECE}" destId="{EF8FD178-F474-4633-9B42-61DE39D4BC94}" srcOrd="5" destOrd="0" presId="urn:microsoft.com/office/officeart/2005/8/layout/orgChart1"/>
    <dgm:cxn modelId="{50B3F4B8-5097-4335-AF6C-180EC203BF8D}" type="presParOf" srcId="{EF8FD178-F474-4633-9B42-61DE39D4BC94}" destId="{C3DBE0C1-E611-43AC-BD8F-4D0D579ACB21}" srcOrd="0" destOrd="0" presId="urn:microsoft.com/office/officeart/2005/8/layout/orgChart1"/>
    <dgm:cxn modelId="{E0EB2677-BA99-4D37-AECC-73706DC94CB3}" type="presParOf" srcId="{C3DBE0C1-E611-43AC-BD8F-4D0D579ACB21}" destId="{ACED86FC-3594-4DB2-9810-28D866A9DBB6}" srcOrd="0" destOrd="0" presId="urn:microsoft.com/office/officeart/2005/8/layout/orgChart1"/>
    <dgm:cxn modelId="{344DF26D-9A3B-4700-8744-CB25871CE640}" type="presParOf" srcId="{C3DBE0C1-E611-43AC-BD8F-4D0D579ACB21}" destId="{69616CB1-F9A7-4CDC-A58D-C5A451AAC4B6}" srcOrd="1" destOrd="0" presId="urn:microsoft.com/office/officeart/2005/8/layout/orgChart1"/>
    <dgm:cxn modelId="{95EA91E1-99F0-414A-8AD0-7FAE401A559B}" type="presParOf" srcId="{EF8FD178-F474-4633-9B42-61DE39D4BC94}" destId="{646C3B2F-DCF0-46D5-AE3C-4EA25F342589}" srcOrd="1" destOrd="0" presId="urn:microsoft.com/office/officeart/2005/8/layout/orgChart1"/>
    <dgm:cxn modelId="{99DC3A41-49C5-4E13-88C0-9D0DA069EF08}" type="presParOf" srcId="{EF8FD178-F474-4633-9B42-61DE39D4BC94}" destId="{9D4D4714-5868-4D14-81AB-E6D950CE0BA0}" srcOrd="2" destOrd="0" presId="urn:microsoft.com/office/officeart/2005/8/layout/orgChart1"/>
    <dgm:cxn modelId="{88896AD3-D678-42B5-B64F-1524933A708D}" type="presParOf" srcId="{41980E93-A489-4598-9E75-0FB9920EB6C1}" destId="{93BFFB10-26C4-49F6-A20A-356C33803E53}" srcOrd="2" destOrd="0" presId="urn:microsoft.com/office/officeart/2005/8/layout/orgChar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35081F-3ABD-4FDA-AE9F-3F9AAB52EDFE}" type="datetimeFigureOut">
              <a:rPr lang="el-GR" smtClean="0"/>
              <a:t>5/5/2014</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D595EC-31B5-4FE2-9AD0-355B36B01B63}" type="slidenum">
              <a:rPr lang="el-GR" smtClean="0"/>
              <a:t>‹#›</a:t>
            </a:fld>
            <a:endParaRPr lang="el-GR"/>
          </a:p>
        </p:txBody>
      </p:sp>
    </p:spTree>
    <p:extLst>
      <p:ext uri="{BB962C8B-B14F-4D97-AF65-F5344CB8AC3E}">
        <p14:creationId xmlns:p14="http://schemas.microsoft.com/office/powerpoint/2010/main" val="37135645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0DCCA508-3B63-4BA9-93AF-AA2EFF565143}" type="slidenum">
              <a:rPr lang="el-GR" smtClean="0"/>
              <a:pPr/>
              <a:t>3</a:t>
            </a:fld>
            <a:endParaRPr lang="el-GR"/>
          </a:p>
        </p:txBody>
      </p:sp>
    </p:spTree>
    <p:extLst>
      <p:ext uri="{BB962C8B-B14F-4D97-AF65-F5344CB8AC3E}">
        <p14:creationId xmlns:p14="http://schemas.microsoft.com/office/powerpoint/2010/main" val="8363420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13</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14</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15</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16</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17</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18</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19</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20</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21</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22</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22532"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F3D61881-B8B8-4D07-9007-E6099A58A147}" type="slidenum">
              <a:rPr lang="el-GR" altLang="el-GR">
                <a:solidFill>
                  <a:srgbClr val="000000"/>
                </a:solidFill>
              </a:rPr>
              <a:pPr fontAlgn="base">
                <a:spcBef>
                  <a:spcPct val="0"/>
                </a:spcBef>
                <a:spcAft>
                  <a:spcPct val="0"/>
                </a:spcAft>
              </a:pPr>
              <a:t>4</a:t>
            </a:fld>
            <a:endParaRPr lang="el-GR" altLang="el-GR">
              <a:solidFill>
                <a:srgbClr val="000000"/>
              </a:solidFil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23</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24</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25</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26</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27</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28</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29</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30</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31</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32</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6</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33</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34</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35</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36</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37</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38</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39</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40</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7</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8</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9</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10</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11</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12</a:t>
            </a:fld>
            <a:endParaRPr lang="el-GR"/>
          </a:p>
        </p:txBody>
      </p:sp>
    </p:spTree>
    <p:extLst>
      <p:ext uri="{BB962C8B-B14F-4D97-AF65-F5344CB8AC3E}">
        <p14:creationId xmlns:p14="http://schemas.microsoft.com/office/powerpoint/2010/main" val="2947138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1E324CBB-4C0D-42EC-90B2-2CF55688AF08}" type="datetime1">
              <a:rPr lang="el-GR" smtClean="0"/>
              <a:t>5/5/2014</a:t>
            </a:fld>
            <a:endParaRPr lang="el-GR"/>
          </a:p>
        </p:txBody>
      </p:sp>
      <p:sp>
        <p:nvSpPr>
          <p:cNvPr id="5" name="Θέση υποσέλιδου 4"/>
          <p:cNvSpPr>
            <a:spLocks noGrp="1"/>
          </p:cNvSpPr>
          <p:nvPr>
            <p:ph type="ftr" sz="quarter" idx="11"/>
          </p:nvPr>
        </p:nvSpPr>
        <p:spPr/>
        <p:txBody>
          <a:bodyPr/>
          <a:lstStyle/>
          <a:p>
            <a:r>
              <a:rPr lang="en-US" smtClean="0"/>
              <a:t>Potigam nomater</a:t>
            </a:r>
            <a:endParaRPr lang="el-GR"/>
          </a:p>
        </p:txBody>
      </p:sp>
      <p:sp>
        <p:nvSpPr>
          <p:cNvPr id="6" name="Θέση αριθμού διαφάνειας 5"/>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124181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EB86BDCF-F245-4491-B658-E596E094933B}" type="datetime1">
              <a:rPr lang="el-GR" smtClean="0"/>
              <a:t>5/5/2014</a:t>
            </a:fld>
            <a:endParaRPr lang="el-GR"/>
          </a:p>
        </p:txBody>
      </p:sp>
      <p:sp>
        <p:nvSpPr>
          <p:cNvPr id="5" name="Θέση υποσέλιδου 4"/>
          <p:cNvSpPr>
            <a:spLocks noGrp="1"/>
          </p:cNvSpPr>
          <p:nvPr>
            <p:ph type="ftr" sz="quarter" idx="11"/>
          </p:nvPr>
        </p:nvSpPr>
        <p:spPr/>
        <p:txBody>
          <a:bodyPr/>
          <a:lstStyle/>
          <a:p>
            <a:r>
              <a:rPr lang="en-US" smtClean="0"/>
              <a:t>Potigam nomater</a:t>
            </a:r>
            <a:endParaRPr lang="el-GR"/>
          </a:p>
        </p:txBody>
      </p:sp>
      <p:sp>
        <p:nvSpPr>
          <p:cNvPr id="6" name="Θέση αριθμού διαφάνειας 5"/>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3646485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998DA856-2BE7-4FBD-AFE9-5E7B40881864}" type="datetime1">
              <a:rPr lang="el-GR" smtClean="0"/>
              <a:t>5/5/2014</a:t>
            </a:fld>
            <a:endParaRPr lang="el-GR"/>
          </a:p>
        </p:txBody>
      </p:sp>
      <p:sp>
        <p:nvSpPr>
          <p:cNvPr id="5" name="Θέση υποσέλιδου 4"/>
          <p:cNvSpPr>
            <a:spLocks noGrp="1"/>
          </p:cNvSpPr>
          <p:nvPr>
            <p:ph type="ftr" sz="quarter" idx="11"/>
          </p:nvPr>
        </p:nvSpPr>
        <p:spPr/>
        <p:txBody>
          <a:bodyPr/>
          <a:lstStyle/>
          <a:p>
            <a:r>
              <a:rPr lang="en-US" smtClean="0"/>
              <a:t>Potigam nomater</a:t>
            </a:r>
            <a:endParaRPr lang="el-GR"/>
          </a:p>
        </p:txBody>
      </p:sp>
      <p:sp>
        <p:nvSpPr>
          <p:cNvPr id="6" name="Θέση αριθμού διαφάνειας 5"/>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155573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4B93070B-51BF-4697-B005-087C01FF6DFD}" type="datetime1">
              <a:rPr lang="el-GR" smtClean="0"/>
              <a:t>5/5/2014</a:t>
            </a:fld>
            <a:endParaRPr lang="el-GR"/>
          </a:p>
        </p:txBody>
      </p:sp>
      <p:sp>
        <p:nvSpPr>
          <p:cNvPr id="5" name="Θέση υποσέλιδου 4"/>
          <p:cNvSpPr>
            <a:spLocks noGrp="1"/>
          </p:cNvSpPr>
          <p:nvPr>
            <p:ph type="ftr" sz="quarter" idx="11"/>
          </p:nvPr>
        </p:nvSpPr>
        <p:spPr/>
        <p:txBody>
          <a:bodyPr/>
          <a:lstStyle/>
          <a:p>
            <a:r>
              <a:rPr lang="en-US" smtClean="0"/>
              <a:t>Potigam nomater</a:t>
            </a:r>
            <a:endParaRPr lang="el-GR"/>
          </a:p>
        </p:txBody>
      </p:sp>
      <p:sp>
        <p:nvSpPr>
          <p:cNvPr id="6" name="Θέση αριθμού διαφάνειας 5"/>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2507318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232318B3-C328-4CAA-A5EE-16FBAF7CFD2D}" type="datetime1">
              <a:rPr lang="el-GR" smtClean="0"/>
              <a:t>5/5/2014</a:t>
            </a:fld>
            <a:endParaRPr lang="el-GR"/>
          </a:p>
        </p:txBody>
      </p:sp>
      <p:sp>
        <p:nvSpPr>
          <p:cNvPr id="5" name="Θέση υποσέλιδου 4"/>
          <p:cNvSpPr>
            <a:spLocks noGrp="1"/>
          </p:cNvSpPr>
          <p:nvPr>
            <p:ph type="ftr" sz="quarter" idx="11"/>
          </p:nvPr>
        </p:nvSpPr>
        <p:spPr/>
        <p:txBody>
          <a:bodyPr/>
          <a:lstStyle/>
          <a:p>
            <a:r>
              <a:rPr lang="en-US" smtClean="0"/>
              <a:t>Potigam nomater</a:t>
            </a:r>
            <a:endParaRPr lang="el-GR"/>
          </a:p>
        </p:txBody>
      </p:sp>
      <p:sp>
        <p:nvSpPr>
          <p:cNvPr id="6" name="Θέση αριθμού διαφάνειας 5"/>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6386562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1CE82A44-6C3F-4022-9A10-C18AA496641E}" type="datetime1">
              <a:rPr lang="el-GR" smtClean="0"/>
              <a:t>5/5/2014</a:t>
            </a:fld>
            <a:endParaRPr lang="el-GR"/>
          </a:p>
        </p:txBody>
      </p:sp>
      <p:sp>
        <p:nvSpPr>
          <p:cNvPr id="6" name="Θέση υποσέλιδου 5"/>
          <p:cNvSpPr>
            <a:spLocks noGrp="1"/>
          </p:cNvSpPr>
          <p:nvPr>
            <p:ph type="ftr" sz="quarter" idx="11"/>
          </p:nvPr>
        </p:nvSpPr>
        <p:spPr/>
        <p:txBody>
          <a:bodyPr/>
          <a:lstStyle/>
          <a:p>
            <a:r>
              <a:rPr lang="en-US" smtClean="0"/>
              <a:t>Potigam nomater</a:t>
            </a:r>
            <a:endParaRPr lang="el-GR"/>
          </a:p>
        </p:txBody>
      </p:sp>
      <p:sp>
        <p:nvSpPr>
          <p:cNvPr id="7" name="Θέση αριθμού διαφάνειας 6"/>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3358064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7A306362-3B58-4DCD-B062-30261BF97AFE}" type="datetime1">
              <a:rPr lang="el-GR" smtClean="0"/>
              <a:t>5/5/2014</a:t>
            </a:fld>
            <a:endParaRPr lang="el-GR"/>
          </a:p>
        </p:txBody>
      </p:sp>
      <p:sp>
        <p:nvSpPr>
          <p:cNvPr id="8" name="Θέση υποσέλιδου 7"/>
          <p:cNvSpPr>
            <a:spLocks noGrp="1"/>
          </p:cNvSpPr>
          <p:nvPr>
            <p:ph type="ftr" sz="quarter" idx="11"/>
          </p:nvPr>
        </p:nvSpPr>
        <p:spPr/>
        <p:txBody>
          <a:bodyPr/>
          <a:lstStyle/>
          <a:p>
            <a:r>
              <a:rPr lang="en-US" smtClean="0"/>
              <a:t>Potigam nomater</a:t>
            </a:r>
            <a:endParaRPr lang="el-GR"/>
          </a:p>
        </p:txBody>
      </p:sp>
      <p:sp>
        <p:nvSpPr>
          <p:cNvPr id="9" name="Θέση αριθμού διαφάνειας 8"/>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2034099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C0016116-3F59-4217-9211-173B96A20F8A}" type="datetime1">
              <a:rPr lang="el-GR" smtClean="0"/>
              <a:t>5/5/2014</a:t>
            </a:fld>
            <a:endParaRPr lang="el-GR"/>
          </a:p>
        </p:txBody>
      </p:sp>
      <p:sp>
        <p:nvSpPr>
          <p:cNvPr id="4" name="Θέση υποσέλιδου 3"/>
          <p:cNvSpPr>
            <a:spLocks noGrp="1"/>
          </p:cNvSpPr>
          <p:nvPr>
            <p:ph type="ftr" sz="quarter" idx="11"/>
          </p:nvPr>
        </p:nvSpPr>
        <p:spPr/>
        <p:txBody>
          <a:bodyPr/>
          <a:lstStyle/>
          <a:p>
            <a:r>
              <a:rPr lang="en-US" smtClean="0"/>
              <a:t>Potigam nomater</a:t>
            </a:r>
            <a:endParaRPr lang="el-GR"/>
          </a:p>
        </p:txBody>
      </p:sp>
      <p:sp>
        <p:nvSpPr>
          <p:cNvPr id="5" name="Θέση αριθμού διαφάνειας 4"/>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2257853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DF517B57-D6BB-482A-9586-1BE3A2D51E53}" type="datetime1">
              <a:rPr lang="el-GR" smtClean="0"/>
              <a:t>5/5/2014</a:t>
            </a:fld>
            <a:endParaRPr lang="el-GR"/>
          </a:p>
        </p:txBody>
      </p:sp>
      <p:sp>
        <p:nvSpPr>
          <p:cNvPr id="3" name="Θέση υποσέλιδου 2"/>
          <p:cNvSpPr>
            <a:spLocks noGrp="1"/>
          </p:cNvSpPr>
          <p:nvPr>
            <p:ph type="ftr" sz="quarter" idx="11"/>
          </p:nvPr>
        </p:nvSpPr>
        <p:spPr/>
        <p:txBody>
          <a:bodyPr/>
          <a:lstStyle/>
          <a:p>
            <a:r>
              <a:rPr lang="en-US" smtClean="0"/>
              <a:t>Potigam nomater</a:t>
            </a:r>
            <a:endParaRPr lang="el-GR"/>
          </a:p>
        </p:txBody>
      </p:sp>
      <p:sp>
        <p:nvSpPr>
          <p:cNvPr id="4" name="Θέση αριθμού διαφάνειας 3"/>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4069053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42FD4FF8-E15E-4F22-8E0D-0A4126C4818F}" type="datetime1">
              <a:rPr lang="el-GR" smtClean="0"/>
              <a:t>5/5/2014</a:t>
            </a:fld>
            <a:endParaRPr lang="el-GR"/>
          </a:p>
        </p:txBody>
      </p:sp>
      <p:sp>
        <p:nvSpPr>
          <p:cNvPr id="6" name="Θέση υποσέλιδου 5"/>
          <p:cNvSpPr>
            <a:spLocks noGrp="1"/>
          </p:cNvSpPr>
          <p:nvPr>
            <p:ph type="ftr" sz="quarter" idx="11"/>
          </p:nvPr>
        </p:nvSpPr>
        <p:spPr/>
        <p:txBody>
          <a:bodyPr/>
          <a:lstStyle/>
          <a:p>
            <a:r>
              <a:rPr lang="en-US" smtClean="0"/>
              <a:t>Potigam nomater</a:t>
            </a:r>
            <a:endParaRPr lang="el-GR"/>
          </a:p>
        </p:txBody>
      </p:sp>
      <p:sp>
        <p:nvSpPr>
          <p:cNvPr id="7" name="Θέση αριθμού διαφάνειας 6"/>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8846197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45DD0ABE-E30F-40C0-90BE-E20DF273E46E}" type="datetime1">
              <a:rPr lang="el-GR" smtClean="0"/>
              <a:t>5/5/2014</a:t>
            </a:fld>
            <a:endParaRPr lang="el-GR"/>
          </a:p>
        </p:txBody>
      </p:sp>
      <p:sp>
        <p:nvSpPr>
          <p:cNvPr id="6" name="Θέση υποσέλιδου 5"/>
          <p:cNvSpPr>
            <a:spLocks noGrp="1"/>
          </p:cNvSpPr>
          <p:nvPr>
            <p:ph type="ftr" sz="quarter" idx="11"/>
          </p:nvPr>
        </p:nvSpPr>
        <p:spPr/>
        <p:txBody>
          <a:bodyPr/>
          <a:lstStyle/>
          <a:p>
            <a:r>
              <a:rPr lang="en-US" smtClean="0"/>
              <a:t>Potigam nomater</a:t>
            </a:r>
            <a:endParaRPr lang="el-GR"/>
          </a:p>
        </p:txBody>
      </p:sp>
      <p:sp>
        <p:nvSpPr>
          <p:cNvPr id="7" name="Θέση αριθμού διαφάνειας 6"/>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1338000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3FFDCA-C927-4243-A0BC-0F72D82FE41C}" type="datetime1">
              <a:rPr lang="el-GR" smtClean="0"/>
              <a:t>5/5/2014</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Potigam nomater</a:t>
            </a:r>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B5CC12-D00C-4A9A-82EA-111DE1DD81B3}" type="slidenum">
              <a:rPr lang="el-GR" smtClean="0"/>
              <a:t>‹#›</a:t>
            </a:fld>
            <a:endParaRPr lang="el-GR"/>
          </a:p>
        </p:txBody>
      </p:sp>
    </p:spTree>
    <p:extLst>
      <p:ext uri="{BB962C8B-B14F-4D97-AF65-F5344CB8AC3E}">
        <p14:creationId xmlns:p14="http://schemas.microsoft.com/office/powerpoint/2010/main" val="29855453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tags" Target="../tags/tag4.xml"/><Relationship Id="rId7" Type="http://schemas.openxmlformats.org/officeDocument/2006/relationships/hyperlink" Target="http://creativecommons.org/licenses/by-sa/3.0/deed.el" TargetMode="Externa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1.jpeg"/><Relationship Id="rId5" Type="http://schemas.openxmlformats.org/officeDocument/2006/relationships/hyperlink" Target="http://www.teilar.gr/" TargetMode="External"/><Relationship Id="rId10" Type="http://schemas.openxmlformats.org/officeDocument/2006/relationships/image" Target="../media/image3.png"/><Relationship Id="rId4" Type="http://schemas.openxmlformats.org/officeDocument/2006/relationships/slideLayout" Target="../slideLayouts/slideLayout1.xml"/><Relationship Id="rId9" Type="http://schemas.openxmlformats.org/officeDocument/2006/relationships/hyperlink" Target="http://www.edulll.gr/" TargetMode="External"/></Relationships>
</file>

<file path=ppt/slides/_rels/slide10.xml.rels><?xml version="1.0" encoding="UTF-8" standalone="yes"?>
<Relationships xmlns="http://schemas.openxmlformats.org/package/2006/relationships"><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tags" Target="../tags/tag37.xml"/><Relationship Id="rId5" Type="http://schemas.openxmlformats.org/officeDocument/2006/relationships/notesSlide" Target="../notesSlides/notesSlide7.xml"/><Relationship Id="rId4"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tags" Target="../tags/tag42.xml"/><Relationship Id="rId2" Type="http://schemas.openxmlformats.org/officeDocument/2006/relationships/tags" Target="../tags/tag41.xml"/><Relationship Id="rId1" Type="http://schemas.openxmlformats.org/officeDocument/2006/relationships/tags" Target="../tags/tag40.xml"/><Relationship Id="rId5" Type="http://schemas.openxmlformats.org/officeDocument/2006/relationships/notesSlide" Target="../notesSlides/notesSlide8.xml"/><Relationship Id="rId4"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tags" Target="../tags/tag45.xml"/><Relationship Id="rId2" Type="http://schemas.openxmlformats.org/officeDocument/2006/relationships/tags" Target="../tags/tag44.xml"/><Relationship Id="rId1" Type="http://schemas.openxmlformats.org/officeDocument/2006/relationships/tags" Target="../tags/tag43.xml"/><Relationship Id="rId5" Type="http://schemas.openxmlformats.org/officeDocument/2006/relationships/notesSlide" Target="../notesSlides/notesSlide9.xml"/><Relationship Id="rId4"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tags" Target="../tags/tag48.xml"/><Relationship Id="rId7" Type="http://schemas.openxmlformats.org/officeDocument/2006/relationships/image" Target="../media/image6.png"/><Relationship Id="rId2" Type="http://schemas.openxmlformats.org/officeDocument/2006/relationships/tags" Target="../tags/tag47.xml"/><Relationship Id="rId1" Type="http://schemas.openxmlformats.org/officeDocument/2006/relationships/tags" Target="../tags/tag46.xml"/><Relationship Id="rId6" Type="http://schemas.openxmlformats.org/officeDocument/2006/relationships/notesSlide" Target="../notesSlides/notesSlide10.xml"/><Relationship Id="rId5" Type="http://schemas.openxmlformats.org/officeDocument/2006/relationships/slideLayout" Target="../slideLayouts/slideLayout2.xml"/><Relationship Id="rId4" Type="http://schemas.openxmlformats.org/officeDocument/2006/relationships/tags" Target="../tags/tag49.xml"/></Relationships>
</file>

<file path=ppt/slides/_rels/slide14.xml.rels><?xml version="1.0" encoding="UTF-8" standalone="yes"?>
<Relationships xmlns="http://schemas.openxmlformats.org/package/2006/relationships"><Relationship Id="rId3" Type="http://schemas.openxmlformats.org/officeDocument/2006/relationships/tags" Target="../tags/tag52.xml"/><Relationship Id="rId7" Type="http://schemas.openxmlformats.org/officeDocument/2006/relationships/image" Target="../media/image7.png"/><Relationship Id="rId2" Type="http://schemas.openxmlformats.org/officeDocument/2006/relationships/tags" Target="../tags/tag51.xml"/><Relationship Id="rId1" Type="http://schemas.openxmlformats.org/officeDocument/2006/relationships/tags" Target="../tags/tag50.xml"/><Relationship Id="rId6" Type="http://schemas.openxmlformats.org/officeDocument/2006/relationships/notesSlide" Target="../notesSlides/notesSlide11.xml"/><Relationship Id="rId5" Type="http://schemas.openxmlformats.org/officeDocument/2006/relationships/slideLayout" Target="../slideLayouts/slideLayout2.xml"/><Relationship Id="rId4" Type="http://schemas.openxmlformats.org/officeDocument/2006/relationships/tags" Target="../tags/tag53.xml"/></Relationships>
</file>

<file path=ppt/slides/_rels/slide15.xml.rels><?xml version="1.0" encoding="UTF-8" standalone="yes"?>
<Relationships xmlns="http://schemas.openxmlformats.org/package/2006/relationships"><Relationship Id="rId3" Type="http://schemas.openxmlformats.org/officeDocument/2006/relationships/tags" Target="../tags/tag56.xml"/><Relationship Id="rId2" Type="http://schemas.openxmlformats.org/officeDocument/2006/relationships/tags" Target="../tags/tag55.xml"/><Relationship Id="rId1" Type="http://schemas.openxmlformats.org/officeDocument/2006/relationships/tags" Target="../tags/tag54.xml"/><Relationship Id="rId5" Type="http://schemas.openxmlformats.org/officeDocument/2006/relationships/notesSlide" Target="../notesSlides/notesSlide12.xml"/><Relationship Id="rId4"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tags" Target="../tags/tag59.xml"/><Relationship Id="rId7" Type="http://schemas.openxmlformats.org/officeDocument/2006/relationships/slide" Target="slide5.xml"/><Relationship Id="rId2" Type="http://schemas.openxmlformats.org/officeDocument/2006/relationships/tags" Target="../tags/tag58.xml"/><Relationship Id="rId1" Type="http://schemas.openxmlformats.org/officeDocument/2006/relationships/tags" Target="../tags/tag57.xml"/><Relationship Id="rId6" Type="http://schemas.openxmlformats.org/officeDocument/2006/relationships/notesSlide" Target="../notesSlides/notesSlide13.xml"/><Relationship Id="rId5" Type="http://schemas.openxmlformats.org/officeDocument/2006/relationships/slideLayout" Target="../slideLayouts/slideLayout2.xml"/><Relationship Id="rId4" Type="http://schemas.openxmlformats.org/officeDocument/2006/relationships/tags" Target="../tags/tag60.xml"/><Relationship Id="rId9" Type="http://schemas.microsoft.com/office/2007/relationships/hdphoto" Target="../media/hdphoto1.wdp"/></Relationships>
</file>

<file path=ppt/slides/_rels/slide17.xml.rels><?xml version="1.0" encoding="UTF-8" standalone="yes"?>
<Relationships xmlns="http://schemas.openxmlformats.org/package/2006/relationships"><Relationship Id="rId3" Type="http://schemas.openxmlformats.org/officeDocument/2006/relationships/tags" Target="../tags/tag63.xml"/><Relationship Id="rId2" Type="http://schemas.openxmlformats.org/officeDocument/2006/relationships/tags" Target="../tags/tag62.xml"/><Relationship Id="rId1" Type="http://schemas.openxmlformats.org/officeDocument/2006/relationships/tags" Target="../tags/tag61.xml"/><Relationship Id="rId5" Type="http://schemas.openxmlformats.org/officeDocument/2006/relationships/notesSlide" Target="../notesSlides/notesSlide14.xml"/><Relationship Id="rId4"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tags" Target="../tags/tag66.xml"/><Relationship Id="rId2" Type="http://schemas.openxmlformats.org/officeDocument/2006/relationships/tags" Target="../tags/tag65.xml"/><Relationship Id="rId1" Type="http://schemas.openxmlformats.org/officeDocument/2006/relationships/tags" Target="../tags/tag64.xml"/><Relationship Id="rId5" Type="http://schemas.openxmlformats.org/officeDocument/2006/relationships/notesSlide" Target="../notesSlides/notesSlide15.xml"/><Relationship Id="rId4"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tags" Target="../tags/tag69.xml"/><Relationship Id="rId2" Type="http://schemas.openxmlformats.org/officeDocument/2006/relationships/tags" Target="../tags/tag68.xml"/><Relationship Id="rId1" Type="http://schemas.openxmlformats.org/officeDocument/2006/relationships/tags" Target="../tags/tag67.xml"/><Relationship Id="rId5" Type="http://schemas.openxmlformats.org/officeDocument/2006/relationships/notesSlide" Target="../notesSlides/notesSlide16.xml"/><Relationship Id="rId4"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image" Target="../media/image2.png"/><Relationship Id="rId5" Type="http://schemas.openxmlformats.org/officeDocument/2006/relationships/hyperlink" Target="http://creativecommons.org/licenses/by-sa/3.0/deed.el" TargetMode="External"/><Relationship Id="rId4"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diagramLayout" Target="../diagrams/layout1.xml"/><Relationship Id="rId3" Type="http://schemas.openxmlformats.org/officeDocument/2006/relationships/tags" Target="../tags/tag72.xml"/><Relationship Id="rId7" Type="http://schemas.openxmlformats.org/officeDocument/2006/relationships/diagramData" Target="../diagrams/data1.xml"/><Relationship Id="rId2" Type="http://schemas.openxmlformats.org/officeDocument/2006/relationships/tags" Target="../tags/tag71.xml"/><Relationship Id="rId1" Type="http://schemas.openxmlformats.org/officeDocument/2006/relationships/tags" Target="../tags/tag70.xml"/><Relationship Id="rId6" Type="http://schemas.openxmlformats.org/officeDocument/2006/relationships/notesSlide" Target="../notesSlides/notesSlide17.xml"/><Relationship Id="rId11" Type="http://schemas.microsoft.com/office/2007/relationships/diagramDrawing" Target="../diagrams/drawing1.xml"/><Relationship Id="rId5" Type="http://schemas.openxmlformats.org/officeDocument/2006/relationships/slideLayout" Target="../slideLayouts/slideLayout2.xml"/><Relationship Id="rId10" Type="http://schemas.openxmlformats.org/officeDocument/2006/relationships/diagramColors" Target="../diagrams/colors1.xml"/><Relationship Id="rId4" Type="http://schemas.openxmlformats.org/officeDocument/2006/relationships/tags" Target="../tags/tag73.xml"/><Relationship Id="rId9"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tags" Target="../tags/tag76.xml"/><Relationship Id="rId7" Type="http://schemas.openxmlformats.org/officeDocument/2006/relationships/slide" Target="slide5.xml"/><Relationship Id="rId2" Type="http://schemas.openxmlformats.org/officeDocument/2006/relationships/tags" Target="../tags/tag75.xml"/><Relationship Id="rId1" Type="http://schemas.openxmlformats.org/officeDocument/2006/relationships/tags" Target="../tags/tag74.xml"/><Relationship Id="rId6" Type="http://schemas.openxmlformats.org/officeDocument/2006/relationships/notesSlide" Target="../notesSlides/notesSlide18.xml"/><Relationship Id="rId5" Type="http://schemas.openxmlformats.org/officeDocument/2006/relationships/slideLayout" Target="../slideLayouts/slideLayout2.xml"/><Relationship Id="rId4" Type="http://schemas.openxmlformats.org/officeDocument/2006/relationships/tags" Target="../tags/tag77.xml"/><Relationship Id="rId9" Type="http://schemas.microsoft.com/office/2007/relationships/hdphoto" Target="../media/hdphoto1.wdp"/></Relationships>
</file>

<file path=ppt/slides/_rels/slide22.xml.rels><?xml version="1.0" encoding="UTF-8" standalone="yes"?>
<Relationships xmlns="http://schemas.openxmlformats.org/package/2006/relationships"><Relationship Id="rId3" Type="http://schemas.openxmlformats.org/officeDocument/2006/relationships/tags" Target="../tags/tag80.xml"/><Relationship Id="rId2" Type="http://schemas.openxmlformats.org/officeDocument/2006/relationships/tags" Target="../tags/tag79.xml"/><Relationship Id="rId1" Type="http://schemas.openxmlformats.org/officeDocument/2006/relationships/tags" Target="../tags/tag78.xml"/><Relationship Id="rId5" Type="http://schemas.openxmlformats.org/officeDocument/2006/relationships/notesSlide" Target="../notesSlides/notesSlide19.xml"/><Relationship Id="rId4"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tags" Target="../tags/tag83.xml"/><Relationship Id="rId2" Type="http://schemas.openxmlformats.org/officeDocument/2006/relationships/tags" Target="../tags/tag82.xml"/><Relationship Id="rId1" Type="http://schemas.openxmlformats.org/officeDocument/2006/relationships/tags" Target="../tags/tag81.xml"/><Relationship Id="rId6" Type="http://schemas.openxmlformats.org/officeDocument/2006/relationships/notesSlide" Target="../notesSlides/notesSlide20.xml"/><Relationship Id="rId5" Type="http://schemas.openxmlformats.org/officeDocument/2006/relationships/slideLayout" Target="../slideLayouts/slideLayout2.xml"/><Relationship Id="rId4" Type="http://schemas.openxmlformats.org/officeDocument/2006/relationships/tags" Target="../tags/tag84.xml"/></Relationships>
</file>

<file path=ppt/slides/_rels/slide24.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tags" Target="../tags/tag87.xml"/><Relationship Id="rId7" Type="http://schemas.openxmlformats.org/officeDocument/2006/relationships/slide" Target="slide5.xml"/><Relationship Id="rId2" Type="http://schemas.openxmlformats.org/officeDocument/2006/relationships/tags" Target="../tags/tag86.xml"/><Relationship Id="rId1" Type="http://schemas.openxmlformats.org/officeDocument/2006/relationships/tags" Target="../tags/tag85.xml"/><Relationship Id="rId6" Type="http://schemas.openxmlformats.org/officeDocument/2006/relationships/notesSlide" Target="../notesSlides/notesSlide21.xml"/><Relationship Id="rId5" Type="http://schemas.openxmlformats.org/officeDocument/2006/relationships/slideLayout" Target="../slideLayouts/slideLayout2.xml"/><Relationship Id="rId4" Type="http://schemas.openxmlformats.org/officeDocument/2006/relationships/tags" Target="../tags/tag88.xml"/><Relationship Id="rId9" Type="http://schemas.microsoft.com/office/2007/relationships/hdphoto" Target="../media/hdphoto1.wdp"/></Relationships>
</file>

<file path=ppt/slides/_rels/slide25.xml.rels><?xml version="1.0" encoding="UTF-8" standalone="yes"?>
<Relationships xmlns="http://schemas.openxmlformats.org/package/2006/relationships"><Relationship Id="rId3" Type="http://schemas.openxmlformats.org/officeDocument/2006/relationships/tags" Target="../tags/tag91.xml"/><Relationship Id="rId2" Type="http://schemas.openxmlformats.org/officeDocument/2006/relationships/tags" Target="../tags/tag90.xml"/><Relationship Id="rId1" Type="http://schemas.openxmlformats.org/officeDocument/2006/relationships/tags" Target="../tags/tag89.xml"/><Relationship Id="rId6" Type="http://schemas.openxmlformats.org/officeDocument/2006/relationships/notesSlide" Target="../notesSlides/notesSlide22.xml"/><Relationship Id="rId5" Type="http://schemas.openxmlformats.org/officeDocument/2006/relationships/slideLayout" Target="../slideLayouts/slideLayout2.xml"/><Relationship Id="rId4" Type="http://schemas.openxmlformats.org/officeDocument/2006/relationships/tags" Target="../tags/tag92.xml"/></Relationships>
</file>

<file path=ppt/slides/_rels/slide26.xml.rels><?xml version="1.0" encoding="UTF-8" standalone="yes"?>
<Relationships xmlns="http://schemas.openxmlformats.org/package/2006/relationships"><Relationship Id="rId3" Type="http://schemas.openxmlformats.org/officeDocument/2006/relationships/tags" Target="../tags/tag95.xml"/><Relationship Id="rId2" Type="http://schemas.openxmlformats.org/officeDocument/2006/relationships/tags" Target="../tags/tag94.xml"/><Relationship Id="rId1" Type="http://schemas.openxmlformats.org/officeDocument/2006/relationships/tags" Target="../tags/tag93.xml"/><Relationship Id="rId6" Type="http://schemas.openxmlformats.org/officeDocument/2006/relationships/notesSlide" Target="../notesSlides/notesSlide23.xml"/><Relationship Id="rId5" Type="http://schemas.openxmlformats.org/officeDocument/2006/relationships/slideLayout" Target="../slideLayouts/slideLayout2.xml"/><Relationship Id="rId4" Type="http://schemas.openxmlformats.org/officeDocument/2006/relationships/tags" Target="../tags/tag96.xml"/></Relationships>
</file>

<file path=ppt/slides/_rels/slide27.xml.rels><?xml version="1.0" encoding="UTF-8" standalone="yes"?>
<Relationships xmlns="http://schemas.openxmlformats.org/package/2006/relationships"><Relationship Id="rId3" Type="http://schemas.openxmlformats.org/officeDocument/2006/relationships/tags" Target="../tags/tag99.xml"/><Relationship Id="rId2" Type="http://schemas.openxmlformats.org/officeDocument/2006/relationships/tags" Target="../tags/tag98.xml"/><Relationship Id="rId1" Type="http://schemas.openxmlformats.org/officeDocument/2006/relationships/tags" Target="../tags/tag97.xml"/><Relationship Id="rId6" Type="http://schemas.openxmlformats.org/officeDocument/2006/relationships/notesSlide" Target="../notesSlides/notesSlide24.xml"/><Relationship Id="rId5" Type="http://schemas.openxmlformats.org/officeDocument/2006/relationships/slideLayout" Target="../slideLayouts/slideLayout2.xml"/><Relationship Id="rId4" Type="http://schemas.openxmlformats.org/officeDocument/2006/relationships/tags" Target="../tags/tag100.xml"/></Relationships>
</file>

<file path=ppt/slides/_rels/slide28.xml.rels><?xml version="1.0" encoding="UTF-8" standalone="yes"?>
<Relationships xmlns="http://schemas.openxmlformats.org/package/2006/relationships"><Relationship Id="rId3" Type="http://schemas.openxmlformats.org/officeDocument/2006/relationships/tags" Target="../tags/tag103.xml"/><Relationship Id="rId2" Type="http://schemas.openxmlformats.org/officeDocument/2006/relationships/tags" Target="../tags/tag102.xml"/><Relationship Id="rId1" Type="http://schemas.openxmlformats.org/officeDocument/2006/relationships/tags" Target="../tags/tag101.xml"/><Relationship Id="rId6" Type="http://schemas.openxmlformats.org/officeDocument/2006/relationships/notesSlide" Target="../notesSlides/notesSlide25.xml"/><Relationship Id="rId5" Type="http://schemas.openxmlformats.org/officeDocument/2006/relationships/slideLayout" Target="../slideLayouts/slideLayout2.xml"/><Relationship Id="rId4" Type="http://schemas.openxmlformats.org/officeDocument/2006/relationships/tags" Target="../tags/tag104.xml"/></Relationships>
</file>

<file path=ppt/slides/_rels/slide29.xml.rels><?xml version="1.0" encoding="UTF-8" standalone="yes"?>
<Relationships xmlns="http://schemas.openxmlformats.org/package/2006/relationships"><Relationship Id="rId3" Type="http://schemas.openxmlformats.org/officeDocument/2006/relationships/tags" Target="../tags/tag107.xml"/><Relationship Id="rId2" Type="http://schemas.openxmlformats.org/officeDocument/2006/relationships/tags" Target="../tags/tag106.xml"/><Relationship Id="rId1" Type="http://schemas.openxmlformats.org/officeDocument/2006/relationships/tags" Target="../tags/tag105.xml"/><Relationship Id="rId6" Type="http://schemas.openxmlformats.org/officeDocument/2006/relationships/notesSlide" Target="../notesSlides/notesSlide26.xml"/><Relationship Id="rId5" Type="http://schemas.openxmlformats.org/officeDocument/2006/relationships/slideLayout" Target="../slideLayouts/slideLayout2.xml"/><Relationship Id="rId4" Type="http://schemas.openxmlformats.org/officeDocument/2006/relationships/tags" Target="../tags/tag108.xml"/></Relationships>
</file>

<file path=ppt/slides/_rels/slide3.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tags" Target="../tags/tag10.xml"/><Relationship Id="rId7" Type="http://schemas.openxmlformats.org/officeDocument/2006/relationships/hyperlink" Target="http://www.edulll.gr/" TargetMode="Externa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notesSlide" Target="../notesSlides/notesSlide1.xml"/><Relationship Id="rId5" Type="http://schemas.openxmlformats.org/officeDocument/2006/relationships/slideLayout" Target="../slideLayouts/slideLayout2.xml"/><Relationship Id="rId4" Type="http://schemas.openxmlformats.org/officeDocument/2006/relationships/tags" Target="../tags/tag11.xml"/></Relationships>
</file>

<file path=ppt/slides/_rels/slide30.xml.rels><?xml version="1.0" encoding="UTF-8" standalone="yes"?>
<Relationships xmlns="http://schemas.openxmlformats.org/package/2006/relationships"><Relationship Id="rId3" Type="http://schemas.openxmlformats.org/officeDocument/2006/relationships/tags" Target="../tags/tag111.xml"/><Relationship Id="rId2" Type="http://schemas.openxmlformats.org/officeDocument/2006/relationships/tags" Target="../tags/tag110.xml"/><Relationship Id="rId1" Type="http://schemas.openxmlformats.org/officeDocument/2006/relationships/tags" Target="../tags/tag109.xml"/><Relationship Id="rId6" Type="http://schemas.openxmlformats.org/officeDocument/2006/relationships/notesSlide" Target="../notesSlides/notesSlide27.xml"/><Relationship Id="rId5" Type="http://schemas.openxmlformats.org/officeDocument/2006/relationships/slideLayout" Target="../slideLayouts/slideLayout2.xml"/><Relationship Id="rId4" Type="http://schemas.openxmlformats.org/officeDocument/2006/relationships/tags" Target="../tags/tag112.xml"/></Relationships>
</file>

<file path=ppt/slides/_rels/slide31.xml.rels><?xml version="1.0" encoding="UTF-8" standalone="yes"?>
<Relationships xmlns="http://schemas.openxmlformats.org/package/2006/relationships"><Relationship Id="rId3" Type="http://schemas.openxmlformats.org/officeDocument/2006/relationships/tags" Target="../tags/tag115.xml"/><Relationship Id="rId2" Type="http://schemas.openxmlformats.org/officeDocument/2006/relationships/tags" Target="../tags/tag114.xml"/><Relationship Id="rId1" Type="http://schemas.openxmlformats.org/officeDocument/2006/relationships/tags" Target="../tags/tag113.xml"/><Relationship Id="rId5" Type="http://schemas.openxmlformats.org/officeDocument/2006/relationships/notesSlide" Target="../notesSlides/notesSlide28.xml"/><Relationship Id="rId4"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tags" Target="../tags/tag118.xml"/><Relationship Id="rId7" Type="http://schemas.openxmlformats.org/officeDocument/2006/relationships/image" Target="../media/image9.jpeg"/><Relationship Id="rId2" Type="http://schemas.openxmlformats.org/officeDocument/2006/relationships/tags" Target="../tags/tag117.xml"/><Relationship Id="rId1" Type="http://schemas.openxmlformats.org/officeDocument/2006/relationships/tags" Target="../tags/tag116.xml"/><Relationship Id="rId6" Type="http://schemas.openxmlformats.org/officeDocument/2006/relationships/notesSlide" Target="../notesSlides/notesSlide29.xml"/><Relationship Id="rId5" Type="http://schemas.openxmlformats.org/officeDocument/2006/relationships/slideLayout" Target="../slideLayouts/slideLayout2.xml"/><Relationship Id="rId4" Type="http://schemas.openxmlformats.org/officeDocument/2006/relationships/tags" Target="../tags/tag119.xml"/></Relationships>
</file>

<file path=ppt/slides/_rels/slide33.xml.rels><?xml version="1.0" encoding="UTF-8" standalone="yes"?>
<Relationships xmlns="http://schemas.openxmlformats.org/package/2006/relationships"><Relationship Id="rId3" Type="http://schemas.openxmlformats.org/officeDocument/2006/relationships/tags" Target="../tags/tag122.xml"/><Relationship Id="rId2" Type="http://schemas.openxmlformats.org/officeDocument/2006/relationships/tags" Target="../tags/tag121.xml"/><Relationship Id="rId1" Type="http://schemas.openxmlformats.org/officeDocument/2006/relationships/tags" Target="../tags/tag120.xml"/><Relationship Id="rId6" Type="http://schemas.openxmlformats.org/officeDocument/2006/relationships/notesSlide" Target="../notesSlides/notesSlide30.xml"/><Relationship Id="rId5" Type="http://schemas.openxmlformats.org/officeDocument/2006/relationships/slideLayout" Target="../slideLayouts/slideLayout2.xml"/><Relationship Id="rId4" Type="http://schemas.openxmlformats.org/officeDocument/2006/relationships/tags" Target="../tags/tag123.xml"/></Relationships>
</file>

<file path=ppt/slides/_rels/slide34.xml.rels><?xml version="1.0" encoding="UTF-8" standalone="yes"?>
<Relationships xmlns="http://schemas.openxmlformats.org/package/2006/relationships"><Relationship Id="rId3" Type="http://schemas.openxmlformats.org/officeDocument/2006/relationships/tags" Target="../tags/tag126.xml"/><Relationship Id="rId2" Type="http://schemas.openxmlformats.org/officeDocument/2006/relationships/tags" Target="../tags/tag125.xml"/><Relationship Id="rId1" Type="http://schemas.openxmlformats.org/officeDocument/2006/relationships/tags" Target="../tags/tag124.xml"/><Relationship Id="rId6" Type="http://schemas.openxmlformats.org/officeDocument/2006/relationships/notesSlide" Target="../notesSlides/notesSlide31.xml"/><Relationship Id="rId5" Type="http://schemas.openxmlformats.org/officeDocument/2006/relationships/slideLayout" Target="../slideLayouts/slideLayout2.xml"/><Relationship Id="rId4" Type="http://schemas.openxmlformats.org/officeDocument/2006/relationships/tags" Target="../tags/tag127.xml"/></Relationships>
</file>

<file path=ppt/slides/_rels/slide35.xml.rels><?xml version="1.0" encoding="UTF-8" standalone="yes"?>
<Relationships xmlns="http://schemas.openxmlformats.org/package/2006/relationships"><Relationship Id="rId3" Type="http://schemas.openxmlformats.org/officeDocument/2006/relationships/tags" Target="../tags/tag130.xml"/><Relationship Id="rId2" Type="http://schemas.openxmlformats.org/officeDocument/2006/relationships/tags" Target="../tags/tag129.xml"/><Relationship Id="rId1" Type="http://schemas.openxmlformats.org/officeDocument/2006/relationships/tags" Target="../tags/tag128.xml"/><Relationship Id="rId6" Type="http://schemas.openxmlformats.org/officeDocument/2006/relationships/notesSlide" Target="../notesSlides/notesSlide32.xml"/><Relationship Id="rId5" Type="http://schemas.openxmlformats.org/officeDocument/2006/relationships/slideLayout" Target="../slideLayouts/slideLayout2.xml"/><Relationship Id="rId4" Type="http://schemas.openxmlformats.org/officeDocument/2006/relationships/tags" Target="../tags/tag131.xml"/></Relationships>
</file>

<file path=ppt/slides/_rels/slide36.xml.rels><?xml version="1.0" encoding="UTF-8" standalone="yes"?>
<Relationships xmlns="http://schemas.openxmlformats.org/package/2006/relationships"><Relationship Id="rId3" Type="http://schemas.openxmlformats.org/officeDocument/2006/relationships/tags" Target="../tags/tag134.xml"/><Relationship Id="rId2" Type="http://schemas.openxmlformats.org/officeDocument/2006/relationships/tags" Target="../tags/tag133.xml"/><Relationship Id="rId1" Type="http://schemas.openxmlformats.org/officeDocument/2006/relationships/tags" Target="../tags/tag132.xml"/><Relationship Id="rId6" Type="http://schemas.openxmlformats.org/officeDocument/2006/relationships/notesSlide" Target="../notesSlides/notesSlide33.xml"/><Relationship Id="rId5" Type="http://schemas.openxmlformats.org/officeDocument/2006/relationships/slideLayout" Target="../slideLayouts/slideLayout2.xml"/><Relationship Id="rId4" Type="http://schemas.openxmlformats.org/officeDocument/2006/relationships/tags" Target="../tags/tag135.xml"/></Relationships>
</file>

<file path=ppt/slides/_rels/slide37.xml.rels><?xml version="1.0" encoding="UTF-8" standalone="yes"?>
<Relationships xmlns="http://schemas.openxmlformats.org/package/2006/relationships"><Relationship Id="rId3" Type="http://schemas.openxmlformats.org/officeDocument/2006/relationships/tags" Target="../tags/tag138.xml"/><Relationship Id="rId2" Type="http://schemas.openxmlformats.org/officeDocument/2006/relationships/tags" Target="../tags/tag137.xml"/><Relationship Id="rId1" Type="http://schemas.openxmlformats.org/officeDocument/2006/relationships/tags" Target="../tags/tag136.xml"/><Relationship Id="rId6" Type="http://schemas.openxmlformats.org/officeDocument/2006/relationships/notesSlide" Target="../notesSlides/notesSlide34.xml"/><Relationship Id="rId5" Type="http://schemas.openxmlformats.org/officeDocument/2006/relationships/slideLayout" Target="../slideLayouts/slideLayout2.xml"/><Relationship Id="rId4" Type="http://schemas.openxmlformats.org/officeDocument/2006/relationships/tags" Target="../tags/tag139.xml"/></Relationships>
</file>

<file path=ppt/slides/_rels/slide38.xml.rels><?xml version="1.0" encoding="UTF-8" standalone="yes"?>
<Relationships xmlns="http://schemas.openxmlformats.org/package/2006/relationships"><Relationship Id="rId3" Type="http://schemas.openxmlformats.org/officeDocument/2006/relationships/tags" Target="../tags/tag142.xml"/><Relationship Id="rId2" Type="http://schemas.openxmlformats.org/officeDocument/2006/relationships/tags" Target="../tags/tag141.xml"/><Relationship Id="rId1" Type="http://schemas.openxmlformats.org/officeDocument/2006/relationships/tags" Target="../tags/tag140.xml"/><Relationship Id="rId6" Type="http://schemas.openxmlformats.org/officeDocument/2006/relationships/notesSlide" Target="../notesSlides/notesSlide35.xml"/><Relationship Id="rId5" Type="http://schemas.openxmlformats.org/officeDocument/2006/relationships/slideLayout" Target="../slideLayouts/slideLayout2.xml"/><Relationship Id="rId4" Type="http://schemas.openxmlformats.org/officeDocument/2006/relationships/tags" Target="../tags/tag143.xml"/></Relationships>
</file>

<file path=ppt/slides/_rels/slide39.xml.rels><?xml version="1.0" encoding="UTF-8" standalone="yes"?>
<Relationships xmlns="http://schemas.openxmlformats.org/package/2006/relationships"><Relationship Id="rId3" Type="http://schemas.openxmlformats.org/officeDocument/2006/relationships/tags" Target="../tags/tag146.xml"/><Relationship Id="rId2" Type="http://schemas.openxmlformats.org/officeDocument/2006/relationships/tags" Target="../tags/tag145.xml"/><Relationship Id="rId1" Type="http://schemas.openxmlformats.org/officeDocument/2006/relationships/tags" Target="../tags/tag144.xml"/><Relationship Id="rId6" Type="http://schemas.openxmlformats.org/officeDocument/2006/relationships/notesSlide" Target="../notesSlides/notesSlide36.xml"/><Relationship Id="rId5" Type="http://schemas.openxmlformats.org/officeDocument/2006/relationships/slideLayout" Target="../slideLayouts/slideLayout2.xml"/><Relationship Id="rId4" Type="http://schemas.openxmlformats.org/officeDocument/2006/relationships/tags" Target="../tags/tag147.xml"/></Relationships>
</file>

<file path=ppt/slides/_rels/slide4.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tags" Target="../tags/tag12.xml"/><Relationship Id="rId6" Type="http://schemas.openxmlformats.org/officeDocument/2006/relationships/notesSlide" Target="../notesSlides/notesSlide2.xml"/><Relationship Id="rId5" Type="http://schemas.openxmlformats.org/officeDocument/2006/relationships/slideLayout" Target="../slideLayouts/slideLayout2.xml"/><Relationship Id="rId4" Type="http://schemas.openxmlformats.org/officeDocument/2006/relationships/tags" Target="../tags/tag15.xml"/></Relationships>
</file>

<file path=ppt/slides/_rels/slide40.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tags" Target="../tags/tag150.xml"/><Relationship Id="rId7" Type="http://schemas.openxmlformats.org/officeDocument/2006/relationships/slide" Target="slide5.xml"/><Relationship Id="rId2" Type="http://schemas.openxmlformats.org/officeDocument/2006/relationships/tags" Target="../tags/tag149.xml"/><Relationship Id="rId1" Type="http://schemas.openxmlformats.org/officeDocument/2006/relationships/tags" Target="../tags/tag148.xml"/><Relationship Id="rId6" Type="http://schemas.openxmlformats.org/officeDocument/2006/relationships/notesSlide" Target="../notesSlides/notesSlide37.xml"/><Relationship Id="rId5" Type="http://schemas.openxmlformats.org/officeDocument/2006/relationships/slideLayout" Target="../slideLayouts/slideLayout2.xml"/><Relationship Id="rId4" Type="http://schemas.openxmlformats.org/officeDocument/2006/relationships/tags" Target="../tags/tag151.xml"/><Relationship Id="rId9" Type="http://schemas.microsoft.com/office/2007/relationships/hdphoto" Target="../media/hdphoto1.wdp"/></Relationships>
</file>

<file path=ppt/slides/_rels/slide41.xml.rels><?xml version="1.0" encoding="UTF-8" standalone="yes"?>
<Relationships xmlns="http://schemas.openxmlformats.org/package/2006/relationships"><Relationship Id="rId3" Type="http://schemas.openxmlformats.org/officeDocument/2006/relationships/slideLayout" Target="../slideLayouts/slideLayout1.xml"/><Relationship Id="rId7" Type="http://schemas.openxmlformats.org/officeDocument/2006/relationships/image" Target="../media/image3.png"/><Relationship Id="rId2" Type="http://schemas.openxmlformats.org/officeDocument/2006/relationships/tags" Target="../tags/tag153.xml"/><Relationship Id="rId1" Type="http://schemas.openxmlformats.org/officeDocument/2006/relationships/tags" Target="../tags/tag152.xml"/><Relationship Id="rId6" Type="http://schemas.openxmlformats.org/officeDocument/2006/relationships/hyperlink" Target="http://www.edulll.gr/" TargetMode="External"/><Relationship Id="rId5" Type="http://schemas.openxmlformats.org/officeDocument/2006/relationships/image" Target="../media/image2.png"/><Relationship Id="rId4" Type="http://schemas.openxmlformats.org/officeDocument/2006/relationships/hyperlink" Target="http://creativecommons.org/licenses/by-sa/3.0/deed.el" TargetMode="External"/></Relationships>
</file>

<file path=ppt/slides/_rels/slide5.xml.rels><?xml version="1.0" encoding="UTF-8" standalone="yes"?>
<Relationships xmlns="http://schemas.openxmlformats.org/package/2006/relationships"><Relationship Id="rId8" Type="http://schemas.openxmlformats.org/officeDocument/2006/relationships/tags" Target="../tags/tag23.xml"/><Relationship Id="rId13" Type="http://schemas.openxmlformats.org/officeDocument/2006/relationships/slide" Target="slide22.xml"/><Relationship Id="rId3" Type="http://schemas.openxmlformats.org/officeDocument/2006/relationships/tags" Target="../tags/tag18.xml"/><Relationship Id="rId7" Type="http://schemas.openxmlformats.org/officeDocument/2006/relationships/tags" Target="../tags/tag22.xml"/><Relationship Id="rId12" Type="http://schemas.openxmlformats.org/officeDocument/2006/relationships/slide" Target="slide23.xml"/><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tags" Target="../tags/tag21.xml"/><Relationship Id="rId11" Type="http://schemas.openxmlformats.org/officeDocument/2006/relationships/slide" Target="slide17.xml"/><Relationship Id="rId5" Type="http://schemas.openxmlformats.org/officeDocument/2006/relationships/tags" Target="../tags/tag20.xml"/><Relationship Id="rId15" Type="http://schemas.openxmlformats.org/officeDocument/2006/relationships/slide" Target="slide15.xml"/><Relationship Id="rId10" Type="http://schemas.openxmlformats.org/officeDocument/2006/relationships/slide" Target="slide6.xml"/><Relationship Id="rId4" Type="http://schemas.openxmlformats.org/officeDocument/2006/relationships/tags" Target="../tags/tag19.xml"/><Relationship Id="rId9" Type="http://schemas.openxmlformats.org/officeDocument/2006/relationships/slideLayout" Target="../slideLayouts/slideLayout6.xml"/><Relationship Id="rId14" Type="http://schemas.openxmlformats.org/officeDocument/2006/relationships/slide" Target="slide25.xml"/></Relationships>
</file>

<file path=ppt/slides/_rels/slide6.xml.rels><?xml version="1.0" encoding="UTF-8" standalone="yes"?>
<Relationships xmlns="http://schemas.openxmlformats.org/package/2006/relationships"><Relationship Id="rId3" Type="http://schemas.openxmlformats.org/officeDocument/2006/relationships/tags" Target="../tags/tag26.xml"/><Relationship Id="rId2" Type="http://schemas.openxmlformats.org/officeDocument/2006/relationships/tags" Target="../tags/tag25.xml"/><Relationship Id="rId1" Type="http://schemas.openxmlformats.org/officeDocument/2006/relationships/tags" Target="../tags/tag24.xml"/><Relationship Id="rId5" Type="http://schemas.openxmlformats.org/officeDocument/2006/relationships/notesSlide" Target="../notesSlides/notesSlide3.xml"/><Relationship Id="rId4"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tags" Target="../tags/tag29.xml"/><Relationship Id="rId2" Type="http://schemas.openxmlformats.org/officeDocument/2006/relationships/tags" Target="../tags/tag28.xml"/><Relationship Id="rId1" Type="http://schemas.openxmlformats.org/officeDocument/2006/relationships/tags" Target="../tags/tag27.xml"/><Relationship Id="rId5" Type="http://schemas.openxmlformats.org/officeDocument/2006/relationships/notesSlide" Target="../notesSlides/notesSlide4.xml"/><Relationship Id="rId4"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tags" Target="../tags/tag30.xml"/><Relationship Id="rId5" Type="http://schemas.openxmlformats.org/officeDocument/2006/relationships/notesSlide" Target="../notesSlides/notesSlide5.xml"/><Relationship Id="rId4"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tags" Target="../tags/tag35.xml"/><Relationship Id="rId7" Type="http://schemas.openxmlformats.org/officeDocument/2006/relationships/image" Target="../media/image5.png"/><Relationship Id="rId2" Type="http://schemas.openxmlformats.org/officeDocument/2006/relationships/tags" Target="../tags/tag34.xml"/><Relationship Id="rId1" Type="http://schemas.openxmlformats.org/officeDocument/2006/relationships/tags" Target="../tags/tag33.xml"/><Relationship Id="rId6" Type="http://schemas.openxmlformats.org/officeDocument/2006/relationships/notesSlide" Target="../notesSlides/notesSlide6.xml"/><Relationship Id="rId5" Type="http://schemas.openxmlformats.org/officeDocument/2006/relationships/slideLayout" Target="../slideLayouts/slideLayout2.xml"/><Relationship Id="rId4" Type="http://schemas.openxmlformats.org/officeDocument/2006/relationships/tags" Target="../tags/tag3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Εικόνα 1" descr="Λογότυπο Τεχνολογικό Εκπαιδευτικό Ίδρυμα Θεσσαλίας.">
            <a:hlinkClick r:id="rId5" tooltip="Μετάβαση στην Ιστοσελίδα του Ιδρύματος"/>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582613" y="449263"/>
            <a:ext cx="3455987"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Τίτλος 1"/>
          <p:cNvSpPr>
            <a:spLocks noGrp="1"/>
          </p:cNvSpPr>
          <p:nvPr>
            <p:ph type="ctrTitle"/>
            <p:custDataLst>
              <p:tags r:id="rId2"/>
            </p:custDataLst>
          </p:nvPr>
        </p:nvSpPr>
        <p:spPr>
          <a:xfrm>
            <a:off x="582613" y="1772816"/>
            <a:ext cx="7949827" cy="1236663"/>
          </a:xfrm>
        </p:spPr>
        <p:txBody>
          <a:bodyPr>
            <a:noAutofit/>
          </a:bodyPr>
          <a:lstStyle/>
          <a:p>
            <a:r>
              <a:rPr lang="el-GR" altLang="el-GR" b="1" dirty="0">
                <a:solidFill>
                  <a:srgbClr val="000000"/>
                </a:solidFill>
              </a:rPr>
              <a:t>Πολυμερή και Σύνθετα Υλικά</a:t>
            </a:r>
            <a:endParaRPr lang="el-GR" altLang="el-GR" dirty="0" smtClean="0"/>
          </a:p>
        </p:txBody>
      </p:sp>
      <p:sp>
        <p:nvSpPr>
          <p:cNvPr id="3" name="Θέση περιεχομένου 1"/>
          <p:cNvSpPr>
            <a:spLocks noGrp="1"/>
          </p:cNvSpPr>
          <p:nvPr>
            <p:ph type="subTitle" idx="1"/>
            <p:custDataLst>
              <p:tags r:id="rId3"/>
            </p:custDataLst>
          </p:nvPr>
        </p:nvSpPr>
        <p:spPr>
          <a:xfrm>
            <a:off x="971600" y="3140968"/>
            <a:ext cx="7128792" cy="2316088"/>
          </a:xfrm>
        </p:spPr>
        <p:txBody>
          <a:bodyPr rtlCol="0">
            <a:normAutofit fontScale="77500" lnSpcReduction="20000"/>
          </a:bodyPr>
          <a:lstStyle/>
          <a:p>
            <a:pPr fontAlgn="auto">
              <a:spcBef>
                <a:spcPts val="0"/>
              </a:spcBef>
              <a:spcAft>
                <a:spcPts val="1800"/>
              </a:spcAft>
              <a:buFont typeface="Arial" panose="020B0604020202020204" pitchFamily="34" charset="0"/>
              <a:buNone/>
              <a:defRPr/>
            </a:pPr>
            <a:r>
              <a:rPr lang="el-GR" sz="2800" b="1" dirty="0">
                <a:solidFill>
                  <a:prstClr val="black"/>
                </a:solidFill>
                <a:cs typeface="Arial" charset="0"/>
              </a:rPr>
              <a:t>Ενότητα </a:t>
            </a:r>
            <a:r>
              <a:rPr lang="en-US" sz="2800" b="1" dirty="0">
                <a:solidFill>
                  <a:prstClr val="black"/>
                </a:solidFill>
                <a:cs typeface="Arial" charset="0"/>
              </a:rPr>
              <a:t>4</a:t>
            </a:r>
            <a:r>
              <a:rPr lang="en-US" sz="2800" b="1" dirty="0" smtClean="0">
                <a:solidFill>
                  <a:prstClr val="black"/>
                </a:solidFill>
                <a:cs typeface="Arial" charset="0"/>
              </a:rPr>
              <a:t>:</a:t>
            </a:r>
            <a:r>
              <a:rPr lang="el-GR" sz="2800" b="1" dirty="0" smtClean="0">
                <a:solidFill>
                  <a:prstClr val="black"/>
                </a:solidFill>
                <a:cs typeface="Arial" charset="0"/>
              </a:rPr>
              <a:t>  </a:t>
            </a:r>
            <a:r>
              <a:rPr lang="el-GR" sz="2800" dirty="0" smtClean="0">
                <a:solidFill>
                  <a:schemeClr val="tx1"/>
                </a:solidFill>
              </a:rPr>
              <a:t>Σύνθετα υλικά – Μέταλλα – Κεραμικά - Γυαλί</a:t>
            </a:r>
            <a:endParaRPr lang="el-GR" sz="2800" dirty="0">
              <a:solidFill>
                <a:prstClr val="black"/>
              </a:solidFill>
              <a:cs typeface="Arial" charset="0"/>
            </a:endParaRPr>
          </a:p>
          <a:p>
            <a:pPr>
              <a:spcBef>
                <a:spcPts val="0"/>
              </a:spcBef>
              <a:defRPr/>
            </a:pPr>
            <a:r>
              <a:rPr lang="el-GR" sz="2800" dirty="0" smtClean="0">
                <a:solidFill>
                  <a:prstClr val="black"/>
                </a:solidFill>
                <a:cs typeface="Arial" charset="0"/>
              </a:rPr>
              <a:t> </a:t>
            </a:r>
            <a:r>
              <a:rPr lang="el-GR" sz="2800" b="1" dirty="0" smtClean="0">
                <a:solidFill>
                  <a:prstClr val="black"/>
                </a:solidFill>
                <a:cs typeface="Arial" charset="0"/>
              </a:rPr>
              <a:t>   </a:t>
            </a:r>
            <a:r>
              <a:rPr lang="el-GR" sz="2800" dirty="0">
                <a:solidFill>
                  <a:prstClr val="black"/>
                </a:solidFill>
                <a:cs typeface="Arial" charset="0"/>
              </a:rPr>
              <a:t>Διδάσκων</a:t>
            </a:r>
            <a:r>
              <a:rPr lang="el-GR" sz="2800" dirty="0" smtClean="0">
                <a:solidFill>
                  <a:prstClr val="black"/>
                </a:solidFill>
                <a:cs typeface="Arial" charset="0"/>
              </a:rPr>
              <a:t>:</a:t>
            </a:r>
            <a:r>
              <a:rPr lang="en-US" sz="2800" dirty="0" smtClean="0">
                <a:solidFill>
                  <a:prstClr val="black"/>
                </a:solidFill>
                <a:cs typeface="Arial" charset="0"/>
              </a:rPr>
              <a:t> </a:t>
            </a:r>
            <a:r>
              <a:rPr lang="el-GR" sz="2800" dirty="0" smtClean="0">
                <a:solidFill>
                  <a:prstClr val="black"/>
                </a:solidFill>
                <a:cs typeface="Arial" charset="0"/>
              </a:rPr>
              <a:t>Δρ</a:t>
            </a:r>
            <a:r>
              <a:rPr lang="el-GR" sz="2800" dirty="0">
                <a:solidFill>
                  <a:prstClr val="black"/>
                </a:solidFill>
                <a:cs typeface="Arial" charset="0"/>
              </a:rPr>
              <a:t>. </a:t>
            </a:r>
            <a:r>
              <a:rPr lang="el-GR" sz="2800" dirty="0" err="1">
                <a:solidFill>
                  <a:prstClr val="black"/>
                </a:solidFill>
                <a:cs typeface="Arial" charset="0"/>
              </a:rPr>
              <a:t>Κακάβας</a:t>
            </a:r>
            <a:r>
              <a:rPr lang="el-GR" sz="2800" dirty="0">
                <a:solidFill>
                  <a:prstClr val="black"/>
                </a:solidFill>
                <a:cs typeface="Arial" charset="0"/>
              </a:rPr>
              <a:t> Β. </a:t>
            </a:r>
            <a:r>
              <a:rPr lang="el-GR" sz="2800" dirty="0" smtClean="0">
                <a:solidFill>
                  <a:prstClr val="black"/>
                </a:solidFill>
                <a:cs typeface="Arial" charset="0"/>
              </a:rPr>
              <a:t>Κων/νος, </a:t>
            </a:r>
          </a:p>
          <a:p>
            <a:pPr>
              <a:spcBef>
                <a:spcPts val="0"/>
              </a:spcBef>
              <a:spcAft>
                <a:spcPts val="1200"/>
              </a:spcAft>
              <a:defRPr/>
            </a:pPr>
            <a:r>
              <a:rPr lang="el-GR" sz="2800" dirty="0" smtClean="0">
                <a:solidFill>
                  <a:prstClr val="black"/>
                </a:solidFill>
                <a:cs typeface="Arial" charset="0"/>
              </a:rPr>
              <a:t>Χημικός, </a:t>
            </a:r>
            <a:r>
              <a:rPr lang="el-GR" sz="2800" dirty="0">
                <a:solidFill>
                  <a:prstClr val="black"/>
                </a:solidFill>
                <a:cs typeface="Arial" charset="0"/>
              </a:rPr>
              <a:t>Καθηγητής Εφαρμογών</a:t>
            </a:r>
          </a:p>
          <a:p>
            <a:pPr>
              <a:spcBef>
                <a:spcPts val="0"/>
              </a:spcBef>
              <a:spcAft>
                <a:spcPts val="1200"/>
              </a:spcAft>
              <a:defRPr/>
            </a:pPr>
            <a:endParaRPr lang="el-GR" sz="2800" dirty="0" smtClean="0">
              <a:solidFill>
                <a:prstClr val="black"/>
              </a:solidFill>
              <a:cs typeface="Arial" charset="0"/>
            </a:endParaRPr>
          </a:p>
          <a:p>
            <a:pPr>
              <a:spcBef>
                <a:spcPts val="0"/>
              </a:spcBef>
              <a:defRPr/>
            </a:pPr>
            <a:r>
              <a:rPr lang="el-GR" sz="2800" dirty="0" smtClean="0">
                <a:solidFill>
                  <a:prstClr val="black"/>
                </a:solidFill>
                <a:cs typeface="Arial" charset="0"/>
              </a:rPr>
              <a:t>Τμήμα </a:t>
            </a:r>
            <a:r>
              <a:rPr lang="el-GR" sz="2800" dirty="0">
                <a:solidFill>
                  <a:prstClr val="black"/>
                </a:solidFill>
                <a:cs typeface="Arial" charset="0"/>
              </a:rPr>
              <a:t>Σχεδιασμού και Τεχνολογίας Ξύλου και Επίπλου</a:t>
            </a:r>
            <a:endParaRPr lang="en-US" sz="2800" b="1" dirty="0">
              <a:solidFill>
                <a:prstClr val="black"/>
              </a:solidFill>
              <a:cs typeface="Arial" charset="0"/>
            </a:endParaRPr>
          </a:p>
          <a:p>
            <a:pPr fontAlgn="auto">
              <a:spcAft>
                <a:spcPts val="0"/>
              </a:spcAft>
              <a:buFont typeface="Arial" panose="020B0604020202020204" pitchFamily="34" charset="0"/>
              <a:buNone/>
              <a:defRPr/>
            </a:pPr>
            <a:endParaRPr lang="el-GR" dirty="0"/>
          </a:p>
        </p:txBody>
      </p:sp>
      <p:pic>
        <p:nvPicPr>
          <p:cNvPr id="9" name="Εικόνα 2" descr=" Λογότυπο για Άδειες χρήσης Creative Commons, B Y, S A. ">
            <a:hlinkClick r:id="rId7" tooltip="Μετάβαση στην Άδεια Χρήσης"/>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52600" y="5943600"/>
            <a:ext cx="1690688" cy="591531"/>
          </a:xfrm>
          <a:prstGeom prst="rect">
            <a:avLst/>
          </a:prstGeom>
          <a:noFill/>
          <a:extLst>
            <a:ext uri="{909E8E84-426E-40DD-AFC4-6F175D3DCCD1}">
              <a14:hiddenFill xmlns:a14="http://schemas.microsoft.com/office/drawing/2010/main">
                <a:solidFill>
                  <a:srgbClr val="FFFFFF"/>
                </a:solidFill>
              </a14:hiddenFill>
            </a:ext>
          </a:extLst>
        </p:spPr>
      </p:pic>
      <p:pic>
        <p:nvPicPr>
          <p:cNvPr id="8" name="Εικόνα 3" descr="Λογότυπο Επιχειρησιακού Προγράμματος Εκπαίδευση και Δια βίου Μάθηση του Υπουργείου Παιδείας, ΕΣΠΑ 2007 - 2013, με τη σημαία της Ευρωπαϊκής Ένωσης, το οποίο συγχρηματοδοτείται από την Ευρωπαϊκή Ένωση (Ευρωπαϊκό Κοινωνικό Ταμείο) και από εθνικούς πόρους. " title="Λογότυπο Χρηματοδότησης. ">
            <a:hlinkClick r:id="rId9" tooltip="Μετάβαση σε www.edulll.gr"/>
          </p:cNvPr>
          <p:cNvPicPr>
            <a:picLocks noChangeAspect="1" noChangeArrowheads="1"/>
          </p:cNvPicPr>
          <p:nvPr/>
        </p:nvPicPr>
        <p:blipFill>
          <a:blip r:embed="rId10"/>
          <a:srcRect/>
          <a:stretch>
            <a:fillRect/>
          </a:stretch>
        </p:blipFill>
        <p:spPr bwMode="auto">
          <a:xfrm>
            <a:off x="3492500" y="565785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22327246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1"/>
            </p:custDataLst>
          </p:nvPr>
        </p:nvSpPr>
        <p:spPr/>
        <p:txBody>
          <a:bodyPr>
            <a:normAutofit fontScale="90000"/>
          </a:bodyPr>
          <a:lstStyle/>
          <a:p>
            <a:r>
              <a:rPr lang="el-GR" b="1" dirty="0"/>
              <a:t>Σύνθετα υλικά Ξύλου – Πλαστικού </a:t>
            </a:r>
            <a:r>
              <a:rPr lang="en-US" b="1" dirty="0" smtClean="0"/>
              <a:t>(2/3)</a:t>
            </a:r>
            <a:endParaRPr lang="el-GR" b="1" dirty="0"/>
          </a:p>
        </p:txBody>
      </p:sp>
      <p:sp>
        <p:nvSpPr>
          <p:cNvPr id="3" name="Content Placeholder 2"/>
          <p:cNvSpPr>
            <a:spLocks noGrp="1"/>
          </p:cNvSpPr>
          <p:nvPr>
            <p:ph idx="1"/>
          </p:nvPr>
        </p:nvSpPr>
        <p:spPr>
          <a:xfrm>
            <a:off x="457200" y="1484784"/>
            <a:ext cx="8229600" cy="4641379"/>
          </a:xfrm>
        </p:spPr>
        <p:txBody>
          <a:bodyPr>
            <a:normAutofit/>
          </a:bodyPr>
          <a:lstStyle/>
          <a:p>
            <a:pPr marL="0" indent="0">
              <a:buNone/>
            </a:pPr>
            <a:r>
              <a:rPr lang="el-GR" altLang="el-GR" sz="2800" dirty="0"/>
              <a:t>Η ολλανδική κατασκευαστική εταιρεία </a:t>
            </a:r>
            <a:r>
              <a:rPr lang="en-US" altLang="el-GR" sz="2800" dirty="0" smtClean="0"/>
              <a:t>Tech Wood</a:t>
            </a:r>
            <a:r>
              <a:rPr lang="el-GR" altLang="el-GR" sz="2800" dirty="0" smtClean="0"/>
              <a:t> </a:t>
            </a:r>
            <a:r>
              <a:rPr lang="en-US" altLang="el-GR" sz="2800" dirty="0" smtClean="0"/>
              <a:t>International</a:t>
            </a:r>
            <a:r>
              <a:rPr lang="el-GR" altLang="el-GR" sz="2800" dirty="0" smtClean="0"/>
              <a:t> </a:t>
            </a:r>
            <a:r>
              <a:rPr lang="el-GR" altLang="el-GR" sz="2800" dirty="0"/>
              <a:t>παρουσίασε το προϊόν </a:t>
            </a:r>
            <a:r>
              <a:rPr lang="en-US" altLang="el-GR" sz="2800" b="1" dirty="0" smtClean="0"/>
              <a:t>Tech Wood</a:t>
            </a:r>
            <a:r>
              <a:rPr lang="el-GR" altLang="el-GR" sz="2800" b="1" dirty="0" smtClean="0"/>
              <a:t>®</a:t>
            </a:r>
            <a:r>
              <a:rPr lang="el-GR" altLang="el-GR" sz="2800" dirty="0" smtClean="0"/>
              <a:t>, </a:t>
            </a:r>
            <a:r>
              <a:rPr lang="el-GR" altLang="el-GR" sz="2800" dirty="0"/>
              <a:t>το οποίο αποτελείται από 70% ίνες πεύκου και 30% πολυπροπυλένιο </a:t>
            </a:r>
            <a:r>
              <a:rPr lang="el-GR" altLang="el-GR" sz="2800" dirty="0" smtClean="0"/>
              <a:t>(</a:t>
            </a:r>
            <a:r>
              <a:rPr lang="en-US" altLang="el-GR" sz="2800" dirty="0" smtClean="0"/>
              <a:t>PP</a:t>
            </a:r>
            <a:r>
              <a:rPr lang="el-GR" altLang="el-GR" sz="2800" dirty="0" smtClean="0"/>
              <a:t>). </a:t>
            </a:r>
          </a:p>
          <a:p>
            <a:pPr marL="0" indent="0">
              <a:buNone/>
            </a:pPr>
            <a:endParaRPr lang="el-GR" altLang="el-GR" sz="2800" dirty="0"/>
          </a:p>
          <a:p>
            <a:pPr marL="0" indent="0">
              <a:buNone/>
            </a:pPr>
            <a:r>
              <a:rPr lang="el-GR" altLang="el-GR" sz="2800" dirty="0" smtClean="0"/>
              <a:t>Το </a:t>
            </a:r>
            <a:r>
              <a:rPr lang="el-GR" altLang="el-GR" sz="2800" dirty="0"/>
              <a:t>προϊόν θα χρησιμοποιηθεί για την κατασκευή 50.000 αδιαπέραστων από τις καταιγίδες σπιτιών στην Καραϊβική μέσα στην επόμενη πενταετία. </a:t>
            </a:r>
            <a:r>
              <a:rPr lang="el-GR" altLang="el-GR" sz="2800" dirty="0" smtClean="0"/>
              <a:t> </a:t>
            </a:r>
            <a:endParaRPr lang="el-GR" altLang="el-GR" sz="2800" dirty="0"/>
          </a:p>
          <a:p>
            <a:pPr marL="0" indent="0">
              <a:buNone/>
            </a:pPr>
            <a:endParaRPr lang="el-GR" sz="2800" dirty="0"/>
          </a:p>
          <a:p>
            <a:pPr marL="0" indent="0">
              <a:buNone/>
            </a:pPr>
            <a:endParaRPr lang="el-GR" sz="2800" dirty="0" smtClean="0"/>
          </a:p>
          <a:p>
            <a:pPr lvl="1"/>
            <a:endParaRPr lang="el-GR" dirty="0"/>
          </a:p>
        </p:txBody>
      </p:sp>
      <p:sp>
        <p:nvSpPr>
          <p:cNvPr id="2" name="Θέση υποσέλιδου 1" descr="."/>
          <p:cNvSpPr>
            <a:spLocks noGrp="1"/>
          </p:cNvSpPr>
          <p:nvPr>
            <p:ph type="ftr" sz="quarter" idx="11"/>
            <p:custDataLst>
              <p:tags r:id="rId2"/>
            </p:custDataLst>
          </p:nvPr>
        </p:nvSpPr>
        <p:spPr>
          <a:xfrm>
            <a:off x="2123728" y="6356350"/>
            <a:ext cx="4752528" cy="365125"/>
          </a:xfrm>
        </p:spPr>
        <p:txBody>
          <a:bodyPr/>
          <a:lstStyle/>
          <a:p>
            <a:r>
              <a:rPr lang="el-GR" sz="1400" dirty="0">
                <a:solidFill>
                  <a:schemeClr val="tx1"/>
                </a:solidFill>
              </a:rPr>
              <a:t>Σύνθετα υλικά – Μέταλλα – Κεραμικά - Γυαλί</a:t>
            </a:r>
            <a:endParaRPr lang="en-US" sz="1400" dirty="0">
              <a:solidFill>
                <a:schemeClr val="tx1"/>
              </a:solidFill>
            </a:endParaRPr>
          </a:p>
        </p:txBody>
      </p:sp>
      <p:sp>
        <p:nvSpPr>
          <p:cNvPr id="6" name="Θέση αριθμού διαφάνειας 1" descr="."/>
          <p:cNvSpPr>
            <a:spLocks noGrp="1"/>
          </p:cNvSpPr>
          <p:nvPr>
            <p:ph type="sldNum" sz="quarter" idx="12"/>
            <p:custDataLst>
              <p:tags r:id="rId3"/>
            </p:custDataLst>
          </p:nvPr>
        </p:nvSpPr>
        <p:spPr/>
        <p:txBody>
          <a:bodyPr/>
          <a:lstStyle/>
          <a:p>
            <a:fld id="{53C4726A-630D-4CB4-B088-BAB00F4188E9}" type="slidenum">
              <a:rPr lang="el-GR" sz="1400" smtClean="0">
                <a:solidFill>
                  <a:schemeClr val="tx1"/>
                </a:solidFill>
              </a:rPr>
              <a:t>10</a:t>
            </a:fld>
            <a:endParaRPr lang="el-GR" dirty="0">
              <a:solidFill>
                <a:schemeClr val="tx1"/>
              </a:solidFill>
            </a:endParaRPr>
          </a:p>
        </p:txBody>
      </p:sp>
    </p:spTree>
    <p:extLst>
      <p:ext uri="{BB962C8B-B14F-4D97-AF65-F5344CB8AC3E}">
        <p14:creationId xmlns:p14="http://schemas.microsoft.com/office/powerpoint/2010/main" val="19835242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1"/>
            </p:custDataLst>
          </p:nvPr>
        </p:nvSpPr>
        <p:spPr/>
        <p:txBody>
          <a:bodyPr>
            <a:normAutofit fontScale="90000"/>
          </a:bodyPr>
          <a:lstStyle/>
          <a:p>
            <a:r>
              <a:rPr lang="el-GR" b="1" dirty="0"/>
              <a:t>Σύνθετα υλικά Ξύλου – Πλαστικού </a:t>
            </a:r>
            <a:r>
              <a:rPr lang="en-US" b="1" dirty="0" smtClean="0"/>
              <a:t>(3/3)</a:t>
            </a:r>
            <a:endParaRPr lang="el-GR" b="1" dirty="0"/>
          </a:p>
        </p:txBody>
      </p:sp>
      <p:sp>
        <p:nvSpPr>
          <p:cNvPr id="3" name="Content Placeholder 2"/>
          <p:cNvSpPr>
            <a:spLocks noGrp="1"/>
          </p:cNvSpPr>
          <p:nvPr>
            <p:ph idx="1"/>
          </p:nvPr>
        </p:nvSpPr>
        <p:spPr>
          <a:xfrm>
            <a:off x="457200" y="1484784"/>
            <a:ext cx="8229600" cy="4641379"/>
          </a:xfrm>
        </p:spPr>
        <p:txBody>
          <a:bodyPr>
            <a:normAutofit/>
          </a:bodyPr>
          <a:lstStyle/>
          <a:p>
            <a:pPr marL="0" indent="0">
              <a:buNone/>
            </a:pPr>
            <a:r>
              <a:rPr lang="el-GR" altLang="el-GR" sz="2800" dirty="0"/>
              <a:t>Ο αυστριακός ερευνητικός οργανισμός γεωπονικής βιοτεχνολογίας </a:t>
            </a:r>
            <a:r>
              <a:rPr lang="en-US" altLang="el-GR" sz="2800" dirty="0" smtClean="0"/>
              <a:t>Research Institute</a:t>
            </a:r>
            <a:r>
              <a:rPr lang="el-GR" altLang="el-GR" sz="2800" dirty="0" smtClean="0"/>
              <a:t> </a:t>
            </a:r>
            <a:r>
              <a:rPr lang="el-GR" altLang="el-GR" sz="2800" dirty="0"/>
              <a:t>for </a:t>
            </a:r>
            <a:r>
              <a:rPr lang="en-US" altLang="el-GR" sz="2800" dirty="0" smtClean="0"/>
              <a:t>Agricultural</a:t>
            </a:r>
            <a:r>
              <a:rPr lang="el-GR" altLang="el-GR" sz="2800" dirty="0" smtClean="0"/>
              <a:t> </a:t>
            </a:r>
            <a:r>
              <a:rPr lang="en-US" altLang="el-GR" sz="2800" dirty="0" smtClean="0"/>
              <a:t>Biotechnology</a:t>
            </a:r>
            <a:r>
              <a:rPr lang="el-GR" altLang="el-GR" sz="2800" dirty="0" smtClean="0"/>
              <a:t> </a:t>
            </a:r>
            <a:r>
              <a:rPr lang="el-GR" altLang="el-GR" sz="2800" dirty="0"/>
              <a:t>παρουσίασε το προϊόν </a:t>
            </a:r>
            <a:r>
              <a:rPr lang="en-US" altLang="el-GR" sz="2800" b="1" dirty="0" err="1" smtClean="0"/>
              <a:t>Fasal</a:t>
            </a:r>
            <a:r>
              <a:rPr lang="el-GR" altLang="el-GR" sz="2800" b="1" dirty="0" smtClean="0"/>
              <a:t> </a:t>
            </a:r>
            <a:r>
              <a:rPr lang="el-GR" altLang="el-GR" sz="2800" b="1" dirty="0"/>
              <a:t>®</a:t>
            </a:r>
            <a:r>
              <a:rPr lang="el-GR" altLang="el-GR" sz="2800" dirty="0"/>
              <a:t>, το οποίο αποτελείται από 60% ίνες ξύλου, 20% αραβόσιτο, 18% φυσική κόλλα και 2% άλλα </a:t>
            </a:r>
            <a:r>
              <a:rPr lang="el-GR" altLang="el-GR" sz="2800" dirty="0" smtClean="0"/>
              <a:t>πρόσθετα. </a:t>
            </a:r>
            <a:endParaRPr lang="en-US" altLang="el-GR" sz="2800" dirty="0" smtClean="0"/>
          </a:p>
          <a:p>
            <a:pPr marL="0" indent="0">
              <a:buNone/>
            </a:pPr>
            <a:endParaRPr lang="en-US" altLang="el-GR" sz="2800" dirty="0"/>
          </a:p>
          <a:p>
            <a:pPr marL="0" indent="0">
              <a:buNone/>
            </a:pPr>
            <a:r>
              <a:rPr lang="el-GR" altLang="el-GR" sz="2800" dirty="0" smtClean="0"/>
              <a:t>Το </a:t>
            </a:r>
            <a:r>
              <a:rPr lang="en-US" altLang="el-GR" sz="2800" dirty="0" err="1" smtClean="0"/>
              <a:t>Fasal</a:t>
            </a:r>
            <a:r>
              <a:rPr lang="el-GR" altLang="el-GR" sz="2800" dirty="0" smtClean="0"/>
              <a:t> </a:t>
            </a:r>
            <a:r>
              <a:rPr lang="el-GR" altLang="el-GR" sz="2800" dirty="0"/>
              <a:t>® αναμένεται, σύμφωνα με τις εκτιμήσεις του οργανισμού, να αντικαταστήσει το ξύλο σε </a:t>
            </a:r>
            <a:r>
              <a:rPr lang="el-GR" altLang="el-GR" sz="2800" dirty="0" err="1" smtClean="0"/>
              <a:t>μικροπροϊόντα</a:t>
            </a:r>
            <a:r>
              <a:rPr lang="en-US" altLang="el-GR" sz="2800" dirty="0" smtClean="0"/>
              <a:t> </a:t>
            </a:r>
            <a:r>
              <a:rPr lang="el-GR" altLang="el-GR" sz="2800" dirty="0">
                <a:latin typeface="Cambria" pitchFamily="18" charset="0"/>
              </a:rPr>
              <a:t>εσωτερικής χρήσης όπως μικρά καλάθια, πάζλ , διακοσμητικά υλικά, χειρολαβές. </a:t>
            </a:r>
            <a:endParaRPr lang="el-GR" altLang="el-GR" sz="2800" dirty="0"/>
          </a:p>
          <a:p>
            <a:pPr marL="0" indent="0">
              <a:buNone/>
            </a:pPr>
            <a:endParaRPr lang="el-GR" sz="2800" dirty="0"/>
          </a:p>
          <a:p>
            <a:pPr marL="0" indent="0">
              <a:buNone/>
            </a:pPr>
            <a:endParaRPr lang="el-GR" sz="2800" dirty="0" smtClean="0"/>
          </a:p>
          <a:p>
            <a:pPr lvl="1"/>
            <a:endParaRPr lang="el-GR" dirty="0"/>
          </a:p>
        </p:txBody>
      </p:sp>
      <p:sp>
        <p:nvSpPr>
          <p:cNvPr id="2" name="Θέση υποσέλιδου 1" descr="."/>
          <p:cNvSpPr>
            <a:spLocks noGrp="1"/>
          </p:cNvSpPr>
          <p:nvPr>
            <p:ph type="ftr" sz="quarter" idx="11"/>
            <p:custDataLst>
              <p:tags r:id="rId2"/>
            </p:custDataLst>
          </p:nvPr>
        </p:nvSpPr>
        <p:spPr>
          <a:xfrm>
            <a:off x="2195736" y="6356350"/>
            <a:ext cx="4680520" cy="365125"/>
          </a:xfrm>
        </p:spPr>
        <p:txBody>
          <a:bodyPr/>
          <a:lstStyle/>
          <a:p>
            <a:r>
              <a:rPr lang="el-GR" sz="1400" dirty="0">
                <a:solidFill>
                  <a:schemeClr val="tx1"/>
                </a:solidFill>
              </a:rPr>
              <a:t>Σύνθετα υλικά – Μέταλλα – Κεραμικά - Γυαλί</a:t>
            </a:r>
            <a:endParaRPr lang="en-US" sz="1400" dirty="0">
              <a:solidFill>
                <a:schemeClr val="tx1"/>
              </a:solidFill>
            </a:endParaRPr>
          </a:p>
        </p:txBody>
      </p:sp>
      <p:sp>
        <p:nvSpPr>
          <p:cNvPr id="6" name="Θέση αριθμού διαφάνειας 1" descr="."/>
          <p:cNvSpPr>
            <a:spLocks noGrp="1"/>
          </p:cNvSpPr>
          <p:nvPr>
            <p:ph type="sldNum" sz="quarter" idx="12"/>
            <p:custDataLst>
              <p:tags r:id="rId3"/>
            </p:custDataLst>
          </p:nvPr>
        </p:nvSpPr>
        <p:spPr/>
        <p:txBody>
          <a:bodyPr/>
          <a:lstStyle/>
          <a:p>
            <a:fld id="{53C4726A-630D-4CB4-B088-BAB00F4188E9}" type="slidenum">
              <a:rPr lang="el-GR" sz="1400" smtClean="0">
                <a:solidFill>
                  <a:schemeClr val="tx1"/>
                </a:solidFill>
              </a:rPr>
              <a:t>11</a:t>
            </a:fld>
            <a:endParaRPr lang="el-GR" dirty="0">
              <a:solidFill>
                <a:schemeClr val="tx1"/>
              </a:solidFill>
            </a:endParaRPr>
          </a:p>
        </p:txBody>
      </p:sp>
    </p:spTree>
    <p:extLst>
      <p:ext uri="{BB962C8B-B14F-4D97-AF65-F5344CB8AC3E}">
        <p14:creationId xmlns:p14="http://schemas.microsoft.com/office/powerpoint/2010/main" val="9018103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1"/>
            </p:custDataLst>
          </p:nvPr>
        </p:nvSpPr>
        <p:spPr/>
        <p:txBody>
          <a:bodyPr>
            <a:normAutofit fontScale="90000"/>
          </a:bodyPr>
          <a:lstStyle/>
          <a:p>
            <a:r>
              <a:rPr lang="el-GR" b="1" dirty="0"/>
              <a:t>Σύνθετα </a:t>
            </a:r>
            <a:r>
              <a:rPr lang="el-GR" b="1" dirty="0" smtClean="0"/>
              <a:t>υλικά</a:t>
            </a:r>
            <a:r>
              <a:rPr lang="el-GR" b="1" dirty="0"/>
              <a:t> </a:t>
            </a:r>
            <a:r>
              <a:rPr lang="el-GR" b="1" dirty="0" smtClean="0"/>
              <a:t>άλλων φυσικών ινών – πλαστικού </a:t>
            </a:r>
            <a:r>
              <a:rPr lang="en-US" b="1" dirty="0" smtClean="0"/>
              <a:t>(1/4)</a:t>
            </a:r>
            <a:endParaRPr lang="el-GR" b="1" dirty="0"/>
          </a:p>
        </p:txBody>
      </p:sp>
      <p:sp>
        <p:nvSpPr>
          <p:cNvPr id="3" name="Content Placeholder 2"/>
          <p:cNvSpPr>
            <a:spLocks noGrp="1"/>
          </p:cNvSpPr>
          <p:nvPr>
            <p:ph idx="1"/>
          </p:nvPr>
        </p:nvSpPr>
        <p:spPr>
          <a:xfrm>
            <a:off x="457200" y="1484784"/>
            <a:ext cx="8229600" cy="4641379"/>
          </a:xfrm>
        </p:spPr>
        <p:txBody>
          <a:bodyPr>
            <a:normAutofit fontScale="92500"/>
          </a:bodyPr>
          <a:lstStyle/>
          <a:p>
            <a:pPr marL="0" indent="0">
              <a:buNone/>
            </a:pPr>
            <a:r>
              <a:rPr lang="el-GR" altLang="el-GR" sz="2800" dirty="0"/>
              <a:t>Η Ευρωπαϊκή αυτοκινητοβιομηχανία προσπαθεί να κάνει τα προϊόντα της, στο μεγαλύτερο τους βαθμό ανακυκλώσιμα . Για το λόγο αυτό, προσπαθεί να συμπεριλάβει στην παραγωγή της φυσικές ίνες σαν </a:t>
            </a:r>
            <a:r>
              <a:rPr lang="el-GR" altLang="el-GR" sz="2800" b="1" dirty="0"/>
              <a:t>ενισχυτικά</a:t>
            </a:r>
            <a:r>
              <a:rPr lang="el-GR" altLang="el-GR" sz="2800" dirty="0"/>
              <a:t> για την κατασκευή διαφόρων θερμοπλαστικών, μειώνοντας ταυτόχρονα εκτός </a:t>
            </a:r>
            <a:r>
              <a:rPr lang="el-GR" altLang="el-GR" sz="2800" b="1" dirty="0"/>
              <a:t>από το βάρος και το κόστος</a:t>
            </a:r>
            <a:r>
              <a:rPr lang="el-GR" altLang="el-GR" sz="2800" dirty="0"/>
              <a:t>. </a:t>
            </a:r>
          </a:p>
          <a:p>
            <a:pPr marL="0" indent="0">
              <a:buNone/>
            </a:pPr>
            <a:endParaRPr lang="el-GR" altLang="el-GR" sz="2800" dirty="0" smtClean="0"/>
          </a:p>
          <a:p>
            <a:pPr marL="0" indent="0">
              <a:buNone/>
            </a:pPr>
            <a:r>
              <a:rPr lang="el-GR" altLang="el-GR" sz="2800" dirty="0" smtClean="0"/>
              <a:t>Εκτιμάται </a:t>
            </a:r>
            <a:r>
              <a:rPr lang="el-GR" altLang="el-GR" sz="2800" dirty="0"/>
              <a:t>ότι η Ευρωπαϊκή αυτοκινητοβιομηχανία χρησιμοποιεί σήμερα 30.000 τόνους φυσικών ινών, στην πλειοψηφία τους ίνες λιναριού και κάνναβης , ενώ ο αριθμός αυτός αναμένεται να </a:t>
            </a:r>
            <a:r>
              <a:rPr lang="el-GR" altLang="el-GR" sz="2800" b="1" dirty="0"/>
              <a:t>διπλασιαστεί</a:t>
            </a:r>
            <a:r>
              <a:rPr lang="el-GR" altLang="el-GR" sz="2800" dirty="0"/>
              <a:t> μέχρι το </a:t>
            </a:r>
            <a:r>
              <a:rPr lang="el-GR" altLang="el-GR" sz="2800" b="1" dirty="0"/>
              <a:t>2006</a:t>
            </a:r>
            <a:r>
              <a:rPr lang="el-GR" altLang="el-GR" sz="2800" dirty="0"/>
              <a:t>.</a:t>
            </a:r>
          </a:p>
          <a:p>
            <a:pPr marL="0" indent="0">
              <a:buNone/>
            </a:pPr>
            <a:endParaRPr lang="el-GR" sz="2800" dirty="0"/>
          </a:p>
          <a:p>
            <a:pPr marL="0" indent="0">
              <a:buNone/>
            </a:pPr>
            <a:endParaRPr lang="el-GR" sz="2800" dirty="0" smtClean="0"/>
          </a:p>
          <a:p>
            <a:pPr lvl="1"/>
            <a:endParaRPr lang="el-GR" dirty="0"/>
          </a:p>
        </p:txBody>
      </p:sp>
      <p:sp>
        <p:nvSpPr>
          <p:cNvPr id="2" name="Θέση υποσέλιδου 1" descr="."/>
          <p:cNvSpPr>
            <a:spLocks noGrp="1"/>
          </p:cNvSpPr>
          <p:nvPr>
            <p:ph type="ftr" sz="quarter" idx="11"/>
            <p:custDataLst>
              <p:tags r:id="rId2"/>
            </p:custDataLst>
          </p:nvPr>
        </p:nvSpPr>
        <p:spPr>
          <a:xfrm>
            <a:off x="2051720" y="6356350"/>
            <a:ext cx="4176464" cy="365125"/>
          </a:xfrm>
        </p:spPr>
        <p:txBody>
          <a:bodyPr/>
          <a:lstStyle/>
          <a:p>
            <a:r>
              <a:rPr lang="el-GR" sz="1400" dirty="0">
                <a:solidFill>
                  <a:schemeClr val="tx1"/>
                </a:solidFill>
              </a:rPr>
              <a:t>Σύνθετα υλικά – Μέταλλα – Κεραμικά - Γυαλί</a:t>
            </a:r>
            <a:endParaRPr lang="en-US" sz="1400" dirty="0">
              <a:solidFill>
                <a:schemeClr val="tx1"/>
              </a:solidFill>
            </a:endParaRPr>
          </a:p>
        </p:txBody>
      </p:sp>
      <p:sp>
        <p:nvSpPr>
          <p:cNvPr id="6" name="Θέση αριθμού διαφάνειας 1" descr="."/>
          <p:cNvSpPr>
            <a:spLocks noGrp="1"/>
          </p:cNvSpPr>
          <p:nvPr>
            <p:ph type="sldNum" sz="quarter" idx="12"/>
            <p:custDataLst>
              <p:tags r:id="rId3"/>
            </p:custDataLst>
          </p:nvPr>
        </p:nvSpPr>
        <p:spPr/>
        <p:txBody>
          <a:bodyPr/>
          <a:lstStyle/>
          <a:p>
            <a:fld id="{53C4726A-630D-4CB4-B088-BAB00F4188E9}" type="slidenum">
              <a:rPr lang="el-GR" sz="1400" smtClean="0">
                <a:solidFill>
                  <a:schemeClr val="tx1"/>
                </a:solidFill>
              </a:rPr>
              <a:t>12</a:t>
            </a:fld>
            <a:endParaRPr lang="el-GR" dirty="0">
              <a:solidFill>
                <a:schemeClr val="tx1"/>
              </a:solidFill>
            </a:endParaRPr>
          </a:p>
        </p:txBody>
      </p:sp>
    </p:spTree>
    <p:extLst>
      <p:ext uri="{BB962C8B-B14F-4D97-AF65-F5344CB8AC3E}">
        <p14:creationId xmlns:p14="http://schemas.microsoft.com/office/powerpoint/2010/main" val="28846721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2"/>
            </p:custDataLst>
          </p:nvPr>
        </p:nvSpPr>
        <p:spPr/>
        <p:txBody>
          <a:bodyPr>
            <a:normAutofit fontScale="90000"/>
          </a:bodyPr>
          <a:lstStyle/>
          <a:p>
            <a:r>
              <a:rPr lang="el-GR" b="1" dirty="0"/>
              <a:t>Σύνθετα υλικά άλλων φυσικών ινών – πλαστικού </a:t>
            </a:r>
            <a:r>
              <a:rPr lang="en-US" b="1" dirty="0" smtClean="0"/>
              <a:t>(2/4</a:t>
            </a:r>
            <a:r>
              <a:rPr lang="en-US" b="1" dirty="0"/>
              <a:t>)</a:t>
            </a:r>
            <a:endParaRPr lang="el-GR" b="1" dirty="0"/>
          </a:p>
        </p:txBody>
      </p:sp>
      <p:sp>
        <p:nvSpPr>
          <p:cNvPr id="3" name="Content Placeholder 2"/>
          <p:cNvSpPr>
            <a:spLocks noGrp="1"/>
          </p:cNvSpPr>
          <p:nvPr>
            <p:ph idx="1"/>
          </p:nvPr>
        </p:nvSpPr>
        <p:spPr>
          <a:xfrm>
            <a:off x="457200" y="1484785"/>
            <a:ext cx="8229600" cy="1728192"/>
          </a:xfrm>
        </p:spPr>
        <p:txBody>
          <a:bodyPr>
            <a:normAutofit fontScale="77500" lnSpcReduction="20000"/>
          </a:bodyPr>
          <a:lstStyle/>
          <a:p>
            <a:pPr marL="0" indent="0">
              <a:buNone/>
            </a:pPr>
            <a:r>
              <a:rPr lang="el-GR" altLang="el-GR" sz="2800" dirty="0"/>
              <a:t>Το νέο λεωφορείο </a:t>
            </a:r>
            <a:r>
              <a:rPr lang="en-US" altLang="el-GR" sz="2800" b="1" dirty="0" err="1" smtClean="0"/>
              <a:t>Travego</a:t>
            </a:r>
            <a:r>
              <a:rPr lang="el-GR" altLang="el-GR" sz="2800" dirty="0" smtClean="0"/>
              <a:t> </a:t>
            </a:r>
            <a:r>
              <a:rPr lang="el-GR" altLang="el-GR" sz="2800" b="1" dirty="0"/>
              <a:t>της </a:t>
            </a:r>
            <a:r>
              <a:rPr lang="en-US" altLang="el-GR" sz="2800" b="1" dirty="0" smtClean="0"/>
              <a:t>Daimler Chrysler</a:t>
            </a:r>
            <a:r>
              <a:rPr lang="el-GR" altLang="el-GR" sz="2800" dirty="0" smtClean="0"/>
              <a:t> </a:t>
            </a:r>
            <a:r>
              <a:rPr lang="el-GR" altLang="el-GR" sz="2800" dirty="0"/>
              <a:t>είναι εξοπλισμένο με θερμοπλαστικό υλικό από ίνες λιναριού στους κλωβούς των μηχανών, προσφέροντας αξιόλογη ηχομόνωση. Αυτή η καινοτομία είναι πολύ σημαντική γιατί το υλικό είναι σε θέση να αντισταθεί στις ακραίες περιβαλλοντικές συνθήκες που επικρατούν στη Γερμανία. </a:t>
            </a:r>
            <a:endParaRPr lang="el-GR" sz="2800" dirty="0" smtClean="0"/>
          </a:p>
          <a:p>
            <a:pPr marL="0" indent="0">
              <a:buNone/>
            </a:pPr>
            <a:endParaRPr lang="el-GR" sz="2800" dirty="0" smtClean="0"/>
          </a:p>
          <a:p>
            <a:pPr lvl="1"/>
            <a:endParaRPr lang="el-GR" dirty="0"/>
          </a:p>
        </p:txBody>
      </p:sp>
      <p:pic>
        <p:nvPicPr>
          <p:cNvPr id="8" name="Picture 2" descr="Εικόνα που δείχνει το λεωφορείο Travego."/>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5750" y="2996953"/>
            <a:ext cx="8572500" cy="338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Θέση υποσέλιδου 1" descr="."/>
          <p:cNvSpPr>
            <a:spLocks noGrp="1"/>
          </p:cNvSpPr>
          <p:nvPr>
            <p:ph type="ftr" sz="quarter" idx="11"/>
            <p:custDataLst>
              <p:tags r:id="rId3"/>
            </p:custDataLst>
          </p:nvPr>
        </p:nvSpPr>
        <p:spPr>
          <a:xfrm>
            <a:off x="2051720" y="6356350"/>
            <a:ext cx="4392488" cy="365125"/>
          </a:xfrm>
        </p:spPr>
        <p:txBody>
          <a:bodyPr/>
          <a:lstStyle/>
          <a:p>
            <a:r>
              <a:rPr lang="el-GR" sz="1400" dirty="0">
                <a:solidFill>
                  <a:schemeClr val="tx1"/>
                </a:solidFill>
              </a:rPr>
              <a:t>Σύνθετα υλικά – Μέταλλα – Κεραμικά - Γυαλί</a:t>
            </a:r>
            <a:endParaRPr lang="en-US" sz="1400" dirty="0">
              <a:solidFill>
                <a:schemeClr val="tx1"/>
              </a:solidFill>
            </a:endParaRPr>
          </a:p>
        </p:txBody>
      </p:sp>
      <p:sp>
        <p:nvSpPr>
          <p:cNvPr id="6" name="Θέση αριθμού διαφάνειας 1" descr="."/>
          <p:cNvSpPr>
            <a:spLocks noGrp="1"/>
          </p:cNvSpPr>
          <p:nvPr>
            <p:ph type="sldNum" sz="quarter" idx="12"/>
            <p:custDataLst>
              <p:tags r:id="rId4"/>
            </p:custDataLst>
          </p:nvPr>
        </p:nvSpPr>
        <p:spPr/>
        <p:txBody>
          <a:bodyPr/>
          <a:lstStyle/>
          <a:p>
            <a:fld id="{53C4726A-630D-4CB4-B088-BAB00F4188E9}" type="slidenum">
              <a:rPr lang="el-GR" sz="1400" smtClean="0">
                <a:solidFill>
                  <a:schemeClr val="tx1"/>
                </a:solidFill>
              </a:rPr>
              <a:t>13</a:t>
            </a:fld>
            <a:endParaRPr lang="el-GR" dirty="0">
              <a:solidFill>
                <a:schemeClr val="tx1"/>
              </a:solidFill>
            </a:endParaRPr>
          </a:p>
        </p:txBody>
      </p:sp>
    </p:spTree>
    <p:custDataLst>
      <p:tags r:id="rId1"/>
    </p:custDataLst>
    <p:extLst>
      <p:ext uri="{BB962C8B-B14F-4D97-AF65-F5344CB8AC3E}">
        <p14:creationId xmlns:p14="http://schemas.microsoft.com/office/powerpoint/2010/main" val="5943577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2"/>
            </p:custDataLst>
          </p:nvPr>
        </p:nvSpPr>
        <p:spPr/>
        <p:txBody>
          <a:bodyPr>
            <a:normAutofit fontScale="90000"/>
          </a:bodyPr>
          <a:lstStyle/>
          <a:p>
            <a:r>
              <a:rPr lang="el-GR" b="1" dirty="0"/>
              <a:t>Σύνθετα υλικά άλλων φυσικών ινών – πλαστικού </a:t>
            </a:r>
            <a:r>
              <a:rPr lang="en-US" b="1" dirty="0" smtClean="0"/>
              <a:t>(3/4</a:t>
            </a:r>
            <a:r>
              <a:rPr lang="en-US" b="1" dirty="0"/>
              <a:t>)</a:t>
            </a:r>
            <a:endParaRPr lang="el-GR" b="1" dirty="0"/>
          </a:p>
        </p:txBody>
      </p:sp>
      <p:sp>
        <p:nvSpPr>
          <p:cNvPr id="3" name="Content Placeholder 2"/>
          <p:cNvSpPr>
            <a:spLocks noGrp="1"/>
          </p:cNvSpPr>
          <p:nvPr>
            <p:ph idx="1"/>
          </p:nvPr>
        </p:nvSpPr>
        <p:spPr>
          <a:xfrm>
            <a:off x="457200" y="1484785"/>
            <a:ext cx="8229600" cy="1728192"/>
          </a:xfrm>
        </p:spPr>
        <p:txBody>
          <a:bodyPr>
            <a:normAutofit fontScale="85000" lnSpcReduction="20000"/>
          </a:bodyPr>
          <a:lstStyle/>
          <a:p>
            <a:pPr marL="0" indent="0">
              <a:buNone/>
            </a:pPr>
            <a:r>
              <a:rPr lang="el-GR" altLang="el-GR" sz="2800" dirty="0"/>
              <a:t>Στο μοντέλο </a:t>
            </a:r>
            <a:r>
              <a:rPr lang="en-US" altLang="el-GR" sz="2800" b="1" dirty="0" smtClean="0"/>
              <a:t>a-class</a:t>
            </a:r>
            <a:r>
              <a:rPr lang="el-GR" altLang="el-GR" sz="2800" b="1" dirty="0" smtClean="0"/>
              <a:t> </a:t>
            </a:r>
            <a:r>
              <a:rPr lang="el-GR" altLang="el-GR" sz="2800" b="1" dirty="0"/>
              <a:t>της </a:t>
            </a:r>
            <a:r>
              <a:rPr lang="en-US" altLang="el-GR" sz="2800" b="1" dirty="0" smtClean="0"/>
              <a:t>Mercedes Benz</a:t>
            </a:r>
            <a:r>
              <a:rPr lang="el-GR" altLang="el-GR" sz="2800" dirty="0" smtClean="0"/>
              <a:t> </a:t>
            </a:r>
            <a:r>
              <a:rPr lang="el-GR" altLang="el-GR" sz="2800" dirty="0"/>
              <a:t>, το οπίσθιο ράφι δεμάτων της έχει γίνει από μίγμα </a:t>
            </a:r>
            <a:r>
              <a:rPr lang="el-GR" altLang="el-GR" sz="2800" dirty="0" err="1"/>
              <a:t>σίζαλ</a:t>
            </a:r>
            <a:r>
              <a:rPr lang="el-GR" altLang="el-GR" sz="2800" dirty="0"/>
              <a:t> (τροπικό φυτό) και βαμβακιού. Το βαμβάκι που χρησιμοποιείται είναι από τα ανακυκλωμένα υφάσματα βαμβακιού, ενώ το </a:t>
            </a:r>
            <a:r>
              <a:rPr lang="el-GR" altLang="el-GR" sz="2800" dirty="0" err="1"/>
              <a:t>σίζαλ</a:t>
            </a:r>
            <a:r>
              <a:rPr lang="el-GR" altLang="el-GR" sz="2800" dirty="0"/>
              <a:t> παραδίδεται από τους τοπικούς αγρότες.</a:t>
            </a:r>
            <a:endParaRPr lang="el-GR" sz="2800" dirty="0" smtClean="0"/>
          </a:p>
          <a:p>
            <a:pPr marL="0" indent="0">
              <a:buNone/>
            </a:pPr>
            <a:endParaRPr lang="el-GR" sz="2800" dirty="0" smtClean="0"/>
          </a:p>
          <a:p>
            <a:pPr lvl="1"/>
            <a:endParaRPr lang="el-GR" dirty="0"/>
          </a:p>
        </p:txBody>
      </p:sp>
      <p:pic>
        <p:nvPicPr>
          <p:cNvPr id="7" name="Picture 2" descr="Εικόνα που δείχνει το μοντέλο a-class."/>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5750" y="2996952"/>
            <a:ext cx="8429625" cy="3431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Θέση υποσέλιδου 1" descr="."/>
          <p:cNvSpPr>
            <a:spLocks noGrp="1"/>
          </p:cNvSpPr>
          <p:nvPr>
            <p:ph type="ftr" sz="quarter" idx="11"/>
            <p:custDataLst>
              <p:tags r:id="rId3"/>
            </p:custDataLst>
          </p:nvPr>
        </p:nvSpPr>
        <p:spPr>
          <a:xfrm>
            <a:off x="2195736" y="6356350"/>
            <a:ext cx="4248472" cy="365125"/>
          </a:xfrm>
        </p:spPr>
        <p:txBody>
          <a:bodyPr/>
          <a:lstStyle/>
          <a:p>
            <a:r>
              <a:rPr lang="el-GR" sz="1400" dirty="0">
                <a:solidFill>
                  <a:schemeClr val="tx1"/>
                </a:solidFill>
              </a:rPr>
              <a:t>Σύνθετα υλικά – Μέταλλα – Κεραμικά - Γυαλί</a:t>
            </a:r>
            <a:endParaRPr lang="en-US" sz="1400" dirty="0">
              <a:solidFill>
                <a:schemeClr val="tx1"/>
              </a:solidFill>
            </a:endParaRPr>
          </a:p>
        </p:txBody>
      </p:sp>
      <p:sp>
        <p:nvSpPr>
          <p:cNvPr id="6" name="Θέση αριθμού διαφάνειας 1" descr="."/>
          <p:cNvSpPr>
            <a:spLocks noGrp="1"/>
          </p:cNvSpPr>
          <p:nvPr>
            <p:ph type="sldNum" sz="quarter" idx="12"/>
            <p:custDataLst>
              <p:tags r:id="rId4"/>
            </p:custDataLst>
          </p:nvPr>
        </p:nvSpPr>
        <p:spPr/>
        <p:txBody>
          <a:bodyPr/>
          <a:lstStyle/>
          <a:p>
            <a:fld id="{53C4726A-630D-4CB4-B088-BAB00F4188E9}" type="slidenum">
              <a:rPr lang="el-GR" sz="1400" smtClean="0">
                <a:solidFill>
                  <a:schemeClr val="tx1"/>
                </a:solidFill>
              </a:rPr>
              <a:t>14</a:t>
            </a:fld>
            <a:endParaRPr lang="el-GR" dirty="0">
              <a:solidFill>
                <a:schemeClr val="tx1"/>
              </a:solidFill>
            </a:endParaRPr>
          </a:p>
        </p:txBody>
      </p:sp>
    </p:spTree>
    <p:custDataLst>
      <p:tags r:id="rId1"/>
    </p:custDataLst>
    <p:extLst>
      <p:ext uri="{BB962C8B-B14F-4D97-AF65-F5344CB8AC3E}">
        <p14:creationId xmlns:p14="http://schemas.microsoft.com/office/powerpoint/2010/main" val="10880149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1"/>
            </p:custDataLst>
          </p:nvPr>
        </p:nvSpPr>
        <p:spPr/>
        <p:txBody>
          <a:bodyPr>
            <a:normAutofit fontScale="90000"/>
          </a:bodyPr>
          <a:lstStyle/>
          <a:p>
            <a:r>
              <a:rPr lang="el-GR" b="1" dirty="0"/>
              <a:t>Σύνθετα υλικά άλλων φυσικών ινών – πλαστικού </a:t>
            </a:r>
            <a:r>
              <a:rPr lang="en-US" b="1" dirty="0" smtClean="0"/>
              <a:t>(4/4</a:t>
            </a:r>
            <a:r>
              <a:rPr lang="en-US" b="1" dirty="0"/>
              <a:t>)</a:t>
            </a:r>
            <a:endParaRPr lang="el-GR" b="1" dirty="0"/>
          </a:p>
        </p:txBody>
      </p:sp>
      <p:sp>
        <p:nvSpPr>
          <p:cNvPr id="3" name="Content Placeholder 2"/>
          <p:cNvSpPr>
            <a:spLocks noGrp="1"/>
          </p:cNvSpPr>
          <p:nvPr>
            <p:ph idx="1"/>
          </p:nvPr>
        </p:nvSpPr>
        <p:spPr>
          <a:xfrm>
            <a:off x="457200" y="1484784"/>
            <a:ext cx="8229600" cy="4536503"/>
          </a:xfrm>
        </p:spPr>
        <p:txBody>
          <a:bodyPr>
            <a:normAutofit fontScale="92500" lnSpcReduction="20000"/>
          </a:bodyPr>
          <a:lstStyle/>
          <a:p>
            <a:r>
              <a:rPr lang="el-GR" dirty="0"/>
              <a:t>Στο μοντέλο </a:t>
            </a:r>
            <a:r>
              <a:rPr lang="el-GR" b="1" dirty="0"/>
              <a:t>Α </a:t>
            </a:r>
            <a:r>
              <a:rPr lang="el-GR" b="1" dirty="0" smtClean="0"/>
              <a:t>-</a:t>
            </a:r>
            <a:r>
              <a:rPr lang="en-US" b="1" dirty="0" smtClean="0"/>
              <a:t>class</a:t>
            </a:r>
            <a:r>
              <a:rPr lang="el-GR" b="1" dirty="0" smtClean="0"/>
              <a:t> </a:t>
            </a:r>
            <a:r>
              <a:rPr lang="el-GR" b="1" dirty="0"/>
              <a:t>της </a:t>
            </a:r>
            <a:r>
              <a:rPr lang="en-US" b="1" dirty="0" smtClean="0"/>
              <a:t>Mercedes Benz</a:t>
            </a:r>
            <a:r>
              <a:rPr lang="el-GR" dirty="0" smtClean="0"/>
              <a:t>, </a:t>
            </a:r>
            <a:r>
              <a:rPr lang="el-GR" dirty="0"/>
              <a:t>χρησιμοποιείται φυσικό θερμοπλαστικό υλικό από ίνες λιναριού και πολυπροπυλένιο, </a:t>
            </a:r>
          </a:p>
          <a:p>
            <a:r>
              <a:rPr lang="el-GR" dirty="0"/>
              <a:t>ενώ και στο μοντέλο </a:t>
            </a:r>
            <a:r>
              <a:rPr lang="el-GR" b="1" dirty="0"/>
              <a:t>Α2 της </a:t>
            </a:r>
            <a:r>
              <a:rPr lang="en-US" b="1" dirty="0" smtClean="0"/>
              <a:t>Audi</a:t>
            </a:r>
            <a:r>
              <a:rPr lang="el-GR" b="1" dirty="0" smtClean="0"/>
              <a:t> </a:t>
            </a:r>
            <a:r>
              <a:rPr lang="el-GR" dirty="0"/>
              <a:t>χρησιμοποιείται στο εσωτερικό των πορτών φυσικό θερμοπλαστικό υλικό από ίνες λιναριού – </a:t>
            </a:r>
            <a:r>
              <a:rPr lang="el-GR" dirty="0" err="1"/>
              <a:t>σίζαλ</a:t>
            </a:r>
            <a:r>
              <a:rPr lang="el-GR" dirty="0"/>
              <a:t> και πολυπροπυλένιο.</a:t>
            </a:r>
          </a:p>
          <a:p>
            <a:r>
              <a:rPr lang="el-GR" dirty="0"/>
              <a:t> Στο νέο </a:t>
            </a:r>
            <a:r>
              <a:rPr lang="en-US" b="1" dirty="0" smtClean="0"/>
              <a:t>Ford Mondeo</a:t>
            </a:r>
            <a:r>
              <a:rPr lang="el-GR" dirty="0" smtClean="0"/>
              <a:t> </a:t>
            </a:r>
            <a:r>
              <a:rPr lang="el-GR" dirty="0"/>
              <a:t>έχει χρησιμοποιηθεί φυσικό θερμοπλαστικό υλικό από ίνες λιναριού (25%), </a:t>
            </a:r>
            <a:r>
              <a:rPr lang="en-US" dirty="0" err="1" smtClean="0"/>
              <a:t>kenaf</a:t>
            </a:r>
            <a:r>
              <a:rPr lang="el-GR" dirty="0" smtClean="0"/>
              <a:t>  </a:t>
            </a:r>
            <a:r>
              <a:rPr lang="el-GR" dirty="0"/>
              <a:t>(25%) και πολυπροπυλένιο (50%). για την κατασκευή του εσωτερικού των πορτών. </a:t>
            </a:r>
          </a:p>
        </p:txBody>
      </p:sp>
      <p:sp>
        <p:nvSpPr>
          <p:cNvPr id="2" name="Θέση υποσέλιδου 1" descr="."/>
          <p:cNvSpPr>
            <a:spLocks noGrp="1"/>
          </p:cNvSpPr>
          <p:nvPr>
            <p:ph type="ftr" sz="quarter" idx="11"/>
            <p:custDataLst>
              <p:tags r:id="rId2"/>
            </p:custDataLst>
          </p:nvPr>
        </p:nvSpPr>
        <p:spPr>
          <a:xfrm>
            <a:off x="1835696" y="6356350"/>
            <a:ext cx="5040560" cy="365125"/>
          </a:xfrm>
        </p:spPr>
        <p:txBody>
          <a:bodyPr/>
          <a:lstStyle/>
          <a:p>
            <a:r>
              <a:rPr lang="el-GR" sz="1400" dirty="0">
                <a:solidFill>
                  <a:schemeClr val="tx1"/>
                </a:solidFill>
              </a:rPr>
              <a:t>Σύνθετα υλικά – Μέταλλα – Κεραμικά - Γυαλί</a:t>
            </a:r>
            <a:endParaRPr lang="en-US" sz="1400" dirty="0">
              <a:solidFill>
                <a:schemeClr val="tx1"/>
              </a:solidFill>
            </a:endParaRPr>
          </a:p>
        </p:txBody>
      </p:sp>
      <p:sp>
        <p:nvSpPr>
          <p:cNvPr id="6" name="Θέση αριθμού διαφάνειας 1" descr="."/>
          <p:cNvSpPr>
            <a:spLocks noGrp="1"/>
          </p:cNvSpPr>
          <p:nvPr>
            <p:ph type="sldNum" sz="quarter" idx="12"/>
            <p:custDataLst>
              <p:tags r:id="rId3"/>
            </p:custDataLst>
          </p:nvPr>
        </p:nvSpPr>
        <p:spPr/>
        <p:txBody>
          <a:bodyPr/>
          <a:lstStyle/>
          <a:p>
            <a:fld id="{53C4726A-630D-4CB4-B088-BAB00F4188E9}" type="slidenum">
              <a:rPr lang="el-GR" sz="1400" smtClean="0">
                <a:solidFill>
                  <a:schemeClr val="tx1"/>
                </a:solidFill>
              </a:rPr>
              <a:t>15</a:t>
            </a:fld>
            <a:endParaRPr lang="el-GR" dirty="0">
              <a:solidFill>
                <a:schemeClr val="tx1"/>
              </a:solidFill>
            </a:endParaRPr>
          </a:p>
        </p:txBody>
      </p:sp>
    </p:spTree>
    <p:extLst>
      <p:ext uri="{BB962C8B-B14F-4D97-AF65-F5344CB8AC3E}">
        <p14:creationId xmlns:p14="http://schemas.microsoft.com/office/powerpoint/2010/main" val="33448592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2"/>
            </p:custDataLst>
          </p:nvPr>
        </p:nvSpPr>
        <p:spPr/>
        <p:txBody>
          <a:bodyPr>
            <a:normAutofit/>
          </a:bodyPr>
          <a:lstStyle/>
          <a:p>
            <a:r>
              <a:rPr lang="en-US" b="1" dirty="0" smtClean="0"/>
              <a:t>CORIAN</a:t>
            </a:r>
            <a:r>
              <a:rPr lang="el-GR" b="1" dirty="0" smtClean="0"/>
              <a:t> – Ομογενείς επιφάνειες</a:t>
            </a:r>
            <a:endParaRPr lang="el-GR" b="1" dirty="0"/>
          </a:p>
        </p:txBody>
      </p:sp>
      <p:sp>
        <p:nvSpPr>
          <p:cNvPr id="3" name="Content Placeholder 2"/>
          <p:cNvSpPr>
            <a:spLocks noGrp="1"/>
          </p:cNvSpPr>
          <p:nvPr>
            <p:ph idx="1"/>
          </p:nvPr>
        </p:nvSpPr>
        <p:spPr>
          <a:xfrm>
            <a:off x="457200" y="1484784"/>
            <a:ext cx="8229600" cy="4536503"/>
          </a:xfrm>
        </p:spPr>
        <p:txBody>
          <a:bodyPr>
            <a:normAutofit fontScale="92500"/>
          </a:bodyPr>
          <a:lstStyle/>
          <a:p>
            <a:r>
              <a:rPr lang="el-GR" sz="2400" dirty="0"/>
              <a:t>Συμπαγές υλικό από </a:t>
            </a:r>
            <a:r>
              <a:rPr lang="en-US" sz="2400" dirty="0" smtClean="0"/>
              <a:t>Al(OH)3</a:t>
            </a:r>
            <a:r>
              <a:rPr lang="el-GR" sz="2400" dirty="0" smtClean="0"/>
              <a:t>  </a:t>
            </a:r>
            <a:r>
              <a:rPr lang="el-GR" sz="2400" dirty="0"/>
              <a:t>[παράγωγο του βωξίτη </a:t>
            </a:r>
            <a:r>
              <a:rPr lang="en-US" sz="2400" dirty="0" smtClean="0"/>
              <a:t>Al2O3+Fe2O3+SiO2</a:t>
            </a:r>
            <a:r>
              <a:rPr lang="el-GR" sz="2400" dirty="0" smtClean="0"/>
              <a:t>] </a:t>
            </a:r>
            <a:r>
              <a:rPr lang="el-GR" sz="2400" dirty="0"/>
              <a:t>και ακρυλικές ρητίνες</a:t>
            </a:r>
            <a:r>
              <a:rPr lang="el-GR" sz="2400" dirty="0" smtClean="0"/>
              <a:t>.</a:t>
            </a:r>
          </a:p>
          <a:p>
            <a:pPr marL="0" indent="0">
              <a:buNone/>
            </a:pPr>
            <a:r>
              <a:rPr lang="el-GR" sz="2400" b="1" dirty="0" smtClean="0"/>
              <a:t>Ιδιότητες</a:t>
            </a:r>
          </a:p>
          <a:p>
            <a:pPr algn="just"/>
            <a:r>
              <a:rPr lang="el-GR" altLang="el-GR" sz="2400" dirty="0"/>
              <a:t>Τυχαίες γρατσουνιές επισκευάζονται</a:t>
            </a:r>
          </a:p>
          <a:p>
            <a:pPr algn="just"/>
            <a:r>
              <a:rPr lang="el-GR" altLang="el-GR" sz="2400" dirty="0" err="1"/>
              <a:t>Θερμοσχηματίζεται</a:t>
            </a:r>
            <a:r>
              <a:rPr lang="el-GR" altLang="el-GR" sz="2400" dirty="0"/>
              <a:t> και για το λόγο αυτό παίρνει καμπύλα σχήματα</a:t>
            </a:r>
            <a:endParaRPr lang="en-US" altLang="el-GR" sz="2400" dirty="0"/>
          </a:p>
          <a:p>
            <a:pPr algn="just"/>
            <a:r>
              <a:rPr lang="el-GR" altLang="el-GR" sz="2400" dirty="0"/>
              <a:t>Άκαυστο</a:t>
            </a:r>
          </a:p>
          <a:p>
            <a:pPr algn="just"/>
            <a:r>
              <a:rPr lang="el-GR" altLang="el-GR" sz="2400" dirty="0"/>
              <a:t>Μη πορώδες υλικό</a:t>
            </a:r>
          </a:p>
          <a:p>
            <a:pPr algn="just"/>
            <a:r>
              <a:rPr lang="el-GR" altLang="el-GR" sz="2400" dirty="0"/>
              <a:t>Δεν παρουσιάζει αρμούς και ενώσεις</a:t>
            </a:r>
          </a:p>
          <a:p>
            <a:pPr algn="just"/>
            <a:r>
              <a:rPr lang="el-GR" altLang="el-GR" sz="2400" dirty="0"/>
              <a:t>Δεν αλλοιώνεται το χρώμα με την πάροδο του </a:t>
            </a:r>
            <a:r>
              <a:rPr lang="el-GR" altLang="el-GR" sz="2400" dirty="0" smtClean="0"/>
              <a:t>χρόνου</a:t>
            </a:r>
          </a:p>
          <a:p>
            <a:pPr marL="0" indent="0" algn="just">
              <a:buNone/>
            </a:pPr>
            <a:r>
              <a:rPr lang="el-GR" sz="2400" b="1" dirty="0" smtClean="0"/>
              <a:t>Εφαρμογές</a:t>
            </a:r>
          </a:p>
          <a:p>
            <a:pPr marL="0" indent="0" algn="just">
              <a:buNone/>
            </a:pPr>
            <a:r>
              <a:rPr lang="el-GR" altLang="el-GR" sz="2400" dirty="0" smtClean="0"/>
              <a:t>Έπιπλα </a:t>
            </a:r>
            <a:r>
              <a:rPr lang="el-GR" altLang="el-GR" sz="2400" dirty="0"/>
              <a:t>κουζίνας, Έπιπλα μπάνιου, Εργαστήρια ιατρικά-χημικά</a:t>
            </a:r>
            <a:endParaRPr lang="el-GR" sz="2400" b="1" dirty="0"/>
          </a:p>
        </p:txBody>
      </p:sp>
      <p:pic>
        <p:nvPicPr>
          <p:cNvPr id="7" name="Εικόνα 1" descr="Εικονίδιο μετάβασης στα Περιεχόμενα.">
            <a:hlinkClick r:id="rId7" action="ppaction://hlinksldjump" tooltip="Επιστροφή στα Περιεχόμενα"/>
          </p:cNvPr>
          <p:cNvPicPr>
            <a:picLocks noChangeAspect="1"/>
          </p:cNvPicPr>
          <p:nvPr/>
        </p:nvPicPr>
        <p:blipFill>
          <a:blip r:embed="rId8">
            <a:extLst>
              <a:ext uri="{BEBA8EAE-BF5A-486C-A8C5-ECC9F3942E4B}">
                <a14:imgProps xmlns:a14="http://schemas.microsoft.com/office/drawing/2010/main">
                  <a14:imgLayer r:embed="rId9">
                    <a14:imgEffect>
                      <a14:sharpenSoften amount="100000"/>
                    </a14:imgEffect>
                  </a14:imgLayer>
                </a14:imgProps>
              </a:ext>
              <a:ext uri="{28A0092B-C50C-407E-A947-70E740481C1C}">
                <a14:useLocalDpi xmlns:a14="http://schemas.microsoft.com/office/drawing/2010/main" val="0"/>
              </a:ext>
            </a:extLst>
          </a:blip>
          <a:stretch>
            <a:fillRect/>
          </a:stretch>
        </p:blipFill>
        <p:spPr>
          <a:xfrm>
            <a:off x="395536" y="6093296"/>
            <a:ext cx="576065" cy="651438"/>
          </a:xfrm>
          <a:prstGeom prst="rect">
            <a:avLst/>
          </a:prstGeom>
          <a:scene3d>
            <a:camera prst="isometricOffAxis1Right"/>
            <a:lightRig rig="threePt" dir="t"/>
          </a:scene3d>
        </p:spPr>
      </p:pic>
      <p:sp>
        <p:nvSpPr>
          <p:cNvPr id="2" name="Θέση υποσέλιδου 1" descr="."/>
          <p:cNvSpPr>
            <a:spLocks noGrp="1"/>
          </p:cNvSpPr>
          <p:nvPr>
            <p:ph type="ftr" sz="quarter" idx="11"/>
            <p:custDataLst>
              <p:tags r:id="rId3"/>
            </p:custDataLst>
          </p:nvPr>
        </p:nvSpPr>
        <p:spPr>
          <a:xfrm>
            <a:off x="1763688" y="6356350"/>
            <a:ext cx="4536504" cy="365125"/>
          </a:xfrm>
        </p:spPr>
        <p:txBody>
          <a:bodyPr/>
          <a:lstStyle/>
          <a:p>
            <a:r>
              <a:rPr lang="el-GR" sz="1400" dirty="0">
                <a:solidFill>
                  <a:schemeClr val="tx1"/>
                </a:solidFill>
              </a:rPr>
              <a:t>Σύνθετα υλικά – Μέταλλα – Κεραμικά - Γυαλί</a:t>
            </a:r>
            <a:endParaRPr lang="en-US" sz="1400" dirty="0">
              <a:solidFill>
                <a:schemeClr val="tx1"/>
              </a:solidFill>
            </a:endParaRPr>
          </a:p>
        </p:txBody>
      </p:sp>
      <p:sp>
        <p:nvSpPr>
          <p:cNvPr id="6" name="Θέση αριθμού διαφάνειας 1" descr="."/>
          <p:cNvSpPr>
            <a:spLocks noGrp="1"/>
          </p:cNvSpPr>
          <p:nvPr>
            <p:ph type="sldNum" sz="quarter" idx="12"/>
            <p:custDataLst>
              <p:tags r:id="rId4"/>
            </p:custDataLst>
          </p:nvPr>
        </p:nvSpPr>
        <p:spPr/>
        <p:txBody>
          <a:bodyPr/>
          <a:lstStyle/>
          <a:p>
            <a:fld id="{53C4726A-630D-4CB4-B088-BAB00F4188E9}" type="slidenum">
              <a:rPr lang="el-GR" sz="1400" smtClean="0">
                <a:solidFill>
                  <a:schemeClr val="tx1"/>
                </a:solidFill>
              </a:rPr>
              <a:t>16</a:t>
            </a:fld>
            <a:endParaRPr lang="el-GR" dirty="0">
              <a:solidFill>
                <a:schemeClr val="tx1"/>
              </a:solidFill>
            </a:endParaRPr>
          </a:p>
        </p:txBody>
      </p:sp>
    </p:spTree>
    <p:custDataLst>
      <p:tags r:id="rId1"/>
    </p:custDataLst>
    <p:extLst>
      <p:ext uri="{BB962C8B-B14F-4D97-AF65-F5344CB8AC3E}">
        <p14:creationId xmlns:p14="http://schemas.microsoft.com/office/powerpoint/2010/main" val="10581489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1"/>
            </p:custDataLst>
          </p:nvPr>
        </p:nvSpPr>
        <p:spPr/>
        <p:txBody>
          <a:bodyPr>
            <a:normAutofit/>
          </a:bodyPr>
          <a:lstStyle/>
          <a:p>
            <a:r>
              <a:rPr lang="el-GR" b="1" dirty="0" smtClean="0"/>
              <a:t>Μέταλλα και κράματα μετάλλων</a:t>
            </a:r>
            <a:endParaRPr lang="el-GR" b="1" dirty="0"/>
          </a:p>
        </p:txBody>
      </p:sp>
      <p:sp>
        <p:nvSpPr>
          <p:cNvPr id="3" name="Content Placeholder 2"/>
          <p:cNvSpPr>
            <a:spLocks noGrp="1"/>
          </p:cNvSpPr>
          <p:nvPr>
            <p:ph idx="1"/>
          </p:nvPr>
        </p:nvSpPr>
        <p:spPr>
          <a:xfrm>
            <a:off x="457200" y="1484784"/>
            <a:ext cx="8229600" cy="4536503"/>
          </a:xfrm>
        </p:spPr>
        <p:txBody>
          <a:bodyPr>
            <a:normAutofit lnSpcReduction="10000"/>
          </a:bodyPr>
          <a:lstStyle/>
          <a:p>
            <a:pPr marL="0" indent="0">
              <a:buNone/>
            </a:pPr>
            <a:r>
              <a:rPr lang="el-GR" sz="2400" b="1" dirty="0" smtClean="0"/>
              <a:t>Γενικές ιδιότητες μετάλλων</a:t>
            </a:r>
          </a:p>
          <a:p>
            <a:pPr marL="400050" lvl="1" indent="0">
              <a:buNone/>
            </a:pPr>
            <a:r>
              <a:rPr lang="el-GR" altLang="el-GR" sz="2000" dirty="0" smtClean="0"/>
              <a:t>- Έχουν </a:t>
            </a:r>
            <a:r>
              <a:rPr lang="el-GR" altLang="el-GR" sz="2000" dirty="0"/>
              <a:t>μεταλλική λάμψη</a:t>
            </a:r>
          </a:p>
          <a:p>
            <a:pPr marL="400050" lvl="1" indent="0">
              <a:buNone/>
            </a:pPr>
            <a:r>
              <a:rPr lang="el-GR" altLang="el-GR" sz="2000" dirty="0" smtClean="0"/>
              <a:t>- Έχουν </a:t>
            </a:r>
            <a:r>
              <a:rPr lang="el-GR" altLang="el-GR" sz="2000" dirty="0"/>
              <a:t>καλή θερμική </a:t>
            </a:r>
            <a:r>
              <a:rPr lang="el-GR" altLang="el-GR" sz="2000" dirty="0" smtClean="0"/>
              <a:t>και </a:t>
            </a:r>
            <a:r>
              <a:rPr lang="el-GR" altLang="el-GR" sz="2000" dirty="0"/>
              <a:t>μηχανική αγωγιμότητα &amp; αντοχή</a:t>
            </a:r>
          </a:p>
          <a:p>
            <a:pPr marL="400050" lvl="1" indent="0">
              <a:buNone/>
            </a:pPr>
            <a:r>
              <a:rPr lang="el-GR" altLang="el-GR" sz="2000" dirty="0" smtClean="0"/>
              <a:t>- Παρουσιάζουν </a:t>
            </a:r>
            <a:r>
              <a:rPr lang="el-GR" altLang="el-GR" sz="2000" dirty="0"/>
              <a:t>καλή </a:t>
            </a:r>
            <a:r>
              <a:rPr lang="el-GR" altLang="el-GR" sz="2000" dirty="0" smtClean="0"/>
              <a:t>μορφοποίηση.</a:t>
            </a:r>
          </a:p>
          <a:p>
            <a:pPr marL="400050" lvl="1" indent="0">
              <a:buNone/>
            </a:pPr>
            <a:endParaRPr lang="el-GR" altLang="el-GR" sz="2000" dirty="0" smtClean="0"/>
          </a:p>
          <a:p>
            <a:pPr marL="0" indent="0">
              <a:buNone/>
            </a:pPr>
            <a:r>
              <a:rPr lang="el-GR" altLang="el-GR" sz="2400" b="1" dirty="0" smtClean="0"/>
              <a:t>Ταξινόμηση Μετάλλων</a:t>
            </a:r>
          </a:p>
          <a:p>
            <a:pPr marL="857250" lvl="1" indent="-457200">
              <a:buAutoNum type="arabicPeriod"/>
            </a:pPr>
            <a:r>
              <a:rPr lang="el-GR" sz="2000" b="1" dirty="0" smtClean="0"/>
              <a:t>Σε </a:t>
            </a:r>
            <a:r>
              <a:rPr lang="el-GR" sz="2000" b="1" dirty="0"/>
              <a:t>Σιδηρούχα </a:t>
            </a:r>
            <a:endParaRPr lang="el-GR" sz="2000" b="1" dirty="0" smtClean="0"/>
          </a:p>
          <a:p>
            <a:pPr marL="800100" lvl="2" indent="0">
              <a:buNone/>
            </a:pPr>
            <a:r>
              <a:rPr lang="el-GR" altLang="el-GR" sz="1600" dirty="0" smtClean="0"/>
              <a:t>α) σιδηρούχα </a:t>
            </a:r>
            <a:r>
              <a:rPr lang="el-GR" altLang="el-GR" sz="1600" dirty="0" err="1" smtClean="0"/>
              <a:t>χυτεύσιμα</a:t>
            </a:r>
            <a:r>
              <a:rPr lang="el-GR" altLang="el-GR" sz="1600" dirty="0" smtClean="0"/>
              <a:t> </a:t>
            </a:r>
            <a:r>
              <a:rPr lang="el-GR" altLang="el-GR" sz="1600" dirty="0"/>
              <a:t>(άνθρακας &gt;2,2%)</a:t>
            </a:r>
            <a:r>
              <a:rPr lang="en-US" altLang="el-GR" sz="1600" dirty="0">
                <a:latin typeface="Cambria" pitchFamily="18" charset="0"/>
              </a:rPr>
              <a:t> </a:t>
            </a:r>
            <a:endParaRPr lang="el-GR" altLang="el-GR" sz="1600" dirty="0" smtClean="0">
              <a:latin typeface="Cambria" pitchFamily="18" charset="0"/>
            </a:endParaRPr>
          </a:p>
          <a:p>
            <a:pPr marL="800100" lvl="2" indent="0">
              <a:buNone/>
            </a:pPr>
            <a:r>
              <a:rPr lang="el-GR" altLang="el-GR" sz="1600" dirty="0" smtClean="0"/>
              <a:t>β) χάλυβες </a:t>
            </a:r>
            <a:r>
              <a:rPr lang="el-GR" altLang="el-GR" sz="1600" dirty="0"/>
              <a:t>(άνθρακας &lt;2,2%)</a:t>
            </a:r>
            <a:r>
              <a:rPr lang="en-US" altLang="el-GR" sz="1600" dirty="0">
                <a:latin typeface="Cambria" pitchFamily="18" charset="0"/>
              </a:rPr>
              <a:t> </a:t>
            </a:r>
            <a:endParaRPr lang="el-GR" altLang="el-GR" sz="1600" dirty="0" smtClean="0">
              <a:latin typeface="Cambria" pitchFamily="18" charset="0"/>
            </a:endParaRPr>
          </a:p>
          <a:p>
            <a:pPr marL="800100" lvl="2" indent="0">
              <a:buNone/>
            </a:pPr>
            <a:endParaRPr lang="el-GR" sz="1600" b="1" dirty="0" smtClean="0"/>
          </a:p>
          <a:p>
            <a:pPr marL="857250" lvl="1" indent="-457200">
              <a:buAutoNum type="arabicPeriod"/>
            </a:pPr>
            <a:r>
              <a:rPr lang="el-GR" altLang="el-GR" sz="2000" b="1" dirty="0"/>
              <a:t>Μη </a:t>
            </a:r>
            <a:r>
              <a:rPr lang="el-GR" altLang="el-GR" sz="2000" b="1" dirty="0" smtClean="0"/>
              <a:t>σιδηρούχα</a:t>
            </a:r>
          </a:p>
          <a:p>
            <a:pPr marL="800100" lvl="2" indent="0">
              <a:buNone/>
            </a:pPr>
            <a:r>
              <a:rPr lang="el-GR" sz="1600" dirty="0"/>
              <a:t>α</a:t>
            </a:r>
            <a:r>
              <a:rPr lang="el-GR" sz="1600" dirty="0" smtClean="0"/>
              <a:t>) βαριά μέταλλα</a:t>
            </a:r>
          </a:p>
          <a:p>
            <a:pPr marL="800100" lvl="2" indent="0">
              <a:buNone/>
            </a:pPr>
            <a:r>
              <a:rPr lang="el-GR" sz="1600" dirty="0" smtClean="0"/>
              <a:t>β) ελαφριά μέταλλα</a:t>
            </a:r>
            <a:r>
              <a:rPr lang="el-GR" sz="1600" b="1" dirty="0" smtClean="0"/>
              <a:t> </a:t>
            </a:r>
            <a:r>
              <a:rPr lang="el-GR" altLang="el-GR" sz="1600" dirty="0"/>
              <a:t>(πυκνότητα</a:t>
            </a:r>
            <a:r>
              <a:rPr lang="en-US" altLang="el-GR" sz="1600" dirty="0">
                <a:latin typeface="Cambria" pitchFamily="18" charset="0"/>
              </a:rPr>
              <a:t> </a:t>
            </a:r>
            <a:r>
              <a:rPr lang="el-GR" altLang="el-GR" sz="1600" dirty="0"/>
              <a:t>μικρότερη </a:t>
            </a:r>
            <a:r>
              <a:rPr lang="el-GR" altLang="el-GR" sz="1600" dirty="0" smtClean="0"/>
              <a:t>από </a:t>
            </a:r>
            <a:r>
              <a:rPr lang="en-US" altLang="el-GR" sz="1600" dirty="0" smtClean="0">
                <a:latin typeface="Cambria" pitchFamily="18" charset="0"/>
              </a:rPr>
              <a:t>  </a:t>
            </a:r>
            <a:r>
              <a:rPr lang="el-GR" altLang="el-GR" sz="1600" dirty="0" smtClean="0"/>
              <a:t>5</a:t>
            </a:r>
            <a:r>
              <a:rPr lang="en-US" altLang="el-GR" sz="1600" dirty="0" smtClean="0"/>
              <a:t> </a:t>
            </a:r>
            <a:r>
              <a:rPr lang="en-US" altLang="el-GR" sz="1600" dirty="0" smtClean="0">
                <a:latin typeface="Cambria" pitchFamily="18" charset="0"/>
              </a:rPr>
              <a:t>g/cm3 </a:t>
            </a:r>
            <a:r>
              <a:rPr lang="el-GR" altLang="el-GR" sz="1600" dirty="0"/>
              <a:t>π.χ. </a:t>
            </a:r>
            <a:r>
              <a:rPr lang="en-US" altLang="el-GR" sz="1600" dirty="0" err="1" smtClean="0"/>
              <a:t>Α</a:t>
            </a:r>
            <a:r>
              <a:rPr lang="en-US" altLang="el-GR" sz="1600" dirty="0" err="1" smtClean="0">
                <a:latin typeface="Cambria" pitchFamily="18" charset="0"/>
              </a:rPr>
              <a:t>l</a:t>
            </a:r>
            <a:r>
              <a:rPr lang="en-US" altLang="el-GR" sz="1600" dirty="0" smtClean="0">
                <a:latin typeface="Cambria" pitchFamily="18" charset="0"/>
              </a:rPr>
              <a:t>, Mg, Ti)</a:t>
            </a:r>
            <a:endParaRPr lang="el-GR" sz="1600" b="1" dirty="0"/>
          </a:p>
        </p:txBody>
      </p:sp>
      <p:sp>
        <p:nvSpPr>
          <p:cNvPr id="2" name="Θέση υποσέλιδου 1" descr="."/>
          <p:cNvSpPr>
            <a:spLocks noGrp="1"/>
          </p:cNvSpPr>
          <p:nvPr>
            <p:ph type="ftr" sz="quarter" idx="11"/>
            <p:custDataLst>
              <p:tags r:id="rId2"/>
            </p:custDataLst>
          </p:nvPr>
        </p:nvSpPr>
        <p:spPr>
          <a:xfrm>
            <a:off x="2123728" y="6356350"/>
            <a:ext cx="4536504" cy="365125"/>
          </a:xfrm>
        </p:spPr>
        <p:txBody>
          <a:bodyPr/>
          <a:lstStyle/>
          <a:p>
            <a:r>
              <a:rPr lang="el-GR" sz="1400" dirty="0">
                <a:solidFill>
                  <a:schemeClr val="tx1"/>
                </a:solidFill>
              </a:rPr>
              <a:t>Σύνθετα υλικά – Μέταλλα – Κεραμικά - Γυαλί</a:t>
            </a:r>
            <a:endParaRPr lang="en-US" sz="1400" dirty="0">
              <a:solidFill>
                <a:schemeClr val="tx1"/>
              </a:solidFill>
            </a:endParaRPr>
          </a:p>
        </p:txBody>
      </p:sp>
      <p:sp>
        <p:nvSpPr>
          <p:cNvPr id="6" name="Θέση αριθμού διαφάνειας 1" descr="."/>
          <p:cNvSpPr>
            <a:spLocks noGrp="1"/>
          </p:cNvSpPr>
          <p:nvPr>
            <p:ph type="sldNum" sz="quarter" idx="12"/>
            <p:custDataLst>
              <p:tags r:id="rId3"/>
            </p:custDataLst>
          </p:nvPr>
        </p:nvSpPr>
        <p:spPr/>
        <p:txBody>
          <a:bodyPr/>
          <a:lstStyle/>
          <a:p>
            <a:fld id="{53C4726A-630D-4CB4-B088-BAB00F4188E9}" type="slidenum">
              <a:rPr lang="el-GR" sz="1400" smtClean="0">
                <a:solidFill>
                  <a:schemeClr val="tx1"/>
                </a:solidFill>
              </a:rPr>
              <a:t>17</a:t>
            </a:fld>
            <a:endParaRPr lang="el-GR" dirty="0">
              <a:solidFill>
                <a:schemeClr val="tx1"/>
              </a:solidFill>
            </a:endParaRPr>
          </a:p>
        </p:txBody>
      </p:sp>
    </p:spTree>
    <p:extLst>
      <p:ext uri="{BB962C8B-B14F-4D97-AF65-F5344CB8AC3E}">
        <p14:creationId xmlns:p14="http://schemas.microsoft.com/office/powerpoint/2010/main" val="26281432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1"/>
            </p:custDataLst>
          </p:nvPr>
        </p:nvSpPr>
        <p:spPr/>
        <p:txBody>
          <a:bodyPr>
            <a:normAutofit/>
          </a:bodyPr>
          <a:lstStyle/>
          <a:p>
            <a:r>
              <a:rPr lang="el-GR" b="1" dirty="0" smtClean="0"/>
              <a:t>Σίδηρος</a:t>
            </a:r>
            <a:endParaRPr lang="el-GR" b="1" dirty="0"/>
          </a:p>
        </p:txBody>
      </p:sp>
      <p:sp>
        <p:nvSpPr>
          <p:cNvPr id="3" name="Content Placeholder 2"/>
          <p:cNvSpPr>
            <a:spLocks noGrp="1"/>
          </p:cNvSpPr>
          <p:nvPr>
            <p:ph idx="1"/>
          </p:nvPr>
        </p:nvSpPr>
        <p:spPr>
          <a:xfrm>
            <a:off x="457200" y="1196752"/>
            <a:ext cx="8229600" cy="5112568"/>
          </a:xfrm>
        </p:spPr>
        <p:txBody>
          <a:bodyPr>
            <a:normAutofit fontScale="92500" lnSpcReduction="20000"/>
          </a:bodyPr>
          <a:lstStyle/>
          <a:p>
            <a:pPr marL="0" indent="0">
              <a:buNone/>
            </a:pPr>
            <a:r>
              <a:rPr lang="el-GR" sz="2400" dirty="0"/>
              <a:t>Έχει πυκνότητα </a:t>
            </a:r>
            <a:r>
              <a:rPr lang="el-GR" sz="2400" dirty="0" smtClean="0"/>
              <a:t>7,9</a:t>
            </a:r>
            <a:r>
              <a:rPr lang="en-US" sz="2400" dirty="0" smtClean="0"/>
              <a:t> gr/cm3</a:t>
            </a:r>
            <a:r>
              <a:rPr lang="el-GR" sz="2400" dirty="0" smtClean="0"/>
              <a:t>. </a:t>
            </a:r>
            <a:r>
              <a:rPr lang="el-GR" sz="2400" dirty="0"/>
              <a:t>Χρώμα αργυρόλευκο. Μπορεί να οξειδωθεί σε συνθήκες υγρασίας και να πάρει καφέ-κίτρινο χρώμα. </a:t>
            </a:r>
            <a:endParaRPr lang="el-GR" sz="2400" dirty="0" smtClean="0"/>
          </a:p>
          <a:p>
            <a:pPr marL="0" indent="0">
              <a:buNone/>
            </a:pPr>
            <a:endParaRPr lang="el-GR" sz="2400" dirty="0"/>
          </a:p>
          <a:p>
            <a:pPr marL="0" indent="0">
              <a:buNone/>
            </a:pPr>
            <a:r>
              <a:rPr lang="el-GR" sz="2400" b="1" dirty="0" smtClean="0"/>
              <a:t>ΜΕΤΑΛΛΕΥΜΑΤΑ </a:t>
            </a:r>
            <a:r>
              <a:rPr lang="el-GR" sz="2400" b="1" dirty="0"/>
              <a:t>ΣΙΔΗΡΟΥ</a:t>
            </a:r>
          </a:p>
          <a:p>
            <a:pPr lvl="1"/>
            <a:r>
              <a:rPr lang="el-GR" sz="2200" dirty="0"/>
              <a:t>Μαγνητίτης </a:t>
            </a:r>
            <a:r>
              <a:rPr lang="el-GR" sz="2200" dirty="0" smtClean="0"/>
              <a:t>(</a:t>
            </a:r>
            <a:r>
              <a:rPr lang="en-US" sz="2200" dirty="0" smtClean="0"/>
              <a:t>Fe3O4</a:t>
            </a:r>
            <a:r>
              <a:rPr lang="el-GR" sz="2200" dirty="0" smtClean="0"/>
              <a:t>) </a:t>
            </a:r>
            <a:r>
              <a:rPr lang="el-GR" sz="2200" dirty="0"/>
              <a:t>περιεκτικότητα 60-70% σε σίδηρο</a:t>
            </a:r>
          </a:p>
          <a:p>
            <a:pPr lvl="1"/>
            <a:r>
              <a:rPr lang="el-GR" sz="2200" dirty="0"/>
              <a:t>Αιματίτης </a:t>
            </a:r>
            <a:r>
              <a:rPr lang="el-GR" sz="2200" dirty="0" smtClean="0"/>
              <a:t>(</a:t>
            </a:r>
            <a:r>
              <a:rPr lang="en-US" sz="2200" dirty="0" smtClean="0"/>
              <a:t>Fe2O3</a:t>
            </a:r>
            <a:r>
              <a:rPr lang="el-GR" sz="2200" dirty="0" smtClean="0"/>
              <a:t>) </a:t>
            </a:r>
            <a:r>
              <a:rPr lang="el-GR" sz="2200" dirty="0"/>
              <a:t>περιεκτικότητα 40-60% σε σίδηρο</a:t>
            </a:r>
          </a:p>
          <a:p>
            <a:pPr lvl="1"/>
            <a:r>
              <a:rPr lang="el-GR" sz="2200" dirty="0"/>
              <a:t>Σιδηρίτης </a:t>
            </a:r>
            <a:r>
              <a:rPr lang="el-GR" sz="2200" dirty="0" smtClean="0"/>
              <a:t>(</a:t>
            </a:r>
            <a:r>
              <a:rPr lang="en-US" sz="2200" dirty="0" smtClean="0"/>
              <a:t>FeCO3</a:t>
            </a:r>
            <a:r>
              <a:rPr lang="el-GR" sz="2200" dirty="0" smtClean="0"/>
              <a:t>) </a:t>
            </a:r>
            <a:r>
              <a:rPr lang="el-GR" sz="2200" dirty="0"/>
              <a:t>με περιεκτικότητα 30-40% σε σίδηρο</a:t>
            </a:r>
          </a:p>
          <a:p>
            <a:pPr lvl="1"/>
            <a:r>
              <a:rPr lang="el-GR" sz="2200" dirty="0" err="1"/>
              <a:t>Λειμωνίτης</a:t>
            </a:r>
            <a:r>
              <a:rPr lang="el-GR" sz="2200" dirty="0"/>
              <a:t> </a:t>
            </a:r>
            <a:r>
              <a:rPr lang="el-GR" sz="2200" dirty="0" smtClean="0"/>
              <a:t>(</a:t>
            </a:r>
            <a:r>
              <a:rPr lang="en-US" sz="2200" dirty="0" smtClean="0"/>
              <a:t>2Fe2O3 · 3 Η2Ο</a:t>
            </a:r>
          </a:p>
          <a:p>
            <a:pPr lvl="1"/>
            <a:r>
              <a:rPr lang="el-GR" sz="2200" dirty="0" err="1" smtClean="0"/>
              <a:t>Ωχρα</a:t>
            </a:r>
            <a:r>
              <a:rPr lang="el-GR" sz="2200" dirty="0" smtClean="0"/>
              <a:t> (</a:t>
            </a:r>
            <a:r>
              <a:rPr lang="en-US" sz="2200" dirty="0" smtClean="0"/>
              <a:t>Fe2O3 · 3/2H2O</a:t>
            </a:r>
            <a:r>
              <a:rPr lang="el-GR" sz="2200" dirty="0" smtClean="0"/>
              <a:t>)</a:t>
            </a:r>
            <a:endParaRPr lang="el-GR" sz="2200" dirty="0"/>
          </a:p>
          <a:p>
            <a:pPr marL="0" indent="0">
              <a:buNone/>
            </a:pPr>
            <a:endParaRPr lang="el-GR" sz="2400" b="1" dirty="0" smtClean="0"/>
          </a:p>
          <a:p>
            <a:pPr marL="0" indent="0">
              <a:buNone/>
            </a:pPr>
            <a:r>
              <a:rPr lang="el-GR" sz="2400" b="1" dirty="0" smtClean="0"/>
              <a:t>ΟΡΙΣΜΟΙ</a:t>
            </a:r>
            <a:r>
              <a:rPr lang="el-GR" sz="2400" dirty="0" smtClean="0"/>
              <a:t> </a:t>
            </a:r>
          </a:p>
          <a:p>
            <a:pPr lvl="1"/>
            <a:r>
              <a:rPr lang="el-GR" sz="2000" dirty="0" smtClean="0"/>
              <a:t> </a:t>
            </a:r>
            <a:r>
              <a:rPr lang="el-GR" sz="2200" dirty="0"/>
              <a:t>Χάλυβας </a:t>
            </a:r>
          </a:p>
          <a:p>
            <a:pPr lvl="1"/>
            <a:r>
              <a:rPr lang="el-GR" sz="2200" dirty="0"/>
              <a:t> </a:t>
            </a:r>
            <a:r>
              <a:rPr lang="el-GR" sz="2200" dirty="0" smtClean="0"/>
              <a:t>Χυτοσίδηρος</a:t>
            </a:r>
            <a:endParaRPr lang="el-GR" sz="2200" dirty="0"/>
          </a:p>
          <a:p>
            <a:pPr lvl="1"/>
            <a:r>
              <a:rPr lang="el-GR" sz="2200" dirty="0"/>
              <a:t> </a:t>
            </a:r>
            <a:r>
              <a:rPr lang="el-GR" sz="2200" dirty="0" smtClean="0"/>
              <a:t>Καθαρός </a:t>
            </a:r>
            <a:r>
              <a:rPr lang="el-GR" sz="2200" dirty="0"/>
              <a:t>Σίδηρος  </a:t>
            </a:r>
          </a:p>
          <a:p>
            <a:pPr lvl="1"/>
            <a:r>
              <a:rPr lang="el-GR" sz="2200" dirty="0"/>
              <a:t> </a:t>
            </a:r>
            <a:r>
              <a:rPr lang="el-GR" sz="2200" dirty="0" smtClean="0"/>
              <a:t>Σφυρήλατος </a:t>
            </a:r>
            <a:r>
              <a:rPr lang="el-GR" sz="2200" dirty="0"/>
              <a:t>σίδηρος </a:t>
            </a:r>
          </a:p>
        </p:txBody>
      </p:sp>
      <p:sp>
        <p:nvSpPr>
          <p:cNvPr id="2" name="Θέση υποσέλιδου 1" descr="."/>
          <p:cNvSpPr>
            <a:spLocks noGrp="1"/>
          </p:cNvSpPr>
          <p:nvPr>
            <p:ph type="ftr" sz="quarter" idx="11"/>
            <p:custDataLst>
              <p:tags r:id="rId2"/>
            </p:custDataLst>
          </p:nvPr>
        </p:nvSpPr>
        <p:spPr>
          <a:xfrm>
            <a:off x="1835696" y="6356350"/>
            <a:ext cx="4896544" cy="365125"/>
          </a:xfrm>
        </p:spPr>
        <p:txBody>
          <a:bodyPr/>
          <a:lstStyle/>
          <a:p>
            <a:r>
              <a:rPr lang="el-GR" sz="1400" dirty="0">
                <a:solidFill>
                  <a:schemeClr val="tx1"/>
                </a:solidFill>
              </a:rPr>
              <a:t>Σύνθετα υλικά – Μέταλλα – Κεραμικά - Γυαλί</a:t>
            </a:r>
            <a:endParaRPr lang="en-US" sz="1400" dirty="0">
              <a:solidFill>
                <a:schemeClr val="tx1"/>
              </a:solidFill>
            </a:endParaRPr>
          </a:p>
        </p:txBody>
      </p:sp>
      <p:sp>
        <p:nvSpPr>
          <p:cNvPr id="6" name="Θέση αριθμού διαφάνειας 1" descr="."/>
          <p:cNvSpPr>
            <a:spLocks noGrp="1"/>
          </p:cNvSpPr>
          <p:nvPr>
            <p:ph type="sldNum" sz="quarter" idx="12"/>
            <p:custDataLst>
              <p:tags r:id="rId3"/>
            </p:custDataLst>
          </p:nvPr>
        </p:nvSpPr>
        <p:spPr/>
        <p:txBody>
          <a:bodyPr/>
          <a:lstStyle/>
          <a:p>
            <a:fld id="{53C4726A-630D-4CB4-B088-BAB00F4188E9}" type="slidenum">
              <a:rPr lang="el-GR" sz="1400" smtClean="0">
                <a:solidFill>
                  <a:schemeClr val="tx1"/>
                </a:solidFill>
              </a:rPr>
              <a:t>18</a:t>
            </a:fld>
            <a:endParaRPr lang="el-GR" dirty="0">
              <a:solidFill>
                <a:schemeClr val="tx1"/>
              </a:solidFill>
            </a:endParaRPr>
          </a:p>
        </p:txBody>
      </p:sp>
    </p:spTree>
    <p:extLst>
      <p:ext uri="{BB962C8B-B14F-4D97-AF65-F5344CB8AC3E}">
        <p14:creationId xmlns:p14="http://schemas.microsoft.com/office/powerpoint/2010/main" val="21386116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1"/>
            </p:custDataLst>
          </p:nvPr>
        </p:nvSpPr>
        <p:spPr/>
        <p:txBody>
          <a:bodyPr>
            <a:normAutofit/>
          </a:bodyPr>
          <a:lstStyle/>
          <a:p>
            <a:r>
              <a:rPr lang="el-GR" b="1" dirty="0" smtClean="0"/>
              <a:t>Επιμετάλλωση</a:t>
            </a:r>
            <a:endParaRPr lang="el-GR" b="1" dirty="0"/>
          </a:p>
        </p:txBody>
      </p:sp>
      <p:sp>
        <p:nvSpPr>
          <p:cNvPr id="3" name="Content Placeholder 2"/>
          <p:cNvSpPr>
            <a:spLocks noGrp="1"/>
          </p:cNvSpPr>
          <p:nvPr>
            <p:ph idx="1"/>
          </p:nvPr>
        </p:nvSpPr>
        <p:spPr>
          <a:xfrm>
            <a:off x="457200" y="1196752"/>
            <a:ext cx="8229600" cy="5112568"/>
          </a:xfrm>
        </p:spPr>
        <p:txBody>
          <a:bodyPr>
            <a:normAutofit fontScale="92500"/>
          </a:bodyPr>
          <a:lstStyle/>
          <a:p>
            <a:pPr marL="0" indent="0">
              <a:buNone/>
            </a:pPr>
            <a:r>
              <a:rPr lang="el-GR" sz="2400" dirty="0"/>
              <a:t>Κατά την επιμετάλλωση γίνεται η επίθεση του μετάλλου. Για την επικάλυψη των μετάλλων με ηλεκτρόλυση χρησιμοποιείται κυρίως νικέλιο, χρώμιο, χαλκός, ψευδάργυρος και σε περιορισμένο βαθμό κάδμιο .</a:t>
            </a:r>
          </a:p>
          <a:p>
            <a:pPr marL="0" indent="0">
              <a:buNone/>
            </a:pPr>
            <a:r>
              <a:rPr lang="el-GR" sz="2400" dirty="0" smtClean="0"/>
              <a:t>Το </a:t>
            </a:r>
            <a:r>
              <a:rPr lang="el-GR" sz="2400" dirty="0"/>
              <a:t>προστατευτικό στρώμα δημιουργείται με τη χρησιμοποίηση διαλυμάτων μεταλλικών αλάτων μέσα σε νερό και με τη βοήθεια συνεχούς ηλεκτρικού ρεύματος χαμηλής τάσης (1 έως 4 </a:t>
            </a:r>
            <a:r>
              <a:rPr lang="en-US" sz="2400" dirty="0" smtClean="0"/>
              <a:t>volt</a:t>
            </a:r>
            <a:r>
              <a:rPr lang="el-GR" sz="2400" dirty="0" smtClean="0"/>
              <a:t>) </a:t>
            </a:r>
            <a:r>
              <a:rPr lang="el-GR" sz="2400" dirty="0"/>
              <a:t>και έντασης (0,3 έως 10 Α/dm3</a:t>
            </a:r>
            <a:r>
              <a:rPr lang="el-GR" sz="2400" dirty="0" smtClean="0"/>
              <a:t>).</a:t>
            </a:r>
          </a:p>
          <a:p>
            <a:pPr marL="0" indent="0">
              <a:buNone/>
            </a:pPr>
            <a:r>
              <a:rPr lang="el-GR" sz="2400" dirty="0" smtClean="0"/>
              <a:t>Τα </a:t>
            </a:r>
            <a:r>
              <a:rPr lang="el-GR" sz="2400" dirty="0"/>
              <a:t>προς επικάλυψη κομμάτια κρεμιούνται με σύρμα στη κάθοδο (-) και βυθίζονται μέσα στη διάλυση των μεταλλικών αλάτων. Η άνοδος (+) αποτελείται από μπάρες του, προς εναπόθεση μετάλλου και η θέρμανση του λουτρού γίνεται ηλεκτρολυτικά. </a:t>
            </a:r>
            <a:endParaRPr lang="el-GR" sz="2400" dirty="0" smtClean="0"/>
          </a:p>
          <a:p>
            <a:pPr marL="0" indent="0">
              <a:buNone/>
            </a:pPr>
            <a:r>
              <a:rPr lang="el-GR" sz="2400" dirty="0" smtClean="0"/>
              <a:t>Μετά </a:t>
            </a:r>
            <a:r>
              <a:rPr lang="el-GR" sz="2400" dirty="0"/>
              <a:t>το τέλος της επεξεργασίας τα κομμάτια πλένονται πολύ καλά με ζεστό νερό και στεγνώνονται. </a:t>
            </a:r>
            <a:endParaRPr lang="el-GR" sz="2200" dirty="0"/>
          </a:p>
        </p:txBody>
      </p:sp>
      <p:sp>
        <p:nvSpPr>
          <p:cNvPr id="2" name="Θέση υποσέλιδου 1" descr="."/>
          <p:cNvSpPr>
            <a:spLocks noGrp="1"/>
          </p:cNvSpPr>
          <p:nvPr>
            <p:ph type="ftr" sz="quarter" idx="11"/>
            <p:custDataLst>
              <p:tags r:id="rId2"/>
            </p:custDataLst>
          </p:nvPr>
        </p:nvSpPr>
        <p:spPr>
          <a:xfrm>
            <a:off x="2051720" y="6356350"/>
            <a:ext cx="4752528" cy="365125"/>
          </a:xfrm>
        </p:spPr>
        <p:txBody>
          <a:bodyPr/>
          <a:lstStyle/>
          <a:p>
            <a:r>
              <a:rPr lang="el-GR" sz="1400" dirty="0">
                <a:solidFill>
                  <a:schemeClr val="tx1"/>
                </a:solidFill>
              </a:rPr>
              <a:t>Σύνθετα υλικά – Μέταλλα – Κεραμικά - Γυαλί</a:t>
            </a:r>
            <a:endParaRPr lang="en-US" sz="1400" dirty="0">
              <a:solidFill>
                <a:schemeClr val="tx1"/>
              </a:solidFill>
            </a:endParaRPr>
          </a:p>
        </p:txBody>
      </p:sp>
      <p:sp>
        <p:nvSpPr>
          <p:cNvPr id="6" name="Θέση αριθμού διαφάνειας 1" descr="."/>
          <p:cNvSpPr>
            <a:spLocks noGrp="1"/>
          </p:cNvSpPr>
          <p:nvPr>
            <p:ph type="sldNum" sz="quarter" idx="12"/>
            <p:custDataLst>
              <p:tags r:id="rId3"/>
            </p:custDataLst>
          </p:nvPr>
        </p:nvSpPr>
        <p:spPr/>
        <p:txBody>
          <a:bodyPr/>
          <a:lstStyle/>
          <a:p>
            <a:fld id="{53C4726A-630D-4CB4-B088-BAB00F4188E9}" type="slidenum">
              <a:rPr lang="el-GR" sz="1400" smtClean="0">
                <a:solidFill>
                  <a:schemeClr val="tx1"/>
                </a:solidFill>
              </a:rPr>
              <a:t>19</a:t>
            </a:fld>
            <a:endParaRPr lang="el-GR" dirty="0">
              <a:solidFill>
                <a:schemeClr val="tx1"/>
              </a:solidFill>
            </a:endParaRPr>
          </a:p>
        </p:txBody>
      </p:sp>
    </p:spTree>
    <p:extLst>
      <p:ext uri="{BB962C8B-B14F-4D97-AF65-F5344CB8AC3E}">
        <p14:creationId xmlns:p14="http://schemas.microsoft.com/office/powerpoint/2010/main" val="22738914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custDataLst>
              <p:tags r:id="rId2"/>
            </p:custDataLst>
          </p:nvPr>
        </p:nvSpPr>
        <p:spPr/>
        <p:txBody>
          <a:bodyPr/>
          <a:lstStyle/>
          <a:p>
            <a:r>
              <a:rPr lang="el-GR" altLang="el-GR" b="1" dirty="0" smtClean="0">
                <a:latin typeface="Calibri" panose="020F0502020204030204" pitchFamily="34" charset="0"/>
              </a:rPr>
              <a:t>Άδειες χρήσης </a:t>
            </a:r>
            <a:endParaRPr lang="el-GR" altLang="el-GR" dirty="0" smtClean="0">
              <a:latin typeface="Calibri" panose="020F0502020204030204" pitchFamily="34" charset="0"/>
            </a:endParaRPr>
          </a:p>
        </p:txBody>
      </p:sp>
      <p:sp>
        <p:nvSpPr>
          <p:cNvPr id="3075" name="Θέση περιεχομένου 1"/>
          <p:cNvSpPr>
            <a:spLocks noGrp="1"/>
          </p:cNvSpPr>
          <p:nvPr>
            <p:ph idx="1"/>
          </p:nvPr>
        </p:nvSpPr>
        <p:spPr/>
        <p:txBody>
          <a:bodyPr/>
          <a:lstStyle/>
          <a:p>
            <a:pPr>
              <a:spcBef>
                <a:spcPct val="0"/>
              </a:spcBef>
              <a:spcAft>
                <a:spcPts val="1200"/>
              </a:spcAft>
            </a:pPr>
            <a:r>
              <a:rPr lang="el-GR" altLang="el-GR" sz="2800" dirty="0" smtClean="0">
                <a:latin typeface="Calibri" panose="020F0502020204030204" pitchFamily="34" charset="0"/>
              </a:rPr>
              <a:t>Το παρόν εκπαιδευτικό υλικό υπόκειται στην παρακάτω άδεια χρήσης </a:t>
            </a:r>
            <a:r>
              <a:rPr lang="en-US" altLang="el-GR" sz="2800" dirty="0" smtClean="0">
                <a:latin typeface="Calibri" panose="020F0502020204030204" pitchFamily="34" charset="0"/>
              </a:rPr>
              <a:t>Creative Commons (C C)</a:t>
            </a:r>
            <a:r>
              <a:rPr lang="el-GR" altLang="el-GR" sz="2800" dirty="0" smtClean="0">
                <a:latin typeface="Calibri" panose="020F0502020204030204" pitchFamily="34" charset="0"/>
              </a:rPr>
              <a:t>: </a:t>
            </a:r>
            <a:r>
              <a:rPr lang="el-GR" altLang="el-GR" sz="2400" b="1" dirty="0" smtClean="0">
                <a:latin typeface="Calibri" panose="020F0502020204030204" pitchFamily="34" charset="0"/>
              </a:rPr>
              <a:t>Αναφορά δημιουργού (B Y)</a:t>
            </a:r>
            <a:r>
              <a:rPr lang="el-GR" altLang="el-GR" sz="2400" dirty="0" smtClean="0">
                <a:latin typeface="Calibri" panose="020F0502020204030204" pitchFamily="34" charset="0"/>
              </a:rPr>
              <a:t>, </a:t>
            </a:r>
            <a:r>
              <a:rPr lang="el-GR" altLang="el-GR" sz="2400" b="1" dirty="0" smtClean="0">
                <a:latin typeface="Calibri" panose="020F0502020204030204" pitchFamily="34" charset="0"/>
              </a:rPr>
              <a:t>Παρόμοια Διανομή (S A)</a:t>
            </a:r>
            <a:r>
              <a:rPr lang="el-GR" altLang="el-GR" sz="2400" dirty="0" smtClean="0">
                <a:latin typeface="Calibri" panose="020F0502020204030204" pitchFamily="34" charset="0"/>
              </a:rPr>
              <a:t>, </a:t>
            </a:r>
            <a:r>
              <a:rPr lang="el-GR" altLang="el-GR" sz="2400" b="1" dirty="0" smtClean="0">
                <a:latin typeface="Calibri" panose="020F0502020204030204" pitchFamily="34" charset="0"/>
              </a:rPr>
              <a:t>3.0, Μη εισαγόμενο.</a:t>
            </a:r>
            <a:r>
              <a:rPr lang="el-GR" altLang="el-GR" sz="2400" dirty="0" smtClean="0">
                <a:latin typeface="Calibri" panose="020F0502020204030204" pitchFamily="34" charset="0"/>
              </a:rPr>
              <a:t> </a:t>
            </a:r>
          </a:p>
          <a:p>
            <a:r>
              <a:rPr lang="el-GR" altLang="el-GR" sz="2800" dirty="0" smtClean="0">
                <a:latin typeface="Calibri" panose="020F0502020204030204" pitchFamily="34" charset="0"/>
              </a:rPr>
              <a:t>Για εκπαιδευτικό υλικό, όπως εικόνες, που υπόκειται σε άλλου τύπου άδειας χρήσης, η άδεια χρήσης αναφέρεται ρητώς. </a:t>
            </a:r>
          </a:p>
        </p:txBody>
      </p:sp>
      <p:pic>
        <p:nvPicPr>
          <p:cNvPr id="1026" name="Εικόνα 1" descr=" Λογότυπο για Άδειες χρήσης Creative Commons, B Y, S A. ">
            <a:hlinkClick r:id="rId5" tooltip="Μετάβαση στην Άδεια Χρήσης"/>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26656" y="5516563"/>
            <a:ext cx="1690688" cy="591531"/>
          </a:xfrm>
          <a:prstGeom prst="rect">
            <a:avLst/>
          </a:prstGeom>
          <a:noFill/>
          <a:extLst>
            <a:ext uri="{909E8E84-426E-40DD-AFC4-6F175D3DCCD1}">
              <a14:hiddenFill xmlns:a14="http://schemas.microsoft.com/office/drawing/2010/main">
                <a:solidFill>
                  <a:srgbClr val="FFFFFF"/>
                </a:solidFill>
              </a14:hiddenFill>
            </a:ext>
          </a:extLst>
        </p:spPr>
      </p:pic>
      <p:sp>
        <p:nvSpPr>
          <p:cNvPr id="3077" name="Θέση αριθμού διαφάνειας 1" descr="."/>
          <p:cNvSpPr>
            <a:spLocks noGrp="1"/>
          </p:cNvSpPr>
          <p:nvPr>
            <p:ph type="sldNum" sz="quarter" idx="12"/>
            <p:custDataLst>
              <p:tags r:id="rId3"/>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6B1592C4-C974-4E42-A8EF-7721567A32B8}" type="slidenum">
              <a:rPr lang="el-GR" altLang="el-GR" sz="1400">
                <a:solidFill>
                  <a:srgbClr val="000000"/>
                </a:solidFill>
              </a:rPr>
              <a:pPr fontAlgn="base">
                <a:spcBef>
                  <a:spcPct val="0"/>
                </a:spcBef>
                <a:spcAft>
                  <a:spcPct val="0"/>
                </a:spcAft>
              </a:pPr>
              <a:t>2</a:t>
            </a:fld>
            <a:endParaRPr lang="el-GR" altLang="el-GR" sz="1400" dirty="0">
              <a:solidFill>
                <a:srgbClr val="000000"/>
              </a:solidFill>
            </a:endParaRPr>
          </a:p>
        </p:txBody>
      </p:sp>
    </p:spTree>
    <p:custDataLst>
      <p:tags r:id="rId1"/>
    </p:custDataLst>
    <p:extLst>
      <p:ext uri="{BB962C8B-B14F-4D97-AF65-F5344CB8AC3E}">
        <p14:creationId xmlns:p14="http://schemas.microsoft.com/office/powerpoint/2010/main" val="8170330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2"/>
            </p:custDataLst>
          </p:nvPr>
        </p:nvSpPr>
        <p:spPr/>
        <p:txBody>
          <a:bodyPr>
            <a:normAutofit/>
          </a:bodyPr>
          <a:lstStyle/>
          <a:p>
            <a:r>
              <a:rPr lang="el-GR" b="1" dirty="0" smtClean="0"/>
              <a:t>Μέθοδοι επιμετάλλωσης </a:t>
            </a:r>
            <a:r>
              <a:rPr lang="en-US" b="1" dirty="0" smtClean="0"/>
              <a:t>(1/2)</a:t>
            </a:r>
            <a:endParaRPr lang="el-GR" b="1" dirty="0"/>
          </a:p>
        </p:txBody>
      </p:sp>
      <p:graphicFrame>
        <p:nvGraphicFramePr>
          <p:cNvPr id="9" name="Diagram 8" descr="Σχεδιάγραμμα που παρουσιάζει την επιχάλκωση η οποία χωρίζεται σε επιχρύσωση, επαργύρωση και επιψευδαργύρωση,"/>
          <p:cNvGraphicFramePr/>
          <p:nvPr>
            <p:extLst>
              <p:ext uri="{D42A27DB-BD31-4B8C-83A1-F6EECF244321}">
                <p14:modId xmlns:p14="http://schemas.microsoft.com/office/powerpoint/2010/main" val="816413976"/>
              </p:ext>
            </p:extLst>
          </p:nvPr>
        </p:nvGraphicFramePr>
        <p:xfrm>
          <a:off x="457200" y="1357314"/>
          <a:ext cx="8507288" cy="477361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2" name="Θέση υποσέλιδου 1" descr="."/>
          <p:cNvSpPr>
            <a:spLocks noGrp="1"/>
          </p:cNvSpPr>
          <p:nvPr>
            <p:ph type="ftr" sz="quarter" idx="11"/>
            <p:custDataLst>
              <p:tags r:id="rId3"/>
            </p:custDataLst>
          </p:nvPr>
        </p:nvSpPr>
        <p:spPr>
          <a:xfrm>
            <a:off x="1979712" y="6356350"/>
            <a:ext cx="4608512" cy="365125"/>
          </a:xfrm>
        </p:spPr>
        <p:txBody>
          <a:bodyPr/>
          <a:lstStyle/>
          <a:p>
            <a:r>
              <a:rPr lang="el-GR" sz="1400" dirty="0">
                <a:solidFill>
                  <a:schemeClr val="tx1"/>
                </a:solidFill>
              </a:rPr>
              <a:t>Σύνθετα υλικά – Μέταλλα – Κεραμικά - Γυαλί</a:t>
            </a:r>
            <a:endParaRPr lang="en-US" sz="1400" dirty="0">
              <a:solidFill>
                <a:schemeClr val="tx1"/>
              </a:solidFill>
            </a:endParaRPr>
          </a:p>
        </p:txBody>
      </p:sp>
      <p:sp>
        <p:nvSpPr>
          <p:cNvPr id="6" name="Θέση αριθμού διαφάνειας 1" descr="."/>
          <p:cNvSpPr>
            <a:spLocks noGrp="1"/>
          </p:cNvSpPr>
          <p:nvPr>
            <p:ph type="sldNum" sz="quarter" idx="12"/>
            <p:custDataLst>
              <p:tags r:id="rId4"/>
            </p:custDataLst>
          </p:nvPr>
        </p:nvSpPr>
        <p:spPr/>
        <p:txBody>
          <a:bodyPr/>
          <a:lstStyle/>
          <a:p>
            <a:fld id="{53C4726A-630D-4CB4-B088-BAB00F4188E9}" type="slidenum">
              <a:rPr lang="el-GR" sz="1400" smtClean="0">
                <a:solidFill>
                  <a:schemeClr val="tx1"/>
                </a:solidFill>
              </a:rPr>
              <a:t>20</a:t>
            </a:fld>
            <a:endParaRPr lang="el-GR" dirty="0">
              <a:solidFill>
                <a:schemeClr val="tx1"/>
              </a:solidFill>
            </a:endParaRPr>
          </a:p>
        </p:txBody>
      </p:sp>
    </p:spTree>
    <p:custDataLst>
      <p:tags r:id="rId1"/>
    </p:custDataLst>
    <p:extLst>
      <p:ext uri="{BB962C8B-B14F-4D97-AF65-F5344CB8AC3E}">
        <p14:creationId xmlns:p14="http://schemas.microsoft.com/office/powerpoint/2010/main" val="2707145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2"/>
            </p:custDataLst>
          </p:nvPr>
        </p:nvSpPr>
        <p:spPr/>
        <p:txBody>
          <a:bodyPr>
            <a:normAutofit/>
          </a:bodyPr>
          <a:lstStyle/>
          <a:p>
            <a:r>
              <a:rPr lang="el-GR" b="1" dirty="0" smtClean="0"/>
              <a:t>Μέθοδοι επιμετάλλωσης </a:t>
            </a:r>
            <a:r>
              <a:rPr lang="en-US" b="1" dirty="0" smtClean="0"/>
              <a:t>(2/2)</a:t>
            </a:r>
            <a:endParaRPr lang="el-GR" b="1" dirty="0"/>
          </a:p>
        </p:txBody>
      </p:sp>
      <p:sp>
        <p:nvSpPr>
          <p:cNvPr id="3" name="Content Placeholder 2"/>
          <p:cNvSpPr>
            <a:spLocks noGrp="1"/>
          </p:cNvSpPr>
          <p:nvPr>
            <p:ph idx="1"/>
          </p:nvPr>
        </p:nvSpPr>
        <p:spPr/>
        <p:txBody>
          <a:bodyPr>
            <a:normAutofit fontScale="85000" lnSpcReduction="10000"/>
          </a:bodyPr>
          <a:lstStyle/>
          <a:p>
            <a:pPr marL="0" indent="0">
              <a:buNone/>
            </a:pPr>
            <a:r>
              <a:rPr lang="el-GR" b="1" dirty="0"/>
              <a:t>1</a:t>
            </a:r>
            <a:r>
              <a:rPr lang="el-GR" b="1" dirty="0" smtClean="0"/>
              <a:t>) Επιχάλκωση</a:t>
            </a:r>
          </a:p>
          <a:p>
            <a:r>
              <a:rPr lang="el-GR" dirty="0" smtClean="0"/>
              <a:t>Το </a:t>
            </a:r>
            <a:r>
              <a:rPr lang="el-GR" dirty="0"/>
              <a:t>μέταλλο που θέλουμε να επιμεταλλωθεί, πρώτα επιχαλκώνεται. Η επιχάλκωση γίνεται για τη δημιουργία υποστρώματος το οποίο θα δεχθεί στη συνέχεια επινικέλωση ή επιχρωμίωση.</a:t>
            </a:r>
          </a:p>
          <a:p>
            <a:endParaRPr lang="el-GR" dirty="0"/>
          </a:p>
          <a:p>
            <a:r>
              <a:rPr lang="el-GR" dirty="0" smtClean="0"/>
              <a:t>Η </a:t>
            </a:r>
            <a:r>
              <a:rPr lang="el-GR" dirty="0"/>
              <a:t>επιχάλκωση εφαρμόζεται για χάλυβα, ορείχαλκο, άργυρο </a:t>
            </a:r>
            <a:r>
              <a:rPr lang="el-GR" dirty="0" err="1"/>
              <a:t>κ.λ.π</a:t>
            </a:r>
            <a:r>
              <a:rPr lang="el-GR" dirty="0"/>
              <a:t>. και προϋποθέτει ένα λουτρό, που περιέχει ιόντα χαλκού, ηλεκτρόδιο ανόδου από χαλκό και  ηλεκτρόδιο  καθόδου είναι το αντικείμενο για επιχάλκωση.</a:t>
            </a:r>
          </a:p>
        </p:txBody>
      </p:sp>
      <p:pic>
        <p:nvPicPr>
          <p:cNvPr id="7" name="Εικόνα 1" descr="Εικονίδιο μετάβασης στα Περιεχόμενα.">
            <a:hlinkClick r:id="rId7" action="ppaction://hlinksldjump" tooltip="Επιστροφή στα Περιεχόμενα"/>
          </p:cNvPr>
          <p:cNvPicPr>
            <a:picLocks noChangeAspect="1"/>
          </p:cNvPicPr>
          <p:nvPr/>
        </p:nvPicPr>
        <p:blipFill>
          <a:blip r:embed="rId8">
            <a:extLst>
              <a:ext uri="{BEBA8EAE-BF5A-486C-A8C5-ECC9F3942E4B}">
                <a14:imgProps xmlns:a14="http://schemas.microsoft.com/office/drawing/2010/main">
                  <a14:imgLayer r:embed="rId9">
                    <a14:imgEffect>
                      <a14:sharpenSoften amount="100000"/>
                    </a14:imgEffect>
                  </a14:imgLayer>
                </a14:imgProps>
              </a:ext>
              <a:ext uri="{28A0092B-C50C-407E-A947-70E740481C1C}">
                <a14:useLocalDpi xmlns:a14="http://schemas.microsoft.com/office/drawing/2010/main" val="0"/>
              </a:ext>
            </a:extLst>
          </a:blip>
          <a:stretch>
            <a:fillRect/>
          </a:stretch>
        </p:blipFill>
        <p:spPr>
          <a:xfrm>
            <a:off x="395536" y="6093296"/>
            <a:ext cx="576065" cy="651438"/>
          </a:xfrm>
          <a:prstGeom prst="rect">
            <a:avLst/>
          </a:prstGeom>
          <a:scene3d>
            <a:camera prst="isometricOffAxis1Right"/>
            <a:lightRig rig="threePt" dir="t"/>
          </a:scene3d>
        </p:spPr>
      </p:pic>
      <p:sp>
        <p:nvSpPr>
          <p:cNvPr id="2" name="Θέση υποσέλιδου 1" descr="."/>
          <p:cNvSpPr>
            <a:spLocks noGrp="1"/>
          </p:cNvSpPr>
          <p:nvPr>
            <p:ph type="ftr" sz="quarter" idx="11"/>
            <p:custDataLst>
              <p:tags r:id="rId3"/>
            </p:custDataLst>
          </p:nvPr>
        </p:nvSpPr>
        <p:spPr>
          <a:xfrm>
            <a:off x="2123728" y="6356350"/>
            <a:ext cx="4104456" cy="365125"/>
          </a:xfrm>
        </p:spPr>
        <p:txBody>
          <a:bodyPr/>
          <a:lstStyle/>
          <a:p>
            <a:r>
              <a:rPr lang="el-GR" sz="1400" dirty="0">
                <a:solidFill>
                  <a:schemeClr val="tx1"/>
                </a:solidFill>
              </a:rPr>
              <a:t>Σύνθετα υλικά – Μέταλλα – Κεραμικά - Γυαλί</a:t>
            </a:r>
            <a:endParaRPr lang="en-US" sz="1400" dirty="0">
              <a:solidFill>
                <a:schemeClr val="tx1"/>
              </a:solidFill>
            </a:endParaRPr>
          </a:p>
        </p:txBody>
      </p:sp>
      <p:sp>
        <p:nvSpPr>
          <p:cNvPr id="6" name="Θέση αριθμού διαφάνειας 1" descr="."/>
          <p:cNvSpPr>
            <a:spLocks noGrp="1"/>
          </p:cNvSpPr>
          <p:nvPr>
            <p:ph type="sldNum" sz="quarter" idx="12"/>
            <p:custDataLst>
              <p:tags r:id="rId4"/>
            </p:custDataLst>
          </p:nvPr>
        </p:nvSpPr>
        <p:spPr/>
        <p:txBody>
          <a:bodyPr/>
          <a:lstStyle/>
          <a:p>
            <a:fld id="{53C4726A-630D-4CB4-B088-BAB00F4188E9}" type="slidenum">
              <a:rPr lang="el-GR" sz="1400" smtClean="0">
                <a:solidFill>
                  <a:schemeClr val="tx1"/>
                </a:solidFill>
              </a:rPr>
              <a:t>21</a:t>
            </a:fld>
            <a:endParaRPr lang="el-GR" dirty="0">
              <a:solidFill>
                <a:schemeClr val="tx1"/>
              </a:solidFill>
            </a:endParaRPr>
          </a:p>
        </p:txBody>
      </p:sp>
    </p:spTree>
    <p:custDataLst>
      <p:tags r:id="rId1"/>
    </p:custDataLst>
    <p:extLst>
      <p:ext uri="{BB962C8B-B14F-4D97-AF65-F5344CB8AC3E}">
        <p14:creationId xmlns:p14="http://schemas.microsoft.com/office/powerpoint/2010/main" val="94826624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1"/>
            </p:custDataLst>
          </p:nvPr>
        </p:nvSpPr>
        <p:spPr/>
        <p:txBody>
          <a:bodyPr>
            <a:normAutofit/>
          </a:bodyPr>
          <a:lstStyle/>
          <a:p>
            <a:r>
              <a:rPr lang="el-GR" b="1" dirty="0" smtClean="0"/>
              <a:t>Βιομηχανία πυριτικών υλικών</a:t>
            </a:r>
            <a:endParaRPr lang="el-GR" b="1" dirty="0"/>
          </a:p>
        </p:txBody>
      </p:sp>
      <p:sp>
        <p:nvSpPr>
          <p:cNvPr id="3" name="Content Placeholder 2"/>
          <p:cNvSpPr>
            <a:spLocks noGrp="1"/>
          </p:cNvSpPr>
          <p:nvPr>
            <p:ph idx="1"/>
          </p:nvPr>
        </p:nvSpPr>
        <p:spPr/>
        <p:txBody>
          <a:bodyPr>
            <a:normAutofit fontScale="77500" lnSpcReduction="20000"/>
          </a:bodyPr>
          <a:lstStyle/>
          <a:p>
            <a:r>
              <a:rPr lang="el-GR" b="1" dirty="0" smtClean="0"/>
              <a:t>Κεραμικά </a:t>
            </a:r>
            <a:r>
              <a:rPr lang="el-GR" b="1" dirty="0"/>
              <a:t>υλικά</a:t>
            </a:r>
          </a:p>
          <a:p>
            <a:pPr marL="0" indent="0">
              <a:buNone/>
            </a:pPr>
            <a:r>
              <a:rPr lang="el-GR" dirty="0" smtClean="0"/>
              <a:t>κεραμίδια</a:t>
            </a:r>
            <a:r>
              <a:rPr lang="el-GR" dirty="0"/>
              <a:t>, πλακίδια, τούβλα, πυρίμαχα υλικά, αντικείμενα </a:t>
            </a:r>
            <a:r>
              <a:rPr lang="el-GR" dirty="0" smtClean="0"/>
              <a:t>πορσελάνης.</a:t>
            </a:r>
            <a:endParaRPr lang="el-GR" dirty="0"/>
          </a:p>
          <a:p>
            <a:pPr marL="0" indent="0">
              <a:buNone/>
            </a:pPr>
            <a:r>
              <a:rPr lang="el-GR" dirty="0"/>
              <a:t> </a:t>
            </a:r>
          </a:p>
          <a:p>
            <a:r>
              <a:rPr lang="el-GR" b="1" dirty="0"/>
              <a:t>Γυαλί  </a:t>
            </a:r>
            <a:r>
              <a:rPr lang="el-GR" dirty="0"/>
              <a:t>  </a:t>
            </a:r>
          </a:p>
          <a:p>
            <a:pPr marL="0" indent="0">
              <a:buNone/>
            </a:pPr>
            <a:r>
              <a:rPr lang="el-GR" dirty="0" smtClean="0"/>
              <a:t>Γυαλί </a:t>
            </a:r>
            <a:r>
              <a:rPr lang="el-GR" dirty="0"/>
              <a:t>Νατρίου- Ασβεστίου, Κρύσταλλα, Βοημικά κρύσταλλα, Στρας, Γυαλί </a:t>
            </a:r>
            <a:r>
              <a:rPr lang="en-US" dirty="0"/>
              <a:t>Grown, </a:t>
            </a:r>
            <a:r>
              <a:rPr lang="el-GR" dirty="0"/>
              <a:t>Γυαλιά </a:t>
            </a:r>
            <a:r>
              <a:rPr lang="el-GR" dirty="0" err="1"/>
              <a:t>υένας</a:t>
            </a:r>
            <a:r>
              <a:rPr lang="el-GR" dirty="0"/>
              <a:t>, Αδιαφανή γυαλιά, </a:t>
            </a:r>
            <a:r>
              <a:rPr lang="el-GR" dirty="0" err="1"/>
              <a:t>Υαλονήματα</a:t>
            </a:r>
            <a:r>
              <a:rPr lang="el-GR" dirty="0"/>
              <a:t>, Υαλοβάμβακας, </a:t>
            </a:r>
            <a:r>
              <a:rPr lang="en-US" dirty="0"/>
              <a:t>PYREX, </a:t>
            </a:r>
            <a:r>
              <a:rPr lang="el-GR" dirty="0"/>
              <a:t>Γυαλί πυριτικό, Φωτοπαθή </a:t>
            </a:r>
            <a:r>
              <a:rPr lang="el-GR" dirty="0" smtClean="0"/>
              <a:t>γυαλιά.</a:t>
            </a:r>
            <a:endParaRPr lang="el-GR" dirty="0"/>
          </a:p>
          <a:p>
            <a:pPr marL="0" indent="0">
              <a:buNone/>
            </a:pPr>
            <a:endParaRPr lang="el-GR" dirty="0"/>
          </a:p>
          <a:p>
            <a:r>
              <a:rPr lang="el-GR" b="1" dirty="0"/>
              <a:t>Τσιμέντα</a:t>
            </a:r>
          </a:p>
          <a:p>
            <a:pPr marL="0" indent="0">
              <a:buNone/>
            </a:pPr>
            <a:r>
              <a:rPr lang="el-GR" dirty="0" smtClean="0"/>
              <a:t>Τσιμέντα  </a:t>
            </a:r>
            <a:r>
              <a:rPr lang="el-GR" dirty="0" err="1"/>
              <a:t>ασβέστου</a:t>
            </a:r>
            <a:r>
              <a:rPr lang="el-GR" dirty="0"/>
              <a:t>, γύψου, μαγνησίας, τσιμέντο </a:t>
            </a:r>
            <a:r>
              <a:rPr lang="en-US" dirty="0" smtClean="0"/>
              <a:t>Portland</a:t>
            </a:r>
            <a:r>
              <a:rPr lang="el-GR" dirty="0" smtClean="0"/>
              <a:t>.</a:t>
            </a:r>
            <a:endParaRPr lang="en-US" dirty="0"/>
          </a:p>
          <a:p>
            <a:pPr marL="0" indent="0">
              <a:buNone/>
            </a:pPr>
            <a:endParaRPr lang="el-GR" dirty="0"/>
          </a:p>
        </p:txBody>
      </p:sp>
      <p:sp>
        <p:nvSpPr>
          <p:cNvPr id="2" name="Θέση υποσέλιδου 1" descr="."/>
          <p:cNvSpPr>
            <a:spLocks noGrp="1"/>
          </p:cNvSpPr>
          <p:nvPr>
            <p:ph type="ftr" sz="quarter" idx="11"/>
            <p:custDataLst>
              <p:tags r:id="rId2"/>
            </p:custDataLst>
          </p:nvPr>
        </p:nvSpPr>
        <p:spPr>
          <a:xfrm>
            <a:off x="2267744" y="6356350"/>
            <a:ext cx="4104456" cy="365125"/>
          </a:xfrm>
        </p:spPr>
        <p:txBody>
          <a:bodyPr/>
          <a:lstStyle/>
          <a:p>
            <a:r>
              <a:rPr lang="el-GR" sz="1400" dirty="0">
                <a:solidFill>
                  <a:schemeClr val="tx1"/>
                </a:solidFill>
              </a:rPr>
              <a:t>Σύνθετα υλικά – Μέταλλα – Κεραμικά - Γυαλί</a:t>
            </a:r>
            <a:endParaRPr lang="en-US" sz="1400" dirty="0">
              <a:solidFill>
                <a:schemeClr val="tx1"/>
              </a:solidFill>
            </a:endParaRPr>
          </a:p>
        </p:txBody>
      </p:sp>
      <p:sp>
        <p:nvSpPr>
          <p:cNvPr id="6" name="Θέση αριθμού διαφάνειας 1" descr="."/>
          <p:cNvSpPr>
            <a:spLocks noGrp="1"/>
          </p:cNvSpPr>
          <p:nvPr>
            <p:ph type="sldNum" sz="quarter" idx="12"/>
            <p:custDataLst>
              <p:tags r:id="rId3"/>
            </p:custDataLst>
          </p:nvPr>
        </p:nvSpPr>
        <p:spPr/>
        <p:txBody>
          <a:bodyPr/>
          <a:lstStyle/>
          <a:p>
            <a:fld id="{53C4726A-630D-4CB4-B088-BAB00F4188E9}" type="slidenum">
              <a:rPr lang="el-GR" sz="1400" smtClean="0">
                <a:solidFill>
                  <a:schemeClr val="tx1"/>
                </a:solidFill>
              </a:rPr>
              <a:t>22</a:t>
            </a:fld>
            <a:endParaRPr lang="el-GR" dirty="0">
              <a:solidFill>
                <a:schemeClr val="tx1"/>
              </a:solidFill>
            </a:endParaRPr>
          </a:p>
        </p:txBody>
      </p:sp>
    </p:spTree>
    <p:extLst>
      <p:ext uri="{BB962C8B-B14F-4D97-AF65-F5344CB8AC3E}">
        <p14:creationId xmlns:p14="http://schemas.microsoft.com/office/powerpoint/2010/main" val="16477365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2"/>
            </p:custDataLst>
          </p:nvPr>
        </p:nvSpPr>
        <p:spPr/>
        <p:txBody>
          <a:bodyPr>
            <a:normAutofit/>
          </a:bodyPr>
          <a:lstStyle/>
          <a:p>
            <a:r>
              <a:rPr lang="el-GR" b="1" dirty="0" smtClean="0"/>
              <a:t>Κεραμικά </a:t>
            </a:r>
            <a:r>
              <a:rPr lang="en-US" b="1" dirty="0" smtClean="0"/>
              <a:t>(1/2)</a:t>
            </a:r>
            <a:endParaRPr lang="el-GR" b="1" dirty="0"/>
          </a:p>
        </p:txBody>
      </p:sp>
      <p:sp>
        <p:nvSpPr>
          <p:cNvPr id="3" name="Content Placeholder 2"/>
          <p:cNvSpPr>
            <a:spLocks noGrp="1"/>
          </p:cNvSpPr>
          <p:nvPr>
            <p:ph idx="1"/>
          </p:nvPr>
        </p:nvSpPr>
        <p:spPr/>
        <p:txBody>
          <a:bodyPr>
            <a:normAutofit/>
          </a:bodyPr>
          <a:lstStyle/>
          <a:p>
            <a:r>
              <a:rPr lang="el-GR" dirty="0"/>
              <a:t>Είναι τα προϊόντα πυρωμένης αργίλου. </a:t>
            </a:r>
            <a:endParaRPr lang="el-GR" dirty="0" smtClean="0"/>
          </a:p>
          <a:p>
            <a:r>
              <a:rPr lang="el-GR" dirty="0" smtClean="0"/>
              <a:t>Η </a:t>
            </a:r>
            <a:r>
              <a:rPr lang="el-GR" dirty="0"/>
              <a:t>άργιλος είναι πυριτικά άλατα του αργιλίου και προέρχονται από αποσάθρωση αστρίων (πυριτικά άλατα αργιλίου, καλίου, ασβεστίου) και μεταφορά και απόθεση των ιζηματογενών πετρωμάτων. </a:t>
            </a:r>
            <a:endParaRPr lang="el-GR" dirty="0" smtClean="0"/>
          </a:p>
          <a:p>
            <a:r>
              <a:rPr lang="el-GR" dirty="0" smtClean="0"/>
              <a:t>Εάν </a:t>
            </a:r>
            <a:r>
              <a:rPr lang="el-GR" dirty="0"/>
              <a:t>δεν υπάρχει σίδηρος τότε πρόκειται για τον καολίνη: πρώτη ύλη για πορσελάνη.</a:t>
            </a:r>
            <a:endParaRPr lang="en-US" dirty="0"/>
          </a:p>
          <a:p>
            <a:pPr marL="0" indent="0">
              <a:buNone/>
            </a:pPr>
            <a:endParaRPr lang="el-GR" dirty="0"/>
          </a:p>
        </p:txBody>
      </p:sp>
      <p:sp>
        <p:nvSpPr>
          <p:cNvPr id="2" name="Θέση υποσέλιδου 1" descr="."/>
          <p:cNvSpPr>
            <a:spLocks noGrp="1"/>
          </p:cNvSpPr>
          <p:nvPr>
            <p:ph type="ftr" sz="quarter" idx="11"/>
            <p:custDataLst>
              <p:tags r:id="rId3"/>
            </p:custDataLst>
          </p:nvPr>
        </p:nvSpPr>
        <p:spPr>
          <a:xfrm>
            <a:off x="2123728" y="6356350"/>
            <a:ext cx="4392488" cy="365125"/>
          </a:xfrm>
        </p:spPr>
        <p:txBody>
          <a:bodyPr/>
          <a:lstStyle/>
          <a:p>
            <a:r>
              <a:rPr lang="el-GR" sz="1400" dirty="0">
                <a:solidFill>
                  <a:schemeClr val="tx1"/>
                </a:solidFill>
              </a:rPr>
              <a:t>Σύνθετα υλικά – Μέταλλα – Κεραμικά - Γυαλί</a:t>
            </a:r>
            <a:endParaRPr lang="en-US" sz="1400" dirty="0">
              <a:solidFill>
                <a:schemeClr val="tx1"/>
              </a:solidFill>
            </a:endParaRPr>
          </a:p>
        </p:txBody>
      </p:sp>
      <p:sp>
        <p:nvSpPr>
          <p:cNvPr id="6" name="Θέση αριθμού διαφάνειας 1" descr="."/>
          <p:cNvSpPr>
            <a:spLocks noGrp="1"/>
          </p:cNvSpPr>
          <p:nvPr>
            <p:ph type="sldNum" sz="quarter" idx="12"/>
            <p:custDataLst>
              <p:tags r:id="rId4"/>
            </p:custDataLst>
          </p:nvPr>
        </p:nvSpPr>
        <p:spPr/>
        <p:txBody>
          <a:bodyPr/>
          <a:lstStyle/>
          <a:p>
            <a:fld id="{53C4726A-630D-4CB4-B088-BAB00F4188E9}" type="slidenum">
              <a:rPr lang="el-GR" sz="1400" smtClean="0">
                <a:solidFill>
                  <a:schemeClr val="tx1"/>
                </a:solidFill>
              </a:rPr>
              <a:t>23</a:t>
            </a:fld>
            <a:endParaRPr lang="el-GR" dirty="0">
              <a:solidFill>
                <a:schemeClr val="tx1"/>
              </a:solidFill>
            </a:endParaRPr>
          </a:p>
        </p:txBody>
      </p:sp>
    </p:spTree>
    <p:custDataLst>
      <p:tags r:id="rId1"/>
    </p:custDataLst>
    <p:extLst>
      <p:ext uri="{BB962C8B-B14F-4D97-AF65-F5344CB8AC3E}">
        <p14:creationId xmlns:p14="http://schemas.microsoft.com/office/powerpoint/2010/main" val="142455380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2"/>
            </p:custDataLst>
          </p:nvPr>
        </p:nvSpPr>
        <p:spPr/>
        <p:txBody>
          <a:bodyPr>
            <a:normAutofit/>
          </a:bodyPr>
          <a:lstStyle/>
          <a:p>
            <a:r>
              <a:rPr lang="el-GR" b="1" dirty="0" smtClean="0"/>
              <a:t>Κεραμικά </a:t>
            </a:r>
            <a:r>
              <a:rPr lang="en-US" b="1" dirty="0" smtClean="0"/>
              <a:t>(2/2</a:t>
            </a:r>
            <a:r>
              <a:rPr lang="en-US" b="1" dirty="0"/>
              <a:t>)</a:t>
            </a:r>
            <a:endParaRPr lang="el-GR" b="1" dirty="0"/>
          </a:p>
        </p:txBody>
      </p:sp>
      <p:sp>
        <p:nvSpPr>
          <p:cNvPr id="3" name="Content Placeholder 2"/>
          <p:cNvSpPr>
            <a:spLocks noGrp="1"/>
          </p:cNvSpPr>
          <p:nvPr>
            <p:ph idx="1"/>
          </p:nvPr>
        </p:nvSpPr>
        <p:spPr>
          <a:xfrm>
            <a:off x="457200" y="1600200"/>
            <a:ext cx="8435280" cy="4525963"/>
          </a:xfrm>
        </p:spPr>
        <p:txBody>
          <a:bodyPr>
            <a:normAutofit fontScale="92500" lnSpcReduction="10000"/>
          </a:bodyPr>
          <a:lstStyle/>
          <a:p>
            <a:pPr marL="0" indent="0">
              <a:buNone/>
            </a:pPr>
            <a:r>
              <a:rPr lang="el-GR" b="1" dirty="0"/>
              <a:t>Κατηγορίες κεραμικών</a:t>
            </a:r>
          </a:p>
          <a:p>
            <a:pPr>
              <a:spcAft>
                <a:spcPts val="600"/>
              </a:spcAft>
            </a:pPr>
            <a:r>
              <a:rPr lang="el-GR" dirty="0"/>
              <a:t>Δομικά κεραμικά (πλίνθοι-</a:t>
            </a:r>
            <a:r>
              <a:rPr lang="el-GR" dirty="0" err="1"/>
              <a:t>τούβλ</a:t>
            </a:r>
            <a:r>
              <a:rPr lang="el-GR" dirty="0"/>
              <a:t>α, κεραμίδια, πλακάκια).</a:t>
            </a:r>
          </a:p>
          <a:p>
            <a:pPr>
              <a:spcAft>
                <a:spcPts val="600"/>
              </a:spcAft>
            </a:pPr>
            <a:r>
              <a:rPr lang="el-GR" dirty="0"/>
              <a:t>Σκεύη οικιακής χρήσης και χημικών εργαστηρίων.</a:t>
            </a:r>
          </a:p>
          <a:p>
            <a:pPr>
              <a:spcAft>
                <a:spcPts val="600"/>
              </a:spcAft>
            </a:pPr>
            <a:r>
              <a:rPr lang="el-GR" dirty="0"/>
              <a:t>Πυρίμαχα κεραμικά. Διατηρούν τις μηχανικές ιδιότητές τους σε θερμοκρασίες πάνω των </a:t>
            </a:r>
            <a:r>
              <a:rPr lang="el-GR" dirty="0" smtClean="0"/>
              <a:t>1000°</a:t>
            </a:r>
            <a:r>
              <a:rPr lang="en-US" dirty="0" smtClean="0"/>
              <a:t>C</a:t>
            </a:r>
            <a:r>
              <a:rPr lang="el-GR" dirty="0" smtClean="0"/>
              <a:t>. </a:t>
            </a:r>
            <a:r>
              <a:rPr lang="el-GR" dirty="0"/>
              <a:t>Χρήση σε κλιβάνους, εστίες θέρμανσης. </a:t>
            </a:r>
          </a:p>
          <a:p>
            <a:pPr>
              <a:spcAft>
                <a:spcPts val="600"/>
              </a:spcAft>
            </a:pPr>
            <a:r>
              <a:rPr lang="el-GR" dirty="0"/>
              <a:t>Ειδικά κεραμικά. Χρήση σε βιομηχανίες αεροναυπηγικής, κατασκευή οργάνων. </a:t>
            </a:r>
            <a:endParaRPr lang="en-US" dirty="0"/>
          </a:p>
          <a:p>
            <a:pPr marL="0" indent="0">
              <a:buNone/>
            </a:pPr>
            <a:endParaRPr lang="el-GR" dirty="0"/>
          </a:p>
        </p:txBody>
      </p:sp>
      <p:pic>
        <p:nvPicPr>
          <p:cNvPr id="7" name="Εικόνα 1" descr="Εικονίδιο μετάβασης στα Περιεχόμενα.">
            <a:hlinkClick r:id="rId7" action="ppaction://hlinksldjump" tooltip="Επιστροφή στα Περιεχόμενα"/>
          </p:cNvPr>
          <p:cNvPicPr>
            <a:picLocks noChangeAspect="1"/>
          </p:cNvPicPr>
          <p:nvPr/>
        </p:nvPicPr>
        <p:blipFill>
          <a:blip r:embed="rId8">
            <a:extLst>
              <a:ext uri="{BEBA8EAE-BF5A-486C-A8C5-ECC9F3942E4B}">
                <a14:imgProps xmlns:a14="http://schemas.microsoft.com/office/drawing/2010/main">
                  <a14:imgLayer r:embed="rId9">
                    <a14:imgEffect>
                      <a14:sharpenSoften amount="100000"/>
                    </a14:imgEffect>
                  </a14:imgLayer>
                </a14:imgProps>
              </a:ext>
              <a:ext uri="{28A0092B-C50C-407E-A947-70E740481C1C}">
                <a14:useLocalDpi xmlns:a14="http://schemas.microsoft.com/office/drawing/2010/main" val="0"/>
              </a:ext>
            </a:extLst>
          </a:blip>
          <a:stretch>
            <a:fillRect/>
          </a:stretch>
        </p:blipFill>
        <p:spPr>
          <a:xfrm>
            <a:off x="395536" y="6093296"/>
            <a:ext cx="576065" cy="651438"/>
          </a:xfrm>
          <a:prstGeom prst="rect">
            <a:avLst/>
          </a:prstGeom>
          <a:scene3d>
            <a:camera prst="isometricOffAxis1Right"/>
            <a:lightRig rig="threePt" dir="t"/>
          </a:scene3d>
        </p:spPr>
      </p:pic>
      <p:sp>
        <p:nvSpPr>
          <p:cNvPr id="2" name="Θέση υποσέλιδου 1" descr="."/>
          <p:cNvSpPr>
            <a:spLocks noGrp="1"/>
          </p:cNvSpPr>
          <p:nvPr>
            <p:ph type="ftr" sz="quarter" idx="11"/>
            <p:custDataLst>
              <p:tags r:id="rId3"/>
            </p:custDataLst>
          </p:nvPr>
        </p:nvSpPr>
        <p:spPr>
          <a:xfrm>
            <a:off x="2123728" y="6356350"/>
            <a:ext cx="4680520" cy="365125"/>
          </a:xfrm>
        </p:spPr>
        <p:txBody>
          <a:bodyPr/>
          <a:lstStyle/>
          <a:p>
            <a:r>
              <a:rPr lang="el-GR" sz="1400" dirty="0">
                <a:solidFill>
                  <a:schemeClr val="tx1"/>
                </a:solidFill>
              </a:rPr>
              <a:t>Σύνθετα υλικά – Μέταλλα – Κεραμικά - Γυαλί</a:t>
            </a:r>
            <a:endParaRPr lang="en-US" sz="1400" dirty="0">
              <a:solidFill>
                <a:schemeClr val="tx1"/>
              </a:solidFill>
            </a:endParaRPr>
          </a:p>
        </p:txBody>
      </p:sp>
      <p:sp>
        <p:nvSpPr>
          <p:cNvPr id="6" name="Θέση αριθμού διαφάνειας 1" descr="."/>
          <p:cNvSpPr>
            <a:spLocks noGrp="1"/>
          </p:cNvSpPr>
          <p:nvPr>
            <p:ph type="sldNum" sz="quarter" idx="12"/>
            <p:custDataLst>
              <p:tags r:id="rId4"/>
            </p:custDataLst>
          </p:nvPr>
        </p:nvSpPr>
        <p:spPr/>
        <p:txBody>
          <a:bodyPr/>
          <a:lstStyle/>
          <a:p>
            <a:fld id="{53C4726A-630D-4CB4-B088-BAB00F4188E9}" type="slidenum">
              <a:rPr lang="el-GR" sz="1400" smtClean="0">
                <a:solidFill>
                  <a:schemeClr val="tx1"/>
                </a:solidFill>
              </a:rPr>
              <a:t>24</a:t>
            </a:fld>
            <a:endParaRPr lang="el-GR" dirty="0">
              <a:solidFill>
                <a:schemeClr val="tx1"/>
              </a:solidFill>
            </a:endParaRPr>
          </a:p>
        </p:txBody>
      </p:sp>
    </p:spTree>
    <p:custDataLst>
      <p:tags r:id="rId1"/>
    </p:custDataLst>
    <p:extLst>
      <p:ext uri="{BB962C8B-B14F-4D97-AF65-F5344CB8AC3E}">
        <p14:creationId xmlns:p14="http://schemas.microsoft.com/office/powerpoint/2010/main" val="27584120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2"/>
            </p:custDataLst>
          </p:nvPr>
        </p:nvSpPr>
        <p:spPr/>
        <p:txBody>
          <a:bodyPr>
            <a:normAutofit/>
          </a:bodyPr>
          <a:lstStyle/>
          <a:p>
            <a:r>
              <a:rPr lang="el-GR" b="1" dirty="0" smtClean="0"/>
              <a:t>Γυαλί</a:t>
            </a:r>
            <a:r>
              <a:rPr lang="el-GR" b="1" dirty="0"/>
              <a:t> </a:t>
            </a:r>
            <a:r>
              <a:rPr lang="en-US" b="1" dirty="0" smtClean="0"/>
              <a:t>(1/10)</a:t>
            </a:r>
            <a:endParaRPr lang="el-GR" b="1" dirty="0"/>
          </a:p>
        </p:txBody>
      </p:sp>
      <p:sp>
        <p:nvSpPr>
          <p:cNvPr id="3" name="Content Placeholder 2"/>
          <p:cNvSpPr>
            <a:spLocks noGrp="1"/>
          </p:cNvSpPr>
          <p:nvPr>
            <p:ph idx="1"/>
          </p:nvPr>
        </p:nvSpPr>
        <p:spPr>
          <a:xfrm>
            <a:off x="457200" y="1600200"/>
            <a:ext cx="8435280" cy="4525963"/>
          </a:xfrm>
        </p:spPr>
        <p:txBody>
          <a:bodyPr>
            <a:normAutofit lnSpcReduction="10000"/>
          </a:bodyPr>
          <a:lstStyle/>
          <a:p>
            <a:pPr marL="0" indent="0">
              <a:buNone/>
            </a:pPr>
            <a:r>
              <a:rPr lang="el-GR" b="1" dirty="0"/>
              <a:t>Προϊόντα υαλουργίας       </a:t>
            </a:r>
          </a:p>
          <a:p>
            <a:r>
              <a:rPr lang="el-GR" b="1" dirty="0"/>
              <a:t>Γυαλί Νατρίου </a:t>
            </a:r>
            <a:r>
              <a:rPr lang="el-GR" b="1" dirty="0" smtClean="0"/>
              <a:t>– Ασβεστίου</a:t>
            </a:r>
            <a:r>
              <a:rPr lang="el-GR" dirty="0" smtClean="0"/>
              <a:t>. Υαλοπίνακας </a:t>
            </a:r>
            <a:r>
              <a:rPr lang="el-GR" dirty="0"/>
              <a:t>- κοινό γυαλί </a:t>
            </a:r>
            <a:r>
              <a:rPr lang="en-US" dirty="0" smtClean="0"/>
              <a:t>SiO2.Na2O.CaO.MgO</a:t>
            </a:r>
            <a:r>
              <a:rPr lang="el-GR" dirty="0" smtClean="0"/>
              <a:t> </a:t>
            </a:r>
            <a:r>
              <a:rPr lang="el-GR" dirty="0" err="1"/>
              <a:t>π.χ</a:t>
            </a:r>
            <a:r>
              <a:rPr lang="el-GR" dirty="0"/>
              <a:t> τζάμια, ποτήρια, φιάλες, λαμπτήρες.    </a:t>
            </a:r>
          </a:p>
          <a:p>
            <a:r>
              <a:rPr lang="el-GR" b="1" dirty="0" smtClean="0"/>
              <a:t>Κρύσταλλα.</a:t>
            </a:r>
            <a:r>
              <a:rPr lang="el-GR" dirty="0" smtClean="0"/>
              <a:t> Έχουν </a:t>
            </a:r>
            <a:r>
              <a:rPr lang="el-GR" dirty="0"/>
              <a:t>μεγάλο δείκτη διάθλασης &amp; αναλύουν το φως, συστατικά </a:t>
            </a:r>
            <a:r>
              <a:rPr lang="en-US" dirty="0" smtClean="0"/>
              <a:t>K2O.PdO.6SiO2</a:t>
            </a:r>
            <a:r>
              <a:rPr lang="el-GR" dirty="0" smtClean="0"/>
              <a:t>. </a:t>
            </a:r>
            <a:r>
              <a:rPr lang="el-GR" dirty="0"/>
              <a:t>Κρύσταλλα με συρμάτινο πλέγμα.  </a:t>
            </a:r>
          </a:p>
          <a:p>
            <a:r>
              <a:rPr lang="el-GR" b="1" dirty="0"/>
              <a:t>Βοημικά </a:t>
            </a:r>
            <a:r>
              <a:rPr lang="el-GR" b="1" dirty="0" smtClean="0"/>
              <a:t>κρύσταλλα</a:t>
            </a:r>
            <a:r>
              <a:rPr lang="el-GR" dirty="0" smtClean="0"/>
              <a:t>. Συστατικά </a:t>
            </a:r>
            <a:r>
              <a:rPr lang="en-US" dirty="0" smtClean="0"/>
              <a:t>K2O.6SiO2. </a:t>
            </a:r>
            <a:r>
              <a:rPr lang="en-US" dirty="0" err="1" smtClean="0"/>
              <a:t>CaO</a:t>
            </a:r>
            <a:r>
              <a:rPr lang="el-GR" dirty="0" smtClean="0"/>
              <a:t>). </a:t>
            </a:r>
            <a:r>
              <a:rPr lang="el-GR" dirty="0"/>
              <a:t>Κατασκευή ποτηριών, πολυελαίων. </a:t>
            </a:r>
            <a:endParaRPr lang="en-US" dirty="0"/>
          </a:p>
          <a:p>
            <a:pPr marL="0" indent="0">
              <a:buNone/>
            </a:pPr>
            <a:endParaRPr lang="el-GR" dirty="0"/>
          </a:p>
        </p:txBody>
      </p:sp>
      <p:sp>
        <p:nvSpPr>
          <p:cNvPr id="2" name="Θέση υποσέλιδου 1" descr="."/>
          <p:cNvSpPr>
            <a:spLocks noGrp="1"/>
          </p:cNvSpPr>
          <p:nvPr>
            <p:ph type="ftr" sz="quarter" idx="11"/>
            <p:custDataLst>
              <p:tags r:id="rId3"/>
            </p:custDataLst>
          </p:nvPr>
        </p:nvSpPr>
        <p:spPr>
          <a:xfrm>
            <a:off x="2627784" y="6356350"/>
            <a:ext cx="4104456" cy="365125"/>
          </a:xfrm>
        </p:spPr>
        <p:txBody>
          <a:bodyPr/>
          <a:lstStyle/>
          <a:p>
            <a:r>
              <a:rPr lang="el-GR" sz="1400" dirty="0">
                <a:solidFill>
                  <a:schemeClr val="tx1"/>
                </a:solidFill>
              </a:rPr>
              <a:t>Σύνθετα υλικά – Μέταλλα – Κεραμικά - Γυαλί</a:t>
            </a:r>
            <a:endParaRPr lang="en-US" sz="1400" dirty="0">
              <a:solidFill>
                <a:schemeClr val="tx1"/>
              </a:solidFill>
            </a:endParaRPr>
          </a:p>
        </p:txBody>
      </p:sp>
      <p:sp>
        <p:nvSpPr>
          <p:cNvPr id="6" name="Θέση αριθμού διαφάνειας 1" descr="."/>
          <p:cNvSpPr>
            <a:spLocks noGrp="1"/>
          </p:cNvSpPr>
          <p:nvPr>
            <p:ph type="sldNum" sz="quarter" idx="12"/>
            <p:custDataLst>
              <p:tags r:id="rId4"/>
            </p:custDataLst>
          </p:nvPr>
        </p:nvSpPr>
        <p:spPr/>
        <p:txBody>
          <a:bodyPr/>
          <a:lstStyle/>
          <a:p>
            <a:fld id="{53C4726A-630D-4CB4-B088-BAB00F4188E9}" type="slidenum">
              <a:rPr lang="el-GR" sz="1400" smtClean="0">
                <a:solidFill>
                  <a:schemeClr val="tx1"/>
                </a:solidFill>
              </a:rPr>
              <a:t>25</a:t>
            </a:fld>
            <a:endParaRPr lang="el-GR" dirty="0">
              <a:solidFill>
                <a:schemeClr val="tx1"/>
              </a:solidFill>
            </a:endParaRPr>
          </a:p>
        </p:txBody>
      </p:sp>
    </p:spTree>
    <p:custDataLst>
      <p:tags r:id="rId1"/>
    </p:custDataLst>
    <p:extLst>
      <p:ext uri="{BB962C8B-B14F-4D97-AF65-F5344CB8AC3E}">
        <p14:creationId xmlns:p14="http://schemas.microsoft.com/office/powerpoint/2010/main" val="304161532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2"/>
            </p:custDataLst>
          </p:nvPr>
        </p:nvSpPr>
        <p:spPr/>
        <p:txBody>
          <a:bodyPr>
            <a:normAutofit/>
          </a:bodyPr>
          <a:lstStyle/>
          <a:p>
            <a:r>
              <a:rPr lang="el-GR" b="1" dirty="0" smtClean="0"/>
              <a:t>Γυαλί</a:t>
            </a:r>
            <a:r>
              <a:rPr lang="el-GR" b="1" dirty="0"/>
              <a:t> </a:t>
            </a:r>
            <a:r>
              <a:rPr lang="en-US" b="1" dirty="0" smtClean="0"/>
              <a:t>(2/10</a:t>
            </a:r>
            <a:r>
              <a:rPr lang="en-US" b="1" dirty="0"/>
              <a:t>)</a:t>
            </a:r>
            <a:endParaRPr lang="el-GR" b="1" dirty="0"/>
          </a:p>
        </p:txBody>
      </p:sp>
      <p:sp>
        <p:nvSpPr>
          <p:cNvPr id="3" name="Content Placeholder 2"/>
          <p:cNvSpPr>
            <a:spLocks noGrp="1"/>
          </p:cNvSpPr>
          <p:nvPr>
            <p:ph idx="1"/>
          </p:nvPr>
        </p:nvSpPr>
        <p:spPr>
          <a:xfrm>
            <a:off x="457200" y="1268760"/>
            <a:ext cx="8435280" cy="4857403"/>
          </a:xfrm>
        </p:spPr>
        <p:txBody>
          <a:bodyPr>
            <a:normAutofit/>
          </a:bodyPr>
          <a:lstStyle/>
          <a:p>
            <a:pPr marL="0" indent="0">
              <a:buNone/>
            </a:pPr>
            <a:r>
              <a:rPr lang="el-GR" b="1" dirty="0"/>
              <a:t>Προϊόντα υαλουργίας       </a:t>
            </a:r>
          </a:p>
          <a:p>
            <a:r>
              <a:rPr lang="el-GR" b="1" dirty="0" smtClean="0"/>
              <a:t>Στρας. </a:t>
            </a:r>
            <a:r>
              <a:rPr lang="el-GR" dirty="0" smtClean="0"/>
              <a:t>Έχει </a:t>
            </a:r>
            <a:r>
              <a:rPr lang="el-GR" dirty="0"/>
              <a:t>50% μόλυβδο, για το λόγο αυτό είναι </a:t>
            </a:r>
            <a:r>
              <a:rPr lang="el-GR" dirty="0" err="1"/>
              <a:t>φωτοδιαθλαστικό</a:t>
            </a:r>
            <a:r>
              <a:rPr lang="el-GR" dirty="0"/>
              <a:t>. Χρησιμοποιείται στην κατασκευή απομιμήσεων πολύτιμων λίθων </a:t>
            </a:r>
          </a:p>
          <a:p>
            <a:r>
              <a:rPr lang="el-GR" b="1" dirty="0"/>
              <a:t>Γυαλί </a:t>
            </a:r>
            <a:r>
              <a:rPr lang="el-GR" b="1" dirty="0" err="1"/>
              <a:t>Grown</a:t>
            </a:r>
            <a:r>
              <a:rPr lang="el-GR" b="1" dirty="0"/>
              <a:t> (</a:t>
            </a:r>
            <a:r>
              <a:rPr lang="el-GR" b="1" dirty="0" err="1"/>
              <a:t>στεφανύαλος</a:t>
            </a:r>
            <a:r>
              <a:rPr lang="el-GR" b="1" dirty="0"/>
              <a:t>)</a:t>
            </a:r>
            <a:r>
              <a:rPr lang="el-GR" dirty="0"/>
              <a:t>. Οπτικό γυαλί.</a:t>
            </a:r>
          </a:p>
          <a:p>
            <a:r>
              <a:rPr lang="el-GR" b="1" dirty="0"/>
              <a:t>Γυαλιά </a:t>
            </a:r>
            <a:r>
              <a:rPr lang="el-GR" b="1" dirty="0" err="1"/>
              <a:t>υένας</a:t>
            </a:r>
            <a:r>
              <a:rPr lang="el-GR" dirty="0"/>
              <a:t>. Συστατικά βόριο &amp; αργίλιο. Χρήση σε χημικά όργανα. Έχουν σκληρότητα, αντοχή σε χημικά αντιδραστήρια.</a:t>
            </a:r>
            <a:r>
              <a:rPr lang="el-GR" b="1" dirty="0"/>
              <a:t> </a:t>
            </a:r>
          </a:p>
          <a:p>
            <a:endParaRPr lang="el-GR" b="1" dirty="0"/>
          </a:p>
          <a:p>
            <a:endParaRPr lang="en-US" dirty="0"/>
          </a:p>
          <a:p>
            <a:pPr marL="0" indent="0">
              <a:buNone/>
            </a:pPr>
            <a:endParaRPr lang="el-GR" dirty="0"/>
          </a:p>
        </p:txBody>
      </p:sp>
      <p:sp>
        <p:nvSpPr>
          <p:cNvPr id="2" name="Θέση υποσέλιδου 1" descr="."/>
          <p:cNvSpPr>
            <a:spLocks noGrp="1"/>
          </p:cNvSpPr>
          <p:nvPr>
            <p:ph type="ftr" sz="quarter" idx="11"/>
            <p:custDataLst>
              <p:tags r:id="rId3"/>
            </p:custDataLst>
          </p:nvPr>
        </p:nvSpPr>
        <p:spPr>
          <a:xfrm>
            <a:off x="2195736" y="6356350"/>
            <a:ext cx="4608512" cy="365125"/>
          </a:xfrm>
        </p:spPr>
        <p:txBody>
          <a:bodyPr/>
          <a:lstStyle/>
          <a:p>
            <a:r>
              <a:rPr lang="el-GR" sz="1400" dirty="0">
                <a:solidFill>
                  <a:schemeClr val="tx1"/>
                </a:solidFill>
              </a:rPr>
              <a:t>Σύνθετα υλικά – Μέταλλα – Κεραμικά - Γυαλί</a:t>
            </a:r>
            <a:endParaRPr lang="en-US" sz="1400" dirty="0">
              <a:solidFill>
                <a:schemeClr val="tx1"/>
              </a:solidFill>
            </a:endParaRPr>
          </a:p>
        </p:txBody>
      </p:sp>
      <p:sp>
        <p:nvSpPr>
          <p:cNvPr id="6" name="Θέση αριθμού διαφάνειας 1" descr="."/>
          <p:cNvSpPr>
            <a:spLocks noGrp="1"/>
          </p:cNvSpPr>
          <p:nvPr>
            <p:ph type="sldNum" sz="quarter" idx="12"/>
            <p:custDataLst>
              <p:tags r:id="rId4"/>
            </p:custDataLst>
          </p:nvPr>
        </p:nvSpPr>
        <p:spPr/>
        <p:txBody>
          <a:bodyPr/>
          <a:lstStyle/>
          <a:p>
            <a:fld id="{53C4726A-630D-4CB4-B088-BAB00F4188E9}" type="slidenum">
              <a:rPr lang="el-GR" sz="1400" smtClean="0">
                <a:solidFill>
                  <a:schemeClr val="tx1"/>
                </a:solidFill>
              </a:rPr>
              <a:t>26</a:t>
            </a:fld>
            <a:endParaRPr lang="el-GR" dirty="0">
              <a:solidFill>
                <a:schemeClr val="tx1"/>
              </a:solidFill>
            </a:endParaRPr>
          </a:p>
        </p:txBody>
      </p:sp>
    </p:spTree>
    <p:custDataLst>
      <p:tags r:id="rId1"/>
    </p:custDataLst>
    <p:extLst>
      <p:ext uri="{BB962C8B-B14F-4D97-AF65-F5344CB8AC3E}">
        <p14:creationId xmlns:p14="http://schemas.microsoft.com/office/powerpoint/2010/main" val="175635397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2"/>
            </p:custDataLst>
          </p:nvPr>
        </p:nvSpPr>
        <p:spPr/>
        <p:txBody>
          <a:bodyPr>
            <a:normAutofit/>
          </a:bodyPr>
          <a:lstStyle/>
          <a:p>
            <a:r>
              <a:rPr lang="el-GR" b="1" dirty="0" smtClean="0"/>
              <a:t>Γυαλί</a:t>
            </a:r>
            <a:r>
              <a:rPr lang="el-GR" b="1" dirty="0"/>
              <a:t> </a:t>
            </a:r>
            <a:r>
              <a:rPr lang="en-US" b="1" dirty="0" smtClean="0"/>
              <a:t>(3/10</a:t>
            </a:r>
            <a:r>
              <a:rPr lang="en-US" b="1" dirty="0"/>
              <a:t>)</a:t>
            </a:r>
            <a:endParaRPr lang="el-GR" b="1" dirty="0"/>
          </a:p>
        </p:txBody>
      </p:sp>
      <p:sp>
        <p:nvSpPr>
          <p:cNvPr id="3" name="Content Placeholder 2"/>
          <p:cNvSpPr>
            <a:spLocks noGrp="1"/>
          </p:cNvSpPr>
          <p:nvPr>
            <p:ph idx="1"/>
          </p:nvPr>
        </p:nvSpPr>
        <p:spPr>
          <a:xfrm>
            <a:off x="457200" y="1268760"/>
            <a:ext cx="8435280" cy="4857403"/>
          </a:xfrm>
        </p:spPr>
        <p:txBody>
          <a:bodyPr>
            <a:normAutofit/>
          </a:bodyPr>
          <a:lstStyle/>
          <a:p>
            <a:pPr marL="0" indent="0">
              <a:buNone/>
            </a:pPr>
            <a:r>
              <a:rPr lang="el-GR" b="1" dirty="0"/>
              <a:t>Προϊόντα υαλουργίας       </a:t>
            </a:r>
          </a:p>
          <a:p>
            <a:r>
              <a:rPr lang="el-GR" b="1" dirty="0"/>
              <a:t>Αδιαφανή γυαλιά.</a:t>
            </a:r>
            <a:r>
              <a:rPr lang="el-GR" dirty="0"/>
              <a:t> Η αδιαφάνεια πετυχαίνεται με οστεάλευρο ή </a:t>
            </a:r>
            <a:r>
              <a:rPr lang="el-GR" dirty="0" err="1"/>
              <a:t>αστριου</a:t>
            </a:r>
            <a:r>
              <a:rPr lang="el-GR" dirty="0"/>
              <a:t> στην </a:t>
            </a:r>
            <a:r>
              <a:rPr lang="el-GR" dirty="0" err="1"/>
              <a:t>υαλομάζα</a:t>
            </a:r>
            <a:r>
              <a:rPr lang="el-GR" dirty="0"/>
              <a:t>. Έτσι το γυαλί γίνεται αλαβάστρινο ή αδιαφανές. Χρήση για επιφάνειες τραπεζιών, μικρά ράφια. </a:t>
            </a:r>
          </a:p>
          <a:p>
            <a:r>
              <a:rPr lang="el-GR" b="1" dirty="0" err="1"/>
              <a:t>Υαλονήματα</a:t>
            </a:r>
            <a:r>
              <a:rPr lang="el-GR" b="1" dirty="0"/>
              <a:t> </a:t>
            </a:r>
            <a:r>
              <a:rPr lang="el-GR" dirty="0"/>
              <a:t>(κοίτα σύνθετα υλικά).</a:t>
            </a:r>
          </a:p>
          <a:p>
            <a:r>
              <a:rPr lang="el-GR" b="1" dirty="0"/>
              <a:t>Υαλοβάμβακας.</a:t>
            </a:r>
            <a:r>
              <a:rPr lang="el-GR" dirty="0"/>
              <a:t> Παράγεται όταν </a:t>
            </a:r>
            <a:r>
              <a:rPr lang="el-GR" dirty="0" err="1"/>
              <a:t>τήγμα</a:t>
            </a:r>
            <a:r>
              <a:rPr lang="el-GR" dirty="0"/>
              <a:t> γυαλιού πέσει σε διάτρητο κατακόρυφο κύλινδρο. Είναι όπως το «μαλλί της γριάς» </a:t>
            </a:r>
            <a:r>
              <a:rPr lang="el-GR" b="1" dirty="0"/>
              <a:t> </a:t>
            </a:r>
          </a:p>
          <a:p>
            <a:endParaRPr lang="el-GR" b="1" dirty="0"/>
          </a:p>
          <a:p>
            <a:endParaRPr lang="en-US" dirty="0"/>
          </a:p>
          <a:p>
            <a:pPr marL="0" indent="0">
              <a:buNone/>
            </a:pPr>
            <a:endParaRPr lang="el-GR" dirty="0"/>
          </a:p>
        </p:txBody>
      </p:sp>
      <p:sp>
        <p:nvSpPr>
          <p:cNvPr id="2" name="Θέση υποσέλιδου 1" descr="."/>
          <p:cNvSpPr>
            <a:spLocks noGrp="1"/>
          </p:cNvSpPr>
          <p:nvPr>
            <p:ph type="ftr" sz="quarter" idx="11"/>
            <p:custDataLst>
              <p:tags r:id="rId3"/>
            </p:custDataLst>
          </p:nvPr>
        </p:nvSpPr>
        <p:spPr>
          <a:xfrm>
            <a:off x="1907704" y="6356350"/>
            <a:ext cx="4608512" cy="365125"/>
          </a:xfrm>
        </p:spPr>
        <p:txBody>
          <a:bodyPr/>
          <a:lstStyle/>
          <a:p>
            <a:r>
              <a:rPr lang="el-GR" sz="1400" dirty="0">
                <a:solidFill>
                  <a:schemeClr val="tx1"/>
                </a:solidFill>
              </a:rPr>
              <a:t>Σύνθετα υλικά – Μέταλλα – Κεραμικά - Γυαλί</a:t>
            </a:r>
            <a:endParaRPr lang="en-US" sz="1400" dirty="0">
              <a:solidFill>
                <a:schemeClr val="tx1"/>
              </a:solidFill>
            </a:endParaRPr>
          </a:p>
        </p:txBody>
      </p:sp>
      <p:sp>
        <p:nvSpPr>
          <p:cNvPr id="6" name="Θέση αριθμού διαφάνειας 1" descr="."/>
          <p:cNvSpPr>
            <a:spLocks noGrp="1"/>
          </p:cNvSpPr>
          <p:nvPr>
            <p:ph type="sldNum" sz="quarter" idx="12"/>
            <p:custDataLst>
              <p:tags r:id="rId4"/>
            </p:custDataLst>
          </p:nvPr>
        </p:nvSpPr>
        <p:spPr/>
        <p:txBody>
          <a:bodyPr/>
          <a:lstStyle/>
          <a:p>
            <a:fld id="{53C4726A-630D-4CB4-B088-BAB00F4188E9}" type="slidenum">
              <a:rPr lang="el-GR" sz="1400" smtClean="0">
                <a:solidFill>
                  <a:schemeClr val="tx1"/>
                </a:solidFill>
              </a:rPr>
              <a:t>27</a:t>
            </a:fld>
            <a:endParaRPr lang="el-GR" dirty="0">
              <a:solidFill>
                <a:schemeClr val="tx1"/>
              </a:solidFill>
            </a:endParaRPr>
          </a:p>
        </p:txBody>
      </p:sp>
    </p:spTree>
    <p:custDataLst>
      <p:tags r:id="rId1"/>
    </p:custDataLst>
    <p:extLst>
      <p:ext uri="{BB962C8B-B14F-4D97-AF65-F5344CB8AC3E}">
        <p14:creationId xmlns:p14="http://schemas.microsoft.com/office/powerpoint/2010/main" val="4315874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2"/>
            </p:custDataLst>
          </p:nvPr>
        </p:nvSpPr>
        <p:spPr/>
        <p:txBody>
          <a:bodyPr>
            <a:normAutofit/>
          </a:bodyPr>
          <a:lstStyle/>
          <a:p>
            <a:r>
              <a:rPr lang="el-GR" b="1" dirty="0" smtClean="0"/>
              <a:t>Γυαλί</a:t>
            </a:r>
            <a:r>
              <a:rPr lang="el-GR" b="1" dirty="0"/>
              <a:t> </a:t>
            </a:r>
            <a:r>
              <a:rPr lang="en-US" b="1" dirty="0" smtClean="0"/>
              <a:t>(4/10</a:t>
            </a:r>
            <a:r>
              <a:rPr lang="en-US" b="1" dirty="0"/>
              <a:t>)</a:t>
            </a:r>
            <a:endParaRPr lang="el-GR" b="1" dirty="0"/>
          </a:p>
        </p:txBody>
      </p:sp>
      <p:sp>
        <p:nvSpPr>
          <p:cNvPr id="3" name="Content Placeholder 2"/>
          <p:cNvSpPr>
            <a:spLocks noGrp="1"/>
          </p:cNvSpPr>
          <p:nvPr>
            <p:ph idx="1"/>
          </p:nvPr>
        </p:nvSpPr>
        <p:spPr>
          <a:xfrm>
            <a:off x="457200" y="1268760"/>
            <a:ext cx="8435280" cy="4857403"/>
          </a:xfrm>
        </p:spPr>
        <p:txBody>
          <a:bodyPr>
            <a:normAutofit/>
          </a:bodyPr>
          <a:lstStyle/>
          <a:p>
            <a:pPr marL="0" indent="0">
              <a:buNone/>
            </a:pPr>
            <a:r>
              <a:rPr lang="el-GR" b="1" dirty="0"/>
              <a:t>Προϊόντα υαλουργίας       </a:t>
            </a:r>
          </a:p>
          <a:p>
            <a:r>
              <a:rPr lang="el-GR" b="1" dirty="0"/>
              <a:t>PYREX. </a:t>
            </a:r>
            <a:r>
              <a:rPr lang="el-GR" dirty="0"/>
              <a:t>Γυαλί πυριτικό (96% ή 99,8%).  Είναι σκληρά (σύσταση SiO2+B2O3+Na2O+Al2O3) σκεύη χημικού εργαστηρίου ή μαγειρείου. </a:t>
            </a:r>
          </a:p>
          <a:p>
            <a:pPr marL="0" indent="0">
              <a:buNone/>
            </a:pPr>
            <a:r>
              <a:rPr lang="el-GR" b="1" dirty="0"/>
              <a:t> </a:t>
            </a:r>
            <a:endParaRPr lang="el-GR" b="1" dirty="0" smtClean="0"/>
          </a:p>
          <a:p>
            <a:r>
              <a:rPr lang="el-GR" b="1" dirty="0" smtClean="0"/>
              <a:t>Διακοσμητικό γυαλί.</a:t>
            </a:r>
            <a:r>
              <a:rPr lang="el-GR" dirty="0" smtClean="0"/>
              <a:t>  </a:t>
            </a:r>
            <a:r>
              <a:rPr lang="el-GR" dirty="0"/>
              <a:t>Χυτό γυαλί, με σχέδια από τη μία ή </a:t>
            </a:r>
            <a:r>
              <a:rPr lang="el-GR" dirty="0" smtClean="0"/>
              <a:t>από </a:t>
            </a:r>
            <a:r>
              <a:rPr lang="el-GR" dirty="0"/>
              <a:t>την άλλη πλευρά. Αυτό το γυαλί μπορεί να διακοσμηθεί. </a:t>
            </a:r>
            <a:r>
              <a:rPr lang="el-GR" b="1" dirty="0"/>
              <a:t> </a:t>
            </a:r>
          </a:p>
          <a:p>
            <a:endParaRPr lang="el-GR" b="1" dirty="0"/>
          </a:p>
          <a:p>
            <a:endParaRPr lang="en-US" dirty="0"/>
          </a:p>
          <a:p>
            <a:pPr marL="0" indent="0">
              <a:buNone/>
            </a:pPr>
            <a:endParaRPr lang="el-GR" dirty="0"/>
          </a:p>
        </p:txBody>
      </p:sp>
      <p:sp>
        <p:nvSpPr>
          <p:cNvPr id="2" name="Θέση υποσέλιδου 1" descr="."/>
          <p:cNvSpPr>
            <a:spLocks noGrp="1"/>
          </p:cNvSpPr>
          <p:nvPr>
            <p:ph type="ftr" sz="quarter" idx="11"/>
            <p:custDataLst>
              <p:tags r:id="rId3"/>
            </p:custDataLst>
          </p:nvPr>
        </p:nvSpPr>
        <p:spPr>
          <a:xfrm>
            <a:off x="2195736" y="6356350"/>
            <a:ext cx="4680520" cy="365125"/>
          </a:xfrm>
        </p:spPr>
        <p:txBody>
          <a:bodyPr/>
          <a:lstStyle/>
          <a:p>
            <a:r>
              <a:rPr lang="el-GR" sz="1400" dirty="0">
                <a:solidFill>
                  <a:schemeClr val="tx1"/>
                </a:solidFill>
              </a:rPr>
              <a:t>Σύνθετα υλικά – Μέταλλα – Κεραμικά - Γυαλί</a:t>
            </a:r>
            <a:endParaRPr lang="en-US" sz="1400" dirty="0">
              <a:solidFill>
                <a:schemeClr val="tx1"/>
              </a:solidFill>
            </a:endParaRPr>
          </a:p>
        </p:txBody>
      </p:sp>
      <p:sp>
        <p:nvSpPr>
          <p:cNvPr id="6" name="Θέση αριθμού διαφάνειας 1" descr="."/>
          <p:cNvSpPr>
            <a:spLocks noGrp="1"/>
          </p:cNvSpPr>
          <p:nvPr>
            <p:ph type="sldNum" sz="quarter" idx="12"/>
            <p:custDataLst>
              <p:tags r:id="rId4"/>
            </p:custDataLst>
          </p:nvPr>
        </p:nvSpPr>
        <p:spPr/>
        <p:txBody>
          <a:bodyPr/>
          <a:lstStyle/>
          <a:p>
            <a:fld id="{53C4726A-630D-4CB4-B088-BAB00F4188E9}" type="slidenum">
              <a:rPr lang="el-GR" sz="1400" smtClean="0">
                <a:solidFill>
                  <a:schemeClr val="tx1"/>
                </a:solidFill>
              </a:rPr>
              <a:t>28</a:t>
            </a:fld>
            <a:endParaRPr lang="el-GR" dirty="0">
              <a:solidFill>
                <a:schemeClr val="tx1"/>
              </a:solidFill>
            </a:endParaRPr>
          </a:p>
        </p:txBody>
      </p:sp>
    </p:spTree>
    <p:custDataLst>
      <p:tags r:id="rId1"/>
    </p:custDataLst>
    <p:extLst>
      <p:ext uri="{BB962C8B-B14F-4D97-AF65-F5344CB8AC3E}">
        <p14:creationId xmlns:p14="http://schemas.microsoft.com/office/powerpoint/2010/main" val="376153851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2"/>
            </p:custDataLst>
          </p:nvPr>
        </p:nvSpPr>
        <p:spPr/>
        <p:txBody>
          <a:bodyPr>
            <a:normAutofit/>
          </a:bodyPr>
          <a:lstStyle/>
          <a:p>
            <a:r>
              <a:rPr lang="el-GR" b="1" dirty="0" smtClean="0"/>
              <a:t>Γυαλί</a:t>
            </a:r>
            <a:r>
              <a:rPr lang="el-GR" b="1" dirty="0"/>
              <a:t> </a:t>
            </a:r>
            <a:r>
              <a:rPr lang="en-US" b="1" dirty="0" smtClean="0"/>
              <a:t>(5/10</a:t>
            </a:r>
            <a:r>
              <a:rPr lang="en-US" b="1" dirty="0"/>
              <a:t>)</a:t>
            </a:r>
            <a:endParaRPr lang="el-GR" b="1" dirty="0"/>
          </a:p>
        </p:txBody>
      </p:sp>
      <p:sp>
        <p:nvSpPr>
          <p:cNvPr id="3" name="Content Placeholder 2"/>
          <p:cNvSpPr>
            <a:spLocks noGrp="1"/>
          </p:cNvSpPr>
          <p:nvPr>
            <p:ph idx="1"/>
          </p:nvPr>
        </p:nvSpPr>
        <p:spPr>
          <a:xfrm>
            <a:off x="457200" y="1268760"/>
            <a:ext cx="8435280" cy="4857403"/>
          </a:xfrm>
        </p:spPr>
        <p:txBody>
          <a:bodyPr>
            <a:normAutofit fontScale="92500" lnSpcReduction="10000"/>
          </a:bodyPr>
          <a:lstStyle/>
          <a:p>
            <a:pPr marL="0" indent="0">
              <a:buNone/>
            </a:pPr>
            <a:r>
              <a:rPr lang="el-GR" b="1" dirty="0"/>
              <a:t>Προϊόντα υαλουργίας       </a:t>
            </a:r>
          </a:p>
          <a:p>
            <a:r>
              <a:rPr lang="el-GR" b="1" dirty="0"/>
              <a:t>Χρωματιστά γυαλιά. </a:t>
            </a:r>
            <a:r>
              <a:rPr lang="el-GR" dirty="0"/>
              <a:t> Τα άλατα του σιδήρου δίνουν πράσινο χρώμα στο γυαλί. </a:t>
            </a:r>
            <a:r>
              <a:rPr lang="el-GR" dirty="0" err="1"/>
              <a:t>Εξάλου</a:t>
            </a:r>
            <a:r>
              <a:rPr lang="el-GR" dirty="0"/>
              <a:t> στην παρουσία του σιδήρου οφείλεται η ιδιότητα του γυαλιού να θερμαίνεται με την ακτινοβολία. Αυτό το χρώμα είναι επιθυμητό σε μπουκάλια για κόκκινο κρασί (το πράσινο χρώμα στο γυαλί προστατεύει το κρασί από τη </a:t>
            </a:r>
            <a:r>
              <a:rPr lang="el-GR" dirty="0" err="1"/>
              <a:t>φωτοξείδωση</a:t>
            </a:r>
            <a:r>
              <a:rPr lang="el-GR" dirty="0"/>
              <a:t>).    </a:t>
            </a:r>
          </a:p>
          <a:p>
            <a:r>
              <a:rPr lang="el-GR" b="1" dirty="0"/>
              <a:t>Οπτικά γυαλιά. </a:t>
            </a:r>
            <a:r>
              <a:rPr lang="el-GR" dirty="0"/>
              <a:t> Χρήση σε φωτογραφικές μηχανές. Παρουσιάζουν φυσικά &amp; χημική ομοιογένεια. </a:t>
            </a:r>
            <a:r>
              <a:rPr lang="el-GR" b="1" dirty="0"/>
              <a:t> </a:t>
            </a:r>
          </a:p>
          <a:p>
            <a:endParaRPr lang="el-GR" b="1" dirty="0"/>
          </a:p>
          <a:p>
            <a:endParaRPr lang="en-US" dirty="0"/>
          </a:p>
          <a:p>
            <a:pPr marL="0" indent="0">
              <a:buNone/>
            </a:pPr>
            <a:endParaRPr lang="el-GR" dirty="0"/>
          </a:p>
        </p:txBody>
      </p:sp>
      <p:sp>
        <p:nvSpPr>
          <p:cNvPr id="2" name="Θέση υποσέλιδου 1" descr="."/>
          <p:cNvSpPr>
            <a:spLocks noGrp="1"/>
          </p:cNvSpPr>
          <p:nvPr>
            <p:ph type="ftr" sz="quarter" idx="11"/>
            <p:custDataLst>
              <p:tags r:id="rId3"/>
            </p:custDataLst>
          </p:nvPr>
        </p:nvSpPr>
        <p:spPr>
          <a:xfrm>
            <a:off x="2051720" y="6356350"/>
            <a:ext cx="4464496" cy="365125"/>
          </a:xfrm>
        </p:spPr>
        <p:txBody>
          <a:bodyPr/>
          <a:lstStyle/>
          <a:p>
            <a:r>
              <a:rPr lang="el-GR" sz="1400" dirty="0">
                <a:solidFill>
                  <a:schemeClr val="tx1"/>
                </a:solidFill>
              </a:rPr>
              <a:t>Σύνθετα υλικά – Μέταλλα – Κεραμικά - Γυαλί</a:t>
            </a:r>
            <a:endParaRPr lang="en-US" sz="1400" dirty="0">
              <a:solidFill>
                <a:schemeClr val="tx1"/>
              </a:solidFill>
            </a:endParaRPr>
          </a:p>
        </p:txBody>
      </p:sp>
      <p:sp>
        <p:nvSpPr>
          <p:cNvPr id="6" name="Θέση αριθμού διαφάνειας 1" descr="."/>
          <p:cNvSpPr>
            <a:spLocks noGrp="1"/>
          </p:cNvSpPr>
          <p:nvPr>
            <p:ph type="sldNum" sz="quarter" idx="12"/>
            <p:custDataLst>
              <p:tags r:id="rId4"/>
            </p:custDataLst>
          </p:nvPr>
        </p:nvSpPr>
        <p:spPr/>
        <p:txBody>
          <a:bodyPr/>
          <a:lstStyle/>
          <a:p>
            <a:fld id="{53C4726A-630D-4CB4-B088-BAB00F4188E9}" type="slidenum">
              <a:rPr lang="el-GR" sz="1400" smtClean="0">
                <a:solidFill>
                  <a:schemeClr val="tx1"/>
                </a:solidFill>
              </a:rPr>
              <a:t>29</a:t>
            </a:fld>
            <a:endParaRPr lang="el-GR" dirty="0">
              <a:solidFill>
                <a:schemeClr val="tx1"/>
              </a:solidFill>
            </a:endParaRPr>
          </a:p>
        </p:txBody>
      </p:sp>
    </p:spTree>
    <p:custDataLst>
      <p:tags r:id="rId1"/>
    </p:custDataLst>
    <p:extLst>
      <p:ext uri="{BB962C8B-B14F-4D97-AF65-F5344CB8AC3E}">
        <p14:creationId xmlns:p14="http://schemas.microsoft.com/office/powerpoint/2010/main" val="37937058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custDataLst>
              <p:tags r:id="rId2"/>
            </p:custDataLst>
          </p:nvPr>
        </p:nvSpPr>
        <p:spPr/>
        <p:txBody>
          <a:bodyPr/>
          <a:lstStyle/>
          <a:p>
            <a:pPr eaLnBrk="1" hangingPunct="1"/>
            <a:r>
              <a:rPr lang="el-GR" b="1" dirty="0" smtClean="0">
                <a:latin typeface="Calibri" panose="020F0502020204030204" pitchFamily="34" charset="0"/>
              </a:rPr>
              <a:t>Χρηματοδότηση</a:t>
            </a:r>
            <a:r>
              <a:rPr lang="el-GR" b="1" dirty="0" smtClean="0"/>
              <a:t> </a:t>
            </a:r>
          </a:p>
        </p:txBody>
      </p:sp>
      <p:sp>
        <p:nvSpPr>
          <p:cNvPr id="4099" name="Θέση περιεχομένου 1"/>
          <p:cNvSpPr>
            <a:spLocks noGrp="1"/>
          </p:cNvSpPr>
          <p:nvPr>
            <p:ph idx="1"/>
            <p:custDataLst>
              <p:tags r:id="rId3"/>
            </p:custDataLst>
          </p:nvPr>
        </p:nvSpPr>
        <p:spPr/>
        <p:txBody>
          <a:bodyPr>
            <a:normAutofit/>
          </a:bodyPr>
          <a:lstStyle/>
          <a:p>
            <a:pPr eaLnBrk="1" hangingPunct="1">
              <a:spcBef>
                <a:spcPts val="0"/>
              </a:spcBef>
              <a:spcAft>
                <a:spcPts val="600"/>
              </a:spcAft>
            </a:pPr>
            <a:r>
              <a:rPr lang="el-GR" sz="2000" dirty="0" smtClean="0">
                <a:latin typeface="Calibri" panose="020F0502020204030204" pitchFamily="34" charset="0"/>
              </a:rPr>
              <a:t>Το παρόν εκπαιδευτικό υλικό έχει αναπτυχθεί στα πλαίσια του εκπαιδευτικού έργου του διδάσκοντα</a:t>
            </a:r>
            <a:r>
              <a:rPr lang="en-US" sz="2000" dirty="0" smtClean="0">
                <a:latin typeface="Calibri" panose="020F0502020204030204" pitchFamily="34" charset="0"/>
              </a:rPr>
              <a:t>.</a:t>
            </a:r>
            <a:r>
              <a:rPr lang="el-GR" sz="2000" dirty="0" smtClean="0">
                <a:latin typeface="Calibri" panose="020F0502020204030204" pitchFamily="34" charset="0"/>
              </a:rPr>
              <a:t> </a:t>
            </a:r>
            <a:endParaRPr lang="en-US" sz="2000" dirty="0" smtClean="0">
              <a:latin typeface="Calibri" panose="020F0502020204030204" pitchFamily="34" charset="0"/>
            </a:endParaRPr>
          </a:p>
          <a:p>
            <a:pPr lvl="0">
              <a:spcBef>
                <a:spcPts val="0"/>
              </a:spcBef>
              <a:spcAft>
                <a:spcPts val="600"/>
              </a:spcAft>
            </a:pPr>
            <a:r>
              <a:rPr lang="el-GR" sz="2000" dirty="0">
                <a:solidFill>
                  <a:prstClr val="black"/>
                </a:solidFill>
                <a:latin typeface="Calibri" panose="020F0502020204030204" pitchFamily="34" charset="0"/>
              </a:rPr>
              <a:t>Το έργο «</a:t>
            </a:r>
            <a:r>
              <a:rPr lang="el-GR" sz="2000" b="1" dirty="0">
                <a:solidFill>
                  <a:prstClr val="black"/>
                </a:solidFill>
                <a:latin typeface="Calibri" panose="020F0502020204030204" pitchFamily="34" charset="0"/>
              </a:rPr>
              <a:t>Ανοικτά Ακαδημαϊκά Μαθήματα στο ΤΕΙ Θεσσαλίας</a:t>
            </a:r>
            <a:r>
              <a:rPr lang="el-GR" sz="2000" dirty="0">
                <a:solidFill>
                  <a:prstClr val="black"/>
                </a:solidFill>
                <a:latin typeface="Calibri" panose="020F0502020204030204" pitchFamily="34" charset="0"/>
              </a:rPr>
              <a:t>» έχει χρηματοδοτήσει </a:t>
            </a:r>
            <a:r>
              <a:rPr lang="el-GR" sz="2000">
                <a:solidFill>
                  <a:prstClr val="black"/>
                </a:solidFill>
                <a:latin typeface="Calibri" panose="020F0502020204030204" pitchFamily="34" charset="0"/>
              </a:rPr>
              <a:t>μόνο </a:t>
            </a:r>
            <a:r>
              <a:rPr lang="el-GR" sz="2000" smtClean="0">
                <a:solidFill>
                  <a:prstClr val="black"/>
                </a:solidFill>
                <a:latin typeface="Calibri" panose="020F0502020204030204" pitchFamily="34" charset="0"/>
              </a:rPr>
              <a:t>τη</a:t>
            </a:r>
            <a:r>
              <a:rPr lang="el-GR" sz="2000">
                <a:solidFill>
                  <a:prstClr val="black"/>
                </a:solidFill>
                <a:latin typeface="Calibri" panose="020F0502020204030204" pitchFamily="34" charset="0"/>
              </a:rPr>
              <a:t>ν</a:t>
            </a:r>
            <a:r>
              <a:rPr lang="el-GR" sz="2000" smtClean="0">
                <a:solidFill>
                  <a:prstClr val="black"/>
                </a:solidFill>
                <a:latin typeface="Calibri" panose="020F0502020204030204" pitchFamily="34" charset="0"/>
              </a:rPr>
              <a:t> </a:t>
            </a:r>
            <a:r>
              <a:rPr lang="el-GR" sz="2000" dirty="0">
                <a:solidFill>
                  <a:prstClr val="black"/>
                </a:solidFill>
                <a:latin typeface="Calibri" panose="020F0502020204030204" pitchFamily="34" charset="0"/>
              </a:rPr>
              <a:t>αναδιαμόρφωση του εκπαιδευτικού υλικού</a:t>
            </a:r>
            <a:r>
              <a:rPr lang="el-GR" sz="2000" dirty="0" smtClean="0">
                <a:solidFill>
                  <a:prstClr val="black"/>
                </a:solidFill>
                <a:latin typeface="Calibri" panose="020F0502020204030204" pitchFamily="34" charset="0"/>
              </a:rPr>
              <a:t>.</a:t>
            </a:r>
            <a:endParaRPr lang="el-GR" sz="2000" dirty="0" smtClean="0">
              <a:latin typeface="Calibri" panose="020F0502020204030204" pitchFamily="34" charset="0"/>
            </a:endParaRPr>
          </a:p>
          <a:p>
            <a:pPr eaLnBrk="1" hangingPunct="1">
              <a:spcBef>
                <a:spcPts val="0"/>
              </a:spcBef>
            </a:pPr>
            <a:r>
              <a:rPr lang="el-GR" sz="2000" dirty="0" smtClean="0">
                <a:latin typeface="Calibri" panose="020F0502020204030204" pitchFamily="34" charset="0"/>
              </a:rPr>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r>
              <a:rPr lang="en-US" sz="2000" dirty="0" smtClean="0">
                <a:latin typeface="Calibri" panose="020F0502020204030204" pitchFamily="34" charset="0"/>
              </a:rPr>
              <a:t>. </a:t>
            </a:r>
            <a:endParaRPr lang="el-GR" sz="2000" dirty="0" smtClean="0">
              <a:latin typeface="Calibri" panose="020F0502020204030204" pitchFamily="34" charset="0"/>
            </a:endParaRPr>
          </a:p>
        </p:txBody>
      </p:sp>
      <p:pic>
        <p:nvPicPr>
          <p:cNvPr id="6" name="Εικόνα 1" descr=" Λογότυπο Επιχειρησιακού Προγράμματος Εκπαίδευση και Δια βίου Μάθηση.   ">
            <a:hlinkClick r:id="rId7" tooltip="Μετάβαση σε www.edulll.gr"/>
          </p:cNvPr>
          <p:cNvPicPr>
            <a:picLocks noChangeAspect="1" noChangeArrowheads="1"/>
          </p:cNvPicPr>
          <p:nvPr/>
        </p:nvPicPr>
        <p:blipFill>
          <a:blip r:embed="rId8" cstate="print"/>
          <a:srcRect/>
          <a:stretch>
            <a:fillRect/>
          </a:stretch>
        </p:blipFill>
        <p:spPr bwMode="auto">
          <a:xfrm>
            <a:off x="684213" y="4221163"/>
            <a:ext cx="78486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custDataLst>
              <p:tags r:id="rId4"/>
            </p:custDataLst>
          </p:nvPr>
        </p:nvSpPr>
        <p:spPr/>
        <p:txBody>
          <a:bodyPr/>
          <a:lstStyle/>
          <a:p>
            <a:pPr>
              <a:defRPr/>
            </a:pPr>
            <a:fld id="{E034B054-DA0D-4AD9-A3C5-59235BE4FE8B}" type="slidenum">
              <a:rPr lang="el-GR" sz="1400" smtClean="0">
                <a:solidFill>
                  <a:prstClr val="black"/>
                </a:solidFill>
              </a:rPr>
              <a:pPr>
                <a:defRPr/>
              </a:pPr>
              <a:t>3</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166287954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2"/>
            </p:custDataLst>
          </p:nvPr>
        </p:nvSpPr>
        <p:spPr/>
        <p:txBody>
          <a:bodyPr>
            <a:normAutofit/>
          </a:bodyPr>
          <a:lstStyle/>
          <a:p>
            <a:r>
              <a:rPr lang="el-GR" b="1" dirty="0" smtClean="0"/>
              <a:t>Γυαλί</a:t>
            </a:r>
            <a:r>
              <a:rPr lang="el-GR" b="1" dirty="0"/>
              <a:t> </a:t>
            </a:r>
            <a:r>
              <a:rPr lang="en-US" b="1" dirty="0" smtClean="0"/>
              <a:t>(6/10</a:t>
            </a:r>
            <a:r>
              <a:rPr lang="en-US" b="1" dirty="0"/>
              <a:t>)</a:t>
            </a:r>
            <a:endParaRPr lang="el-GR" b="1" dirty="0"/>
          </a:p>
        </p:txBody>
      </p:sp>
      <p:sp>
        <p:nvSpPr>
          <p:cNvPr id="3" name="Content Placeholder 2"/>
          <p:cNvSpPr>
            <a:spLocks noGrp="1"/>
          </p:cNvSpPr>
          <p:nvPr>
            <p:ph idx="1"/>
          </p:nvPr>
        </p:nvSpPr>
        <p:spPr>
          <a:xfrm>
            <a:off x="457200" y="1268760"/>
            <a:ext cx="8435280" cy="4857403"/>
          </a:xfrm>
        </p:spPr>
        <p:txBody>
          <a:bodyPr>
            <a:normAutofit/>
          </a:bodyPr>
          <a:lstStyle/>
          <a:p>
            <a:pPr marL="0" indent="0">
              <a:buNone/>
            </a:pPr>
            <a:r>
              <a:rPr lang="el-GR" b="1" dirty="0"/>
              <a:t>Προϊόντα υαλουργίας       </a:t>
            </a:r>
          </a:p>
          <a:p>
            <a:r>
              <a:rPr lang="el-GR" b="1" dirty="0"/>
              <a:t>Ηλεκτρικά γυαλιά.</a:t>
            </a:r>
            <a:r>
              <a:rPr lang="el-GR" dirty="0"/>
              <a:t> Όλα τα πυριτικά γυαλιά είναι </a:t>
            </a:r>
            <a:r>
              <a:rPr lang="el-GR" dirty="0" smtClean="0"/>
              <a:t>καλοί μονωτές </a:t>
            </a:r>
            <a:r>
              <a:rPr lang="el-GR" dirty="0"/>
              <a:t>του ηλεκτρισμού</a:t>
            </a:r>
            <a:r>
              <a:rPr lang="el-GR" dirty="0" smtClean="0"/>
              <a:t>.</a:t>
            </a:r>
          </a:p>
          <a:p>
            <a:r>
              <a:rPr lang="el-GR" b="1" dirty="0" smtClean="0"/>
              <a:t>Φωτοπαθή </a:t>
            </a:r>
            <a:r>
              <a:rPr lang="el-GR" b="1" dirty="0"/>
              <a:t>γυαλιά. </a:t>
            </a:r>
            <a:r>
              <a:rPr lang="el-GR" dirty="0"/>
              <a:t>Με προσθήκη αλάτων </a:t>
            </a:r>
            <a:r>
              <a:rPr lang="el-GR" dirty="0" err="1"/>
              <a:t>Ag</a:t>
            </a:r>
            <a:r>
              <a:rPr lang="el-GR" dirty="0"/>
              <a:t>, </a:t>
            </a:r>
            <a:r>
              <a:rPr lang="el-GR" dirty="0" err="1"/>
              <a:t>Cu</a:t>
            </a:r>
            <a:r>
              <a:rPr lang="el-GR" dirty="0"/>
              <a:t>, </a:t>
            </a:r>
            <a:r>
              <a:rPr lang="el-GR" dirty="0" err="1"/>
              <a:t>Au</a:t>
            </a:r>
            <a:r>
              <a:rPr lang="el-GR" dirty="0" smtClean="0"/>
              <a:t>, </a:t>
            </a:r>
            <a:r>
              <a:rPr lang="el-GR" dirty="0" err="1"/>
              <a:t>Fe</a:t>
            </a:r>
            <a:r>
              <a:rPr lang="el-GR" dirty="0"/>
              <a:t>  σχηματίζονται  φωτοπαθή  γυαλιά,  δηλαδή  όταν  </a:t>
            </a:r>
            <a:r>
              <a:rPr lang="el-GR" dirty="0" smtClean="0"/>
              <a:t>φωτισθούν </a:t>
            </a:r>
            <a:r>
              <a:rPr lang="el-GR" dirty="0"/>
              <a:t>σκουραίνουν. </a:t>
            </a:r>
            <a:endParaRPr lang="el-GR" dirty="0" smtClean="0"/>
          </a:p>
          <a:p>
            <a:r>
              <a:rPr lang="el-GR" b="1" dirty="0"/>
              <a:t>Καθεδρική </a:t>
            </a:r>
            <a:r>
              <a:rPr lang="el-GR" b="1" dirty="0" smtClean="0"/>
              <a:t>ύαλος.</a:t>
            </a:r>
            <a:r>
              <a:rPr lang="el-GR" dirty="0" smtClean="0"/>
              <a:t> </a:t>
            </a:r>
            <a:r>
              <a:rPr lang="el-GR" dirty="0"/>
              <a:t>Η επιφάνειά του είναι </a:t>
            </a:r>
            <a:r>
              <a:rPr lang="el-GR" dirty="0" smtClean="0"/>
              <a:t>σφυρηλατημένη. Χρήση </a:t>
            </a:r>
            <a:r>
              <a:rPr lang="el-GR" dirty="0"/>
              <a:t>σε παράθυρα εκκλησιών, πόρτες και έπιπλα.</a:t>
            </a:r>
          </a:p>
          <a:p>
            <a:endParaRPr lang="el-GR" b="1" dirty="0"/>
          </a:p>
          <a:p>
            <a:endParaRPr lang="en-US" dirty="0"/>
          </a:p>
          <a:p>
            <a:pPr marL="0" indent="0">
              <a:buNone/>
            </a:pPr>
            <a:endParaRPr lang="el-GR" dirty="0"/>
          </a:p>
        </p:txBody>
      </p:sp>
      <p:sp>
        <p:nvSpPr>
          <p:cNvPr id="2" name="Θέση υποσέλιδου 1" descr="."/>
          <p:cNvSpPr>
            <a:spLocks noGrp="1"/>
          </p:cNvSpPr>
          <p:nvPr>
            <p:ph type="ftr" sz="quarter" idx="11"/>
            <p:custDataLst>
              <p:tags r:id="rId3"/>
            </p:custDataLst>
          </p:nvPr>
        </p:nvSpPr>
        <p:spPr>
          <a:xfrm>
            <a:off x="2051720" y="6356350"/>
            <a:ext cx="4392488" cy="365125"/>
          </a:xfrm>
        </p:spPr>
        <p:txBody>
          <a:bodyPr/>
          <a:lstStyle/>
          <a:p>
            <a:r>
              <a:rPr lang="el-GR" sz="1400" dirty="0">
                <a:solidFill>
                  <a:schemeClr val="tx1"/>
                </a:solidFill>
              </a:rPr>
              <a:t>Σύνθετα υλικά – Μέταλλα – Κεραμικά - Γυαλί</a:t>
            </a:r>
            <a:endParaRPr lang="en-US" sz="1400" dirty="0">
              <a:solidFill>
                <a:schemeClr val="tx1"/>
              </a:solidFill>
            </a:endParaRPr>
          </a:p>
        </p:txBody>
      </p:sp>
      <p:sp>
        <p:nvSpPr>
          <p:cNvPr id="6" name="Θέση αριθμού διαφάνειας 1" descr="."/>
          <p:cNvSpPr>
            <a:spLocks noGrp="1"/>
          </p:cNvSpPr>
          <p:nvPr>
            <p:ph type="sldNum" sz="quarter" idx="12"/>
            <p:custDataLst>
              <p:tags r:id="rId4"/>
            </p:custDataLst>
          </p:nvPr>
        </p:nvSpPr>
        <p:spPr/>
        <p:txBody>
          <a:bodyPr/>
          <a:lstStyle/>
          <a:p>
            <a:fld id="{53C4726A-630D-4CB4-B088-BAB00F4188E9}" type="slidenum">
              <a:rPr lang="el-GR" sz="1400" smtClean="0">
                <a:solidFill>
                  <a:schemeClr val="tx1"/>
                </a:solidFill>
              </a:rPr>
              <a:t>30</a:t>
            </a:fld>
            <a:endParaRPr lang="el-GR" dirty="0">
              <a:solidFill>
                <a:schemeClr val="tx1"/>
              </a:solidFill>
            </a:endParaRPr>
          </a:p>
        </p:txBody>
      </p:sp>
    </p:spTree>
    <p:custDataLst>
      <p:tags r:id="rId1"/>
    </p:custDataLst>
    <p:extLst>
      <p:ext uri="{BB962C8B-B14F-4D97-AF65-F5344CB8AC3E}">
        <p14:creationId xmlns:p14="http://schemas.microsoft.com/office/powerpoint/2010/main" val="40179972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1"/>
            </p:custDataLst>
          </p:nvPr>
        </p:nvSpPr>
        <p:spPr/>
        <p:txBody>
          <a:bodyPr>
            <a:normAutofit/>
          </a:bodyPr>
          <a:lstStyle/>
          <a:p>
            <a:r>
              <a:rPr lang="el-GR" b="1" dirty="0" smtClean="0"/>
              <a:t>Γυαλί</a:t>
            </a:r>
            <a:r>
              <a:rPr lang="el-GR" b="1" dirty="0"/>
              <a:t> </a:t>
            </a:r>
            <a:r>
              <a:rPr lang="en-US" b="1" dirty="0" smtClean="0"/>
              <a:t>(7/10</a:t>
            </a:r>
            <a:r>
              <a:rPr lang="en-US" b="1" dirty="0"/>
              <a:t>)</a:t>
            </a:r>
            <a:endParaRPr lang="el-GR" b="1" dirty="0"/>
          </a:p>
        </p:txBody>
      </p:sp>
      <p:sp>
        <p:nvSpPr>
          <p:cNvPr id="3" name="Content Placeholder 2"/>
          <p:cNvSpPr>
            <a:spLocks noGrp="1"/>
          </p:cNvSpPr>
          <p:nvPr>
            <p:ph idx="1"/>
          </p:nvPr>
        </p:nvSpPr>
        <p:spPr>
          <a:xfrm>
            <a:off x="457200" y="1268760"/>
            <a:ext cx="8435280" cy="4857403"/>
          </a:xfrm>
        </p:spPr>
        <p:txBody>
          <a:bodyPr>
            <a:normAutofit fontScale="92500" lnSpcReduction="20000"/>
          </a:bodyPr>
          <a:lstStyle/>
          <a:p>
            <a:pPr marL="0" indent="0">
              <a:buNone/>
            </a:pPr>
            <a:r>
              <a:rPr lang="el-GR" b="1" dirty="0"/>
              <a:t>Προϊόντα υαλουργίας       </a:t>
            </a:r>
          </a:p>
          <a:p>
            <a:r>
              <a:rPr lang="el-GR" b="1" dirty="0"/>
              <a:t>Γυαλί αντίκα (αρχαϊκό</a:t>
            </a:r>
            <a:r>
              <a:rPr lang="el-GR" b="1" dirty="0" smtClean="0"/>
              <a:t>).</a:t>
            </a:r>
            <a:r>
              <a:rPr lang="el-GR" dirty="0" smtClean="0"/>
              <a:t> </a:t>
            </a:r>
            <a:r>
              <a:rPr lang="el-GR" dirty="0"/>
              <a:t>Κατασκευάζεται με φύσημα. </a:t>
            </a:r>
            <a:r>
              <a:rPr lang="el-GR" dirty="0" smtClean="0"/>
              <a:t>Περιέχει  </a:t>
            </a:r>
            <a:r>
              <a:rPr lang="el-GR" dirty="0"/>
              <a:t>ιδιαίτερα  χαρακτηριστικά  όπως  </a:t>
            </a:r>
            <a:r>
              <a:rPr lang="el-GR" dirty="0" smtClean="0"/>
              <a:t>φυσαλίδες   </a:t>
            </a:r>
            <a:r>
              <a:rPr lang="el-GR" dirty="0" err="1"/>
              <a:t>κογχυλώσεις</a:t>
            </a:r>
            <a:r>
              <a:rPr lang="el-GR" dirty="0"/>
              <a:t>, και ανωμαλίες επιφάνειας</a:t>
            </a:r>
            <a:r>
              <a:rPr lang="el-GR" dirty="0" smtClean="0"/>
              <a:t>.</a:t>
            </a:r>
            <a:endParaRPr lang="el-GR" dirty="0"/>
          </a:p>
          <a:p>
            <a:endParaRPr lang="el-GR" b="1" dirty="0" smtClean="0"/>
          </a:p>
          <a:p>
            <a:r>
              <a:rPr lang="el-GR" b="1" dirty="0" smtClean="0"/>
              <a:t> </a:t>
            </a:r>
            <a:r>
              <a:rPr lang="el-GR" b="1" dirty="0"/>
              <a:t>Αδιαφανές </a:t>
            </a:r>
            <a:r>
              <a:rPr lang="el-GR" b="1" dirty="0" smtClean="0"/>
              <a:t>γυαλί.</a:t>
            </a:r>
            <a:r>
              <a:rPr lang="el-GR" dirty="0" smtClean="0"/>
              <a:t> </a:t>
            </a:r>
            <a:r>
              <a:rPr lang="el-GR" dirty="0"/>
              <a:t>Αποτελείται από χρωματισμένη μάζα. </a:t>
            </a:r>
            <a:r>
              <a:rPr lang="el-GR" dirty="0" smtClean="0"/>
              <a:t>Η μία </a:t>
            </a:r>
            <a:r>
              <a:rPr lang="el-GR" dirty="0"/>
              <a:t>πλευρά μπορεί να λειανθεί, η άλλη μπορεί να φέρει </a:t>
            </a:r>
            <a:r>
              <a:rPr lang="el-GR" dirty="0" smtClean="0"/>
              <a:t>   </a:t>
            </a:r>
            <a:r>
              <a:rPr lang="el-GR" dirty="0"/>
              <a:t>αυλακώσεις για την επίστρωση κονιάματος ή κολλητών. </a:t>
            </a:r>
            <a:r>
              <a:rPr lang="el-GR" dirty="0" smtClean="0"/>
              <a:t>Χρησιμοποιείται </a:t>
            </a:r>
            <a:r>
              <a:rPr lang="el-GR" dirty="0"/>
              <a:t>σε επιφάνειες τραπεζιών, μικρά ράφια, και </a:t>
            </a:r>
            <a:r>
              <a:rPr lang="el-GR" dirty="0" smtClean="0"/>
              <a:t>   </a:t>
            </a:r>
            <a:r>
              <a:rPr lang="el-GR" dirty="0"/>
              <a:t>επενδύσεις τοίχων.</a:t>
            </a:r>
          </a:p>
          <a:p>
            <a:endParaRPr lang="el-GR" b="1" dirty="0"/>
          </a:p>
          <a:p>
            <a:endParaRPr lang="en-US" dirty="0"/>
          </a:p>
          <a:p>
            <a:pPr marL="0" indent="0">
              <a:buNone/>
            </a:pPr>
            <a:endParaRPr lang="el-GR" dirty="0"/>
          </a:p>
        </p:txBody>
      </p:sp>
      <p:sp>
        <p:nvSpPr>
          <p:cNvPr id="2" name="Θέση υποσέλιδου 1" descr="."/>
          <p:cNvSpPr>
            <a:spLocks noGrp="1"/>
          </p:cNvSpPr>
          <p:nvPr>
            <p:ph type="ftr" sz="quarter" idx="11"/>
            <p:custDataLst>
              <p:tags r:id="rId2"/>
            </p:custDataLst>
          </p:nvPr>
        </p:nvSpPr>
        <p:spPr>
          <a:xfrm>
            <a:off x="1547664" y="6356350"/>
            <a:ext cx="5184576" cy="365125"/>
          </a:xfrm>
        </p:spPr>
        <p:txBody>
          <a:bodyPr/>
          <a:lstStyle/>
          <a:p>
            <a:r>
              <a:rPr lang="el-GR" sz="1400" dirty="0">
                <a:solidFill>
                  <a:schemeClr val="tx1"/>
                </a:solidFill>
              </a:rPr>
              <a:t>Σύνθετα υλικά – Μέταλλα – Κεραμικά - Γυαλί</a:t>
            </a:r>
            <a:endParaRPr lang="en-US" sz="1400" dirty="0">
              <a:solidFill>
                <a:schemeClr val="tx1"/>
              </a:solidFill>
            </a:endParaRPr>
          </a:p>
        </p:txBody>
      </p:sp>
      <p:sp>
        <p:nvSpPr>
          <p:cNvPr id="6" name="Θέση αριθμού διαφάνειας 1" descr="."/>
          <p:cNvSpPr>
            <a:spLocks noGrp="1"/>
          </p:cNvSpPr>
          <p:nvPr>
            <p:ph type="sldNum" sz="quarter" idx="12"/>
            <p:custDataLst>
              <p:tags r:id="rId3"/>
            </p:custDataLst>
          </p:nvPr>
        </p:nvSpPr>
        <p:spPr/>
        <p:txBody>
          <a:bodyPr/>
          <a:lstStyle/>
          <a:p>
            <a:fld id="{53C4726A-630D-4CB4-B088-BAB00F4188E9}" type="slidenum">
              <a:rPr lang="el-GR" sz="1400" smtClean="0">
                <a:solidFill>
                  <a:schemeClr val="tx1"/>
                </a:solidFill>
              </a:rPr>
              <a:t>31</a:t>
            </a:fld>
            <a:endParaRPr lang="el-GR" dirty="0">
              <a:solidFill>
                <a:schemeClr val="tx1"/>
              </a:solidFill>
            </a:endParaRPr>
          </a:p>
        </p:txBody>
      </p:sp>
    </p:spTree>
    <p:extLst>
      <p:ext uri="{BB962C8B-B14F-4D97-AF65-F5344CB8AC3E}">
        <p14:creationId xmlns:p14="http://schemas.microsoft.com/office/powerpoint/2010/main" val="267737521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2"/>
            </p:custDataLst>
          </p:nvPr>
        </p:nvSpPr>
        <p:spPr/>
        <p:txBody>
          <a:bodyPr>
            <a:normAutofit/>
          </a:bodyPr>
          <a:lstStyle/>
          <a:p>
            <a:r>
              <a:rPr lang="el-GR" b="1" dirty="0" smtClean="0"/>
              <a:t>Γυαλί</a:t>
            </a:r>
            <a:r>
              <a:rPr lang="el-GR" b="1" dirty="0"/>
              <a:t> </a:t>
            </a:r>
            <a:r>
              <a:rPr lang="en-US" b="1" dirty="0" smtClean="0"/>
              <a:t>(8/10</a:t>
            </a:r>
            <a:r>
              <a:rPr lang="en-US" b="1" dirty="0"/>
              <a:t>)</a:t>
            </a:r>
            <a:endParaRPr lang="el-GR" b="1" dirty="0"/>
          </a:p>
        </p:txBody>
      </p:sp>
      <p:sp>
        <p:nvSpPr>
          <p:cNvPr id="3" name="Content Placeholder 2"/>
          <p:cNvSpPr>
            <a:spLocks noGrp="1"/>
          </p:cNvSpPr>
          <p:nvPr>
            <p:ph idx="1"/>
          </p:nvPr>
        </p:nvSpPr>
        <p:spPr>
          <a:xfrm>
            <a:off x="457200" y="1268760"/>
            <a:ext cx="8435280" cy="5112568"/>
          </a:xfrm>
        </p:spPr>
        <p:txBody>
          <a:bodyPr>
            <a:normAutofit/>
          </a:bodyPr>
          <a:lstStyle/>
          <a:p>
            <a:pPr marL="0" indent="0">
              <a:buNone/>
            </a:pPr>
            <a:r>
              <a:rPr lang="el-GR" b="1" dirty="0"/>
              <a:t> Ορισμός </a:t>
            </a:r>
            <a:r>
              <a:rPr lang="el-GR" b="1" dirty="0" smtClean="0"/>
              <a:t>γυαλιού:   </a:t>
            </a:r>
            <a:r>
              <a:rPr lang="el-GR" b="1" dirty="0"/>
              <a:t>Άμορφο υλικό</a:t>
            </a:r>
            <a:r>
              <a:rPr lang="el-GR" dirty="0"/>
              <a:t> (τα άτομα έχουν τοποθετηθεί στο χώρο με </a:t>
            </a:r>
            <a:r>
              <a:rPr lang="el-GR" b="1" dirty="0"/>
              <a:t>ακανόνιστο</a:t>
            </a:r>
            <a:r>
              <a:rPr lang="el-GR" dirty="0"/>
              <a:t> σχήμα) και όχι συμμετρικό.</a:t>
            </a:r>
          </a:p>
          <a:p>
            <a:endParaRPr lang="el-GR" b="1" dirty="0"/>
          </a:p>
          <a:p>
            <a:endParaRPr lang="en-US" dirty="0"/>
          </a:p>
          <a:p>
            <a:pPr marL="0" indent="0">
              <a:buNone/>
            </a:pPr>
            <a:endParaRPr lang="el-GR" dirty="0"/>
          </a:p>
        </p:txBody>
      </p:sp>
      <p:pic>
        <p:nvPicPr>
          <p:cNvPr id="8" name="Picture 3" descr="Πίνακας που παρουσιάζει τα είδη γυαλιού ανάλογα με τα συστατικά του."/>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60337" y="2708920"/>
            <a:ext cx="8823325" cy="35340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Θέση υποσέλιδου 1" descr="."/>
          <p:cNvSpPr>
            <a:spLocks noGrp="1"/>
          </p:cNvSpPr>
          <p:nvPr>
            <p:ph type="ftr" sz="quarter" idx="11"/>
            <p:custDataLst>
              <p:tags r:id="rId3"/>
            </p:custDataLst>
          </p:nvPr>
        </p:nvSpPr>
        <p:spPr>
          <a:xfrm>
            <a:off x="2339752" y="6356350"/>
            <a:ext cx="4176464" cy="365125"/>
          </a:xfrm>
        </p:spPr>
        <p:txBody>
          <a:bodyPr/>
          <a:lstStyle/>
          <a:p>
            <a:r>
              <a:rPr lang="el-GR" sz="1400" dirty="0">
                <a:solidFill>
                  <a:schemeClr val="tx1"/>
                </a:solidFill>
              </a:rPr>
              <a:t>Σύνθετα υλικά – Μέταλλα – Κεραμικά - Γυαλί</a:t>
            </a:r>
            <a:endParaRPr lang="en-US" sz="1400" dirty="0">
              <a:solidFill>
                <a:schemeClr val="tx1"/>
              </a:solidFill>
            </a:endParaRPr>
          </a:p>
        </p:txBody>
      </p:sp>
      <p:sp>
        <p:nvSpPr>
          <p:cNvPr id="6" name="Θέση αριθμού διαφάνειας 1" descr="."/>
          <p:cNvSpPr>
            <a:spLocks noGrp="1"/>
          </p:cNvSpPr>
          <p:nvPr>
            <p:ph type="sldNum" sz="quarter" idx="12"/>
            <p:custDataLst>
              <p:tags r:id="rId4"/>
            </p:custDataLst>
          </p:nvPr>
        </p:nvSpPr>
        <p:spPr/>
        <p:txBody>
          <a:bodyPr/>
          <a:lstStyle/>
          <a:p>
            <a:fld id="{53C4726A-630D-4CB4-B088-BAB00F4188E9}" type="slidenum">
              <a:rPr lang="el-GR" sz="1400" smtClean="0">
                <a:solidFill>
                  <a:schemeClr val="tx1"/>
                </a:solidFill>
              </a:rPr>
              <a:t>32</a:t>
            </a:fld>
            <a:endParaRPr lang="el-GR" dirty="0">
              <a:solidFill>
                <a:schemeClr val="tx1"/>
              </a:solidFill>
            </a:endParaRPr>
          </a:p>
        </p:txBody>
      </p:sp>
    </p:spTree>
    <p:custDataLst>
      <p:tags r:id="rId1"/>
    </p:custDataLst>
    <p:extLst>
      <p:ext uri="{BB962C8B-B14F-4D97-AF65-F5344CB8AC3E}">
        <p14:creationId xmlns:p14="http://schemas.microsoft.com/office/powerpoint/2010/main" val="135141943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2"/>
            </p:custDataLst>
          </p:nvPr>
        </p:nvSpPr>
        <p:spPr/>
        <p:txBody>
          <a:bodyPr>
            <a:normAutofit/>
          </a:bodyPr>
          <a:lstStyle/>
          <a:p>
            <a:r>
              <a:rPr lang="el-GR" b="1" dirty="0" smtClean="0"/>
              <a:t>Γυαλί</a:t>
            </a:r>
            <a:r>
              <a:rPr lang="el-GR" b="1" dirty="0"/>
              <a:t> </a:t>
            </a:r>
            <a:r>
              <a:rPr lang="en-US" b="1" dirty="0" smtClean="0"/>
              <a:t>(9/10</a:t>
            </a:r>
            <a:r>
              <a:rPr lang="en-US" b="1" dirty="0"/>
              <a:t>)</a:t>
            </a:r>
            <a:endParaRPr lang="el-GR" b="1" dirty="0"/>
          </a:p>
        </p:txBody>
      </p:sp>
      <p:sp>
        <p:nvSpPr>
          <p:cNvPr id="3" name="Content Placeholder 2"/>
          <p:cNvSpPr>
            <a:spLocks noGrp="1"/>
          </p:cNvSpPr>
          <p:nvPr>
            <p:ph idx="1"/>
          </p:nvPr>
        </p:nvSpPr>
        <p:spPr>
          <a:xfrm>
            <a:off x="457200" y="1268760"/>
            <a:ext cx="8435280" cy="5112568"/>
          </a:xfrm>
        </p:spPr>
        <p:txBody>
          <a:bodyPr>
            <a:normAutofit fontScale="92500" lnSpcReduction="20000"/>
          </a:bodyPr>
          <a:lstStyle/>
          <a:p>
            <a:pPr marL="0" indent="0">
              <a:buNone/>
            </a:pPr>
            <a:r>
              <a:rPr lang="el-GR" b="1" dirty="0"/>
              <a:t> Παραγωγική διαδικασία</a:t>
            </a:r>
          </a:p>
          <a:p>
            <a:pPr marL="0" indent="0">
              <a:buNone/>
            </a:pPr>
            <a:r>
              <a:rPr lang="el-GR" dirty="0" smtClean="0"/>
              <a:t>Πλύση</a:t>
            </a:r>
            <a:r>
              <a:rPr lang="el-GR" dirty="0"/>
              <a:t>, ξήρανση, θραύση, κατάτμηση. Παρασκευή του μίγματος πρώτων υλών που διοχετεύεται στην κάμινο τήξης (ανώτερη θερμοκρασία 1500°C).  Οι κύριες αντιδράσεις είναι οι ακόλουθες: </a:t>
            </a:r>
            <a:endParaRPr lang="el-GR" dirty="0" smtClean="0"/>
          </a:p>
          <a:p>
            <a:pPr marL="0" indent="0">
              <a:buNone/>
            </a:pPr>
            <a:endParaRPr lang="el-GR" dirty="0"/>
          </a:p>
          <a:p>
            <a:pPr marL="0" indent="0">
              <a:buNone/>
            </a:pPr>
            <a:r>
              <a:rPr lang="en-US" dirty="0" smtClean="0"/>
              <a:t>Na2CO3  + nSiO2  </a:t>
            </a:r>
            <a:r>
              <a:rPr lang="en-US" dirty="0" smtClean="0">
                <a:sym typeface="Wingdings" panose="05000000000000000000" pitchFamily="2" charset="2"/>
              </a:rPr>
              <a:t></a:t>
            </a:r>
            <a:r>
              <a:rPr lang="en-US" dirty="0" smtClean="0"/>
              <a:t>  Na2O. nSiO2  + CO2</a:t>
            </a:r>
          </a:p>
          <a:p>
            <a:pPr marL="0" indent="0">
              <a:buNone/>
            </a:pPr>
            <a:r>
              <a:rPr lang="en-US" dirty="0" smtClean="0"/>
              <a:t>CaCO3 + nSiO2  </a:t>
            </a:r>
            <a:r>
              <a:rPr lang="en-US" dirty="0" smtClean="0">
                <a:sym typeface="Wingdings" panose="05000000000000000000" pitchFamily="2" charset="2"/>
              </a:rPr>
              <a:t></a:t>
            </a:r>
            <a:r>
              <a:rPr lang="en-US" dirty="0" smtClean="0"/>
              <a:t>  </a:t>
            </a:r>
            <a:r>
              <a:rPr lang="en-US" dirty="0" err="1" smtClean="0"/>
              <a:t>CaO</a:t>
            </a:r>
            <a:r>
              <a:rPr lang="en-US" dirty="0" smtClean="0"/>
              <a:t>. nSiO2  + CO2</a:t>
            </a:r>
            <a:r>
              <a:rPr lang="el-GR" dirty="0" smtClean="0"/>
              <a:t> </a:t>
            </a:r>
            <a:endParaRPr lang="el-GR" dirty="0"/>
          </a:p>
          <a:p>
            <a:pPr marL="0" indent="0">
              <a:buNone/>
            </a:pPr>
            <a:endParaRPr lang="el-GR" dirty="0" smtClean="0"/>
          </a:p>
          <a:p>
            <a:pPr marL="0" indent="0">
              <a:buNone/>
            </a:pPr>
            <a:r>
              <a:rPr lang="el-GR" dirty="0" smtClean="0"/>
              <a:t>Η </a:t>
            </a:r>
            <a:r>
              <a:rPr lang="el-GR" dirty="0"/>
              <a:t>παραγωγή του Na2O. nSiO2 &amp; </a:t>
            </a:r>
            <a:r>
              <a:rPr lang="el-GR" dirty="0" err="1"/>
              <a:t>CaO</a:t>
            </a:r>
            <a:r>
              <a:rPr lang="el-GR" dirty="0"/>
              <a:t>. nSiO2 δίνει το γυαλί. </a:t>
            </a:r>
          </a:p>
          <a:p>
            <a:endParaRPr lang="el-GR" dirty="0"/>
          </a:p>
          <a:p>
            <a:endParaRPr lang="en-US" dirty="0"/>
          </a:p>
          <a:p>
            <a:pPr marL="0" indent="0">
              <a:buNone/>
            </a:pPr>
            <a:endParaRPr lang="el-GR" dirty="0"/>
          </a:p>
        </p:txBody>
      </p:sp>
      <p:sp>
        <p:nvSpPr>
          <p:cNvPr id="2" name="Θέση υποσέλιδου 1" descr="."/>
          <p:cNvSpPr>
            <a:spLocks noGrp="1"/>
          </p:cNvSpPr>
          <p:nvPr>
            <p:ph type="ftr" sz="quarter" idx="11"/>
            <p:custDataLst>
              <p:tags r:id="rId3"/>
            </p:custDataLst>
          </p:nvPr>
        </p:nvSpPr>
        <p:spPr>
          <a:xfrm>
            <a:off x="1331640" y="6356350"/>
            <a:ext cx="5328592" cy="365125"/>
          </a:xfrm>
        </p:spPr>
        <p:txBody>
          <a:bodyPr/>
          <a:lstStyle/>
          <a:p>
            <a:r>
              <a:rPr lang="el-GR" sz="1400" dirty="0">
                <a:solidFill>
                  <a:schemeClr val="tx1"/>
                </a:solidFill>
              </a:rPr>
              <a:t>Σύνθετα υλικά – Μέταλλα – Κεραμικά - Γυαλί</a:t>
            </a:r>
            <a:endParaRPr lang="en-US" sz="1400" dirty="0">
              <a:solidFill>
                <a:schemeClr val="tx1"/>
              </a:solidFill>
            </a:endParaRPr>
          </a:p>
        </p:txBody>
      </p:sp>
      <p:sp>
        <p:nvSpPr>
          <p:cNvPr id="6" name="Θέση αριθμού διαφάνειας 1" descr="."/>
          <p:cNvSpPr>
            <a:spLocks noGrp="1"/>
          </p:cNvSpPr>
          <p:nvPr>
            <p:ph type="sldNum" sz="quarter" idx="12"/>
            <p:custDataLst>
              <p:tags r:id="rId4"/>
            </p:custDataLst>
          </p:nvPr>
        </p:nvSpPr>
        <p:spPr/>
        <p:txBody>
          <a:bodyPr/>
          <a:lstStyle/>
          <a:p>
            <a:fld id="{53C4726A-630D-4CB4-B088-BAB00F4188E9}" type="slidenum">
              <a:rPr lang="el-GR" sz="1400" smtClean="0">
                <a:solidFill>
                  <a:schemeClr val="tx1"/>
                </a:solidFill>
              </a:rPr>
              <a:t>33</a:t>
            </a:fld>
            <a:endParaRPr lang="el-GR" dirty="0">
              <a:solidFill>
                <a:schemeClr val="tx1"/>
              </a:solidFill>
            </a:endParaRPr>
          </a:p>
        </p:txBody>
      </p:sp>
    </p:spTree>
    <p:custDataLst>
      <p:tags r:id="rId1"/>
    </p:custDataLst>
    <p:extLst>
      <p:ext uri="{BB962C8B-B14F-4D97-AF65-F5344CB8AC3E}">
        <p14:creationId xmlns:p14="http://schemas.microsoft.com/office/powerpoint/2010/main" val="48565012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2"/>
            </p:custDataLst>
          </p:nvPr>
        </p:nvSpPr>
        <p:spPr/>
        <p:txBody>
          <a:bodyPr>
            <a:normAutofit/>
          </a:bodyPr>
          <a:lstStyle/>
          <a:p>
            <a:r>
              <a:rPr lang="el-GR" b="1" dirty="0" smtClean="0"/>
              <a:t>Γυαλί</a:t>
            </a:r>
            <a:r>
              <a:rPr lang="en-US" b="1" dirty="0"/>
              <a:t> (</a:t>
            </a:r>
            <a:r>
              <a:rPr lang="en-US" b="1" dirty="0" smtClean="0"/>
              <a:t>10/10</a:t>
            </a:r>
            <a:r>
              <a:rPr lang="en-US" b="1" dirty="0"/>
              <a:t>)</a:t>
            </a:r>
            <a:endParaRPr lang="el-GR" b="1" dirty="0"/>
          </a:p>
        </p:txBody>
      </p:sp>
      <p:sp>
        <p:nvSpPr>
          <p:cNvPr id="3" name="Content Placeholder 2"/>
          <p:cNvSpPr>
            <a:spLocks noGrp="1"/>
          </p:cNvSpPr>
          <p:nvPr>
            <p:ph idx="1"/>
          </p:nvPr>
        </p:nvSpPr>
        <p:spPr>
          <a:xfrm>
            <a:off x="457200" y="1268760"/>
            <a:ext cx="8435280" cy="5112568"/>
          </a:xfrm>
        </p:spPr>
        <p:txBody>
          <a:bodyPr>
            <a:normAutofit/>
          </a:bodyPr>
          <a:lstStyle/>
          <a:p>
            <a:pPr marL="0" indent="0">
              <a:buNone/>
            </a:pPr>
            <a:r>
              <a:rPr lang="el-GR" b="1" dirty="0"/>
              <a:t> Ιδιότητες γυαλιού</a:t>
            </a:r>
          </a:p>
          <a:p>
            <a:pPr marL="0" indent="0">
              <a:buNone/>
            </a:pPr>
            <a:r>
              <a:rPr lang="el-GR" dirty="0" smtClean="0"/>
              <a:t>Διαφάνεια</a:t>
            </a:r>
            <a:r>
              <a:rPr lang="el-GR" dirty="0"/>
              <a:t>, χημική αδράνεια </a:t>
            </a:r>
            <a:r>
              <a:rPr lang="el-GR" dirty="0" smtClean="0"/>
              <a:t>(</a:t>
            </a:r>
            <a:r>
              <a:rPr lang="en-US" dirty="0" smtClean="0"/>
              <a:t>HF</a:t>
            </a:r>
            <a:r>
              <a:rPr lang="el-GR" dirty="0" smtClean="0"/>
              <a:t> </a:t>
            </a:r>
            <a:r>
              <a:rPr lang="el-GR" dirty="0" err="1"/>
              <a:t>προσβάλεται</a:t>
            </a:r>
            <a:r>
              <a:rPr lang="el-GR" dirty="0"/>
              <a:t>), διατήρηση ιδιοτήτων του σε υψηλές θερμοκρασίες, σκληρότητα, αναλλοίωτες ιδιότητες στο χρόνο, δεν έχει πόρους, ευκολία στη μορφοποίηση, δίνει στιλπνές επιφάνειες. </a:t>
            </a:r>
          </a:p>
          <a:p>
            <a:endParaRPr lang="el-GR" dirty="0"/>
          </a:p>
          <a:p>
            <a:endParaRPr lang="en-US" dirty="0"/>
          </a:p>
          <a:p>
            <a:pPr marL="0" indent="0">
              <a:buNone/>
            </a:pPr>
            <a:endParaRPr lang="el-GR" dirty="0"/>
          </a:p>
        </p:txBody>
      </p:sp>
      <p:sp>
        <p:nvSpPr>
          <p:cNvPr id="2" name="Θέση υποσέλιδου 1" descr="."/>
          <p:cNvSpPr>
            <a:spLocks noGrp="1"/>
          </p:cNvSpPr>
          <p:nvPr>
            <p:ph type="ftr" sz="quarter" idx="11"/>
            <p:custDataLst>
              <p:tags r:id="rId3"/>
            </p:custDataLst>
          </p:nvPr>
        </p:nvSpPr>
        <p:spPr>
          <a:xfrm>
            <a:off x="1475656" y="6356350"/>
            <a:ext cx="5256584" cy="365125"/>
          </a:xfrm>
        </p:spPr>
        <p:txBody>
          <a:bodyPr/>
          <a:lstStyle/>
          <a:p>
            <a:r>
              <a:rPr lang="el-GR" sz="1400" dirty="0">
                <a:solidFill>
                  <a:schemeClr val="tx1"/>
                </a:solidFill>
              </a:rPr>
              <a:t>Σύνθετα υλικά – Μέταλλα – Κεραμικά - Γυαλί</a:t>
            </a:r>
            <a:endParaRPr lang="en-US" sz="1400" dirty="0">
              <a:solidFill>
                <a:schemeClr val="tx1"/>
              </a:solidFill>
            </a:endParaRPr>
          </a:p>
        </p:txBody>
      </p:sp>
      <p:sp>
        <p:nvSpPr>
          <p:cNvPr id="6" name="Θέση αριθμού διαφάνειας 1" descr="."/>
          <p:cNvSpPr>
            <a:spLocks noGrp="1"/>
          </p:cNvSpPr>
          <p:nvPr>
            <p:ph type="sldNum" sz="quarter" idx="12"/>
            <p:custDataLst>
              <p:tags r:id="rId4"/>
            </p:custDataLst>
          </p:nvPr>
        </p:nvSpPr>
        <p:spPr/>
        <p:txBody>
          <a:bodyPr/>
          <a:lstStyle/>
          <a:p>
            <a:fld id="{53C4726A-630D-4CB4-B088-BAB00F4188E9}" type="slidenum">
              <a:rPr lang="el-GR" sz="1400" smtClean="0">
                <a:solidFill>
                  <a:schemeClr val="tx1"/>
                </a:solidFill>
              </a:rPr>
              <a:t>34</a:t>
            </a:fld>
            <a:endParaRPr lang="el-GR" dirty="0">
              <a:solidFill>
                <a:schemeClr val="tx1"/>
              </a:solidFill>
            </a:endParaRPr>
          </a:p>
        </p:txBody>
      </p:sp>
    </p:spTree>
    <p:custDataLst>
      <p:tags r:id="rId1"/>
    </p:custDataLst>
    <p:extLst>
      <p:ext uri="{BB962C8B-B14F-4D97-AF65-F5344CB8AC3E}">
        <p14:creationId xmlns:p14="http://schemas.microsoft.com/office/powerpoint/2010/main" val="317796473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2"/>
            </p:custDataLst>
          </p:nvPr>
        </p:nvSpPr>
        <p:spPr/>
        <p:txBody>
          <a:bodyPr>
            <a:normAutofit/>
          </a:bodyPr>
          <a:lstStyle/>
          <a:p>
            <a:r>
              <a:rPr lang="el-GR" b="1" dirty="0" smtClean="0"/>
              <a:t>Επεξεργασία γυαλιού </a:t>
            </a:r>
            <a:r>
              <a:rPr lang="en-US" b="1" dirty="0" smtClean="0"/>
              <a:t>(1/6)</a:t>
            </a:r>
            <a:endParaRPr lang="el-GR" b="1" dirty="0"/>
          </a:p>
        </p:txBody>
      </p:sp>
      <p:sp>
        <p:nvSpPr>
          <p:cNvPr id="3" name="Content Placeholder 2"/>
          <p:cNvSpPr>
            <a:spLocks noGrp="1"/>
          </p:cNvSpPr>
          <p:nvPr>
            <p:ph idx="1"/>
          </p:nvPr>
        </p:nvSpPr>
        <p:spPr>
          <a:xfrm>
            <a:off x="457200" y="1268760"/>
            <a:ext cx="8435280" cy="5112568"/>
          </a:xfrm>
        </p:spPr>
        <p:txBody>
          <a:bodyPr>
            <a:normAutofit fontScale="92500" lnSpcReduction="20000"/>
          </a:bodyPr>
          <a:lstStyle/>
          <a:p>
            <a:r>
              <a:rPr lang="el-GR" b="1" dirty="0" err="1" smtClean="0"/>
              <a:t>Αντικατοπτρικό</a:t>
            </a:r>
            <a:r>
              <a:rPr lang="el-GR" b="1" dirty="0" smtClean="0"/>
              <a:t> γυαλί.</a:t>
            </a:r>
          </a:p>
          <a:p>
            <a:pPr marL="0" indent="0">
              <a:buNone/>
            </a:pPr>
            <a:r>
              <a:rPr lang="el-GR" dirty="0" smtClean="0"/>
              <a:t>Παρουσιάζει </a:t>
            </a:r>
            <a:r>
              <a:rPr lang="el-GR" dirty="0"/>
              <a:t>και από τις δύο πλευρές αντοχή στις γρατσουνιές. Και οι δύο πλευρές (στρώσεις) διαφοροποιούνται στην τιμή διαθλάσεως και το πάχος.  Οι στρώσεις μειώνουν την αντανάκλαση. Χρήση σε προθήκες, βιτρίνες και φωτογραφίες. </a:t>
            </a:r>
            <a:endParaRPr lang="el-GR" dirty="0" smtClean="0"/>
          </a:p>
          <a:p>
            <a:pPr marL="0" indent="0">
              <a:buNone/>
            </a:pPr>
            <a:endParaRPr lang="el-GR" dirty="0"/>
          </a:p>
          <a:p>
            <a:r>
              <a:rPr lang="el-GR" b="1" dirty="0"/>
              <a:t>Γυαλί </a:t>
            </a:r>
            <a:r>
              <a:rPr lang="el-GR" b="1" dirty="0" smtClean="0"/>
              <a:t>πυροπροστασίας.</a:t>
            </a:r>
          </a:p>
          <a:p>
            <a:pPr marL="0" indent="0">
              <a:buNone/>
            </a:pPr>
            <a:r>
              <a:rPr lang="el-GR" dirty="0" smtClean="0"/>
              <a:t> Είναι </a:t>
            </a:r>
            <a:r>
              <a:rPr lang="el-GR" dirty="0"/>
              <a:t>διαφανές, χοντρό, άθραυστο, που αποτελείται από πολλές στρώσεις- φύλλα </a:t>
            </a:r>
            <a:r>
              <a:rPr lang="el-GR" dirty="0" err="1"/>
              <a:t>πυροανασταλτικής</a:t>
            </a:r>
            <a:r>
              <a:rPr lang="el-GR" dirty="0"/>
              <a:t> ανάφλεξης. Προκαλεί φραγμό στις φλόγες και καπνό και </a:t>
            </a:r>
            <a:r>
              <a:rPr lang="el-GR" dirty="0" err="1"/>
              <a:t>θερμοπροστασία</a:t>
            </a:r>
            <a:r>
              <a:rPr lang="el-GR" dirty="0"/>
              <a:t>. </a:t>
            </a:r>
            <a:r>
              <a:rPr lang="el-GR" dirty="0" smtClean="0"/>
              <a:t> </a:t>
            </a:r>
            <a:endParaRPr lang="el-GR" dirty="0"/>
          </a:p>
          <a:p>
            <a:endParaRPr lang="el-GR" dirty="0"/>
          </a:p>
          <a:p>
            <a:endParaRPr lang="en-US" dirty="0"/>
          </a:p>
          <a:p>
            <a:pPr marL="0" indent="0">
              <a:buNone/>
            </a:pPr>
            <a:endParaRPr lang="el-GR" dirty="0"/>
          </a:p>
        </p:txBody>
      </p:sp>
      <p:sp>
        <p:nvSpPr>
          <p:cNvPr id="2" name="Θέση υποσέλιδου 1" descr="."/>
          <p:cNvSpPr>
            <a:spLocks noGrp="1"/>
          </p:cNvSpPr>
          <p:nvPr>
            <p:ph type="ftr" sz="quarter" idx="11"/>
            <p:custDataLst>
              <p:tags r:id="rId3"/>
            </p:custDataLst>
          </p:nvPr>
        </p:nvSpPr>
        <p:spPr>
          <a:xfrm>
            <a:off x="1763688" y="6356350"/>
            <a:ext cx="4680520" cy="365125"/>
          </a:xfrm>
        </p:spPr>
        <p:txBody>
          <a:bodyPr/>
          <a:lstStyle/>
          <a:p>
            <a:r>
              <a:rPr lang="el-GR" sz="1400" dirty="0">
                <a:solidFill>
                  <a:schemeClr val="tx1"/>
                </a:solidFill>
              </a:rPr>
              <a:t>Σύνθετα υλικά – Μέταλλα – Κεραμικά - Γυαλί</a:t>
            </a:r>
            <a:endParaRPr lang="en-US" sz="1400" dirty="0">
              <a:solidFill>
                <a:schemeClr val="tx1"/>
              </a:solidFill>
            </a:endParaRPr>
          </a:p>
        </p:txBody>
      </p:sp>
      <p:sp>
        <p:nvSpPr>
          <p:cNvPr id="6" name="Θέση αριθμού διαφάνειας 1" descr="."/>
          <p:cNvSpPr>
            <a:spLocks noGrp="1"/>
          </p:cNvSpPr>
          <p:nvPr>
            <p:ph type="sldNum" sz="quarter" idx="12"/>
            <p:custDataLst>
              <p:tags r:id="rId4"/>
            </p:custDataLst>
          </p:nvPr>
        </p:nvSpPr>
        <p:spPr/>
        <p:txBody>
          <a:bodyPr/>
          <a:lstStyle/>
          <a:p>
            <a:fld id="{53C4726A-630D-4CB4-B088-BAB00F4188E9}" type="slidenum">
              <a:rPr lang="el-GR" sz="1400" smtClean="0">
                <a:solidFill>
                  <a:schemeClr val="tx1"/>
                </a:solidFill>
              </a:rPr>
              <a:t>35</a:t>
            </a:fld>
            <a:endParaRPr lang="el-GR" dirty="0">
              <a:solidFill>
                <a:schemeClr val="tx1"/>
              </a:solidFill>
            </a:endParaRPr>
          </a:p>
        </p:txBody>
      </p:sp>
    </p:spTree>
    <p:custDataLst>
      <p:tags r:id="rId1"/>
    </p:custDataLst>
    <p:extLst>
      <p:ext uri="{BB962C8B-B14F-4D97-AF65-F5344CB8AC3E}">
        <p14:creationId xmlns:p14="http://schemas.microsoft.com/office/powerpoint/2010/main" val="36778324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2"/>
            </p:custDataLst>
          </p:nvPr>
        </p:nvSpPr>
        <p:spPr/>
        <p:txBody>
          <a:bodyPr>
            <a:normAutofit/>
          </a:bodyPr>
          <a:lstStyle/>
          <a:p>
            <a:r>
              <a:rPr lang="el-GR" b="1" dirty="0" smtClean="0"/>
              <a:t>Επεξεργασία γυαλιού </a:t>
            </a:r>
            <a:r>
              <a:rPr lang="en-US" b="1" dirty="0" smtClean="0"/>
              <a:t>(2/6</a:t>
            </a:r>
            <a:r>
              <a:rPr lang="en-US" b="1" dirty="0"/>
              <a:t>)</a:t>
            </a:r>
            <a:endParaRPr lang="el-GR" b="1" dirty="0"/>
          </a:p>
        </p:txBody>
      </p:sp>
      <p:sp>
        <p:nvSpPr>
          <p:cNvPr id="3" name="Content Placeholder 2"/>
          <p:cNvSpPr>
            <a:spLocks noGrp="1"/>
          </p:cNvSpPr>
          <p:nvPr>
            <p:ph idx="1"/>
          </p:nvPr>
        </p:nvSpPr>
        <p:spPr>
          <a:xfrm>
            <a:off x="457200" y="1268760"/>
            <a:ext cx="8435280" cy="5112568"/>
          </a:xfrm>
        </p:spPr>
        <p:txBody>
          <a:bodyPr>
            <a:normAutofit lnSpcReduction="10000"/>
          </a:bodyPr>
          <a:lstStyle/>
          <a:p>
            <a:r>
              <a:rPr lang="el-GR" b="1" dirty="0"/>
              <a:t>Γυαλί ασφαλείας ή άθραυστο γυαλί </a:t>
            </a:r>
            <a:r>
              <a:rPr lang="el-GR" b="1" dirty="0" smtClean="0"/>
              <a:t>ασφαλείας.</a:t>
            </a:r>
          </a:p>
          <a:p>
            <a:pPr lvl="1"/>
            <a:r>
              <a:rPr lang="el-GR" dirty="0" smtClean="0"/>
              <a:t> </a:t>
            </a:r>
            <a:r>
              <a:rPr lang="el-GR" dirty="0"/>
              <a:t>Το πρώτο είδος σπάει σε πολύ μικρά, μη αιχμηρά κομμάτια έτσι ώστε να μην υπάρχει κίνδυνος τραυματισμού. </a:t>
            </a:r>
            <a:endParaRPr lang="el-GR" dirty="0" smtClean="0"/>
          </a:p>
          <a:p>
            <a:pPr lvl="1"/>
            <a:r>
              <a:rPr lang="el-GR" dirty="0" smtClean="0"/>
              <a:t>Το </a:t>
            </a:r>
            <a:r>
              <a:rPr lang="el-GR" dirty="0"/>
              <a:t>δεύτερο αποτελείται από φύλλα υαλοπινάκων μαζί με ελαστική μεμβράνη σε ένα σώμα.</a:t>
            </a:r>
            <a:r>
              <a:rPr lang="el-GR" dirty="0" smtClean="0"/>
              <a:t> </a:t>
            </a:r>
            <a:r>
              <a:rPr lang="el-GR" altLang="el-GR" dirty="0"/>
              <a:t>Κατά την θραύση </a:t>
            </a:r>
            <a:r>
              <a:rPr lang="el-GR" altLang="el-GR" dirty="0" smtClean="0"/>
              <a:t>τα </a:t>
            </a:r>
            <a:r>
              <a:rPr lang="el-GR" altLang="el-GR" dirty="0"/>
              <a:t>κομμάτια συγκρατούνται από την μεμβράνη. </a:t>
            </a:r>
            <a:endParaRPr lang="el-GR" altLang="el-GR" dirty="0" smtClean="0"/>
          </a:p>
          <a:p>
            <a:pPr lvl="1"/>
            <a:r>
              <a:rPr lang="el-GR" altLang="el-GR" dirty="0" smtClean="0"/>
              <a:t>Χρήση </a:t>
            </a:r>
            <a:r>
              <a:rPr lang="el-GR" altLang="el-GR" dirty="0"/>
              <a:t>σε πόρτες εξ ολοκλήρου γυάλινες, βιτρίνες γυαλιού, τραπέζια εξ ολοκλήρου από γυαλί, στηθαία σκάλας και μπαλκονιών.</a:t>
            </a:r>
            <a:r>
              <a:rPr lang="el-GR" dirty="0" smtClean="0"/>
              <a:t> </a:t>
            </a:r>
            <a:endParaRPr lang="el-GR" dirty="0"/>
          </a:p>
          <a:p>
            <a:endParaRPr lang="el-GR" dirty="0"/>
          </a:p>
          <a:p>
            <a:endParaRPr lang="en-US" dirty="0"/>
          </a:p>
          <a:p>
            <a:pPr marL="0" indent="0">
              <a:buNone/>
            </a:pPr>
            <a:endParaRPr lang="el-GR" dirty="0"/>
          </a:p>
        </p:txBody>
      </p:sp>
      <p:sp>
        <p:nvSpPr>
          <p:cNvPr id="2" name="Θέση υποσέλιδου 1" descr="."/>
          <p:cNvSpPr>
            <a:spLocks noGrp="1"/>
          </p:cNvSpPr>
          <p:nvPr>
            <p:ph type="ftr" sz="quarter" idx="11"/>
            <p:custDataLst>
              <p:tags r:id="rId3"/>
            </p:custDataLst>
          </p:nvPr>
        </p:nvSpPr>
        <p:spPr>
          <a:xfrm>
            <a:off x="1475656" y="6356350"/>
            <a:ext cx="5328592" cy="365125"/>
          </a:xfrm>
        </p:spPr>
        <p:txBody>
          <a:bodyPr/>
          <a:lstStyle/>
          <a:p>
            <a:r>
              <a:rPr lang="el-GR" sz="1400" dirty="0">
                <a:solidFill>
                  <a:schemeClr val="tx1"/>
                </a:solidFill>
              </a:rPr>
              <a:t>Σύνθετα υλικά – Μέταλλα – Κεραμικά - Γυαλί</a:t>
            </a:r>
            <a:endParaRPr lang="en-US" sz="1400" dirty="0">
              <a:solidFill>
                <a:schemeClr val="tx1"/>
              </a:solidFill>
            </a:endParaRPr>
          </a:p>
        </p:txBody>
      </p:sp>
      <p:sp>
        <p:nvSpPr>
          <p:cNvPr id="6" name="Θέση αριθμού διαφάνειας 1" descr="."/>
          <p:cNvSpPr>
            <a:spLocks noGrp="1"/>
          </p:cNvSpPr>
          <p:nvPr>
            <p:ph type="sldNum" sz="quarter" idx="12"/>
            <p:custDataLst>
              <p:tags r:id="rId4"/>
            </p:custDataLst>
          </p:nvPr>
        </p:nvSpPr>
        <p:spPr/>
        <p:txBody>
          <a:bodyPr/>
          <a:lstStyle/>
          <a:p>
            <a:fld id="{53C4726A-630D-4CB4-B088-BAB00F4188E9}" type="slidenum">
              <a:rPr lang="el-GR" sz="1400" smtClean="0">
                <a:solidFill>
                  <a:schemeClr val="tx1"/>
                </a:solidFill>
              </a:rPr>
              <a:t>36</a:t>
            </a:fld>
            <a:endParaRPr lang="el-GR" dirty="0">
              <a:solidFill>
                <a:schemeClr val="tx1"/>
              </a:solidFill>
            </a:endParaRPr>
          </a:p>
        </p:txBody>
      </p:sp>
    </p:spTree>
    <p:custDataLst>
      <p:tags r:id="rId1"/>
    </p:custDataLst>
    <p:extLst>
      <p:ext uri="{BB962C8B-B14F-4D97-AF65-F5344CB8AC3E}">
        <p14:creationId xmlns:p14="http://schemas.microsoft.com/office/powerpoint/2010/main" val="154145625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2"/>
            </p:custDataLst>
          </p:nvPr>
        </p:nvSpPr>
        <p:spPr/>
        <p:txBody>
          <a:bodyPr>
            <a:normAutofit/>
          </a:bodyPr>
          <a:lstStyle/>
          <a:p>
            <a:r>
              <a:rPr lang="el-GR" b="1" dirty="0" smtClean="0"/>
              <a:t>Επεξεργασία γυαλιού </a:t>
            </a:r>
            <a:r>
              <a:rPr lang="en-US" b="1" dirty="0" smtClean="0"/>
              <a:t>(3/6</a:t>
            </a:r>
            <a:r>
              <a:rPr lang="en-US" b="1" dirty="0"/>
              <a:t>)</a:t>
            </a:r>
            <a:endParaRPr lang="el-GR" b="1" dirty="0"/>
          </a:p>
        </p:txBody>
      </p:sp>
      <p:sp>
        <p:nvSpPr>
          <p:cNvPr id="3" name="Content Placeholder 2"/>
          <p:cNvSpPr>
            <a:spLocks noGrp="1"/>
          </p:cNvSpPr>
          <p:nvPr>
            <p:ph idx="1"/>
          </p:nvPr>
        </p:nvSpPr>
        <p:spPr>
          <a:xfrm>
            <a:off x="457200" y="1268760"/>
            <a:ext cx="8435280" cy="5112568"/>
          </a:xfrm>
        </p:spPr>
        <p:txBody>
          <a:bodyPr>
            <a:normAutofit fontScale="92500" lnSpcReduction="10000"/>
          </a:bodyPr>
          <a:lstStyle/>
          <a:p>
            <a:r>
              <a:rPr lang="el-GR" b="1" dirty="0"/>
              <a:t>Θερμομονωτικό </a:t>
            </a:r>
            <a:r>
              <a:rPr lang="el-GR" b="1" dirty="0" smtClean="0"/>
              <a:t>γυαλί</a:t>
            </a:r>
            <a:r>
              <a:rPr lang="el-GR" b="1" dirty="0"/>
              <a:t>.</a:t>
            </a:r>
          </a:p>
          <a:p>
            <a:r>
              <a:rPr lang="el-GR" b="1" dirty="0"/>
              <a:t>Γυαλί ηλιακής </a:t>
            </a:r>
            <a:r>
              <a:rPr lang="el-GR" b="1" dirty="0" smtClean="0"/>
              <a:t>προστασίας.</a:t>
            </a:r>
            <a:r>
              <a:rPr lang="el-GR" dirty="0" smtClean="0"/>
              <a:t> </a:t>
            </a:r>
          </a:p>
          <a:p>
            <a:pPr marL="0" indent="0">
              <a:buNone/>
            </a:pPr>
            <a:r>
              <a:rPr lang="el-GR" dirty="0" smtClean="0"/>
              <a:t>Είναι </a:t>
            </a:r>
            <a:r>
              <a:rPr lang="el-GR" dirty="0"/>
              <a:t>(συνήθως) συνδυασμός επίπεδου γυαλιού με μονωτικό γυαλί. Σ’ αυτά τα γυαλιά το φως του ήλιου αντανακλάται ή απορροφάται με χρωματισμό του γυαλιού.  </a:t>
            </a:r>
          </a:p>
          <a:p>
            <a:r>
              <a:rPr lang="el-GR" b="1" dirty="0"/>
              <a:t>Ηχομονωτικό </a:t>
            </a:r>
            <a:r>
              <a:rPr lang="el-GR" b="1" dirty="0" smtClean="0"/>
              <a:t>γυαλί.</a:t>
            </a:r>
          </a:p>
          <a:p>
            <a:pPr marL="0" indent="0">
              <a:buNone/>
            </a:pPr>
            <a:r>
              <a:rPr lang="el-GR" dirty="0" smtClean="0"/>
              <a:t> </a:t>
            </a:r>
            <a:r>
              <a:rPr lang="el-GR" dirty="0"/>
              <a:t>Η </a:t>
            </a:r>
            <a:r>
              <a:rPr lang="el-GR" dirty="0" err="1"/>
              <a:t>ηχομεταφορά</a:t>
            </a:r>
            <a:r>
              <a:rPr lang="el-GR" dirty="0"/>
              <a:t> δια μέσου του διάκενου μεταξύ των φύλλων μονώνεται με φύλλα ανόμοιου πάχους (αρκετές φορές μπαίνει μεταξύ των φύλλων θειικό </a:t>
            </a:r>
            <a:r>
              <a:rPr lang="el-GR" dirty="0" err="1"/>
              <a:t>εξαφθορίδιο</a:t>
            </a:r>
            <a:r>
              <a:rPr lang="el-GR" dirty="0"/>
              <a:t>). </a:t>
            </a:r>
          </a:p>
          <a:p>
            <a:endParaRPr lang="el-GR" dirty="0"/>
          </a:p>
          <a:p>
            <a:endParaRPr lang="en-US" dirty="0"/>
          </a:p>
          <a:p>
            <a:pPr marL="0" indent="0">
              <a:buNone/>
            </a:pPr>
            <a:endParaRPr lang="el-GR" dirty="0"/>
          </a:p>
        </p:txBody>
      </p:sp>
      <p:sp>
        <p:nvSpPr>
          <p:cNvPr id="2" name="Θέση υποσέλιδου 1" descr="."/>
          <p:cNvSpPr>
            <a:spLocks noGrp="1"/>
          </p:cNvSpPr>
          <p:nvPr>
            <p:ph type="ftr" sz="quarter" idx="11"/>
            <p:custDataLst>
              <p:tags r:id="rId3"/>
            </p:custDataLst>
          </p:nvPr>
        </p:nvSpPr>
        <p:spPr>
          <a:xfrm>
            <a:off x="1763688" y="6356350"/>
            <a:ext cx="5184576" cy="365125"/>
          </a:xfrm>
        </p:spPr>
        <p:txBody>
          <a:bodyPr/>
          <a:lstStyle/>
          <a:p>
            <a:r>
              <a:rPr lang="el-GR" sz="1400" dirty="0">
                <a:solidFill>
                  <a:schemeClr val="tx1"/>
                </a:solidFill>
              </a:rPr>
              <a:t>Σύνθετα υλικά – Μέταλλα – Κεραμικά - Γυαλί</a:t>
            </a:r>
            <a:endParaRPr lang="en-US" sz="1400" dirty="0">
              <a:solidFill>
                <a:schemeClr val="tx1"/>
              </a:solidFill>
            </a:endParaRPr>
          </a:p>
        </p:txBody>
      </p:sp>
      <p:sp>
        <p:nvSpPr>
          <p:cNvPr id="6" name="Θέση αριθμού διαφάνειας 1" descr="."/>
          <p:cNvSpPr>
            <a:spLocks noGrp="1"/>
          </p:cNvSpPr>
          <p:nvPr>
            <p:ph type="sldNum" sz="quarter" idx="12"/>
            <p:custDataLst>
              <p:tags r:id="rId4"/>
            </p:custDataLst>
          </p:nvPr>
        </p:nvSpPr>
        <p:spPr/>
        <p:txBody>
          <a:bodyPr/>
          <a:lstStyle/>
          <a:p>
            <a:fld id="{53C4726A-630D-4CB4-B088-BAB00F4188E9}" type="slidenum">
              <a:rPr lang="el-GR" sz="1400" smtClean="0">
                <a:solidFill>
                  <a:schemeClr val="tx1"/>
                </a:solidFill>
              </a:rPr>
              <a:t>37</a:t>
            </a:fld>
            <a:endParaRPr lang="el-GR" dirty="0">
              <a:solidFill>
                <a:schemeClr val="tx1"/>
              </a:solidFill>
            </a:endParaRPr>
          </a:p>
        </p:txBody>
      </p:sp>
    </p:spTree>
    <p:custDataLst>
      <p:tags r:id="rId1"/>
    </p:custDataLst>
    <p:extLst>
      <p:ext uri="{BB962C8B-B14F-4D97-AF65-F5344CB8AC3E}">
        <p14:creationId xmlns:p14="http://schemas.microsoft.com/office/powerpoint/2010/main" val="188172142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2"/>
            </p:custDataLst>
          </p:nvPr>
        </p:nvSpPr>
        <p:spPr/>
        <p:txBody>
          <a:bodyPr>
            <a:normAutofit/>
          </a:bodyPr>
          <a:lstStyle/>
          <a:p>
            <a:r>
              <a:rPr lang="el-GR" b="1" dirty="0" smtClean="0"/>
              <a:t>Επεξεργασία γυαλιού </a:t>
            </a:r>
            <a:r>
              <a:rPr lang="en-US" b="1" dirty="0" smtClean="0"/>
              <a:t>(4/6</a:t>
            </a:r>
            <a:r>
              <a:rPr lang="en-US" b="1" dirty="0"/>
              <a:t>)</a:t>
            </a:r>
            <a:endParaRPr lang="el-GR" b="1" dirty="0"/>
          </a:p>
        </p:txBody>
      </p:sp>
      <p:sp>
        <p:nvSpPr>
          <p:cNvPr id="3" name="Content Placeholder 2"/>
          <p:cNvSpPr>
            <a:spLocks noGrp="1"/>
          </p:cNvSpPr>
          <p:nvPr>
            <p:ph idx="1"/>
          </p:nvPr>
        </p:nvSpPr>
        <p:spPr>
          <a:xfrm>
            <a:off x="457200" y="1268760"/>
            <a:ext cx="8435280" cy="5112568"/>
          </a:xfrm>
        </p:spPr>
        <p:txBody>
          <a:bodyPr>
            <a:normAutofit fontScale="85000" lnSpcReduction="20000"/>
          </a:bodyPr>
          <a:lstStyle/>
          <a:p>
            <a:r>
              <a:rPr lang="el-GR" b="1" dirty="0" smtClean="0"/>
              <a:t>Καθρέπτης.</a:t>
            </a:r>
          </a:p>
          <a:p>
            <a:pPr marL="0" indent="0">
              <a:buNone/>
            </a:pPr>
            <a:r>
              <a:rPr lang="el-GR" dirty="0" smtClean="0"/>
              <a:t> </a:t>
            </a:r>
            <a:r>
              <a:rPr lang="el-GR" dirty="0"/>
              <a:t>Κατασκευάζεται από στιλβωμένο γυαλί με κάλυψη λεπτής στρώσης ασημιού. Μπορεί ο καθρέπτης να προστατευθεί με την επίστρωση βερνικιού από τις φθορές. </a:t>
            </a:r>
          </a:p>
          <a:p>
            <a:endParaRPr lang="el-GR" b="1" dirty="0" smtClean="0"/>
          </a:p>
          <a:p>
            <a:r>
              <a:rPr lang="el-GR" b="1" dirty="0" smtClean="0"/>
              <a:t>Υαλογραφία. </a:t>
            </a:r>
          </a:p>
          <a:p>
            <a:pPr marL="0" indent="0">
              <a:buNone/>
            </a:pPr>
            <a:r>
              <a:rPr lang="el-GR" dirty="0" smtClean="0"/>
              <a:t>Είναι </a:t>
            </a:r>
            <a:r>
              <a:rPr lang="el-GR" dirty="0"/>
              <a:t>η ζωγραφική του γυαλιού. Τέτοια χρησιμοποιούνται στα παράθυρα εκκλησιών, τα οποία αποτελούνται από ζωγραφισμένα ή όχι κομμάτια γυαλιού που συνδέονται με μολύβι. Η αρχή της υαλογραφίας τοποθετείται το 500 </a:t>
            </a:r>
            <a:r>
              <a:rPr lang="el-GR" dirty="0" err="1"/>
              <a:t>μ.χ</a:t>
            </a:r>
            <a:r>
              <a:rPr lang="el-GR" dirty="0"/>
              <a:t>. Τα χρώματα της τελικής εικόνας σχεδιάζονται σε χαρτόνι. Τα περιγράμματα κόβονται με </a:t>
            </a:r>
            <a:r>
              <a:rPr lang="el-GR" dirty="0" err="1"/>
              <a:t>ιχνάρι</a:t>
            </a:r>
            <a:r>
              <a:rPr lang="el-GR" dirty="0"/>
              <a:t>. Εσωτερικά ζωγραφίζεται το περίγραμμα της εικόνας και εξωτερικά επιστρώνονται τα εύτηκτα χρώματα. </a:t>
            </a:r>
          </a:p>
          <a:p>
            <a:endParaRPr lang="el-GR" dirty="0"/>
          </a:p>
          <a:p>
            <a:endParaRPr lang="el-GR" dirty="0"/>
          </a:p>
          <a:p>
            <a:endParaRPr lang="en-US" dirty="0"/>
          </a:p>
          <a:p>
            <a:pPr marL="0" indent="0">
              <a:buNone/>
            </a:pPr>
            <a:endParaRPr lang="el-GR" dirty="0"/>
          </a:p>
        </p:txBody>
      </p:sp>
      <p:sp>
        <p:nvSpPr>
          <p:cNvPr id="2" name="Θέση υποσέλιδου 1" descr="."/>
          <p:cNvSpPr>
            <a:spLocks noGrp="1"/>
          </p:cNvSpPr>
          <p:nvPr>
            <p:ph type="ftr" sz="quarter" idx="11"/>
            <p:custDataLst>
              <p:tags r:id="rId3"/>
            </p:custDataLst>
          </p:nvPr>
        </p:nvSpPr>
        <p:spPr>
          <a:xfrm>
            <a:off x="1403648" y="6356350"/>
            <a:ext cx="5328592" cy="365125"/>
          </a:xfrm>
        </p:spPr>
        <p:txBody>
          <a:bodyPr/>
          <a:lstStyle/>
          <a:p>
            <a:r>
              <a:rPr lang="el-GR" sz="1400" dirty="0">
                <a:solidFill>
                  <a:schemeClr val="tx1"/>
                </a:solidFill>
              </a:rPr>
              <a:t>Σύνθετα υλικά – Μέταλλα – Κεραμικά - Γυαλί</a:t>
            </a:r>
            <a:endParaRPr lang="en-US" sz="1400" dirty="0">
              <a:solidFill>
                <a:schemeClr val="tx1"/>
              </a:solidFill>
            </a:endParaRPr>
          </a:p>
        </p:txBody>
      </p:sp>
      <p:sp>
        <p:nvSpPr>
          <p:cNvPr id="6" name="Θέση αριθμού διαφάνειας 1" descr="."/>
          <p:cNvSpPr>
            <a:spLocks noGrp="1"/>
          </p:cNvSpPr>
          <p:nvPr>
            <p:ph type="sldNum" sz="quarter" idx="12"/>
            <p:custDataLst>
              <p:tags r:id="rId4"/>
            </p:custDataLst>
          </p:nvPr>
        </p:nvSpPr>
        <p:spPr/>
        <p:txBody>
          <a:bodyPr/>
          <a:lstStyle/>
          <a:p>
            <a:fld id="{53C4726A-630D-4CB4-B088-BAB00F4188E9}" type="slidenum">
              <a:rPr lang="el-GR" sz="1400" smtClean="0">
                <a:solidFill>
                  <a:schemeClr val="tx1"/>
                </a:solidFill>
              </a:rPr>
              <a:t>38</a:t>
            </a:fld>
            <a:endParaRPr lang="el-GR" dirty="0">
              <a:solidFill>
                <a:schemeClr val="tx1"/>
              </a:solidFill>
            </a:endParaRPr>
          </a:p>
        </p:txBody>
      </p:sp>
    </p:spTree>
    <p:custDataLst>
      <p:tags r:id="rId1"/>
    </p:custDataLst>
    <p:extLst>
      <p:ext uri="{BB962C8B-B14F-4D97-AF65-F5344CB8AC3E}">
        <p14:creationId xmlns:p14="http://schemas.microsoft.com/office/powerpoint/2010/main" val="302691801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2"/>
            </p:custDataLst>
          </p:nvPr>
        </p:nvSpPr>
        <p:spPr/>
        <p:txBody>
          <a:bodyPr>
            <a:normAutofit/>
          </a:bodyPr>
          <a:lstStyle/>
          <a:p>
            <a:r>
              <a:rPr lang="el-GR" b="1" dirty="0" smtClean="0"/>
              <a:t>Επεξεργασία γυαλιού </a:t>
            </a:r>
            <a:r>
              <a:rPr lang="en-US" b="1" dirty="0" smtClean="0"/>
              <a:t>(5/6</a:t>
            </a:r>
            <a:r>
              <a:rPr lang="en-US" b="1" dirty="0"/>
              <a:t>)</a:t>
            </a:r>
            <a:endParaRPr lang="el-GR" b="1" dirty="0"/>
          </a:p>
        </p:txBody>
      </p:sp>
      <p:sp>
        <p:nvSpPr>
          <p:cNvPr id="3" name="Content Placeholder 2"/>
          <p:cNvSpPr>
            <a:spLocks noGrp="1"/>
          </p:cNvSpPr>
          <p:nvPr>
            <p:ph idx="1"/>
          </p:nvPr>
        </p:nvSpPr>
        <p:spPr>
          <a:xfrm>
            <a:off x="457200" y="1268760"/>
            <a:ext cx="8435280" cy="5112568"/>
          </a:xfrm>
        </p:spPr>
        <p:txBody>
          <a:bodyPr>
            <a:normAutofit fontScale="92500" lnSpcReduction="10000"/>
          </a:bodyPr>
          <a:lstStyle/>
          <a:p>
            <a:r>
              <a:rPr lang="el-GR" b="1" dirty="0"/>
              <a:t>Υαλοποίηση </a:t>
            </a:r>
            <a:r>
              <a:rPr lang="el-GR" b="1" dirty="0" smtClean="0"/>
              <a:t>μολύβδου.</a:t>
            </a:r>
          </a:p>
          <a:p>
            <a:pPr marL="0" indent="0">
              <a:buNone/>
            </a:pPr>
            <a:r>
              <a:rPr lang="el-GR" dirty="0" smtClean="0"/>
              <a:t>Στην </a:t>
            </a:r>
            <a:r>
              <a:rPr lang="el-GR" dirty="0"/>
              <a:t>τεχνική αυτή τα κομμάτια γυαλιού συγκρατούνται μεταξύ τους με επιμήκεις διατομές μολύβδου μορφής Η ή Ι. </a:t>
            </a:r>
          </a:p>
          <a:p>
            <a:endParaRPr lang="el-GR" b="1" dirty="0" smtClean="0"/>
          </a:p>
          <a:p>
            <a:r>
              <a:rPr lang="el-GR" b="1" dirty="0" err="1" smtClean="0"/>
              <a:t>Αμμοριπή</a:t>
            </a:r>
            <a:r>
              <a:rPr lang="el-GR" b="1" dirty="0" smtClean="0"/>
              <a:t>.</a:t>
            </a:r>
          </a:p>
          <a:p>
            <a:pPr marL="0" indent="0">
              <a:buNone/>
            </a:pPr>
            <a:r>
              <a:rPr lang="el-GR" dirty="0" smtClean="0"/>
              <a:t> </a:t>
            </a:r>
            <a:r>
              <a:rPr lang="el-GR" dirty="0"/>
              <a:t>Η τεχνική αυτή στηρίζεται στην σε ένα εκτοξευτήρα άμμου. Με την εκτόξευση αποσπώνται από την επιφάνεια του γυαλιού πολύ λεπτά </a:t>
            </a:r>
            <a:r>
              <a:rPr lang="el-GR" dirty="0" err="1"/>
              <a:t>αποξύσματα</a:t>
            </a:r>
            <a:r>
              <a:rPr lang="el-GR" dirty="0"/>
              <a:t> γυαλιού έτσι ώστε να εκτραχύνεται η επιφάνεια και να γίνεται θαμπή. </a:t>
            </a:r>
          </a:p>
          <a:p>
            <a:endParaRPr lang="el-GR" dirty="0"/>
          </a:p>
          <a:p>
            <a:endParaRPr lang="el-GR" dirty="0"/>
          </a:p>
          <a:p>
            <a:endParaRPr lang="en-US" dirty="0"/>
          </a:p>
          <a:p>
            <a:pPr marL="0" indent="0">
              <a:buNone/>
            </a:pPr>
            <a:endParaRPr lang="el-GR" dirty="0"/>
          </a:p>
        </p:txBody>
      </p:sp>
      <p:sp>
        <p:nvSpPr>
          <p:cNvPr id="2" name="Θέση υποσέλιδου 1" descr="."/>
          <p:cNvSpPr>
            <a:spLocks noGrp="1"/>
          </p:cNvSpPr>
          <p:nvPr>
            <p:ph type="ftr" sz="quarter" idx="11"/>
            <p:custDataLst>
              <p:tags r:id="rId3"/>
            </p:custDataLst>
          </p:nvPr>
        </p:nvSpPr>
        <p:spPr>
          <a:xfrm>
            <a:off x="2051720" y="6356350"/>
            <a:ext cx="4896544" cy="365125"/>
          </a:xfrm>
        </p:spPr>
        <p:txBody>
          <a:bodyPr/>
          <a:lstStyle/>
          <a:p>
            <a:r>
              <a:rPr lang="el-GR" sz="1400" dirty="0">
                <a:solidFill>
                  <a:schemeClr val="tx1"/>
                </a:solidFill>
              </a:rPr>
              <a:t>Σύνθετα υλικά – Μέταλλα – Κεραμικά - Γυαλί</a:t>
            </a:r>
            <a:endParaRPr lang="en-US" sz="1400" dirty="0">
              <a:solidFill>
                <a:schemeClr val="tx1"/>
              </a:solidFill>
            </a:endParaRPr>
          </a:p>
        </p:txBody>
      </p:sp>
      <p:sp>
        <p:nvSpPr>
          <p:cNvPr id="6" name="Θέση αριθμού διαφάνειας 1" descr="."/>
          <p:cNvSpPr>
            <a:spLocks noGrp="1"/>
          </p:cNvSpPr>
          <p:nvPr>
            <p:ph type="sldNum" sz="quarter" idx="12"/>
            <p:custDataLst>
              <p:tags r:id="rId4"/>
            </p:custDataLst>
          </p:nvPr>
        </p:nvSpPr>
        <p:spPr/>
        <p:txBody>
          <a:bodyPr/>
          <a:lstStyle/>
          <a:p>
            <a:fld id="{53C4726A-630D-4CB4-B088-BAB00F4188E9}" type="slidenum">
              <a:rPr lang="el-GR" sz="1400" smtClean="0">
                <a:solidFill>
                  <a:schemeClr val="tx1"/>
                </a:solidFill>
              </a:rPr>
              <a:t>39</a:t>
            </a:fld>
            <a:endParaRPr lang="el-GR" dirty="0">
              <a:solidFill>
                <a:schemeClr val="tx1"/>
              </a:solidFill>
            </a:endParaRPr>
          </a:p>
        </p:txBody>
      </p:sp>
    </p:spTree>
    <p:custDataLst>
      <p:tags r:id="rId1"/>
    </p:custDataLst>
    <p:extLst>
      <p:ext uri="{BB962C8B-B14F-4D97-AF65-F5344CB8AC3E}">
        <p14:creationId xmlns:p14="http://schemas.microsoft.com/office/powerpoint/2010/main" val="18208805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Τίτλος 1"/>
          <p:cNvSpPr>
            <a:spLocks noGrp="1"/>
          </p:cNvSpPr>
          <p:nvPr>
            <p:ph type="title"/>
            <p:custDataLst>
              <p:tags r:id="rId1"/>
            </p:custDataLst>
          </p:nvPr>
        </p:nvSpPr>
        <p:spPr/>
        <p:txBody>
          <a:bodyPr/>
          <a:lstStyle/>
          <a:p>
            <a:r>
              <a:rPr lang="el-GR" altLang="el-GR" b="1" dirty="0" smtClean="0"/>
              <a:t>Σκοποί ενότητας </a:t>
            </a:r>
          </a:p>
        </p:txBody>
      </p:sp>
      <p:sp>
        <p:nvSpPr>
          <p:cNvPr id="2" name="Θέση περιεχομένου 1"/>
          <p:cNvSpPr>
            <a:spLocks noGrp="1"/>
          </p:cNvSpPr>
          <p:nvPr>
            <p:ph idx="1"/>
            <p:custDataLst>
              <p:tags r:id="rId2"/>
            </p:custDataLst>
          </p:nvPr>
        </p:nvSpPr>
        <p:spPr/>
        <p:txBody>
          <a:bodyPr rtlCol="0">
            <a:normAutofit/>
          </a:bodyPr>
          <a:lstStyle/>
          <a:p>
            <a:pPr marL="0" indent="0">
              <a:spcBef>
                <a:spcPts val="0"/>
              </a:spcBef>
              <a:buNone/>
            </a:pPr>
            <a:endParaRPr lang="en-US" sz="2000" dirty="0" smtClean="0"/>
          </a:p>
          <a:p>
            <a:pPr marL="0" indent="0">
              <a:spcBef>
                <a:spcPts val="0"/>
              </a:spcBef>
              <a:buNone/>
            </a:pPr>
            <a:r>
              <a:rPr lang="en-US" sz="2800" dirty="0" smtClean="0"/>
              <a:t>1</a:t>
            </a:r>
            <a:r>
              <a:rPr lang="el-GR" sz="2800" dirty="0" smtClean="0"/>
              <a:t>.</a:t>
            </a:r>
            <a:r>
              <a:rPr lang="en-US" sz="2800" dirty="0" smtClean="0"/>
              <a:t>  </a:t>
            </a:r>
            <a:endParaRPr lang="en-US" dirty="0" smtClean="0"/>
          </a:p>
          <a:p>
            <a:pPr marL="0" indent="0">
              <a:spcBef>
                <a:spcPts val="0"/>
              </a:spcBef>
              <a:buNone/>
            </a:pPr>
            <a:endParaRPr lang="el-GR" dirty="0" smtClean="0"/>
          </a:p>
        </p:txBody>
      </p:sp>
      <p:sp>
        <p:nvSpPr>
          <p:cNvPr id="7" name="Θέση υποσέλιδου 1" descr="."/>
          <p:cNvSpPr>
            <a:spLocks noGrp="1"/>
          </p:cNvSpPr>
          <p:nvPr>
            <p:ph type="ftr" sz="quarter" idx="11"/>
            <p:custDataLst>
              <p:tags r:id="rId3"/>
            </p:custDataLst>
          </p:nvPr>
        </p:nvSpPr>
        <p:spPr>
          <a:xfrm>
            <a:off x="2555776" y="6356350"/>
            <a:ext cx="3464024" cy="365125"/>
          </a:xfrm>
        </p:spPr>
        <p:txBody>
          <a:bodyPr/>
          <a:lstStyle/>
          <a:p>
            <a:r>
              <a:rPr lang="el-GR" sz="1400" dirty="0">
                <a:solidFill>
                  <a:schemeClr val="tx1"/>
                </a:solidFill>
              </a:rPr>
              <a:t>Σύνθετα υλικά – Μέταλλα – Κεραμικά - Γυαλί</a:t>
            </a:r>
            <a:endParaRPr lang="en-US" sz="1400" dirty="0">
              <a:solidFill>
                <a:schemeClr val="tx1"/>
              </a:solidFill>
            </a:endParaRPr>
          </a:p>
        </p:txBody>
      </p:sp>
      <p:sp>
        <p:nvSpPr>
          <p:cNvPr id="5125" name="Θέση αριθμού διαφάνειας 1" descr="."/>
          <p:cNvSpPr>
            <a:spLocks noGrp="1"/>
          </p:cNvSpPr>
          <p:nvPr>
            <p:ph type="sldNum" sz="quarter" idx="12"/>
            <p:custDataLst>
              <p:tags r:id="rId4"/>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D7AF2AC6-652D-4AD1-A671-8B499591D49C}" type="slidenum">
              <a:rPr lang="el-GR" altLang="el-GR" sz="1400">
                <a:solidFill>
                  <a:srgbClr val="000000"/>
                </a:solidFill>
                <a:latin typeface="+mn-lt"/>
              </a:rPr>
              <a:pPr fontAlgn="base">
                <a:spcBef>
                  <a:spcPct val="0"/>
                </a:spcBef>
                <a:spcAft>
                  <a:spcPct val="0"/>
                </a:spcAft>
              </a:pPr>
              <a:t>4</a:t>
            </a:fld>
            <a:endParaRPr lang="el-GR" altLang="el-GR" sz="1400" dirty="0">
              <a:solidFill>
                <a:srgbClr val="000000"/>
              </a:solidFill>
              <a:latin typeface="+mn-lt"/>
            </a:endParaRPr>
          </a:p>
        </p:txBody>
      </p:sp>
    </p:spTree>
    <p:extLst>
      <p:ext uri="{BB962C8B-B14F-4D97-AF65-F5344CB8AC3E}">
        <p14:creationId xmlns:p14="http://schemas.microsoft.com/office/powerpoint/2010/main" val="426921059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2"/>
            </p:custDataLst>
          </p:nvPr>
        </p:nvSpPr>
        <p:spPr/>
        <p:txBody>
          <a:bodyPr>
            <a:normAutofit/>
          </a:bodyPr>
          <a:lstStyle/>
          <a:p>
            <a:r>
              <a:rPr lang="el-GR" b="1" dirty="0" smtClean="0"/>
              <a:t>Επεξεργασία γυαλιού </a:t>
            </a:r>
            <a:r>
              <a:rPr lang="en-US" b="1" dirty="0" smtClean="0"/>
              <a:t>(6/6</a:t>
            </a:r>
            <a:r>
              <a:rPr lang="en-US" b="1" dirty="0"/>
              <a:t>)</a:t>
            </a:r>
            <a:endParaRPr lang="el-GR" b="1" dirty="0"/>
          </a:p>
        </p:txBody>
      </p:sp>
      <p:sp>
        <p:nvSpPr>
          <p:cNvPr id="3" name="Content Placeholder 2"/>
          <p:cNvSpPr>
            <a:spLocks noGrp="1"/>
          </p:cNvSpPr>
          <p:nvPr>
            <p:ph idx="1"/>
          </p:nvPr>
        </p:nvSpPr>
        <p:spPr>
          <a:xfrm>
            <a:off x="457200" y="1268760"/>
            <a:ext cx="8435280" cy="5112568"/>
          </a:xfrm>
        </p:spPr>
        <p:txBody>
          <a:bodyPr>
            <a:normAutofit/>
          </a:bodyPr>
          <a:lstStyle/>
          <a:p>
            <a:r>
              <a:rPr lang="el-GR" b="1" dirty="0"/>
              <a:t>Χάραξη με </a:t>
            </a:r>
            <a:r>
              <a:rPr lang="el-GR" b="1" dirty="0" smtClean="0"/>
              <a:t>οξέα.</a:t>
            </a:r>
          </a:p>
          <a:p>
            <a:pPr marL="0" indent="0">
              <a:buNone/>
            </a:pPr>
            <a:r>
              <a:rPr lang="el-GR" dirty="0" smtClean="0"/>
              <a:t> </a:t>
            </a:r>
            <a:r>
              <a:rPr lang="el-GR" dirty="0"/>
              <a:t>Το μοναδικό οξύ που μπορεί να χαράξει το γυαλί είναι το HF.  Μπορεί να γίνουν χαράξεις για γράμματα,  σχήματα.</a:t>
            </a:r>
          </a:p>
          <a:p>
            <a:endParaRPr lang="el-GR" dirty="0" smtClean="0"/>
          </a:p>
          <a:p>
            <a:r>
              <a:rPr lang="el-GR" b="1" dirty="0" smtClean="0"/>
              <a:t>Τρόχισμα υάλου</a:t>
            </a:r>
            <a:r>
              <a:rPr lang="el-GR" b="1" dirty="0"/>
              <a:t>.</a:t>
            </a:r>
          </a:p>
          <a:p>
            <a:endParaRPr lang="el-GR" dirty="0"/>
          </a:p>
          <a:p>
            <a:endParaRPr lang="el-GR" dirty="0"/>
          </a:p>
          <a:p>
            <a:endParaRPr lang="en-US" dirty="0"/>
          </a:p>
          <a:p>
            <a:pPr marL="0" indent="0">
              <a:buNone/>
            </a:pPr>
            <a:endParaRPr lang="el-GR" dirty="0"/>
          </a:p>
        </p:txBody>
      </p:sp>
      <p:pic>
        <p:nvPicPr>
          <p:cNvPr id="7" name="Εικόνα 1" descr="Εικονίδιο μετάβασης στα Περιεχόμενα.">
            <a:hlinkClick r:id="rId7" action="ppaction://hlinksldjump" tooltip="Επιστροφή στα Περιεχόμενα"/>
          </p:cNvPr>
          <p:cNvPicPr>
            <a:picLocks noChangeAspect="1"/>
          </p:cNvPicPr>
          <p:nvPr/>
        </p:nvPicPr>
        <p:blipFill>
          <a:blip r:embed="rId8">
            <a:extLst>
              <a:ext uri="{BEBA8EAE-BF5A-486C-A8C5-ECC9F3942E4B}">
                <a14:imgProps xmlns:a14="http://schemas.microsoft.com/office/drawing/2010/main">
                  <a14:imgLayer r:embed="rId9">
                    <a14:imgEffect>
                      <a14:sharpenSoften amount="100000"/>
                    </a14:imgEffect>
                  </a14:imgLayer>
                </a14:imgProps>
              </a:ext>
              <a:ext uri="{28A0092B-C50C-407E-A947-70E740481C1C}">
                <a14:useLocalDpi xmlns:a14="http://schemas.microsoft.com/office/drawing/2010/main" val="0"/>
              </a:ext>
            </a:extLst>
          </a:blip>
          <a:stretch>
            <a:fillRect/>
          </a:stretch>
        </p:blipFill>
        <p:spPr>
          <a:xfrm>
            <a:off x="395536" y="6093296"/>
            <a:ext cx="576065" cy="651438"/>
          </a:xfrm>
          <a:prstGeom prst="rect">
            <a:avLst/>
          </a:prstGeom>
          <a:scene3d>
            <a:camera prst="isometricOffAxis1Right"/>
            <a:lightRig rig="threePt" dir="t"/>
          </a:scene3d>
        </p:spPr>
      </p:pic>
      <p:sp>
        <p:nvSpPr>
          <p:cNvPr id="2" name="Θέση υποσέλιδου 1" descr="."/>
          <p:cNvSpPr>
            <a:spLocks noGrp="1"/>
          </p:cNvSpPr>
          <p:nvPr>
            <p:ph type="ftr" sz="quarter" idx="11"/>
            <p:custDataLst>
              <p:tags r:id="rId3"/>
            </p:custDataLst>
          </p:nvPr>
        </p:nvSpPr>
        <p:spPr>
          <a:xfrm>
            <a:off x="1907704" y="6356350"/>
            <a:ext cx="4968552" cy="365125"/>
          </a:xfrm>
        </p:spPr>
        <p:txBody>
          <a:bodyPr/>
          <a:lstStyle/>
          <a:p>
            <a:r>
              <a:rPr lang="el-GR" sz="1400" dirty="0">
                <a:solidFill>
                  <a:schemeClr val="tx1"/>
                </a:solidFill>
              </a:rPr>
              <a:t>Σύνθετα υλικά – Μέταλλα – Κεραμικά - Γυαλί</a:t>
            </a:r>
            <a:endParaRPr lang="en-US" sz="1400" dirty="0">
              <a:solidFill>
                <a:schemeClr val="tx1"/>
              </a:solidFill>
            </a:endParaRPr>
          </a:p>
        </p:txBody>
      </p:sp>
      <p:sp>
        <p:nvSpPr>
          <p:cNvPr id="6" name="Θέση αριθμού διαφάνειας 1" descr="."/>
          <p:cNvSpPr>
            <a:spLocks noGrp="1"/>
          </p:cNvSpPr>
          <p:nvPr>
            <p:ph type="sldNum" sz="quarter" idx="12"/>
            <p:custDataLst>
              <p:tags r:id="rId4"/>
            </p:custDataLst>
          </p:nvPr>
        </p:nvSpPr>
        <p:spPr/>
        <p:txBody>
          <a:bodyPr/>
          <a:lstStyle/>
          <a:p>
            <a:fld id="{53C4726A-630D-4CB4-B088-BAB00F4188E9}" type="slidenum">
              <a:rPr lang="el-GR" sz="1400" smtClean="0">
                <a:solidFill>
                  <a:schemeClr val="tx1"/>
                </a:solidFill>
              </a:rPr>
              <a:t>40</a:t>
            </a:fld>
            <a:endParaRPr lang="el-GR" dirty="0">
              <a:solidFill>
                <a:schemeClr val="tx1"/>
              </a:solidFill>
            </a:endParaRPr>
          </a:p>
        </p:txBody>
      </p:sp>
    </p:spTree>
    <p:custDataLst>
      <p:tags r:id="rId1"/>
    </p:custDataLst>
    <p:extLst>
      <p:ext uri="{BB962C8B-B14F-4D97-AF65-F5344CB8AC3E}">
        <p14:creationId xmlns:p14="http://schemas.microsoft.com/office/powerpoint/2010/main" val="23895648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custDataLst>
              <p:tags r:id="rId2"/>
            </p:custDataLst>
          </p:nvPr>
        </p:nvSpPr>
        <p:spPr/>
        <p:txBody>
          <a:bodyPr>
            <a:normAutofit/>
          </a:bodyPr>
          <a:lstStyle/>
          <a:p>
            <a:r>
              <a:rPr lang="el-GR" b="1" dirty="0" smtClean="0"/>
              <a:t>Τέλος ενότητας</a:t>
            </a:r>
            <a:endParaRPr lang="el-GR" b="1" dirty="0"/>
          </a:p>
        </p:txBody>
      </p:sp>
      <p:sp>
        <p:nvSpPr>
          <p:cNvPr id="3" name="Rectangle 2"/>
          <p:cNvSpPr/>
          <p:nvPr/>
        </p:nvSpPr>
        <p:spPr>
          <a:xfrm>
            <a:off x="4977434" y="4653136"/>
            <a:ext cx="3242619" cy="369332"/>
          </a:xfrm>
          <a:prstGeom prst="rect">
            <a:avLst/>
          </a:prstGeom>
        </p:spPr>
        <p:txBody>
          <a:bodyPr wrap="none">
            <a:spAutoFit/>
          </a:bodyPr>
          <a:lstStyle/>
          <a:p>
            <a:pPr algn="r"/>
            <a:r>
              <a:rPr lang="el-GR" dirty="0">
                <a:solidFill>
                  <a:schemeClr val="tx1">
                    <a:lumMod val="65000"/>
                    <a:lumOff val="35000"/>
                  </a:schemeClr>
                </a:solidFill>
              </a:rPr>
              <a:t>Επεξεργασία: </a:t>
            </a:r>
            <a:r>
              <a:rPr lang="el-GR" dirty="0" smtClean="0">
                <a:solidFill>
                  <a:schemeClr val="tx1">
                    <a:lumMod val="65000"/>
                    <a:lumOff val="35000"/>
                  </a:schemeClr>
                </a:solidFill>
              </a:rPr>
              <a:t>«Χρήστος Μέγας»</a:t>
            </a:r>
            <a:endParaRPr lang="el-GR" dirty="0">
              <a:solidFill>
                <a:schemeClr val="tx1">
                  <a:lumMod val="65000"/>
                  <a:lumOff val="35000"/>
                </a:schemeClr>
              </a:solidFill>
            </a:endParaRPr>
          </a:p>
        </p:txBody>
      </p:sp>
      <p:pic>
        <p:nvPicPr>
          <p:cNvPr id="8" name="Εικόνα 1" descr=" Λογότυπο για Άδειες χρήσης Creative Commons, B Y, S A. ">
            <a:hlinkClick r:id="rId4" tooltip="Μετάβαση στην Άδεια Χρήσης"/>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52600" y="5943600"/>
            <a:ext cx="1690688" cy="591531"/>
          </a:xfrm>
          <a:prstGeom prst="rect">
            <a:avLst/>
          </a:prstGeom>
          <a:noFill/>
          <a:extLst>
            <a:ext uri="{909E8E84-426E-40DD-AFC4-6F175D3DCCD1}">
              <a14:hiddenFill xmlns:a14="http://schemas.microsoft.com/office/drawing/2010/main">
                <a:solidFill>
                  <a:srgbClr val="FFFFFF"/>
                </a:solidFill>
              </a14:hiddenFill>
            </a:ext>
          </a:extLst>
        </p:spPr>
      </p:pic>
      <p:pic>
        <p:nvPicPr>
          <p:cNvPr id="7" name="Εικόνα 2" descr="Λογότυπο Επιχειρησιακού Προγράμματος Εκπαίδευση και Δια βίου Μάθηση. ">
            <a:hlinkClick r:id="rId6" tooltip="Μετάβαση στο www.edulll.gr/"/>
          </p:cNvPr>
          <p:cNvPicPr>
            <a:picLocks noChangeAspect="1" noChangeArrowheads="1"/>
          </p:cNvPicPr>
          <p:nvPr/>
        </p:nvPicPr>
        <p:blipFill>
          <a:blip r:embed="rId7" cstate="print"/>
          <a:srcRect/>
          <a:stretch>
            <a:fillRect/>
          </a:stretch>
        </p:blipFill>
        <p:spPr bwMode="auto">
          <a:xfrm>
            <a:off x="3492500" y="563880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42247953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Τίτλος 1"/>
          <p:cNvSpPr>
            <a:spLocks noGrp="1"/>
          </p:cNvSpPr>
          <p:nvPr>
            <p:ph type="title"/>
            <p:custDataLst>
              <p:tags r:id="rId2"/>
            </p:custDataLst>
          </p:nvPr>
        </p:nvSpPr>
        <p:spPr/>
        <p:txBody>
          <a:bodyPr/>
          <a:lstStyle/>
          <a:p>
            <a:r>
              <a:rPr lang="el-GR" altLang="el-GR" b="1" dirty="0" smtClean="0">
                <a:solidFill>
                  <a:srgbClr val="333333"/>
                </a:solidFill>
              </a:rPr>
              <a:t>Περιεχόμενα ενότητας</a:t>
            </a:r>
          </a:p>
        </p:txBody>
      </p:sp>
      <p:sp>
        <p:nvSpPr>
          <p:cNvPr id="4" name="Θέση περιεχομένου 1">
            <a:hlinkClick r:id="rId10" action="ppaction://hlinksldjump" tooltip="Μετάβαση στη Διαφάνεια 6"/>
          </p:cNvPr>
          <p:cNvSpPr/>
          <p:nvPr>
            <p:custDataLst>
              <p:tags r:id="rId3"/>
            </p:custDataLst>
          </p:nvPr>
        </p:nvSpPr>
        <p:spPr>
          <a:xfrm>
            <a:off x="809625" y="1556792"/>
            <a:ext cx="7507288"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l-GR" sz="2800" i="1" u="sng" dirty="0" smtClean="0">
                <a:solidFill>
                  <a:srgbClr val="0070C0"/>
                </a:solidFill>
                <a:hlinkClick r:id="rId10" action="ppaction://hlinksldjump"/>
              </a:rPr>
              <a:t>1. Σύνθετα υλικά</a:t>
            </a:r>
            <a:endParaRPr lang="el-GR" i="1" u="sng" dirty="0">
              <a:solidFill>
                <a:srgbClr val="0070C0"/>
              </a:solidFill>
            </a:endParaRPr>
          </a:p>
        </p:txBody>
      </p:sp>
      <p:sp>
        <p:nvSpPr>
          <p:cNvPr id="14" name="Θέση περιεχομένου 2">
            <a:hlinkClick r:id="" action="ppaction://noaction"/>
          </p:cNvPr>
          <p:cNvSpPr/>
          <p:nvPr>
            <p:custDataLst>
              <p:tags r:id="rId4"/>
            </p:custDataLst>
          </p:nvPr>
        </p:nvSpPr>
        <p:spPr>
          <a:xfrm>
            <a:off x="809171" y="2204864"/>
            <a:ext cx="7507288"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2800" i="1" dirty="0" smtClean="0">
                <a:solidFill>
                  <a:srgbClr val="0070C0"/>
                </a:solidFill>
                <a:hlinkClick r:id="rId11" action="ppaction://hlinksldjump"/>
              </a:rPr>
              <a:t>2</a:t>
            </a:r>
            <a:r>
              <a:rPr lang="el-GR" sz="2800" i="1" dirty="0" smtClean="0">
                <a:solidFill>
                  <a:srgbClr val="0070C0"/>
                </a:solidFill>
                <a:hlinkClick r:id="rId11" action="ppaction://hlinksldjump"/>
              </a:rPr>
              <a:t>. Μέταλλα</a:t>
            </a:r>
            <a:endParaRPr lang="el-GR" i="1" dirty="0">
              <a:solidFill>
                <a:srgbClr val="0070C0"/>
              </a:solidFill>
            </a:endParaRPr>
          </a:p>
        </p:txBody>
      </p:sp>
      <p:sp>
        <p:nvSpPr>
          <p:cNvPr id="7" name="Θέση περιεχομένου 3">
            <a:hlinkClick r:id="rId12" action="ppaction://hlinksldjump"/>
          </p:cNvPr>
          <p:cNvSpPr/>
          <p:nvPr>
            <p:custDataLst>
              <p:tags r:id="rId5"/>
            </p:custDataLst>
          </p:nvPr>
        </p:nvSpPr>
        <p:spPr>
          <a:xfrm>
            <a:off x="809171" y="2780928"/>
            <a:ext cx="7507288" cy="5072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l-GR" sz="2800" i="1" dirty="0" smtClean="0">
                <a:solidFill>
                  <a:srgbClr val="0070C0"/>
                </a:solidFill>
                <a:hlinkClick r:id="rId13" action="ppaction://hlinksldjump"/>
              </a:rPr>
              <a:t>3. Κεραμικά</a:t>
            </a:r>
            <a:endParaRPr lang="el-GR" i="1" dirty="0">
              <a:solidFill>
                <a:srgbClr val="0070C0"/>
              </a:solidFill>
            </a:endParaRPr>
          </a:p>
        </p:txBody>
      </p:sp>
      <p:sp>
        <p:nvSpPr>
          <p:cNvPr id="9" name="Θέση περιεχομένου 4">
            <a:hlinkClick r:id="rId14" action="ppaction://hlinksldjump"/>
          </p:cNvPr>
          <p:cNvSpPr/>
          <p:nvPr>
            <p:custDataLst>
              <p:tags r:id="rId6"/>
            </p:custDataLst>
          </p:nvPr>
        </p:nvSpPr>
        <p:spPr>
          <a:xfrm>
            <a:off x="827584" y="3429000"/>
            <a:ext cx="7507288" cy="5072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l-GR" sz="2800" i="1" dirty="0" smtClean="0">
                <a:solidFill>
                  <a:srgbClr val="0070C0"/>
                </a:solidFill>
                <a:hlinkClick r:id="rId15" action="ppaction://hlinksldjump"/>
              </a:rPr>
              <a:t>4. Γυαλί</a:t>
            </a:r>
            <a:endParaRPr lang="el-GR" i="1" dirty="0">
              <a:solidFill>
                <a:srgbClr val="0070C0"/>
              </a:solidFill>
            </a:endParaRPr>
          </a:p>
        </p:txBody>
      </p:sp>
      <p:sp>
        <p:nvSpPr>
          <p:cNvPr id="8" name="Θέση υποσέλιδου 1" descr="."/>
          <p:cNvSpPr>
            <a:spLocks noGrp="1"/>
          </p:cNvSpPr>
          <p:nvPr>
            <p:ph type="ftr" sz="quarter" idx="11"/>
            <p:custDataLst>
              <p:tags r:id="rId7"/>
            </p:custDataLst>
          </p:nvPr>
        </p:nvSpPr>
        <p:spPr>
          <a:xfrm>
            <a:off x="2483768" y="6356350"/>
            <a:ext cx="3536032" cy="365125"/>
          </a:xfrm>
        </p:spPr>
        <p:txBody>
          <a:bodyPr/>
          <a:lstStyle/>
          <a:p>
            <a:r>
              <a:rPr lang="el-GR" sz="1400" dirty="0">
                <a:solidFill>
                  <a:schemeClr val="tx1"/>
                </a:solidFill>
              </a:rPr>
              <a:t>Σύνθετα υλικά – Μέταλλα – Κεραμικά - Γυαλί</a:t>
            </a:r>
            <a:endParaRPr lang="en-US" sz="1400" dirty="0">
              <a:solidFill>
                <a:schemeClr val="tx1"/>
              </a:solidFill>
            </a:endParaRPr>
          </a:p>
        </p:txBody>
      </p:sp>
      <p:sp>
        <p:nvSpPr>
          <p:cNvPr id="6153" name="Θέση αριθμού διαφάνειας 1" descr="."/>
          <p:cNvSpPr>
            <a:spLocks noGrp="1"/>
          </p:cNvSpPr>
          <p:nvPr>
            <p:ph type="sldNum" sz="quarter" idx="12"/>
            <p:custDataLst>
              <p:tags r:id="rId8"/>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BC9E2987-2DF3-4883-B675-0E329C0F7C88}" type="slidenum">
              <a:rPr lang="el-GR" altLang="el-GR" sz="1400">
                <a:solidFill>
                  <a:srgbClr val="000000"/>
                </a:solidFill>
                <a:latin typeface="+mn-lt"/>
              </a:rPr>
              <a:pPr fontAlgn="base">
                <a:spcBef>
                  <a:spcPct val="0"/>
                </a:spcBef>
                <a:spcAft>
                  <a:spcPct val="0"/>
                </a:spcAft>
              </a:pPr>
              <a:t>5</a:t>
            </a:fld>
            <a:endParaRPr lang="el-GR" altLang="el-GR" sz="1400" dirty="0">
              <a:solidFill>
                <a:srgbClr val="000000"/>
              </a:solidFill>
              <a:latin typeface="+mn-lt"/>
            </a:endParaRPr>
          </a:p>
        </p:txBody>
      </p:sp>
    </p:spTree>
    <p:custDataLst>
      <p:tags r:id="rId1"/>
    </p:custDataLst>
    <p:extLst>
      <p:ext uri="{BB962C8B-B14F-4D97-AF65-F5344CB8AC3E}">
        <p14:creationId xmlns:p14="http://schemas.microsoft.com/office/powerpoint/2010/main" val="19312387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1"/>
            </p:custDataLst>
          </p:nvPr>
        </p:nvSpPr>
        <p:spPr/>
        <p:txBody>
          <a:bodyPr>
            <a:normAutofit/>
          </a:bodyPr>
          <a:lstStyle/>
          <a:p>
            <a:r>
              <a:rPr lang="el-GR" b="1" dirty="0" smtClean="0"/>
              <a:t>Σύνθετα υλικά </a:t>
            </a:r>
            <a:r>
              <a:rPr lang="en-US" b="1" dirty="0" smtClean="0"/>
              <a:t>(1/2)</a:t>
            </a:r>
            <a:endParaRPr lang="el-GR" b="1" dirty="0"/>
          </a:p>
        </p:txBody>
      </p:sp>
      <p:sp>
        <p:nvSpPr>
          <p:cNvPr id="3" name="Content Placeholder 2"/>
          <p:cNvSpPr>
            <a:spLocks noGrp="1"/>
          </p:cNvSpPr>
          <p:nvPr>
            <p:ph idx="1"/>
          </p:nvPr>
        </p:nvSpPr>
        <p:spPr>
          <a:xfrm>
            <a:off x="457200" y="1484784"/>
            <a:ext cx="8229600" cy="4641379"/>
          </a:xfrm>
        </p:spPr>
        <p:txBody>
          <a:bodyPr>
            <a:normAutofit/>
          </a:bodyPr>
          <a:lstStyle/>
          <a:p>
            <a:r>
              <a:rPr lang="el-GR" altLang="el-GR" dirty="0"/>
              <a:t>Τα τελευταία χρόνια ένα μεγάλο κομμάτι της παγκόσμιας βιομηχανίας, όπως οι αυτοκινητοβιομηχανίες και ο κατασκευαστικός κλάδος έχουν καταβάλλει ερευνητικές προσπάθειες προκειμένου να αντικατασταθεί η χρήση συνθετικών πρώτων υλών με φυσικά οικολογικά υλικά.</a:t>
            </a:r>
            <a:endParaRPr lang="el-GR" sz="2800" dirty="0"/>
          </a:p>
          <a:p>
            <a:pPr marL="0" indent="0">
              <a:buNone/>
            </a:pPr>
            <a:endParaRPr lang="el-GR" sz="3100" dirty="0" smtClean="0"/>
          </a:p>
          <a:p>
            <a:pPr lvl="1"/>
            <a:endParaRPr lang="el-GR" dirty="0"/>
          </a:p>
        </p:txBody>
      </p:sp>
      <p:sp>
        <p:nvSpPr>
          <p:cNvPr id="2" name="Θέση υποσέλιδου 1" descr="."/>
          <p:cNvSpPr>
            <a:spLocks noGrp="1"/>
          </p:cNvSpPr>
          <p:nvPr>
            <p:ph type="ftr" sz="quarter" idx="11"/>
            <p:custDataLst>
              <p:tags r:id="rId2"/>
            </p:custDataLst>
          </p:nvPr>
        </p:nvSpPr>
        <p:spPr>
          <a:xfrm>
            <a:off x="2483768" y="6356350"/>
            <a:ext cx="3536032" cy="365125"/>
          </a:xfrm>
        </p:spPr>
        <p:txBody>
          <a:bodyPr/>
          <a:lstStyle/>
          <a:p>
            <a:r>
              <a:rPr lang="el-GR" sz="1400" dirty="0">
                <a:solidFill>
                  <a:schemeClr val="tx1"/>
                </a:solidFill>
              </a:rPr>
              <a:t>Σύνθετα υλικά – Μέταλλα – Κεραμικά - Γυαλί</a:t>
            </a:r>
            <a:endParaRPr lang="en-US" sz="1400" dirty="0">
              <a:solidFill>
                <a:schemeClr val="tx1"/>
              </a:solidFill>
            </a:endParaRPr>
          </a:p>
        </p:txBody>
      </p:sp>
      <p:sp>
        <p:nvSpPr>
          <p:cNvPr id="6" name="Θέση αριθμού διαφάνειας 1" descr="."/>
          <p:cNvSpPr>
            <a:spLocks noGrp="1"/>
          </p:cNvSpPr>
          <p:nvPr>
            <p:ph type="sldNum" sz="quarter" idx="12"/>
            <p:custDataLst>
              <p:tags r:id="rId3"/>
            </p:custDataLst>
          </p:nvPr>
        </p:nvSpPr>
        <p:spPr/>
        <p:txBody>
          <a:bodyPr/>
          <a:lstStyle/>
          <a:p>
            <a:fld id="{53C4726A-630D-4CB4-B088-BAB00F4188E9}" type="slidenum">
              <a:rPr lang="el-GR" sz="1400" smtClean="0">
                <a:solidFill>
                  <a:schemeClr val="tx1"/>
                </a:solidFill>
              </a:rPr>
              <a:t>6</a:t>
            </a:fld>
            <a:endParaRPr lang="el-GR" dirty="0">
              <a:solidFill>
                <a:schemeClr val="tx1"/>
              </a:solidFill>
            </a:endParaRPr>
          </a:p>
        </p:txBody>
      </p:sp>
    </p:spTree>
    <p:extLst>
      <p:ext uri="{BB962C8B-B14F-4D97-AF65-F5344CB8AC3E}">
        <p14:creationId xmlns:p14="http://schemas.microsoft.com/office/powerpoint/2010/main" val="40632052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1"/>
            </p:custDataLst>
          </p:nvPr>
        </p:nvSpPr>
        <p:spPr/>
        <p:txBody>
          <a:bodyPr>
            <a:normAutofit/>
          </a:bodyPr>
          <a:lstStyle/>
          <a:p>
            <a:r>
              <a:rPr lang="el-GR" b="1" dirty="0" smtClean="0"/>
              <a:t>Σύνθετα υλικά </a:t>
            </a:r>
            <a:r>
              <a:rPr lang="en-US" b="1" dirty="0" smtClean="0"/>
              <a:t>(2/2)</a:t>
            </a:r>
            <a:endParaRPr lang="el-GR" b="1" dirty="0"/>
          </a:p>
        </p:txBody>
      </p:sp>
      <p:sp>
        <p:nvSpPr>
          <p:cNvPr id="3" name="Content Placeholder 2"/>
          <p:cNvSpPr>
            <a:spLocks noGrp="1"/>
          </p:cNvSpPr>
          <p:nvPr>
            <p:ph idx="1"/>
          </p:nvPr>
        </p:nvSpPr>
        <p:spPr>
          <a:xfrm>
            <a:off x="457200" y="1484784"/>
            <a:ext cx="8229600" cy="4641379"/>
          </a:xfrm>
        </p:spPr>
        <p:txBody>
          <a:bodyPr>
            <a:normAutofit/>
          </a:bodyPr>
          <a:lstStyle/>
          <a:p>
            <a:r>
              <a:rPr lang="el-GR" altLang="el-GR" sz="2800" dirty="0"/>
              <a:t>Το γεγονός αυτό σε συνδυασμό με το χαμηλό κόστος των οικολογικών υλικών, έχει στρέψει το ενδιαφέρον της παγκόσμιας βιομηχανίας στη χρήση τέτοιων υλικών, όπως ίνες από </a:t>
            </a:r>
            <a:r>
              <a:rPr lang="el-GR" altLang="el-GR" sz="2800" b="1" dirty="0"/>
              <a:t>ξύλο , λινάρι , κάνναβη</a:t>
            </a:r>
            <a:r>
              <a:rPr lang="el-GR" altLang="el-GR" sz="2800" dirty="0"/>
              <a:t> , σαν πρόσθετα για την </a:t>
            </a:r>
            <a:r>
              <a:rPr lang="el-GR" altLang="el-GR" sz="2800" b="1" dirty="0" smtClean="0"/>
              <a:t>κατασκευή συνθετικών υλικών. </a:t>
            </a:r>
          </a:p>
          <a:p>
            <a:r>
              <a:rPr lang="el-GR" sz="2800" dirty="0"/>
              <a:t>Η χρησιμοποίηση των παραπάνω υλικών </a:t>
            </a:r>
            <a:r>
              <a:rPr lang="el-GR" sz="2800" b="1" dirty="0"/>
              <a:t>διπλασιάστηκε</a:t>
            </a:r>
            <a:r>
              <a:rPr lang="el-GR" sz="2800" dirty="0"/>
              <a:t> μέσα στο 2000 και αναμένεται να παρουσιάσει μία </a:t>
            </a:r>
            <a:r>
              <a:rPr lang="el-GR" sz="2800" b="1" dirty="0"/>
              <a:t>αύξηση της τάξης του 60% </a:t>
            </a:r>
            <a:r>
              <a:rPr lang="el-GR" sz="2800" dirty="0"/>
              <a:t>την πενταετία που διανύουμε (2002 </a:t>
            </a:r>
            <a:r>
              <a:rPr lang="el-GR" sz="2800" dirty="0" smtClean="0"/>
              <a:t>-2006).</a:t>
            </a:r>
            <a:endParaRPr lang="el-GR" sz="2800" dirty="0"/>
          </a:p>
          <a:p>
            <a:pPr marL="0" indent="0">
              <a:buNone/>
            </a:pPr>
            <a:endParaRPr lang="el-GR" sz="2800" dirty="0" smtClean="0"/>
          </a:p>
          <a:p>
            <a:pPr lvl="1"/>
            <a:endParaRPr lang="el-GR" dirty="0"/>
          </a:p>
        </p:txBody>
      </p:sp>
      <p:sp>
        <p:nvSpPr>
          <p:cNvPr id="2" name="Θέση υποσέλιδου 1" descr="."/>
          <p:cNvSpPr>
            <a:spLocks noGrp="1"/>
          </p:cNvSpPr>
          <p:nvPr>
            <p:ph type="ftr" sz="quarter" idx="11"/>
            <p:custDataLst>
              <p:tags r:id="rId2"/>
            </p:custDataLst>
          </p:nvPr>
        </p:nvSpPr>
        <p:spPr>
          <a:xfrm>
            <a:off x="2051720" y="6356350"/>
            <a:ext cx="4752528" cy="365125"/>
          </a:xfrm>
        </p:spPr>
        <p:txBody>
          <a:bodyPr/>
          <a:lstStyle/>
          <a:p>
            <a:r>
              <a:rPr lang="el-GR" sz="1400" dirty="0">
                <a:solidFill>
                  <a:schemeClr val="tx1"/>
                </a:solidFill>
              </a:rPr>
              <a:t>Σύνθετα υλικά – Μέταλλα – Κεραμικά - Γυαλί</a:t>
            </a:r>
            <a:endParaRPr lang="en-US" sz="1400" dirty="0">
              <a:solidFill>
                <a:schemeClr val="tx1"/>
              </a:solidFill>
            </a:endParaRPr>
          </a:p>
        </p:txBody>
      </p:sp>
      <p:sp>
        <p:nvSpPr>
          <p:cNvPr id="6" name="Θέση αριθμού διαφάνειας 1" descr="."/>
          <p:cNvSpPr>
            <a:spLocks noGrp="1"/>
          </p:cNvSpPr>
          <p:nvPr>
            <p:ph type="sldNum" sz="quarter" idx="12"/>
            <p:custDataLst>
              <p:tags r:id="rId3"/>
            </p:custDataLst>
          </p:nvPr>
        </p:nvSpPr>
        <p:spPr/>
        <p:txBody>
          <a:bodyPr/>
          <a:lstStyle/>
          <a:p>
            <a:fld id="{53C4726A-630D-4CB4-B088-BAB00F4188E9}" type="slidenum">
              <a:rPr lang="el-GR" sz="1400" smtClean="0">
                <a:solidFill>
                  <a:schemeClr val="tx1"/>
                </a:solidFill>
              </a:rPr>
              <a:t>7</a:t>
            </a:fld>
            <a:endParaRPr lang="el-GR" dirty="0">
              <a:solidFill>
                <a:schemeClr val="tx1"/>
              </a:solidFill>
            </a:endParaRPr>
          </a:p>
        </p:txBody>
      </p:sp>
    </p:spTree>
    <p:extLst>
      <p:ext uri="{BB962C8B-B14F-4D97-AF65-F5344CB8AC3E}">
        <p14:creationId xmlns:p14="http://schemas.microsoft.com/office/powerpoint/2010/main" val="27301412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1"/>
            </p:custDataLst>
          </p:nvPr>
        </p:nvSpPr>
        <p:spPr/>
        <p:txBody>
          <a:bodyPr>
            <a:normAutofit/>
          </a:bodyPr>
          <a:lstStyle/>
          <a:p>
            <a:r>
              <a:rPr lang="el-GR" b="1" dirty="0" smtClean="0"/>
              <a:t>Φυσικές Ίνες</a:t>
            </a:r>
            <a:endParaRPr lang="el-GR" b="1" dirty="0"/>
          </a:p>
        </p:txBody>
      </p:sp>
      <p:sp>
        <p:nvSpPr>
          <p:cNvPr id="3" name="Content Placeholder 2"/>
          <p:cNvSpPr>
            <a:spLocks noGrp="1"/>
          </p:cNvSpPr>
          <p:nvPr>
            <p:ph idx="1"/>
          </p:nvPr>
        </p:nvSpPr>
        <p:spPr>
          <a:xfrm>
            <a:off x="457200" y="1484784"/>
            <a:ext cx="8229600" cy="4641379"/>
          </a:xfrm>
        </p:spPr>
        <p:txBody>
          <a:bodyPr>
            <a:normAutofit fontScale="85000" lnSpcReduction="20000"/>
          </a:bodyPr>
          <a:lstStyle/>
          <a:p>
            <a:pPr marL="0" indent="0">
              <a:buNone/>
            </a:pPr>
            <a:r>
              <a:rPr lang="el-GR" altLang="el-GR" sz="2800" b="1" dirty="0" smtClean="0"/>
              <a:t>Πλεονεκτήματα</a:t>
            </a:r>
          </a:p>
          <a:p>
            <a:r>
              <a:rPr lang="el-GR" sz="2800" dirty="0"/>
              <a:t>είναι ανανεώσιμες, είναι άφθονες και φτηνές </a:t>
            </a:r>
          </a:p>
          <a:p>
            <a:r>
              <a:rPr lang="el-GR" sz="2800" dirty="0"/>
              <a:t>έχουν χαμηλό βάρος </a:t>
            </a:r>
          </a:p>
          <a:p>
            <a:r>
              <a:rPr lang="el-GR" sz="2800" dirty="0"/>
              <a:t>έχουν καλές μηχανικές αντοχές </a:t>
            </a:r>
          </a:p>
          <a:p>
            <a:r>
              <a:rPr lang="el-GR" sz="2800" dirty="0"/>
              <a:t>έχουν καλές ακουστικές και θερμομονωτικές ιδιότητες </a:t>
            </a:r>
          </a:p>
          <a:p>
            <a:r>
              <a:rPr lang="el-GR" sz="2800" dirty="0"/>
              <a:t>δεν ρυπαίνουν το περιβάλλον </a:t>
            </a:r>
          </a:p>
          <a:p>
            <a:pPr marL="0" indent="0">
              <a:buNone/>
            </a:pPr>
            <a:r>
              <a:rPr lang="el-GR" altLang="el-GR" sz="2800" b="1" dirty="0" smtClean="0"/>
              <a:t>Μειονεκτήματα</a:t>
            </a:r>
          </a:p>
          <a:p>
            <a:r>
              <a:rPr lang="el-GR" altLang="el-GR" sz="2800" dirty="0"/>
              <a:t>Μικρή </a:t>
            </a:r>
            <a:r>
              <a:rPr lang="el-GR" altLang="el-GR" sz="2800" dirty="0" err="1"/>
              <a:t>διαστασιακή</a:t>
            </a:r>
            <a:r>
              <a:rPr lang="el-GR" altLang="el-GR" sz="2800" dirty="0"/>
              <a:t> σταθερότητα και βιολογική ανθεκτικότητα. </a:t>
            </a:r>
          </a:p>
          <a:p>
            <a:r>
              <a:rPr lang="el-GR" altLang="el-GR" sz="2800" dirty="0"/>
              <a:t>Προβλήματα στην επίτευξη ικανοποιητικού βαθμού συγκόλλησης. </a:t>
            </a:r>
          </a:p>
          <a:p>
            <a:r>
              <a:rPr lang="el-GR" altLang="el-GR" sz="2800" dirty="0"/>
              <a:t>Αντιμετωπίζονται με επιμέρους χειρισμούς, όπως χημική ή θερμική τροποποίηση </a:t>
            </a:r>
          </a:p>
          <a:p>
            <a:pPr marL="0" indent="0">
              <a:buNone/>
            </a:pPr>
            <a:endParaRPr lang="el-GR" sz="2800" dirty="0"/>
          </a:p>
          <a:p>
            <a:pPr marL="0" indent="0">
              <a:buNone/>
            </a:pPr>
            <a:endParaRPr lang="el-GR" sz="2800" dirty="0" smtClean="0"/>
          </a:p>
          <a:p>
            <a:pPr lvl="1"/>
            <a:endParaRPr lang="el-GR" dirty="0"/>
          </a:p>
        </p:txBody>
      </p:sp>
      <p:sp>
        <p:nvSpPr>
          <p:cNvPr id="2" name="Θέση υποσέλιδου 1" descr="."/>
          <p:cNvSpPr>
            <a:spLocks noGrp="1"/>
          </p:cNvSpPr>
          <p:nvPr>
            <p:ph type="ftr" sz="quarter" idx="11"/>
            <p:custDataLst>
              <p:tags r:id="rId2"/>
            </p:custDataLst>
          </p:nvPr>
        </p:nvSpPr>
        <p:spPr>
          <a:xfrm>
            <a:off x="1835696" y="6356350"/>
            <a:ext cx="5184576" cy="365125"/>
          </a:xfrm>
        </p:spPr>
        <p:txBody>
          <a:bodyPr/>
          <a:lstStyle/>
          <a:p>
            <a:r>
              <a:rPr lang="el-GR" sz="1400" dirty="0">
                <a:solidFill>
                  <a:schemeClr val="tx1"/>
                </a:solidFill>
              </a:rPr>
              <a:t>Σύνθετα υλικά – Μέταλλα – Κεραμικά - Γυαλί</a:t>
            </a:r>
            <a:endParaRPr lang="en-US" sz="1400" dirty="0">
              <a:solidFill>
                <a:schemeClr val="tx1"/>
              </a:solidFill>
            </a:endParaRPr>
          </a:p>
        </p:txBody>
      </p:sp>
      <p:sp>
        <p:nvSpPr>
          <p:cNvPr id="6" name="Θέση αριθμού διαφάνειας 1" descr="."/>
          <p:cNvSpPr>
            <a:spLocks noGrp="1"/>
          </p:cNvSpPr>
          <p:nvPr>
            <p:ph type="sldNum" sz="quarter" idx="12"/>
            <p:custDataLst>
              <p:tags r:id="rId3"/>
            </p:custDataLst>
          </p:nvPr>
        </p:nvSpPr>
        <p:spPr/>
        <p:txBody>
          <a:bodyPr/>
          <a:lstStyle/>
          <a:p>
            <a:fld id="{53C4726A-630D-4CB4-B088-BAB00F4188E9}" type="slidenum">
              <a:rPr lang="el-GR" sz="1400" smtClean="0">
                <a:solidFill>
                  <a:schemeClr val="tx1"/>
                </a:solidFill>
              </a:rPr>
              <a:t>8</a:t>
            </a:fld>
            <a:endParaRPr lang="el-GR" dirty="0">
              <a:solidFill>
                <a:schemeClr val="tx1"/>
              </a:solidFill>
            </a:endParaRPr>
          </a:p>
        </p:txBody>
      </p:sp>
    </p:spTree>
    <p:extLst>
      <p:ext uri="{BB962C8B-B14F-4D97-AF65-F5344CB8AC3E}">
        <p14:creationId xmlns:p14="http://schemas.microsoft.com/office/powerpoint/2010/main" val="11995341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2"/>
            </p:custDataLst>
          </p:nvPr>
        </p:nvSpPr>
        <p:spPr/>
        <p:txBody>
          <a:bodyPr>
            <a:normAutofit fontScale="90000"/>
          </a:bodyPr>
          <a:lstStyle/>
          <a:p>
            <a:r>
              <a:rPr lang="el-GR" b="1" dirty="0" smtClean="0"/>
              <a:t>Σύνθετα υλικά Ξύλου – Πλαστικού </a:t>
            </a:r>
            <a:r>
              <a:rPr lang="en-US" b="1" dirty="0" smtClean="0"/>
              <a:t>(</a:t>
            </a:r>
            <a:r>
              <a:rPr lang="el-GR" b="1" dirty="0" smtClean="0"/>
              <a:t>1</a:t>
            </a:r>
            <a:r>
              <a:rPr lang="en-US" b="1" dirty="0" smtClean="0"/>
              <a:t>/3)</a:t>
            </a:r>
            <a:endParaRPr lang="el-GR" b="1" dirty="0"/>
          </a:p>
        </p:txBody>
      </p:sp>
      <p:sp>
        <p:nvSpPr>
          <p:cNvPr id="3" name="Content Placeholder 2"/>
          <p:cNvSpPr>
            <a:spLocks noGrp="1"/>
          </p:cNvSpPr>
          <p:nvPr>
            <p:ph idx="1"/>
          </p:nvPr>
        </p:nvSpPr>
        <p:spPr>
          <a:xfrm>
            <a:off x="457200" y="1484785"/>
            <a:ext cx="8229600" cy="1728192"/>
          </a:xfrm>
        </p:spPr>
        <p:txBody>
          <a:bodyPr>
            <a:normAutofit lnSpcReduction="10000"/>
          </a:bodyPr>
          <a:lstStyle/>
          <a:p>
            <a:pPr marL="0" indent="0">
              <a:buNone/>
            </a:pPr>
            <a:r>
              <a:rPr lang="el-GR" altLang="el-GR" sz="2800" dirty="0"/>
              <a:t>Βασίζονται στη χρησιμοποίηση ινών ξύλου σαν πρόσθετα για την κατασκευή διαφόρων συνθετικών υλικών, όπως ξύλινα δάπεδα, φράχτες και πλαίσια πορτών και </a:t>
            </a:r>
            <a:r>
              <a:rPr lang="el-GR" altLang="el-GR" sz="2800" dirty="0" smtClean="0"/>
              <a:t>παραθύρων. </a:t>
            </a:r>
            <a:endParaRPr lang="el-GR" sz="2800" dirty="0" smtClean="0"/>
          </a:p>
          <a:p>
            <a:pPr marL="0" indent="0">
              <a:buNone/>
            </a:pPr>
            <a:endParaRPr lang="el-GR" sz="2800" dirty="0" smtClean="0"/>
          </a:p>
          <a:p>
            <a:pPr lvl="1"/>
            <a:endParaRPr lang="el-GR" dirty="0"/>
          </a:p>
        </p:txBody>
      </p:sp>
      <p:pic>
        <p:nvPicPr>
          <p:cNvPr id="7" name="Picture 2" descr="Εικόνα που δείχνει ένα πλαίσιο παραθύρου και μια ξύλινη σύνθεση."/>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a:xfrm>
            <a:off x="285749" y="3140968"/>
            <a:ext cx="8715375" cy="3214688"/>
          </a:xfrm>
          <a:prstGeom prst="rect">
            <a:avLst/>
          </a:prstGeom>
          <a:noFill/>
        </p:spPr>
      </p:pic>
      <p:sp>
        <p:nvSpPr>
          <p:cNvPr id="2" name="Θέση υποσέλιδου 1" descr="."/>
          <p:cNvSpPr>
            <a:spLocks noGrp="1"/>
          </p:cNvSpPr>
          <p:nvPr>
            <p:ph type="ftr" sz="quarter" idx="11"/>
            <p:custDataLst>
              <p:tags r:id="rId3"/>
            </p:custDataLst>
          </p:nvPr>
        </p:nvSpPr>
        <p:spPr>
          <a:xfrm>
            <a:off x="2123728" y="6356350"/>
            <a:ext cx="4464496" cy="365125"/>
          </a:xfrm>
        </p:spPr>
        <p:txBody>
          <a:bodyPr/>
          <a:lstStyle/>
          <a:p>
            <a:r>
              <a:rPr lang="el-GR" sz="1400" dirty="0">
                <a:solidFill>
                  <a:schemeClr val="tx1"/>
                </a:solidFill>
              </a:rPr>
              <a:t>Σύνθετα υλικά – Μέταλλα – Κεραμικά - Γυαλί</a:t>
            </a:r>
            <a:endParaRPr lang="en-US" sz="1400" dirty="0">
              <a:solidFill>
                <a:schemeClr val="tx1"/>
              </a:solidFill>
            </a:endParaRPr>
          </a:p>
        </p:txBody>
      </p:sp>
      <p:sp>
        <p:nvSpPr>
          <p:cNvPr id="6" name="Θέση αριθμού διαφάνειας 1" descr="."/>
          <p:cNvSpPr>
            <a:spLocks noGrp="1"/>
          </p:cNvSpPr>
          <p:nvPr>
            <p:ph type="sldNum" sz="quarter" idx="12"/>
            <p:custDataLst>
              <p:tags r:id="rId4"/>
            </p:custDataLst>
          </p:nvPr>
        </p:nvSpPr>
        <p:spPr/>
        <p:txBody>
          <a:bodyPr/>
          <a:lstStyle/>
          <a:p>
            <a:fld id="{53C4726A-630D-4CB4-B088-BAB00F4188E9}" type="slidenum">
              <a:rPr lang="el-GR" sz="1400" smtClean="0">
                <a:solidFill>
                  <a:schemeClr val="tx1"/>
                </a:solidFill>
              </a:rPr>
              <a:t>9</a:t>
            </a:fld>
            <a:endParaRPr lang="el-GR" dirty="0">
              <a:solidFill>
                <a:schemeClr val="tx1"/>
              </a:solidFill>
            </a:endParaRPr>
          </a:p>
        </p:txBody>
      </p:sp>
    </p:spTree>
    <p:custDataLst>
      <p:tags r:id="rId1"/>
    </p:custDataLst>
    <p:extLst>
      <p:ext uri="{BB962C8B-B14F-4D97-AF65-F5344CB8AC3E}">
        <p14:creationId xmlns:p14="http://schemas.microsoft.com/office/powerpoint/2010/main" val="354359929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7/2/2014 11:59:16 πμ"/>
</p:tagLst>
</file>

<file path=ppt/tags/tag1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0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01.xml><?xml version="1.0" encoding="utf-8"?>
<p:tagLst xmlns:a="http://schemas.openxmlformats.org/drawingml/2006/main" xmlns:r="http://schemas.openxmlformats.org/officeDocument/2006/relationships" xmlns:p="http://schemas.openxmlformats.org/presentationml/2006/main">
  <p:tag name="ZHAW.ACCESSIBILITYADDIN.READINGORDER" val="4,3,2,6,"/>
</p:tagLst>
</file>

<file path=ppt/tags/tag10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0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0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05.xml><?xml version="1.0" encoding="utf-8"?>
<p:tagLst xmlns:a="http://schemas.openxmlformats.org/drawingml/2006/main" xmlns:r="http://schemas.openxmlformats.org/officeDocument/2006/relationships" xmlns:p="http://schemas.openxmlformats.org/presentationml/2006/main">
  <p:tag name="ZHAW.ACCESSIBILITYADDIN.READINGORDER" val="4,3,2,6,"/>
</p:tagLst>
</file>

<file path=ppt/tags/tag10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0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08.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09.xml><?xml version="1.0" encoding="utf-8"?>
<p:tagLst xmlns:a="http://schemas.openxmlformats.org/drawingml/2006/main" xmlns:r="http://schemas.openxmlformats.org/officeDocument/2006/relationships" xmlns:p="http://schemas.openxmlformats.org/presentationml/2006/main">
  <p:tag name="ZHAW.ACCESSIBILITYADDIN.READINGORDER" val="4,3,2,6,"/>
</p:tagLst>
</file>

<file path=ppt/tags/tag1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1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1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1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1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1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1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16.xml><?xml version="1.0" encoding="utf-8"?>
<p:tagLst xmlns:a="http://schemas.openxmlformats.org/drawingml/2006/main" xmlns:r="http://schemas.openxmlformats.org/officeDocument/2006/relationships" xmlns:p="http://schemas.openxmlformats.org/presentationml/2006/main">
  <p:tag name="ZHAW.ACCESSIBILITYADDIN.READINGORDER" val="4,3,8,2,6,"/>
</p:tagLst>
</file>

<file path=ppt/tags/tag11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18.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1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20.xml><?xml version="1.0" encoding="utf-8"?>
<p:tagLst xmlns:a="http://schemas.openxmlformats.org/drawingml/2006/main" xmlns:r="http://schemas.openxmlformats.org/officeDocument/2006/relationships" xmlns:p="http://schemas.openxmlformats.org/presentationml/2006/main">
  <p:tag name="ZHAW.ACCESSIBILITYADDIN.READINGORDER" val="4,3,2,6,"/>
</p:tagLst>
</file>

<file path=ppt/tags/tag12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2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2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24.xml><?xml version="1.0" encoding="utf-8"?>
<p:tagLst xmlns:a="http://schemas.openxmlformats.org/drawingml/2006/main" xmlns:r="http://schemas.openxmlformats.org/officeDocument/2006/relationships" xmlns:p="http://schemas.openxmlformats.org/presentationml/2006/main">
  <p:tag name="ZHAW.ACCESSIBILITYADDIN.READINGORDER" val="4,3,2,6,"/>
</p:tagLst>
</file>

<file path=ppt/tags/tag12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2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2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28.xml><?xml version="1.0" encoding="utf-8"?>
<p:tagLst xmlns:a="http://schemas.openxmlformats.org/drawingml/2006/main" xmlns:r="http://schemas.openxmlformats.org/officeDocument/2006/relationships" xmlns:p="http://schemas.openxmlformats.org/presentationml/2006/main">
  <p:tag name="ZHAW.ACCESSIBILITYADDIN.READINGORDER" val="4,3,2,6,"/>
</p:tagLst>
</file>

<file path=ppt/tags/tag12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3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3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32.xml><?xml version="1.0" encoding="utf-8"?>
<p:tagLst xmlns:a="http://schemas.openxmlformats.org/drawingml/2006/main" xmlns:r="http://schemas.openxmlformats.org/officeDocument/2006/relationships" xmlns:p="http://schemas.openxmlformats.org/presentationml/2006/main">
  <p:tag name="ZHAW.ACCESSIBILITYADDIN.READINGORDER" val="4,3,2,6,"/>
</p:tagLst>
</file>

<file path=ppt/tags/tag13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3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3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36.xml><?xml version="1.0" encoding="utf-8"?>
<p:tagLst xmlns:a="http://schemas.openxmlformats.org/drawingml/2006/main" xmlns:r="http://schemas.openxmlformats.org/officeDocument/2006/relationships" xmlns:p="http://schemas.openxmlformats.org/presentationml/2006/main">
  <p:tag name="ZHAW.ACCESSIBILITYADDIN.READINGORDER" val="4,3,2,6,"/>
</p:tagLst>
</file>

<file path=ppt/tags/tag13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38.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3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40.xml><?xml version="1.0" encoding="utf-8"?>
<p:tagLst xmlns:a="http://schemas.openxmlformats.org/drawingml/2006/main" xmlns:r="http://schemas.openxmlformats.org/officeDocument/2006/relationships" xmlns:p="http://schemas.openxmlformats.org/presentationml/2006/main">
  <p:tag name="ZHAW.ACCESSIBILITYADDIN.READINGORDER" val="4,3,2,6,"/>
</p:tagLst>
</file>

<file path=ppt/tags/tag14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4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4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44.xml><?xml version="1.0" encoding="utf-8"?>
<p:tagLst xmlns:a="http://schemas.openxmlformats.org/drawingml/2006/main" xmlns:r="http://schemas.openxmlformats.org/officeDocument/2006/relationships" xmlns:p="http://schemas.openxmlformats.org/presentationml/2006/main">
  <p:tag name="ZHAW.ACCESSIBILITYADDIN.READINGORDER" val="4,3,2,6,"/>
</p:tagLst>
</file>

<file path=ppt/tags/tag14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4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4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48.xml><?xml version="1.0" encoding="utf-8"?>
<p:tagLst xmlns:a="http://schemas.openxmlformats.org/drawingml/2006/main" xmlns:r="http://schemas.openxmlformats.org/officeDocument/2006/relationships" xmlns:p="http://schemas.openxmlformats.org/presentationml/2006/main">
  <p:tag name="ZHAW.ACCESSIBILITYADDIN.READINGORDER" val="4,3,7,2,6,"/>
</p:tagLst>
</file>

<file path=ppt/tags/tag14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5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5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52.xml><?xml version="1.0" encoding="utf-8"?>
<p:tagLst xmlns:a="http://schemas.openxmlformats.org/drawingml/2006/main" xmlns:r="http://schemas.openxmlformats.org/officeDocument/2006/relationships" xmlns:p="http://schemas.openxmlformats.org/presentationml/2006/main">
  <p:tag name="ZHAW.ACCESSIBILITYADDIN.READINGORDER" val="2,3,8,7,"/>
</p:tagLst>
</file>

<file path=ppt/tags/tag15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6.xml><?xml version="1.0" encoding="utf-8"?>
<p:tagLst xmlns:a="http://schemas.openxmlformats.org/drawingml/2006/main" xmlns:r="http://schemas.openxmlformats.org/officeDocument/2006/relationships" xmlns:p="http://schemas.openxmlformats.org/presentationml/2006/main">
  <p:tag name="ZHAW.ACCESSIBILITYADDIN.READINGORDER" val="6146,4,14,7,9,8,6153,"/>
</p:tagLst>
</file>

<file path=ppt/tags/tag1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8.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2050,2051,3,9,8,"/>
</p:tagLst>
</file>

<file path=ppt/tags/tag2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8.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3.xml><?xml version="1.0" encoding="utf-8"?>
<p:tagLst xmlns:a="http://schemas.openxmlformats.org/drawingml/2006/main" xmlns:r="http://schemas.openxmlformats.org/officeDocument/2006/relationships" xmlns:p="http://schemas.openxmlformats.org/presentationml/2006/main">
  <p:tag name="ZHAW.ACCESSIBILITYADDIN.READINGORDER" val="4,3,7,2,6,"/>
</p:tagLst>
</file>

<file path=ppt/tags/tag3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8.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6.xml><?xml version="1.0" encoding="utf-8"?>
<p:tagLst xmlns:a="http://schemas.openxmlformats.org/drawingml/2006/main" xmlns:r="http://schemas.openxmlformats.org/officeDocument/2006/relationships" xmlns:p="http://schemas.openxmlformats.org/presentationml/2006/main">
  <p:tag name="ZHAW.ACCESSIBILITYADDIN.READINGORDER" val="4,3,8,2,6,"/>
</p:tagLst>
</file>

<file path=ppt/tags/tag4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8.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xml><?xml version="1.0" encoding="utf-8"?>
<p:tagLst xmlns:a="http://schemas.openxmlformats.org/drawingml/2006/main" xmlns:r="http://schemas.openxmlformats.org/officeDocument/2006/relationships" xmlns:p="http://schemas.openxmlformats.org/presentationml/2006/main">
  <p:tag name="ZHAW.ACCESSIBILITYADDIN.READINGORDER" val="3074,3075,1026,3077,"/>
</p:tagLst>
</file>

<file path=ppt/tags/tag50.xml><?xml version="1.0" encoding="utf-8"?>
<p:tagLst xmlns:a="http://schemas.openxmlformats.org/drawingml/2006/main" xmlns:r="http://schemas.openxmlformats.org/officeDocument/2006/relationships" xmlns:p="http://schemas.openxmlformats.org/presentationml/2006/main">
  <p:tag name="ZHAW.ACCESSIBILITYADDIN.READINGORDER" val="4,3,7,2,6,"/>
</p:tagLst>
</file>

<file path=ppt/tags/tag5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7.xml><?xml version="1.0" encoding="utf-8"?>
<p:tagLst xmlns:a="http://schemas.openxmlformats.org/drawingml/2006/main" xmlns:r="http://schemas.openxmlformats.org/officeDocument/2006/relationships" xmlns:p="http://schemas.openxmlformats.org/presentationml/2006/main">
  <p:tag name="ZHAW.ACCESSIBILITYADDIN.READINGORDER" val="4,3,7,2,6,"/>
</p:tagLst>
</file>

<file path=ppt/tags/tag5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5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8.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0.xml><?xml version="1.0" encoding="utf-8"?>
<p:tagLst xmlns:a="http://schemas.openxmlformats.org/drawingml/2006/main" xmlns:r="http://schemas.openxmlformats.org/officeDocument/2006/relationships" xmlns:p="http://schemas.openxmlformats.org/presentationml/2006/main">
  <p:tag name="ZHAW.ACCESSIBILITYADDIN.READINGORDER" val="4,9,2,6,"/>
</p:tagLst>
</file>

<file path=ppt/tags/tag7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4.xml><?xml version="1.0" encoding="utf-8"?>
<p:tagLst xmlns:a="http://schemas.openxmlformats.org/drawingml/2006/main" xmlns:r="http://schemas.openxmlformats.org/officeDocument/2006/relationships" xmlns:p="http://schemas.openxmlformats.org/presentationml/2006/main">
  <p:tag name="ZHAW.ACCESSIBILITYADDIN.READINGORDER" val="4,3,7,2,6,"/>
</p:tagLst>
</file>

<file path=ppt/tags/tag7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8.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8.xml><?xml version="1.0" encoding="utf-8"?>
<p:tagLst xmlns:a="http://schemas.openxmlformats.org/drawingml/2006/main" xmlns:r="http://schemas.openxmlformats.org/officeDocument/2006/relationships" xmlns:p="http://schemas.openxmlformats.org/presentationml/2006/main">
  <p:tag name="ZHAW.ACCESSIBILITYADDIN.READINGORDER" val="4098,4099,6,3,"/>
</p:tagLst>
</file>

<file path=ppt/tags/tag8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81.xml><?xml version="1.0" encoding="utf-8"?>
<p:tagLst xmlns:a="http://schemas.openxmlformats.org/drawingml/2006/main" xmlns:r="http://schemas.openxmlformats.org/officeDocument/2006/relationships" xmlns:p="http://schemas.openxmlformats.org/presentationml/2006/main">
  <p:tag name="ZHAW.ACCESSIBILITYADDIN.READINGORDER" val="4,3,2,6,"/>
</p:tagLst>
</file>

<file path=ppt/tags/tag8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8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8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85.xml><?xml version="1.0" encoding="utf-8"?>
<p:tagLst xmlns:a="http://schemas.openxmlformats.org/drawingml/2006/main" xmlns:r="http://schemas.openxmlformats.org/officeDocument/2006/relationships" xmlns:p="http://schemas.openxmlformats.org/presentationml/2006/main">
  <p:tag name="ZHAW.ACCESSIBILITYADDIN.READINGORDER" val="4,3,7,2,6,"/>
</p:tagLst>
</file>

<file path=ppt/tags/tag8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8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88.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89.xml><?xml version="1.0" encoding="utf-8"?>
<p:tagLst xmlns:a="http://schemas.openxmlformats.org/drawingml/2006/main" xmlns:r="http://schemas.openxmlformats.org/officeDocument/2006/relationships" xmlns:p="http://schemas.openxmlformats.org/presentationml/2006/main">
  <p:tag name="ZHAW.ACCESSIBILITYADDIN.READINGORDER" val="4,3,2,6,"/>
</p:tagLst>
</file>

<file path=ppt/tags/tag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9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9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9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93.xml><?xml version="1.0" encoding="utf-8"?>
<p:tagLst xmlns:a="http://schemas.openxmlformats.org/drawingml/2006/main" xmlns:r="http://schemas.openxmlformats.org/officeDocument/2006/relationships" xmlns:p="http://schemas.openxmlformats.org/presentationml/2006/main">
  <p:tag name="ZHAW.ACCESSIBILITYADDIN.READINGORDER" val="4,3,2,6,"/>
</p:tagLst>
</file>

<file path=ppt/tags/tag9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9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9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97.xml><?xml version="1.0" encoding="utf-8"?>
<p:tagLst xmlns:a="http://schemas.openxmlformats.org/drawingml/2006/main" xmlns:r="http://schemas.openxmlformats.org/officeDocument/2006/relationships" xmlns:p="http://schemas.openxmlformats.org/presentationml/2006/main">
  <p:tag name="ZHAW.ACCESSIBILITYADDIN.READINGORDER" val="4,3,2,6,"/>
</p:tagLst>
</file>

<file path=ppt/tags/tag98.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9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d = " h t t p : / / w w w . w 3 . o r g / 2 0 0 1 / X M L S c h e m a "   x m l n s : x s i = " h t t p : / / w w w . w 3 . o r g / 2 0 0 1 / X M L S c h e m a - i n s t a n c e " 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 t r u e < / S h o w S h a p e N a m e C o l u m n >  
     < S h o w I s s u e D e s c r i p t i o n > t r u e < / S h o w I s s u e D e s c r i p t i o n >  
 < / D o c u m e n t S e t t i n g s > 
</file>

<file path=customXml/itemProps1.xml><?xml version="1.0" encoding="utf-8"?>
<ds:datastoreItem xmlns:ds="http://schemas.openxmlformats.org/officeDocument/2006/customXml" ds:itemID="{0BA8EBEC-5DFF-427E-BB64-08DC6EB9CF33}">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540</TotalTime>
  <Words>2760</Words>
  <Application>Microsoft Office PowerPoint</Application>
  <PresentationFormat>On-screen Show (4:3)</PresentationFormat>
  <Paragraphs>387</Paragraphs>
  <Slides>41</Slides>
  <Notes>37</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Θέμα του Office</vt:lpstr>
      <vt:lpstr>Πολυμερή και Σύνθετα Υλικά</vt:lpstr>
      <vt:lpstr>Άδειες χρήσης </vt:lpstr>
      <vt:lpstr>Χρηματοδότηση </vt:lpstr>
      <vt:lpstr>Σκοποί ενότητας </vt:lpstr>
      <vt:lpstr>Περιεχόμενα ενότητας</vt:lpstr>
      <vt:lpstr>Σύνθετα υλικά (1/2)</vt:lpstr>
      <vt:lpstr>Σύνθετα υλικά (2/2)</vt:lpstr>
      <vt:lpstr>Φυσικές Ίνες</vt:lpstr>
      <vt:lpstr>Σύνθετα υλικά Ξύλου – Πλαστικού (1/3)</vt:lpstr>
      <vt:lpstr>Σύνθετα υλικά Ξύλου – Πλαστικού (2/3)</vt:lpstr>
      <vt:lpstr>Σύνθετα υλικά Ξύλου – Πλαστικού (3/3)</vt:lpstr>
      <vt:lpstr>Σύνθετα υλικά άλλων φυσικών ινών – πλαστικού (1/4)</vt:lpstr>
      <vt:lpstr>Σύνθετα υλικά άλλων φυσικών ινών – πλαστικού (2/4)</vt:lpstr>
      <vt:lpstr>Σύνθετα υλικά άλλων φυσικών ινών – πλαστικού (3/4)</vt:lpstr>
      <vt:lpstr>Σύνθετα υλικά άλλων φυσικών ινών – πλαστικού (4/4)</vt:lpstr>
      <vt:lpstr>CORIAN – Ομογενείς επιφάνειες</vt:lpstr>
      <vt:lpstr>Μέταλλα και κράματα μετάλλων</vt:lpstr>
      <vt:lpstr>Σίδηρος</vt:lpstr>
      <vt:lpstr>Επιμετάλλωση</vt:lpstr>
      <vt:lpstr>Μέθοδοι επιμετάλλωσης (1/2)</vt:lpstr>
      <vt:lpstr>Μέθοδοι επιμετάλλωσης (2/2)</vt:lpstr>
      <vt:lpstr>Βιομηχανία πυριτικών υλικών</vt:lpstr>
      <vt:lpstr>Κεραμικά (1/2)</vt:lpstr>
      <vt:lpstr>Κεραμικά (2/2)</vt:lpstr>
      <vt:lpstr>Γυαλί (1/10)</vt:lpstr>
      <vt:lpstr>Γυαλί (2/10)</vt:lpstr>
      <vt:lpstr>Γυαλί (3/10)</vt:lpstr>
      <vt:lpstr>Γυαλί (4/10)</vt:lpstr>
      <vt:lpstr>Γυαλί (5/10)</vt:lpstr>
      <vt:lpstr>Γυαλί (6/10)</vt:lpstr>
      <vt:lpstr>Γυαλί (7/10)</vt:lpstr>
      <vt:lpstr>Γυαλί (8/10)</vt:lpstr>
      <vt:lpstr>Γυαλί (9/10)</vt:lpstr>
      <vt:lpstr>Γυαλί (10/10)</vt:lpstr>
      <vt:lpstr>Επεξεργασία γυαλιού (1/6)</vt:lpstr>
      <vt:lpstr>Επεξεργασία γυαλιού (2/6)</vt:lpstr>
      <vt:lpstr>Επεξεργασία γυαλιού (3/6)</vt:lpstr>
      <vt:lpstr>Επεξεργασία γυαλιού (4/6)</vt:lpstr>
      <vt:lpstr>Επεξεργασία γυαλιού (5/6)</vt:lpstr>
      <vt:lpstr>Επεξεργασία γυαλιού (6/6)</vt:lpstr>
      <vt:lpstr>Τέλος ενότητας</vt:lpstr>
    </vt:vector>
  </TitlesOfParts>
  <Company>Τ.Ε.Ι. Θεσσαλίας</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Διασφάλιση Ποιότητας</dc:title>
  <dc:creator>Χρήστος Μέγας</dc:creator>
  <dc:description>ΑΝΟΙΧΤΑ ΑΚΑΔΗΜΑΙΚΑ ΜΑΘΗΜΑΤΑ </dc:description>
  <cp:lastModifiedBy>chris</cp:lastModifiedBy>
  <cp:revision>195</cp:revision>
  <dcterms:created xsi:type="dcterms:W3CDTF">2014-01-04T17:23:58Z</dcterms:created>
  <dcterms:modified xsi:type="dcterms:W3CDTF">2014-05-05T07:30:51Z</dcterms:modified>
  <cp:category>Εκπαιδευτικό υλικό</cp:category>
  <cp:contentStatus>Τελικό</cp:contentStatus>
</cp:coreProperties>
</file>