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4" r:id="rId31"/>
    <p:sldId id="274" r:id="rId32"/>
  </p:sldIdLst>
  <p:sldSz cx="9144000" cy="6858000" type="screen4x3"/>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389" autoAdjust="0"/>
    <p:restoredTop sz="99283" autoAdjust="0"/>
  </p:normalViewPr>
  <p:slideViewPr>
    <p:cSldViewPr>
      <p:cViewPr>
        <p:scale>
          <a:sx n="80" d="100"/>
          <a:sy n="80" d="100"/>
        </p:scale>
        <p:origin x="-1206" y="72"/>
      </p:cViewPr>
      <p:guideLst>
        <p:guide orient="horz" pos="2160"/>
        <p:guide pos="2880"/>
      </p:guideLst>
    </p:cSldViewPr>
  </p:slideViewPr>
  <p:outlineViewPr>
    <p:cViewPr>
      <p:scale>
        <a:sx n="33" d="100"/>
        <a:sy n="33" d="100"/>
      </p:scale>
      <p:origin x="0" y="474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8/7/2015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xmlns=""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928803"/>
            <a:ext cx="7772400" cy="1285883"/>
          </a:xfrm>
        </p:spPr>
        <p:txBody>
          <a:bodyPr/>
          <a:lstStyle/>
          <a:p>
            <a:r>
              <a:rPr lang="el-GR" dirty="0" smtClean="0">
                <a:latin typeface="+mn-lt"/>
              </a:rPr>
              <a:t>Ειδική Φυσική Αγωγή</a:t>
            </a:r>
            <a:endParaRPr lang="el-GR" dirty="0">
              <a:latin typeface="+mn-lt"/>
            </a:endParaRPr>
          </a:p>
        </p:txBody>
      </p:sp>
      <p:sp>
        <p:nvSpPr>
          <p:cNvPr id="3" name="Υπότιτλος 2"/>
          <p:cNvSpPr>
            <a:spLocks noGrp="1"/>
          </p:cNvSpPr>
          <p:nvPr>
            <p:ph type="subTitle" idx="1"/>
          </p:nvPr>
        </p:nvSpPr>
        <p:spPr>
          <a:xfrm>
            <a:off x="683568" y="3286124"/>
            <a:ext cx="7776864" cy="2143140"/>
          </a:xfrm>
        </p:spPr>
        <p:txBody>
          <a:bodyPr>
            <a:noAutofit/>
          </a:bodyPr>
          <a:lstStyle/>
          <a:p>
            <a:r>
              <a:rPr lang="el-GR" sz="2800" b="1" dirty="0">
                <a:latin typeface="+mn-lt"/>
              </a:rPr>
              <a:t>Ενότητα </a:t>
            </a:r>
            <a:r>
              <a:rPr lang="el-GR" sz="2800" b="1" dirty="0" smtClean="0"/>
              <a:t>3</a:t>
            </a:r>
            <a:r>
              <a:rPr lang="el-GR" sz="2800" b="1" dirty="0" smtClean="0">
                <a:latin typeface="+mn-lt"/>
              </a:rPr>
              <a:t>η</a:t>
            </a:r>
            <a:r>
              <a:rPr lang="el-GR" sz="2800" b="1" dirty="0" smtClean="0">
                <a:latin typeface="+mn-lt"/>
              </a:rPr>
              <a:t>:</a:t>
            </a:r>
            <a:r>
              <a:rPr lang="en-US" sz="2800" dirty="0" smtClean="0">
                <a:latin typeface="+mn-lt"/>
              </a:rPr>
              <a:t> </a:t>
            </a:r>
            <a:r>
              <a:rPr lang="el-GR" sz="2800" dirty="0" smtClean="0">
                <a:latin typeface="+mn-lt"/>
              </a:rPr>
              <a:t>Τραυματισμοί </a:t>
            </a:r>
            <a:r>
              <a:rPr lang="el-GR" sz="2800" dirty="0" smtClean="0">
                <a:latin typeface="+mn-lt"/>
              </a:rPr>
              <a:t>Ν</a:t>
            </a:r>
            <a:r>
              <a:rPr lang="el-GR" sz="2800" dirty="0" smtClean="0">
                <a:latin typeface="+mn-lt"/>
              </a:rPr>
              <a:t>ωτιαίου Μυελού</a:t>
            </a:r>
            <a:endParaRPr lang="en-US" sz="2800" dirty="0" smtClean="0">
              <a:latin typeface="+mn-lt"/>
            </a:endParaRPr>
          </a:p>
          <a:p>
            <a:endParaRPr lang="el-GR" sz="2800" dirty="0" smtClean="0">
              <a:latin typeface="+mn-lt"/>
            </a:endParaRPr>
          </a:p>
          <a:p>
            <a:r>
              <a:rPr lang="el-GR" sz="2800" dirty="0" err="1" smtClean="0">
                <a:latin typeface="+mn-lt"/>
              </a:rPr>
              <a:t>Κοκαρίδας</a:t>
            </a:r>
            <a:r>
              <a:rPr lang="el-GR" sz="2800" dirty="0" smtClean="0">
                <a:latin typeface="+mn-lt"/>
              </a:rPr>
              <a:t> Δημήτρης</a:t>
            </a:r>
          </a:p>
          <a:p>
            <a:r>
              <a:rPr lang="el-GR" sz="2800" dirty="0" smtClean="0">
                <a:latin typeface="+mn-lt"/>
              </a:rPr>
              <a:t>Τμήμα</a:t>
            </a:r>
            <a:r>
              <a:rPr lang="en-US" sz="2800" dirty="0" smtClean="0">
                <a:latin typeface="+mn-lt"/>
              </a:rPr>
              <a:t> </a:t>
            </a:r>
            <a:r>
              <a:rPr lang="el-GR" sz="2800" dirty="0" smtClean="0">
                <a:latin typeface="+mn-lt"/>
              </a:rPr>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pic>
        <p:nvPicPr>
          <p:cNvPr id="10" name="Picture 6" descr="http://mirrors.creativecommons.org/presskit/buttons/88x31/png/by-s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95736" y="5826928"/>
            <a:ext cx="1584561" cy="554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5"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685800" y="381000"/>
            <a:ext cx="7772400" cy="762000"/>
          </a:xfrm>
          <a:prstGeom prst="rect">
            <a:avLst/>
          </a:prstGeom>
          <a:noFill/>
          <a:ln w="9525">
            <a:noFill/>
            <a:miter lim="800000"/>
            <a:headEnd/>
            <a:tailEnd/>
          </a:ln>
          <a:effectLst/>
        </p:spPr>
        <p:txBody>
          <a:bodyPr anchor="ctr"/>
          <a:lstStyle/>
          <a:p>
            <a:pPr algn="ctr"/>
            <a:r>
              <a:rPr lang="el-GR" sz="4000" b="1" dirty="0">
                <a:latin typeface="Tahoma" pitchFamily="34" charset="0"/>
              </a:rPr>
              <a:t>Επιπτώσεις</a:t>
            </a:r>
          </a:p>
        </p:txBody>
      </p:sp>
      <p:sp>
        <p:nvSpPr>
          <p:cNvPr id="5125" name="Rectangle 5"/>
          <p:cNvSpPr>
            <a:spLocks noChangeArrowheads="1"/>
          </p:cNvSpPr>
          <p:nvPr/>
        </p:nvSpPr>
        <p:spPr bwMode="auto">
          <a:xfrm>
            <a:off x="539750" y="1628775"/>
            <a:ext cx="8007350" cy="5410200"/>
          </a:xfrm>
          <a:prstGeom prst="rect">
            <a:avLst/>
          </a:prstGeom>
          <a:noFill/>
          <a:ln w="9525">
            <a:noFill/>
            <a:miter lim="800000"/>
            <a:headEnd/>
            <a:tailEnd/>
          </a:ln>
          <a:effectLst/>
        </p:spPr>
        <p:txBody>
          <a:bodyPr/>
          <a:lstStyle/>
          <a:p>
            <a:pPr marL="342900" indent="-342900" algn="just">
              <a:spcBef>
                <a:spcPct val="20000"/>
              </a:spcBef>
              <a:buFontTx/>
              <a:buChar char="•"/>
            </a:pPr>
            <a:r>
              <a:rPr lang="el-GR" sz="2800" dirty="0">
                <a:cs typeface="Times New Roman" pitchFamily="18" charset="0"/>
              </a:rPr>
              <a:t>Μία βλάβη στο νωτιαίο μυελό προκαλεί παράλυση σπονδυλικής στήλης που περιλαμβάνει</a:t>
            </a:r>
            <a:r>
              <a:rPr lang="el-GR" sz="2800" dirty="0"/>
              <a:t>:</a:t>
            </a:r>
            <a:r>
              <a:rPr lang="el-GR" sz="2800" dirty="0">
                <a:cs typeface="Times New Roman" pitchFamily="18" charset="0"/>
              </a:rPr>
              <a:t> </a:t>
            </a:r>
            <a:endParaRPr lang="el-GR" sz="2800" dirty="0"/>
          </a:p>
          <a:p>
            <a:pPr marL="342900" indent="-342900" algn="just">
              <a:spcBef>
                <a:spcPct val="20000"/>
              </a:spcBef>
              <a:buFontTx/>
              <a:buChar char="•"/>
            </a:pPr>
            <a:r>
              <a:rPr lang="el-GR" sz="2800" dirty="0"/>
              <a:t>Τ</a:t>
            </a:r>
            <a:r>
              <a:rPr lang="el-GR" sz="2800" dirty="0">
                <a:cs typeface="Times New Roman" pitchFamily="18" charset="0"/>
              </a:rPr>
              <a:t>ο κεντρικό νευρικό σύστημα (τον έλεγχο της κίνησης και των νεύρων)</a:t>
            </a:r>
            <a:r>
              <a:rPr lang="el-GR" sz="2800" dirty="0"/>
              <a:t>.</a:t>
            </a:r>
          </a:p>
          <a:p>
            <a:pPr marL="342900" indent="-342900" algn="just">
              <a:spcBef>
                <a:spcPct val="20000"/>
              </a:spcBef>
              <a:buFontTx/>
              <a:buChar char="•"/>
            </a:pPr>
            <a:r>
              <a:rPr lang="el-GR" sz="2800" dirty="0"/>
              <a:t>Τ</a:t>
            </a:r>
            <a:r>
              <a:rPr lang="el-GR" sz="2800" dirty="0">
                <a:cs typeface="Times New Roman" pitchFamily="18" charset="0"/>
              </a:rPr>
              <a:t>ο αυτόνομο νευρικό σύστημα (τον έλεγχο βασικών λειτουργιών όπως η καρδιακή συχνότητα, η αρτηριακή πίεση, η θερμοκρασία του σώματος, ο έλεγχος της ουροδόχου κύστης και η σεξουαλική δραστηριότητα). </a:t>
            </a:r>
            <a:endParaRPr lang="el-G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684213" y="620713"/>
            <a:ext cx="7772400" cy="720725"/>
          </a:xfrm>
          <a:prstGeom prst="rect">
            <a:avLst/>
          </a:prstGeom>
          <a:noFill/>
          <a:ln w="9525">
            <a:noFill/>
            <a:miter lim="800000"/>
            <a:headEnd/>
            <a:tailEnd/>
          </a:ln>
          <a:effectLst/>
        </p:spPr>
        <p:txBody>
          <a:bodyPr anchor="ctr"/>
          <a:lstStyle/>
          <a:p>
            <a:pPr algn="ctr"/>
            <a:r>
              <a:rPr lang="el-GR" sz="4000" b="1" dirty="0">
                <a:latin typeface="+mj-lt"/>
              </a:rPr>
              <a:t>Σοβαρότητα Παράλυσης</a:t>
            </a:r>
          </a:p>
        </p:txBody>
      </p:sp>
      <p:sp>
        <p:nvSpPr>
          <p:cNvPr id="6149" name="Rectangle 5"/>
          <p:cNvSpPr>
            <a:spLocks noChangeArrowheads="1"/>
          </p:cNvSpPr>
          <p:nvPr/>
        </p:nvSpPr>
        <p:spPr bwMode="auto">
          <a:xfrm>
            <a:off x="468313" y="1916113"/>
            <a:ext cx="8153400" cy="3781425"/>
          </a:xfrm>
          <a:prstGeom prst="rect">
            <a:avLst/>
          </a:prstGeom>
          <a:noFill/>
          <a:ln w="9525">
            <a:noFill/>
            <a:miter lim="800000"/>
            <a:headEnd/>
            <a:tailEnd/>
          </a:ln>
          <a:effectLst/>
        </p:spPr>
        <p:txBody>
          <a:bodyPr/>
          <a:lstStyle/>
          <a:p>
            <a:pPr marL="342900" indent="-342900" algn="just">
              <a:spcBef>
                <a:spcPct val="20000"/>
              </a:spcBef>
            </a:pPr>
            <a:r>
              <a:rPr lang="el-GR" sz="2800" dirty="0">
                <a:cs typeface="Times New Roman" pitchFamily="18" charset="0"/>
              </a:rPr>
              <a:t>	</a:t>
            </a:r>
            <a:r>
              <a:rPr lang="el-GR" sz="2800" dirty="0">
                <a:latin typeface="+mj-lt"/>
                <a:cs typeface="Times New Roman" pitchFamily="18" charset="0"/>
              </a:rPr>
              <a:t>Η σοβαρότητα της παράλυσης της σπονδυλικής στήλης και η έλλειψη αίσθησης εξαρτάται: </a:t>
            </a:r>
            <a:endParaRPr lang="el-GR" sz="2800" dirty="0">
              <a:latin typeface="+mj-lt"/>
              <a:ea typeface="Arial Unicode MS" pitchFamily="34" charset="-128"/>
              <a:cs typeface="Arial Unicode MS" pitchFamily="34" charset="-128"/>
            </a:endParaRPr>
          </a:p>
          <a:p>
            <a:pPr marL="342900" indent="-342900" algn="just">
              <a:spcBef>
                <a:spcPct val="20000"/>
              </a:spcBef>
              <a:buFontTx/>
              <a:buChar char="•"/>
            </a:pPr>
            <a:r>
              <a:rPr lang="el-GR" sz="2800" dirty="0">
                <a:latin typeface="+mj-lt"/>
              </a:rPr>
              <a:t>Από το σημείο του τραυματισμού (πόσο ψηλά βρίσκεται στην σπονδυλική στήλη). Γενικά, όσο ψηλότερα εντοπίζεται η βλάβη τόσο μεγαλύτερη είναι η απώλεια λειτουργίας του σώματος. </a:t>
            </a:r>
          </a:p>
          <a:p>
            <a:pPr marL="342900" indent="-342900" algn="just">
              <a:spcBef>
                <a:spcPct val="20000"/>
              </a:spcBef>
              <a:buFontTx/>
              <a:buChar char="•"/>
            </a:pPr>
            <a:r>
              <a:rPr lang="el-GR" sz="2800" dirty="0">
                <a:latin typeface="+mj-lt"/>
              </a:rPr>
              <a:t>Από το ποσοστό των σπονδυλικών νεύρων που πλήττονται (πλήρης ή μερική παράλυση).</a:t>
            </a:r>
            <a:r>
              <a:rPr lang="el-GR" sz="3200" dirty="0">
                <a:latin typeface="+mj-lt"/>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el-GR" sz="4000" b="1" dirty="0">
                <a:latin typeface="+mj-lt"/>
              </a:rPr>
              <a:t>Μορφές Παράλυσης</a:t>
            </a:r>
          </a:p>
        </p:txBody>
      </p:sp>
      <p:sp>
        <p:nvSpPr>
          <p:cNvPr id="7173" name="Rectangle 5"/>
          <p:cNvSpPr>
            <a:spLocks noChangeArrowheads="1"/>
          </p:cNvSpPr>
          <p:nvPr/>
        </p:nvSpPr>
        <p:spPr bwMode="auto">
          <a:xfrm>
            <a:off x="684213" y="2133600"/>
            <a:ext cx="7772400" cy="4114800"/>
          </a:xfrm>
          <a:prstGeom prst="rect">
            <a:avLst/>
          </a:prstGeom>
          <a:noFill/>
          <a:ln w="9525">
            <a:noFill/>
            <a:miter lim="800000"/>
            <a:headEnd/>
            <a:tailEnd/>
          </a:ln>
          <a:effectLst/>
        </p:spPr>
        <p:txBody>
          <a:bodyPr/>
          <a:lstStyle/>
          <a:p>
            <a:pPr marL="342900" indent="-342900" algn="just">
              <a:lnSpc>
                <a:spcPct val="90000"/>
              </a:lnSpc>
              <a:spcBef>
                <a:spcPct val="20000"/>
              </a:spcBef>
            </a:pPr>
            <a:r>
              <a:rPr lang="el-GR" sz="2800" dirty="0">
                <a:latin typeface="Times New Roman" pitchFamily="18" charset="0"/>
                <a:cs typeface="Times New Roman" pitchFamily="18" charset="0"/>
              </a:rPr>
              <a:t>	</a:t>
            </a:r>
            <a:r>
              <a:rPr lang="el-GR" sz="2800" dirty="0">
                <a:latin typeface="+mj-lt"/>
                <a:cs typeface="Times New Roman" pitchFamily="18" charset="0"/>
              </a:rPr>
              <a:t>Μία βλάβη στο νωτιαίο μυελό μπορεί να προκαλέσει</a:t>
            </a:r>
            <a:r>
              <a:rPr lang="el-GR" sz="2800" dirty="0">
                <a:latin typeface="+mj-lt"/>
              </a:rPr>
              <a:t>:</a:t>
            </a:r>
          </a:p>
          <a:p>
            <a:pPr marL="342900" indent="-342900" algn="just">
              <a:lnSpc>
                <a:spcPct val="90000"/>
              </a:lnSpc>
              <a:spcBef>
                <a:spcPct val="20000"/>
              </a:spcBef>
              <a:buFontTx/>
              <a:buChar char="•"/>
            </a:pPr>
            <a:r>
              <a:rPr lang="el-GR" sz="2800" b="1" dirty="0">
                <a:latin typeface="+mj-lt"/>
              </a:rPr>
              <a:t>Π</a:t>
            </a:r>
            <a:r>
              <a:rPr lang="el-GR" sz="2800" b="1" dirty="0">
                <a:latin typeface="+mj-lt"/>
                <a:cs typeface="Times New Roman" pitchFamily="18" charset="0"/>
              </a:rPr>
              <a:t>αραπληγία </a:t>
            </a:r>
            <a:r>
              <a:rPr lang="el-GR" sz="2800" dirty="0">
                <a:latin typeface="+mj-lt"/>
                <a:cs typeface="Times New Roman" pitchFamily="18" charset="0"/>
              </a:rPr>
              <a:t>(παράλυση των κάτω άκρων και ενός τμήματος ή όλου του κορμού)</a:t>
            </a:r>
            <a:r>
              <a:rPr lang="el-GR" sz="2800" dirty="0">
                <a:latin typeface="+mj-lt"/>
              </a:rPr>
              <a:t>.</a:t>
            </a:r>
          </a:p>
          <a:p>
            <a:pPr marL="342900" indent="-342900" algn="just">
              <a:lnSpc>
                <a:spcPct val="90000"/>
              </a:lnSpc>
              <a:spcBef>
                <a:spcPct val="20000"/>
              </a:spcBef>
              <a:buFontTx/>
              <a:buChar char="•"/>
            </a:pPr>
            <a:r>
              <a:rPr lang="el-GR" sz="2800" b="1" dirty="0">
                <a:latin typeface="+mj-lt"/>
              </a:rPr>
              <a:t>Τ</a:t>
            </a:r>
            <a:r>
              <a:rPr lang="el-GR" sz="2800" b="1" dirty="0">
                <a:latin typeface="+mj-lt"/>
                <a:cs typeface="Times New Roman" pitchFamily="18" charset="0"/>
              </a:rPr>
              <a:t>ετραπληγία </a:t>
            </a:r>
            <a:r>
              <a:rPr lang="el-GR" sz="2800" dirty="0">
                <a:latin typeface="+mj-lt"/>
                <a:cs typeface="Times New Roman" pitchFamily="18" charset="0"/>
              </a:rPr>
              <a:t>(αν εμπλέκονται και τα άνω άκρα σε οποιοδήποτε βαθμό), ανάλογα με το </a:t>
            </a:r>
            <a:r>
              <a:rPr lang="el-GR" sz="2800" dirty="0" err="1">
                <a:latin typeface="+mj-lt"/>
                <a:cs typeface="Times New Roman" pitchFamily="18" charset="0"/>
              </a:rPr>
              <a:t>μυελοτόμιο</a:t>
            </a:r>
            <a:r>
              <a:rPr lang="el-GR" sz="2800" dirty="0">
                <a:latin typeface="+mj-lt"/>
                <a:cs typeface="Times New Roman" pitchFamily="18" charset="0"/>
              </a:rPr>
              <a:t> που θίγεται και τις κινήσεις που διατηρούνται ή χάνονται. </a:t>
            </a:r>
            <a:endParaRPr lang="el-GR" sz="2800"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l-GR" dirty="0">
                <a:latin typeface="+mn-lt"/>
              </a:rPr>
              <a:t>Κρίσιμα σημεία βλάβης</a:t>
            </a:r>
          </a:p>
        </p:txBody>
      </p:sp>
      <p:sp>
        <p:nvSpPr>
          <p:cNvPr id="26627" name="Rectangle 3"/>
          <p:cNvSpPr>
            <a:spLocks noGrp="1" noChangeArrowheads="1"/>
          </p:cNvSpPr>
          <p:nvPr>
            <p:ph type="body" idx="1"/>
          </p:nvPr>
        </p:nvSpPr>
        <p:spPr/>
        <p:txBody>
          <a:bodyPr/>
          <a:lstStyle/>
          <a:p>
            <a:pPr algn="just">
              <a:lnSpc>
                <a:spcPct val="90000"/>
              </a:lnSpc>
            </a:pPr>
            <a:r>
              <a:rPr lang="el-GR" sz="2800" dirty="0">
                <a:latin typeface="+mn-lt"/>
              </a:rPr>
              <a:t>Πλήρης παράλυση από το 5ο θωρακικό </a:t>
            </a:r>
            <a:r>
              <a:rPr lang="el-GR" sz="2800" dirty="0" err="1">
                <a:latin typeface="+mn-lt"/>
              </a:rPr>
              <a:t>μυελοτόμιο</a:t>
            </a:r>
            <a:r>
              <a:rPr lang="el-GR" sz="2800" dirty="0">
                <a:latin typeface="+mn-lt"/>
              </a:rPr>
              <a:t> (</a:t>
            </a:r>
            <a:r>
              <a:rPr lang="en-US" sz="2800" dirty="0">
                <a:latin typeface="+mn-lt"/>
              </a:rPr>
              <a:t>C</a:t>
            </a:r>
            <a:r>
              <a:rPr lang="el-GR" sz="2800" dirty="0">
                <a:latin typeface="+mn-lt"/>
              </a:rPr>
              <a:t>5) και πάνω δεν επιτρέπει την ανεξάρτητη αναπνοή του ατόμου για συμμετοχή στα σπορ. </a:t>
            </a:r>
            <a:endParaRPr lang="en-US" sz="2800" dirty="0">
              <a:latin typeface="+mn-lt"/>
            </a:endParaRPr>
          </a:p>
          <a:p>
            <a:pPr algn="just">
              <a:lnSpc>
                <a:spcPct val="90000"/>
              </a:lnSpc>
            </a:pPr>
            <a:r>
              <a:rPr lang="el-GR" sz="2800" dirty="0">
                <a:latin typeface="+mn-lt"/>
              </a:rPr>
              <a:t>Από τα 30 </a:t>
            </a:r>
            <a:r>
              <a:rPr lang="el-GR" sz="2800" dirty="0" err="1">
                <a:latin typeface="+mn-lt"/>
              </a:rPr>
              <a:t>μυελοτόμια</a:t>
            </a:r>
            <a:r>
              <a:rPr lang="el-GR" sz="2800" dirty="0">
                <a:latin typeface="+mn-lt"/>
              </a:rPr>
              <a:t> που υπάρχουν και μπορεί να πληγούν, τα 8 θεωρούνται κρίσιμα για τη συμμετοχή του ασκούμενου γιατί συνδέονται με ένα ή δύο κριτήρια που περιγράφουν το υψηλότερο επίπεδο λειτουργικότητάς του. Τα κρίσιμα σημεία βλάβης που ένας καθηγητής φυσικής αγωγής οφείλει να γνωρίζει, είναι: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815" name="Group 167"/>
          <p:cNvGraphicFramePr>
            <a:graphicFrameLocks noGrp="1"/>
          </p:cNvGraphicFramePr>
          <p:nvPr/>
        </p:nvGraphicFramePr>
        <p:xfrm>
          <a:off x="0" y="0"/>
          <a:ext cx="9144000" cy="6854509"/>
        </p:xfrm>
        <a:graphic>
          <a:graphicData uri="http://schemas.openxmlformats.org/drawingml/2006/table">
            <a:tbl>
              <a:tblPr/>
              <a:tblGrid>
                <a:gridCol w="1260475"/>
                <a:gridCol w="6292850"/>
                <a:gridCol w="1590675"/>
              </a:tblGrid>
              <a:tr h="55086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mj-lt"/>
                          <a:cs typeface="Times New Roman" pitchFamily="18" charset="0"/>
                        </a:rPr>
                        <a:t>Κρίσιμα σημεία βλάβης</a:t>
                      </a:r>
                      <a:endParaRPr kumimoji="0" lang="el-GR" sz="2000" b="0" i="0" u="none" strike="noStrike" cap="none" normalizeH="0" baseline="0" dirty="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r>
              <a:tr h="501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cs typeface="Times New Roman" pitchFamily="18" charset="0"/>
                        </a:rPr>
                        <a:t>Μυελ/μιο</a:t>
                      </a:r>
                      <a:endParaRPr kumimoji="0" lang="el-GR" sz="2000" b="0" i="0" u="none" strike="noStrike" cap="none" normalizeH="0" baseline="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cs typeface="Times New Roman" pitchFamily="18" charset="0"/>
                        </a:rPr>
                        <a:t>Ανώτερο επίπεδο λειτουργικότητας ασκούμενου</a:t>
                      </a:r>
                      <a:endParaRPr kumimoji="0" lang="el-GR" sz="2000" b="0" i="0" u="none" strike="noStrike" cap="none" normalizeH="0" baseline="0" smtClean="0">
                        <a:ln>
                          <a:noFill/>
                        </a:ln>
                        <a:solidFill>
                          <a:schemeClr val="tx1"/>
                        </a:solidFill>
                        <a:effectLst/>
                        <a:latin typeface="+mj-lt"/>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cs typeface="Times New Roman" pitchFamily="18" charset="0"/>
                        </a:rPr>
                        <a:t>Κατάσταση</a:t>
                      </a:r>
                      <a:endParaRPr kumimoji="0" lang="el-GR" sz="2000" b="0" i="0" u="none" strike="noStrike" cap="none" normalizeH="0" baseline="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j-lt"/>
                          <a:cs typeface="Times New Roman" pitchFamily="18" charset="0"/>
                        </a:rPr>
                        <a:t>C</a:t>
                      </a:r>
                      <a:r>
                        <a:rPr kumimoji="0" lang="el-GR" sz="2000" b="0" i="0" u="none" strike="noStrike" cap="none" normalizeH="0" baseline="0" smtClean="0">
                          <a:ln>
                            <a:noFill/>
                          </a:ln>
                          <a:solidFill>
                            <a:schemeClr val="tx1"/>
                          </a:solidFill>
                          <a:effectLst/>
                          <a:latin typeface="+mj-lt"/>
                          <a:cs typeface="Times New Roman" pitchFamily="18" charset="0"/>
                        </a:rPr>
                        <a:t>6</a:t>
                      </a:r>
                      <a:endParaRPr kumimoji="0" lang="el-GR" sz="2000" b="0" i="0" u="none" strike="noStrike" cap="none" normalizeH="0" baseline="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cs typeface="Times New Roman" pitchFamily="18" charset="0"/>
                        </a:rPr>
                        <a:t>Μπορεί να κάμψει τον αγκώνα του και να εκτείνει τον καρπό του.</a:t>
                      </a:r>
                      <a:endParaRPr kumimoji="0" lang="el-GR" sz="2000" b="0" i="0" u="none" strike="noStrike" cap="none" normalizeH="0" baseline="0" dirty="0" smtClean="0">
                        <a:ln>
                          <a:noFill/>
                        </a:ln>
                        <a:solidFill>
                          <a:schemeClr val="tx1"/>
                        </a:solidFill>
                        <a:effectLst/>
                        <a:latin typeface="+mj-lt"/>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cs typeface="Times New Roman" pitchFamily="18" charset="0"/>
                        </a:rPr>
                        <a:t>Τετραπληγία</a:t>
                      </a:r>
                      <a:endParaRPr kumimoji="0" lang="el-GR" sz="2000" b="0" i="0" u="none" strike="noStrike" cap="none" normalizeH="0" baseline="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j-lt"/>
                          <a:cs typeface="Times New Roman" pitchFamily="18" charset="0"/>
                        </a:rPr>
                        <a:t>C</a:t>
                      </a:r>
                      <a:r>
                        <a:rPr kumimoji="0" lang="el-GR" sz="2000" b="0" i="0" u="none" strike="noStrike" cap="none" normalizeH="0" baseline="0" smtClean="0">
                          <a:ln>
                            <a:noFill/>
                          </a:ln>
                          <a:solidFill>
                            <a:schemeClr val="tx1"/>
                          </a:solidFill>
                          <a:effectLst/>
                          <a:latin typeface="+mj-lt"/>
                          <a:cs typeface="Times New Roman" pitchFamily="18" charset="0"/>
                        </a:rPr>
                        <a:t>7</a:t>
                      </a:r>
                      <a:endParaRPr kumimoji="0" lang="el-GR" sz="2000" b="0" i="0" u="none" strike="noStrike" cap="none" normalizeH="0" baseline="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cs typeface="Times New Roman" pitchFamily="18" charset="0"/>
                        </a:rPr>
                        <a:t>Έχει λειτουργικότητα τρικέφαλου (π.χ. έκταση αγκώνα)</a:t>
                      </a:r>
                      <a:endParaRPr kumimoji="0" lang="el-GR" sz="2000" b="0" i="0" u="none" strike="noStrike" cap="none" normalizeH="0" baseline="0" smtClean="0">
                        <a:ln>
                          <a:noFill/>
                        </a:ln>
                        <a:solidFill>
                          <a:schemeClr val="tx1"/>
                        </a:solidFill>
                        <a:effectLst/>
                        <a:latin typeface="+mj-lt"/>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l-GR"/>
                    </a:p>
                  </a:txBody>
                  <a:tcPr/>
                </a:tc>
              </a:tr>
              <a:tr h="549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j-lt"/>
                          <a:cs typeface="Times New Roman" pitchFamily="18" charset="0"/>
                        </a:rPr>
                        <a:t>C</a:t>
                      </a:r>
                      <a:r>
                        <a:rPr kumimoji="0" lang="el-GR" sz="2000" b="0" i="0" u="none" strike="noStrike" cap="none" normalizeH="0" baseline="0" smtClean="0">
                          <a:ln>
                            <a:noFill/>
                          </a:ln>
                          <a:solidFill>
                            <a:schemeClr val="tx1"/>
                          </a:solidFill>
                          <a:effectLst/>
                          <a:latin typeface="+mj-lt"/>
                          <a:cs typeface="Times New Roman" pitchFamily="18" charset="0"/>
                        </a:rPr>
                        <a:t>8</a:t>
                      </a:r>
                      <a:endParaRPr kumimoji="0" lang="el-GR" sz="2000" b="0" i="0" u="none" strike="noStrike" cap="none" normalizeH="0" baseline="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cs typeface="Times New Roman" pitchFamily="18" charset="0"/>
                        </a:rPr>
                        <a:t>Έχει κάποιον έλεγχο των δακτύλων.</a:t>
                      </a:r>
                      <a:endParaRPr kumimoji="0" lang="el-GR" sz="2000" b="0" i="0" u="none" strike="noStrike" cap="none" normalizeH="0" baseline="0" smtClean="0">
                        <a:ln>
                          <a:noFill/>
                        </a:ln>
                        <a:solidFill>
                          <a:schemeClr val="tx1"/>
                        </a:solidFill>
                        <a:effectLst/>
                        <a:latin typeface="+mj-lt"/>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l-GR"/>
                    </a:p>
                  </a:txBody>
                  <a:tcPr/>
                </a:tc>
              </a:tr>
              <a:tr h="550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j-lt"/>
                          <a:cs typeface="Times New Roman" pitchFamily="18" charset="0"/>
                        </a:rPr>
                        <a:t>T</a:t>
                      </a:r>
                      <a:r>
                        <a:rPr kumimoji="0" lang="el-GR" sz="2000" b="0" i="0" u="none" strike="noStrike" cap="none" normalizeH="0" baseline="0" smtClean="0">
                          <a:ln>
                            <a:noFill/>
                          </a:ln>
                          <a:solidFill>
                            <a:schemeClr val="tx1"/>
                          </a:solidFill>
                          <a:effectLst/>
                          <a:latin typeface="+mj-lt"/>
                          <a:cs typeface="Times New Roman" pitchFamily="18" charset="0"/>
                        </a:rPr>
                        <a:t>1</a:t>
                      </a:r>
                      <a:endParaRPr kumimoji="0" lang="el-GR" sz="2000" b="0" i="0" u="none" strike="noStrike" cap="none" normalizeH="0" baseline="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cs typeface="Times New Roman" pitchFamily="18" charset="0"/>
                        </a:rPr>
                        <a:t>Μπορεί να κινήσει όλο το χέρι και τα δάκτυλα.</a:t>
                      </a:r>
                      <a:endParaRPr kumimoji="0" lang="el-GR" sz="2000" b="0" i="0" u="none" strike="noStrike" cap="none" normalizeH="0" baseline="0" smtClean="0">
                        <a:ln>
                          <a:noFill/>
                        </a:ln>
                        <a:solidFill>
                          <a:schemeClr val="tx1"/>
                        </a:solidFill>
                        <a:effectLst/>
                        <a:latin typeface="+mj-lt"/>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l-GR"/>
                    </a:p>
                  </a:txBody>
                  <a:tcPr/>
                </a:tc>
              </a:tr>
              <a:tr h="889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j-lt"/>
                          <a:cs typeface="Times New Roman" pitchFamily="18" charset="0"/>
                        </a:rPr>
                        <a:t>T</a:t>
                      </a:r>
                      <a:r>
                        <a:rPr kumimoji="0" lang="el-GR" sz="2000" b="0" i="0" u="none" strike="noStrike" cap="none" normalizeH="0" baseline="0" smtClean="0">
                          <a:ln>
                            <a:noFill/>
                          </a:ln>
                          <a:solidFill>
                            <a:schemeClr val="tx1"/>
                          </a:solidFill>
                          <a:effectLst/>
                          <a:latin typeface="+mj-lt"/>
                          <a:cs typeface="Times New Roman" pitchFamily="18" charset="0"/>
                        </a:rPr>
                        <a:t>7-8</a:t>
                      </a:r>
                      <a:endParaRPr kumimoji="0" lang="el-GR" sz="2000" b="0" i="0" u="none" strike="noStrike" cap="none" normalizeH="0" baseline="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cs typeface="Times New Roman" pitchFamily="18" charset="0"/>
                        </a:rPr>
                        <a:t>Μπορεί να περιστρέψει τον κορμό του στον κάθετο άξονα και έχει ικανοποιητική προς καλή ικανότητα ισορροπίας στην καθιστή θέση.</a:t>
                      </a:r>
                      <a:endParaRPr kumimoji="0" lang="el-GR" sz="2000" b="0" i="0" u="none" strike="noStrike" cap="none" normalizeH="0" baseline="0" dirty="0" smtClean="0">
                        <a:ln>
                          <a:noFill/>
                        </a:ln>
                        <a:solidFill>
                          <a:schemeClr val="tx1"/>
                        </a:solidFill>
                        <a:effectLst/>
                        <a:latin typeface="+mj-lt"/>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cs typeface="Times New Roman" pitchFamily="18" charset="0"/>
                        </a:rPr>
                        <a:t>Παραπληγία</a:t>
                      </a:r>
                      <a:endParaRPr kumimoji="0" lang="el-GR" sz="2000" b="0" i="0" u="none" strike="noStrike" cap="none" normalizeH="0" baseline="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noFill/>
                  </a:tcPr>
                </a:tc>
              </a:tr>
              <a:tr h="889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j-lt"/>
                          <a:cs typeface="Times New Roman" pitchFamily="18" charset="0"/>
                        </a:rPr>
                        <a:t>L</a:t>
                      </a:r>
                      <a:r>
                        <a:rPr kumimoji="0" lang="el-GR" sz="2000" b="0" i="0" u="none" strike="noStrike" cap="none" normalizeH="0" baseline="0" smtClean="0">
                          <a:ln>
                            <a:noFill/>
                          </a:ln>
                          <a:solidFill>
                            <a:schemeClr val="tx1"/>
                          </a:solidFill>
                          <a:effectLst/>
                          <a:latin typeface="+mj-lt"/>
                          <a:cs typeface="Times New Roman" pitchFamily="18" charset="0"/>
                        </a:rPr>
                        <a:t>1-2</a:t>
                      </a:r>
                      <a:endParaRPr kumimoji="0" lang="el-GR" sz="2000" b="0" i="0" u="none" strike="noStrike" cap="none" normalizeH="0" baseline="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cs typeface="Times New Roman" pitchFamily="18" charset="0"/>
                        </a:rPr>
                        <a:t>Μπορεί να επαναφέρει (εκτείνει) τον κορμό του από μία θέση κάμψης προς τα εμπρός.</a:t>
                      </a:r>
                      <a:endParaRPr kumimoji="0" lang="el-GR" sz="2000" b="0" i="0" u="none" strike="noStrike" cap="none" normalizeH="0" baseline="0" smtClean="0">
                        <a:ln>
                          <a:noFill/>
                        </a:ln>
                        <a:solidFill>
                          <a:schemeClr val="tx1"/>
                        </a:solidFill>
                        <a:effectLst/>
                        <a:latin typeface="+mj-lt"/>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l-GR"/>
                    </a:p>
                  </a:txBody>
                  <a:tcPr/>
                </a:tc>
              </a:tr>
              <a:tr h="890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j-lt"/>
                          <a:cs typeface="Times New Roman" pitchFamily="18" charset="0"/>
                        </a:rPr>
                        <a:t>L3</a:t>
                      </a:r>
                      <a:endParaRPr kumimoji="0" lang="en-US" sz="2000" b="0" i="0" u="none" strike="noStrike" cap="none" normalizeH="0" baseline="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cs typeface="Times New Roman" pitchFamily="18" charset="0"/>
                        </a:rPr>
                        <a:t>Έχει την ικανότητα να κλίνει τον κορμό του πλάγια και να τον επαναφέρει. Ο κορμός κινείται προς όλες τις κατευθύνσεις.</a:t>
                      </a:r>
                      <a:endParaRPr kumimoji="0" lang="el-GR" sz="2000" b="0" i="0" u="none" strike="noStrike" cap="none" normalizeH="0" baseline="0" smtClean="0">
                        <a:ln>
                          <a:noFill/>
                        </a:ln>
                        <a:solidFill>
                          <a:schemeClr val="tx1"/>
                        </a:solidFill>
                        <a:effectLst/>
                        <a:latin typeface="+mj-lt"/>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l-GR"/>
                    </a:p>
                  </a:txBody>
                  <a:tcPr/>
                </a:tc>
              </a:tr>
              <a:tr h="549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j-lt"/>
                          <a:cs typeface="Times New Roman" pitchFamily="18" charset="0"/>
                        </a:rPr>
                        <a:t>L</a:t>
                      </a:r>
                      <a:r>
                        <a:rPr kumimoji="0" lang="el-GR" sz="2000" b="0" i="0" u="none" strike="noStrike" cap="none" normalizeH="0" baseline="0" smtClean="0">
                          <a:ln>
                            <a:noFill/>
                          </a:ln>
                          <a:solidFill>
                            <a:schemeClr val="tx1"/>
                          </a:solidFill>
                          <a:effectLst/>
                          <a:latin typeface="+mj-lt"/>
                          <a:cs typeface="Times New Roman" pitchFamily="18" charset="0"/>
                        </a:rPr>
                        <a:t>5/</a:t>
                      </a:r>
                      <a:r>
                        <a:rPr kumimoji="0" lang="en-US" sz="2000" b="0" i="0" u="none" strike="noStrike" cap="none" normalizeH="0" baseline="0" smtClean="0">
                          <a:ln>
                            <a:noFill/>
                          </a:ln>
                          <a:solidFill>
                            <a:schemeClr val="tx1"/>
                          </a:solidFill>
                          <a:effectLst/>
                          <a:latin typeface="+mj-lt"/>
                          <a:cs typeface="Times New Roman" pitchFamily="18" charset="0"/>
                        </a:rPr>
                        <a:t>S</a:t>
                      </a:r>
                      <a:r>
                        <a:rPr kumimoji="0" lang="el-GR" sz="2000" b="0" i="0" u="none" strike="noStrike" cap="none" normalizeH="0" baseline="0" smtClean="0">
                          <a:ln>
                            <a:noFill/>
                          </a:ln>
                          <a:solidFill>
                            <a:schemeClr val="tx1"/>
                          </a:solidFill>
                          <a:effectLst/>
                          <a:latin typeface="+mj-lt"/>
                          <a:cs typeface="Times New Roman" pitchFamily="18" charset="0"/>
                        </a:rPr>
                        <a:t>1</a:t>
                      </a:r>
                      <a:endParaRPr kumimoji="0" lang="el-GR" sz="2000" b="0" i="0" u="none" strike="noStrike" cap="none" normalizeH="0" baseline="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cs typeface="Times New Roman" pitchFamily="18" charset="0"/>
                        </a:rPr>
                        <a:t>Μπορεί να πετάξει τη μπάλα  ενώ στέκεται.</a:t>
                      </a:r>
                      <a:endParaRPr kumimoji="0" lang="el-GR" sz="2000" b="0" i="0" u="none" strike="noStrike" cap="none" normalizeH="0" baseline="0" dirty="0" smtClean="0">
                        <a:ln>
                          <a:noFill/>
                        </a:ln>
                        <a:solidFill>
                          <a:schemeClr val="tx1"/>
                        </a:solidFill>
                        <a:effectLst/>
                        <a:latin typeface="+mj-lt"/>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noFill/>
                  </a:tcPr>
                </a:tc>
                <a:tc vMerge="1">
                  <a:txBody>
                    <a:bodyPr/>
                    <a:lstStyle/>
                    <a:p>
                      <a:endParaRPr lang="el-GR"/>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684213" y="404813"/>
            <a:ext cx="7772400" cy="838200"/>
          </a:xfrm>
          <a:prstGeom prst="rect">
            <a:avLst/>
          </a:prstGeom>
          <a:noFill/>
          <a:ln w="9525">
            <a:noFill/>
            <a:miter lim="800000"/>
            <a:headEnd/>
            <a:tailEnd/>
          </a:ln>
          <a:effectLst/>
        </p:spPr>
        <p:txBody>
          <a:bodyPr anchor="ctr"/>
          <a:lstStyle/>
          <a:p>
            <a:pPr algn="ctr"/>
            <a:r>
              <a:rPr lang="el-GR" sz="4000" b="1" dirty="0">
                <a:latin typeface="+mj-lt"/>
              </a:rPr>
              <a:t>Αποκατάσταση Ατόμου</a:t>
            </a:r>
          </a:p>
        </p:txBody>
      </p:sp>
      <p:sp>
        <p:nvSpPr>
          <p:cNvPr id="8197" name="Rectangle 5"/>
          <p:cNvSpPr>
            <a:spLocks noChangeArrowheads="1"/>
          </p:cNvSpPr>
          <p:nvPr/>
        </p:nvSpPr>
        <p:spPr bwMode="auto">
          <a:xfrm>
            <a:off x="827088" y="1773238"/>
            <a:ext cx="7273925" cy="4103687"/>
          </a:xfrm>
          <a:prstGeom prst="rect">
            <a:avLst/>
          </a:prstGeom>
          <a:noFill/>
          <a:ln w="9525">
            <a:noFill/>
            <a:miter lim="800000"/>
            <a:headEnd/>
            <a:tailEnd/>
          </a:ln>
          <a:effectLst/>
        </p:spPr>
        <p:txBody>
          <a:bodyPr/>
          <a:lstStyle/>
          <a:p>
            <a:pPr marL="342900" indent="-342900" algn="just">
              <a:lnSpc>
                <a:spcPct val="90000"/>
              </a:lnSpc>
              <a:spcBef>
                <a:spcPct val="20000"/>
              </a:spcBef>
              <a:buFontTx/>
              <a:buChar char="•"/>
            </a:pPr>
            <a:r>
              <a:rPr lang="el-GR" sz="2800" dirty="0">
                <a:latin typeface="+mj-lt"/>
              </a:rPr>
              <a:t>Σ</a:t>
            </a:r>
            <a:r>
              <a:rPr lang="el-GR" sz="2800" dirty="0">
                <a:latin typeface="+mj-lt"/>
                <a:cs typeface="Times New Roman" pitchFamily="18" charset="0"/>
              </a:rPr>
              <a:t>υντηρητική και χειρουργική αντιμετώπιση της βλάβης</a:t>
            </a:r>
            <a:r>
              <a:rPr lang="el-GR" sz="2800" dirty="0">
                <a:latin typeface="+mj-lt"/>
              </a:rPr>
              <a:t>.</a:t>
            </a:r>
          </a:p>
          <a:p>
            <a:pPr marL="342900" indent="-342900" algn="just">
              <a:lnSpc>
                <a:spcPct val="90000"/>
              </a:lnSpc>
              <a:spcBef>
                <a:spcPct val="20000"/>
              </a:spcBef>
              <a:buFontTx/>
              <a:buChar char="•"/>
            </a:pPr>
            <a:r>
              <a:rPr lang="el-GR" sz="2800" dirty="0">
                <a:latin typeface="+mj-lt"/>
              </a:rPr>
              <a:t>Α</a:t>
            </a:r>
            <a:r>
              <a:rPr lang="el-GR" sz="2800" dirty="0">
                <a:latin typeface="+mj-lt"/>
                <a:cs typeface="Times New Roman" pitchFamily="18" charset="0"/>
              </a:rPr>
              <a:t>ποκατάσταση κατά το δυνατό της μυϊκής ισχύος, της κινητικότητας των αρθρώσεων και της διατήρησης της λειτουργικής ανεξαρτησίας του ατόμου με τη συνεργασία πολλών ειδικοτήτων (π.</a:t>
            </a:r>
            <a:r>
              <a:rPr lang="el-GR" sz="2800" dirty="0">
                <a:latin typeface="+mj-lt"/>
              </a:rPr>
              <a:t>χ</a:t>
            </a:r>
            <a:r>
              <a:rPr lang="el-GR" sz="2800" dirty="0">
                <a:latin typeface="+mj-lt"/>
                <a:cs typeface="Times New Roman" pitchFamily="18" charset="0"/>
              </a:rPr>
              <a:t>. </a:t>
            </a:r>
            <a:r>
              <a:rPr lang="el-GR" sz="2800" dirty="0">
                <a:latin typeface="+mj-lt"/>
              </a:rPr>
              <a:t>ι</a:t>
            </a:r>
            <a:r>
              <a:rPr lang="el-GR" sz="2800" dirty="0">
                <a:latin typeface="+mj-lt"/>
                <a:cs typeface="Times New Roman" pitchFamily="18" charset="0"/>
              </a:rPr>
              <a:t>ατρών, φυσιοθεραπευτών, ψυχολόγων και καθηγητών φυσικής αγωγής)</a:t>
            </a:r>
            <a:r>
              <a:rPr lang="el-GR" sz="2800" dirty="0">
                <a:latin typeface="+mj-lt"/>
              </a:rPr>
              <a:t> και τ</a:t>
            </a:r>
            <a:r>
              <a:rPr lang="el-GR" sz="2800" dirty="0">
                <a:latin typeface="+mj-lt"/>
                <a:cs typeface="Times New Roman" pitchFamily="18" charset="0"/>
              </a:rPr>
              <a:t>η συμμετοχή του ατόμου σε προγράμματα άσκησης.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1692275" y="549275"/>
            <a:ext cx="5616575" cy="1143000"/>
          </a:xfrm>
          <a:prstGeom prst="rect">
            <a:avLst/>
          </a:prstGeom>
          <a:noFill/>
          <a:ln w="9525">
            <a:noFill/>
            <a:miter lim="800000"/>
            <a:headEnd/>
            <a:tailEnd/>
          </a:ln>
          <a:effectLst/>
        </p:spPr>
        <p:txBody>
          <a:bodyPr anchor="ctr"/>
          <a:lstStyle/>
          <a:p>
            <a:pPr algn="ctr"/>
            <a:r>
              <a:rPr lang="el-GR" sz="4000" b="1" dirty="0"/>
              <a:t>Αρχές</a:t>
            </a:r>
            <a:r>
              <a:rPr lang="el-GR" sz="4000" b="1" dirty="0">
                <a:ea typeface="Arial Unicode MS" pitchFamily="34" charset="-128"/>
                <a:cs typeface="Arial Unicode MS" pitchFamily="34" charset="-128"/>
              </a:rPr>
              <a:t> Άσκησης</a:t>
            </a:r>
          </a:p>
        </p:txBody>
      </p:sp>
      <p:sp>
        <p:nvSpPr>
          <p:cNvPr id="9221" name="Rectangle 5"/>
          <p:cNvSpPr>
            <a:spLocks noChangeArrowheads="1"/>
          </p:cNvSpPr>
          <p:nvPr/>
        </p:nvSpPr>
        <p:spPr bwMode="auto">
          <a:xfrm>
            <a:off x="611188" y="2060575"/>
            <a:ext cx="7705725" cy="3960813"/>
          </a:xfrm>
          <a:prstGeom prst="rect">
            <a:avLst/>
          </a:prstGeom>
          <a:noFill/>
          <a:ln w="9525">
            <a:noFill/>
            <a:miter lim="800000"/>
            <a:headEnd/>
            <a:tailEnd/>
          </a:ln>
          <a:effectLst/>
        </p:spPr>
        <p:txBody>
          <a:bodyPr/>
          <a:lstStyle/>
          <a:p>
            <a:pPr marL="342900" indent="-342900" algn="just">
              <a:spcBef>
                <a:spcPct val="20000"/>
              </a:spcBef>
              <a:buFontTx/>
              <a:buChar char="•"/>
            </a:pPr>
            <a:r>
              <a:rPr lang="el-GR" sz="2800" dirty="0">
                <a:latin typeface="+mj-lt"/>
              </a:rPr>
              <a:t>Ανάπτυξη όλων των επιμέρους ‘στοιχείων’ που συνθέτουν τη γενικότερη φυσική και κινητική κατάσταση του ασκούμενου με τραυματισμό νωτιαίου μυελού.</a:t>
            </a:r>
          </a:p>
          <a:p>
            <a:pPr marL="342900" indent="-342900" algn="just">
              <a:spcBef>
                <a:spcPct val="20000"/>
              </a:spcBef>
              <a:buFontTx/>
              <a:buChar char="•"/>
            </a:pPr>
            <a:r>
              <a:rPr lang="el-GR" sz="2800" dirty="0">
                <a:latin typeface="+mj-lt"/>
              </a:rPr>
              <a:t>Βελτίωση της μυϊκής δύναμης, της αντοχής και της ευλυγισίας λαμβάνοντας πάντοτε υπόψη τις αντίστοιχες προσαρμογές που υπαγορεύονται τόσο τη φύση της αναπηρίας όσο και από τις ιδιαίτερες ανάγκες του ασκούμενου.</a:t>
            </a:r>
            <a:r>
              <a:rPr lang="el-GR" sz="3200" dirty="0">
                <a:latin typeface="+mj-lt"/>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23850" y="274638"/>
            <a:ext cx="8362950" cy="1143000"/>
          </a:xfrm>
        </p:spPr>
        <p:txBody>
          <a:bodyPr>
            <a:normAutofit/>
          </a:bodyPr>
          <a:lstStyle/>
          <a:p>
            <a:r>
              <a:rPr lang="el-GR" sz="4000" dirty="0">
                <a:latin typeface="+mn-lt"/>
              </a:rPr>
              <a:t>Αποφυγή Τραυματισμών - Ασφάλεια</a:t>
            </a:r>
          </a:p>
        </p:txBody>
      </p:sp>
      <p:sp>
        <p:nvSpPr>
          <p:cNvPr id="30723" name="Rectangle 3"/>
          <p:cNvSpPr>
            <a:spLocks noGrp="1" noChangeArrowheads="1"/>
          </p:cNvSpPr>
          <p:nvPr>
            <p:ph type="body" idx="1"/>
          </p:nvPr>
        </p:nvSpPr>
        <p:spPr>
          <a:xfrm>
            <a:off x="611188" y="1916113"/>
            <a:ext cx="7632700" cy="3484562"/>
          </a:xfrm>
        </p:spPr>
        <p:txBody>
          <a:bodyPr/>
          <a:lstStyle/>
          <a:p>
            <a:pPr algn="just">
              <a:lnSpc>
                <a:spcPct val="90000"/>
              </a:lnSpc>
            </a:pPr>
            <a:r>
              <a:rPr lang="el-GR" sz="2800" dirty="0">
                <a:latin typeface="+mn-lt"/>
              </a:rPr>
              <a:t>Έλεγχος του σώματος του ασκούμενου για τυχόν τραυματισμούς και μώλωπες πριν και μετά το τέλος της άσκησης.</a:t>
            </a:r>
          </a:p>
          <a:p>
            <a:pPr algn="just">
              <a:lnSpc>
                <a:spcPct val="90000"/>
              </a:lnSpc>
            </a:pPr>
            <a:r>
              <a:rPr lang="el-GR" sz="2800" dirty="0">
                <a:latin typeface="+mn-lt"/>
              </a:rPr>
              <a:t>Αποφυγή έκθεσης του ασκούμενου σε ακραίες περιβαλλοντικές συνθήκες. </a:t>
            </a:r>
          </a:p>
          <a:p>
            <a:pPr algn="just">
              <a:lnSpc>
                <a:spcPct val="90000"/>
              </a:lnSpc>
            </a:pPr>
            <a:r>
              <a:rPr lang="el-GR" sz="2800" dirty="0">
                <a:latin typeface="+mn-lt"/>
              </a:rPr>
              <a:t>Έμφαση στην ελαφριά ένδυση των αθλητών, στο δροσερό περιβάλλον άσκησης και στη συχνή κατανάλωση νερού.</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850" y="274638"/>
            <a:ext cx="8362950" cy="1143000"/>
          </a:xfrm>
        </p:spPr>
        <p:txBody>
          <a:bodyPr>
            <a:normAutofit/>
          </a:bodyPr>
          <a:lstStyle/>
          <a:p>
            <a:r>
              <a:rPr lang="el-GR" sz="4000" dirty="0">
                <a:latin typeface="+mn-lt"/>
              </a:rPr>
              <a:t>Αποφυγή Τραυματισμών - Ασφάλεια</a:t>
            </a:r>
          </a:p>
        </p:txBody>
      </p:sp>
      <p:sp>
        <p:nvSpPr>
          <p:cNvPr id="31747" name="Rectangle 3"/>
          <p:cNvSpPr>
            <a:spLocks noGrp="1" noChangeArrowheads="1"/>
          </p:cNvSpPr>
          <p:nvPr>
            <p:ph type="body" idx="1"/>
          </p:nvPr>
        </p:nvSpPr>
        <p:spPr>
          <a:xfrm>
            <a:off x="611188" y="1844675"/>
            <a:ext cx="7632700" cy="4465638"/>
          </a:xfrm>
        </p:spPr>
        <p:txBody>
          <a:bodyPr/>
          <a:lstStyle/>
          <a:p>
            <a:pPr algn="just"/>
            <a:r>
              <a:rPr lang="el-GR" sz="2800" dirty="0">
                <a:latin typeface="+mn-lt"/>
              </a:rPr>
              <a:t>Ιδιαίτερη προσοχή για την εκδήλωση συμπτωμάτων (όπως υπερβολική εφίδρωση, υπέρταση)  που επιβάλλουν τη διακοπή της άσκησης και την απομάκρυνση της αιτίας (π.χ. στενά ρούχα)  που προκάλεσε τα συμπτώματα.</a:t>
            </a:r>
          </a:p>
          <a:p>
            <a:pPr algn="just"/>
            <a:r>
              <a:rPr lang="el-GR" sz="2800" dirty="0">
                <a:latin typeface="+mn-lt"/>
              </a:rPr>
              <a:t>Υπενθύμιση στον ασκούμενο να αδειάζει την ουροδόχο κύστη του πριν από την άσκηση για την αποφυγή εκδήλωσης των παραπάνω συμπτωμάτων.</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23850" y="274638"/>
            <a:ext cx="8362950" cy="1143000"/>
          </a:xfrm>
        </p:spPr>
        <p:txBody>
          <a:bodyPr>
            <a:normAutofit/>
          </a:bodyPr>
          <a:lstStyle/>
          <a:p>
            <a:r>
              <a:rPr lang="el-GR" sz="4000" dirty="0">
                <a:latin typeface="+mn-lt"/>
              </a:rPr>
              <a:t>Αποφυγή Τραυματισμών - Ασφάλεια</a:t>
            </a:r>
          </a:p>
        </p:txBody>
      </p:sp>
      <p:sp>
        <p:nvSpPr>
          <p:cNvPr id="32771" name="Rectangle 3"/>
          <p:cNvSpPr>
            <a:spLocks noGrp="1" noChangeArrowheads="1"/>
          </p:cNvSpPr>
          <p:nvPr>
            <p:ph type="body" idx="1"/>
          </p:nvPr>
        </p:nvSpPr>
        <p:spPr>
          <a:xfrm>
            <a:off x="1042988" y="1844675"/>
            <a:ext cx="7200900" cy="4465638"/>
          </a:xfrm>
        </p:spPr>
        <p:txBody>
          <a:bodyPr/>
          <a:lstStyle/>
          <a:p>
            <a:pPr algn="just"/>
            <a:r>
              <a:rPr lang="el-GR" sz="2800">
                <a:latin typeface="+mn-lt"/>
              </a:rPr>
              <a:t>Βεβαίωση απουσίας των ανεπιθύμητων συμπτωμάτων με σχετική ερώτηση προς τον ασκούμενο και τακτική μέτρηση της πίεσής του.</a:t>
            </a:r>
          </a:p>
          <a:p>
            <a:pPr algn="just"/>
            <a:r>
              <a:rPr lang="el-GR" sz="2800">
                <a:latin typeface="+mn-lt"/>
              </a:rPr>
              <a:t>Κατάλληλη λήψη υγρών και χρησιμοποίηση ελαστικών καλτσών από τον ασκούμενο για την αντιμετώπιση  πιθανής μειωμένης αρτηριακής πίεσης.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latin typeface="+mn-lt"/>
              </a:rPr>
              <a:t>Άδειες Χρήσης</a:t>
            </a:r>
            <a:endParaRPr lang="el-GR" dirty="0">
              <a:latin typeface="+mn-lt"/>
            </a:endParaRPr>
          </a:p>
        </p:txBody>
      </p:sp>
      <p:sp>
        <p:nvSpPr>
          <p:cNvPr id="9" name="Subtitle 8"/>
          <p:cNvSpPr>
            <a:spLocks noGrp="1"/>
          </p:cNvSpPr>
          <p:nvPr>
            <p:ph idx="1"/>
          </p:nvPr>
        </p:nvSpPr>
        <p:spPr/>
        <p:txBody>
          <a:bodyPr>
            <a:normAutofit/>
          </a:bodyPr>
          <a:lstStyle/>
          <a:p>
            <a:pPr algn="l"/>
            <a:r>
              <a:rPr lang="el-GR" sz="2800" dirty="0" smtClean="0">
                <a:latin typeface="+mn-lt"/>
              </a:rPr>
              <a:t>Το παρόν εκπαιδευτικό υλικό υπόκειται σε</a:t>
            </a:r>
            <a:r>
              <a:rPr lang="en-US" sz="2800" dirty="0" smtClean="0">
                <a:latin typeface="+mn-lt"/>
              </a:rPr>
              <a:t> </a:t>
            </a:r>
            <a:r>
              <a:rPr lang="el-GR" sz="2800" dirty="0" smtClean="0">
                <a:latin typeface="+mn-lt"/>
              </a:rPr>
              <a:t>άδειες χρήσης </a:t>
            </a:r>
            <a:r>
              <a:rPr lang="en-US" sz="2800" dirty="0" smtClean="0">
                <a:latin typeface="+mn-lt"/>
              </a:rPr>
              <a:t>Creative Commons. </a:t>
            </a:r>
          </a:p>
          <a:p>
            <a:pPr algn="l"/>
            <a:r>
              <a:rPr lang="el-GR" sz="2800" dirty="0" smtClean="0">
                <a:latin typeface="+mn-lt"/>
              </a:rPr>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6" name="Picture 6" descr="http://mirrors.creativecommons.org/presskit/buttons/88x31/png/by-sa.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08947" y="4941168"/>
            <a:ext cx="1584561" cy="554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23850" y="274638"/>
            <a:ext cx="8362950" cy="1143000"/>
          </a:xfrm>
        </p:spPr>
        <p:txBody>
          <a:bodyPr>
            <a:normAutofit fontScale="90000"/>
          </a:bodyPr>
          <a:lstStyle/>
          <a:p>
            <a:r>
              <a:rPr lang="el-GR" sz="4000">
                <a:latin typeface="+mn-lt"/>
              </a:rPr>
              <a:t>Αποφυγή Τραυματισμών - Ασφάλεια</a:t>
            </a:r>
          </a:p>
        </p:txBody>
      </p:sp>
      <p:sp>
        <p:nvSpPr>
          <p:cNvPr id="33795" name="Rectangle 3"/>
          <p:cNvSpPr>
            <a:spLocks noGrp="1" noChangeArrowheads="1"/>
          </p:cNvSpPr>
          <p:nvPr>
            <p:ph type="body" idx="1"/>
          </p:nvPr>
        </p:nvSpPr>
        <p:spPr>
          <a:xfrm>
            <a:off x="611188" y="1844675"/>
            <a:ext cx="7632700" cy="4465638"/>
          </a:xfrm>
        </p:spPr>
        <p:txBody>
          <a:bodyPr/>
          <a:lstStyle/>
          <a:p>
            <a:pPr algn="just"/>
            <a:r>
              <a:rPr lang="el-GR" sz="2800" dirty="0">
                <a:latin typeface="+mn-lt"/>
              </a:rPr>
              <a:t>Χρήση ταλκ και χρησιμοποίηση γαντιών κατά τη διάρκεια της προπόνησης και του αγώνα για την αποφυγή ξυσιμάτων, πληγών ή φυσαλίδων στο άκρο χέρι.</a:t>
            </a:r>
          </a:p>
          <a:p>
            <a:pPr algn="just"/>
            <a:r>
              <a:rPr lang="el-GR" sz="2800" dirty="0">
                <a:latin typeface="+mn-lt"/>
              </a:rPr>
              <a:t>Παροδική αποχή από την άσκηση και χορήγηση αντιφλεγμονωδών φαρμάκων με συνταγή ιατρού σε περίπτωση εκδήλωσης του συνδρόμου του καρπιαίου σωλήνα.</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304800" y="304800"/>
            <a:ext cx="8153400" cy="685800"/>
          </a:xfrm>
          <a:prstGeom prst="rect">
            <a:avLst/>
          </a:prstGeom>
          <a:noFill/>
          <a:ln w="9525">
            <a:noFill/>
            <a:miter lim="800000"/>
            <a:headEnd/>
            <a:tailEnd/>
          </a:ln>
          <a:effectLst/>
        </p:spPr>
        <p:txBody>
          <a:bodyPr anchor="ctr"/>
          <a:lstStyle/>
          <a:p>
            <a:pPr algn="ctr"/>
            <a:r>
              <a:rPr lang="el-GR" sz="4000" b="1" dirty="0">
                <a:latin typeface="+mj-lt"/>
              </a:rPr>
              <a:t>Βελτίωση Αερόβιας Ικανότητας</a:t>
            </a:r>
          </a:p>
        </p:txBody>
      </p:sp>
      <p:sp>
        <p:nvSpPr>
          <p:cNvPr id="10245" name="Rectangle 5"/>
          <p:cNvSpPr>
            <a:spLocks noChangeArrowheads="1"/>
          </p:cNvSpPr>
          <p:nvPr/>
        </p:nvSpPr>
        <p:spPr bwMode="auto">
          <a:xfrm>
            <a:off x="827088" y="1628775"/>
            <a:ext cx="7129462" cy="4225925"/>
          </a:xfrm>
          <a:prstGeom prst="rect">
            <a:avLst/>
          </a:prstGeom>
          <a:noFill/>
          <a:ln w="9525">
            <a:noFill/>
            <a:miter lim="800000"/>
            <a:headEnd/>
            <a:tailEnd/>
          </a:ln>
          <a:effectLst/>
        </p:spPr>
        <p:txBody>
          <a:bodyPr/>
          <a:lstStyle/>
          <a:p>
            <a:pPr marL="342900" indent="-342900" algn="just">
              <a:spcBef>
                <a:spcPct val="20000"/>
              </a:spcBef>
              <a:buFontTx/>
              <a:buChar char="•"/>
            </a:pPr>
            <a:r>
              <a:rPr lang="el-GR" sz="2800" dirty="0">
                <a:latin typeface="+mj-lt"/>
              </a:rPr>
              <a:t>Αερόβιες ασκήσεις σε χειροκίνητο ποδήλατο, μηχανήματα κωπηλατικής ή κάνοντας στροφές με το </a:t>
            </a:r>
            <a:r>
              <a:rPr lang="el-GR" sz="2800" dirty="0" err="1">
                <a:latin typeface="+mj-lt"/>
              </a:rPr>
              <a:t>αμαξίδιο</a:t>
            </a:r>
            <a:r>
              <a:rPr lang="el-GR" sz="2800" dirty="0">
                <a:latin typeface="+mj-lt"/>
              </a:rPr>
              <a:t> γύρω από το γήπεδο.</a:t>
            </a:r>
          </a:p>
          <a:p>
            <a:pPr marL="342900" indent="-342900" algn="just">
              <a:spcBef>
                <a:spcPct val="20000"/>
              </a:spcBef>
              <a:buFontTx/>
              <a:buChar char="•"/>
            </a:pPr>
            <a:r>
              <a:rPr lang="el-GR" sz="2800" dirty="0">
                <a:latin typeface="+mj-lt"/>
              </a:rPr>
              <a:t>Εναλλαγή ασκήσεων δύναμης σε </a:t>
            </a:r>
            <a:r>
              <a:rPr lang="el-GR" sz="2800" dirty="0" err="1">
                <a:latin typeface="+mj-lt"/>
              </a:rPr>
              <a:t>πολυόργανο</a:t>
            </a:r>
            <a:r>
              <a:rPr lang="el-GR" sz="2800" dirty="0">
                <a:latin typeface="+mj-lt"/>
              </a:rPr>
              <a:t> με αερόβιες ασκήσεις σε χειροκίνητο ποδήλατο.</a:t>
            </a:r>
          </a:p>
          <a:p>
            <a:pPr marL="342900" indent="-342900" algn="just">
              <a:spcBef>
                <a:spcPct val="20000"/>
              </a:spcBef>
              <a:buFontTx/>
              <a:buChar char="•"/>
            </a:pPr>
            <a:r>
              <a:rPr lang="el-GR" sz="2800" dirty="0">
                <a:latin typeface="+mj-lt"/>
              </a:rPr>
              <a:t>Ένταση προπόνησης μέτρια προς έντονη (στους 13-15 βαθμούς της κλίμακας </a:t>
            </a:r>
            <a:r>
              <a:rPr lang="en-US" sz="2800" dirty="0">
                <a:latin typeface="+mj-lt"/>
              </a:rPr>
              <a:t>Borg</a:t>
            </a:r>
            <a:r>
              <a:rPr lang="el-GR" sz="2800" dirty="0">
                <a:latin typeface="+mj-lt"/>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846" name="Group 174"/>
          <p:cNvGraphicFramePr>
            <a:graphicFrameLocks noGrp="1"/>
          </p:cNvGraphicFramePr>
          <p:nvPr/>
        </p:nvGraphicFramePr>
        <p:xfrm>
          <a:off x="0" y="0"/>
          <a:ext cx="9144000" cy="6964998"/>
        </p:xfrm>
        <a:graphic>
          <a:graphicData uri="http://schemas.openxmlformats.org/drawingml/2006/table">
            <a:tbl>
              <a:tblPr/>
              <a:tblGrid>
                <a:gridCol w="1612900"/>
                <a:gridCol w="7531100"/>
              </a:tblGrid>
              <a:tr h="47625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Κλίμακα Αντιλαμβανόμενης Κόπωσης Του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Borg</a:t>
                      </a:r>
                      <a:endParaRPr kumimoji="0" lang="en-US"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el-GR"/>
                    </a:p>
                  </a:txBody>
                  <a:tcPr/>
                </a:tc>
              </a:tr>
              <a:tr h="636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cs typeface="Times New Roman" pitchFamily="18" charset="0"/>
                        </a:rPr>
                        <a:t>Βαθμοί</a:t>
                      </a:r>
                      <a:endParaRPr kumimoji="0" lang="el-GR" sz="2000" b="0" i="0" u="none" strike="noStrike" cap="none" normalizeH="0" baseline="0" dirty="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cs typeface="Times New Roman" pitchFamily="18" charset="0"/>
                        </a:rPr>
                        <a:t>Περιγραφή</a:t>
                      </a:r>
                      <a:endParaRPr kumimoji="0" lang="el-GR" sz="2000" b="0" i="0" u="none" strike="noStrike" cap="none" normalizeH="0" baseline="0" smtClean="0">
                        <a:ln>
                          <a:noFill/>
                        </a:ln>
                        <a:solidFill>
                          <a:schemeClr val="tx1"/>
                        </a:solidFill>
                        <a:effectLst/>
                        <a:latin typeface="+mj-lt"/>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cs typeface="Times New Roman" pitchFamily="18" charset="0"/>
                        </a:rPr>
                        <a:t>6</a:t>
                      </a:r>
                      <a:endParaRPr kumimoji="0" lang="el-GR" sz="2000" b="0" i="0" u="none" strike="noStrike" cap="none" normalizeH="0" baseline="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cs typeface="Times New Roman" pitchFamily="18" charset="0"/>
                        </a:rPr>
                        <a:t>Καθόλου κόπωση.</a:t>
                      </a:r>
                      <a:endParaRPr kumimoji="0" lang="el-GR" sz="2000" b="0" i="0" u="none" strike="noStrike" cap="none" normalizeH="0" baseline="0" dirty="0" smtClean="0">
                        <a:ln>
                          <a:noFill/>
                        </a:ln>
                        <a:solidFill>
                          <a:schemeClr val="tx1"/>
                        </a:solidFill>
                        <a:effectLst/>
                        <a:latin typeface="+mj-lt"/>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cs typeface="Times New Roman" pitchFamily="18" charset="0"/>
                        </a:rPr>
                        <a:t>7</a:t>
                      </a:r>
                      <a:endParaRPr kumimoji="0" lang="el-GR" sz="2000" b="0" i="0" u="none" strike="noStrike" cap="none" normalizeH="0" baseline="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cs typeface="Times New Roman" pitchFamily="18" charset="0"/>
                        </a:rPr>
                        <a:t>Εξαιρετικά ελαφριά.</a:t>
                      </a:r>
                      <a:endParaRPr kumimoji="0" lang="el-GR" sz="2000" b="0" i="0" u="none" strike="noStrike" cap="none" normalizeH="0" baseline="0" dirty="0" smtClean="0">
                        <a:ln>
                          <a:noFill/>
                        </a:ln>
                        <a:solidFill>
                          <a:schemeClr val="tx1"/>
                        </a:solidFill>
                        <a:effectLst/>
                        <a:latin typeface="+mj-lt"/>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cs typeface="Times New Roman" pitchFamily="18" charset="0"/>
                        </a:rPr>
                        <a:t>8</a:t>
                      </a:r>
                      <a:endParaRPr kumimoji="0" lang="el-GR" sz="2000" b="0" i="0" u="none" strike="noStrike" cap="none" normalizeH="0" baseline="0" dirty="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l-GR"/>
                    </a:p>
                  </a:txBody>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cs typeface="Times New Roman" pitchFamily="18" charset="0"/>
                        </a:rPr>
                        <a:t>9</a:t>
                      </a:r>
                      <a:endParaRPr kumimoji="0" lang="el-GR" sz="2000" b="0" i="0" u="none" strike="noStrike" cap="none" normalizeH="0" baseline="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cs typeface="Times New Roman" pitchFamily="18" charset="0"/>
                        </a:rPr>
                        <a:t>Πολύ ελαφριά.</a:t>
                      </a:r>
                      <a:endParaRPr kumimoji="0" lang="el-GR" sz="2000" b="0" i="0" u="none" strike="noStrike" cap="none" normalizeH="0" baseline="0" dirty="0" smtClean="0">
                        <a:ln>
                          <a:noFill/>
                        </a:ln>
                        <a:solidFill>
                          <a:schemeClr val="tx1"/>
                        </a:solidFill>
                        <a:effectLst/>
                        <a:latin typeface="+mj-lt"/>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cs typeface="Times New Roman" pitchFamily="18" charset="0"/>
                        </a:rPr>
                        <a:t>10</a:t>
                      </a:r>
                      <a:endParaRPr kumimoji="0" lang="el-GR" sz="2000" b="0" i="0" u="none" strike="noStrike" cap="none" normalizeH="0" baseline="0" dirty="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l-GR"/>
                    </a:p>
                  </a:txBody>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cs typeface="Times New Roman" pitchFamily="18" charset="0"/>
                        </a:rPr>
                        <a:t>11</a:t>
                      </a:r>
                      <a:endParaRPr kumimoji="0" lang="el-GR" sz="2000" b="0" i="0" u="none" strike="noStrike" cap="none" normalizeH="0" baseline="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cs typeface="Times New Roman" pitchFamily="18" charset="0"/>
                        </a:rPr>
                        <a:t>Ελαφριά.</a:t>
                      </a:r>
                      <a:endParaRPr kumimoji="0" lang="el-GR" sz="2000" b="0" i="0" u="none" strike="noStrike" cap="none" normalizeH="0" baseline="0" dirty="0" smtClean="0">
                        <a:ln>
                          <a:noFill/>
                        </a:ln>
                        <a:solidFill>
                          <a:schemeClr val="tx1"/>
                        </a:solidFill>
                        <a:effectLst/>
                        <a:latin typeface="+mj-lt"/>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cs typeface="Times New Roman" pitchFamily="18" charset="0"/>
                        </a:rPr>
                        <a:t>12</a:t>
                      </a:r>
                      <a:endParaRPr kumimoji="0" lang="el-GR" sz="2000" b="0" i="0" u="none" strike="noStrike" cap="none" normalizeH="0" baseline="0" dirty="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l-GR"/>
                    </a:p>
                  </a:txBody>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cs typeface="Times New Roman" pitchFamily="18" charset="0"/>
                        </a:rPr>
                        <a:t>13</a:t>
                      </a:r>
                      <a:endParaRPr kumimoji="0" lang="el-GR" sz="2000" b="0" i="0" u="none" strike="noStrike" cap="none" normalizeH="0" baseline="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cs typeface="Times New Roman" pitchFamily="18" charset="0"/>
                        </a:rPr>
                        <a:t>Κάπως έντονη (μέτρια). Απαιτεί αρκετή προσπάθεια αλλά μπορώ να συνεχίσω.</a:t>
                      </a:r>
                      <a:endParaRPr kumimoji="0" lang="el-GR" sz="2000" b="0" i="0" u="none" strike="noStrike" cap="none" normalizeH="0" baseline="0" dirty="0" smtClean="0">
                        <a:ln>
                          <a:noFill/>
                        </a:ln>
                        <a:solidFill>
                          <a:schemeClr val="tx1"/>
                        </a:solidFill>
                        <a:effectLst/>
                        <a:latin typeface="+mj-lt"/>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cs typeface="Times New Roman" pitchFamily="18" charset="0"/>
                        </a:rPr>
                        <a:t>14</a:t>
                      </a:r>
                      <a:endParaRPr kumimoji="0" lang="el-GR" sz="2000" b="0" i="0" u="none" strike="noStrike" cap="none" normalizeH="0" baseline="0" dirty="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l-GR"/>
                    </a:p>
                  </a:txBody>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cs typeface="Times New Roman" pitchFamily="18" charset="0"/>
                        </a:rPr>
                        <a:t>15</a:t>
                      </a:r>
                      <a:endParaRPr kumimoji="0" lang="el-GR" sz="2000" b="0" i="0" u="none" strike="noStrike" cap="none" normalizeH="0" baseline="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cs typeface="Times New Roman" pitchFamily="18" charset="0"/>
                        </a:rPr>
                        <a:t>Έντονη (βαριά).</a:t>
                      </a:r>
                      <a:endParaRPr kumimoji="0" lang="el-GR" sz="2000" b="0" i="0" u="none" strike="noStrike" cap="none" normalizeH="0" baseline="0" dirty="0" smtClean="0">
                        <a:ln>
                          <a:noFill/>
                        </a:ln>
                        <a:solidFill>
                          <a:schemeClr val="tx1"/>
                        </a:solidFill>
                        <a:effectLst/>
                        <a:latin typeface="+mj-lt"/>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cs typeface="Times New Roman" pitchFamily="18" charset="0"/>
                        </a:rPr>
                        <a:t>16</a:t>
                      </a:r>
                      <a:endParaRPr kumimoji="0" lang="el-GR" sz="2000" b="0" i="0" u="none" strike="noStrike" cap="none" normalizeH="0" baseline="0" dirty="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l-GR"/>
                    </a:p>
                  </a:txBody>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cs typeface="Times New Roman" pitchFamily="18" charset="0"/>
                        </a:rPr>
                        <a:t>17</a:t>
                      </a:r>
                      <a:endParaRPr kumimoji="0" lang="el-GR" sz="2000" b="0" i="0" u="none" strike="noStrike" cap="none" normalizeH="0" baseline="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cs typeface="Times New Roman" pitchFamily="18" charset="0"/>
                        </a:rPr>
                        <a:t>Πολύ έντονη. Απαιτεί μεγάλη προσπάθεια και  νιώθω πολλή κούραση.</a:t>
                      </a:r>
                      <a:endParaRPr kumimoji="0" lang="el-GR" sz="2000" b="0" i="0" u="none" strike="noStrike" cap="none" normalizeH="0" baseline="0" dirty="0" smtClean="0">
                        <a:ln>
                          <a:noFill/>
                        </a:ln>
                        <a:solidFill>
                          <a:schemeClr val="tx1"/>
                        </a:solidFill>
                        <a:effectLst/>
                        <a:latin typeface="+mj-lt"/>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cs typeface="Times New Roman" pitchFamily="18" charset="0"/>
                        </a:rPr>
                        <a:t>18</a:t>
                      </a:r>
                      <a:endParaRPr kumimoji="0" lang="el-GR" sz="2000" b="0" i="0" u="none" strike="noStrike" cap="none" normalizeH="0" baseline="0" dirty="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l-GR"/>
                    </a:p>
                  </a:txBody>
                  <a:tcPr/>
                </a:tc>
              </a:tr>
              <a:tr h="635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cs typeface="Times New Roman" pitchFamily="18" charset="0"/>
                        </a:rPr>
                        <a:t>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j-lt"/>
                          <a:cs typeface="Times New Roman" pitchFamily="18" charset="0"/>
                        </a:rPr>
                        <a:t>20</a:t>
                      </a:r>
                      <a:endParaRPr kumimoji="0" lang="en-US" sz="2000" b="0" i="0" u="none" strike="noStrike" cap="none" normalizeH="0" baseline="0" smtClean="0">
                        <a:ln>
                          <a:noFill/>
                        </a:ln>
                        <a:solidFill>
                          <a:schemeClr val="tx1"/>
                        </a:solidFill>
                        <a:effectLst/>
                        <a:latin typeface="+mj-lt"/>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cs typeface="Times New Roman" pitchFamily="18" charset="0"/>
                        </a:rPr>
                        <a:t>Εξαιρετικά έντονη. Δεν μπορώ να συνεχίσω την άσκηση σε αυτό το ρυθμό.</a:t>
                      </a:r>
                      <a:endParaRPr kumimoji="0" lang="el-GR" sz="2000" b="0" i="0" u="none" strike="noStrike" cap="none" normalizeH="0" baseline="0" dirty="0" smtClean="0">
                        <a:ln>
                          <a:noFill/>
                        </a:ln>
                        <a:solidFill>
                          <a:schemeClr val="tx1"/>
                        </a:solidFill>
                        <a:effectLst/>
                        <a:latin typeface="+mj-lt"/>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23850" y="620713"/>
            <a:ext cx="8153400" cy="685800"/>
          </a:xfrm>
          <a:prstGeom prst="rect">
            <a:avLst/>
          </a:prstGeom>
          <a:noFill/>
          <a:ln w="9525">
            <a:noFill/>
            <a:miter lim="800000"/>
            <a:headEnd/>
            <a:tailEnd/>
          </a:ln>
          <a:effectLst/>
        </p:spPr>
        <p:txBody>
          <a:bodyPr anchor="ctr"/>
          <a:lstStyle/>
          <a:p>
            <a:pPr algn="ctr"/>
            <a:r>
              <a:rPr lang="el-GR" sz="4000" b="1" dirty="0">
                <a:latin typeface="+mj-lt"/>
              </a:rPr>
              <a:t>Βελτίωση Αερόβιας Ικανότητας</a:t>
            </a:r>
          </a:p>
        </p:txBody>
      </p:sp>
      <p:sp>
        <p:nvSpPr>
          <p:cNvPr id="11267" name="Rectangle 3"/>
          <p:cNvSpPr>
            <a:spLocks noChangeArrowheads="1"/>
          </p:cNvSpPr>
          <p:nvPr/>
        </p:nvSpPr>
        <p:spPr bwMode="auto">
          <a:xfrm>
            <a:off x="539750" y="1989138"/>
            <a:ext cx="7524750" cy="2930525"/>
          </a:xfrm>
          <a:prstGeom prst="rect">
            <a:avLst/>
          </a:prstGeom>
          <a:noFill/>
          <a:ln w="9525">
            <a:noFill/>
            <a:miter lim="800000"/>
            <a:headEnd/>
            <a:tailEnd/>
          </a:ln>
          <a:effectLst/>
        </p:spPr>
        <p:txBody>
          <a:bodyPr/>
          <a:lstStyle/>
          <a:p>
            <a:pPr marL="342900" indent="-342900" algn="just">
              <a:spcBef>
                <a:spcPct val="20000"/>
              </a:spcBef>
              <a:buFontTx/>
              <a:buChar char="•"/>
            </a:pPr>
            <a:r>
              <a:rPr lang="el-GR" sz="2800" dirty="0">
                <a:latin typeface="+mj-lt"/>
              </a:rPr>
              <a:t>Διάρκεια ασκήσεων από 20΄ έως 60΄.</a:t>
            </a:r>
          </a:p>
          <a:p>
            <a:pPr marL="342900" indent="-342900" algn="just">
              <a:spcBef>
                <a:spcPct val="20000"/>
              </a:spcBef>
              <a:buFontTx/>
              <a:buChar char="•"/>
            </a:pPr>
            <a:r>
              <a:rPr lang="el-GR" sz="2800" dirty="0">
                <a:latin typeface="+mj-lt"/>
              </a:rPr>
              <a:t>Συχνότητα προπόνησης 3 με 4 φορές την εβδομάδα.</a:t>
            </a:r>
          </a:p>
          <a:p>
            <a:pPr marL="342900" indent="-342900" algn="just">
              <a:spcBef>
                <a:spcPct val="20000"/>
              </a:spcBef>
              <a:buFontTx/>
              <a:buChar char="•"/>
            </a:pPr>
            <a:r>
              <a:rPr lang="el-GR" sz="2800" dirty="0">
                <a:latin typeface="+mj-lt"/>
              </a:rPr>
              <a:t>Συνδυασμός συστηματικής προπόνησης με σωστή διατροφή για την αποφυγή παχυσαρκίας και οστεοπόρωσης.</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dirty="0">
                <a:latin typeface="+mn-lt"/>
              </a:rPr>
              <a:t>Αύξηση Μυϊκής Δύναμης</a:t>
            </a:r>
          </a:p>
        </p:txBody>
      </p:sp>
      <p:sp>
        <p:nvSpPr>
          <p:cNvPr id="12291" name="Rectangle 3"/>
          <p:cNvSpPr>
            <a:spLocks noGrp="1" noChangeArrowheads="1"/>
          </p:cNvSpPr>
          <p:nvPr>
            <p:ph type="body" idx="1"/>
          </p:nvPr>
        </p:nvSpPr>
        <p:spPr>
          <a:xfrm>
            <a:off x="684213" y="2133600"/>
            <a:ext cx="7272337" cy="2952750"/>
          </a:xfrm>
        </p:spPr>
        <p:txBody>
          <a:bodyPr>
            <a:normAutofit lnSpcReduction="10000"/>
          </a:bodyPr>
          <a:lstStyle/>
          <a:p>
            <a:pPr algn="just"/>
            <a:r>
              <a:rPr lang="el-GR" sz="2800" dirty="0">
                <a:latin typeface="+mn-lt"/>
              </a:rPr>
              <a:t>Απλές ασκήσεις προοδευτικής αύξησης του βάρους με λίγες ή καθόλου προσαρμογές.</a:t>
            </a:r>
          </a:p>
          <a:p>
            <a:pPr algn="just"/>
            <a:r>
              <a:rPr lang="el-GR" sz="2800" dirty="0">
                <a:latin typeface="+mn-lt"/>
              </a:rPr>
              <a:t>Χρησιμοποίηση </a:t>
            </a:r>
            <a:r>
              <a:rPr lang="el-GR" sz="2800" dirty="0" err="1">
                <a:latin typeface="+mn-lt"/>
              </a:rPr>
              <a:t>πολυόργανου</a:t>
            </a:r>
            <a:r>
              <a:rPr lang="el-GR" sz="2800" dirty="0">
                <a:latin typeface="+mn-lt"/>
              </a:rPr>
              <a:t>, ελευθέρων βαρών και ιατρικής μπάλας.</a:t>
            </a:r>
          </a:p>
          <a:p>
            <a:pPr algn="just"/>
            <a:r>
              <a:rPr lang="el-GR" sz="2800" dirty="0">
                <a:latin typeface="+mn-lt"/>
              </a:rPr>
              <a:t>Αποφυγή άρσης μεγάλου βάρους πολύ σύντομα.</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l-GR">
                <a:latin typeface="+mn-lt"/>
              </a:rPr>
              <a:t>Αύξηση Μυϊκής Δύναμης</a:t>
            </a:r>
          </a:p>
        </p:txBody>
      </p:sp>
      <p:sp>
        <p:nvSpPr>
          <p:cNvPr id="13315" name="Rectangle 3"/>
          <p:cNvSpPr>
            <a:spLocks noGrp="1" noChangeArrowheads="1"/>
          </p:cNvSpPr>
          <p:nvPr>
            <p:ph type="body" idx="1"/>
          </p:nvPr>
        </p:nvSpPr>
        <p:spPr>
          <a:xfrm>
            <a:off x="468313" y="1844675"/>
            <a:ext cx="7786687" cy="3744913"/>
          </a:xfrm>
        </p:spPr>
        <p:txBody>
          <a:bodyPr/>
          <a:lstStyle/>
          <a:p>
            <a:pPr algn="just"/>
            <a:r>
              <a:rPr lang="el-GR" sz="2800" dirty="0">
                <a:latin typeface="+mn-lt"/>
              </a:rPr>
              <a:t>Έμφαση στην ανάπτυξη της δύναμης των μυών την ωμικής ζώνης και των δικεφάλων και </a:t>
            </a:r>
            <a:r>
              <a:rPr lang="el-GR" sz="2800" dirty="0" err="1">
                <a:latin typeface="+mn-lt"/>
              </a:rPr>
              <a:t>τρικεφάλων</a:t>
            </a:r>
            <a:r>
              <a:rPr lang="el-GR" sz="2800" dirty="0">
                <a:latin typeface="+mn-lt"/>
              </a:rPr>
              <a:t> μυών του βραχίονα που συμβάλλουν στην προώθηση του </a:t>
            </a:r>
            <a:r>
              <a:rPr lang="el-GR" sz="2800" dirty="0" err="1">
                <a:latin typeface="+mn-lt"/>
              </a:rPr>
              <a:t>αμαξιδίου</a:t>
            </a:r>
            <a:r>
              <a:rPr lang="el-GR" sz="2800" dirty="0">
                <a:latin typeface="+mn-lt"/>
              </a:rPr>
              <a:t>.</a:t>
            </a:r>
          </a:p>
          <a:p>
            <a:pPr algn="just"/>
            <a:r>
              <a:rPr lang="el-GR" sz="2800" dirty="0">
                <a:latin typeface="+mn-lt"/>
              </a:rPr>
              <a:t>Ανάπτυξη της δύναμης των ραχιαίων μυών και ιδιαίτερα του τραπεζοειδούς μυός και του πλατύ ραχιαίου για την αποφυγή ασυμμετρίας με τους εμπρόσθιους μύες.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l-GR">
                <a:latin typeface="+mn-lt"/>
              </a:rPr>
              <a:t>Αύξηση Μυϊκής Δύναμης</a:t>
            </a:r>
          </a:p>
        </p:txBody>
      </p:sp>
      <p:sp>
        <p:nvSpPr>
          <p:cNvPr id="14339" name="Rectangle 3"/>
          <p:cNvSpPr>
            <a:spLocks noGrp="1" noChangeArrowheads="1"/>
          </p:cNvSpPr>
          <p:nvPr>
            <p:ph type="body" idx="1"/>
          </p:nvPr>
        </p:nvSpPr>
        <p:spPr>
          <a:xfrm>
            <a:off x="827088" y="1989138"/>
            <a:ext cx="7129462" cy="3889375"/>
          </a:xfrm>
        </p:spPr>
        <p:txBody>
          <a:bodyPr/>
          <a:lstStyle/>
          <a:p>
            <a:pPr algn="just"/>
            <a:r>
              <a:rPr lang="el-GR" sz="2800" dirty="0">
                <a:latin typeface="+mn-lt"/>
              </a:rPr>
              <a:t>Αποφυγή ανάπτυξης ‘ανισορροπίας’ δύναμης μεταξύ συναγωνιστών και ανταγωνιστών μυών όταν οι ανταγωνιστές μύες έχουν προσβληθεί.</a:t>
            </a:r>
          </a:p>
          <a:p>
            <a:pPr algn="just"/>
            <a:r>
              <a:rPr lang="el-GR" sz="2800" dirty="0">
                <a:latin typeface="+mn-lt"/>
              </a:rPr>
              <a:t>Άρση του βάρους και εκτέλεση κάθε άσκησης σε όλο το εύρος κίνησης του ασκούμενου.</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l-GR">
                <a:latin typeface="+mn-lt"/>
              </a:rPr>
              <a:t>Αύξηση Μυϊκής Δύναμης</a:t>
            </a:r>
          </a:p>
        </p:txBody>
      </p:sp>
      <p:sp>
        <p:nvSpPr>
          <p:cNvPr id="23555" name="Rectangle 3"/>
          <p:cNvSpPr>
            <a:spLocks noGrp="1" noChangeArrowheads="1"/>
          </p:cNvSpPr>
          <p:nvPr>
            <p:ph type="body" idx="1"/>
          </p:nvPr>
        </p:nvSpPr>
        <p:spPr>
          <a:xfrm>
            <a:off x="827088" y="1916113"/>
            <a:ext cx="7127875" cy="3889375"/>
          </a:xfrm>
        </p:spPr>
        <p:txBody>
          <a:bodyPr/>
          <a:lstStyle/>
          <a:p>
            <a:pPr algn="just"/>
            <a:r>
              <a:rPr lang="el-GR" sz="2800">
                <a:latin typeface="+mn-lt"/>
              </a:rPr>
              <a:t>Εκτέλεση 2-3 σετ των 10-12 επαναλήψεων στο 50-75% της μέγιστης επιβάρυνσης που μπορεί να δεχθεί ο ασκούμενος σε κάθε άσκηση.</a:t>
            </a:r>
          </a:p>
          <a:p>
            <a:pPr algn="just"/>
            <a:r>
              <a:rPr lang="el-GR" sz="2800">
                <a:latin typeface="+mn-lt"/>
              </a:rPr>
              <a:t>Έμφαση στη σωστή στάση και  μηχανική του σώματος σε κάθε άσκηση.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l-GR" sz="4000">
                <a:latin typeface="+mn-lt"/>
              </a:rPr>
              <a:t>Ανάπτυξη Ευλυγισίας</a:t>
            </a:r>
          </a:p>
        </p:txBody>
      </p:sp>
      <p:sp>
        <p:nvSpPr>
          <p:cNvPr id="15363" name="Rectangle 3"/>
          <p:cNvSpPr>
            <a:spLocks noGrp="1" noChangeArrowheads="1"/>
          </p:cNvSpPr>
          <p:nvPr>
            <p:ph type="body" idx="1"/>
          </p:nvPr>
        </p:nvSpPr>
        <p:spPr>
          <a:xfrm>
            <a:off x="395288" y="1916113"/>
            <a:ext cx="7786687" cy="3384550"/>
          </a:xfrm>
        </p:spPr>
        <p:txBody>
          <a:bodyPr>
            <a:normAutofit lnSpcReduction="10000"/>
          </a:bodyPr>
          <a:lstStyle/>
          <a:p>
            <a:pPr algn="just">
              <a:lnSpc>
                <a:spcPct val="90000"/>
              </a:lnSpc>
            </a:pPr>
            <a:r>
              <a:rPr lang="el-GR" sz="2800" dirty="0">
                <a:latin typeface="+mn-lt"/>
              </a:rPr>
              <a:t>Ασκήσεις παθητικής διάτασης σε χαμηλή ένταση.</a:t>
            </a:r>
          </a:p>
          <a:p>
            <a:pPr algn="just">
              <a:lnSpc>
                <a:spcPct val="90000"/>
              </a:lnSpc>
            </a:pPr>
            <a:r>
              <a:rPr lang="el-GR" sz="2800" dirty="0">
                <a:latin typeface="+mn-lt"/>
              </a:rPr>
              <a:t>Βελτίωση του εύρους κίνησης των μυών της ωμικής ζώνης, του θώρακα, του ισχίου και του καρπού που συμβάλλουν στην προώθηση του </a:t>
            </a:r>
            <a:r>
              <a:rPr lang="el-GR" sz="2800" dirty="0" err="1">
                <a:latin typeface="+mn-lt"/>
              </a:rPr>
              <a:t>αμαξιδίου</a:t>
            </a:r>
            <a:r>
              <a:rPr lang="el-GR" sz="2800" dirty="0">
                <a:latin typeface="+mn-lt"/>
              </a:rPr>
              <a:t>. </a:t>
            </a:r>
          </a:p>
          <a:p>
            <a:pPr algn="just">
              <a:lnSpc>
                <a:spcPct val="90000"/>
              </a:lnSpc>
            </a:pPr>
            <a:r>
              <a:rPr lang="el-GR" sz="2800" dirty="0">
                <a:latin typeface="+mn-lt"/>
              </a:rPr>
              <a:t>Διατάσεις σε όλο το εύρος κίνησης με τη βοήθεια </a:t>
            </a:r>
            <a:r>
              <a:rPr lang="el-GR" sz="2800" dirty="0" err="1">
                <a:latin typeface="+mn-lt"/>
              </a:rPr>
              <a:t>συνασκούμενου</a:t>
            </a:r>
            <a:r>
              <a:rPr lang="el-GR" sz="2800" dirty="0">
                <a:latin typeface="+mn-lt"/>
              </a:rPr>
              <a:t> και τον ασκούμενο να ξαπλώνει σε επίπεδη επιφάνεια.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r>
              <a:rPr lang="el-GR" sz="4000">
                <a:latin typeface="+mn-lt"/>
              </a:rPr>
              <a:t>Βελτίωση Ισορροπίας</a:t>
            </a:r>
          </a:p>
        </p:txBody>
      </p:sp>
      <p:sp>
        <p:nvSpPr>
          <p:cNvPr id="16389" name="Rectangle 5"/>
          <p:cNvSpPr>
            <a:spLocks noGrp="1" noChangeArrowheads="1"/>
          </p:cNvSpPr>
          <p:nvPr>
            <p:ph type="body" idx="1"/>
          </p:nvPr>
        </p:nvSpPr>
        <p:spPr>
          <a:xfrm>
            <a:off x="468313" y="1773238"/>
            <a:ext cx="7931150" cy="4525962"/>
          </a:xfrm>
        </p:spPr>
        <p:txBody>
          <a:bodyPr>
            <a:normAutofit lnSpcReduction="10000"/>
          </a:bodyPr>
          <a:lstStyle/>
          <a:p>
            <a:pPr algn="just"/>
            <a:r>
              <a:rPr lang="el-GR" sz="2800" dirty="0">
                <a:latin typeface="+mn-lt"/>
              </a:rPr>
              <a:t>Ασκήσεις σλάλομ και αλλαγών κατεύθυνσης με το </a:t>
            </a:r>
            <a:r>
              <a:rPr lang="el-GR" sz="2800" dirty="0" err="1">
                <a:latin typeface="+mn-lt"/>
              </a:rPr>
              <a:t>αμαξίδιο</a:t>
            </a:r>
            <a:r>
              <a:rPr lang="el-GR" sz="2800" dirty="0">
                <a:latin typeface="+mn-lt"/>
              </a:rPr>
              <a:t>.</a:t>
            </a:r>
          </a:p>
          <a:p>
            <a:pPr algn="just"/>
            <a:r>
              <a:rPr lang="el-GR" sz="2800" dirty="0">
                <a:latin typeface="+mn-lt"/>
              </a:rPr>
              <a:t>Εκμάθηση της ισορροπίας του κορμού με ασκήσεις που προϋποθέτουν  την  παραμονή του ασκούμενου στην καθιστή θέση χωρίς στήριξη της πλάτης του.</a:t>
            </a:r>
          </a:p>
          <a:p>
            <a:pPr algn="just"/>
            <a:r>
              <a:rPr lang="el-GR" sz="2800" dirty="0">
                <a:latin typeface="+mn-lt"/>
              </a:rPr>
              <a:t>Καλλιέργεια της ικανότητας της στατικής ισορροπίας με τον ασκούμενο να στηρίζεται με τα χέρια του σε παράλληλες μπάρες για να διατηρηθεί στην όρθια θέση.</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mn-lt"/>
              </a:rPr>
              <a:t>Χρηματοδότηση</a:t>
            </a:r>
            <a:endParaRPr lang="el-GR" dirty="0">
              <a:latin typeface="+mn-lt"/>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latin typeface="+mn-lt"/>
              </a:rPr>
              <a:t>Το παρόν εκπαιδευτικό υλικό έχει αναπτυχθεί στα πλαίσια του εκπαιδευτικού έργου του διδάσκοντα.</a:t>
            </a:r>
            <a:endParaRPr lang="en-US" sz="2400" dirty="0" smtClean="0">
              <a:latin typeface="+mn-lt"/>
            </a:endParaRPr>
          </a:p>
          <a:p>
            <a:r>
              <a:rPr lang="el-GR" sz="2400" dirty="0" smtClean="0">
                <a:latin typeface="+mn-lt"/>
              </a:rPr>
              <a:t>Το έργο «</a:t>
            </a:r>
            <a:r>
              <a:rPr lang="el-GR" sz="2400" b="1" dirty="0" smtClean="0">
                <a:latin typeface="+mn-lt"/>
              </a:rPr>
              <a:t>Ανοικτά Ακαδημαϊκά Μαθήματα </a:t>
            </a:r>
            <a:r>
              <a:rPr lang="el-GR" sz="2400" b="1" smtClean="0">
                <a:latin typeface="+mn-lt"/>
              </a:rPr>
              <a:t>Πανεπιστημίου Θεσσαλίας</a:t>
            </a:r>
            <a:r>
              <a:rPr lang="el-GR" sz="2400" smtClean="0">
                <a:latin typeface="+mn-lt"/>
              </a:rPr>
              <a:t>» </a:t>
            </a:r>
            <a:r>
              <a:rPr lang="el-GR" sz="2400" dirty="0" smtClean="0">
                <a:latin typeface="+mn-lt"/>
              </a:rPr>
              <a:t>έχει χρηματοδοτήσει μόνο τη αναδιαμόρφωση του εκπαιδευτικού υλικού. </a:t>
            </a:r>
          </a:p>
          <a:p>
            <a:r>
              <a:rPr lang="el-GR" sz="2400" dirty="0" smtClean="0">
                <a:latin typeface="+mn-lt"/>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l-GR">
                <a:latin typeface="+mn-lt"/>
              </a:rPr>
              <a:t>Βιβλιογραφία</a:t>
            </a:r>
          </a:p>
        </p:txBody>
      </p:sp>
      <p:sp>
        <p:nvSpPr>
          <p:cNvPr id="25603" name="Rectangle 3"/>
          <p:cNvSpPr>
            <a:spLocks noGrp="1" noChangeArrowheads="1"/>
          </p:cNvSpPr>
          <p:nvPr>
            <p:ph type="body" idx="1"/>
          </p:nvPr>
        </p:nvSpPr>
        <p:spPr>
          <a:xfrm>
            <a:off x="457200" y="1989138"/>
            <a:ext cx="7427913" cy="3600450"/>
          </a:xfrm>
        </p:spPr>
        <p:txBody>
          <a:bodyPr>
            <a:normAutofit/>
          </a:bodyPr>
          <a:lstStyle/>
          <a:p>
            <a:pPr marL="609600" indent="-609600" algn="just">
              <a:lnSpc>
                <a:spcPct val="90000"/>
              </a:lnSpc>
            </a:pPr>
            <a:r>
              <a:rPr lang="el-GR" sz="2600" dirty="0" err="1">
                <a:latin typeface="+mn-lt"/>
              </a:rPr>
              <a:t>Κοκαρίδας</a:t>
            </a:r>
            <a:r>
              <a:rPr lang="el-GR" sz="2600" dirty="0">
                <a:latin typeface="+mn-lt"/>
              </a:rPr>
              <a:t>, Δ. (2010). </a:t>
            </a:r>
            <a:r>
              <a:rPr lang="el-GR" sz="2600" i="1" dirty="0">
                <a:latin typeface="+mn-lt"/>
              </a:rPr>
              <a:t>Άσκηση και αναπηρία: εξατομίκευση, προσαρμογές και προοπτικές ένταξης.</a:t>
            </a:r>
            <a:r>
              <a:rPr lang="el-GR" sz="2600" dirty="0">
                <a:latin typeface="+mn-lt"/>
              </a:rPr>
              <a:t> Θεσσαλονίκη: Εκδόσεις Χριστοδουλίδη. </a:t>
            </a:r>
            <a:endParaRPr lang="en-US" sz="2600" dirty="0">
              <a:latin typeface="+mn-lt"/>
            </a:endParaRPr>
          </a:p>
          <a:p>
            <a:pPr marL="609600" indent="-609600" algn="just">
              <a:lnSpc>
                <a:spcPct val="90000"/>
              </a:lnSpc>
            </a:pPr>
            <a:r>
              <a:rPr lang="el-GR" sz="2600" dirty="0" err="1">
                <a:latin typeface="+mn-lt"/>
              </a:rPr>
              <a:t>Κοκαρίδας</a:t>
            </a:r>
            <a:r>
              <a:rPr lang="el-GR" sz="2600" dirty="0">
                <a:latin typeface="+mn-lt"/>
              </a:rPr>
              <a:t>, Δ., &amp; </a:t>
            </a:r>
            <a:r>
              <a:rPr lang="el-GR" sz="2600" dirty="0" err="1">
                <a:latin typeface="+mn-lt"/>
              </a:rPr>
              <a:t>Πέρκος</a:t>
            </a:r>
            <a:r>
              <a:rPr lang="el-GR" sz="2600" dirty="0">
                <a:latin typeface="+mn-lt"/>
              </a:rPr>
              <a:t>, Σ. (2005). </a:t>
            </a:r>
            <a:r>
              <a:rPr lang="el-GR" sz="2600" i="1" dirty="0">
                <a:latin typeface="+mn-lt"/>
              </a:rPr>
              <a:t>Η καλαθοσφαίριση με </a:t>
            </a:r>
            <a:r>
              <a:rPr lang="el-GR" sz="2600" i="1" dirty="0" err="1">
                <a:latin typeface="+mn-lt"/>
              </a:rPr>
              <a:t>αμαξίδιο</a:t>
            </a:r>
            <a:r>
              <a:rPr lang="el-GR" sz="2600" i="1" dirty="0">
                <a:latin typeface="+mn-lt"/>
              </a:rPr>
              <a:t>.</a:t>
            </a:r>
            <a:r>
              <a:rPr lang="el-GR" sz="2600" dirty="0">
                <a:latin typeface="+mn-lt"/>
              </a:rPr>
              <a:t> Θεσσαλονίκη: Εκδόσεις Χριστοδουλίδη. </a:t>
            </a:r>
          </a:p>
          <a:p>
            <a:pPr marL="609600" indent="-609600" algn="just">
              <a:lnSpc>
                <a:spcPct val="90000"/>
              </a:lnSpc>
            </a:pPr>
            <a:r>
              <a:rPr lang="en-US" sz="2600" dirty="0" err="1">
                <a:latin typeface="+mn-lt"/>
              </a:rPr>
              <a:t>Shephard</a:t>
            </a:r>
            <a:r>
              <a:rPr lang="en-US" sz="2600" dirty="0">
                <a:latin typeface="+mn-lt"/>
              </a:rPr>
              <a:t>, R.J.  (1990).  </a:t>
            </a:r>
            <a:r>
              <a:rPr lang="en-US" sz="2600" i="1" dirty="0">
                <a:latin typeface="+mn-lt"/>
              </a:rPr>
              <a:t>Fitness in special populations.</a:t>
            </a:r>
            <a:r>
              <a:rPr lang="en-US" sz="2600" dirty="0">
                <a:latin typeface="+mn-lt"/>
              </a:rPr>
              <a:t>  Champaign, IL: Human Kinetics.</a:t>
            </a:r>
            <a:endParaRPr lang="el-GR" sz="2600" dirty="0">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latin typeface="+mn-lt"/>
              </a:rPr>
              <a:t>Τέλος Ενότητας</a:t>
            </a:r>
            <a:endParaRPr lang="el-GR" dirty="0">
              <a:latin typeface="+mn-lt"/>
            </a:endParaRPr>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pic>
        <p:nvPicPr>
          <p:cNvPr id="2054" name="Picture 6" descr="http://mirrors.creativecommons.org/presskit/buttons/88x31/png/by-s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1800" y="5826670"/>
            <a:ext cx="1584561" cy="554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5" cstate="print"/>
            <a:stretch>
              <a:fillRect/>
            </a:stretch>
          </p:blipFill>
          <p:spPr>
            <a:xfrm>
              <a:off x="6489226" y="468279"/>
              <a:ext cx="1968974" cy="1303321"/>
            </a:xfrm>
            <a:prstGeom prst="rect">
              <a:avLst/>
            </a:prstGeom>
          </p:spPr>
        </p:pic>
        <p:grpSp>
          <p:nvGrpSpPr>
            <p:cNvPr id="3"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mn-lt"/>
              </a:rPr>
              <a:t>Σκοποί  ενότητας</a:t>
            </a:r>
            <a:endParaRPr lang="el-GR" dirty="0">
              <a:latin typeface="+mn-lt"/>
            </a:endParaRPr>
          </a:p>
        </p:txBody>
      </p:sp>
      <p:sp>
        <p:nvSpPr>
          <p:cNvPr id="3" name="Content Placeholder 2"/>
          <p:cNvSpPr>
            <a:spLocks noGrp="1"/>
          </p:cNvSpPr>
          <p:nvPr>
            <p:ph idx="1"/>
          </p:nvPr>
        </p:nvSpPr>
        <p:spPr/>
        <p:txBody>
          <a:bodyPr/>
          <a:lstStyle/>
          <a:p>
            <a:pPr algn="just">
              <a:spcBef>
                <a:spcPct val="20000"/>
              </a:spcBef>
              <a:buFontTx/>
              <a:buChar char="•"/>
            </a:pPr>
            <a:r>
              <a:rPr lang="el-GR" dirty="0" smtClean="0"/>
              <a:t>Να παρουσιάσει τους τραυματισμούς νωτιαίου μυελού, τα αίτια , την σοβαρότητα και τα κοινά </a:t>
            </a:r>
            <a:r>
              <a:rPr lang="el-GR" dirty="0" smtClean="0"/>
              <a:t>προβλήματα </a:t>
            </a:r>
            <a:r>
              <a:rPr lang="el-GR" dirty="0" smtClean="0"/>
              <a:t>στην παράλυση,  τα κρίσιμα </a:t>
            </a:r>
            <a:r>
              <a:rPr lang="el-GR" dirty="0" smtClean="0"/>
              <a:t>σημεία τραυματισμού σπονδυλικής στήλης για τη συμμετοχή στον </a:t>
            </a:r>
            <a:r>
              <a:rPr lang="el-GR" dirty="0" smtClean="0"/>
              <a:t>αθλητισμό και τις αντίστοιχες προσαρμογές άσκησης</a:t>
            </a:r>
            <a:r>
              <a:rPr lang="el-GR" dirty="0" smtClean="0"/>
              <a:t>.</a:t>
            </a:r>
            <a:endParaRPr lang="el-GR" dirty="0">
              <a:latin typeface="+mn-lt"/>
            </a:endParaRPr>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mn-lt"/>
              </a:rPr>
              <a:t>Περιεχόμενα ενότητας</a:t>
            </a:r>
            <a:endParaRPr lang="el-GR" dirty="0">
              <a:latin typeface="+mn-lt"/>
            </a:endParaRPr>
          </a:p>
        </p:txBody>
      </p:sp>
      <p:sp>
        <p:nvSpPr>
          <p:cNvPr id="3" name="Content Placeholder 2"/>
          <p:cNvSpPr>
            <a:spLocks noGrp="1"/>
          </p:cNvSpPr>
          <p:nvPr>
            <p:ph idx="1"/>
          </p:nvPr>
        </p:nvSpPr>
        <p:spPr/>
        <p:txBody>
          <a:bodyPr/>
          <a:lstStyle/>
          <a:p>
            <a:pPr algn="just"/>
            <a:r>
              <a:rPr lang="el-GR" dirty="0" smtClean="0"/>
              <a:t>Ν</a:t>
            </a:r>
            <a:r>
              <a:rPr lang="el-GR" dirty="0" smtClean="0"/>
              <a:t>ωτιαίος μυελός</a:t>
            </a:r>
            <a:r>
              <a:rPr lang="el-GR" dirty="0" smtClean="0">
                <a:latin typeface="+mn-lt"/>
              </a:rPr>
              <a:t>.</a:t>
            </a:r>
            <a:endParaRPr lang="el-GR" dirty="0" smtClean="0">
              <a:latin typeface="+mn-lt"/>
            </a:endParaRPr>
          </a:p>
          <a:p>
            <a:pPr algn="just"/>
            <a:r>
              <a:rPr lang="el-GR" dirty="0" smtClean="0">
                <a:latin typeface="+mn-lt"/>
              </a:rPr>
              <a:t>Αίτια και σοβαρότητα παράλυσης στους τραυματισμούς νωτιαίου μυελού.</a:t>
            </a:r>
            <a:endParaRPr lang="el-GR" dirty="0" smtClean="0">
              <a:latin typeface="+mn-lt"/>
            </a:endParaRPr>
          </a:p>
          <a:p>
            <a:pPr algn="just"/>
            <a:r>
              <a:rPr lang="el-GR" dirty="0" smtClean="0">
                <a:latin typeface="+mn-lt"/>
              </a:rPr>
              <a:t>Κρίσιμα σημεία βλάβης για την συμμετοχή στον αθλητισμό.</a:t>
            </a:r>
            <a:endParaRPr lang="el-GR" dirty="0" smtClean="0">
              <a:latin typeface="+mn-lt"/>
            </a:endParaRPr>
          </a:p>
          <a:p>
            <a:pPr algn="just"/>
            <a:r>
              <a:rPr lang="el-GR" dirty="0" smtClean="0">
                <a:latin typeface="+mn-lt"/>
              </a:rPr>
              <a:t>Προσαρμογές άσκησης.</a:t>
            </a:r>
            <a:endParaRPr lang="el-GR" dirty="0" smtClean="0">
              <a:latin typeface="+mn-lt"/>
            </a:endParaRPr>
          </a:p>
          <a:p>
            <a:endParaRPr lang="el-GR" dirty="0" smtClean="0">
              <a:latin typeface="+mn-lt"/>
            </a:endParaRPr>
          </a:p>
          <a:p>
            <a:endParaRPr lang="el-GR" dirty="0">
              <a:latin typeface="+mn-lt"/>
            </a:endParaRPr>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l-GR" dirty="0">
                <a:latin typeface="+mn-lt"/>
              </a:rPr>
              <a:t>Νωτιαίος Μυελός</a:t>
            </a:r>
          </a:p>
        </p:txBody>
      </p:sp>
      <p:sp>
        <p:nvSpPr>
          <p:cNvPr id="29699" name="Rectangle 3"/>
          <p:cNvSpPr>
            <a:spLocks noGrp="1" noChangeArrowheads="1"/>
          </p:cNvSpPr>
          <p:nvPr>
            <p:ph type="body" idx="1"/>
          </p:nvPr>
        </p:nvSpPr>
        <p:spPr/>
        <p:txBody>
          <a:bodyPr/>
          <a:lstStyle/>
          <a:p>
            <a:pPr algn="just">
              <a:lnSpc>
                <a:spcPct val="90000"/>
              </a:lnSpc>
            </a:pPr>
            <a:r>
              <a:rPr lang="el-GR" sz="2800" dirty="0">
                <a:latin typeface="+mn-lt"/>
              </a:rPr>
              <a:t>Ο νωτιαίος μυελός είναι ένας εσωτερικός σωλήνας της σπονδυλικής στήλης μέσα στον οποίο διέρχονται νευρώνες, αποτελεί βασική μονάδα του κεντρικού νευρικού συστήματος ως συνέχεια του εγκεφάλου προς τα κάτω και έχει μήκος περίπου 51 εκατοστά.</a:t>
            </a:r>
          </a:p>
          <a:p>
            <a:pPr algn="just">
              <a:lnSpc>
                <a:spcPct val="90000"/>
              </a:lnSpc>
            </a:pPr>
            <a:r>
              <a:rPr lang="el-GR" sz="2800" dirty="0">
                <a:latin typeface="+mn-lt"/>
              </a:rPr>
              <a:t>Τα νεύρα που πηγάζουν από τον νωτιαίο μυελό και κατευθύνονται προς τα άλλα μέρη του σώματος, διαιρούνται μέσα στον σπονδυλικό σωλήνα σε δύο κλάδους, τους αισθητήριους νευρώνες και τους κινητήριους νευρώνες.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684213" y="692150"/>
            <a:ext cx="7850187" cy="1014413"/>
          </a:xfrm>
          <a:prstGeom prst="rect">
            <a:avLst/>
          </a:prstGeom>
          <a:noFill/>
          <a:ln w="9525">
            <a:noFill/>
            <a:miter lim="800000"/>
            <a:headEnd/>
            <a:tailEnd/>
          </a:ln>
          <a:effectLst/>
        </p:spPr>
        <p:txBody>
          <a:bodyPr anchor="ctr"/>
          <a:lstStyle/>
          <a:p>
            <a:pPr algn="ctr"/>
            <a:r>
              <a:rPr lang="en-US" sz="4000" b="1" dirty="0">
                <a:solidFill>
                  <a:schemeClr val="tx2"/>
                </a:solidFill>
                <a:latin typeface="Tahoma" pitchFamily="34" charset="0"/>
                <a:cs typeface="Times New Roman" pitchFamily="18" charset="0"/>
              </a:rPr>
              <a:t/>
            </a:r>
            <a:br>
              <a:rPr lang="en-US" sz="4000" b="1" dirty="0">
                <a:solidFill>
                  <a:schemeClr val="tx2"/>
                </a:solidFill>
                <a:latin typeface="Tahoma" pitchFamily="34" charset="0"/>
                <a:cs typeface="Times New Roman" pitchFamily="18" charset="0"/>
              </a:rPr>
            </a:br>
            <a:r>
              <a:rPr lang="el-GR" sz="4000" b="1" dirty="0">
                <a:latin typeface="+mj-lt"/>
              </a:rPr>
              <a:t>Ν</a:t>
            </a:r>
            <a:r>
              <a:rPr lang="el-GR" sz="4000" b="1" dirty="0">
                <a:latin typeface="+mj-lt"/>
                <a:cs typeface="Times New Roman" pitchFamily="18" charset="0"/>
              </a:rPr>
              <a:t>ωτιαίος </a:t>
            </a:r>
            <a:r>
              <a:rPr lang="el-GR" sz="4000" b="1" dirty="0">
                <a:latin typeface="+mj-lt"/>
              </a:rPr>
              <a:t>Μ</a:t>
            </a:r>
            <a:r>
              <a:rPr lang="el-GR" sz="4000" b="1" dirty="0">
                <a:latin typeface="+mj-lt"/>
                <a:cs typeface="Times New Roman" pitchFamily="18" charset="0"/>
              </a:rPr>
              <a:t>υελός</a:t>
            </a:r>
            <a:r>
              <a:rPr lang="el-GR" sz="4000" dirty="0">
                <a:solidFill>
                  <a:schemeClr val="tx2"/>
                </a:solidFill>
                <a:latin typeface="+mj-lt"/>
                <a:cs typeface="Times New Roman" pitchFamily="18" charset="0"/>
              </a:rPr>
              <a:t/>
            </a:r>
            <a:br>
              <a:rPr lang="el-GR" sz="4000" dirty="0">
                <a:solidFill>
                  <a:schemeClr val="tx2"/>
                </a:solidFill>
                <a:latin typeface="+mj-lt"/>
                <a:cs typeface="Times New Roman" pitchFamily="18" charset="0"/>
              </a:rPr>
            </a:br>
            <a:endParaRPr lang="el-GR" sz="4000" dirty="0">
              <a:solidFill>
                <a:schemeClr val="tx2"/>
              </a:solidFill>
              <a:latin typeface="+mj-lt"/>
              <a:cs typeface="Times New Roman" pitchFamily="18" charset="0"/>
            </a:endParaRPr>
          </a:p>
        </p:txBody>
      </p:sp>
      <p:sp>
        <p:nvSpPr>
          <p:cNvPr id="3077" name="Rectangle 5"/>
          <p:cNvSpPr>
            <a:spLocks noChangeArrowheads="1"/>
          </p:cNvSpPr>
          <p:nvPr/>
        </p:nvSpPr>
        <p:spPr bwMode="auto">
          <a:xfrm>
            <a:off x="971550" y="2060575"/>
            <a:ext cx="7199313" cy="4114800"/>
          </a:xfrm>
          <a:prstGeom prst="rect">
            <a:avLst/>
          </a:prstGeom>
          <a:noFill/>
          <a:ln w="9525">
            <a:noFill/>
            <a:miter lim="800000"/>
            <a:headEnd/>
            <a:tailEnd/>
          </a:ln>
          <a:effectLst/>
        </p:spPr>
        <p:txBody>
          <a:bodyPr/>
          <a:lstStyle/>
          <a:p>
            <a:pPr marL="342900" indent="-342900" algn="just">
              <a:spcBef>
                <a:spcPct val="20000"/>
              </a:spcBef>
              <a:buFontTx/>
              <a:buChar char="•"/>
            </a:pPr>
            <a:r>
              <a:rPr lang="el-GR" sz="2800" dirty="0">
                <a:cs typeface="Times New Roman" pitchFamily="18" charset="0"/>
              </a:rPr>
              <a:t>Ο νωτιαίος μυελός διαιρείται σε 30 ίσης λειτουργίας τμήματα που ονομάζονται </a:t>
            </a:r>
            <a:r>
              <a:rPr lang="el-GR" sz="2800" dirty="0" err="1">
                <a:cs typeface="Times New Roman" pitchFamily="18" charset="0"/>
              </a:rPr>
              <a:t>μυελοτόμια</a:t>
            </a:r>
            <a:r>
              <a:rPr lang="el-GR" sz="2800" dirty="0">
                <a:cs typeface="Times New Roman" pitchFamily="18" charset="0"/>
              </a:rPr>
              <a:t> (8 αυχενικά, 12 θωρακικά, 5 οσφυϊκά και 5 ιερά) και ελέγχουν τους ίδιους μύες σε κάθε άνθρωπο.</a:t>
            </a:r>
            <a:endParaRPr lang="el-G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0" name="Object 4"/>
          <p:cNvGraphicFramePr>
            <a:graphicFrameLocks noChangeAspect="1"/>
          </p:cNvGraphicFramePr>
          <p:nvPr/>
        </p:nvGraphicFramePr>
        <p:xfrm>
          <a:off x="912813" y="0"/>
          <a:ext cx="3895725" cy="6867525"/>
        </p:xfrm>
        <a:graphic>
          <a:graphicData uri="http://schemas.openxmlformats.org/presentationml/2006/ole">
            <p:oleObj spid="_x0000_s1026" name="Εικόνα" r:id="rId3" imgW="1930320" imgH="3403440" progId="Word.Picture.8">
              <p:embed/>
            </p:oleObj>
          </a:graphicData>
        </a:graphic>
      </p:graphicFrame>
      <p:sp>
        <p:nvSpPr>
          <p:cNvPr id="4101" name="Text Box 5"/>
          <p:cNvSpPr txBox="1">
            <a:spLocks noChangeArrowheads="1"/>
          </p:cNvSpPr>
          <p:nvPr/>
        </p:nvSpPr>
        <p:spPr bwMode="auto">
          <a:xfrm>
            <a:off x="3962400" y="0"/>
            <a:ext cx="5181600" cy="6858000"/>
          </a:xfrm>
          <a:prstGeom prst="rect">
            <a:avLst/>
          </a:prstGeom>
          <a:solidFill>
            <a:srgbClr val="FFFFFF"/>
          </a:solidFill>
          <a:ln w="19050">
            <a:noFill/>
            <a:miter lim="800000"/>
            <a:headEnd/>
            <a:tailEnd/>
          </a:ln>
          <a:effectLst/>
        </p:spPr>
        <p:txBody>
          <a:bodyPr/>
          <a:lstStyle/>
          <a:p>
            <a:pPr algn="just" eaLnBrk="0" hangingPunct="0"/>
            <a:endParaRPr lang="el-GR" sz="1000" dirty="0">
              <a:latin typeface="Times New Roman" pitchFamily="18" charset="0"/>
            </a:endParaRPr>
          </a:p>
          <a:p>
            <a:pPr algn="just" eaLnBrk="0" hangingPunct="0">
              <a:buFont typeface="Wingdings" pitchFamily="2" charset="2"/>
              <a:buChar char="§"/>
            </a:pPr>
            <a:r>
              <a:rPr lang="el-GR" sz="2400" dirty="0">
                <a:latin typeface="Calibri" pitchFamily="34" charset="0"/>
              </a:rPr>
              <a:t>Τα  αυχενικά </a:t>
            </a:r>
            <a:r>
              <a:rPr lang="el-GR" sz="2400" dirty="0" err="1">
                <a:latin typeface="Calibri" pitchFamily="34" charset="0"/>
              </a:rPr>
              <a:t>μυελοτόμια</a:t>
            </a:r>
            <a:r>
              <a:rPr lang="el-GR" sz="2400" dirty="0">
                <a:latin typeface="Calibri" pitchFamily="34" charset="0"/>
              </a:rPr>
              <a:t> (C1-C8) ελέγχουν τους μύες των χεριών, του κορμού και των κάτω άκρων. </a:t>
            </a:r>
          </a:p>
          <a:p>
            <a:pPr eaLnBrk="0" hangingPunct="0"/>
            <a:endParaRPr lang="el-GR" sz="2400" dirty="0">
              <a:latin typeface="Calibri" pitchFamily="34" charset="0"/>
            </a:endParaRPr>
          </a:p>
          <a:p>
            <a:pPr eaLnBrk="0" hangingPunct="0"/>
            <a:endParaRPr lang="el-GR" sz="1000" dirty="0">
              <a:latin typeface="Calibri" pitchFamily="34" charset="0"/>
            </a:endParaRPr>
          </a:p>
          <a:p>
            <a:pPr eaLnBrk="0" hangingPunct="0"/>
            <a:endParaRPr lang="el-GR" sz="1000" dirty="0">
              <a:latin typeface="Calibri" pitchFamily="34" charset="0"/>
            </a:endParaRPr>
          </a:p>
          <a:p>
            <a:pPr eaLnBrk="0" hangingPunct="0"/>
            <a:endParaRPr lang="el-GR" sz="2400" dirty="0">
              <a:latin typeface="Calibri" pitchFamily="34" charset="0"/>
            </a:endParaRPr>
          </a:p>
          <a:p>
            <a:pPr algn="just" eaLnBrk="0" hangingPunct="0">
              <a:buFont typeface="Wingdings" pitchFamily="2" charset="2"/>
              <a:buChar char="§"/>
            </a:pPr>
            <a:r>
              <a:rPr lang="el-GR" sz="2400" dirty="0">
                <a:latin typeface="Calibri" pitchFamily="34" charset="0"/>
              </a:rPr>
              <a:t>Τα θωρακικά </a:t>
            </a:r>
            <a:r>
              <a:rPr lang="el-GR" sz="2400" dirty="0" err="1">
                <a:latin typeface="Calibri" pitchFamily="34" charset="0"/>
              </a:rPr>
              <a:t>μυελοτόμια</a:t>
            </a:r>
            <a:r>
              <a:rPr lang="el-GR" sz="2400" dirty="0">
                <a:latin typeface="Calibri" pitchFamily="34" charset="0"/>
              </a:rPr>
              <a:t> (T1-T12) ελέγχουν τους μύες του κορμού και των κάτω άκρων. </a:t>
            </a:r>
          </a:p>
          <a:p>
            <a:pPr eaLnBrk="0" hangingPunct="0"/>
            <a:endParaRPr lang="el-GR" sz="2400" dirty="0">
              <a:latin typeface="Calibri" pitchFamily="34" charset="0"/>
            </a:endParaRPr>
          </a:p>
          <a:p>
            <a:pPr eaLnBrk="0" hangingPunct="0"/>
            <a:endParaRPr lang="el-GR" sz="1000" dirty="0">
              <a:latin typeface="Calibri" pitchFamily="34" charset="0"/>
            </a:endParaRPr>
          </a:p>
          <a:p>
            <a:pPr eaLnBrk="0" hangingPunct="0"/>
            <a:endParaRPr lang="el-GR" sz="1000" dirty="0">
              <a:latin typeface="Calibri" pitchFamily="34" charset="0"/>
            </a:endParaRPr>
          </a:p>
          <a:p>
            <a:pPr eaLnBrk="0" hangingPunct="0"/>
            <a:endParaRPr lang="el-GR" sz="1000" dirty="0">
              <a:latin typeface="Calibri" pitchFamily="34" charset="0"/>
            </a:endParaRPr>
          </a:p>
          <a:p>
            <a:pPr eaLnBrk="0" hangingPunct="0"/>
            <a:endParaRPr lang="el-GR" sz="1000" dirty="0">
              <a:latin typeface="Calibri" pitchFamily="34" charset="0"/>
            </a:endParaRPr>
          </a:p>
          <a:p>
            <a:pPr algn="just" eaLnBrk="0" hangingPunct="0"/>
            <a:endParaRPr lang="el-GR" sz="1000" dirty="0">
              <a:latin typeface="Calibri" pitchFamily="34" charset="0"/>
            </a:endParaRPr>
          </a:p>
          <a:p>
            <a:pPr algn="just" eaLnBrk="0" hangingPunct="0"/>
            <a:endParaRPr lang="el-GR" sz="1000" dirty="0">
              <a:latin typeface="Calibri" pitchFamily="34" charset="0"/>
            </a:endParaRPr>
          </a:p>
          <a:p>
            <a:pPr algn="just" eaLnBrk="0" hangingPunct="0">
              <a:buFont typeface="Wingdings" pitchFamily="2" charset="2"/>
              <a:buChar char="§"/>
            </a:pPr>
            <a:r>
              <a:rPr lang="el-GR" sz="2400" dirty="0">
                <a:latin typeface="Calibri" pitchFamily="34" charset="0"/>
              </a:rPr>
              <a:t>Τα οσφυϊκά (L1-L5) και ιερά </a:t>
            </a:r>
            <a:r>
              <a:rPr lang="el-GR" sz="2400" dirty="0" err="1">
                <a:latin typeface="Calibri" pitchFamily="34" charset="0"/>
              </a:rPr>
              <a:t>μυελοτόμια</a:t>
            </a:r>
            <a:r>
              <a:rPr lang="el-GR" sz="2400" dirty="0">
                <a:latin typeface="Calibri" pitchFamily="34" charset="0"/>
              </a:rPr>
              <a:t> (S1-S5) ελέγχουν τους μύες των κάτω άκρων.</a:t>
            </a:r>
          </a:p>
          <a:p>
            <a:pPr eaLnBrk="0" hangingPunct="0">
              <a:spcBef>
                <a:spcPts val="500"/>
              </a:spcBef>
              <a:spcAft>
                <a:spcPts val="500"/>
              </a:spcAft>
            </a:pPr>
            <a:endParaRPr lang="el-GR" sz="2400" dirty="0">
              <a:latin typeface="Times New Roman" pitchFamily="18" charset="0"/>
            </a:endParaRPr>
          </a:p>
          <a:p>
            <a:pPr eaLnBrk="0" hangingPunct="0">
              <a:spcBef>
                <a:spcPts val="500"/>
              </a:spcBef>
              <a:spcAft>
                <a:spcPts val="500"/>
              </a:spcAft>
            </a:pPr>
            <a:endParaRPr lang="el-GR" sz="1000" dirty="0">
              <a:latin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685800" y="609600"/>
            <a:ext cx="7772400" cy="762000"/>
          </a:xfrm>
          <a:prstGeom prst="rect">
            <a:avLst/>
          </a:prstGeom>
          <a:noFill/>
          <a:ln w="9525">
            <a:noFill/>
            <a:miter lim="800000"/>
            <a:headEnd/>
            <a:tailEnd/>
          </a:ln>
          <a:effectLst/>
        </p:spPr>
        <p:txBody>
          <a:bodyPr anchor="ctr"/>
          <a:lstStyle/>
          <a:p>
            <a:pPr algn="ctr"/>
            <a:r>
              <a:rPr lang="el-GR" sz="4000" b="1" dirty="0">
                <a:latin typeface="+mj-lt"/>
              </a:rPr>
              <a:t>Αίτια</a:t>
            </a:r>
          </a:p>
        </p:txBody>
      </p:sp>
      <p:sp>
        <p:nvSpPr>
          <p:cNvPr id="22533" name="Rectangle 5"/>
          <p:cNvSpPr>
            <a:spLocks noChangeArrowheads="1"/>
          </p:cNvSpPr>
          <p:nvPr/>
        </p:nvSpPr>
        <p:spPr bwMode="auto">
          <a:xfrm>
            <a:off x="838200" y="1981200"/>
            <a:ext cx="7543800" cy="4114800"/>
          </a:xfrm>
          <a:prstGeom prst="rect">
            <a:avLst/>
          </a:prstGeom>
          <a:noFill/>
          <a:ln w="9525">
            <a:noFill/>
            <a:miter lim="800000"/>
            <a:headEnd/>
            <a:tailEnd/>
          </a:ln>
          <a:effectLst/>
        </p:spPr>
        <p:txBody>
          <a:bodyPr/>
          <a:lstStyle/>
          <a:p>
            <a:pPr marL="342900" indent="-342900" algn="just">
              <a:spcBef>
                <a:spcPct val="20000"/>
              </a:spcBef>
              <a:buFontTx/>
              <a:buChar char="•"/>
            </a:pPr>
            <a:r>
              <a:rPr lang="el-GR" sz="3200" dirty="0">
                <a:latin typeface="+mj-lt"/>
                <a:cs typeface="Times New Roman" pitchFamily="18" charset="0"/>
              </a:rPr>
              <a:t>Οι πιο συνηθισμένες περιπτώσεις παράλυσης οφείλονται σε τραυματισμούς λόγω αυτοκινητιστικού ατυχήματος, πεσίματος ή ατυχήματος που συνδέεται με τα σπορ. </a:t>
            </a:r>
            <a:endParaRPr lang="el-GR" sz="3200" dirty="0">
              <a:latin typeface="+mj-l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1191</TotalTime>
  <Words>1452</Words>
  <Application>Microsoft Office PowerPoint</Application>
  <PresentationFormat>Προβολή στην οθόνη (4:3)</PresentationFormat>
  <Paragraphs>172</Paragraphs>
  <Slides>31</Slides>
  <Notes>6</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31</vt:i4>
      </vt:variant>
    </vt:vector>
  </HeadingPairs>
  <TitlesOfParts>
    <vt:vector size="33" baseType="lpstr">
      <vt:lpstr>Θέμα του Office</vt:lpstr>
      <vt:lpstr>Εικόνα του Microsoft Word</vt:lpstr>
      <vt:lpstr>Ειδική Φυσική Αγωγή</vt:lpstr>
      <vt:lpstr>Άδειες Χρήσης</vt:lpstr>
      <vt:lpstr>Χρηματοδότηση</vt:lpstr>
      <vt:lpstr>Σκοποί  ενότητας</vt:lpstr>
      <vt:lpstr>Περιεχόμενα ενότητας</vt:lpstr>
      <vt:lpstr>Νωτιαίος Μυελός</vt:lpstr>
      <vt:lpstr>Διαφάνεια 7</vt:lpstr>
      <vt:lpstr>Διαφάνεια 8</vt:lpstr>
      <vt:lpstr>Διαφάνεια 9</vt:lpstr>
      <vt:lpstr>Διαφάνεια 10</vt:lpstr>
      <vt:lpstr>Διαφάνεια 11</vt:lpstr>
      <vt:lpstr>Διαφάνεια 12</vt:lpstr>
      <vt:lpstr>Κρίσιμα σημεία βλάβης</vt:lpstr>
      <vt:lpstr>Διαφάνεια 14</vt:lpstr>
      <vt:lpstr>Διαφάνεια 15</vt:lpstr>
      <vt:lpstr>Διαφάνεια 16</vt:lpstr>
      <vt:lpstr>Αποφυγή Τραυματισμών - Ασφάλεια</vt:lpstr>
      <vt:lpstr>Αποφυγή Τραυματισμών - Ασφάλεια</vt:lpstr>
      <vt:lpstr>Αποφυγή Τραυματισμών - Ασφάλεια</vt:lpstr>
      <vt:lpstr>Αποφυγή Τραυματισμών - Ασφάλεια</vt:lpstr>
      <vt:lpstr>Διαφάνεια 21</vt:lpstr>
      <vt:lpstr>Διαφάνεια 22</vt:lpstr>
      <vt:lpstr>Διαφάνεια 23</vt:lpstr>
      <vt:lpstr>Αύξηση Μυϊκής Δύναμης</vt:lpstr>
      <vt:lpstr>Αύξηση Μυϊκής Δύναμης</vt:lpstr>
      <vt:lpstr>Αύξηση Μυϊκής Δύναμης</vt:lpstr>
      <vt:lpstr>Αύξηση Μυϊκής Δύναμης</vt:lpstr>
      <vt:lpstr>Ανάπτυξη Ευλυγισίας</vt:lpstr>
      <vt:lpstr>Βελτίωση Ισορροπίας</vt:lpstr>
      <vt:lpstr>Βιβλιογραφία</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user</cp:lastModifiedBy>
  <cp:revision>164</cp:revision>
  <dcterms:created xsi:type="dcterms:W3CDTF">2012-09-06T09:03:05Z</dcterms:created>
  <dcterms:modified xsi:type="dcterms:W3CDTF">2015-07-08T16:58:52Z</dcterms:modified>
</cp:coreProperties>
</file>