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ags/tag2.xml" ContentType="application/vnd.openxmlformats-officedocument.presentationml.tags+xml"/>
  <Override PartName="/ppt/tags/tag3.xml" ContentType="application/vnd.openxmlformats-officedocument.presentationml.tags+xml"/>
  <Override PartName="/ppt/notesSlides/notesSlide1.xml" ContentType="application/vnd.openxmlformats-officedocument.presentationml.notesSlide+xml"/>
  <Override PartName="/ppt/tags/tag4.xml" ContentType="application/vnd.openxmlformats-officedocument.presentationml.tags+xml"/>
  <Override PartName="/ppt/notesSlides/notesSlide2.xml" ContentType="application/vnd.openxmlformats-officedocument.presentationml.notesSlide+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notesSlides/notesSlide3.xml" ContentType="application/vnd.openxmlformats-officedocument.presentationml.notesSlide+xml"/>
  <Override PartName="/ppt/notesSlides/notesSlide4.xml" ContentType="application/vnd.openxmlformats-officedocument.presentationml.notesSlide+xml"/>
  <Override PartName="/ppt/tags/tag11.xml" ContentType="application/vnd.openxmlformats-officedocument.presentationml.tags+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2"/>
  </p:sldMasterIdLst>
  <p:notesMasterIdLst>
    <p:notesMasterId r:id="rId31"/>
  </p:notesMasterIdLst>
  <p:sldIdLst>
    <p:sldId id="335" r:id="rId3"/>
    <p:sldId id="336" r:id="rId4"/>
    <p:sldId id="280" r:id="rId5"/>
    <p:sldId id="281" r:id="rId6"/>
    <p:sldId id="282" r:id="rId7"/>
    <p:sldId id="283" r:id="rId8"/>
    <p:sldId id="284" r:id="rId9"/>
    <p:sldId id="344" r:id="rId10"/>
    <p:sldId id="286" r:id="rId11"/>
    <p:sldId id="287" r:id="rId12"/>
    <p:sldId id="288" r:id="rId13"/>
    <p:sldId id="289" r:id="rId14"/>
    <p:sldId id="290" r:id="rId15"/>
    <p:sldId id="291" r:id="rId16"/>
    <p:sldId id="292" r:id="rId17"/>
    <p:sldId id="293" r:id="rId18"/>
    <p:sldId id="294" r:id="rId19"/>
    <p:sldId id="343" r:id="rId20"/>
    <p:sldId id="258" r:id="rId21"/>
    <p:sldId id="259" r:id="rId22"/>
    <p:sldId id="348" r:id="rId23"/>
    <p:sldId id="349" r:id="rId24"/>
    <p:sldId id="350" r:id="rId25"/>
    <p:sldId id="351" r:id="rId26"/>
    <p:sldId id="352" r:id="rId27"/>
    <p:sldId id="353" r:id="rId28"/>
    <p:sldId id="342" r:id="rId29"/>
    <p:sldId id="346" r:id="rId30"/>
  </p:sldIdLst>
  <p:sldSz cx="9144000" cy="6858000" type="screen4x3"/>
  <p:notesSz cx="6858000" cy="9144000"/>
  <p:custDataLst>
    <p:tags r:id="rId32"/>
  </p:custDataLst>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4D4D4D"/>
    <a:srgbClr val="996600"/>
    <a:srgbClr val="3366FF"/>
    <a:srgbClr val="009999"/>
    <a:srgbClr val="0066FF"/>
    <a:srgbClr val="5F5F5F"/>
    <a:srgbClr val="66FF33"/>
    <a:srgbClr val="99FF33"/>
    <a:srgbClr val="0033CC"/>
    <a:srgbClr val="FF66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Μεσαίο στυλ 2 - Έμφαση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Χωρίς στυλ, πλέγμα πίνακα">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7E9639D4-E3E2-4D34-9284-5A2195B3D0D7}" styleName="Φωτεινό στυλ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073A0DAA-6AF3-43AB-8588-CEC1D06C72B9}" styleName="Μεσαίο στυλ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60" d="100"/>
          <a:sy n="60" d="100"/>
        </p:scale>
        <p:origin x="-1456" y="-19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viewProps" Target="view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presProps" Target="presProps.xml"/><Relationship Id="rId2" Type="http://schemas.openxmlformats.org/officeDocument/2006/relationships/slideMaster" Target="slideMasters/slideMaster1.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1" Type="http://schemas.openxmlformats.org/officeDocument/2006/relationships/customXml" Target="../customXml/item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tags" Target="tags/tag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tableStyles" Target="tableStyle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notesMaster" Target="notesMasters/notes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theme" Target="theme/theme1.xml"/><Relationship Id="rId8" Type="http://schemas.openxmlformats.org/officeDocument/2006/relationships/slide" Target="slides/slide6.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l-GR"/>
          </a:p>
        </p:txBody>
      </p:sp>
      <p:sp>
        <p:nvSpPr>
          <p:cNvPr id="3" name="Θέση ημερομηνίας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6BE7B7E-D6CF-4BF5-8CB1-F0BB1C4DD0BB}" type="datetimeFigureOut">
              <a:rPr lang="el-GR" smtClean="0"/>
              <a:t>16/11/2015</a:t>
            </a:fld>
            <a:endParaRPr lang="el-GR"/>
          </a:p>
        </p:txBody>
      </p:sp>
      <p:sp>
        <p:nvSpPr>
          <p:cNvPr id="4" name="Θέση εικόνας διαφάνειας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l-GR"/>
          </a:p>
        </p:txBody>
      </p:sp>
      <p:sp>
        <p:nvSpPr>
          <p:cNvPr id="5" name="Θέση σημειώσεων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6" name="Θέση υποσέλιδου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l-GR"/>
          </a:p>
        </p:txBody>
      </p:sp>
      <p:sp>
        <p:nvSpPr>
          <p:cNvPr id="7" name="Θέση αριθμού διαφάνειας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670568C-A643-48FB-BDCC-0F1A23E20917}" type="slidenum">
              <a:rPr lang="el-GR" smtClean="0"/>
              <a:t>‹#›</a:t>
            </a:fld>
            <a:endParaRPr lang="el-GR"/>
          </a:p>
        </p:txBody>
      </p:sp>
    </p:spTree>
    <p:extLst>
      <p:ext uri="{BB962C8B-B14F-4D97-AF65-F5344CB8AC3E}">
        <p14:creationId xmlns:p14="http://schemas.microsoft.com/office/powerpoint/2010/main" val="331917356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0DCCA508-3B63-4BA9-93AF-AA2EFF565143}" type="slidenum">
              <a:rPr lang="el-GR" smtClean="0">
                <a:solidFill>
                  <a:prstClr val="black"/>
                </a:solidFill>
              </a:rPr>
              <a:pPr/>
              <a:t>2</a:t>
            </a:fld>
            <a:endParaRPr lang="el-GR">
              <a:solidFill>
                <a:prstClr val="black"/>
              </a:solidFill>
            </a:endParaRPr>
          </a:p>
        </p:txBody>
      </p:sp>
    </p:spTree>
    <p:extLst>
      <p:ext uri="{BB962C8B-B14F-4D97-AF65-F5344CB8AC3E}">
        <p14:creationId xmlns:p14="http://schemas.microsoft.com/office/powerpoint/2010/main" val="83634208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Θέση εικόνας διαφάνειας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2531" name="Θέση σημειώσεων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l-GR" altLang="el-GR" smtClean="0"/>
          </a:p>
        </p:txBody>
      </p:sp>
      <p:sp>
        <p:nvSpPr>
          <p:cNvPr id="22532" name="Θέση αριθμού διαφάνειας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fontAlgn="base">
              <a:spcBef>
                <a:spcPct val="0"/>
              </a:spcBef>
              <a:spcAft>
                <a:spcPct val="0"/>
              </a:spcAft>
            </a:pPr>
            <a:fld id="{F3D61881-B8B8-4D07-9007-E6099A58A147}" type="slidenum">
              <a:rPr lang="el-GR" altLang="el-GR">
                <a:solidFill>
                  <a:srgbClr val="000000"/>
                </a:solidFill>
              </a:rPr>
              <a:pPr fontAlgn="base">
                <a:spcBef>
                  <a:spcPct val="0"/>
                </a:spcBef>
                <a:spcAft>
                  <a:spcPct val="0"/>
                </a:spcAft>
              </a:pPr>
              <a:t>3</a:t>
            </a:fld>
            <a:endParaRPr lang="el-GR" altLang="el-GR">
              <a:solidFill>
                <a:srgbClr val="000000"/>
              </a:solidFill>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EBA60D4E-153C-481E-9C52-31B1E4926C1F}" type="slidenum">
              <a:rPr lang="el-GR" smtClean="0"/>
              <a:t>23</a:t>
            </a:fld>
            <a:endParaRPr lang="el-GR"/>
          </a:p>
        </p:txBody>
      </p:sp>
    </p:spTree>
    <p:extLst>
      <p:ext uri="{BB962C8B-B14F-4D97-AF65-F5344CB8AC3E}">
        <p14:creationId xmlns:p14="http://schemas.microsoft.com/office/powerpoint/2010/main" val="40518073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EBA60D4E-153C-481E-9C52-31B1E4926C1F}" type="slidenum">
              <a:rPr lang="el-GR" smtClean="0"/>
              <a:t>24</a:t>
            </a:fld>
            <a:endParaRPr lang="el-GR"/>
          </a:p>
        </p:txBody>
      </p:sp>
    </p:spTree>
    <p:extLst>
      <p:ext uri="{BB962C8B-B14F-4D97-AF65-F5344CB8AC3E}">
        <p14:creationId xmlns:p14="http://schemas.microsoft.com/office/powerpoint/2010/main" val="153750971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EBA60D4E-153C-481E-9C52-31B1E4926C1F}" type="slidenum">
              <a:rPr lang="el-GR" smtClean="0"/>
              <a:t>25</a:t>
            </a:fld>
            <a:endParaRPr lang="el-GR"/>
          </a:p>
        </p:txBody>
      </p:sp>
    </p:spTree>
    <p:extLst>
      <p:ext uri="{BB962C8B-B14F-4D97-AF65-F5344CB8AC3E}">
        <p14:creationId xmlns:p14="http://schemas.microsoft.com/office/powerpoint/2010/main" val="331016591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EBA60D4E-153C-481E-9C52-31B1E4926C1F}" type="slidenum">
              <a:rPr lang="el-GR" smtClean="0"/>
              <a:t>26</a:t>
            </a:fld>
            <a:endParaRPr lang="el-GR"/>
          </a:p>
        </p:txBody>
      </p:sp>
    </p:spTree>
    <p:extLst>
      <p:ext uri="{BB962C8B-B14F-4D97-AF65-F5344CB8AC3E}">
        <p14:creationId xmlns:p14="http://schemas.microsoft.com/office/powerpoint/2010/main" val="407537072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EBA60D4E-153C-481E-9C52-31B1E4926C1F}" type="slidenum">
              <a:rPr lang="el-GR" smtClean="0"/>
              <a:t>27</a:t>
            </a:fld>
            <a:endParaRPr lang="el-GR"/>
          </a:p>
        </p:txBody>
      </p:sp>
    </p:spTree>
    <p:extLst>
      <p:ext uri="{BB962C8B-B14F-4D97-AF65-F5344CB8AC3E}">
        <p14:creationId xmlns:p14="http://schemas.microsoft.com/office/powerpoint/2010/main" val="214512316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p:cNvSpPr>
            <a:spLocks noGrp="1"/>
          </p:cNvSpPr>
          <p:nvPr>
            <p:ph type="ctrTitle"/>
          </p:nvPr>
        </p:nvSpPr>
        <p:spPr>
          <a:xfrm>
            <a:off x="685800" y="2130425"/>
            <a:ext cx="7772400" cy="1470025"/>
          </a:xfrm>
        </p:spPr>
        <p:txBody>
          <a:bodyPr/>
          <a:lstStyle/>
          <a:p>
            <a:r>
              <a:rPr lang="el-GR" smtClean="0"/>
              <a:t>Στυλ κύριου τίτλου</a:t>
            </a:r>
            <a:endParaRPr lang="el-GR"/>
          </a:p>
        </p:txBody>
      </p:sp>
      <p:sp>
        <p:nvSpPr>
          <p:cNvPr id="3" name="Υπότιτλος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smtClean="0"/>
              <a:t>Στυλ κύριου υπότιτλου</a:t>
            </a:r>
            <a:endParaRPr lang="el-GR"/>
          </a:p>
        </p:txBody>
      </p:sp>
      <p:sp>
        <p:nvSpPr>
          <p:cNvPr id="4" name="Θέση ημερομηνίας 3"/>
          <p:cNvSpPr>
            <a:spLocks noGrp="1"/>
          </p:cNvSpPr>
          <p:nvPr>
            <p:ph type="dt" sz="half" idx="10"/>
          </p:nvPr>
        </p:nvSpPr>
        <p:spPr/>
        <p:txBody>
          <a:bodyPr/>
          <a:lstStyle/>
          <a:p>
            <a:fld id="{AA2304AF-6E2B-4C6A-AC11-0AC9A18D61B0}" type="datetime1">
              <a:rPr lang="el-GR" smtClean="0"/>
              <a:t>16/11/2015</a:t>
            </a:fld>
            <a:endParaRPr lang="el-GR"/>
          </a:p>
        </p:txBody>
      </p:sp>
      <p:sp>
        <p:nvSpPr>
          <p:cNvPr id="5" name="Θέση υποσέλιδου 4"/>
          <p:cNvSpPr>
            <a:spLocks noGrp="1"/>
          </p:cNvSpPr>
          <p:nvPr>
            <p:ph type="ftr" sz="quarter" idx="11"/>
          </p:nvPr>
        </p:nvSpPr>
        <p:spPr/>
        <p:txBody>
          <a:bodyPr/>
          <a:lstStyle/>
          <a:p>
            <a:r>
              <a:rPr lang="el-GR" smtClean="0"/>
              <a:t>Εισαγωγή</a:t>
            </a:r>
            <a:endParaRPr lang="el-GR"/>
          </a:p>
        </p:txBody>
      </p:sp>
      <p:sp>
        <p:nvSpPr>
          <p:cNvPr id="6" name="Θέση αριθμού διαφάνειας 5"/>
          <p:cNvSpPr>
            <a:spLocks noGrp="1"/>
          </p:cNvSpPr>
          <p:nvPr>
            <p:ph type="sldNum" sz="quarter" idx="12"/>
          </p:nvPr>
        </p:nvSpPr>
        <p:spPr/>
        <p:txBody>
          <a:bodyPr/>
          <a:lstStyle/>
          <a:p>
            <a:fld id="{08BE3431-5762-4653-82B8-AB8F996390DC}" type="slidenum">
              <a:rPr lang="el-GR" smtClean="0"/>
              <a:t>‹#›</a:t>
            </a:fld>
            <a:endParaRPr lang="el-GR"/>
          </a:p>
        </p:txBody>
      </p:sp>
    </p:spTree>
    <p:extLst>
      <p:ext uri="{BB962C8B-B14F-4D97-AF65-F5344CB8AC3E}">
        <p14:creationId xmlns:p14="http://schemas.microsoft.com/office/powerpoint/2010/main" val="253715345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κατακόρυφου κειμένου 2"/>
          <p:cNvSpPr>
            <a:spLocks noGrp="1"/>
          </p:cNvSpPr>
          <p:nvPr>
            <p:ph type="body" orient="vert" idx="1"/>
          </p:nvPr>
        </p:nvSpPr>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fld id="{B8D0E155-7C68-4D10-B374-5164B0B6076E}" type="datetime1">
              <a:rPr lang="el-GR" smtClean="0"/>
              <a:t>16/11/2015</a:t>
            </a:fld>
            <a:endParaRPr lang="el-GR"/>
          </a:p>
        </p:txBody>
      </p:sp>
      <p:sp>
        <p:nvSpPr>
          <p:cNvPr id="5" name="Θέση υποσέλιδου 4"/>
          <p:cNvSpPr>
            <a:spLocks noGrp="1"/>
          </p:cNvSpPr>
          <p:nvPr>
            <p:ph type="ftr" sz="quarter" idx="11"/>
          </p:nvPr>
        </p:nvSpPr>
        <p:spPr/>
        <p:txBody>
          <a:bodyPr/>
          <a:lstStyle/>
          <a:p>
            <a:r>
              <a:rPr lang="el-GR" smtClean="0"/>
              <a:t>Εισαγωγή</a:t>
            </a:r>
            <a:endParaRPr lang="el-GR"/>
          </a:p>
        </p:txBody>
      </p:sp>
      <p:sp>
        <p:nvSpPr>
          <p:cNvPr id="6" name="Θέση αριθμού διαφάνειας 5"/>
          <p:cNvSpPr>
            <a:spLocks noGrp="1"/>
          </p:cNvSpPr>
          <p:nvPr>
            <p:ph type="sldNum" sz="quarter" idx="12"/>
          </p:nvPr>
        </p:nvSpPr>
        <p:spPr/>
        <p:txBody>
          <a:bodyPr/>
          <a:lstStyle/>
          <a:p>
            <a:fld id="{08BE3431-5762-4653-82B8-AB8F996390DC}" type="slidenum">
              <a:rPr lang="el-GR" smtClean="0"/>
              <a:t>‹#›</a:t>
            </a:fld>
            <a:endParaRPr lang="el-GR"/>
          </a:p>
        </p:txBody>
      </p:sp>
    </p:spTree>
    <p:extLst>
      <p:ext uri="{BB962C8B-B14F-4D97-AF65-F5344CB8AC3E}">
        <p14:creationId xmlns:p14="http://schemas.microsoft.com/office/powerpoint/2010/main" val="13452105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p:nvPr>
        </p:nvSpPr>
        <p:spPr>
          <a:xfrm>
            <a:off x="6629400" y="274638"/>
            <a:ext cx="2057400" cy="5851525"/>
          </a:xfrm>
        </p:spPr>
        <p:txBody>
          <a:bodyPr vert="eaVert"/>
          <a:lstStyle/>
          <a:p>
            <a:r>
              <a:rPr lang="el-GR" smtClean="0"/>
              <a:t>Στυλ κύριου τίτλου</a:t>
            </a:r>
            <a:endParaRPr lang="el-GR"/>
          </a:p>
        </p:txBody>
      </p:sp>
      <p:sp>
        <p:nvSpPr>
          <p:cNvPr id="3" name="Θέση κατακόρυφου κειμένου 2"/>
          <p:cNvSpPr>
            <a:spLocks noGrp="1"/>
          </p:cNvSpPr>
          <p:nvPr>
            <p:ph type="body" orient="vert" idx="1"/>
          </p:nvPr>
        </p:nvSpPr>
        <p:spPr>
          <a:xfrm>
            <a:off x="457200" y="274638"/>
            <a:ext cx="6019800" cy="5851525"/>
          </a:xfrm>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fld id="{D87C0F0E-3785-4345-8794-BA2469A12A5C}" type="datetime1">
              <a:rPr lang="el-GR" smtClean="0"/>
              <a:t>16/11/2015</a:t>
            </a:fld>
            <a:endParaRPr lang="el-GR"/>
          </a:p>
        </p:txBody>
      </p:sp>
      <p:sp>
        <p:nvSpPr>
          <p:cNvPr id="5" name="Θέση υποσέλιδου 4"/>
          <p:cNvSpPr>
            <a:spLocks noGrp="1"/>
          </p:cNvSpPr>
          <p:nvPr>
            <p:ph type="ftr" sz="quarter" idx="11"/>
          </p:nvPr>
        </p:nvSpPr>
        <p:spPr/>
        <p:txBody>
          <a:bodyPr/>
          <a:lstStyle/>
          <a:p>
            <a:r>
              <a:rPr lang="el-GR" smtClean="0"/>
              <a:t>Εισαγωγή</a:t>
            </a:r>
            <a:endParaRPr lang="el-GR"/>
          </a:p>
        </p:txBody>
      </p:sp>
      <p:sp>
        <p:nvSpPr>
          <p:cNvPr id="6" name="Θέση αριθμού διαφάνειας 5"/>
          <p:cNvSpPr>
            <a:spLocks noGrp="1"/>
          </p:cNvSpPr>
          <p:nvPr>
            <p:ph type="sldNum" sz="quarter" idx="12"/>
          </p:nvPr>
        </p:nvSpPr>
        <p:spPr/>
        <p:txBody>
          <a:bodyPr/>
          <a:lstStyle/>
          <a:p>
            <a:fld id="{08BE3431-5762-4653-82B8-AB8F996390DC}" type="slidenum">
              <a:rPr lang="el-GR" smtClean="0"/>
              <a:t>‹#›</a:t>
            </a:fld>
            <a:endParaRPr lang="el-GR"/>
          </a:p>
        </p:txBody>
      </p:sp>
    </p:spTree>
    <p:extLst>
      <p:ext uri="{BB962C8B-B14F-4D97-AF65-F5344CB8AC3E}">
        <p14:creationId xmlns:p14="http://schemas.microsoft.com/office/powerpoint/2010/main" val="9082787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περιεχομένου 2"/>
          <p:cNvSpPr>
            <a:spLocks noGrp="1"/>
          </p:cNvSpPr>
          <p:nvPr>
            <p:ph idx="1"/>
          </p:nvPr>
        </p:nvSpPr>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fld id="{24219084-0E6D-4512-B111-F2A902EB7097}" type="datetime1">
              <a:rPr lang="el-GR" smtClean="0"/>
              <a:t>16/11/2015</a:t>
            </a:fld>
            <a:endParaRPr lang="el-GR"/>
          </a:p>
        </p:txBody>
      </p:sp>
      <p:sp>
        <p:nvSpPr>
          <p:cNvPr id="5" name="Θέση υποσέλιδου 4"/>
          <p:cNvSpPr>
            <a:spLocks noGrp="1"/>
          </p:cNvSpPr>
          <p:nvPr>
            <p:ph type="ftr" sz="quarter" idx="11"/>
          </p:nvPr>
        </p:nvSpPr>
        <p:spPr/>
        <p:txBody>
          <a:bodyPr/>
          <a:lstStyle/>
          <a:p>
            <a:r>
              <a:rPr lang="el-GR" smtClean="0"/>
              <a:t>Εισαγωγή</a:t>
            </a:r>
            <a:endParaRPr lang="el-GR"/>
          </a:p>
        </p:txBody>
      </p:sp>
      <p:sp>
        <p:nvSpPr>
          <p:cNvPr id="6" name="Θέση αριθμού διαφάνειας 5"/>
          <p:cNvSpPr>
            <a:spLocks noGrp="1"/>
          </p:cNvSpPr>
          <p:nvPr>
            <p:ph type="sldNum" sz="quarter" idx="12"/>
          </p:nvPr>
        </p:nvSpPr>
        <p:spPr/>
        <p:txBody>
          <a:bodyPr/>
          <a:lstStyle/>
          <a:p>
            <a:fld id="{08BE3431-5762-4653-82B8-AB8F996390DC}" type="slidenum">
              <a:rPr lang="el-GR" smtClean="0"/>
              <a:t>‹#›</a:t>
            </a:fld>
            <a:endParaRPr lang="el-GR"/>
          </a:p>
        </p:txBody>
      </p:sp>
    </p:spTree>
    <p:extLst>
      <p:ext uri="{BB962C8B-B14F-4D97-AF65-F5344CB8AC3E}">
        <p14:creationId xmlns:p14="http://schemas.microsoft.com/office/powerpoint/2010/main" val="9145145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p:cNvSpPr>
            <a:spLocks noGrp="1"/>
          </p:cNvSpPr>
          <p:nvPr>
            <p:ph type="title"/>
          </p:nvPr>
        </p:nvSpPr>
        <p:spPr>
          <a:xfrm>
            <a:off x="722313" y="4406900"/>
            <a:ext cx="7772400" cy="1362075"/>
          </a:xfrm>
        </p:spPr>
        <p:txBody>
          <a:bodyPr anchor="t"/>
          <a:lstStyle>
            <a:lvl1pPr algn="l">
              <a:defRPr sz="4000" b="1" cap="all"/>
            </a:lvl1pPr>
          </a:lstStyle>
          <a:p>
            <a:r>
              <a:rPr lang="el-GR" smtClean="0"/>
              <a:t>Στυλ κύριου τίτλου</a:t>
            </a:r>
            <a:endParaRPr lang="el-GR"/>
          </a:p>
        </p:txBody>
      </p:sp>
      <p:sp>
        <p:nvSpPr>
          <p:cNvPr id="3" name="Θέση κειμένου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Στυλ υποδείγματος κειμένου</a:t>
            </a:r>
          </a:p>
        </p:txBody>
      </p:sp>
      <p:sp>
        <p:nvSpPr>
          <p:cNvPr id="4" name="Θέση ημερομηνίας 3"/>
          <p:cNvSpPr>
            <a:spLocks noGrp="1"/>
          </p:cNvSpPr>
          <p:nvPr>
            <p:ph type="dt" sz="half" idx="10"/>
          </p:nvPr>
        </p:nvSpPr>
        <p:spPr/>
        <p:txBody>
          <a:bodyPr/>
          <a:lstStyle/>
          <a:p>
            <a:fld id="{A74CB8C0-814E-466B-8205-38E4DC0147E2}" type="datetime1">
              <a:rPr lang="el-GR" smtClean="0"/>
              <a:t>16/11/2015</a:t>
            </a:fld>
            <a:endParaRPr lang="el-GR"/>
          </a:p>
        </p:txBody>
      </p:sp>
      <p:sp>
        <p:nvSpPr>
          <p:cNvPr id="5" name="Θέση υποσέλιδου 4"/>
          <p:cNvSpPr>
            <a:spLocks noGrp="1"/>
          </p:cNvSpPr>
          <p:nvPr>
            <p:ph type="ftr" sz="quarter" idx="11"/>
          </p:nvPr>
        </p:nvSpPr>
        <p:spPr/>
        <p:txBody>
          <a:bodyPr/>
          <a:lstStyle/>
          <a:p>
            <a:r>
              <a:rPr lang="el-GR" smtClean="0"/>
              <a:t>Εισαγωγή</a:t>
            </a:r>
            <a:endParaRPr lang="el-GR"/>
          </a:p>
        </p:txBody>
      </p:sp>
      <p:sp>
        <p:nvSpPr>
          <p:cNvPr id="6" name="Θέση αριθμού διαφάνειας 5"/>
          <p:cNvSpPr>
            <a:spLocks noGrp="1"/>
          </p:cNvSpPr>
          <p:nvPr>
            <p:ph type="sldNum" sz="quarter" idx="12"/>
          </p:nvPr>
        </p:nvSpPr>
        <p:spPr/>
        <p:txBody>
          <a:bodyPr/>
          <a:lstStyle/>
          <a:p>
            <a:fld id="{08BE3431-5762-4653-82B8-AB8F996390DC}" type="slidenum">
              <a:rPr lang="el-GR" smtClean="0"/>
              <a:t>‹#›</a:t>
            </a:fld>
            <a:endParaRPr lang="el-GR"/>
          </a:p>
        </p:txBody>
      </p:sp>
    </p:spTree>
    <p:extLst>
      <p:ext uri="{BB962C8B-B14F-4D97-AF65-F5344CB8AC3E}">
        <p14:creationId xmlns:p14="http://schemas.microsoft.com/office/powerpoint/2010/main" val="9968871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περιεχομένου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περιεχομένου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ημερομηνίας 4"/>
          <p:cNvSpPr>
            <a:spLocks noGrp="1"/>
          </p:cNvSpPr>
          <p:nvPr>
            <p:ph type="dt" sz="half" idx="10"/>
          </p:nvPr>
        </p:nvSpPr>
        <p:spPr/>
        <p:txBody>
          <a:bodyPr/>
          <a:lstStyle/>
          <a:p>
            <a:fld id="{32A0B205-6536-4616-98FF-900E0AA6A365}" type="datetime1">
              <a:rPr lang="el-GR" smtClean="0"/>
              <a:t>16/11/2015</a:t>
            </a:fld>
            <a:endParaRPr lang="el-GR"/>
          </a:p>
        </p:txBody>
      </p:sp>
      <p:sp>
        <p:nvSpPr>
          <p:cNvPr id="6" name="Θέση υποσέλιδου 5"/>
          <p:cNvSpPr>
            <a:spLocks noGrp="1"/>
          </p:cNvSpPr>
          <p:nvPr>
            <p:ph type="ftr" sz="quarter" idx="11"/>
          </p:nvPr>
        </p:nvSpPr>
        <p:spPr/>
        <p:txBody>
          <a:bodyPr/>
          <a:lstStyle/>
          <a:p>
            <a:r>
              <a:rPr lang="el-GR" smtClean="0"/>
              <a:t>Εισαγωγή</a:t>
            </a:r>
            <a:endParaRPr lang="el-GR"/>
          </a:p>
        </p:txBody>
      </p:sp>
      <p:sp>
        <p:nvSpPr>
          <p:cNvPr id="7" name="Θέση αριθμού διαφάνειας 6"/>
          <p:cNvSpPr>
            <a:spLocks noGrp="1"/>
          </p:cNvSpPr>
          <p:nvPr>
            <p:ph type="sldNum" sz="quarter" idx="12"/>
          </p:nvPr>
        </p:nvSpPr>
        <p:spPr/>
        <p:txBody>
          <a:bodyPr/>
          <a:lstStyle/>
          <a:p>
            <a:fld id="{08BE3431-5762-4653-82B8-AB8F996390DC}" type="slidenum">
              <a:rPr lang="el-GR" smtClean="0"/>
              <a:t>‹#›</a:t>
            </a:fld>
            <a:endParaRPr lang="el-GR"/>
          </a:p>
        </p:txBody>
      </p:sp>
    </p:spTree>
    <p:extLst>
      <p:ext uri="{BB962C8B-B14F-4D97-AF65-F5344CB8AC3E}">
        <p14:creationId xmlns:p14="http://schemas.microsoft.com/office/powerpoint/2010/main" val="44098415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a:lvl1pPr>
          </a:lstStyle>
          <a:p>
            <a:r>
              <a:rPr lang="el-GR" smtClean="0"/>
              <a:t>Στυλ κύριου τίτλου</a:t>
            </a:r>
            <a:endParaRPr lang="el-GR"/>
          </a:p>
        </p:txBody>
      </p:sp>
      <p:sp>
        <p:nvSpPr>
          <p:cNvPr id="3" name="Θέση κειμένου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4" name="Θέση περιεχομένου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κειμένου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6" name="Θέση περιεχομένου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Θέση ημερομηνίας 6"/>
          <p:cNvSpPr>
            <a:spLocks noGrp="1"/>
          </p:cNvSpPr>
          <p:nvPr>
            <p:ph type="dt" sz="half" idx="10"/>
          </p:nvPr>
        </p:nvSpPr>
        <p:spPr/>
        <p:txBody>
          <a:bodyPr/>
          <a:lstStyle/>
          <a:p>
            <a:fld id="{32CAFDEA-340E-4CAB-93EF-07A765563948}" type="datetime1">
              <a:rPr lang="el-GR" smtClean="0"/>
              <a:t>16/11/2015</a:t>
            </a:fld>
            <a:endParaRPr lang="el-GR"/>
          </a:p>
        </p:txBody>
      </p:sp>
      <p:sp>
        <p:nvSpPr>
          <p:cNvPr id="8" name="Θέση υποσέλιδου 7"/>
          <p:cNvSpPr>
            <a:spLocks noGrp="1"/>
          </p:cNvSpPr>
          <p:nvPr>
            <p:ph type="ftr" sz="quarter" idx="11"/>
          </p:nvPr>
        </p:nvSpPr>
        <p:spPr/>
        <p:txBody>
          <a:bodyPr/>
          <a:lstStyle/>
          <a:p>
            <a:r>
              <a:rPr lang="el-GR" smtClean="0"/>
              <a:t>Εισαγωγή</a:t>
            </a:r>
            <a:endParaRPr lang="el-GR"/>
          </a:p>
        </p:txBody>
      </p:sp>
      <p:sp>
        <p:nvSpPr>
          <p:cNvPr id="9" name="Θέση αριθμού διαφάνειας 8"/>
          <p:cNvSpPr>
            <a:spLocks noGrp="1"/>
          </p:cNvSpPr>
          <p:nvPr>
            <p:ph type="sldNum" sz="quarter" idx="12"/>
          </p:nvPr>
        </p:nvSpPr>
        <p:spPr/>
        <p:txBody>
          <a:bodyPr/>
          <a:lstStyle/>
          <a:p>
            <a:fld id="{08BE3431-5762-4653-82B8-AB8F996390DC}" type="slidenum">
              <a:rPr lang="el-GR" smtClean="0"/>
              <a:t>‹#›</a:t>
            </a:fld>
            <a:endParaRPr lang="el-GR"/>
          </a:p>
        </p:txBody>
      </p:sp>
    </p:spTree>
    <p:extLst>
      <p:ext uri="{BB962C8B-B14F-4D97-AF65-F5344CB8AC3E}">
        <p14:creationId xmlns:p14="http://schemas.microsoft.com/office/powerpoint/2010/main" val="419978911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ημερομηνίας 2"/>
          <p:cNvSpPr>
            <a:spLocks noGrp="1"/>
          </p:cNvSpPr>
          <p:nvPr>
            <p:ph type="dt" sz="half" idx="10"/>
          </p:nvPr>
        </p:nvSpPr>
        <p:spPr/>
        <p:txBody>
          <a:bodyPr/>
          <a:lstStyle/>
          <a:p>
            <a:fld id="{8614FA88-3DD2-4F8A-9FD5-A731843013F1}" type="datetime1">
              <a:rPr lang="el-GR" smtClean="0"/>
              <a:t>16/11/2015</a:t>
            </a:fld>
            <a:endParaRPr lang="el-GR"/>
          </a:p>
        </p:txBody>
      </p:sp>
      <p:sp>
        <p:nvSpPr>
          <p:cNvPr id="4" name="Θέση υποσέλιδου 3"/>
          <p:cNvSpPr>
            <a:spLocks noGrp="1"/>
          </p:cNvSpPr>
          <p:nvPr>
            <p:ph type="ftr" sz="quarter" idx="11"/>
          </p:nvPr>
        </p:nvSpPr>
        <p:spPr/>
        <p:txBody>
          <a:bodyPr/>
          <a:lstStyle/>
          <a:p>
            <a:r>
              <a:rPr lang="el-GR" smtClean="0"/>
              <a:t>Εισαγωγή</a:t>
            </a:r>
            <a:endParaRPr lang="el-GR"/>
          </a:p>
        </p:txBody>
      </p:sp>
      <p:sp>
        <p:nvSpPr>
          <p:cNvPr id="5" name="Θέση αριθμού διαφάνειας 4"/>
          <p:cNvSpPr>
            <a:spLocks noGrp="1"/>
          </p:cNvSpPr>
          <p:nvPr>
            <p:ph type="sldNum" sz="quarter" idx="12"/>
          </p:nvPr>
        </p:nvSpPr>
        <p:spPr/>
        <p:txBody>
          <a:bodyPr/>
          <a:lstStyle/>
          <a:p>
            <a:fld id="{08BE3431-5762-4653-82B8-AB8F996390DC}" type="slidenum">
              <a:rPr lang="el-GR" smtClean="0"/>
              <a:t>‹#›</a:t>
            </a:fld>
            <a:endParaRPr lang="el-GR"/>
          </a:p>
        </p:txBody>
      </p:sp>
    </p:spTree>
    <p:extLst>
      <p:ext uri="{BB962C8B-B14F-4D97-AF65-F5344CB8AC3E}">
        <p14:creationId xmlns:p14="http://schemas.microsoft.com/office/powerpoint/2010/main" val="19350011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Θέση ημερομηνίας 1"/>
          <p:cNvSpPr>
            <a:spLocks noGrp="1"/>
          </p:cNvSpPr>
          <p:nvPr>
            <p:ph type="dt" sz="half" idx="10"/>
          </p:nvPr>
        </p:nvSpPr>
        <p:spPr/>
        <p:txBody>
          <a:bodyPr/>
          <a:lstStyle/>
          <a:p>
            <a:fld id="{3AD01B59-C501-4310-82EE-ABA4801AD573}" type="datetime1">
              <a:rPr lang="el-GR" smtClean="0"/>
              <a:t>16/11/2015</a:t>
            </a:fld>
            <a:endParaRPr lang="el-GR"/>
          </a:p>
        </p:txBody>
      </p:sp>
      <p:sp>
        <p:nvSpPr>
          <p:cNvPr id="3" name="Θέση υποσέλιδου 2"/>
          <p:cNvSpPr>
            <a:spLocks noGrp="1"/>
          </p:cNvSpPr>
          <p:nvPr>
            <p:ph type="ftr" sz="quarter" idx="11"/>
          </p:nvPr>
        </p:nvSpPr>
        <p:spPr/>
        <p:txBody>
          <a:bodyPr/>
          <a:lstStyle/>
          <a:p>
            <a:r>
              <a:rPr lang="el-GR" smtClean="0"/>
              <a:t>Εισαγωγή</a:t>
            </a:r>
            <a:endParaRPr lang="el-GR"/>
          </a:p>
        </p:txBody>
      </p:sp>
      <p:sp>
        <p:nvSpPr>
          <p:cNvPr id="4" name="Θέση αριθμού διαφάνειας 3"/>
          <p:cNvSpPr>
            <a:spLocks noGrp="1"/>
          </p:cNvSpPr>
          <p:nvPr>
            <p:ph type="sldNum" sz="quarter" idx="12"/>
          </p:nvPr>
        </p:nvSpPr>
        <p:spPr/>
        <p:txBody>
          <a:bodyPr/>
          <a:lstStyle/>
          <a:p>
            <a:fld id="{08BE3431-5762-4653-82B8-AB8F996390DC}" type="slidenum">
              <a:rPr lang="el-GR" smtClean="0"/>
              <a:t>‹#›</a:t>
            </a:fld>
            <a:endParaRPr lang="el-GR"/>
          </a:p>
        </p:txBody>
      </p:sp>
    </p:spTree>
    <p:extLst>
      <p:ext uri="{BB962C8B-B14F-4D97-AF65-F5344CB8AC3E}">
        <p14:creationId xmlns:p14="http://schemas.microsoft.com/office/powerpoint/2010/main" val="27860489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273050"/>
            <a:ext cx="3008313" cy="1162050"/>
          </a:xfrm>
        </p:spPr>
        <p:txBody>
          <a:bodyPr anchor="b"/>
          <a:lstStyle>
            <a:lvl1pPr algn="l">
              <a:defRPr sz="2000" b="1"/>
            </a:lvl1pPr>
          </a:lstStyle>
          <a:p>
            <a:r>
              <a:rPr lang="el-GR" smtClean="0"/>
              <a:t>Στυλ κύριου τίτλου</a:t>
            </a:r>
            <a:endParaRPr lang="el-GR"/>
          </a:p>
        </p:txBody>
      </p:sp>
      <p:sp>
        <p:nvSpPr>
          <p:cNvPr id="3" name="Θέση περιεχομένου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κειμένου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5" name="Θέση ημερομηνίας 4"/>
          <p:cNvSpPr>
            <a:spLocks noGrp="1"/>
          </p:cNvSpPr>
          <p:nvPr>
            <p:ph type="dt" sz="half" idx="10"/>
          </p:nvPr>
        </p:nvSpPr>
        <p:spPr/>
        <p:txBody>
          <a:bodyPr/>
          <a:lstStyle/>
          <a:p>
            <a:fld id="{07B1DE6C-3650-48F7-B5D7-C204AFD8BDB4}" type="datetime1">
              <a:rPr lang="el-GR" smtClean="0"/>
              <a:t>16/11/2015</a:t>
            </a:fld>
            <a:endParaRPr lang="el-GR"/>
          </a:p>
        </p:txBody>
      </p:sp>
      <p:sp>
        <p:nvSpPr>
          <p:cNvPr id="6" name="Θέση υποσέλιδου 5"/>
          <p:cNvSpPr>
            <a:spLocks noGrp="1"/>
          </p:cNvSpPr>
          <p:nvPr>
            <p:ph type="ftr" sz="quarter" idx="11"/>
          </p:nvPr>
        </p:nvSpPr>
        <p:spPr/>
        <p:txBody>
          <a:bodyPr/>
          <a:lstStyle/>
          <a:p>
            <a:r>
              <a:rPr lang="el-GR" smtClean="0"/>
              <a:t>Εισαγωγή</a:t>
            </a:r>
            <a:endParaRPr lang="el-GR"/>
          </a:p>
        </p:txBody>
      </p:sp>
      <p:sp>
        <p:nvSpPr>
          <p:cNvPr id="7" name="Θέση αριθμού διαφάνειας 6"/>
          <p:cNvSpPr>
            <a:spLocks noGrp="1"/>
          </p:cNvSpPr>
          <p:nvPr>
            <p:ph type="sldNum" sz="quarter" idx="12"/>
          </p:nvPr>
        </p:nvSpPr>
        <p:spPr/>
        <p:txBody>
          <a:bodyPr/>
          <a:lstStyle/>
          <a:p>
            <a:fld id="{08BE3431-5762-4653-82B8-AB8F996390DC}" type="slidenum">
              <a:rPr lang="el-GR" smtClean="0"/>
              <a:t>‹#›</a:t>
            </a:fld>
            <a:endParaRPr lang="el-GR"/>
          </a:p>
        </p:txBody>
      </p:sp>
    </p:spTree>
    <p:extLst>
      <p:ext uri="{BB962C8B-B14F-4D97-AF65-F5344CB8AC3E}">
        <p14:creationId xmlns:p14="http://schemas.microsoft.com/office/powerpoint/2010/main" val="216903468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1792288" y="4800600"/>
            <a:ext cx="5486400" cy="566738"/>
          </a:xfrm>
        </p:spPr>
        <p:txBody>
          <a:bodyPr anchor="b"/>
          <a:lstStyle>
            <a:lvl1pPr algn="l">
              <a:defRPr sz="2000" b="1"/>
            </a:lvl1pPr>
          </a:lstStyle>
          <a:p>
            <a:r>
              <a:rPr lang="el-GR" smtClean="0"/>
              <a:t>Στυλ κύριου τίτλου</a:t>
            </a:r>
            <a:endParaRPr lang="el-GR"/>
          </a:p>
        </p:txBody>
      </p:sp>
      <p:sp>
        <p:nvSpPr>
          <p:cNvPr id="3" name="Θέση εικόνας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Θέση κειμένου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5" name="Θέση ημερομηνίας 4"/>
          <p:cNvSpPr>
            <a:spLocks noGrp="1"/>
          </p:cNvSpPr>
          <p:nvPr>
            <p:ph type="dt" sz="half" idx="10"/>
          </p:nvPr>
        </p:nvSpPr>
        <p:spPr/>
        <p:txBody>
          <a:bodyPr/>
          <a:lstStyle/>
          <a:p>
            <a:fld id="{129EC83C-0B42-4BAF-9A19-01C728E70404}" type="datetime1">
              <a:rPr lang="el-GR" smtClean="0"/>
              <a:t>16/11/2015</a:t>
            </a:fld>
            <a:endParaRPr lang="el-GR"/>
          </a:p>
        </p:txBody>
      </p:sp>
      <p:sp>
        <p:nvSpPr>
          <p:cNvPr id="6" name="Θέση υποσέλιδου 5"/>
          <p:cNvSpPr>
            <a:spLocks noGrp="1"/>
          </p:cNvSpPr>
          <p:nvPr>
            <p:ph type="ftr" sz="quarter" idx="11"/>
          </p:nvPr>
        </p:nvSpPr>
        <p:spPr/>
        <p:txBody>
          <a:bodyPr/>
          <a:lstStyle/>
          <a:p>
            <a:r>
              <a:rPr lang="el-GR" smtClean="0"/>
              <a:t>Εισαγωγή</a:t>
            </a:r>
            <a:endParaRPr lang="el-GR"/>
          </a:p>
        </p:txBody>
      </p:sp>
      <p:sp>
        <p:nvSpPr>
          <p:cNvPr id="7" name="Θέση αριθμού διαφάνειας 6"/>
          <p:cNvSpPr>
            <a:spLocks noGrp="1"/>
          </p:cNvSpPr>
          <p:nvPr>
            <p:ph type="sldNum" sz="quarter" idx="12"/>
          </p:nvPr>
        </p:nvSpPr>
        <p:spPr/>
        <p:txBody>
          <a:bodyPr/>
          <a:lstStyle/>
          <a:p>
            <a:fld id="{08BE3431-5762-4653-82B8-AB8F996390DC}" type="slidenum">
              <a:rPr lang="el-GR" smtClean="0"/>
              <a:t>‹#›</a:t>
            </a:fld>
            <a:endParaRPr lang="el-GR"/>
          </a:p>
        </p:txBody>
      </p:sp>
    </p:spTree>
    <p:extLst>
      <p:ext uri="{BB962C8B-B14F-4D97-AF65-F5344CB8AC3E}">
        <p14:creationId xmlns:p14="http://schemas.microsoft.com/office/powerpoint/2010/main" val="4012944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l-GR" smtClean="0"/>
              <a:t>Στυλ κύριου τίτλου</a:t>
            </a:r>
            <a:endParaRPr lang="el-GR"/>
          </a:p>
        </p:txBody>
      </p:sp>
      <p:sp>
        <p:nvSpPr>
          <p:cNvPr id="3" name="Θέση κειμένου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E9B0D7-487D-4C37-BAE8-404350064FFF}" type="datetime1">
              <a:rPr lang="el-GR" smtClean="0"/>
              <a:t>16/11/2015</a:t>
            </a:fld>
            <a:endParaRPr lang="el-GR"/>
          </a:p>
        </p:txBody>
      </p:sp>
      <p:sp>
        <p:nvSpPr>
          <p:cNvPr id="5" name="Θέση υποσέλιδου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l-GR" smtClean="0"/>
              <a:t>Εισαγωγή</a:t>
            </a:r>
            <a:endParaRPr lang="el-GR"/>
          </a:p>
        </p:txBody>
      </p:sp>
      <p:sp>
        <p:nvSpPr>
          <p:cNvPr id="6" name="Θέση αριθμού διαφάνειας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BE3431-5762-4653-82B8-AB8F996390DC}" type="slidenum">
              <a:rPr lang="el-GR" smtClean="0"/>
              <a:t>‹#›</a:t>
            </a:fld>
            <a:endParaRPr lang="el-GR"/>
          </a:p>
        </p:txBody>
      </p:sp>
    </p:spTree>
    <p:extLst>
      <p:ext uri="{BB962C8B-B14F-4D97-AF65-F5344CB8AC3E}">
        <p14:creationId xmlns:p14="http://schemas.microsoft.com/office/powerpoint/2010/main" val="269582310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Layout" Target="../slideLayouts/slideLayout1.xml"/><Relationship Id="rId1" Type="http://schemas.openxmlformats.org/officeDocument/2006/relationships/tags" Target="../tags/tag2.xml"/><Relationship Id="rId6" Type="http://schemas.openxmlformats.org/officeDocument/2006/relationships/image" Target="../media/image3.png"/><Relationship Id="rId5" Type="http://schemas.openxmlformats.org/officeDocument/2006/relationships/hyperlink" Target="http://www.edulll.gr/" TargetMode="Externa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7.jpg"/><Relationship Id="rId2" Type="http://schemas.openxmlformats.org/officeDocument/2006/relationships/slideLayout" Target="../slideLayouts/slideLayout2.xml"/><Relationship Id="rId1" Type="http://schemas.openxmlformats.org/officeDocument/2006/relationships/tags" Target="../tags/tag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3" Type="http://schemas.openxmlformats.org/officeDocument/2006/relationships/image" Target="../media/image8.jpg"/><Relationship Id="rId2" Type="http://schemas.openxmlformats.org/officeDocument/2006/relationships/slideLayout" Target="../slideLayouts/slideLayout2.xml"/><Relationship Id="rId1" Type="http://schemas.openxmlformats.org/officeDocument/2006/relationships/tags" Target="../tags/tag8.xml"/></Relationships>
</file>

<file path=ppt/slides/_rels/slide18.xml.rels><?xml version="1.0" encoding="UTF-8" standalone="yes"?>
<Relationships xmlns="http://schemas.openxmlformats.org/package/2006/relationships"><Relationship Id="rId2" Type="http://schemas.openxmlformats.org/officeDocument/2006/relationships/image" Target="../media/image9.jp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2.xml"/><Relationship Id="rId1" Type="http://schemas.openxmlformats.org/officeDocument/2006/relationships/tags" Target="../tags/tag3.xml"/><Relationship Id="rId5" Type="http://schemas.openxmlformats.org/officeDocument/2006/relationships/image" Target="../media/image4.png"/><Relationship Id="rId4" Type="http://schemas.openxmlformats.org/officeDocument/2006/relationships/hyperlink" Target="http://www.edulll.gr/" TargetMode="External"/></Relationships>
</file>

<file path=ppt/slides/_rels/slide20.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9.xml"/></Relationships>
</file>

<file path=ppt/slides/_rels/slide2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slideLayout" Target="../slideLayouts/slideLayout1.xml"/><Relationship Id="rId1" Type="http://schemas.openxmlformats.org/officeDocument/2006/relationships/tags" Target="../tags/tag10.xml"/><Relationship Id="rId5" Type="http://schemas.openxmlformats.org/officeDocument/2006/relationships/image" Target="../media/image3.png"/><Relationship Id="rId4" Type="http://schemas.openxmlformats.org/officeDocument/2006/relationships/hyperlink" Target="http://www.edulll.gr/" TargetMode="Externa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hyperlink" Target="http://cdev.teilar.gr/courses/FDT102/" TargetMode="External"/><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2.xml"/><Relationship Id="rId1" Type="http://schemas.openxmlformats.org/officeDocument/2006/relationships/tags" Target="../tags/tag11.xml"/><Relationship Id="rId6" Type="http://schemas.openxmlformats.org/officeDocument/2006/relationships/hyperlink" Target="http://creativecommons.org/licenses/by-nc-sa/4.0/" TargetMode="External"/><Relationship Id="rId5" Type="http://schemas.openxmlformats.org/officeDocument/2006/relationships/image" Target="../media/image10.png"/><Relationship Id="rId4" Type="http://schemas.openxmlformats.org/officeDocument/2006/relationships/hyperlink" Target="%5b1%5d%20http:/creativecommons.org/licenses/by-nc-sa/4.0/" TargetMode="Externa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hyperlink" Target="http://food.oregonstate.edu/learn/starch.html" TargetMode="External"/><Relationship Id="rId7" Type="http://schemas.openxmlformats.org/officeDocument/2006/relationships/hyperlink" Target="http://users.sch.gr/thomalekos/piramida.htm" TargetMode="External"/><Relationship Id="rId2" Type="http://schemas.openxmlformats.org/officeDocument/2006/relationships/notesSlide" Target="../notesSlides/notesSlide7.xml"/><Relationship Id="rId1" Type="http://schemas.openxmlformats.org/officeDocument/2006/relationships/slideLayout" Target="../slideLayouts/slideLayout2.xml"/><Relationship Id="rId6" Type="http://schemas.openxmlformats.org/officeDocument/2006/relationships/hyperlink" Target="http://www.sch.gr/article/191" TargetMode="External"/><Relationship Id="rId5" Type="http://schemas.openxmlformats.org/officeDocument/2006/relationships/hyperlink" Target="http://www.cellsalive.com/ecoli.htm" TargetMode="External"/><Relationship Id="rId4" Type="http://schemas.openxmlformats.org/officeDocument/2006/relationships/hyperlink" Target="http://www.cellsalive.com/permissn.htm" TargetMode="External"/></Relationships>
</file>

<file path=ppt/slides/_rels/slide28.xml.rels><?xml version="1.0" encoding="UTF-8" standalone="yes"?>
<Relationships xmlns="http://schemas.openxmlformats.org/package/2006/relationships"><Relationship Id="rId3" Type="http://schemas.openxmlformats.org/officeDocument/2006/relationships/hyperlink" Target="http://oldwayspt.org/resources/heritage-pyramids/asian-diet-pyramid" TargetMode="External"/><Relationship Id="rId2" Type="http://schemas.openxmlformats.org/officeDocument/2006/relationships/hyperlink" Target="http://oldwayspt.org/licensing"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2.xml"/><Relationship Id="rId1" Type="http://schemas.openxmlformats.org/officeDocument/2006/relationships/tags" Target="../tags/tag4.xml"/></Relationships>
</file>

<file path=ppt/slides/_rels/slide4.xml.rels><?xml version="1.0" encoding="UTF-8" standalone="yes"?>
<Relationships xmlns="http://schemas.openxmlformats.org/package/2006/relationships"><Relationship Id="rId3" Type="http://schemas.openxmlformats.org/officeDocument/2006/relationships/slideLayout" Target="../slideLayouts/slideLayout6.xml"/><Relationship Id="rId2" Type="http://schemas.openxmlformats.org/officeDocument/2006/relationships/tags" Target="../tags/tag6.xml"/><Relationship Id="rId1" Type="http://schemas.openxmlformats.org/officeDocument/2006/relationships/tags" Target="../tags/tag5.xml"/><Relationship Id="rId6" Type="http://schemas.openxmlformats.org/officeDocument/2006/relationships/slide" Target="slide13.xml"/><Relationship Id="rId5" Type="http://schemas.openxmlformats.org/officeDocument/2006/relationships/slide" Target="slide7.xml"/><Relationship Id="rId4" Type="http://schemas.openxmlformats.org/officeDocument/2006/relationships/slide" Target="slide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050" name="Ομάδα 1" descr="Λογότυπο του Τεϊ Θεσσαλίας. Τεχνολογικό εκπαιδευτικό ίδρυμα Θεσσαλίας."/>
          <p:cNvGrpSpPr>
            <a:grpSpLocks/>
          </p:cNvGrpSpPr>
          <p:nvPr/>
        </p:nvGrpSpPr>
        <p:grpSpPr bwMode="auto">
          <a:xfrm>
            <a:off x="611188" y="461963"/>
            <a:ext cx="3455987" cy="1041400"/>
            <a:chOff x="611559" y="461813"/>
            <a:chExt cx="3456384" cy="1041770"/>
          </a:xfrm>
        </p:grpSpPr>
        <p:pic>
          <p:nvPicPr>
            <p:cNvPr id="3" name="Εικόνα 1" descr="Λογότυπο του Τεϊ Θεσσαλίας." title="Λογότυπο του Ιδρύματος."/>
            <p:cNvPicPr>
              <a:picLocks noChangeAspect="1" noChangeArrowheads="1"/>
            </p:cNvPicPr>
            <p:nvPr/>
          </p:nvPicPr>
          <p:blipFill>
            <a:blip r:embed="rId3"/>
            <a:srcRect/>
            <a:stretch>
              <a:fillRect/>
            </a:stretch>
          </p:blipFill>
          <p:spPr bwMode="gray">
            <a:xfrm>
              <a:off x="611559" y="461813"/>
              <a:ext cx="1079624" cy="104177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56" name="Θέση περιεχομένου 1"/>
            <p:cNvSpPr txBox="1">
              <a:spLocks noChangeArrowheads="1"/>
            </p:cNvSpPr>
            <p:nvPr/>
          </p:nvSpPr>
          <p:spPr bwMode="auto">
            <a:xfrm>
              <a:off x="1810182" y="484376"/>
              <a:ext cx="2257761" cy="1015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eaLnBrk="1" hangingPunct="1"/>
              <a:r>
                <a:rPr lang="el-GR" sz="2000" dirty="0"/>
                <a:t>Τεχνολογικό Εκπαιδευτικό </a:t>
              </a:r>
            </a:p>
            <a:p>
              <a:pPr eaLnBrk="1" hangingPunct="1"/>
              <a:r>
                <a:rPr lang="el-GR" sz="2000" dirty="0"/>
                <a:t>Ίδρυμα Θεσσαλίας</a:t>
              </a:r>
            </a:p>
          </p:txBody>
        </p:sp>
      </p:grpSp>
      <p:sp>
        <p:nvSpPr>
          <p:cNvPr id="2" name="Τίτλος 1"/>
          <p:cNvSpPr>
            <a:spLocks noGrp="1"/>
          </p:cNvSpPr>
          <p:nvPr>
            <p:ph type="ctrTitle"/>
          </p:nvPr>
        </p:nvSpPr>
        <p:spPr>
          <a:xfrm>
            <a:off x="756864" y="1644551"/>
            <a:ext cx="7772400" cy="1280393"/>
          </a:xfrm>
        </p:spPr>
        <p:txBody>
          <a:bodyPr/>
          <a:lstStyle/>
          <a:p>
            <a:r>
              <a:rPr lang="el-GR" altLang="el-GR" b="1" dirty="0">
                <a:solidFill>
                  <a:srgbClr val="000000"/>
                </a:solidFill>
                <a:latin typeface="Calibri" panose="020F0502020204030204" pitchFamily="34" charset="0"/>
              </a:rPr>
              <a:t>Χημεία Τροφίμων</a:t>
            </a:r>
            <a:endParaRPr lang="el-GR" dirty="0"/>
          </a:p>
        </p:txBody>
      </p:sp>
      <p:sp>
        <p:nvSpPr>
          <p:cNvPr id="6" name="Θέση περιεχομένου 2"/>
          <p:cNvSpPr txBox="1">
            <a:spLocks/>
          </p:cNvSpPr>
          <p:nvPr/>
        </p:nvSpPr>
        <p:spPr>
          <a:xfrm>
            <a:off x="971600" y="2924944"/>
            <a:ext cx="7344816" cy="2592288"/>
          </a:xfrm>
          <a:prstGeom prst="rect">
            <a:avLst/>
          </a:prstGeom>
        </p:spPr>
        <p:txBody>
          <a:bodyPr anchor="ct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spcBef>
                <a:spcPts val="0"/>
              </a:spcBef>
              <a:spcAft>
                <a:spcPts val="1800"/>
              </a:spcAft>
              <a:buNone/>
              <a:defRPr/>
            </a:pPr>
            <a:r>
              <a:rPr lang="el-GR" sz="2800" b="1" dirty="0" smtClean="0">
                <a:solidFill>
                  <a:prstClr val="black"/>
                </a:solidFill>
                <a:ea typeface="+mj-ea"/>
                <a:cs typeface="+mj-cs"/>
              </a:rPr>
              <a:t>Ενότητα </a:t>
            </a:r>
            <a:r>
              <a:rPr lang="en-US" sz="2800" b="1" dirty="0" smtClean="0">
                <a:solidFill>
                  <a:prstClr val="black"/>
                </a:solidFill>
                <a:ea typeface="+mj-ea"/>
                <a:cs typeface="+mj-cs"/>
              </a:rPr>
              <a:t>#</a:t>
            </a:r>
            <a:r>
              <a:rPr lang="el-GR" sz="2800" b="1" dirty="0" smtClean="0">
                <a:solidFill>
                  <a:prstClr val="black"/>
                </a:solidFill>
                <a:ea typeface="+mj-ea"/>
                <a:cs typeface="+mj-cs"/>
              </a:rPr>
              <a:t>1</a:t>
            </a:r>
            <a:r>
              <a:rPr lang="en-US" sz="2800" b="1" dirty="0" smtClean="0">
                <a:solidFill>
                  <a:prstClr val="black"/>
                </a:solidFill>
                <a:ea typeface="+mj-ea"/>
                <a:cs typeface="+mj-cs"/>
              </a:rPr>
              <a:t>:</a:t>
            </a:r>
            <a:r>
              <a:rPr lang="el-GR" sz="2800" b="1" dirty="0">
                <a:solidFill>
                  <a:prstClr val="black"/>
                </a:solidFill>
                <a:ea typeface="+mj-ea"/>
                <a:cs typeface="+mj-cs"/>
              </a:rPr>
              <a:t> </a:t>
            </a:r>
            <a:r>
              <a:rPr lang="el-GR" sz="2800" dirty="0" smtClean="0">
                <a:latin typeface="Calibri" panose="020F0502020204030204" pitchFamily="34" charset="0"/>
              </a:rPr>
              <a:t>Εισαγωγή </a:t>
            </a:r>
            <a:r>
              <a:rPr lang="el-GR" sz="2800" dirty="0">
                <a:latin typeface="Calibri" panose="020F0502020204030204" pitchFamily="34" charset="0"/>
              </a:rPr>
              <a:t>στην Επιστήμη </a:t>
            </a:r>
            <a:r>
              <a:rPr lang="el-GR" sz="2800" dirty="0" smtClean="0">
                <a:latin typeface="Calibri" panose="020F0502020204030204" pitchFamily="34" charset="0"/>
              </a:rPr>
              <a:t>Τροφίμων</a:t>
            </a:r>
            <a:endParaRPr lang="el-GR" sz="2800" dirty="0">
              <a:solidFill>
                <a:prstClr val="black"/>
              </a:solidFill>
              <a:latin typeface="Calibri" panose="020F0502020204030204" pitchFamily="34" charset="0"/>
              <a:cs typeface="Arial" charset="0"/>
            </a:endParaRPr>
          </a:p>
          <a:p>
            <a:pPr marL="0" indent="0" algn="ctr">
              <a:spcBef>
                <a:spcPts val="0"/>
              </a:spcBef>
              <a:spcAft>
                <a:spcPts val="1000"/>
              </a:spcAft>
              <a:buNone/>
              <a:defRPr/>
            </a:pPr>
            <a:r>
              <a:rPr lang="el-GR" sz="2800" dirty="0" smtClean="0">
                <a:solidFill>
                  <a:prstClr val="black"/>
                </a:solidFill>
                <a:ea typeface="+mj-ea"/>
                <a:cs typeface="+mj-cs"/>
              </a:rPr>
              <a:t> </a:t>
            </a:r>
            <a:r>
              <a:rPr lang="el-GR" sz="2800" dirty="0">
                <a:solidFill>
                  <a:prstClr val="black"/>
                </a:solidFill>
                <a:latin typeface="Calibri" panose="020F0502020204030204" pitchFamily="34" charset="0"/>
                <a:cs typeface="Arial" charset="0"/>
              </a:rPr>
              <a:t>Αθανάσιος </a:t>
            </a:r>
            <a:r>
              <a:rPr lang="el-GR" sz="2800" dirty="0" err="1" smtClean="0">
                <a:solidFill>
                  <a:prstClr val="black"/>
                </a:solidFill>
                <a:latin typeface="Calibri" panose="020F0502020204030204" pitchFamily="34" charset="0"/>
                <a:cs typeface="Arial" charset="0"/>
              </a:rPr>
              <a:t>Μανούρας</a:t>
            </a:r>
            <a:endParaRPr lang="el-GR" sz="2800" dirty="0" smtClean="0">
              <a:solidFill>
                <a:prstClr val="black"/>
              </a:solidFill>
              <a:ea typeface="+mj-ea"/>
              <a:cs typeface="+mj-cs"/>
            </a:endParaRPr>
          </a:p>
          <a:p>
            <a:pPr marL="0" indent="0" algn="ctr" fontAlgn="auto">
              <a:spcBef>
                <a:spcPts val="0"/>
              </a:spcBef>
              <a:buFont typeface="Arial" pitchFamily="34" charset="0"/>
              <a:buNone/>
              <a:defRPr/>
            </a:pPr>
            <a:r>
              <a:rPr lang="el-GR" sz="2800" dirty="0" smtClean="0">
                <a:solidFill>
                  <a:prstClr val="black"/>
                </a:solidFill>
                <a:ea typeface="+mj-ea"/>
                <a:cs typeface="+mj-cs"/>
              </a:rPr>
              <a:t>Σχολή Τεχνολογίας Γεωπονίας και Τεχνολογίας Τροφίμων και Διατροφής.</a:t>
            </a:r>
          </a:p>
          <a:p>
            <a:pPr marL="0" indent="0" algn="ctr">
              <a:spcBef>
                <a:spcPts val="0"/>
              </a:spcBef>
              <a:buNone/>
              <a:defRPr/>
            </a:pPr>
            <a:r>
              <a:rPr lang="el-GR" sz="2800" dirty="0">
                <a:solidFill>
                  <a:prstClr val="black"/>
                </a:solidFill>
              </a:rPr>
              <a:t>Τμήμα </a:t>
            </a:r>
            <a:r>
              <a:rPr lang="el-GR" sz="2800" dirty="0">
                <a:solidFill>
                  <a:prstClr val="black"/>
                </a:solidFill>
                <a:latin typeface="Calibri" panose="020F0502020204030204" pitchFamily="34" charset="0"/>
                <a:cs typeface="Arial" charset="0"/>
              </a:rPr>
              <a:t>Τεχνολογίας Τροφίμων</a:t>
            </a:r>
            <a:r>
              <a:rPr lang="el-GR" sz="2800" dirty="0" smtClean="0">
                <a:solidFill>
                  <a:prstClr val="black"/>
                </a:solidFill>
              </a:rPr>
              <a:t>. </a:t>
            </a:r>
            <a:endParaRPr lang="el-GR" sz="2800" dirty="0">
              <a:solidFill>
                <a:prstClr val="black"/>
              </a:solidFill>
            </a:endParaRPr>
          </a:p>
        </p:txBody>
      </p:sp>
      <p:pic>
        <p:nvPicPr>
          <p:cNvPr id="9" name="Εικόνα 2" descr=" Λογότυπο για άδειες χρήσης creative commons, b y, n c, s a "/>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908175" y="5971167"/>
            <a:ext cx="1583921" cy="554177"/>
          </a:xfrm>
          <a:prstGeom prst="rect">
            <a:avLst/>
          </a:prstGeom>
        </p:spPr>
      </p:pic>
      <p:pic>
        <p:nvPicPr>
          <p:cNvPr id="8" name="Εικόνα 3" descr="Λογότυπο επιχειρησιακού προγράμματος εκπαίδευση και δια βίου μάθηση του υπουργείου παιδείας, ΕΣΠΑ 2007 - 2013, με τη σημαία της Ευρωπαϊκής Ένωσης, το οποίο συγχρηματοδοτείται από την Ευρωπαϊκή Ένωση (Ευρωπαϊκό κοινωνικό ταμείο) και από εθνικούς πόρους. " title="Λογότυπο χρηματοδότησης">
            <a:hlinkClick r:id="rId5" tooltip="Μετάβαση σε www.edulll.gr"/>
          </p:cNvPr>
          <p:cNvPicPr>
            <a:picLocks noChangeAspect="1" noChangeArrowheads="1"/>
          </p:cNvPicPr>
          <p:nvPr/>
        </p:nvPicPr>
        <p:blipFill>
          <a:blip r:embed="rId6"/>
          <a:srcRect/>
          <a:stretch>
            <a:fillRect/>
          </a:stretch>
        </p:blipFill>
        <p:spPr bwMode="auto">
          <a:xfrm>
            <a:off x="3492500" y="5657850"/>
            <a:ext cx="4310063" cy="1030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ustDataLst>
      <p:tags r:id="rId1"/>
    </p:custDataLst>
    <p:extLst>
      <p:ext uri="{BB962C8B-B14F-4D97-AF65-F5344CB8AC3E}">
        <p14:creationId xmlns:p14="http://schemas.microsoft.com/office/powerpoint/2010/main" val="280793209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l-GR" b="1" dirty="0"/>
              <a:t>Δομή, ιδιότητες, </a:t>
            </a:r>
            <a:r>
              <a:rPr lang="el-GR" b="1" dirty="0" smtClean="0"/>
              <a:t>κατηγορίες</a:t>
            </a:r>
            <a:endParaRPr lang="el-GR" dirty="0"/>
          </a:p>
        </p:txBody>
      </p:sp>
      <p:sp>
        <p:nvSpPr>
          <p:cNvPr id="3" name="Θέση περιεχομένου 1"/>
          <p:cNvSpPr>
            <a:spLocks noGrp="1"/>
          </p:cNvSpPr>
          <p:nvPr>
            <p:ph sz="half" idx="1"/>
          </p:nvPr>
        </p:nvSpPr>
        <p:spPr>
          <a:xfrm>
            <a:off x="467544" y="1556792"/>
            <a:ext cx="4464496" cy="4824536"/>
          </a:xfrm>
        </p:spPr>
        <p:txBody>
          <a:bodyPr>
            <a:normAutofit/>
          </a:bodyPr>
          <a:lstStyle/>
          <a:p>
            <a:pPr marL="457200" indent="-457200">
              <a:spcBef>
                <a:spcPts val="0"/>
              </a:spcBef>
              <a:spcAft>
                <a:spcPts val="600"/>
              </a:spcAft>
              <a:buClr>
                <a:srgbClr val="0033CC"/>
              </a:buClr>
              <a:buFont typeface="Calibri" panose="020F0502020204030204" pitchFamily="34" charset="0"/>
              <a:buChar char="●"/>
            </a:pPr>
            <a:r>
              <a:rPr lang="el-GR" sz="2200" b="1" dirty="0" smtClean="0"/>
              <a:t>Τρόφιμα ζωικής προελεύσεως</a:t>
            </a:r>
            <a:r>
              <a:rPr lang="el-GR" sz="2200" dirty="0" smtClean="0"/>
              <a:t>:</a:t>
            </a:r>
          </a:p>
          <a:p>
            <a:pPr lvl="2" indent="-365760">
              <a:spcBef>
                <a:spcPts val="0"/>
              </a:spcBef>
              <a:buClr>
                <a:srgbClr val="FF6600"/>
              </a:buClr>
              <a:buFont typeface="Calibri" panose="020F0502020204030204" pitchFamily="34" charset="0"/>
              <a:buChar char="●"/>
            </a:pPr>
            <a:r>
              <a:rPr lang="el-GR" sz="2000" dirty="0" smtClean="0"/>
              <a:t>Κρέας και προϊόντα κρέατος.</a:t>
            </a:r>
          </a:p>
          <a:p>
            <a:pPr lvl="2" indent="-365760">
              <a:spcBef>
                <a:spcPts val="0"/>
              </a:spcBef>
              <a:buClr>
                <a:srgbClr val="FF6600"/>
              </a:buClr>
              <a:buFont typeface="Calibri" panose="020F0502020204030204" pitchFamily="34" charset="0"/>
              <a:buChar char="●"/>
            </a:pPr>
            <a:r>
              <a:rPr lang="el-GR" sz="2000" dirty="0" smtClean="0"/>
              <a:t>Πουλερικά.</a:t>
            </a:r>
          </a:p>
          <a:p>
            <a:pPr lvl="2" indent="-365760">
              <a:spcBef>
                <a:spcPts val="0"/>
              </a:spcBef>
              <a:buClr>
                <a:srgbClr val="FF6600"/>
              </a:buClr>
              <a:buFont typeface="Calibri" panose="020F0502020204030204" pitchFamily="34" charset="0"/>
              <a:buChar char="●"/>
            </a:pPr>
            <a:r>
              <a:rPr lang="el-GR" sz="2000" dirty="0" smtClean="0"/>
              <a:t>Γάλα και γαλακτοκομικά προϊόντα.</a:t>
            </a:r>
          </a:p>
          <a:p>
            <a:pPr lvl="2" indent="-365760">
              <a:spcBef>
                <a:spcPts val="0"/>
              </a:spcBef>
              <a:buClr>
                <a:srgbClr val="FF6600"/>
              </a:buClr>
              <a:buFont typeface="Calibri" panose="020F0502020204030204" pitchFamily="34" charset="0"/>
              <a:buChar char="●"/>
            </a:pPr>
            <a:r>
              <a:rPr lang="el-GR" sz="2000" dirty="0" smtClean="0"/>
              <a:t>Αυγά.</a:t>
            </a:r>
          </a:p>
          <a:p>
            <a:pPr lvl="2" indent="-365760">
              <a:spcBef>
                <a:spcPts val="0"/>
              </a:spcBef>
              <a:spcAft>
                <a:spcPts val="1200"/>
              </a:spcAft>
              <a:buClr>
                <a:srgbClr val="FF6600"/>
              </a:buClr>
              <a:buFont typeface="Calibri" panose="020F0502020204030204" pitchFamily="34" charset="0"/>
              <a:buChar char="●"/>
            </a:pPr>
            <a:r>
              <a:rPr lang="el-GR" sz="2000" dirty="0" smtClean="0"/>
              <a:t>Αλιεύματα.</a:t>
            </a:r>
          </a:p>
          <a:p>
            <a:pPr marL="457200" indent="-457200">
              <a:spcBef>
                <a:spcPts val="0"/>
              </a:spcBef>
              <a:spcAft>
                <a:spcPts val="600"/>
              </a:spcAft>
              <a:buClr>
                <a:srgbClr val="0033CC"/>
              </a:buClr>
              <a:buFont typeface="Calibri" panose="020F0502020204030204" pitchFamily="34" charset="0"/>
              <a:buChar char="●"/>
            </a:pPr>
            <a:r>
              <a:rPr lang="el-GR" sz="2200" b="1" dirty="0" smtClean="0"/>
              <a:t>Τρόφιμα φυτικής προελεύσεως</a:t>
            </a:r>
            <a:r>
              <a:rPr lang="el-GR" sz="2200" dirty="0" smtClean="0"/>
              <a:t>:</a:t>
            </a:r>
            <a:endParaRPr lang="el-GR" sz="2200" b="1" dirty="0" smtClean="0"/>
          </a:p>
          <a:p>
            <a:pPr lvl="2" indent="-365760">
              <a:spcBef>
                <a:spcPts val="0"/>
              </a:spcBef>
              <a:buClr>
                <a:srgbClr val="FF6600"/>
              </a:buClr>
              <a:buFont typeface="Calibri" panose="020F0502020204030204" pitchFamily="34" charset="0"/>
              <a:buChar char="●"/>
            </a:pPr>
            <a:r>
              <a:rPr lang="el-GR" sz="2000" dirty="0" smtClean="0"/>
              <a:t>Φρούτα.</a:t>
            </a:r>
          </a:p>
          <a:p>
            <a:pPr lvl="2" indent="-365760">
              <a:spcBef>
                <a:spcPts val="0"/>
              </a:spcBef>
              <a:buClr>
                <a:srgbClr val="FF6600"/>
              </a:buClr>
              <a:buFont typeface="Calibri" panose="020F0502020204030204" pitchFamily="34" charset="0"/>
              <a:buChar char="●"/>
            </a:pPr>
            <a:r>
              <a:rPr lang="el-GR" sz="2000" dirty="0" smtClean="0"/>
              <a:t>Λαχανικά.</a:t>
            </a:r>
          </a:p>
          <a:p>
            <a:pPr lvl="2" indent="-365760">
              <a:spcBef>
                <a:spcPts val="0"/>
              </a:spcBef>
              <a:buClr>
                <a:srgbClr val="FF6600"/>
              </a:buClr>
              <a:buFont typeface="Calibri" panose="020F0502020204030204" pitchFamily="34" charset="0"/>
              <a:buChar char="●"/>
            </a:pPr>
            <a:r>
              <a:rPr lang="el-GR" sz="2000" dirty="0" smtClean="0"/>
              <a:t>Έλαια.</a:t>
            </a:r>
          </a:p>
          <a:p>
            <a:pPr lvl="2" indent="-365760">
              <a:spcBef>
                <a:spcPts val="0"/>
              </a:spcBef>
              <a:buClr>
                <a:srgbClr val="FF6600"/>
              </a:buClr>
              <a:buFont typeface="Calibri" panose="020F0502020204030204" pitchFamily="34" charset="0"/>
              <a:buChar char="●"/>
            </a:pPr>
            <a:r>
              <a:rPr lang="el-GR" sz="2000" dirty="0" smtClean="0"/>
              <a:t>Δημητριακά.</a:t>
            </a:r>
          </a:p>
          <a:p>
            <a:pPr lvl="2" indent="-365760">
              <a:spcBef>
                <a:spcPts val="0"/>
              </a:spcBef>
              <a:buClr>
                <a:srgbClr val="FF6600"/>
              </a:buClr>
              <a:buFont typeface="Calibri" panose="020F0502020204030204" pitchFamily="34" charset="0"/>
              <a:buChar char="●"/>
            </a:pPr>
            <a:r>
              <a:rPr lang="el-GR" sz="2000" dirty="0" smtClean="0"/>
              <a:t>Όσπρια.</a:t>
            </a:r>
          </a:p>
          <a:p>
            <a:pPr lvl="2" indent="-365760">
              <a:spcBef>
                <a:spcPts val="0"/>
              </a:spcBef>
              <a:buClr>
                <a:srgbClr val="FF6600"/>
              </a:buClr>
              <a:buFont typeface="Calibri" panose="020F0502020204030204" pitchFamily="34" charset="0"/>
              <a:buChar char="●"/>
            </a:pPr>
            <a:r>
              <a:rPr lang="el-GR" sz="2000" dirty="0" smtClean="0"/>
              <a:t>Ζαχαρούχα προϊόντα.</a:t>
            </a:r>
            <a:endParaRPr lang="el-GR" sz="2000" dirty="0"/>
          </a:p>
        </p:txBody>
      </p:sp>
      <p:sp>
        <p:nvSpPr>
          <p:cNvPr id="6" name="Θέση περιεχομένου 2"/>
          <p:cNvSpPr>
            <a:spLocks noGrp="1"/>
          </p:cNvSpPr>
          <p:nvPr>
            <p:ph sz="half" idx="2"/>
          </p:nvPr>
        </p:nvSpPr>
        <p:spPr>
          <a:xfrm>
            <a:off x="5148064" y="1567333"/>
            <a:ext cx="3250704" cy="4525963"/>
          </a:xfrm>
        </p:spPr>
        <p:txBody>
          <a:bodyPr>
            <a:normAutofit/>
          </a:bodyPr>
          <a:lstStyle/>
          <a:p>
            <a:pPr marL="457200" indent="-457200">
              <a:spcBef>
                <a:spcPts val="0"/>
              </a:spcBef>
              <a:spcAft>
                <a:spcPts val="600"/>
              </a:spcAft>
              <a:buClr>
                <a:srgbClr val="0033CC"/>
              </a:buClr>
              <a:buFont typeface="Calibri" panose="020F0502020204030204" pitchFamily="34" charset="0"/>
              <a:buChar char="●"/>
            </a:pPr>
            <a:r>
              <a:rPr lang="el-GR" sz="2200" b="1" dirty="0" smtClean="0"/>
              <a:t>Ευφραντικά</a:t>
            </a:r>
            <a:r>
              <a:rPr lang="el-GR" sz="2200" dirty="0" smtClean="0"/>
              <a:t>:</a:t>
            </a:r>
            <a:endParaRPr lang="el-GR" sz="2200" b="1" dirty="0" smtClean="0"/>
          </a:p>
          <a:p>
            <a:pPr lvl="2" indent="-365760">
              <a:spcBef>
                <a:spcPts val="0"/>
              </a:spcBef>
              <a:buClr>
                <a:srgbClr val="FF6600"/>
              </a:buClr>
              <a:buFont typeface="Calibri" panose="020F0502020204030204" pitchFamily="34" charset="0"/>
              <a:buChar char="●"/>
            </a:pPr>
            <a:r>
              <a:rPr lang="el-GR" dirty="0" smtClean="0"/>
              <a:t>Αλκοολούχα ποτά.</a:t>
            </a:r>
          </a:p>
          <a:p>
            <a:pPr lvl="2" indent="-365760">
              <a:spcBef>
                <a:spcPts val="0"/>
              </a:spcBef>
              <a:buClr>
                <a:srgbClr val="FF6600"/>
              </a:buClr>
              <a:buFont typeface="Calibri" panose="020F0502020204030204" pitchFamily="34" charset="0"/>
              <a:buChar char="●"/>
            </a:pPr>
            <a:r>
              <a:rPr lang="el-GR" dirty="0" smtClean="0"/>
              <a:t>Αναψυκτικά.</a:t>
            </a:r>
          </a:p>
          <a:p>
            <a:pPr lvl="2" indent="-365760">
              <a:spcBef>
                <a:spcPts val="0"/>
              </a:spcBef>
              <a:buClr>
                <a:srgbClr val="FF6600"/>
              </a:buClr>
              <a:buFont typeface="Calibri" panose="020F0502020204030204" pitchFamily="34" charset="0"/>
              <a:buChar char="●"/>
            </a:pPr>
            <a:r>
              <a:rPr lang="el-GR" dirty="0" smtClean="0"/>
              <a:t>Αφεψήματα.</a:t>
            </a:r>
          </a:p>
          <a:p>
            <a:pPr lvl="2" indent="-365760">
              <a:spcBef>
                <a:spcPts val="0"/>
              </a:spcBef>
              <a:buClr>
                <a:srgbClr val="FF6600"/>
              </a:buClr>
              <a:buFont typeface="Calibri" panose="020F0502020204030204" pitchFamily="34" charset="0"/>
              <a:buChar char="●"/>
            </a:pPr>
            <a:r>
              <a:rPr lang="el-GR" dirty="0" smtClean="0"/>
              <a:t>Καρυκεύματα.</a:t>
            </a:r>
            <a:endParaRPr lang="el-GR" b="1" dirty="0"/>
          </a:p>
        </p:txBody>
      </p:sp>
      <p:sp>
        <p:nvSpPr>
          <p:cNvPr id="4" name="Θέση υποσέλιδου 1" descr="."/>
          <p:cNvSpPr>
            <a:spLocks noGrp="1"/>
          </p:cNvSpPr>
          <p:nvPr>
            <p:ph type="ftr" sz="quarter" idx="11"/>
          </p:nvPr>
        </p:nvSpPr>
        <p:spPr/>
        <p:txBody>
          <a:bodyPr/>
          <a:lstStyle/>
          <a:p>
            <a:r>
              <a:rPr lang="el-GR" sz="1400" dirty="0" smtClean="0">
                <a:solidFill>
                  <a:schemeClr val="tx1"/>
                </a:solidFill>
              </a:rPr>
              <a:t>Εισαγωγή στην Επιστήμη Τροφίμων</a:t>
            </a:r>
            <a:endParaRPr lang="el-GR" sz="1400" dirty="0">
              <a:solidFill>
                <a:schemeClr val="tx1"/>
              </a:solidFill>
            </a:endParaRPr>
          </a:p>
        </p:txBody>
      </p:sp>
      <p:sp>
        <p:nvSpPr>
          <p:cNvPr id="5" name="Θέση αριθμού διαφάνειας 1" descr="."/>
          <p:cNvSpPr>
            <a:spLocks noGrp="1"/>
          </p:cNvSpPr>
          <p:nvPr>
            <p:ph type="sldNum" sz="quarter" idx="12"/>
          </p:nvPr>
        </p:nvSpPr>
        <p:spPr/>
        <p:txBody>
          <a:bodyPr/>
          <a:lstStyle/>
          <a:p>
            <a:fld id="{1013B94C-63DA-453D-8E5A-B7795214BD22}" type="slidenum">
              <a:rPr lang="el-GR" sz="1400" smtClean="0">
                <a:solidFill>
                  <a:schemeClr val="tx1"/>
                </a:solidFill>
              </a:rPr>
              <a:t>10</a:t>
            </a:fld>
            <a:endParaRPr lang="el-GR" sz="1400">
              <a:solidFill>
                <a:schemeClr val="tx1"/>
              </a:solidFill>
            </a:endParaRPr>
          </a:p>
        </p:txBody>
      </p:sp>
    </p:spTree>
    <p:extLst>
      <p:ext uri="{BB962C8B-B14F-4D97-AF65-F5344CB8AC3E}">
        <p14:creationId xmlns:p14="http://schemas.microsoft.com/office/powerpoint/2010/main" val="363204524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smtClean="0"/>
              <a:t>Τεχνολογία τροφίμων</a:t>
            </a:r>
            <a:endParaRPr lang="el-GR" b="1" dirty="0"/>
          </a:p>
        </p:txBody>
      </p:sp>
      <p:sp>
        <p:nvSpPr>
          <p:cNvPr id="3" name="Θέση περιεχομένου 1"/>
          <p:cNvSpPr>
            <a:spLocks noGrp="1"/>
          </p:cNvSpPr>
          <p:nvPr>
            <p:ph idx="1"/>
          </p:nvPr>
        </p:nvSpPr>
        <p:spPr/>
        <p:txBody>
          <a:bodyPr>
            <a:normAutofit/>
          </a:bodyPr>
          <a:lstStyle/>
          <a:p>
            <a:pPr marL="457200" indent="-457200">
              <a:spcBef>
                <a:spcPts val="0"/>
              </a:spcBef>
              <a:spcAft>
                <a:spcPts val="1200"/>
              </a:spcAft>
              <a:buClr>
                <a:srgbClr val="0033CC"/>
              </a:buClr>
              <a:buFont typeface="Calibri" panose="020F0502020204030204" pitchFamily="34" charset="0"/>
              <a:buChar char="●"/>
            </a:pPr>
            <a:r>
              <a:rPr lang="el-GR" sz="2400" dirty="0" smtClean="0"/>
              <a:t>Η εφαρμογή των γνώσεων της επιστήμης των τροφίμων, για την παρασκευή τροφίμων από βασικές πρώτες ύλες και για τη συντήρηση, επεξεργασία, και βελτίωση της ποιότητάς τους.</a:t>
            </a:r>
          </a:p>
          <a:p>
            <a:pPr lvl="2" indent="-365760">
              <a:spcBef>
                <a:spcPts val="0"/>
              </a:spcBef>
              <a:spcAft>
                <a:spcPts val="1200"/>
              </a:spcAft>
              <a:buClr>
                <a:srgbClr val="FF6600"/>
              </a:buClr>
              <a:buFont typeface="Calibri" panose="020F0502020204030204" pitchFamily="34" charset="0"/>
              <a:buChar char="●"/>
            </a:pPr>
            <a:r>
              <a:rPr lang="el-GR" sz="2200" b="1" dirty="0" smtClean="0"/>
              <a:t>Επεξεργασία τροφίμων</a:t>
            </a:r>
            <a:r>
              <a:rPr lang="el-GR" sz="2200" dirty="0" smtClean="0"/>
              <a:t>:</a:t>
            </a:r>
          </a:p>
          <a:p>
            <a:pPr lvl="4" indent="-365760">
              <a:spcBef>
                <a:spcPts val="0"/>
              </a:spcBef>
              <a:spcAft>
                <a:spcPts val="600"/>
              </a:spcAft>
              <a:buClr>
                <a:srgbClr val="5F5F5F"/>
              </a:buClr>
              <a:buFont typeface="Calibri" panose="020F0502020204030204" pitchFamily="34" charset="0"/>
              <a:buChar char="●"/>
            </a:pPr>
            <a:r>
              <a:rPr lang="el-GR" dirty="0" smtClean="0"/>
              <a:t>Πρωτογενής.</a:t>
            </a:r>
          </a:p>
          <a:p>
            <a:pPr lvl="4" indent="-365760">
              <a:spcBef>
                <a:spcPts val="0"/>
              </a:spcBef>
              <a:spcAft>
                <a:spcPts val="600"/>
              </a:spcAft>
              <a:buClr>
                <a:srgbClr val="5F5F5F"/>
              </a:buClr>
              <a:buFont typeface="Calibri" panose="020F0502020204030204" pitchFamily="34" charset="0"/>
              <a:buChar char="●"/>
            </a:pPr>
            <a:r>
              <a:rPr lang="el-GR" dirty="0" smtClean="0"/>
              <a:t>Δευτερογενής.</a:t>
            </a:r>
          </a:p>
          <a:p>
            <a:pPr lvl="4" indent="-365760">
              <a:spcBef>
                <a:spcPts val="0"/>
              </a:spcBef>
              <a:spcAft>
                <a:spcPts val="600"/>
              </a:spcAft>
              <a:buClr>
                <a:srgbClr val="5F5F5F"/>
              </a:buClr>
              <a:buFont typeface="Calibri" panose="020F0502020204030204" pitchFamily="34" charset="0"/>
              <a:buChar char="●"/>
            </a:pPr>
            <a:r>
              <a:rPr lang="el-GR" dirty="0" smtClean="0"/>
              <a:t>Προϊόντα.</a:t>
            </a:r>
          </a:p>
          <a:p>
            <a:pPr lvl="4" indent="-365760">
              <a:spcBef>
                <a:spcPts val="0"/>
              </a:spcBef>
              <a:spcAft>
                <a:spcPts val="600"/>
              </a:spcAft>
              <a:buClr>
                <a:srgbClr val="5F5F5F"/>
              </a:buClr>
              <a:buFont typeface="Calibri" panose="020F0502020204030204" pitchFamily="34" charset="0"/>
              <a:buChar char="●"/>
            </a:pPr>
            <a:r>
              <a:rPr lang="el-GR" dirty="0" smtClean="0"/>
              <a:t>Ανάπτυξη προϊόντων.</a:t>
            </a:r>
          </a:p>
          <a:p>
            <a:pPr lvl="4" indent="-365760">
              <a:spcBef>
                <a:spcPts val="0"/>
              </a:spcBef>
              <a:spcAft>
                <a:spcPts val="600"/>
              </a:spcAft>
              <a:buClr>
                <a:srgbClr val="5F5F5F"/>
              </a:buClr>
              <a:buFont typeface="Calibri" panose="020F0502020204030204" pitchFamily="34" charset="0"/>
              <a:buChar char="●"/>
            </a:pPr>
            <a:r>
              <a:rPr lang="el-GR" dirty="0" smtClean="0"/>
              <a:t>Θρεπτική αξία προϊόντων.</a:t>
            </a:r>
          </a:p>
          <a:p>
            <a:pPr lvl="4" indent="-365760">
              <a:spcBef>
                <a:spcPts val="0"/>
              </a:spcBef>
              <a:spcAft>
                <a:spcPts val="600"/>
              </a:spcAft>
              <a:buClr>
                <a:srgbClr val="5F5F5F"/>
              </a:buClr>
              <a:buFont typeface="Calibri" panose="020F0502020204030204" pitchFamily="34" charset="0"/>
              <a:buChar char="●"/>
            </a:pPr>
            <a:r>
              <a:rPr lang="el-GR" dirty="0" smtClean="0"/>
              <a:t>Συντήρηση τροφίμων.</a:t>
            </a:r>
          </a:p>
          <a:p>
            <a:pPr>
              <a:spcBef>
                <a:spcPts val="0"/>
              </a:spcBef>
              <a:buClr>
                <a:srgbClr val="0033CC"/>
              </a:buClr>
              <a:buFont typeface="Calibri" panose="020F0502020204030204" pitchFamily="34" charset="0"/>
              <a:buChar char="●"/>
            </a:pPr>
            <a:endParaRPr lang="en-US" dirty="0"/>
          </a:p>
        </p:txBody>
      </p:sp>
      <p:sp>
        <p:nvSpPr>
          <p:cNvPr id="4" name="Θέση υποσέλιδου 1" descr="."/>
          <p:cNvSpPr>
            <a:spLocks noGrp="1"/>
          </p:cNvSpPr>
          <p:nvPr>
            <p:ph type="ftr" sz="quarter" idx="11"/>
          </p:nvPr>
        </p:nvSpPr>
        <p:spPr/>
        <p:txBody>
          <a:bodyPr/>
          <a:lstStyle/>
          <a:p>
            <a:r>
              <a:rPr lang="el-GR" sz="1400" smtClean="0">
                <a:solidFill>
                  <a:schemeClr val="tx1"/>
                </a:solidFill>
              </a:rPr>
              <a:t>Εισαγωγή στην Επιστήμη Τροφίμων</a:t>
            </a:r>
            <a:endParaRPr lang="el-GR" sz="1400">
              <a:solidFill>
                <a:schemeClr val="tx1"/>
              </a:solidFill>
            </a:endParaRPr>
          </a:p>
        </p:txBody>
      </p:sp>
      <p:sp>
        <p:nvSpPr>
          <p:cNvPr id="5" name="Θέση αριθμού διαφάνειας 1" descr="."/>
          <p:cNvSpPr>
            <a:spLocks noGrp="1"/>
          </p:cNvSpPr>
          <p:nvPr>
            <p:ph type="sldNum" sz="quarter" idx="12"/>
          </p:nvPr>
        </p:nvSpPr>
        <p:spPr/>
        <p:txBody>
          <a:bodyPr/>
          <a:lstStyle/>
          <a:p>
            <a:fld id="{1013B94C-63DA-453D-8E5A-B7795214BD22}" type="slidenum">
              <a:rPr lang="el-GR" sz="1400" smtClean="0">
                <a:solidFill>
                  <a:schemeClr val="tx1"/>
                </a:solidFill>
              </a:rPr>
              <a:t>11</a:t>
            </a:fld>
            <a:endParaRPr lang="el-GR" sz="1400">
              <a:solidFill>
                <a:schemeClr val="tx1"/>
              </a:solidFill>
            </a:endParaRPr>
          </a:p>
        </p:txBody>
      </p:sp>
    </p:spTree>
    <p:extLst>
      <p:ext uri="{BB962C8B-B14F-4D97-AF65-F5344CB8AC3E}">
        <p14:creationId xmlns:p14="http://schemas.microsoft.com/office/powerpoint/2010/main" val="11236485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smtClean="0"/>
              <a:t>Μικροβιολογία τροφίμων</a:t>
            </a:r>
            <a:endParaRPr lang="el-GR" b="1" dirty="0"/>
          </a:p>
        </p:txBody>
      </p:sp>
      <p:sp>
        <p:nvSpPr>
          <p:cNvPr id="3" name="Θέση περιεχομένου 1"/>
          <p:cNvSpPr>
            <a:spLocks noGrp="1"/>
          </p:cNvSpPr>
          <p:nvPr>
            <p:ph idx="1"/>
          </p:nvPr>
        </p:nvSpPr>
        <p:spPr>
          <a:xfrm>
            <a:off x="457200" y="1600201"/>
            <a:ext cx="8229600" cy="1468759"/>
          </a:xfrm>
        </p:spPr>
        <p:txBody>
          <a:bodyPr>
            <a:normAutofit/>
          </a:bodyPr>
          <a:lstStyle/>
          <a:p>
            <a:pPr marL="457200" indent="-457200">
              <a:spcBef>
                <a:spcPts val="0"/>
              </a:spcBef>
              <a:buClr>
                <a:srgbClr val="0033CC"/>
              </a:buClr>
              <a:buFont typeface="Calibri" panose="020F0502020204030204" pitchFamily="34" charset="0"/>
              <a:buChar char="●"/>
            </a:pPr>
            <a:r>
              <a:rPr lang="el-GR" sz="2800" dirty="0" smtClean="0"/>
              <a:t>Η επιστήμη που ασχολείται με τους μικροοργανισμούς, και με τις επιπτώσεις που δημιουργούνται από την παρουσία τους.</a:t>
            </a:r>
            <a:endParaRPr lang="el-GR" sz="2800" dirty="0"/>
          </a:p>
        </p:txBody>
      </p:sp>
      <p:pic>
        <p:nvPicPr>
          <p:cNvPr id="9" name="Εικόνα 1" descr="Εικόνα που δείχνειι τον πολλαπλασιασμό του βακτηρίου."/>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81584" y="2993096"/>
            <a:ext cx="8180832" cy="3316224"/>
          </a:xfrm>
          <a:prstGeom prst="rect">
            <a:avLst/>
          </a:prstGeom>
        </p:spPr>
      </p:pic>
      <p:sp>
        <p:nvSpPr>
          <p:cNvPr id="4" name="Θέση υποσέλιδου 1" descr="."/>
          <p:cNvSpPr>
            <a:spLocks noGrp="1"/>
          </p:cNvSpPr>
          <p:nvPr>
            <p:ph type="ftr" sz="quarter" idx="11"/>
          </p:nvPr>
        </p:nvSpPr>
        <p:spPr/>
        <p:txBody>
          <a:bodyPr/>
          <a:lstStyle/>
          <a:p>
            <a:r>
              <a:rPr lang="el-GR" sz="1400" smtClean="0">
                <a:solidFill>
                  <a:schemeClr val="tx1"/>
                </a:solidFill>
              </a:rPr>
              <a:t>Εισαγωγή στην Επιστήμη Τροφίμων</a:t>
            </a:r>
            <a:endParaRPr lang="el-GR" sz="1400">
              <a:solidFill>
                <a:schemeClr val="tx1"/>
              </a:solidFill>
            </a:endParaRPr>
          </a:p>
        </p:txBody>
      </p:sp>
      <p:sp>
        <p:nvSpPr>
          <p:cNvPr id="5" name="Θέση αριθμού διαφάνειας 1" descr="."/>
          <p:cNvSpPr>
            <a:spLocks noGrp="1"/>
          </p:cNvSpPr>
          <p:nvPr>
            <p:ph type="sldNum" sz="quarter" idx="12"/>
          </p:nvPr>
        </p:nvSpPr>
        <p:spPr/>
        <p:txBody>
          <a:bodyPr/>
          <a:lstStyle/>
          <a:p>
            <a:fld id="{1013B94C-63DA-453D-8E5A-B7795214BD22}" type="slidenum">
              <a:rPr lang="el-GR" sz="1400" smtClean="0">
                <a:solidFill>
                  <a:schemeClr val="tx1"/>
                </a:solidFill>
              </a:rPr>
              <a:t>12</a:t>
            </a:fld>
            <a:endParaRPr lang="el-GR" sz="1400" dirty="0">
              <a:solidFill>
                <a:schemeClr val="tx1"/>
              </a:solidFill>
            </a:endParaRPr>
          </a:p>
        </p:txBody>
      </p:sp>
    </p:spTree>
    <p:custDataLst>
      <p:tags r:id="rId1"/>
    </p:custDataLst>
    <p:extLst>
      <p:ext uri="{BB962C8B-B14F-4D97-AF65-F5344CB8AC3E}">
        <p14:creationId xmlns:p14="http://schemas.microsoft.com/office/powerpoint/2010/main" val="52351983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smtClean="0"/>
              <a:t>Ανάλυση τροφίμων</a:t>
            </a:r>
            <a:endParaRPr lang="el-GR" b="1" dirty="0"/>
          </a:p>
        </p:txBody>
      </p:sp>
      <p:sp>
        <p:nvSpPr>
          <p:cNvPr id="3" name="Θέση περιεχομένου 1"/>
          <p:cNvSpPr>
            <a:spLocks noGrp="1"/>
          </p:cNvSpPr>
          <p:nvPr>
            <p:ph idx="1"/>
          </p:nvPr>
        </p:nvSpPr>
        <p:spPr/>
        <p:txBody>
          <a:bodyPr>
            <a:noAutofit/>
          </a:bodyPr>
          <a:lstStyle/>
          <a:p>
            <a:pPr>
              <a:spcBef>
                <a:spcPts val="0"/>
              </a:spcBef>
              <a:buClr>
                <a:srgbClr val="0033CC"/>
              </a:buClr>
              <a:buFont typeface="Calibri" panose="020F0502020204030204" pitchFamily="34" charset="0"/>
              <a:buChar char="●"/>
            </a:pPr>
            <a:endParaRPr lang="el-GR" sz="1800" dirty="0" smtClean="0"/>
          </a:p>
          <a:p>
            <a:pPr marL="457200" indent="-457200">
              <a:spcBef>
                <a:spcPts val="0"/>
              </a:spcBef>
              <a:buClr>
                <a:srgbClr val="0033CC"/>
              </a:buClr>
              <a:buFont typeface="Calibri" panose="020F0502020204030204" pitchFamily="34" charset="0"/>
              <a:buChar char="●"/>
            </a:pPr>
            <a:r>
              <a:rPr lang="el-GR" dirty="0" smtClean="0"/>
              <a:t>Η επιστήμη που ασχολείται με τις αναλυτικές μεθόδους που χρησιμοποιούνται κατά την εξέταση των τροφίμων.</a:t>
            </a:r>
          </a:p>
          <a:p>
            <a:pPr>
              <a:spcBef>
                <a:spcPts val="0"/>
              </a:spcBef>
              <a:buFont typeface="Calibri" panose="020F0502020204030204" pitchFamily="34" charset="0"/>
              <a:buChar char="●"/>
            </a:pPr>
            <a:endParaRPr lang="el-GR" sz="2000" dirty="0" smtClean="0"/>
          </a:p>
          <a:p>
            <a:pPr lvl="2" indent="-365760">
              <a:spcBef>
                <a:spcPts val="0"/>
              </a:spcBef>
              <a:spcAft>
                <a:spcPts val="1200"/>
              </a:spcAft>
              <a:buClr>
                <a:srgbClr val="FF6600"/>
              </a:buClr>
              <a:buFont typeface="Calibri" panose="020F0502020204030204" pitchFamily="34" charset="0"/>
              <a:buChar char="●"/>
            </a:pPr>
            <a:r>
              <a:rPr lang="el-GR" sz="2800" dirty="0" smtClean="0"/>
              <a:t>Ενόργανες μέθοδοι.</a:t>
            </a:r>
          </a:p>
          <a:p>
            <a:pPr lvl="2" indent="-365760">
              <a:spcBef>
                <a:spcPts val="0"/>
              </a:spcBef>
              <a:spcAft>
                <a:spcPts val="1200"/>
              </a:spcAft>
              <a:buClr>
                <a:srgbClr val="FF6600"/>
              </a:buClr>
              <a:buFont typeface="Calibri" panose="020F0502020204030204" pitchFamily="34" charset="0"/>
              <a:buChar char="●"/>
            </a:pPr>
            <a:r>
              <a:rPr lang="el-GR" sz="2800" dirty="0" smtClean="0"/>
              <a:t>Χημικές αναλύσεις.</a:t>
            </a:r>
          </a:p>
          <a:p>
            <a:pPr lvl="2" indent="-365760">
              <a:spcBef>
                <a:spcPts val="0"/>
              </a:spcBef>
              <a:buClr>
                <a:srgbClr val="FF6600"/>
              </a:buClr>
              <a:buFont typeface="Calibri" panose="020F0502020204030204" pitchFamily="34" charset="0"/>
              <a:buChar char="●"/>
            </a:pPr>
            <a:r>
              <a:rPr lang="el-GR" sz="2800" dirty="0" smtClean="0"/>
              <a:t>Μικροβιολογικές αναλύσεις.</a:t>
            </a:r>
          </a:p>
          <a:p>
            <a:pPr>
              <a:spcBef>
                <a:spcPts val="0"/>
              </a:spcBef>
            </a:pPr>
            <a:endParaRPr lang="en-US" sz="2000" dirty="0"/>
          </a:p>
        </p:txBody>
      </p:sp>
      <p:sp>
        <p:nvSpPr>
          <p:cNvPr id="4" name="Θέση υποσέλιδου 1" descr="."/>
          <p:cNvSpPr>
            <a:spLocks noGrp="1"/>
          </p:cNvSpPr>
          <p:nvPr>
            <p:ph type="ftr" sz="quarter" idx="11"/>
          </p:nvPr>
        </p:nvSpPr>
        <p:spPr/>
        <p:txBody>
          <a:bodyPr/>
          <a:lstStyle/>
          <a:p>
            <a:r>
              <a:rPr lang="el-GR" sz="1400" smtClean="0">
                <a:solidFill>
                  <a:schemeClr val="tx1"/>
                </a:solidFill>
              </a:rPr>
              <a:t>Εισαγωγή στην Επιστήμη Τροφίμων</a:t>
            </a:r>
            <a:endParaRPr lang="el-GR" sz="1400">
              <a:solidFill>
                <a:schemeClr val="tx1"/>
              </a:solidFill>
            </a:endParaRPr>
          </a:p>
        </p:txBody>
      </p:sp>
      <p:sp>
        <p:nvSpPr>
          <p:cNvPr id="5" name="Θέση αριθμού διαφάνειας 1" descr="."/>
          <p:cNvSpPr>
            <a:spLocks noGrp="1"/>
          </p:cNvSpPr>
          <p:nvPr>
            <p:ph type="sldNum" sz="quarter" idx="12"/>
          </p:nvPr>
        </p:nvSpPr>
        <p:spPr/>
        <p:txBody>
          <a:bodyPr/>
          <a:lstStyle/>
          <a:p>
            <a:fld id="{1013B94C-63DA-453D-8E5A-B7795214BD22}" type="slidenum">
              <a:rPr lang="el-GR" sz="1400" smtClean="0">
                <a:solidFill>
                  <a:schemeClr val="tx1"/>
                </a:solidFill>
              </a:rPr>
              <a:t>13</a:t>
            </a:fld>
            <a:endParaRPr lang="el-GR" sz="1400" dirty="0">
              <a:solidFill>
                <a:schemeClr val="tx1"/>
              </a:solidFill>
            </a:endParaRPr>
          </a:p>
        </p:txBody>
      </p:sp>
    </p:spTree>
    <p:extLst>
      <p:ext uri="{BB962C8B-B14F-4D97-AF65-F5344CB8AC3E}">
        <p14:creationId xmlns:p14="http://schemas.microsoft.com/office/powerpoint/2010/main" val="253292391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smtClean="0"/>
              <a:t>Ενόργανες μέθοδοι</a:t>
            </a:r>
            <a:endParaRPr lang="el-GR" b="1" dirty="0"/>
          </a:p>
        </p:txBody>
      </p:sp>
      <p:sp>
        <p:nvSpPr>
          <p:cNvPr id="3" name="Θέση περιεχομένου 1"/>
          <p:cNvSpPr>
            <a:spLocks noGrp="1"/>
          </p:cNvSpPr>
          <p:nvPr>
            <p:ph idx="1"/>
          </p:nvPr>
        </p:nvSpPr>
        <p:spPr/>
        <p:txBody>
          <a:bodyPr>
            <a:normAutofit/>
          </a:bodyPr>
          <a:lstStyle/>
          <a:p>
            <a:pPr lvl="5" indent="-342000">
              <a:spcBef>
                <a:spcPts val="0"/>
              </a:spcBef>
              <a:spcAft>
                <a:spcPts val="1200"/>
              </a:spcAft>
              <a:buClr>
                <a:srgbClr val="0033CC"/>
              </a:buClr>
              <a:buFont typeface="Calibri" panose="020F0502020204030204" pitchFamily="34" charset="0"/>
              <a:buChar char="●"/>
            </a:pPr>
            <a:endParaRPr lang="el-GR" sz="1400" dirty="0" smtClean="0"/>
          </a:p>
          <a:p>
            <a:pPr lvl="5" indent="-457200">
              <a:spcBef>
                <a:spcPts val="0"/>
              </a:spcBef>
              <a:spcAft>
                <a:spcPts val="1200"/>
              </a:spcAft>
              <a:buClr>
                <a:srgbClr val="0033CC"/>
              </a:buClr>
              <a:buFont typeface="Calibri" panose="020F0502020204030204" pitchFamily="34" charset="0"/>
              <a:buChar char="●"/>
            </a:pPr>
            <a:r>
              <a:rPr lang="en-US" sz="2400" dirty="0" smtClean="0"/>
              <a:t>HPLC</a:t>
            </a:r>
            <a:r>
              <a:rPr lang="en-US" sz="2400" dirty="0"/>
              <a:t>.</a:t>
            </a:r>
          </a:p>
          <a:p>
            <a:pPr lvl="5" indent="-457200">
              <a:spcBef>
                <a:spcPts val="0"/>
              </a:spcBef>
              <a:spcAft>
                <a:spcPts val="1200"/>
              </a:spcAft>
              <a:buClr>
                <a:srgbClr val="0033CC"/>
              </a:buClr>
              <a:buFont typeface="Calibri" panose="020F0502020204030204" pitchFamily="34" charset="0"/>
              <a:buChar char="●"/>
            </a:pPr>
            <a:r>
              <a:rPr lang="en-US" sz="2400" dirty="0"/>
              <a:t>GC.</a:t>
            </a:r>
          </a:p>
          <a:p>
            <a:pPr lvl="5" indent="-457200">
              <a:spcBef>
                <a:spcPts val="0"/>
              </a:spcBef>
              <a:spcAft>
                <a:spcPts val="1200"/>
              </a:spcAft>
              <a:buClr>
                <a:srgbClr val="0033CC"/>
              </a:buClr>
              <a:buFont typeface="Calibri" panose="020F0502020204030204" pitchFamily="34" charset="0"/>
              <a:buChar char="●"/>
            </a:pPr>
            <a:r>
              <a:rPr lang="en-US" sz="2400" dirty="0"/>
              <a:t>FT-IR.</a:t>
            </a:r>
          </a:p>
          <a:p>
            <a:pPr lvl="5" indent="-457200">
              <a:spcBef>
                <a:spcPts val="0"/>
              </a:spcBef>
              <a:spcAft>
                <a:spcPts val="1200"/>
              </a:spcAft>
              <a:buClr>
                <a:srgbClr val="0033CC"/>
              </a:buClr>
              <a:buFont typeface="Calibri" panose="020F0502020204030204" pitchFamily="34" charset="0"/>
              <a:buChar char="●"/>
            </a:pPr>
            <a:r>
              <a:rPr lang="en-US" sz="2400" dirty="0"/>
              <a:t>AAS, AES, AFS.</a:t>
            </a:r>
          </a:p>
          <a:p>
            <a:pPr lvl="5" indent="-457200">
              <a:spcBef>
                <a:spcPts val="0"/>
              </a:spcBef>
              <a:spcAft>
                <a:spcPts val="1200"/>
              </a:spcAft>
              <a:buClr>
                <a:srgbClr val="0033CC"/>
              </a:buClr>
              <a:buFont typeface="Calibri" panose="020F0502020204030204" pitchFamily="34" charset="0"/>
              <a:buChar char="●"/>
            </a:pPr>
            <a:r>
              <a:rPr lang="en-US" sz="2400" dirty="0"/>
              <a:t>NMR.</a:t>
            </a:r>
          </a:p>
          <a:p>
            <a:pPr lvl="5" indent="-457200">
              <a:spcBef>
                <a:spcPts val="0"/>
              </a:spcBef>
              <a:spcAft>
                <a:spcPts val="1200"/>
              </a:spcAft>
              <a:buClr>
                <a:srgbClr val="0033CC"/>
              </a:buClr>
              <a:buFont typeface="Calibri" panose="020F0502020204030204" pitchFamily="34" charset="0"/>
              <a:buChar char="●"/>
            </a:pPr>
            <a:r>
              <a:rPr lang="en-US" sz="2400" dirty="0"/>
              <a:t>MS.</a:t>
            </a:r>
          </a:p>
          <a:p>
            <a:pPr lvl="5" indent="-457200">
              <a:spcBef>
                <a:spcPts val="0"/>
              </a:spcBef>
              <a:spcAft>
                <a:spcPts val="1200"/>
              </a:spcAft>
              <a:buClr>
                <a:srgbClr val="0033CC"/>
              </a:buClr>
              <a:buFont typeface="Calibri" panose="020F0502020204030204" pitchFamily="34" charset="0"/>
              <a:buChar char="●"/>
            </a:pPr>
            <a:r>
              <a:rPr lang="en-US" sz="2400" dirty="0" err="1"/>
              <a:t>Electroanalytical</a:t>
            </a:r>
            <a:r>
              <a:rPr lang="en-US" sz="2400" dirty="0"/>
              <a:t> techniques.</a:t>
            </a:r>
          </a:p>
          <a:p>
            <a:pPr lvl="5" indent="-457200">
              <a:spcBef>
                <a:spcPts val="0"/>
              </a:spcBef>
              <a:buClr>
                <a:srgbClr val="0033CC"/>
              </a:buClr>
              <a:buFont typeface="Calibri" panose="020F0502020204030204" pitchFamily="34" charset="0"/>
              <a:buChar char="●"/>
            </a:pPr>
            <a:r>
              <a:rPr lang="en-US" sz="2400" dirty="0"/>
              <a:t>CE.</a:t>
            </a:r>
          </a:p>
          <a:p>
            <a:endParaRPr lang="el-GR" dirty="0"/>
          </a:p>
        </p:txBody>
      </p:sp>
      <p:sp>
        <p:nvSpPr>
          <p:cNvPr id="4" name="Θέση υποσέλιδου 1" descr="."/>
          <p:cNvSpPr>
            <a:spLocks noGrp="1"/>
          </p:cNvSpPr>
          <p:nvPr>
            <p:ph type="ftr" sz="quarter" idx="11"/>
          </p:nvPr>
        </p:nvSpPr>
        <p:spPr/>
        <p:txBody>
          <a:bodyPr/>
          <a:lstStyle/>
          <a:p>
            <a:r>
              <a:rPr lang="el-GR" sz="1400" dirty="0" smtClean="0">
                <a:solidFill>
                  <a:schemeClr val="tx1"/>
                </a:solidFill>
              </a:rPr>
              <a:t>Εισαγωγή στην Επιστήμη Τροφίμων</a:t>
            </a:r>
            <a:endParaRPr lang="el-GR" sz="1400" dirty="0">
              <a:solidFill>
                <a:schemeClr val="tx1"/>
              </a:solidFill>
            </a:endParaRPr>
          </a:p>
        </p:txBody>
      </p:sp>
      <p:sp>
        <p:nvSpPr>
          <p:cNvPr id="5" name="Θέση αριθμού διαφάνειας 1" descr="."/>
          <p:cNvSpPr>
            <a:spLocks noGrp="1"/>
          </p:cNvSpPr>
          <p:nvPr>
            <p:ph type="sldNum" sz="quarter" idx="12"/>
          </p:nvPr>
        </p:nvSpPr>
        <p:spPr/>
        <p:txBody>
          <a:bodyPr/>
          <a:lstStyle/>
          <a:p>
            <a:fld id="{1013B94C-63DA-453D-8E5A-B7795214BD22}" type="slidenum">
              <a:rPr lang="el-GR" sz="1400" smtClean="0">
                <a:solidFill>
                  <a:schemeClr val="tx1"/>
                </a:solidFill>
              </a:rPr>
              <a:t>14</a:t>
            </a:fld>
            <a:endParaRPr lang="el-GR" sz="1400">
              <a:solidFill>
                <a:schemeClr val="tx1"/>
              </a:solidFill>
            </a:endParaRPr>
          </a:p>
        </p:txBody>
      </p:sp>
    </p:spTree>
    <p:extLst>
      <p:ext uri="{BB962C8B-B14F-4D97-AF65-F5344CB8AC3E}">
        <p14:creationId xmlns:p14="http://schemas.microsoft.com/office/powerpoint/2010/main" val="155656792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l-GR" b="1" dirty="0"/>
              <a:t>Χημικές α</a:t>
            </a:r>
            <a:r>
              <a:rPr lang="el-GR" b="1" dirty="0" smtClean="0"/>
              <a:t>ναλύσεις</a:t>
            </a:r>
            <a:endParaRPr lang="el-GR" b="1" dirty="0"/>
          </a:p>
        </p:txBody>
      </p:sp>
      <p:sp>
        <p:nvSpPr>
          <p:cNvPr id="3" name="Θέση περιεχομένου 1"/>
          <p:cNvSpPr>
            <a:spLocks noGrp="1"/>
          </p:cNvSpPr>
          <p:nvPr>
            <p:ph idx="1"/>
          </p:nvPr>
        </p:nvSpPr>
        <p:spPr/>
        <p:txBody>
          <a:bodyPr>
            <a:normAutofit/>
          </a:bodyPr>
          <a:lstStyle/>
          <a:p>
            <a:pPr lvl="3" indent="-457200">
              <a:spcBef>
                <a:spcPts val="0"/>
              </a:spcBef>
              <a:spcAft>
                <a:spcPts val="600"/>
              </a:spcAft>
              <a:buClr>
                <a:srgbClr val="0033CC"/>
              </a:buClr>
              <a:buFont typeface="Calibri" panose="020F0502020204030204" pitchFamily="34" charset="0"/>
              <a:buChar char="●"/>
            </a:pPr>
            <a:r>
              <a:rPr lang="el-GR" sz="2400" dirty="0" smtClean="0"/>
              <a:t>Υγρασίας.</a:t>
            </a:r>
          </a:p>
          <a:p>
            <a:pPr lvl="3" indent="-457200">
              <a:spcBef>
                <a:spcPts val="0"/>
              </a:spcBef>
              <a:spcAft>
                <a:spcPts val="600"/>
              </a:spcAft>
              <a:buClr>
                <a:srgbClr val="0033CC"/>
              </a:buClr>
              <a:buFont typeface="Calibri" panose="020F0502020204030204" pitchFamily="34" charset="0"/>
              <a:buChar char="●"/>
            </a:pPr>
            <a:r>
              <a:rPr lang="el-GR" sz="2400" dirty="0" smtClean="0"/>
              <a:t>Λίπους.</a:t>
            </a:r>
          </a:p>
          <a:p>
            <a:pPr lvl="3" indent="-457200">
              <a:spcBef>
                <a:spcPts val="0"/>
              </a:spcBef>
              <a:spcAft>
                <a:spcPts val="600"/>
              </a:spcAft>
              <a:buClr>
                <a:srgbClr val="0033CC"/>
              </a:buClr>
              <a:buFont typeface="Calibri" panose="020F0502020204030204" pitchFamily="34" charset="0"/>
              <a:buChar char="●"/>
            </a:pPr>
            <a:r>
              <a:rPr lang="el-GR" sz="2400" dirty="0" smtClean="0"/>
              <a:t>Τέφρας.</a:t>
            </a:r>
          </a:p>
          <a:p>
            <a:pPr lvl="3" indent="-457200">
              <a:spcBef>
                <a:spcPts val="0"/>
              </a:spcBef>
              <a:spcAft>
                <a:spcPts val="600"/>
              </a:spcAft>
              <a:buClr>
                <a:srgbClr val="0033CC"/>
              </a:buClr>
              <a:buFont typeface="Calibri" panose="020F0502020204030204" pitchFamily="34" charset="0"/>
              <a:buChar char="●"/>
            </a:pPr>
            <a:r>
              <a:rPr lang="el-GR" sz="2400" dirty="0" smtClean="0"/>
              <a:t>Πρωτεϊνών.</a:t>
            </a:r>
          </a:p>
          <a:p>
            <a:pPr lvl="3" indent="-457200">
              <a:spcBef>
                <a:spcPts val="0"/>
              </a:spcBef>
              <a:spcAft>
                <a:spcPts val="1800"/>
              </a:spcAft>
              <a:buClr>
                <a:srgbClr val="0033CC"/>
              </a:buClr>
              <a:buFont typeface="Calibri" panose="020F0502020204030204" pitchFamily="34" charset="0"/>
              <a:buChar char="●"/>
            </a:pPr>
            <a:r>
              <a:rPr lang="el-GR" sz="2400" dirty="0" smtClean="0"/>
              <a:t>Αλατιού.</a:t>
            </a:r>
          </a:p>
          <a:p>
            <a:pPr marL="743850" lvl="1" indent="-457200">
              <a:spcBef>
                <a:spcPts val="0"/>
              </a:spcBef>
              <a:buClr>
                <a:srgbClr val="FF6600"/>
              </a:buClr>
              <a:buFont typeface="Wingdings" panose="05000000000000000000" pitchFamily="2" charset="2"/>
              <a:buChar char="Ø"/>
            </a:pPr>
            <a:r>
              <a:rPr lang="el-GR" sz="2200" dirty="0"/>
              <a:t>Κ</a:t>
            </a:r>
            <a:r>
              <a:rPr lang="el-GR" sz="2200" dirty="0" smtClean="0"/>
              <a:t>αι ειδικότερες αναλύσεις για τις επιμέρους κατηγορίες τροφίμων (γαλακτοκομικά, </a:t>
            </a:r>
            <a:r>
              <a:rPr lang="el-GR" sz="2200" dirty="0" err="1" smtClean="0"/>
              <a:t>κρεατοσκευάσματα</a:t>
            </a:r>
            <a:r>
              <a:rPr lang="el-GR" sz="2200" dirty="0" smtClean="0"/>
              <a:t>, εδέσματα, σαλάτες, λάδι, αρτοσκευάσματα, ψάρια, ξηροί καρποί) όπως </a:t>
            </a:r>
            <a:r>
              <a:rPr lang="el-GR" sz="2200" b="1" dirty="0" smtClean="0"/>
              <a:t>έλεγχος νοθείας</a:t>
            </a:r>
            <a:r>
              <a:rPr lang="el-GR" sz="2200" dirty="0" smtClean="0"/>
              <a:t>, </a:t>
            </a:r>
            <a:r>
              <a:rPr lang="el-GR" sz="2200" b="1" dirty="0" smtClean="0"/>
              <a:t>ανίχνευση τοξινών</a:t>
            </a:r>
            <a:r>
              <a:rPr lang="el-GR" sz="2200" dirty="0" smtClean="0"/>
              <a:t>, </a:t>
            </a:r>
            <a:r>
              <a:rPr lang="el-GR" sz="2200" b="1" dirty="0" smtClean="0"/>
              <a:t>ορμονών</a:t>
            </a:r>
            <a:r>
              <a:rPr lang="el-GR" sz="2200" dirty="0" smtClean="0"/>
              <a:t>, </a:t>
            </a:r>
            <a:r>
              <a:rPr lang="el-GR" sz="2200" b="1" dirty="0" smtClean="0"/>
              <a:t>αντιβιοτικών</a:t>
            </a:r>
            <a:r>
              <a:rPr lang="el-GR" sz="2200" dirty="0" smtClean="0"/>
              <a:t>, </a:t>
            </a:r>
            <a:r>
              <a:rPr lang="el-GR" sz="2200" b="1" dirty="0" smtClean="0"/>
              <a:t>βιταμινών</a:t>
            </a:r>
            <a:r>
              <a:rPr lang="el-GR" sz="2200" dirty="0" smtClean="0"/>
              <a:t>, </a:t>
            </a:r>
            <a:r>
              <a:rPr lang="el-GR" sz="2200" b="1" dirty="0" err="1" smtClean="0"/>
              <a:t>ισταμίνης</a:t>
            </a:r>
            <a:r>
              <a:rPr lang="el-GR" sz="2200" dirty="0" smtClean="0"/>
              <a:t>, </a:t>
            </a:r>
            <a:r>
              <a:rPr lang="el-GR" sz="2200" b="1" dirty="0" smtClean="0"/>
              <a:t>προσδιορισμός υδατανθράκων</a:t>
            </a:r>
            <a:r>
              <a:rPr lang="el-GR" sz="2200" dirty="0" smtClean="0"/>
              <a:t>, </a:t>
            </a:r>
            <a:r>
              <a:rPr lang="el-GR" sz="2200" b="1" dirty="0" smtClean="0"/>
              <a:t>αμύλου</a:t>
            </a:r>
            <a:r>
              <a:rPr lang="el-GR" sz="2200" dirty="0" smtClean="0"/>
              <a:t>, </a:t>
            </a:r>
            <a:r>
              <a:rPr lang="el-GR" sz="2200" b="1" dirty="0" smtClean="0"/>
              <a:t>θερμιδικής αξίας</a:t>
            </a:r>
            <a:r>
              <a:rPr lang="el-GR" sz="2200" dirty="0" smtClean="0"/>
              <a:t>,  και άλλα. </a:t>
            </a:r>
            <a:endParaRPr lang="el-GR" sz="2200" dirty="0"/>
          </a:p>
        </p:txBody>
      </p:sp>
      <p:sp>
        <p:nvSpPr>
          <p:cNvPr id="4" name="Θέση υποσέλιδου 1" descr="."/>
          <p:cNvSpPr>
            <a:spLocks noGrp="1"/>
          </p:cNvSpPr>
          <p:nvPr>
            <p:ph type="ftr" sz="quarter" idx="11"/>
          </p:nvPr>
        </p:nvSpPr>
        <p:spPr/>
        <p:txBody>
          <a:bodyPr/>
          <a:lstStyle/>
          <a:p>
            <a:r>
              <a:rPr lang="el-GR" sz="1400" dirty="0" smtClean="0">
                <a:solidFill>
                  <a:schemeClr val="tx1"/>
                </a:solidFill>
              </a:rPr>
              <a:t>Εισαγωγή στην Επιστήμη Τροφίμων</a:t>
            </a:r>
            <a:endParaRPr lang="el-GR" sz="1400" dirty="0">
              <a:solidFill>
                <a:schemeClr val="tx1"/>
              </a:solidFill>
            </a:endParaRPr>
          </a:p>
        </p:txBody>
      </p:sp>
      <p:sp>
        <p:nvSpPr>
          <p:cNvPr id="5" name="Θέση αριθμού διαφάνειας 1" descr="."/>
          <p:cNvSpPr>
            <a:spLocks noGrp="1"/>
          </p:cNvSpPr>
          <p:nvPr>
            <p:ph type="sldNum" sz="quarter" idx="12"/>
          </p:nvPr>
        </p:nvSpPr>
        <p:spPr/>
        <p:txBody>
          <a:bodyPr/>
          <a:lstStyle/>
          <a:p>
            <a:fld id="{1013B94C-63DA-453D-8E5A-B7795214BD22}" type="slidenum">
              <a:rPr lang="el-GR" sz="1400" smtClean="0">
                <a:solidFill>
                  <a:schemeClr val="tx1"/>
                </a:solidFill>
              </a:rPr>
              <a:t>15</a:t>
            </a:fld>
            <a:endParaRPr lang="el-GR" sz="1400">
              <a:solidFill>
                <a:schemeClr val="tx1"/>
              </a:solidFill>
            </a:endParaRPr>
          </a:p>
        </p:txBody>
      </p:sp>
    </p:spTree>
    <p:extLst>
      <p:ext uri="{BB962C8B-B14F-4D97-AF65-F5344CB8AC3E}">
        <p14:creationId xmlns:p14="http://schemas.microsoft.com/office/powerpoint/2010/main" val="406729428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l-GR" b="1" dirty="0" smtClean="0"/>
              <a:t>Μικροβιολογικές αναλύσεις</a:t>
            </a:r>
            <a:endParaRPr lang="el-GR" dirty="0"/>
          </a:p>
        </p:txBody>
      </p:sp>
      <p:sp>
        <p:nvSpPr>
          <p:cNvPr id="3" name="Θέση περιεχομένου 1"/>
          <p:cNvSpPr>
            <a:spLocks noGrp="1"/>
          </p:cNvSpPr>
          <p:nvPr>
            <p:ph sz="half" idx="1"/>
          </p:nvPr>
        </p:nvSpPr>
        <p:spPr/>
        <p:txBody>
          <a:bodyPr>
            <a:normAutofit/>
          </a:bodyPr>
          <a:lstStyle/>
          <a:p>
            <a:pPr marL="457200" indent="-457200">
              <a:spcBef>
                <a:spcPts val="0"/>
              </a:spcBef>
              <a:spcAft>
                <a:spcPts val="600"/>
              </a:spcAft>
              <a:buClr>
                <a:srgbClr val="0033CC"/>
              </a:buClr>
              <a:buFont typeface="Calibri" panose="020F0502020204030204" pitchFamily="34" charset="0"/>
              <a:buChar char="●"/>
            </a:pPr>
            <a:r>
              <a:rPr lang="el-GR" sz="2200" dirty="0" smtClean="0"/>
              <a:t>Ολική </a:t>
            </a:r>
            <a:r>
              <a:rPr lang="el-GR" sz="2200" dirty="0" err="1" smtClean="0"/>
              <a:t>Μεσόφιλη</a:t>
            </a:r>
            <a:r>
              <a:rPr lang="el-GR" sz="2200" dirty="0" smtClean="0"/>
              <a:t> Χλωρίδα.</a:t>
            </a:r>
          </a:p>
          <a:p>
            <a:pPr marL="457200" indent="-457200">
              <a:spcBef>
                <a:spcPts val="0"/>
              </a:spcBef>
              <a:spcAft>
                <a:spcPts val="600"/>
              </a:spcAft>
              <a:buClr>
                <a:srgbClr val="0033CC"/>
              </a:buClr>
              <a:buFont typeface="Calibri" panose="020F0502020204030204" pitchFamily="34" charset="0"/>
              <a:buChar char="●"/>
            </a:pPr>
            <a:r>
              <a:rPr lang="el-GR" sz="2200" dirty="0" err="1" smtClean="0"/>
              <a:t>Ψυχρότροφα</a:t>
            </a:r>
            <a:r>
              <a:rPr lang="el-GR" sz="2200" dirty="0" smtClean="0"/>
              <a:t>.</a:t>
            </a:r>
          </a:p>
          <a:p>
            <a:pPr marL="457200" indent="-457200">
              <a:spcBef>
                <a:spcPts val="0"/>
              </a:spcBef>
              <a:spcAft>
                <a:spcPts val="600"/>
              </a:spcAft>
              <a:buClr>
                <a:srgbClr val="0033CC"/>
              </a:buClr>
              <a:buFont typeface="Calibri" panose="020F0502020204030204" pitchFamily="34" charset="0"/>
              <a:buChar char="●"/>
            </a:pPr>
            <a:r>
              <a:rPr lang="el-GR" sz="2200" dirty="0" smtClean="0"/>
              <a:t>Γαλακτικά.</a:t>
            </a:r>
          </a:p>
          <a:p>
            <a:pPr marL="457200" indent="-457200">
              <a:spcBef>
                <a:spcPts val="0"/>
              </a:spcBef>
              <a:spcAft>
                <a:spcPts val="600"/>
              </a:spcAft>
              <a:buClr>
                <a:srgbClr val="0033CC"/>
              </a:buClr>
              <a:buFont typeface="Calibri" panose="020F0502020204030204" pitchFamily="34" charset="0"/>
              <a:buChar char="●"/>
            </a:pPr>
            <a:r>
              <a:rPr lang="el-GR" sz="2200" dirty="0" smtClean="0"/>
              <a:t>Αναερόβια </a:t>
            </a:r>
            <a:r>
              <a:rPr lang="el-GR" sz="2200" dirty="0" err="1" smtClean="0"/>
              <a:t>μεσόφιλα</a:t>
            </a:r>
            <a:r>
              <a:rPr lang="el-GR" sz="2200" dirty="0" smtClean="0"/>
              <a:t> και θερμόφιλα.</a:t>
            </a:r>
          </a:p>
          <a:p>
            <a:pPr marL="457200" indent="-457200">
              <a:spcBef>
                <a:spcPts val="0"/>
              </a:spcBef>
              <a:spcAft>
                <a:spcPts val="600"/>
              </a:spcAft>
              <a:buClr>
                <a:srgbClr val="0033CC"/>
              </a:buClr>
              <a:buFont typeface="Calibri" panose="020F0502020204030204" pitchFamily="34" charset="0"/>
              <a:buChar char="●"/>
            </a:pPr>
            <a:r>
              <a:rPr lang="el-GR" sz="2200" dirty="0" smtClean="0"/>
              <a:t>Ζύμες – Μύκητες.</a:t>
            </a:r>
          </a:p>
          <a:p>
            <a:pPr marL="457200" indent="-457200">
              <a:spcBef>
                <a:spcPts val="0"/>
              </a:spcBef>
              <a:spcAft>
                <a:spcPts val="600"/>
              </a:spcAft>
              <a:buClr>
                <a:srgbClr val="0033CC"/>
              </a:buClr>
              <a:buFont typeface="Calibri" panose="020F0502020204030204" pitchFamily="34" charset="0"/>
              <a:buChar char="●"/>
            </a:pPr>
            <a:r>
              <a:rPr lang="el-GR" sz="2200" dirty="0" err="1" smtClean="0"/>
              <a:t>Κολοβακτηριοειδή</a:t>
            </a:r>
            <a:r>
              <a:rPr lang="el-GR" sz="2200" dirty="0" smtClean="0"/>
              <a:t>.</a:t>
            </a:r>
          </a:p>
          <a:p>
            <a:pPr marL="457200" indent="-457200">
              <a:spcBef>
                <a:spcPts val="0"/>
              </a:spcBef>
              <a:buClr>
                <a:srgbClr val="0033CC"/>
              </a:buClr>
              <a:buFont typeface="Calibri" panose="020F0502020204030204" pitchFamily="34" charset="0"/>
              <a:buChar char="●"/>
            </a:pPr>
            <a:r>
              <a:rPr lang="el-GR" sz="2200" dirty="0" err="1" smtClean="0"/>
              <a:t>Κολοβακτήριο</a:t>
            </a:r>
            <a:r>
              <a:rPr lang="el-GR" sz="2200" dirty="0" smtClean="0"/>
              <a:t> εντερικής προέλευσης (</a:t>
            </a:r>
            <a:r>
              <a:rPr lang="en-US" sz="2200" dirty="0" err="1" smtClean="0"/>
              <a:t>E.coli</a:t>
            </a:r>
            <a:r>
              <a:rPr lang="el-GR" sz="2200" dirty="0" smtClean="0"/>
              <a:t>).</a:t>
            </a:r>
            <a:endParaRPr lang="el-GR" sz="2200" dirty="0"/>
          </a:p>
        </p:txBody>
      </p:sp>
      <p:sp>
        <p:nvSpPr>
          <p:cNvPr id="4" name="Θέση περιεχομένου 2"/>
          <p:cNvSpPr>
            <a:spLocks noGrp="1"/>
          </p:cNvSpPr>
          <p:nvPr>
            <p:ph sz="half" idx="2"/>
          </p:nvPr>
        </p:nvSpPr>
        <p:spPr/>
        <p:txBody>
          <a:bodyPr>
            <a:noAutofit/>
          </a:bodyPr>
          <a:lstStyle/>
          <a:p>
            <a:pPr marL="457200" indent="-457200">
              <a:spcBef>
                <a:spcPts val="0"/>
              </a:spcBef>
              <a:spcAft>
                <a:spcPts val="600"/>
              </a:spcAft>
              <a:buClr>
                <a:srgbClr val="0033CC"/>
              </a:buClr>
              <a:buFont typeface="Calibri" panose="020F0502020204030204" pitchFamily="34" charset="0"/>
              <a:buChar char="●"/>
            </a:pPr>
            <a:r>
              <a:rPr lang="el-GR" sz="2200" dirty="0" smtClean="0"/>
              <a:t>Σαλμονέλα (</a:t>
            </a:r>
            <a:r>
              <a:rPr lang="en-US" sz="2200" dirty="0" smtClean="0"/>
              <a:t>Salmonella </a:t>
            </a:r>
            <a:r>
              <a:rPr lang="en-US" sz="2200" dirty="0" err="1" smtClean="0"/>
              <a:t>spp</a:t>
            </a:r>
            <a:r>
              <a:rPr lang="el-GR" sz="2200" dirty="0" smtClean="0"/>
              <a:t>.).</a:t>
            </a:r>
          </a:p>
          <a:p>
            <a:pPr marL="457200" indent="-457200">
              <a:spcBef>
                <a:spcPts val="0"/>
              </a:spcBef>
              <a:spcAft>
                <a:spcPts val="600"/>
              </a:spcAft>
              <a:buClr>
                <a:srgbClr val="0033CC"/>
              </a:buClr>
              <a:buFont typeface="Calibri" panose="020F0502020204030204" pitchFamily="34" charset="0"/>
              <a:buChar char="●"/>
            </a:pPr>
            <a:r>
              <a:rPr lang="el-GR" sz="2200" dirty="0" smtClean="0"/>
              <a:t>Σταφυλόκοκκος </a:t>
            </a:r>
            <a:r>
              <a:rPr lang="en-US" sz="2200" dirty="0" err="1" smtClean="0"/>
              <a:t>aureus</a:t>
            </a:r>
            <a:r>
              <a:rPr lang="en-US" sz="2200" dirty="0" smtClean="0"/>
              <a:t> (Staphylococcus </a:t>
            </a:r>
            <a:r>
              <a:rPr lang="en-US" sz="2200" dirty="0" err="1" smtClean="0"/>
              <a:t>aureus</a:t>
            </a:r>
            <a:r>
              <a:rPr lang="el-GR" sz="2200" dirty="0" smtClean="0"/>
              <a:t>).</a:t>
            </a:r>
          </a:p>
          <a:p>
            <a:pPr marL="457200" indent="-457200">
              <a:spcBef>
                <a:spcPts val="0"/>
              </a:spcBef>
              <a:spcAft>
                <a:spcPts val="600"/>
              </a:spcAft>
              <a:buClr>
                <a:srgbClr val="0033CC"/>
              </a:buClr>
              <a:buFont typeface="Calibri" panose="020F0502020204030204" pitchFamily="34" charset="0"/>
              <a:buChar char="●"/>
            </a:pPr>
            <a:r>
              <a:rPr lang="el-GR" sz="2200" dirty="0" err="1" smtClean="0"/>
              <a:t>Λιστέρια</a:t>
            </a:r>
            <a:r>
              <a:rPr lang="el-GR" sz="2200" dirty="0" smtClean="0"/>
              <a:t> </a:t>
            </a:r>
            <a:r>
              <a:rPr lang="el-GR" sz="2200" dirty="0" err="1" smtClean="0"/>
              <a:t>μονοκυτταρογόνος</a:t>
            </a:r>
            <a:r>
              <a:rPr lang="el-GR" sz="2200" dirty="0" smtClean="0"/>
              <a:t> </a:t>
            </a:r>
            <a:r>
              <a:rPr lang="en-US" sz="2200" dirty="0" smtClean="0"/>
              <a:t>(Listeria </a:t>
            </a:r>
            <a:r>
              <a:rPr lang="en-US" sz="2200" dirty="0" err="1" smtClean="0"/>
              <a:t>monocytogenes</a:t>
            </a:r>
            <a:r>
              <a:rPr lang="el-GR" sz="2200" dirty="0" smtClean="0"/>
              <a:t>).</a:t>
            </a:r>
          </a:p>
          <a:p>
            <a:pPr marL="457200" indent="-457200">
              <a:spcBef>
                <a:spcPts val="0"/>
              </a:spcBef>
              <a:spcAft>
                <a:spcPts val="600"/>
              </a:spcAft>
              <a:buClr>
                <a:srgbClr val="0033CC"/>
              </a:buClr>
              <a:buFont typeface="Calibri" panose="020F0502020204030204" pitchFamily="34" charset="0"/>
              <a:buChar char="●"/>
            </a:pPr>
            <a:r>
              <a:rPr lang="el-GR" sz="2200" dirty="0" err="1" smtClean="0"/>
              <a:t>Θειοαναγωγικά</a:t>
            </a:r>
            <a:r>
              <a:rPr lang="el-GR" sz="2200" dirty="0" smtClean="0"/>
              <a:t> </a:t>
            </a:r>
            <a:r>
              <a:rPr lang="el-GR" sz="2200" dirty="0" err="1" smtClean="0"/>
              <a:t>κλωστρίδια</a:t>
            </a:r>
            <a:r>
              <a:rPr lang="el-GR" sz="2200" dirty="0" smtClean="0"/>
              <a:t>.</a:t>
            </a:r>
          </a:p>
          <a:p>
            <a:pPr marL="457200" indent="-457200">
              <a:spcBef>
                <a:spcPts val="0"/>
              </a:spcBef>
              <a:spcAft>
                <a:spcPts val="600"/>
              </a:spcAft>
              <a:buClr>
                <a:srgbClr val="0033CC"/>
              </a:buClr>
              <a:buFont typeface="Calibri" panose="020F0502020204030204" pitchFamily="34" charset="0"/>
              <a:buChar char="●"/>
            </a:pPr>
            <a:r>
              <a:rPr lang="el-GR" sz="2200" dirty="0" smtClean="0"/>
              <a:t>Εντερόκοκκοι.</a:t>
            </a:r>
          </a:p>
          <a:p>
            <a:pPr marL="457200" indent="-457200">
              <a:spcBef>
                <a:spcPts val="0"/>
              </a:spcBef>
              <a:spcAft>
                <a:spcPts val="600"/>
              </a:spcAft>
              <a:buClr>
                <a:srgbClr val="0033CC"/>
              </a:buClr>
              <a:buFont typeface="Calibri" panose="020F0502020204030204" pitchFamily="34" charset="0"/>
              <a:buChar char="●"/>
            </a:pPr>
            <a:r>
              <a:rPr lang="el-GR" sz="2200" dirty="0" smtClean="0"/>
              <a:t>Σπορογόνα αερόβια και αναερόβια.</a:t>
            </a:r>
          </a:p>
          <a:p>
            <a:pPr marL="457200" indent="-457200">
              <a:spcBef>
                <a:spcPts val="0"/>
              </a:spcBef>
              <a:buClr>
                <a:srgbClr val="0033CC"/>
              </a:buClr>
              <a:buFont typeface="Calibri" panose="020F0502020204030204" pitchFamily="34" charset="0"/>
              <a:buChar char="●"/>
            </a:pPr>
            <a:r>
              <a:rPr lang="el-GR" sz="2200" dirty="0" err="1" smtClean="0"/>
              <a:t>Βάκιλλοι</a:t>
            </a:r>
            <a:r>
              <a:rPr lang="el-GR" sz="2200" dirty="0" smtClean="0"/>
              <a:t>.</a:t>
            </a:r>
            <a:endParaRPr lang="el-GR" sz="2200" dirty="0"/>
          </a:p>
        </p:txBody>
      </p:sp>
      <p:sp>
        <p:nvSpPr>
          <p:cNvPr id="5" name="Θέση υποσέλιδου 1" descr="."/>
          <p:cNvSpPr>
            <a:spLocks noGrp="1"/>
          </p:cNvSpPr>
          <p:nvPr>
            <p:ph type="ftr" sz="quarter" idx="11"/>
          </p:nvPr>
        </p:nvSpPr>
        <p:spPr/>
        <p:txBody>
          <a:bodyPr/>
          <a:lstStyle/>
          <a:p>
            <a:r>
              <a:rPr lang="el-GR" sz="1400" dirty="0" smtClean="0">
                <a:solidFill>
                  <a:schemeClr val="tx1"/>
                </a:solidFill>
              </a:rPr>
              <a:t>Εισαγωγή στην Επιστήμη Τροφίμων</a:t>
            </a:r>
            <a:endParaRPr lang="el-GR" sz="1400" dirty="0">
              <a:solidFill>
                <a:schemeClr val="tx1"/>
              </a:solidFill>
            </a:endParaRPr>
          </a:p>
        </p:txBody>
      </p:sp>
      <p:sp>
        <p:nvSpPr>
          <p:cNvPr id="6" name="Θέση αριθμού διαφάνειας 1" descr="."/>
          <p:cNvSpPr>
            <a:spLocks noGrp="1"/>
          </p:cNvSpPr>
          <p:nvPr>
            <p:ph type="sldNum" sz="quarter" idx="12"/>
          </p:nvPr>
        </p:nvSpPr>
        <p:spPr/>
        <p:txBody>
          <a:bodyPr/>
          <a:lstStyle/>
          <a:p>
            <a:fld id="{1013B94C-63DA-453D-8E5A-B7795214BD22}" type="slidenum">
              <a:rPr lang="el-GR" sz="1400" smtClean="0">
                <a:solidFill>
                  <a:schemeClr val="tx1"/>
                </a:solidFill>
              </a:rPr>
              <a:t>16</a:t>
            </a:fld>
            <a:endParaRPr lang="el-GR" sz="1400" dirty="0">
              <a:solidFill>
                <a:schemeClr val="tx1"/>
              </a:solidFill>
            </a:endParaRPr>
          </a:p>
        </p:txBody>
      </p:sp>
    </p:spTree>
    <p:extLst>
      <p:ext uri="{BB962C8B-B14F-4D97-AF65-F5344CB8AC3E}">
        <p14:creationId xmlns:p14="http://schemas.microsoft.com/office/powerpoint/2010/main" val="165072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1"/>
          <p:cNvSpPr>
            <a:spLocks noGrp="1"/>
          </p:cNvSpPr>
          <p:nvPr>
            <p:ph type="title"/>
          </p:nvPr>
        </p:nvSpPr>
        <p:spPr/>
        <p:txBody>
          <a:bodyPr/>
          <a:lstStyle/>
          <a:p>
            <a:r>
              <a:rPr lang="el-GR" b="1" dirty="0" smtClean="0"/>
              <a:t>Διατροφή</a:t>
            </a:r>
            <a:endParaRPr lang="el-GR" b="1" dirty="0"/>
          </a:p>
        </p:txBody>
      </p:sp>
      <p:sp>
        <p:nvSpPr>
          <p:cNvPr id="5" name="Θέση περιεχομένου 1"/>
          <p:cNvSpPr>
            <a:spLocks noGrp="1"/>
          </p:cNvSpPr>
          <p:nvPr>
            <p:ph idx="1"/>
          </p:nvPr>
        </p:nvSpPr>
        <p:spPr>
          <a:xfrm>
            <a:off x="457200" y="1196752"/>
            <a:ext cx="8229600" cy="648072"/>
          </a:xfrm>
        </p:spPr>
        <p:txBody>
          <a:bodyPr>
            <a:normAutofit lnSpcReduction="10000"/>
          </a:bodyPr>
          <a:lstStyle/>
          <a:p>
            <a:pPr marL="457200" indent="-457200">
              <a:spcBef>
                <a:spcPts val="0"/>
              </a:spcBef>
              <a:buClr>
                <a:srgbClr val="0033CC"/>
              </a:buClr>
              <a:buFont typeface="Calibri" panose="020F0502020204030204" pitchFamily="34" charset="0"/>
              <a:buChar char="●"/>
            </a:pPr>
            <a:r>
              <a:rPr lang="el-GR" sz="2000" dirty="0" smtClean="0"/>
              <a:t>Η επιστήμη που ασχολείται με την μελέτη των τροφίμων σε σχέση με τον οργανισμό του ανθρώπου.</a:t>
            </a:r>
          </a:p>
        </p:txBody>
      </p:sp>
      <p:pic>
        <p:nvPicPr>
          <p:cNvPr id="15" name="Εικόνα 1" descr="Εικόνα της πυραμίδας τροφίμων η οποία αποτελει έναν οδηγό υγιεινής διατροφής"/>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907704" y="1844825"/>
            <a:ext cx="5322011" cy="4608511"/>
          </a:xfrm>
          <a:prstGeom prst="rect">
            <a:avLst/>
          </a:prstGeom>
        </p:spPr>
      </p:pic>
      <p:sp>
        <p:nvSpPr>
          <p:cNvPr id="6" name="Θέση υποσέλιδου 1" descr="."/>
          <p:cNvSpPr>
            <a:spLocks noGrp="1"/>
          </p:cNvSpPr>
          <p:nvPr>
            <p:ph type="ftr" sz="quarter" idx="11"/>
          </p:nvPr>
        </p:nvSpPr>
        <p:spPr/>
        <p:txBody>
          <a:bodyPr/>
          <a:lstStyle/>
          <a:p>
            <a:r>
              <a:rPr lang="el-GR" sz="1400" dirty="0" smtClean="0">
                <a:solidFill>
                  <a:schemeClr val="tx1"/>
                </a:solidFill>
              </a:rPr>
              <a:t>Εισαγωγή</a:t>
            </a:r>
            <a:endParaRPr lang="el-GR" sz="1400" dirty="0">
              <a:solidFill>
                <a:schemeClr val="tx1"/>
              </a:solidFill>
            </a:endParaRPr>
          </a:p>
        </p:txBody>
      </p:sp>
      <p:sp>
        <p:nvSpPr>
          <p:cNvPr id="7" name="Θέση αριθμού διαφάνειας 1" descr="."/>
          <p:cNvSpPr>
            <a:spLocks noGrp="1"/>
          </p:cNvSpPr>
          <p:nvPr>
            <p:ph type="sldNum" sz="quarter" idx="12"/>
          </p:nvPr>
        </p:nvSpPr>
        <p:spPr/>
        <p:txBody>
          <a:bodyPr/>
          <a:lstStyle/>
          <a:p>
            <a:fld id="{08BE3431-5762-4653-82B8-AB8F996390DC}" type="slidenum">
              <a:rPr lang="el-GR" sz="1400" smtClean="0">
                <a:solidFill>
                  <a:schemeClr val="tx1"/>
                </a:solidFill>
              </a:rPr>
              <a:t>17</a:t>
            </a:fld>
            <a:endParaRPr lang="el-GR" sz="1400" dirty="0">
              <a:solidFill>
                <a:schemeClr val="tx1"/>
              </a:solidFill>
            </a:endParaRPr>
          </a:p>
        </p:txBody>
      </p:sp>
    </p:spTree>
    <p:custDataLst>
      <p:tags r:id="rId1"/>
    </p:custDataLst>
    <p:extLst>
      <p:ext uri="{BB962C8B-B14F-4D97-AF65-F5344CB8AC3E}">
        <p14:creationId xmlns:p14="http://schemas.microsoft.com/office/powerpoint/2010/main" val="2019505061"/>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a:t>Μεσογειακή δίαιτα</a:t>
            </a:r>
            <a:endParaRPr lang="el-GR" dirty="0"/>
          </a:p>
        </p:txBody>
      </p:sp>
      <p:pic>
        <p:nvPicPr>
          <p:cNvPr id="22" name="Θέση περιεχομένου 1" descr="Εικόνα της πυραμίδας της μεσογειακής δίαιτας"/>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979712" y="1356932"/>
            <a:ext cx="5184576" cy="5096404"/>
          </a:xfrm>
        </p:spPr>
      </p:pic>
      <p:sp>
        <p:nvSpPr>
          <p:cNvPr id="4" name="Θέση υποσέλιδου 1" descr="."/>
          <p:cNvSpPr>
            <a:spLocks noGrp="1"/>
          </p:cNvSpPr>
          <p:nvPr>
            <p:ph type="ftr" sz="quarter" idx="11"/>
          </p:nvPr>
        </p:nvSpPr>
        <p:spPr/>
        <p:txBody>
          <a:bodyPr/>
          <a:lstStyle/>
          <a:p>
            <a:r>
              <a:rPr lang="el-GR" sz="1400" dirty="0" smtClean="0">
                <a:solidFill>
                  <a:schemeClr val="tx1"/>
                </a:solidFill>
              </a:rPr>
              <a:t>Εισαγωγή</a:t>
            </a:r>
            <a:endParaRPr lang="el-GR" sz="1400" dirty="0">
              <a:solidFill>
                <a:schemeClr val="tx1"/>
              </a:solidFill>
            </a:endParaRPr>
          </a:p>
        </p:txBody>
      </p:sp>
      <p:sp>
        <p:nvSpPr>
          <p:cNvPr id="5" name="Θέση αριθμού διαφάνειας 1" descr="."/>
          <p:cNvSpPr>
            <a:spLocks noGrp="1"/>
          </p:cNvSpPr>
          <p:nvPr>
            <p:ph type="sldNum" sz="quarter" idx="12"/>
          </p:nvPr>
        </p:nvSpPr>
        <p:spPr/>
        <p:txBody>
          <a:bodyPr/>
          <a:lstStyle/>
          <a:p>
            <a:fld id="{08BE3431-5762-4653-82B8-AB8F996390DC}" type="slidenum">
              <a:rPr lang="el-GR" sz="1400" smtClean="0">
                <a:solidFill>
                  <a:schemeClr val="tx1"/>
                </a:solidFill>
              </a:rPr>
              <a:t>18</a:t>
            </a:fld>
            <a:endParaRPr lang="el-GR" sz="1400" dirty="0">
              <a:solidFill>
                <a:schemeClr val="tx1"/>
              </a:solidFill>
            </a:endParaRPr>
          </a:p>
        </p:txBody>
      </p:sp>
    </p:spTree>
    <p:extLst>
      <p:ext uri="{BB962C8B-B14F-4D97-AF65-F5344CB8AC3E}">
        <p14:creationId xmlns:p14="http://schemas.microsoft.com/office/powerpoint/2010/main" val="299867917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smtClean="0"/>
              <a:t>Βιοτεχνολογία τροφίμων</a:t>
            </a:r>
            <a:endParaRPr lang="el-GR" b="1" dirty="0"/>
          </a:p>
        </p:txBody>
      </p:sp>
      <p:sp>
        <p:nvSpPr>
          <p:cNvPr id="3" name="Θέση περιεχομένου 1"/>
          <p:cNvSpPr>
            <a:spLocks noGrp="1"/>
          </p:cNvSpPr>
          <p:nvPr>
            <p:ph idx="1"/>
          </p:nvPr>
        </p:nvSpPr>
        <p:spPr/>
        <p:txBody>
          <a:bodyPr>
            <a:normAutofit/>
          </a:bodyPr>
          <a:lstStyle/>
          <a:p>
            <a:pPr marL="457200" indent="-457200">
              <a:spcBef>
                <a:spcPts val="0"/>
              </a:spcBef>
              <a:buClr>
                <a:srgbClr val="0033CC"/>
              </a:buClr>
              <a:buFont typeface="Calibri" panose="020F0502020204030204" pitchFamily="34" charset="0"/>
              <a:buChar char="●"/>
            </a:pPr>
            <a:endParaRPr lang="el-GR" sz="2800" b="1" dirty="0" smtClean="0"/>
          </a:p>
          <a:p>
            <a:pPr marL="457200" indent="-457200">
              <a:spcBef>
                <a:spcPts val="0"/>
              </a:spcBef>
              <a:spcAft>
                <a:spcPts val="2400"/>
              </a:spcAft>
              <a:buClr>
                <a:srgbClr val="0033CC"/>
              </a:buClr>
              <a:buFont typeface="Calibri" panose="020F0502020204030204" pitchFamily="34" charset="0"/>
              <a:buChar char="●"/>
            </a:pPr>
            <a:r>
              <a:rPr lang="el-GR" sz="2800" b="1" dirty="0" smtClean="0"/>
              <a:t>Βιοτεχνολογία</a:t>
            </a:r>
            <a:r>
              <a:rPr lang="el-GR" sz="2800" dirty="0" smtClean="0"/>
              <a:t> υπό ευρεία έννοια, είναι οποιαδήποτε τεχνική που χρησιμοποιεί ζωντανούς οργανισμούς για τη δημιουργία προϊόντων, τη βελτίωση των χαρακτηριστικών φυτών ή ζώων, και την ανάπτυξη μικροβίων για συγκεκριμένους σκοπούς.</a:t>
            </a:r>
          </a:p>
          <a:p>
            <a:pPr marL="457200" indent="-457200">
              <a:spcBef>
                <a:spcPts val="0"/>
              </a:spcBef>
              <a:buClr>
                <a:srgbClr val="0033CC"/>
              </a:buClr>
              <a:buFont typeface="Calibri" panose="020F0502020204030204" pitchFamily="34" charset="0"/>
              <a:buChar char="●"/>
            </a:pPr>
            <a:r>
              <a:rPr lang="el-GR" sz="2800" b="1" dirty="0" smtClean="0"/>
              <a:t>Γενετικά τροποποιημένα προϊόντα</a:t>
            </a:r>
            <a:r>
              <a:rPr lang="el-GR" sz="2800" dirty="0" smtClean="0"/>
              <a:t>:  Χρήσιμα ή επικίνδυνα;</a:t>
            </a:r>
          </a:p>
          <a:p>
            <a:pPr marL="0" indent="0">
              <a:buNone/>
            </a:pPr>
            <a:endParaRPr lang="en-US" dirty="0" smtClean="0"/>
          </a:p>
        </p:txBody>
      </p:sp>
      <p:sp>
        <p:nvSpPr>
          <p:cNvPr id="4" name="Θέση υποσέλιδου 1" descr="."/>
          <p:cNvSpPr>
            <a:spLocks noGrp="1"/>
          </p:cNvSpPr>
          <p:nvPr>
            <p:ph type="ftr" sz="quarter" idx="11"/>
          </p:nvPr>
        </p:nvSpPr>
        <p:spPr/>
        <p:txBody>
          <a:bodyPr/>
          <a:lstStyle/>
          <a:p>
            <a:r>
              <a:rPr lang="el-GR" sz="1400" dirty="0" smtClean="0">
                <a:solidFill>
                  <a:schemeClr val="tx1"/>
                </a:solidFill>
              </a:rPr>
              <a:t>Εισαγωγή</a:t>
            </a:r>
            <a:endParaRPr lang="el-GR" sz="1400" dirty="0">
              <a:solidFill>
                <a:schemeClr val="tx1"/>
              </a:solidFill>
            </a:endParaRPr>
          </a:p>
        </p:txBody>
      </p:sp>
      <p:sp>
        <p:nvSpPr>
          <p:cNvPr id="5" name="Θέση αριθμού διαφάνειας 1" descr="."/>
          <p:cNvSpPr>
            <a:spLocks noGrp="1"/>
          </p:cNvSpPr>
          <p:nvPr>
            <p:ph type="sldNum" sz="quarter" idx="12"/>
          </p:nvPr>
        </p:nvSpPr>
        <p:spPr/>
        <p:txBody>
          <a:bodyPr/>
          <a:lstStyle/>
          <a:p>
            <a:fld id="{08BE3431-5762-4653-82B8-AB8F996390DC}" type="slidenum">
              <a:rPr lang="el-GR" sz="1400" smtClean="0">
                <a:solidFill>
                  <a:schemeClr val="tx1"/>
                </a:solidFill>
              </a:rPr>
              <a:t>19</a:t>
            </a:fld>
            <a:endParaRPr lang="el-GR" sz="1400" dirty="0">
              <a:solidFill>
                <a:schemeClr val="tx1"/>
              </a:solidFill>
            </a:endParaRPr>
          </a:p>
        </p:txBody>
      </p:sp>
    </p:spTree>
    <p:extLst>
      <p:ext uri="{BB962C8B-B14F-4D97-AF65-F5344CB8AC3E}">
        <p14:creationId xmlns:p14="http://schemas.microsoft.com/office/powerpoint/2010/main" val="234994719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Τίτλος 1"/>
          <p:cNvSpPr>
            <a:spLocks noGrp="1"/>
          </p:cNvSpPr>
          <p:nvPr>
            <p:ph type="title"/>
          </p:nvPr>
        </p:nvSpPr>
        <p:spPr/>
        <p:txBody>
          <a:bodyPr/>
          <a:lstStyle/>
          <a:p>
            <a:pPr eaLnBrk="1" hangingPunct="1"/>
            <a:r>
              <a:rPr lang="el-GR" b="1" dirty="0" smtClean="0">
                <a:latin typeface="Calibri" panose="020F0502020204030204" pitchFamily="34" charset="0"/>
              </a:rPr>
              <a:t>Χρηματοδότηση</a:t>
            </a:r>
            <a:r>
              <a:rPr lang="el-GR" b="1" dirty="0" smtClean="0"/>
              <a:t> </a:t>
            </a:r>
          </a:p>
        </p:txBody>
      </p:sp>
      <p:sp>
        <p:nvSpPr>
          <p:cNvPr id="4099" name="Θέση περιεχομένου 1"/>
          <p:cNvSpPr>
            <a:spLocks noGrp="1"/>
          </p:cNvSpPr>
          <p:nvPr>
            <p:ph idx="1"/>
          </p:nvPr>
        </p:nvSpPr>
        <p:spPr/>
        <p:txBody>
          <a:bodyPr>
            <a:normAutofit/>
          </a:bodyPr>
          <a:lstStyle/>
          <a:p>
            <a:pPr eaLnBrk="1" hangingPunct="1">
              <a:spcBef>
                <a:spcPts val="0"/>
              </a:spcBef>
              <a:spcAft>
                <a:spcPts val="600"/>
              </a:spcAft>
            </a:pPr>
            <a:r>
              <a:rPr lang="el-GR" sz="2000" dirty="0" smtClean="0">
                <a:latin typeface="Calibri" panose="020F0502020204030204" pitchFamily="34" charset="0"/>
              </a:rPr>
              <a:t>Το παρόν εκπαιδευτικό υλικό έχει </a:t>
            </a:r>
            <a:r>
              <a:rPr lang="el-GR" sz="2000" smtClean="0">
                <a:latin typeface="Calibri" panose="020F0502020204030204" pitchFamily="34" charset="0"/>
              </a:rPr>
              <a:t>αναπτυχθεί στο πλαίσιο </a:t>
            </a:r>
            <a:r>
              <a:rPr lang="el-GR" sz="2000" dirty="0" smtClean="0">
                <a:latin typeface="Calibri" panose="020F0502020204030204" pitchFamily="34" charset="0"/>
              </a:rPr>
              <a:t>του εκπαιδευτικού έργου του διδάσκοντα</a:t>
            </a:r>
            <a:r>
              <a:rPr lang="en-US" sz="2000" dirty="0" smtClean="0">
                <a:latin typeface="Calibri" panose="020F0502020204030204" pitchFamily="34" charset="0"/>
              </a:rPr>
              <a:t>.</a:t>
            </a:r>
            <a:r>
              <a:rPr lang="el-GR" sz="2000" dirty="0" smtClean="0">
                <a:latin typeface="Calibri" panose="020F0502020204030204" pitchFamily="34" charset="0"/>
              </a:rPr>
              <a:t> </a:t>
            </a:r>
            <a:endParaRPr lang="en-US" sz="2000" dirty="0" smtClean="0">
              <a:latin typeface="Calibri" panose="020F0502020204030204" pitchFamily="34" charset="0"/>
            </a:endParaRPr>
          </a:p>
          <a:p>
            <a:pPr lvl="0">
              <a:spcBef>
                <a:spcPts val="0"/>
              </a:spcBef>
              <a:spcAft>
                <a:spcPts val="600"/>
              </a:spcAft>
            </a:pPr>
            <a:r>
              <a:rPr lang="el-GR" sz="2000" dirty="0">
                <a:solidFill>
                  <a:prstClr val="black"/>
                </a:solidFill>
                <a:latin typeface="Calibri" panose="020F0502020204030204" pitchFamily="34" charset="0"/>
              </a:rPr>
              <a:t>Το έργο «</a:t>
            </a:r>
            <a:r>
              <a:rPr lang="el-GR" sz="2000" b="1" dirty="0">
                <a:solidFill>
                  <a:prstClr val="black"/>
                </a:solidFill>
                <a:latin typeface="Calibri" panose="020F0502020204030204" pitchFamily="34" charset="0"/>
              </a:rPr>
              <a:t>Ανοικτά Ακαδημαϊκά Μαθήματα στο </a:t>
            </a:r>
            <a:r>
              <a:rPr lang="el-GR" sz="2000" b="1" dirty="0" smtClean="0">
                <a:solidFill>
                  <a:prstClr val="black"/>
                </a:solidFill>
                <a:latin typeface="Calibri" panose="020F0502020204030204" pitchFamily="34" charset="0"/>
              </a:rPr>
              <a:t>Τ.Ε.Ι. </a:t>
            </a:r>
            <a:r>
              <a:rPr lang="el-GR" sz="2000" b="1" dirty="0">
                <a:solidFill>
                  <a:prstClr val="black"/>
                </a:solidFill>
                <a:latin typeface="Calibri" panose="020F0502020204030204" pitchFamily="34" charset="0"/>
              </a:rPr>
              <a:t>Θεσσαλίας</a:t>
            </a:r>
            <a:r>
              <a:rPr lang="el-GR" sz="2000" dirty="0">
                <a:solidFill>
                  <a:prstClr val="black"/>
                </a:solidFill>
                <a:latin typeface="Calibri" panose="020F0502020204030204" pitchFamily="34" charset="0"/>
              </a:rPr>
              <a:t>» έχει χρηματοδοτήσει μόνο τη αναδιαμόρφωση του εκπαιδευτικού υλικού</a:t>
            </a:r>
            <a:r>
              <a:rPr lang="el-GR" sz="2000" dirty="0" smtClean="0">
                <a:solidFill>
                  <a:prstClr val="black"/>
                </a:solidFill>
                <a:latin typeface="Calibri" panose="020F0502020204030204" pitchFamily="34" charset="0"/>
              </a:rPr>
              <a:t>.</a:t>
            </a:r>
            <a:endParaRPr lang="el-GR" sz="2000" dirty="0" smtClean="0">
              <a:latin typeface="Calibri" panose="020F0502020204030204" pitchFamily="34" charset="0"/>
            </a:endParaRPr>
          </a:p>
          <a:p>
            <a:pPr eaLnBrk="1" hangingPunct="1">
              <a:spcBef>
                <a:spcPts val="0"/>
              </a:spcBef>
            </a:pPr>
            <a:r>
              <a:rPr lang="el-GR" sz="2000" dirty="0" smtClean="0">
                <a:latin typeface="Calibri" panose="020F0502020204030204" pitchFamily="34" charset="0"/>
              </a:rPr>
              <a:t>Το έργο υλοποιείται στο πλαίσιο του Επιχειρησιακού Προγράμματος  «Εκπαίδευση και Δια Βίου Μάθηση» και συγχρηματοδοτείται από την Ευρωπαϊκή Ένωση (Ευρωπαϊκό Κοινωνικό Ταμείο) και από εθνικούς πόρους</a:t>
            </a:r>
            <a:r>
              <a:rPr lang="en-US" sz="2000" dirty="0" smtClean="0">
                <a:latin typeface="Calibri" panose="020F0502020204030204" pitchFamily="34" charset="0"/>
              </a:rPr>
              <a:t>. </a:t>
            </a:r>
            <a:endParaRPr lang="el-GR" sz="2000" dirty="0" smtClean="0">
              <a:latin typeface="Calibri" panose="020F0502020204030204" pitchFamily="34" charset="0"/>
            </a:endParaRPr>
          </a:p>
        </p:txBody>
      </p:sp>
      <p:pic>
        <p:nvPicPr>
          <p:cNvPr id="6" name="Εικόνα 1" descr=" Λογότυπο επιχειρησιακού προγράμματος εκπαίδευση και δια βίου μάθηση.   ">
            <a:hlinkClick r:id="rId4" tooltip="Μετάβαση σε www.edulll.gr"/>
          </p:cNvPr>
          <p:cNvPicPr>
            <a:picLocks noChangeAspect="1" noChangeArrowheads="1"/>
          </p:cNvPicPr>
          <p:nvPr/>
        </p:nvPicPr>
        <p:blipFill>
          <a:blip r:embed="rId5" cstate="print"/>
          <a:srcRect/>
          <a:stretch>
            <a:fillRect/>
          </a:stretch>
        </p:blipFill>
        <p:spPr bwMode="auto">
          <a:xfrm>
            <a:off x="684213" y="4221163"/>
            <a:ext cx="7848600" cy="2016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Θέση αριθμού διαφάνειας 1" descr="."/>
          <p:cNvSpPr>
            <a:spLocks noGrp="1"/>
          </p:cNvSpPr>
          <p:nvPr>
            <p:ph type="sldNum" sz="quarter" idx="12"/>
          </p:nvPr>
        </p:nvSpPr>
        <p:spPr/>
        <p:txBody>
          <a:bodyPr/>
          <a:lstStyle/>
          <a:p>
            <a:pPr>
              <a:defRPr/>
            </a:pPr>
            <a:fld id="{E034B054-DA0D-4AD9-A3C5-59235BE4FE8B}" type="slidenum">
              <a:rPr lang="el-GR" sz="1400" smtClean="0">
                <a:solidFill>
                  <a:prstClr val="black"/>
                </a:solidFill>
              </a:rPr>
              <a:pPr>
                <a:defRPr/>
              </a:pPr>
              <a:t>2</a:t>
            </a:fld>
            <a:endParaRPr lang="el-GR" sz="1400" dirty="0">
              <a:solidFill>
                <a:prstClr val="black"/>
              </a:solidFill>
            </a:endParaRPr>
          </a:p>
        </p:txBody>
      </p:sp>
    </p:spTree>
    <p:custDataLst>
      <p:tags r:id="rId1"/>
    </p:custDataLst>
    <p:extLst>
      <p:ext uri="{BB962C8B-B14F-4D97-AF65-F5344CB8AC3E}">
        <p14:creationId xmlns:p14="http://schemas.microsoft.com/office/powerpoint/2010/main" val="2167607642"/>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smtClean="0"/>
              <a:t>Υγιεινή και ασφάλεια </a:t>
            </a:r>
            <a:r>
              <a:rPr lang="el-GR" b="1" dirty="0"/>
              <a:t>τ</a:t>
            </a:r>
            <a:r>
              <a:rPr lang="el-GR" b="1" dirty="0" smtClean="0"/>
              <a:t>ροφίμων</a:t>
            </a:r>
            <a:endParaRPr lang="el-GR" b="1" dirty="0"/>
          </a:p>
        </p:txBody>
      </p:sp>
      <p:sp>
        <p:nvSpPr>
          <p:cNvPr id="3" name="Θέση περιεχομένου 1"/>
          <p:cNvSpPr>
            <a:spLocks noGrp="1"/>
          </p:cNvSpPr>
          <p:nvPr>
            <p:ph idx="1"/>
            <p:custDataLst>
              <p:tags r:id="rId1"/>
            </p:custDataLst>
          </p:nvPr>
        </p:nvSpPr>
        <p:spPr/>
        <p:txBody>
          <a:bodyPr>
            <a:normAutofit/>
          </a:bodyPr>
          <a:lstStyle/>
          <a:p>
            <a:pPr marL="457200" indent="-457200">
              <a:spcBef>
                <a:spcPts val="0"/>
              </a:spcBef>
              <a:spcAft>
                <a:spcPts val="2400"/>
              </a:spcAft>
              <a:buClr>
                <a:srgbClr val="0033CC"/>
              </a:buClr>
              <a:buFont typeface="Calibri" panose="020F0502020204030204" pitchFamily="34" charset="0"/>
              <a:buChar char="●"/>
            </a:pPr>
            <a:r>
              <a:rPr lang="en-US" sz="2800" b="1" dirty="0" smtClean="0"/>
              <a:t>HACCP</a:t>
            </a:r>
            <a:r>
              <a:rPr lang="en-US" sz="2800" dirty="0" smtClean="0"/>
              <a:t> → Hazard Analysis Critical Control Points. </a:t>
            </a:r>
            <a:r>
              <a:rPr lang="el-GR" sz="2800" dirty="0" smtClean="0"/>
              <a:t>Ανάλυση Επικινδυνότητας στα Κρίσιμα Σημεία Ελέγχου.</a:t>
            </a:r>
          </a:p>
          <a:p>
            <a:pPr marL="1257300" lvl="2" indent="-365760">
              <a:spcBef>
                <a:spcPts val="0"/>
              </a:spcBef>
              <a:spcAft>
                <a:spcPts val="600"/>
              </a:spcAft>
              <a:buClr>
                <a:srgbClr val="FF6600"/>
              </a:buClr>
              <a:buFont typeface="Calibri" panose="020F0502020204030204" pitchFamily="34" charset="0"/>
              <a:buChar char="●"/>
            </a:pPr>
            <a:r>
              <a:rPr lang="el-GR" dirty="0" smtClean="0"/>
              <a:t>Ορθή Βιομηχανική Πρακτική.</a:t>
            </a:r>
          </a:p>
          <a:p>
            <a:pPr marL="1257300" lvl="2" indent="-365760">
              <a:spcBef>
                <a:spcPts val="0"/>
              </a:spcBef>
              <a:spcAft>
                <a:spcPts val="600"/>
              </a:spcAft>
              <a:buClr>
                <a:srgbClr val="FF6600"/>
              </a:buClr>
              <a:buFont typeface="Calibri" panose="020F0502020204030204" pitchFamily="34" charset="0"/>
              <a:buChar char="●"/>
            </a:pPr>
            <a:r>
              <a:rPr lang="el-GR" dirty="0" smtClean="0"/>
              <a:t>Ορθή Υγιεινή Πρακτική.</a:t>
            </a:r>
          </a:p>
          <a:p>
            <a:pPr marL="1257300" lvl="2" indent="-365760">
              <a:spcBef>
                <a:spcPts val="0"/>
              </a:spcBef>
              <a:spcAft>
                <a:spcPts val="600"/>
              </a:spcAft>
              <a:buClr>
                <a:srgbClr val="FF6600"/>
              </a:buClr>
              <a:buFont typeface="Calibri" panose="020F0502020204030204" pitchFamily="34" charset="0"/>
              <a:buChar char="●"/>
            </a:pPr>
            <a:r>
              <a:rPr lang="el-GR" dirty="0" smtClean="0"/>
              <a:t>Αρχές του </a:t>
            </a:r>
            <a:r>
              <a:rPr lang="en-US" dirty="0" smtClean="0"/>
              <a:t>HACCP</a:t>
            </a:r>
            <a:r>
              <a:rPr lang="el-GR" dirty="0" smtClean="0"/>
              <a:t>.</a:t>
            </a:r>
          </a:p>
          <a:p>
            <a:pPr marL="1257300" lvl="2" indent="-365760">
              <a:spcBef>
                <a:spcPts val="0"/>
              </a:spcBef>
              <a:spcAft>
                <a:spcPts val="600"/>
              </a:spcAft>
              <a:buClr>
                <a:srgbClr val="FF6600"/>
              </a:buClr>
              <a:buFont typeface="Calibri" panose="020F0502020204030204" pitchFamily="34" charset="0"/>
              <a:buChar char="●"/>
            </a:pPr>
            <a:r>
              <a:rPr lang="el-GR" dirty="0" smtClean="0"/>
              <a:t>Φυσικοί κίνδυνοι στα τρόφιμα.</a:t>
            </a:r>
          </a:p>
          <a:p>
            <a:pPr marL="1257300" lvl="2" indent="-365760">
              <a:spcBef>
                <a:spcPts val="0"/>
              </a:spcBef>
              <a:spcAft>
                <a:spcPts val="600"/>
              </a:spcAft>
              <a:buClr>
                <a:srgbClr val="FF6600"/>
              </a:buClr>
              <a:buFont typeface="Calibri" panose="020F0502020204030204" pitchFamily="34" charset="0"/>
              <a:buChar char="●"/>
            </a:pPr>
            <a:r>
              <a:rPr lang="el-GR" dirty="0" smtClean="0"/>
              <a:t>Χημικοί κίνδυνοι στα τρόφιμα.</a:t>
            </a:r>
          </a:p>
          <a:p>
            <a:pPr marL="1257300" lvl="2" indent="-365760">
              <a:spcBef>
                <a:spcPts val="0"/>
              </a:spcBef>
              <a:buClr>
                <a:srgbClr val="FF6600"/>
              </a:buClr>
              <a:buFont typeface="Calibri" panose="020F0502020204030204" pitchFamily="34" charset="0"/>
              <a:buChar char="●"/>
            </a:pPr>
            <a:r>
              <a:rPr lang="el-GR" dirty="0" smtClean="0"/>
              <a:t>Μικροβιολογικοί κίνδυνοι στα τρόφιμα.</a:t>
            </a:r>
          </a:p>
        </p:txBody>
      </p:sp>
      <p:sp>
        <p:nvSpPr>
          <p:cNvPr id="4" name="Θέση υποσέλιδου 1" descr="."/>
          <p:cNvSpPr>
            <a:spLocks noGrp="1"/>
          </p:cNvSpPr>
          <p:nvPr>
            <p:ph type="ftr" sz="quarter" idx="11"/>
          </p:nvPr>
        </p:nvSpPr>
        <p:spPr/>
        <p:txBody>
          <a:bodyPr/>
          <a:lstStyle/>
          <a:p>
            <a:r>
              <a:rPr lang="el-GR" sz="1400" dirty="0" smtClean="0">
                <a:solidFill>
                  <a:schemeClr val="tx1"/>
                </a:solidFill>
              </a:rPr>
              <a:t>Εισαγωγή</a:t>
            </a:r>
            <a:endParaRPr lang="el-GR" sz="1400" dirty="0">
              <a:solidFill>
                <a:schemeClr val="tx1"/>
              </a:solidFill>
            </a:endParaRPr>
          </a:p>
        </p:txBody>
      </p:sp>
      <p:sp>
        <p:nvSpPr>
          <p:cNvPr id="5" name="Θέση αριθμού διαφάνειας 1" descr="."/>
          <p:cNvSpPr>
            <a:spLocks noGrp="1"/>
          </p:cNvSpPr>
          <p:nvPr>
            <p:ph type="sldNum" sz="quarter" idx="12"/>
          </p:nvPr>
        </p:nvSpPr>
        <p:spPr/>
        <p:txBody>
          <a:bodyPr/>
          <a:lstStyle/>
          <a:p>
            <a:fld id="{08BE3431-5762-4653-82B8-AB8F996390DC}" type="slidenum">
              <a:rPr lang="el-GR" sz="1400" smtClean="0">
                <a:solidFill>
                  <a:schemeClr val="tx1"/>
                </a:solidFill>
              </a:rPr>
              <a:t>20</a:t>
            </a:fld>
            <a:endParaRPr lang="el-GR" sz="1400" dirty="0">
              <a:solidFill>
                <a:schemeClr val="tx1"/>
              </a:solidFill>
            </a:endParaRPr>
          </a:p>
        </p:txBody>
      </p:sp>
    </p:spTree>
    <p:extLst>
      <p:ext uri="{BB962C8B-B14F-4D97-AF65-F5344CB8AC3E}">
        <p14:creationId xmlns:p14="http://schemas.microsoft.com/office/powerpoint/2010/main" val="3742140388"/>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p:txBody>
          <a:bodyPr>
            <a:normAutofit/>
          </a:bodyPr>
          <a:lstStyle/>
          <a:p>
            <a:r>
              <a:rPr lang="el-GR" b="1" dirty="0" smtClean="0"/>
              <a:t>Τέλος Ενότητας</a:t>
            </a:r>
            <a:endParaRPr lang="el-GR" b="1" dirty="0"/>
          </a:p>
        </p:txBody>
      </p:sp>
      <p:sp>
        <p:nvSpPr>
          <p:cNvPr id="3" name="Υπότιτλος 1"/>
          <p:cNvSpPr>
            <a:spLocks noGrp="1"/>
          </p:cNvSpPr>
          <p:nvPr>
            <p:ph type="subTitle" idx="1"/>
          </p:nvPr>
        </p:nvSpPr>
        <p:spPr bwMode="gray"/>
        <p:txBody>
          <a:bodyPr>
            <a:normAutofit/>
          </a:bodyPr>
          <a:lstStyle/>
          <a:p>
            <a:pPr algn="r"/>
            <a:endParaRPr lang="el-GR" sz="4400" dirty="0" smtClean="0">
              <a:solidFill>
                <a:schemeClr val="tx1">
                  <a:lumMod val="65000"/>
                  <a:lumOff val="35000"/>
                </a:schemeClr>
              </a:solidFill>
            </a:endParaRPr>
          </a:p>
          <a:p>
            <a:pPr algn="r"/>
            <a:r>
              <a:rPr lang="el-GR" sz="2000" dirty="0" smtClean="0">
                <a:solidFill>
                  <a:schemeClr val="tx1">
                    <a:lumMod val="65000"/>
                    <a:lumOff val="35000"/>
                  </a:schemeClr>
                </a:solidFill>
              </a:rPr>
              <a:t>Επεξεργασία: </a:t>
            </a:r>
            <a:r>
              <a:rPr lang="el-GR" sz="2000" dirty="0" err="1" smtClean="0">
                <a:solidFill>
                  <a:schemeClr val="tx1">
                    <a:lumMod val="65000"/>
                    <a:lumOff val="35000"/>
                  </a:schemeClr>
                </a:solidFill>
              </a:rPr>
              <a:t>Σοφιανίδου</a:t>
            </a:r>
            <a:r>
              <a:rPr lang="el-GR" sz="2000" dirty="0" smtClean="0">
                <a:solidFill>
                  <a:schemeClr val="tx1">
                    <a:lumMod val="65000"/>
                    <a:lumOff val="35000"/>
                  </a:schemeClr>
                </a:solidFill>
              </a:rPr>
              <a:t> Γεωργία</a:t>
            </a:r>
            <a:endParaRPr lang="el-GR" sz="2000" dirty="0">
              <a:solidFill>
                <a:schemeClr val="tx1">
                  <a:lumMod val="65000"/>
                  <a:lumOff val="35000"/>
                </a:schemeClr>
              </a:solidFill>
            </a:endParaRPr>
          </a:p>
        </p:txBody>
      </p:sp>
      <p:pic>
        <p:nvPicPr>
          <p:cNvPr id="6" name="Εικόνα 1" descr=" Λογότυπο για άδειες χρήσης creative commons, b y, n c, s a "/>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907959" y="5949280"/>
            <a:ext cx="1583921" cy="554177"/>
          </a:xfrm>
          <a:prstGeom prst="rect">
            <a:avLst/>
          </a:prstGeom>
        </p:spPr>
      </p:pic>
      <p:pic>
        <p:nvPicPr>
          <p:cNvPr id="7" name="Εικόνα 2" descr="Λογότυπο επιχειρησιακού προγράμματος εκπαίδευση και δια βίου μάθηση ">
            <a:hlinkClick r:id="rId4" tooltip="Μετάβαση στο www.edulll.gr/"/>
          </p:cNvPr>
          <p:cNvPicPr>
            <a:picLocks noChangeAspect="1" noChangeArrowheads="1"/>
          </p:cNvPicPr>
          <p:nvPr/>
        </p:nvPicPr>
        <p:blipFill>
          <a:blip r:embed="rId5" cstate="print"/>
          <a:srcRect/>
          <a:stretch>
            <a:fillRect/>
          </a:stretch>
        </p:blipFill>
        <p:spPr bwMode="auto">
          <a:xfrm>
            <a:off x="3492500" y="5638800"/>
            <a:ext cx="4310063" cy="1030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ustDataLst>
      <p:tags r:id="rId1"/>
    </p:custDataLst>
    <p:extLst>
      <p:ext uri="{BB962C8B-B14F-4D97-AF65-F5344CB8AC3E}">
        <p14:creationId xmlns:p14="http://schemas.microsoft.com/office/powerpoint/2010/main" val="118181398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cap="none" dirty="0" smtClean="0"/>
              <a:t>Σημειώματα</a:t>
            </a:r>
            <a:endParaRPr lang="el-GR" cap="none" dirty="0"/>
          </a:p>
        </p:txBody>
      </p:sp>
      <p:sp>
        <p:nvSpPr>
          <p:cNvPr id="3" name="Θέση περιεχομένου 1"/>
          <p:cNvSpPr>
            <a:spLocks noGrp="1"/>
          </p:cNvSpPr>
          <p:nvPr>
            <p:ph type="body" idx="1"/>
          </p:nvPr>
        </p:nvSpPr>
        <p:spPr/>
        <p:txBody>
          <a:bodyPr/>
          <a:lstStyle/>
          <a:p>
            <a:endParaRPr lang="el-GR" dirty="0"/>
          </a:p>
        </p:txBody>
      </p:sp>
    </p:spTree>
    <p:extLst>
      <p:ext uri="{BB962C8B-B14F-4D97-AF65-F5344CB8AC3E}">
        <p14:creationId xmlns:p14="http://schemas.microsoft.com/office/powerpoint/2010/main" val="391777065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1"/>
          <p:cNvSpPr>
            <a:spLocks noGrp="1"/>
          </p:cNvSpPr>
          <p:nvPr>
            <p:ph type="title"/>
          </p:nvPr>
        </p:nvSpPr>
        <p:spPr/>
        <p:txBody>
          <a:bodyPr>
            <a:noAutofit/>
          </a:bodyPr>
          <a:lstStyle/>
          <a:p>
            <a:r>
              <a:rPr lang="el-GR" sz="4000" b="1" dirty="0"/>
              <a:t>Σημείωμα Ιστορικού </a:t>
            </a:r>
            <a:r>
              <a:rPr lang="el-GR" sz="4000" b="1" dirty="0" smtClean="0"/>
              <a:t/>
            </a:r>
            <a:br>
              <a:rPr lang="el-GR" sz="4000" b="1" dirty="0" smtClean="0"/>
            </a:br>
            <a:r>
              <a:rPr lang="el-GR" sz="4000" b="1" dirty="0" smtClean="0"/>
              <a:t>Εκδόσεων</a:t>
            </a:r>
            <a:r>
              <a:rPr lang="en-US" sz="4000" b="1" dirty="0" smtClean="0"/>
              <a:t> </a:t>
            </a:r>
            <a:r>
              <a:rPr lang="el-GR" sz="4000" b="1" dirty="0" smtClean="0"/>
              <a:t>Έργου</a:t>
            </a:r>
            <a:endParaRPr lang="el-GR" sz="4000" b="1" dirty="0"/>
          </a:p>
        </p:txBody>
      </p:sp>
      <p:sp>
        <p:nvSpPr>
          <p:cNvPr id="5" name="Θέση περιεχομένου 1"/>
          <p:cNvSpPr>
            <a:spLocks noGrp="1"/>
          </p:cNvSpPr>
          <p:nvPr>
            <p:ph idx="1"/>
          </p:nvPr>
        </p:nvSpPr>
        <p:spPr/>
        <p:txBody>
          <a:bodyPr>
            <a:normAutofit/>
          </a:bodyPr>
          <a:lstStyle/>
          <a:p>
            <a:pPr marL="0" indent="0">
              <a:spcBef>
                <a:spcPts val="0"/>
              </a:spcBef>
              <a:buNone/>
            </a:pPr>
            <a:endParaRPr lang="el-GR" sz="2000" dirty="0" smtClean="0"/>
          </a:p>
          <a:p>
            <a:pPr marL="0" indent="0">
              <a:spcBef>
                <a:spcPts val="0"/>
              </a:spcBef>
              <a:buNone/>
            </a:pPr>
            <a:endParaRPr lang="el-GR" sz="2800" dirty="0"/>
          </a:p>
          <a:p>
            <a:pPr marL="0" indent="0" algn="ctr">
              <a:spcBef>
                <a:spcPts val="0"/>
              </a:spcBef>
              <a:spcAft>
                <a:spcPts val="4200"/>
              </a:spcAft>
              <a:buNone/>
            </a:pPr>
            <a:r>
              <a:rPr lang="el-GR" sz="2800" dirty="0" smtClean="0"/>
              <a:t>Το </a:t>
            </a:r>
            <a:r>
              <a:rPr lang="el-GR" sz="2800" dirty="0"/>
              <a:t>παρόν έργο αποτελεί την έκδοση </a:t>
            </a:r>
            <a:r>
              <a:rPr lang="el-GR" sz="2800" b="1" dirty="0" smtClean="0"/>
              <a:t>1.01</a:t>
            </a:r>
            <a:r>
              <a:rPr lang="el-GR" sz="2800" dirty="0" smtClean="0"/>
              <a:t>.</a:t>
            </a:r>
            <a:endParaRPr lang="el-GR" sz="2800" dirty="0"/>
          </a:p>
          <a:p>
            <a:pPr marL="0" indent="0">
              <a:buNone/>
            </a:pPr>
            <a:endParaRPr lang="el-GR" sz="2000" dirty="0"/>
          </a:p>
        </p:txBody>
      </p:sp>
    </p:spTree>
    <p:extLst>
      <p:ext uri="{BB962C8B-B14F-4D97-AF65-F5344CB8AC3E}">
        <p14:creationId xmlns:p14="http://schemas.microsoft.com/office/powerpoint/2010/main" val="299965149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l-GR" b="1" dirty="0"/>
              <a:t>Σημείωμα </a:t>
            </a:r>
            <a:r>
              <a:rPr lang="el-GR" b="1" dirty="0" smtClean="0"/>
              <a:t>Αναφοράς</a:t>
            </a:r>
            <a:endParaRPr lang="el-GR" b="1" dirty="0"/>
          </a:p>
        </p:txBody>
      </p:sp>
      <p:sp>
        <p:nvSpPr>
          <p:cNvPr id="3" name="Θέση περιεχομένου 1"/>
          <p:cNvSpPr>
            <a:spLocks noGrp="1"/>
          </p:cNvSpPr>
          <p:nvPr>
            <p:ph idx="1"/>
          </p:nvPr>
        </p:nvSpPr>
        <p:spPr/>
        <p:txBody>
          <a:bodyPr>
            <a:normAutofit/>
          </a:bodyPr>
          <a:lstStyle/>
          <a:p>
            <a:pPr marL="0" indent="0">
              <a:buNone/>
            </a:pPr>
            <a:endParaRPr lang="el-GR" sz="2400" dirty="0" smtClean="0"/>
          </a:p>
          <a:p>
            <a:pPr marL="0" indent="0">
              <a:buNone/>
            </a:pPr>
            <a:endParaRPr lang="el-GR" sz="2400" dirty="0"/>
          </a:p>
          <a:p>
            <a:pPr marL="0" indent="0">
              <a:buNone/>
            </a:pPr>
            <a:r>
              <a:rPr lang="en-US" sz="2400" dirty="0"/>
              <a:t>Copyright</a:t>
            </a:r>
            <a:r>
              <a:rPr lang="el-GR" sz="2400" dirty="0"/>
              <a:t> Τεχνολογικό Εκπαιδευτικό Ίδρυμα Θεσσαλίας</a:t>
            </a:r>
            <a:r>
              <a:rPr lang="en-US" sz="2400" dirty="0"/>
              <a:t>, </a:t>
            </a:r>
            <a:r>
              <a:rPr lang="el-GR" sz="2400" dirty="0"/>
              <a:t>Αθανάσιος </a:t>
            </a:r>
            <a:r>
              <a:rPr lang="el-GR" sz="2400" dirty="0" err="1"/>
              <a:t>Μανούρας</a:t>
            </a:r>
            <a:r>
              <a:rPr lang="el-GR" sz="2400" dirty="0"/>
              <a:t>, </a:t>
            </a:r>
            <a:r>
              <a:rPr lang="el-GR" sz="2400" dirty="0" smtClean="0"/>
              <a:t>201</a:t>
            </a:r>
            <a:r>
              <a:rPr lang="en-US" sz="2400" dirty="0" smtClean="0"/>
              <a:t>5</a:t>
            </a:r>
            <a:r>
              <a:rPr lang="el-GR" sz="2400" dirty="0" smtClean="0"/>
              <a:t>. </a:t>
            </a:r>
            <a:r>
              <a:rPr lang="el-GR" sz="2400" dirty="0"/>
              <a:t>Αθανάσιος </a:t>
            </a:r>
            <a:r>
              <a:rPr lang="el-GR" sz="2400" dirty="0" err="1"/>
              <a:t>Μανούρας</a:t>
            </a:r>
            <a:r>
              <a:rPr lang="el-GR" sz="2400" dirty="0"/>
              <a:t>. «Χημεία </a:t>
            </a:r>
            <a:r>
              <a:rPr lang="el-GR" sz="2400" dirty="0" smtClean="0"/>
              <a:t>Τροφίμων». </a:t>
            </a:r>
            <a:r>
              <a:rPr lang="el-GR" sz="2400" dirty="0"/>
              <a:t>Έκδοση: 1.0. Λάρισα </a:t>
            </a:r>
            <a:r>
              <a:rPr lang="el-GR" sz="2400" dirty="0" smtClean="0"/>
              <a:t>201</a:t>
            </a:r>
            <a:r>
              <a:rPr lang="en-US" sz="2400" dirty="0" smtClean="0"/>
              <a:t>5</a:t>
            </a:r>
            <a:r>
              <a:rPr lang="el-GR" sz="2400" dirty="0" smtClean="0"/>
              <a:t> </a:t>
            </a:r>
            <a:r>
              <a:rPr lang="el-GR" sz="2400" dirty="0"/>
              <a:t>. Διαθέσιμο από τη δικτυακή διεύθυνση: </a:t>
            </a:r>
            <a:r>
              <a:rPr lang="en-US" sz="2400" dirty="0" smtClean="0">
                <a:hlinkClick r:id="rId3"/>
              </a:rPr>
              <a:t>http://cdev.teilar.gr/courses/FDT102/</a:t>
            </a:r>
            <a:r>
              <a:rPr lang="el-GR" sz="2400" dirty="0" smtClean="0"/>
              <a:t>, </a:t>
            </a:r>
            <a:r>
              <a:rPr lang="el-GR" sz="2400" dirty="0" smtClean="0"/>
              <a:t>20/1</a:t>
            </a:r>
            <a:r>
              <a:rPr lang="en-US" sz="2400" dirty="0"/>
              <a:t>1</a:t>
            </a:r>
            <a:r>
              <a:rPr lang="el-GR" sz="2400" dirty="0" smtClean="0"/>
              <a:t>/201</a:t>
            </a:r>
            <a:r>
              <a:rPr lang="el-GR" sz="2400" dirty="0"/>
              <a:t>5</a:t>
            </a:r>
            <a:r>
              <a:rPr lang="el-GR" sz="2400" dirty="0" smtClean="0"/>
              <a:t>.</a:t>
            </a:r>
            <a:endParaRPr lang="el-GR" sz="2400" dirty="0"/>
          </a:p>
        </p:txBody>
      </p:sp>
    </p:spTree>
    <p:extLst>
      <p:ext uri="{BB962C8B-B14F-4D97-AF65-F5344CB8AC3E}">
        <p14:creationId xmlns:p14="http://schemas.microsoft.com/office/powerpoint/2010/main" val="33414789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l-GR" b="1" dirty="0"/>
              <a:t>Σημείωμα </a:t>
            </a:r>
            <a:r>
              <a:rPr lang="el-GR" b="1" dirty="0" smtClean="0"/>
              <a:t>Αδειοδότησης</a:t>
            </a:r>
            <a:endParaRPr lang="el-GR" b="1" dirty="0"/>
          </a:p>
        </p:txBody>
      </p:sp>
      <p:sp>
        <p:nvSpPr>
          <p:cNvPr id="3" name="Θέση περιεχομένου 1"/>
          <p:cNvSpPr>
            <a:spLocks noGrp="1"/>
          </p:cNvSpPr>
          <p:nvPr>
            <p:ph idx="1"/>
          </p:nvPr>
        </p:nvSpPr>
        <p:spPr>
          <a:xfrm>
            <a:off x="457200" y="1524000"/>
            <a:ext cx="8229600" cy="1905000"/>
          </a:xfrm>
        </p:spPr>
        <p:txBody>
          <a:bodyPr>
            <a:noAutofit/>
          </a:bodyPr>
          <a:lstStyle/>
          <a:p>
            <a:pPr>
              <a:spcBef>
                <a:spcPts val="0"/>
              </a:spcBef>
            </a:pPr>
            <a:r>
              <a:rPr lang="el-GR" sz="2000" dirty="0" smtClean="0"/>
              <a:t>Το </a:t>
            </a:r>
            <a:r>
              <a:rPr lang="el-GR" sz="2000" dirty="0"/>
              <a:t>παρόν υλικό διατίθεται με τους όρους της άδειας χρήσης </a:t>
            </a:r>
            <a:r>
              <a:rPr lang="en-US" sz="2000" dirty="0" smtClean="0"/>
              <a:t>Creative Commons</a:t>
            </a:r>
            <a:r>
              <a:rPr lang="el-GR" sz="2000" dirty="0" smtClean="0"/>
              <a:t>: Αναφορά Δημιουργού - </a:t>
            </a:r>
            <a:r>
              <a:rPr lang="el-GR" sz="2000" dirty="0"/>
              <a:t>Μη Εμπορική </a:t>
            </a:r>
            <a:r>
              <a:rPr lang="el-GR" sz="2000" dirty="0" smtClean="0"/>
              <a:t>Χρήση - </a:t>
            </a:r>
            <a:r>
              <a:rPr lang="el-GR" sz="2000" dirty="0"/>
              <a:t>Παρόμοια </a:t>
            </a:r>
            <a:r>
              <a:rPr lang="el-GR" sz="2000" dirty="0" smtClean="0"/>
              <a:t>Διανομή, </a:t>
            </a:r>
            <a:r>
              <a:rPr lang="el-GR" sz="2000" dirty="0"/>
              <a:t>4.0 [1] ή μεταγενέστερη, Διεθνής </a:t>
            </a:r>
            <a:r>
              <a:rPr lang="el-GR" sz="2000" dirty="0" smtClean="0"/>
              <a:t>Έκδοση. Εξαιρούνται </a:t>
            </a:r>
            <a:r>
              <a:rPr lang="el-GR" sz="2000" dirty="0"/>
              <a:t>τα αυτοτελή έργα τρίτων π.χ. φωτογραφίες, διαγράμματα </a:t>
            </a:r>
            <a:r>
              <a:rPr lang="el-GR" sz="2000" dirty="0" smtClean="0"/>
              <a:t>κ.λπ., τα </a:t>
            </a:r>
            <a:r>
              <a:rPr lang="el-GR" sz="2000" dirty="0"/>
              <a:t>οποία εμπεριέχονται σε αυτό και τα οποία αναφέρονται μαζί με τους όρους χρήσης τους στο «Σημείωμα Χρήσης Έργων Τρίτων</a:t>
            </a:r>
            <a:r>
              <a:rPr lang="el-GR" sz="2000" dirty="0" smtClean="0"/>
              <a:t>».                     </a:t>
            </a:r>
          </a:p>
          <a:p>
            <a:pPr marL="0" indent="0">
              <a:buNone/>
            </a:pPr>
            <a:endParaRPr lang="el-GR" sz="2000" dirty="0"/>
          </a:p>
        </p:txBody>
      </p:sp>
      <p:pic>
        <p:nvPicPr>
          <p:cNvPr id="2056" name="Εικόνα 1" descr=" Λογότυπο για άδειες χρήσης creative commons, b y, n c, s a " title="Λογότυπο creative commons">
            <a:hlinkClick r:id="rId4"/>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3801422" y="3581400"/>
            <a:ext cx="1648660" cy="576064"/>
          </a:xfrm>
          <a:prstGeom prst="rect">
            <a:avLst/>
          </a:prstGeom>
          <a:noFill/>
          <a:extLst>
            <a:ext uri="{909E8E84-426E-40DD-AFC4-6F175D3DCCD1}">
              <a14:hiddenFill xmlns:a14="http://schemas.microsoft.com/office/drawing/2010/main">
                <a:solidFill>
                  <a:srgbClr val="FFFFFF"/>
                </a:solidFill>
              </a14:hiddenFill>
            </a:ext>
          </a:extLst>
        </p:spPr>
      </p:pic>
      <p:sp>
        <p:nvSpPr>
          <p:cNvPr id="6" name="Θέση περιεχομένου 2"/>
          <p:cNvSpPr txBox="1"/>
          <p:nvPr/>
        </p:nvSpPr>
        <p:spPr>
          <a:xfrm>
            <a:off x="533400" y="4224704"/>
            <a:ext cx="8229600" cy="2252296"/>
          </a:xfrm>
          <a:prstGeom prst="rect">
            <a:avLst/>
          </a:prstGeom>
        </p:spPr>
        <p:txBody>
          <a:bodyPr vert="horz" wrap="square" lIns="91440" tIns="45720" rIns="91440" bIns="45720" rtlCol="0" anchor="ctr">
            <a:normAutofit/>
          </a:bodyPr>
          <a:lstStyle/>
          <a:p>
            <a:pPr>
              <a:spcAft>
                <a:spcPts val="600"/>
              </a:spcAft>
            </a:pPr>
            <a:r>
              <a:rPr lang="el-GR" sz="1400" dirty="0"/>
              <a:t>[1] </a:t>
            </a:r>
            <a:r>
              <a:rPr lang="el-GR" sz="1400" dirty="0">
                <a:hlinkClick r:id="rId6" tooltip="Μετάβαση στην Άδεια Χρήσης"/>
              </a:rPr>
              <a:t>http://creativecommons.org/licenses/by-nc-sa/4.0/ </a:t>
            </a:r>
            <a:endParaRPr lang="el-GR" sz="1400" dirty="0"/>
          </a:p>
          <a:p>
            <a:r>
              <a:rPr lang="el-GR" sz="1400" dirty="0"/>
              <a:t>Ως </a:t>
            </a:r>
            <a:r>
              <a:rPr lang="el-GR" sz="1400" b="1" dirty="0"/>
              <a:t>Μη Εμπορική</a:t>
            </a:r>
            <a:r>
              <a:rPr lang="el-GR" sz="1400" dirty="0"/>
              <a:t> ορίζεται η χρήση:</a:t>
            </a:r>
          </a:p>
          <a:p>
            <a:pPr marL="800100" lvl="1" indent="-342900">
              <a:buFont typeface="Arial" panose="020B0604020202020204" pitchFamily="34" charset="0"/>
              <a:buChar char="•"/>
            </a:pPr>
            <a:r>
              <a:rPr lang="el-GR" sz="1400" dirty="0"/>
              <a:t>που δεν περιλαμβάνει άμεσο ή έμμεσο οικονομικό όφελος από την χρήση του έργου, για το διανομέα του έργου και </a:t>
            </a:r>
            <a:r>
              <a:rPr lang="el-GR" sz="1400" dirty="0" err="1" smtClean="0"/>
              <a:t>αδειοδόχο</a:t>
            </a:r>
            <a:r>
              <a:rPr lang="el-GR" sz="1400" dirty="0"/>
              <a:t>,</a:t>
            </a:r>
          </a:p>
          <a:p>
            <a:pPr marL="800100" lvl="1" indent="-342900">
              <a:buFont typeface="Arial" panose="020B0604020202020204" pitchFamily="34" charset="0"/>
              <a:buChar char="•"/>
            </a:pPr>
            <a:r>
              <a:rPr lang="el-GR" sz="1400" dirty="0"/>
              <a:t>που</a:t>
            </a:r>
            <a:r>
              <a:rPr lang="en-GB" sz="1400" dirty="0"/>
              <a:t> </a:t>
            </a:r>
            <a:r>
              <a:rPr lang="el-GR" sz="1400" dirty="0"/>
              <a:t>δεν περιλαμβάνει οικονομική συναλλαγή ως προϋπόθεση για τη χρήση ή πρόσβαση στο </a:t>
            </a:r>
            <a:r>
              <a:rPr lang="el-GR" sz="1400" dirty="0" smtClean="0"/>
              <a:t>έργο,</a:t>
            </a:r>
            <a:endParaRPr lang="el-GR" sz="1400" dirty="0"/>
          </a:p>
          <a:p>
            <a:pPr marL="800100" lvl="1" indent="-342900">
              <a:spcAft>
                <a:spcPts val="600"/>
              </a:spcAft>
              <a:buFont typeface="Arial" panose="020B0604020202020204" pitchFamily="34" charset="0"/>
              <a:buChar char="•"/>
            </a:pPr>
            <a:r>
              <a:rPr lang="el-GR" sz="1400" dirty="0"/>
              <a:t>που</a:t>
            </a:r>
            <a:r>
              <a:rPr lang="en-GB" sz="1400" dirty="0"/>
              <a:t> </a:t>
            </a:r>
            <a:r>
              <a:rPr lang="el-GR" sz="1400" dirty="0"/>
              <a:t>δεν προσπορίζει στο διανομέα του έργου και</a:t>
            </a:r>
            <a:r>
              <a:rPr lang="en-GB" sz="1400" dirty="0"/>
              <a:t> </a:t>
            </a:r>
            <a:r>
              <a:rPr lang="el-GR" sz="1400" dirty="0" err="1"/>
              <a:t>αδειοδόχο</a:t>
            </a:r>
            <a:r>
              <a:rPr lang="en-GB" sz="1400" dirty="0"/>
              <a:t> </a:t>
            </a:r>
            <a:r>
              <a:rPr lang="el-GR" sz="1400" dirty="0"/>
              <a:t>έμμεσο οικονομικό όφελος (π.χ. διαφημίσεις) από την προβολή του έργου σε διαδικτυακό </a:t>
            </a:r>
            <a:r>
              <a:rPr lang="el-GR" sz="1400" dirty="0" smtClean="0"/>
              <a:t>τόπο.</a:t>
            </a:r>
            <a:endParaRPr lang="el-GR" sz="1400" dirty="0"/>
          </a:p>
          <a:p>
            <a:r>
              <a:rPr lang="el-GR" sz="1400" dirty="0" smtClean="0"/>
              <a:t>Ο </a:t>
            </a:r>
            <a:r>
              <a:rPr lang="el-GR" sz="1400" dirty="0"/>
              <a:t>δικαιούχος μπορεί να παρέχει στον </a:t>
            </a:r>
            <a:r>
              <a:rPr lang="el-GR" sz="1400" dirty="0" err="1"/>
              <a:t>αδειοδόχο</a:t>
            </a:r>
            <a:r>
              <a:rPr lang="el-GR" sz="1400" dirty="0"/>
              <a:t> ξεχωριστή άδεια να χρησιμοποιεί το έργο για εμπορική χρήση, εφόσον αυτό του ζητηθεί</a:t>
            </a:r>
            <a:r>
              <a:rPr lang="el-GR" sz="1400" dirty="0" smtClean="0"/>
              <a:t>.</a:t>
            </a:r>
            <a:endParaRPr lang="el-GR" sz="1400" dirty="0"/>
          </a:p>
        </p:txBody>
      </p:sp>
    </p:spTree>
    <p:custDataLst>
      <p:tags r:id="rId1"/>
    </p:custDataLst>
    <p:extLst>
      <p:ext uri="{BB962C8B-B14F-4D97-AF65-F5344CB8AC3E}">
        <p14:creationId xmlns:p14="http://schemas.microsoft.com/office/powerpoint/2010/main" val="321388963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l-GR" b="1" dirty="0"/>
              <a:t>Διατήρηση </a:t>
            </a:r>
            <a:r>
              <a:rPr lang="el-GR" b="1" dirty="0" smtClean="0"/>
              <a:t>Σημειωμάτων</a:t>
            </a:r>
            <a:endParaRPr lang="el-GR" b="1" dirty="0"/>
          </a:p>
        </p:txBody>
      </p:sp>
      <p:sp>
        <p:nvSpPr>
          <p:cNvPr id="3" name="Θέση περιεχομένου 1"/>
          <p:cNvSpPr>
            <a:spLocks noGrp="1"/>
          </p:cNvSpPr>
          <p:nvPr>
            <p:ph idx="1"/>
          </p:nvPr>
        </p:nvSpPr>
        <p:spPr/>
        <p:txBody>
          <a:bodyPr>
            <a:normAutofit/>
          </a:bodyPr>
          <a:lstStyle/>
          <a:p>
            <a:pPr marL="0" indent="0">
              <a:spcBef>
                <a:spcPts val="0"/>
              </a:spcBef>
              <a:buNone/>
            </a:pPr>
            <a:endParaRPr lang="el-GR" sz="2400" dirty="0" smtClean="0"/>
          </a:p>
          <a:p>
            <a:pPr marL="0" indent="0">
              <a:spcBef>
                <a:spcPts val="0"/>
              </a:spcBef>
              <a:spcAft>
                <a:spcPts val="1800"/>
              </a:spcAft>
              <a:buNone/>
            </a:pPr>
            <a:r>
              <a:rPr lang="el-GR" sz="2400" dirty="0" smtClean="0"/>
              <a:t>Οποιαδήποτε </a:t>
            </a:r>
            <a:r>
              <a:rPr lang="el-GR" sz="2400" dirty="0"/>
              <a:t>αναπαραγωγή ή διασκευή του υλικού θα πρέπει να συμπεριλαμβάνει:</a:t>
            </a:r>
          </a:p>
          <a:p>
            <a:pPr lvl="2" indent="-347472">
              <a:spcBef>
                <a:spcPts val="0"/>
              </a:spcBef>
              <a:spcAft>
                <a:spcPts val="600"/>
              </a:spcAft>
              <a:buFont typeface="Wingdings" panose="05000000000000000000" pitchFamily="2" charset="2"/>
              <a:buChar char="§"/>
            </a:pPr>
            <a:r>
              <a:rPr lang="el-GR" sz="2000" dirty="0" smtClean="0"/>
              <a:t>το</a:t>
            </a:r>
            <a:r>
              <a:rPr lang="en-US" sz="2000" dirty="0" smtClean="0"/>
              <a:t> </a:t>
            </a:r>
            <a:r>
              <a:rPr lang="el-GR" sz="2000" dirty="0" smtClean="0"/>
              <a:t>Σημείωμα</a:t>
            </a:r>
            <a:r>
              <a:rPr lang="en-US" sz="2000" dirty="0" smtClean="0"/>
              <a:t> Αναφοράς</a:t>
            </a:r>
            <a:r>
              <a:rPr lang="el-GR" sz="2000" dirty="0" smtClean="0"/>
              <a:t>,</a:t>
            </a:r>
            <a:endParaRPr lang="el-GR" sz="2000" dirty="0"/>
          </a:p>
          <a:p>
            <a:pPr lvl="2" indent="-347472">
              <a:spcBef>
                <a:spcPts val="0"/>
              </a:spcBef>
              <a:spcAft>
                <a:spcPts val="600"/>
              </a:spcAft>
              <a:buFont typeface="Wingdings" panose="05000000000000000000" pitchFamily="2" charset="2"/>
              <a:buChar char="§"/>
            </a:pPr>
            <a:r>
              <a:rPr lang="el-GR" sz="2000" dirty="0" smtClean="0"/>
              <a:t>το</a:t>
            </a:r>
            <a:r>
              <a:rPr lang="en-US" sz="2000" dirty="0" smtClean="0"/>
              <a:t> </a:t>
            </a:r>
            <a:r>
              <a:rPr lang="el-GR" sz="2000" dirty="0" smtClean="0"/>
              <a:t>Σημείωμα</a:t>
            </a:r>
            <a:r>
              <a:rPr lang="en-US" sz="2000" dirty="0" smtClean="0"/>
              <a:t> Αδειοδότησης</a:t>
            </a:r>
            <a:r>
              <a:rPr lang="el-GR" sz="2000" dirty="0" smtClean="0"/>
              <a:t>,</a:t>
            </a:r>
            <a:endParaRPr lang="el-GR" sz="2000" dirty="0"/>
          </a:p>
          <a:p>
            <a:pPr lvl="2" indent="-347472">
              <a:spcBef>
                <a:spcPts val="0"/>
              </a:spcBef>
              <a:spcAft>
                <a:spcPts val="600"/>
              </a:spcAft>
              <a:buFont typeface="Wingdings" panose="05000000000000000000" pitchFamily="2" charset="2"/>
              <a:buChar char="§"/>
            </a:pPr>
            <a:r>
              <a:rPr lang="el-GR" sz="2000" dirty="0" smtClean="0"/>
              <a:t>τη</a:t>
            </a:r>
            <a:r>
              <a:rPr lang="en-US" sz="2000" dirty="0" smtClean="0"/>
              <a:t> </a:t>
            </a:r>
            <a:r>
              <a:rPr lang="el-GR" sz="2000" dirty="0"/>
              <a:t>Δ</a:t>
            </a:r>
            <a:r>
              <a:rPr lang="el-GR" sz="2000" dirty="0" smtClean="0"/>
              <a:t>ήλωση</a:t>
            </a:r>
            <a:r>
              <a:rPr lang="en-US" sz="2000" dirty="0" smtClean="0"/>
              <a:t> </a:t>
            </a:r>
            <a:r>
              <a:rPr lang="el-GR" sz="2000" dirty="0" smtClean="0"/>
              <a:t>Διατήρησης Σημειωμάτων,</a:t>
            </a:r>
            <a:endParaRPr lang="el-GR" sz="2000" dirty="0"/>
          </a:p>
          <a:p>
            <a:pPr lvl="2" indent="-347472">
              <a:spcBef>
                <a:spcPts val="0"/>
              </a:spcBef>
              <a:spcAft>
                <a:spcPts val="1800"/>
              </a:spcAft>
              <a:buFont typeface="Wingdings" panose="05000000000000000000" pitchFamily="2" charset="2"/>
              <a:buChar char="§"/>
            </a:pPr>
            <a:r>
              <a:rPr lang="el-GR" sz="2000" dirty="0"/>
              <a:t>τ</a:t>
            </a:r>
            <a:r>
              <a:rPr lang="el-GR" sz="2000" dirty="0" smtClean="0"/>
              <a:t>ο Σημείωμα Χρήσης Έργων Τρίτων.</a:t>
            </a:r>
            <a:endParaRPr lang="el-GR" sz="2000" dirty="0"/>
          </a:p>
          <a:p>
            <a:pPr marL="0" indent="0">
              <a:spcBef>
                <a:spcPts val="0"/>
              </a:spcBef>
              <a:buNone/>
            </a:pPr>
            <a:r>
              <a:rPr lang="el-GR" sz="2400" dirty="0"/>
              <a:t>μαζί με τους συνοδευόμενους </a:t>
            </a:r>
            <a:r>
              <a:rPr lang="el-GR" sz="2400" dirty="0" err="1"/>
              <a:t>υπερσυνδέσμους</a:t>
            </a:r>
            <a:r>
              <a:rPr lang="el-GR" sz="2400" dirty="0"/>
              <a:t>.</a:t>
            </a:r>
          </a:p>
          <a:p>
            <a:endParaRPr lang="el-GR" sz="2000" dirty="0"/>
          </a:p>
        </p:txBody>
      </p:sp>
    </p:spTree>
    <p:extLst>
      <p:ext uri="{BB962C8B-B14F-4D97-AF65-F5344CB8AC3E}">
        <p14:creationId xmlns:p14="http://schemas.microsoft.com/office/powerpoint/2010/main" val="9230392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Autofit/>
          </a:bodyPr>
          <a:lstStyle/>
          <a:p>
            <a:r>
              <a:rPr lang="el-GR" sz="4000" b="1" dirty="0"/>
              <a:t>Σημείωμα Χρήσης </a:t>
            </a:r>
            <a:r>
              <a:rPr lang="el-GR" sz="4000" b="1" dirty="0" smtClean="0"/>
              <a:t>Έργων Τρίτων</a:t>
            </a:r>
            <a:r>
              <a:rPr lang="en-US" sz="4000" b="1" dirty="0" smtClean="0"/>
              <a:t> </a:t>
            </a:r>
            <a:r>
              <a:rPr lang="el-GR" sz="4000" b="1" dirty="0" smtClean="0"/>
              <a:t/>
            </a:r>
            <a:br>
              <a:rPr lang="el-GR" sz="4000" b="1" dirty="0" smtClean="0"/>
            </a:br>
            <a:r>
              <a:rPr lang="en-US" sz="4000" b="1" dirty="0" smtClean="0"/>
              <a:t>(1/</a:t>
            </a:r>
            <a:r>
              <a:rPr lang="el-GR" sz="4000" b="1" dirty="0"/>
              <a:t>2</a:t>
            </a:r>
            <a:r>
              <a:rPr lang="en-US" sz="4000" b="1" dirty="0" smtClean="0"/>
              <a:t>)</a:t>
            </a:r>
            <a:endParaRPr lang="el-GR" sz="4000" b="1" dirty="0"/>
          </a:p>
        </p:txBody>
      </p:sp>
      <p:sp>
        <p:nvSpPr>
          <p:cNvPr id="3" name="Θέση περιεχομένου 1"/>
          <p:cNvSpPr>
            <a:spLocks noGrp="1"/>
          </p:cNvSpPr>
          <p:nvPr>
            <p:ph idx="1"/>
          </p:nvPr>
        </p:nvSpPr>
        <p:spPr/>
        <p:txBody>
          <a:bodyPr>
            <a:noAutofit/>
          </a:bodyPr>
          <a:lstStyle/>
          <a:p>
            <a:pPr marL="0" indent="0">
              <a:spcBef>
                <a:spcPts val="0"/>
              </a:spcBef>
              <a:spcAft>
                <a:spcPts val="1200"/>
              </a:spcAft>
              <a:buNone/>
            </a:pPr>
            <a:r>
              <a:rPr lang="el-GR" sz="2400" dirty="0" smtClean="0"/>
              <a:t>Το </a:t>
            </a:r>
            <a:r>
              <a:rPr lang="el-GR" sz="2400" dirty="0"/>
              <a:t>Έργο αυτό κάνει χρήση των ακόλουθων έργων:</a:t>
            </a:r>
          </a:p>
          <a:p>
            <a:pPr lvl="1">
              <a:spcBef>
                <a:spcPts val="0"/>
              </a:spcBef>
              <a:buFont typeface="Arial" panose="020B0604020202020204" pitchFamily="34" charset="0"/>
              <a:buChar char="•"/>
            </a:pPr>
            <a:r>
              <a:rPr lang="el-GR" sz="2000" dirty="0" smtClean="0">
                <a:solidFill>
                  <a:srgbClr val="FF0000"/>
                </a:solidFill>
              </a:rPr>
              <a:t>Εικόνα </a:t>
            </a:r>
            <a:r>
              <a:rPr lang="el-GR" sz="2000" dirty="0">
                <a:solidFill>
                  <a:srgbClr val="FF0000"/>
                </a:solidFill>
              </a:rPr>
              <a:t>2</a:t>
            </a:r>
            <a:r>
              <a:rPr lang="el-GR" sz="2000" dirty="0" smtClean="0"/>
              <a:t>: </a:t>
            </a:r>
            <a:r>
              <a:rPr lang="en-US" sz="2000" dirty="0" err="1"/>
              <a:t>Muhrbeck</a:t>
            </a:r>
            <a:r>
              <a:rPr lang="en-US" sz="2000" dirty="0"/>
              <a:t>, P. and A.-C. </a:t>
            </a:r>
            <a:r>
              <a:rPr lang="en-US" sz="2000" dirty="0" err="1"/>
              <a:t>Eliasson</a:t>
            </a:r>
            <a:r>
              <a:rPr lang="en-US" sz="2000" dirty="0"/>
              <a:t>. 1987. Influence of pH and ionic strength on the viscoelastic properties of starch gels- a comparison of potato and cassava starches. Carbohydrate Polymers 7: </a:t>
            </a:r>
            <a:r>
              <a:rPr lang="en-US" sz="2000" dirty="0" smtClean="0"/>
              <a:t>291-300</a:t>
            </a:r>
            <a:r>
              <a:rPr lang="el-GR" sz="2000" dirty="0" smtClean="0"/>
              <a:t>. </a:t>
            </a:r>
            <a:r>
              <a:rPr lang="en-US" sz="2000" dirty="0" smtClean="0"/>
              <a:t> </a:t>
            </a:r>
            <a:r>
              <a:rPr lang="el-GR" sz="2000" dirty="0" smtClean="0"/>
              <a:t>Δεν υπόκειται σε άδεια χρήσης. </a:t>
            </a:r>
          </a:p>
          <a:p>
            <a:pPr marL="747522" lvl="2" indent="0">
              <a:spcBef>
                <a:spcPts val="0"/>
              </a:spcBef>
              <a:spcAft>
                <a:spcPts val="1800"/>
              </a:spcAft>
              <a:buNone/>
            </a:pPr>
            <a:r>
              <a:rPr lang="el-GR" sz="2000" dirty="0" smtClean="0"/>
              <a:t>Πηγή: </a:t>
            </a:r>
            <a:r>
              <a:rPr lang="en-US" sz="2000" dirty="0">
                <a:hlinkClick r:id="rId3" tooltip="Μετάβαση στην ιστοσελίδα"/>
              </a:rPr>
              <a:t>http://food.oregonstate.edu/learn/starch.html </a:t>
            </a:r>
            <a:endParaRPr lang="el-GR" sz="2000" dirty="0" smtClean="0"/>
          </a:p>
          <a:p>
            <a:pPr lvl="1">
              <a:spcBef>
                <a:spcPts val="0"/>
              </a:spcBef>
              <a:buFont typeface="Arial" panose="020B0604020202020204" pitchFamily="34" charset="0"/>
              <a:buChar char="•"/>
            </a:pPr>
            <a:r>
              <a:rPr lang="el-GR" sz="2000" dirty="0" smtClean="0">
                <a:solidFill>
                  <a:srgbClr val="FF0000"/>
                </a:solidFill>
              </a:rPr>
              <a:t>Εικόνα 3</a:t>
            </a:r>
            <a:r>
              <a:rPr lang="el-GR" sz="2000" dirty="0" smtClean="0"/>
              <a:t>:</a:t>
            </a:r>
            <a:r>
              <a:rPr lang="el-GR" sz="2000" dirty="0" smtClean="0">
                <a:solidFill>
                  <a:srgbClr val="FF0000"/>
                </a:solidFill>
              </a:rPr>
              <a:t> </a:t>
            </a:r>
            <a:r>
              <a:rPr lang="en-US" sz="2000" dirty="0" smtClean="0"/>
              <a:t>James A. Sullivan. </a:t>
            </a:r>
            <a:endParaRPr lang="el-GR" sz="2000" dirty="0" smtClean="0"/>
          </a:p>
          <a:p>
            <a:pPr marL="747522" lvl="2" indent="0">
              <a:spcBef>
                <a:spcPts val="0"/>
              </a:spcBef>
              <a:buNone/>
            </a:pPr>
            <a:r>
              <a:rPr lang="el-GR" sz="2000" dirty="0" smtClean="0"/>
              <a:t>Όροι Χρήσης: </a:t>
            </a:r>
            <a:r>
              <a:rPr lang="en-US" sz="2000" dirty="0" smtClean="0">
                <a:hlinkClick r:id="rId4" tooltip="Μετάβαση στους όρους χρήσης"/>
              </a:rPr>
              <a:t>http</a:t>
            </a:r>
            <a:r>
              <a:rPr lang="en-US" sz="2000" dirty="0">
                <a:hlinkClick r:id="rId4" tooltip="Μετάβαση στους όρους χρήσης"/>
              </a:rPr>
              <a:t>://www.cellsalive.com/permissn.htm</a:t>
            </a:r>
            <a:r>
              <a:rPr lang="el-GR" sz="2000" dirty="0" smtClean="0">
                <a:hlinkClick r:id="rId4" tooltip="Μετάβαση στους όρους χρήσης"/>
              </a:rPr>
              <a:t> </a:t>
            </a:r>
            <a:r>
              <a:rPr lang="el-GR" sz="2000" dirty="0" smtClean="0"/>
              <a:t>. </a:t>
            </a:r>
          </a:p>
          <a:p>
            <a:pPr marL="747522" lvl="2" indent="0">
              <a:spcBef>
                <a:spcPts val="0"/>
              </a:spcBef>
              <a:spcAft>
                <a:spcPts val="1800"/>
              </a:spcAft>
              <a:buNone/>
            </a:pPr>
            <a:r>
              <a:rPr lang="el-GR" sz="2000" dirty="0" smtClean="0"/>
              <a:t>Πηγή: </a:t>
            </a:r>
            <a:r>
              <a:rPr lang="en-US" sz="2000" dirty="0">
                <a:hlinkClick r:id="rId5" tooltip="Μετάβση στην ιστοσελίδα"/>
              </a:rPr>
              <a:t>http://www.cellsalive.com/ecoli.htm</a:t>
            </a:r>
            <a:endParaRPr lang="en-US" sz="2000" dirty="0"/>
          </a:p>
          <a:p>
            <a:pPr marL="804672" lvl="1" indent="-342900">
              <a:spcBef>
                <a:spcPts val="0"/>
              </a:spcBef>
              <a:buFont typeface="Arial" panose="020B0604020202020204" pitchFamily="34" charset="0"/>
              <a:buChar char="•"/>
            </a:pPr>
            <a:r>
              <a:rPr lang="el-GR" sz="2000" dirty="0" smtClean="0">
                <a:solidFill>
                  <a:srgbClr val="FF0000"/>
                </a:solidFill>
              </a:rPr>
              <a:t>Εικόνα </a:t>
            </a:r>
            <a:r>
              <a:rPr lang="el-GR" sz="2000" dirty="0">
                <a:solidFill>
                  <a:srgbClr val="FF0000"/>
                </a:solidFill>
              </a:rPr>
              <a:t>4: </a:t>
            </a:r>
            <a:r>
              <a:rPr lang="el-GR" sz="2000" dirty="0">
                <a:solidFill>
                  <a:prstClr val="black"/>
                </a:solidFill>
              </a:rPr>
              <a:t>Πανελλήνιο Σχολικό Δίκτυο</a:t>
            </a:r>
            <a:r>
              <a:rPr lang="en-US" sz="2000" dirty="0">
                <a:solidFill>
                  <a:prstClr val="black"/>
                </a:solidFill>
              </a:rPr>
              <a:t>. </a:t>
            </a:r>
            <a:endParaRPr lang="el-GR" sz="2000" dirty="0">
              <a:solidFill>
                <a:prstClr val="black"/>
              </a:solidFill>
            </a:endParaRPr>
          </a:p>
          <a:p>
            <a:pPr marL="747522" lvl="1" indent="0">
              <a:spcBef>
                <a:spcPts val="0"/>
              </a:spcBef>
              <a:buNone/>
            </a:pPr>
            <a:r>
              <a:rPr lang="el-GR" sz="2000" dirty="0">
                <a:solidFill>
                  <a:prstClr val="black"/>
                </a:solidFill>
              </a:rPr>
              <a:t>Όροι χρήσης: </a:t>
            </a:r>
            <a:r>
              <a:rPr lang="en-US" sz="2000" dirty="0">
                <a:solidFill>
                  <a:prstClr val="black"/>
                </a:solidFill>
                <a:hlinkClick r:id="rId6" tooltip="Μετάβαση στους Όρους χρήσης"/>
              </a:rPr>
              <a:t>http://www.sch.gr/article/191</a:t>
            </a:r>
            <a:r>
              <a:rPr lang="el-GR" sz="2000" dirty="0">
                <a:solidFill>
                  <a:prstClr val="black"/>
                </a:solidFill>
              </a:rPr>
              <a:t>. </a:t>
            </a:r>
          </a:p>
          <a:p>
            <a:pPr marL="747522" lvl="1" indent="0">
              <a:spcBef>
                <a:spcPts val="0"/>
              </a:spcBef>
              <a:buNone/>
            </a:pPr>
            <a:r>
              <a:rPr lang="el-GR" sz="2000" dirty="0">
                <a:solidFill>
                  <a:prstClr val="black"/>
                </a:solidFill>
              </a:rPr>
              <a:t>Πηγή: </a:t>
            </a:r>
            <a:r>
              <a:rPr lang="en-US" sz="2000" dirty="0">
                <a:solidFill>
                  <a:srgbClr val="FF0000"/>
                </a:solidFill>
                <a:hlinkClick r:id="rId7" tooltip="Μετάβαση στην ιστοσελίδα"/>
              </a:rPr>
              <a:t>http://users.sch.gr//thomalekos/piramida.htm</a:t>
            </a:r>
            <a:endParaRPr lang="el-GR" sz="2000" dirty="0"/>
          </a:p>
        </p:txBody>
      </p:sp>
    </p:spTree>
    <p:extLst>
      <p:ext uri="{BB962C8B-B14F-4D97-AF65-F5344CB8AC3E}">
        <p14:creationId xmlns:p14="http://schemas.microsoft.com/office/powerpoint/2010/main" val="1673589851"/>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b="1" dirty="0"/>
              <a:t>Σημείωμα Χρήσης Έργων Τρίτων</a:t>
            </a:r>
            <a:r>
              <a:rPr lang="en-US" b="1" dirty="0"/>
              <a:t> </a:t>
            </a:r>
            <a:r>
              <a:rPr lang="el-GR" b="1" dirty="0"/>
              <a:t/>
            </a:r>
            <a:br>
              <a:rPr lang="el-GR" b="1" dirty="0"/>
            </a:br>
            <a:r>
              <a:rPr lang="en-US" b="1" dirty="0" smtClean="0"/>
              <a:t>(</a:t>
            </a:r>
            <a:r>
              <a:rPr lang="el-GR" b="1" dirty="0" smtClean="0"/>
              <a:t>2</a:t>
            </a:r>
            <a:r>
              <a:rPr lang="en-US" b="1" dirty="0" smtClean="0"/>
              <a:t>/</a:t>
            </a:r>
            <a:r>
              <a:rPr lang="el-GR" b="1" dirty="0"/>
              <a:t>2</a:t>
            </a:r>
            <a:r>
              <a:rPr lang="en-US" b="1" dirty="0" smtClean="0"/>
              <a:t>)</a:t>
            </a:r>
            <a:endParaRPr lang="el-GR" dirty="0"/>
          </a:p>
        </p:txBody>
      </p:sp>
      <p:sp>
        <p:nvSpPr>
          <p:cNvPr id="3" name="Θέση περιεχομένου 1"/>
          <p:cNvSpPr>
            <a:spLocks noGrp="1"/>
          </p:cNvSpPr>
          <p:nvPr>
            <p:ph idx="1"/>
          </p:nvPr>
        </p:nvSpPr>
        <p:spPr/>
        <p:txBody>
          <a:bodyPr>
            <a:normAutofit/>
          </a:bodyPr>
          <a:lstStyle/>
          <a:p>
            <a:pPr marL="740664" lvl="1" indent="-342900">
              <a:spcBef>
                <a:spcPts val="0"/>
              </a:spcBef>
              <a:buFont typeface="Arial" panose="020B0604020202020204" pitchFamily="34" charset="0"/>
              <a:buChar char="•"/>
            </a:pPr>
            <a:r>
              <a:rPr lang="el-GR" sz="2000" dirty="0">
                <a:solidFill>
                  <a:srgbClr val="FF0000"/>
                </a:solidFill>
              </a:rPr>
              <a:t>Εικόνα </a:t>
            </a:r>
            <a:r>
              <a:rPr lang="en-US" sz="2000" dirty="0">
                <a:solidFill>
                  <a:srgbClr val="FF0000"/>
                </a:solidFill>
              </a:rPr>
              <a:t>5</a:t>
            </a:r>
            <a:r>
              <a:rPr lang="el-GR" sz="2000" dirty="0">
                <a:solidFill>
                  <a:srgbClr val="FF0000"/>
                </a:solidFill>
              </a:rPr>
              <a:t>: </a:t>
            </a:r>
            <a:r>
              <a:rPr lang="en-US" sz="2000" dirty="0" err="1" smtClean="0"/>
              <a:t>Oldways</a:t>
            </a:r>
            <a:r>
              <a:rPr lang="el-GR" sz="2000" dirty="0" smtClean="0"/>
              <a:t> – </a:t>
            </a:r>
            <a:r>
              <a:rPr lang="en-US" sz="2000" dirty="0" smtClean="0"/>
              <a:t>Cornell</a:t>
            </a:r>
            <a:r>
              <a:rPr lang="el-GR" sz="2000" dirty="0" smtClean="0"/>
              <a:t> </a:t>
            </a:r>
            <a:r>
              <a:rPr lang="en-US" sz="2000" dirty="0" smtClean="0"/>
              <a:t>China</a:t>
            </a:r>
            <a:r>
              <a:rPr lang="el-GR" sz="2000" dirty="0" smtClean="0"/>
              <a:t> </a:t>
            </a:r>
            <a:r>
              <a:rPr lang="en-US" sz="2000" dirty="0" smtClean="0"/>
              <a:t>Oxford</a:t>
            </a:r>
            <a:r>
              <a:rPr lang="el-GR" sz="2000" dirty="0" smtClean="0"/>
              <a:t>,</a:t>
            </a:r>
            <a:r>
              <a:rPr lang="en-US" sz="2000" dirty="0" smtClean="0"/>
              <a:t> </a:t>
            </a:r>
            <a:r>
              <a:rPr lang="en-US" sz="2000" dirty="0"/>
              <a:t>Project on Nutrition, Health and </a:t>
            </a:r>
            <a:r>
              <a:rPr lang="en-US" sz="2000" dirty="0" smtClean="0"/>
              <a:t>Environment</a:t>
            </a:r>
            <a:r>
              <a:rPr lang="el-GR" sz="2000" dirty="0" smtClean="0"/>
              <a:t> – </a:t>
            </a:r>
            <a:r>
              <a:rPr lang="en-US" sz="2000" dirty="0" smtClean="0"/>
              <a:t>Harvard</a:t>
            </a:r>
            <a:r>
              <a:rPr lang="el-GR" sz="2000" dirty="0" smtClean="0"/>
              <a:t> </a:t>
            </a:r>
            <a:r>
              <a:rPr lang="en-US" sz="2000" dirty="0" smtClean="0"/>
              <a:t>School </a:t>
            </a:r>
            <a:r>
              <a:rPr lang="en-US" sz="2000" dirty="0"/>
              <a:t>of Public </a:t>
            </a:r>
            <a:r>
              <a:rPr lang="en-US" sz="2000" dirty="0" smtClean="0"/>
              <a:t>Health</a:t>
            </a:r>
            <a:r>
              <a:rPr lang="el-GR" sz="2000" dirty="0"/>
              <a:t> </a:t>
            </a:r>
            <a:r>
              <a:rPr lang="el-GR" sz="2000" dirty="0" smtClean="0"/>
              <a:t>– </a:t>
            </a:r>
            <a:r>
              <a:rPr lang="en-US" sz="2000" dirty="0" smtClean="0"/>
              <a:t>International</a:t>
            </a:r>
            <a:r>
              <a:rPr lang="el-GR" sz="2000" dirty="0" smtClean="0"/>
              <a:t> </a:t>
            </a:r>
            <a:r>
              <a:rPr lang="en-US" sz="2000" dirty="0" smtClean="0"/>
              <a:t>Conference </a:t>
            </a:r>
            <a:r>
              <a:rPr lang="en-US" sz="2000" dirty="0"/>
              <a:t>on the Diets of Asia in San Francisco in </a:t>
            </a:r>
            <a:r>
              <a:rPr lang="en-US" sz="2000" dirty="0" smtClean="0"/>
              <a:t>1995</a:t>
            </a:r>
            <a:r>
              <a:rPr lang="el-GR" sz="2000" dirty="0" smtClean="0"/>
              <a:t>. </a:t>
            </a:r>
          </a:p>
          <a:p>
            <a:pPr marL="747522" lvl="1" indent="0">
              <a:spcBef>
                <a:spcPts val="0"/>
              </a:spcBef>
              <a:buNone/>
            </a:pPr>
            <a:r>
              <a:rPr lang="el-GR" sz="2000" dirty="0" smtClean="0"/>
              <a:t>Όροι </a:t>
            </a:r>
            <a:r>
              <a:rPr lang="el-GR" sz="2000" dirty="0"/>
              <a:t>χρήσης: </a:t>
            </a:r>
            <a:r>
              <a:rPr lang="en-US" sz="2000" dirty="0">
                <a:hlinkClick r:id="rId2" tooltip="Μετάβαση στους Όρους χρήσης"/>
              </a:rPr>
              <a:t>http://</a:t>
            </a:r>
            <a:r>
              <a:rPr lang="en-US" sz="2000" dirty="0" smtClean="0">
                <a:hlinkClick r:id="rId2" tooltip="Μετάβαση στους Όρους χρήσης"/>
              </a:rPr>
              <a:t>oldwayspt.org/licensing</a:t>
            </a:r>
            <a:r>
              <a:rPr lang="el-GR" sz="2000" dirty="0" smtClean="0"/>
              <a:t> Πηγή:</a:t>
            </a:r>
            <a:r>
              <a:rPr lang="en-US" sz="2000" dirty="0" smtClean="0">
                <a:hlinkClick r:id="rId3" tooltip="Μετάβαση στην ιστοσελίδα"/>
              </a:rPr>
              <a:t>http</a:t>
            </a:r>
            <a:r>
              <a:rPr lang="en-US" sz="2000" dirty="0">
                <a:hlinkClick r:id="rId3" tooltip="Μετάβαση στην ιστοσελίδα"/>
              </a:rPr>
              <a:t>://</a:t>
            </a:r>
            <a:r>
              <a:rPr lang="en-US" sz="2000" dirty="0" smtClean="0">
                <a:hlinkClick r:id="rId3" tooltip="Μετάβαση στην ιστοσελίδα"/>
              </a:rPr>
              <a:t>oldwayspt.org/resources/heritage-pyramids/asian-diet-pyramid</a:t>
            </a:r>
            <a:endParaRPr lang="el-GR" sz="2000" dirty="0" smtClean="0"/>
          </a:p>
        </p:txBody>
      </p:sp>
    </p:spTree>
    <p:extLst>
      <p:ext uri="{BB962C8B-B14F-4D97-AF65-F5344CB8AC3E}">
        <p14:creationId xmlns:p14="http://schemas.microsoft.com/office/powerpoint/2010/main" val="418511938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Τίτλος 1"/>
          <p:cNvSpPr>
            <a:spLocks noGrp="1"/>
          </p:cNvSpPr>
          <p:nvPr>
            <p:ph type="title"/>
          </p:nvPr>
        </p:nvSpPr>
        <p:spPr/>
        <p:txBody>
          <a:bodyPr/>
          <a:lstStyle/>
          <a:p>
            <a:r>
              <a:rPr lang="el-GR" altLang="el-GR" b="1" dirty="0" smtClean="0">
                <a:solidFill>
                  <a:srgbClr val="333333"/>
                </a:solidFill>
              </a:rPr>
              <a:t>Σκοποί ενότητας </a:t>
            </a:r>
          </a:p>
        </p:txBody>
      </p:sp>
      <p:sp>
        <p:nvSpPr>
          <p:cNvPr id="2" name="Θέση περιεχομένου 1"/>
          <p:cNvSpPr>
            <a:spLocks noGrp="1"/>
          </p:cNvSpPr>
          <p:nvPr>
            <p:ph idx="1"/>
            <p:custDataLst>
              <p:tags r:id="rId1"/>
            </p:custDataLst>
          </p:nvPr>
        </p:nvSpPr>
        <p:spPr/>
        <p:txBody>
          <a:bodyPr rtlCol="0">
            <a:normAutofit/>
          </a:bodyPr>
          <a:lstStyle/>
          <a:p>
            <a:pPr fontAlgn="auto">
              <a:spcAft>
                <a:spcPts val="0"/>
              </a:spcAft>
              <a:buFont typeface="Arial" panose="020B0604020202020204" pitchFamily="34" charset="0"/>
              <a:buChar char="•"/>
              <a:defRPr/>
            </a:pPr>
            <a:endParaRPr lang="el-GR" dirty="0" smtClean="0"/>
          </a:p>
          <a:p>
            <a:pPr lvl="0"/>
            <a:r>
              <a:rPr lang="el-GR" dirty="0"/>
              <a:t>Εισαγωγή στην Επιστήμη τροφίμων. Χημεία, τεχνολογία και μικροβιολογία τροφίμων. Ανάλυση, διατροφή και βιοτεχνολογία τροφίμων.</a:t>
            </a:r>
          </a:p>
          <a:p>
            <a:pPr marL="0" indent="0" fontAlgn="auto">
              <a:spcAft>
                <a:spcPts val="0"/>
              </a:spcAft>
              <a:buFont typeface="Arial" panose="020B0604020202020204" pitchFamily="34" charset="0"/>
              <a:buNone/>
              <a:defRPr/>
            </a:pPr>
            <a:endParaRPr lang="el-GR" dirty="0" smtClean="0"/>
          </a:p>
        </p:txBody>
      </p:sp>
      <p:sp>
        <p:nvSpPr>
          <p:cNvPr id="7" name="Θέση υποσέλιδου 1" descr="."/>
          <p:cNvSpPr>
            <a:spLocks noGrp="1"/>
          </p:cNvSpPr>
          <p:nvPr>
            <p:ph type="ftr" sz="quarter" idx="11"/>
          </p:nvPr>
        </p:nvSpPr>
        <p:spPr>
          <a:xfrm>
            <a:off x="3124200" y="6356350"/>
            <a:ext cx="2895600" cy="365125"/>
          </a:xfrm>
        </p:spPr>
        <p:txBody>
          <a:bodyPr/>
          <a:lstStyle/>
          <a:p>
            <a:r>
              <a:rPr lang="el-GR" sz="1400" smtClean="0">
                <a:solidFill>
                  <a:schemeClr val="tx1"/>
                </a:solidFill>
              </a:rPr>
              <a:t>Εισαγωγή στην Επιστήμη Τροφίμων</a:t>
            </a:r>
            <a:endParaRPr lang="en-US" sz="1400" dirty="0">
              <a:solidFill>
                <a:schemeClr val="tx1"/>
              </a:solidFill>
            </a:endParaRPr>
          </a:p>
        </p:txBody>
      </p:sp>
      <p:sp>
        <p:nvSpPr>
          <p:cNvPr id="5125" name="Θέση αριθμού διαφάνειας 1" desc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fontAlgn="base">
              <a:spcBef>
                <a:spcPct val="0"/>
              </a:spcBef>
              <a:spcAft>
                <a:spcPct val="0"/>
              </a:spcAft>
            </a:pPr>
            <a:fld id="{D7AF2AC6-652D-4AD1-A671-8B499591D49C}" type="slidenum">
              <a:rPr lang="el-GR" altLang="el-GR" sz="1400">
                <a:solidFill>
                  <a:srgbClr val="000000"/>
                </a:solidFill>
                <a:latin typeface="+mn-lt"/>
              </a:rPr>
              <a:pPr fontAlgn="base">
                <a:spcBef>
                  <a:spcPct val="0"/>
                </a:spcBef>
                <a:spcAft>
                  <a:spcPct val="0"/>
                </a:spcAft>
              </a:pPr>
              <a:t>3</a:t>
            </a:fld>
            <a:endParaRPr lang="el-GR" altLang="el-GR" sz="1400" dirty="0">
              <a:solidFill>
                <a:srgbClr val="000000"/>
              </a:solidFill>
              <a:latin typeface="+mn-lt"/>
            </a:endParaRPr>
          </a:p>
        </p:txBody>
      </p:sp>
    </p:spTree>
    <p:extLst>
      <p:ext uri="{BB962C8B-B14F-4D97-AF65-F5344CB8AC3E}">
        <p14:creationId xmlns:p14="http://schemas.microsoft.com/office/powerpoint/2010/main" val="138508941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Τίτλος 1"/>
          <p:cNvSpPr>
            <a:spLocks noGrp="1"/>
          </p:cNvSpPr>
          <p:nvPr>
            <p:ph type="title"/>
          </p:nvPr>
        </p:nvSpPr>
        <p:spPr/>
        <p:txBody>
          <a:bodyPr/>
          <a:lstStyle/>
          <a:p>
            <a:r>
              <a:rPr lang="el-GR" altLang="el-GR" b="1" dirty="0" smtClean="0">
                <a:solidFill>
                  <a:srgbClr val="333333"/>
                </a:solidFill>
              </a:rPr>
              <a:t>Περιεχόμενα ενότητας</a:t>
            </a:r>
          </a:p>
        </p:txBody>
      </p:sp>
      <p:sp>
        <p:nvSpPr>
          <p:cNvPr id="4" name="Θέση περιεχομένου 1">
            <a:hlinkClick r:id="rId4" action="ppaction://hlinksldjump" tooltip="Μετάβαση στη Διαφάνεια"/>
          </p:cNvPr>
          <p:cNvSpPr/>
          <p:nvPr/>
        </p:nvSpPr>
        <p:spPr>
          <a:xfrm>
            <a:off x="827584" y="2204864"/>
            <a:ext cx="7507246" cy="8640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514350" indent="-514350" fontAlgn="auto">
              <a:spcBef>
                <a:spcPts val="0"/>
              </a:spcBef>
              <a:spcAft>
                <a:spcPts val="0"/>
              </a:spcAft>
              <a:buAutoNum type="arabicParenR"/>
              <a:defRPr/>
            </a:pPr>
            <a:r>
              <a:rPr lang="el-GR" sz="2800" i="1" dirty="0" smtClean="0">
                <a:solidFill>
                  <a:srgbClr val="0070C0"/>
                </a:solidFill>
              </a:rPr>
              <a:t>Εισαγωγή στην Επιστήμη τροφίμων και τους κλάδους της</a:t>
            </a:r>
            <a:endParaRPr lang="el-GR" i="1" dirty="0">
              <a:solidFill>
                <a:srgbClr val="0070C0"/>
              </a:solidFill>
            </a:endParaRPr>
          </a:p>
        </p:txBody>
      </p:sp>
      <p:sp>
        <p:nvSpPr>
          <p:cNvPr id="14" name="Θέση περιεχομένου 2">
            <a:hlinkClick r:id="rId5" action="ppaction://hlinksldjump" tooltip="Μετάβαση στη Διαφάνεια"/>
          </p:cNvPr>
          <p:cNvSpPr/>
          <p:nvPr>
            <p:custDataLst>
              <p:tags r:id="rId2"/>
            </p:custDataLst>
          </p:nvPr>
        </p:nvSpPr>
        <p:spPr>
          <a:xfrm>
            <a:off x="827584" y="3429000"/>
            <a:ext cx="7507246" cy="8640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514350" indent="-514350" fontAlgn="auto">
              <a:spcBef>
                <a:spcPts val="0"/>
              </a:spcBef>
              <a:spcAft>
                <a:spcPts val="0"/>
              </a:spcAft>
              <a:buFont typeface="+mj-lt"/>
              <a:buAutoNum type="arabicParenR" startAt="2"/>
              <a:defRPr/>
            </a:pPr>
            <a:r>
              <a:rPr lang="el-GR" sz="2800" i="1" dirty="0" smtClean="0">
                <a:solidFill>
                  <a:srgbClr val="0070C0"/>
                </a:solidFill>
              </a:rPr>
              <a:t>Χημεία, Τεχνολογία και Μικροβιολογία τροφίμων</a:t>
            </a:r>
            <a:endParaRPr lang="el-GR" i="1" dirty="0">
              <a:solidFill>
                <a:srgbClr val="0070C0"/>
              </a:solidFill>
            </a:endParaRPr>
          </a:p>
        </p:txBody>
      </p:sp>
      <p:sp>
        <p:nvSpPr>
          <p:cNvPr id="7" name="Θέση περιεχομένου 3">
            <a:hlinkClick r:id="rId6" action="ppaction://hlinksldjump" tooltip="Μετάβαση στη Διαφάνεια"/>
          </p:cNvPr>
          <p:cNvSpPr/>
          <p:nvPr/>
        </p:nvSpPr>
        <p:spPr>
          <a:xfrm>
            <a:off x="827584" y="4772207"/>
            <a:ext cx="7507246" cy="81703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514350" indent="-514350" fontAlgn="auto">
              <a:spcBef>
                <a:spcPts val="0"/>
              </a:spcBef>
              <a:spcAft>
                <a:spcPts val="0"/>
              </a:spcAft>
              <a:buFont typeface="+mj-lt"/>
              <a:buAutoNum type="arabicParenR" startAt="3"/>
              <a:defRPr/>
            </a:pPr>
            <a:r>
              <a:rPr lang="el-GR" sz="2800" i="1" dirty="0" smtClean="0">
                <a:solidFill>
                  <a:srgbClr val="0070C0"/>
                </a:solidFill>
              </a:rPr>
              <a:t>Ανάλυση, Διατροφή και Βιοτεχνολογία τροφίμων</a:t>
            </a:r>
            <a:endParaRPr lang="el-GR" i="1" dirty="0">
              <a:solidFill>
                <a:srgbClr val="0070C0"/>
              </a:solidFill>
            </a:endParaRPr>
          </a:p>
        </p:txBody>
      </p:sp>
      <p:sp>
        <p:nvSpPr>
          <p:cNvPr id="8" name="Θέση υποσέλιδου 1" descr="."/>
          <p:cNvSpPr>
            <a:spLocks noGrp="1"/>
          </p:cNvSpPr>
          <p:nvPr>
            <p:ph type="ftr" sz="quarter" idx="11"/>
          </p:nvPr>
        </p:nvSpPr>
        <p:spPr>
          <a:xfrm>
            <a:off x="3124200" y="6356350"/>
            <a:ext cx="2895600" cy="365125"/>
          </a:xfrm>
        </p:spPr>
        <p:txBody>
          <a:bodyPr/>
          <a:lstStyle/>
          <a:p>
            <a:r>
              <a:rPr lang="el-GR" sz="1400" smtClean="0">
                <a:solidFill>
                  <a:schemeClr val="tx1"/>
                </a:solidFill>
              </a:rPr>
              <a:t>Εισαγωγή στην Επιστήμη Τροφίμων</a:t>
            </a:r>
            <a:endParaRPr lang="en-US" sz="1400" dirty="0">
              <a:solidFill>
                <a:schemeClr val="tx1"/>
              </a:solidFill>
            </a:endParaRPr>
          </a:p>
        </p:txBody>
      </p:sp>
      <p:sp>
        <p:nvSpPr>
          <p:cNvPr id="6153" name="Θέση αριθμού διαφάνειας 1" descr="."/>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fontAlgn="base">
              <a:spcBef>
                <a:spcPct val="0"/>
              </a:spcBef>
              <a:spcAft>
                <a:spcPct val="0"/>
              </a:spcAft>
            </a:pPr>
            <a:fld id="{BC9E2987-2DF3-4883-B675-0E329C0F7C88}" type="slidenum">
              <a:rPr lang="el-GR" altLang="el-GR" sz="1400">
                <a:solidFill>
                  <a:srgbClr val="000000"/>
                </a:solidFill>
                <a:latin typeface="+mn-lt"/>
              </a:rPr>
              <a:pPr fontAlgn="base">
                <a:spcBef>
                  <a:spcPct val="0"/>
                </a:spcBef>
                <a:spcAft>
                  <a:spcPct val="0"/>
                </a:spcAft>
              </a:pPr>
              <a:t>4</a:t>
            </a:fld>
            <a:endParaRPr lang="el-GR" altLang="el-GR" sz="1400" dirty="0">
              <a:solidFill>
                <a:srgbClr val="000000"/>
              </a:solidFill>
              <a:latin typeface="+mn-lt"/>
            </a:endParaRPr>
          </a:p>
        </p:txBody>
      </p:sp>
    </p:spTree>
    <p:custDataLst>
      <p:tags r:id="rId1"/>
    </p:custDataLst>
    <p:extLst>
      <p:ext uri="{BB962C8B-B14F-4D97-AF65-F5344CB8AC3E}">
        <p14:creationId xmlns:p14="http://schemas.microsoft.com/office/powerpoint/2010/main" val="131890151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b="1" dirty="0" smtClean="0"/>
              <a:t>Επιστήμη τροφίμων</a:t>
            </a:r>
            <a:br>
              <a:rPr lang="el-GR" b="1" dirty="0" smtClean="0"/>
            </a:br>
            <a:r>
              <a:rPr lang="el-GR" b="1" dirty="0" smtClean="0"/>
              <a:t>(Βρωματολογία)</a:t>
            </a:r>
            <a:endParaRPr lang="el-GR" b="1" dirty="0"/>
          </a:p>
        </p:txBody>
      </p:sp>
      <p:sp>
        <p:nvSpPr>
          <p:cNvPr id="3" name="Θέση περιεχομένου 1"/>
          <p:cNvSpPr>
            <a:spLocks noGrp="1"/>
          </p:cNvSpPr>
          <p:nvPr>
            <p:ph idx="1"/>
          </p:nvPr>
        </p:nvSpPr>
        <p:spPr>
          <a:xfrm>
            <a:off x="395536" y="1600200"/>
            <a:ext cx="8229600" cy="4525963"/>
          </a:xfrm>
        </p:spPr>
        <p:txBody>
          <a:bodyPr>
            <a:normAutofit/>
          </a:bodyPr>
          <a:lstStyle/>
          <a:p>
            <a:pPr marL="457200" indent="-457200">
              <a:spcBef>
                <a:spcPts val="0"/>
              </a:spcBef>
              <a:spcAft>
                <a:spcPts val="600"/>
              </a:spcAft>
              <a:buClr>
                <a:srgbClr val="0033CC"/>
              </a:buClr>
              <a:buFont typeface="Calibri" panose="020F0502020204030204" pitchFamily="34" charset="0"/>
              <a:buChar char="●"/>
            </a:pPr>
            <a:r>
              <a:rPr lang="el-GR" sz="2800" b="1" dirty="0" smtClean="0"/>
              <a:t>Τρόφιμα </a:t>
            </a:r>
            <a:r>
              <a:rPr lang="el-GR" sz="2800" dirty="0" smtClean="0"/>
              <a:t>χαρακτηρίζονται</a:t>
            </a:r>
            <a:r>
              <a:rPr lang="en-US" sz="2800" dirty="0" smtClean="0"/>
              <a:t> όλα τα στερεά ή υγρά προιόντα</a:t>
            </a:r>
            <a:r>
              <a:rPr lang="el-GR" sz="2800" dirty="0" smtClean="0"/>
              <a:t>,</a:t>
            </a:r>
            <a:r>
              <a:rPr lang="en-US" sz="2800" dirty="0" smtClean="0"/>
              <a:t> τα οποία μπορούν να χρησιμοποιηθούν ως τροφή από τον άνθρωπο</a:t>
            </a:r>
            <a:r>
              <a:rPr lang="el-GR" sz="2800" dirty="0" smtClean="0"/>
              <a:t>.</a:t>
            </a:r>
            <a:endParaRPr lang="en-US" sz="2800" dirty="0" smtClean="0"/>
          </a:p>
          <a:p>
            <a:pPr marL="457200" indent="-457200">
              <a:spcBef>
                <a:spcPts val="0"/>
              </a:spcBef>
              <a:buClr>
                <a:srgbClr val="0033CC"/>
              </a:buClr>
              <a:buFont typeface="Calibri" panose="020F0502020204030204" pitchFamily="34" charset="0"/>
              <a:buChar char="●"/>
            </a:pPr>
            <a:r>
              <a:rPr lang="el-GR" sz="2800" dirty="0" smtClean="0"/>
              <a:t>Η </a:t>
            </a:r>
            <a:r>
              <a:rPr lang="el-GR" sz="2800" b="1" dirty="0" smtClean="0"/>
              <a:t>επιστήμη τροφίμων</a:t>
            </a:r>
            <a:r>
              <a:rPr lang="el-GR" sz="2800" dirty="0" smtClean="0"/>
              <a:t> είναι ένας περιεκτικός, και συστηματικός κορμός γνώσης και κατανόησης της φύσης και της σύστασης των τροφίμων, καθώς και της συμπεριφοράς τους κάτω από τις διάφορες συνθήκες επεξεργασίας που μπορεί να υποβληθούν. </a:t>
            </a:r>
            <a:endParaRPr lang="el-GR" sz="2800" dirty="0"/>
          </a:p>
          <a:p>
            <a:pPr marL="0" indent="0">
              <a:spcBef>
                <a:spcPts val="0"/>
              </a:spcBef>
              <a:spcAft>
                <a:spcPts val="600"/>
              </a:spcAft>
              <a:buClr>
                <a:srgbClr val="0033CC"/>
              </a:buClr>
              <a:buNone/>
            </a:pPr>
            <a:r>
              <a:rPr lang="el-GR" sz="2800" dirty="0" smtClean="0"/>
              <a:t>				</a:t>
            </a:r>
            <a:r>
              <a:rPr lang="el-GR" sz="2000" dirty="0" smtClean="0"/>
              <a:t>(</a:t>
            </a:r>
            <a:r>
              <a:rPr lang="en-US" sz="2000" i="1" dirty="0" smtClean="0"/>
              <a:t>Institute of Food Science and Technology</a:t>
            </a:r>
            <a:r>
              <a:rPr lang="en-US" sz="2000" dirty="0" smtClean="0"/>
              <a:t>)</a:t>
            </a:r>
            <a:r>
              <a:rPr lang="el-GR" sz="2000" dirty="0" smtClean="0"/>
              <a:t>.</a:t>
            </a:r>
          </a:p>
          <a:p>
            <a:endParaRPr lang="el-GR" dirty="0"/>
          </a:p>
        </p:txBody>
      </p:sp>
      <p:sp>
        <p:nvSpPr>
          <p:cNvPr id="4" name="Θέση υποσέλιδου 1" descr="."/>
          <p:cNvSpPr>
            <a:spLocks noGrp="1"/>
          </p:cNvSpPr>
          <p:nvPr>
            <p:ph type="ftr" sz="quarter" idx="11"/>
          </p:nvPr>
        </p:nvSpPr>
        <p:spPr/>
        <p:txBody>
          <a:bodyPr/>
          <a:lstStyle/>
          <a:p>
            <a:r>
              <a:rPr lang="el-GR" sz="1400" dirty="0" smtClean="0">
                <a:solidFill>
                  <a:schemeClr val="tx1"/>
                </a:solidFill>
              </a:rPr>
              <a:t>Εισαγωγή στην Επιστήμη Τροφίμων</a:t>
            </a:r>
            <a:endParaRPr lang="el-GR" sz="1400" dirty="0">
              <a:solidFill>
                <a:schemeClr val="tx1"/>
              </a:solidFill>
            </a:endParaRPr>
          </a:p>
        </p:txBody>
      </p:sp>
      <p:sp>
        <p:nvSpPr>
          <p:cNvPr id="5" name="Θέση αριθμού διαφάνειας 1" descr="."/>
          <p:cNvSpPr>
            <a:spLocks noGrp="1"/>
          </p:cNvSpPr>
          <p:nvPr>
            <p:ph type="sldNum" sz="quarter" idx="12"/>
          </p:nvPr>
        </p:nvSpPr>
        <p:spPr/>
        <p:txBody>
          <a:bodyPr/>
          <a:lstStyle/>
          <a:p>
            <a:fld id="{1013B94C-63DA-453D-8E5A-B7795214BD22}" type="slidenum">
              <a:rPr lang="el-GR" sz="1400" smtClean="0">
                <a:solidFill>
                  <a:schemeClr val="tx1"/>
                </a:solidFill>
              </a:rPr>
              <a:t>5</a:t>
            </a:fld>
            <a:endParaRPr lang="el-GR" sz="1400" dirty="0">
              <a:solidFill>
                <a:schemeClr val="tx1"/>
              </a:solidFill>
            </a:endParaRPr>
          </a:p>
        </p:txBody>
      </p:sp>
    </p:spTree>
    <p:extLst>
      <p:ext uri="{BB962C8B-B14F-4D97-AF65-F5344CB8AC3E}">
        <p14:creationId xmlns:p14="http://schemas.microsoft.com/office/powerpoint/2010/main" val="95822277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Τίτλος 1"/>
          <p:cNvSpPr>
            <a:spLocks noGrp="1"/>
          </p:cNvSpPr>
          <p:nvPr>
            <p:ph type="title"/>
          </p:nvPr>
        </p:nvSpPr>
        <p:spPr/>
        <p:txBody>
          <a:bodyPr>
            <a:noAutofit/>
          </a:bodyPr>
          <a:lstStyle/>
          <a:p>
            <a:r>
              <a:rPr lang="el-GR" b="1" dirty="0" smtClean="0"/>
              <a:t>Κλάδοι της Επιστήμης τροφίμων</a:t>
            </a:r>
            <a:endParaRPr lang="el-GR" b="1" dirty="0"/>
          </a:p>
        </p:txBody>
      </p:sp>
      <p:sp>
        <p:nvSpPr>
          <p:cNvPr id="10" name="Θέση περιεχομένου 1"/>
          <p:cNvSpPr>
            <a:spLocks noGrp="1"/>
          </p:cNvSpPr>
          <p:nvPr>
            <p:ph type="body" idx="1"/>
          </p:nvPr>
        </p:nvSpPr>
        <p:spPr>
          <a:xfrm>
            <a:off x="457200" y="1718270"/>
            <a:ext cx="4040188" cy="639762"/>
          </a:xfrm>
        </p:spPr>
        <p:txBody>
          <a:bodyPr>
            <a:normAutofit/>
          </a:bodyPr>
          <a:lstStyle/>
          <a:p>
            <a:r>
              <a:rPr lang="el-GR" sz="3200" dirty="0" smtClean="0"/>
              <a:t>Κλάδοι</a:t>
            </a:r>
            <a:endParaRPr lang="el-GR" sz="3200" dirty="0"/>
          </a:p>
        </p:txBody>
      </p:sp>
      <p:sp>
        <p:nvSpPr>
          <p:cNvPr id="11" name="Θέση περιεχομένου 2"/>
          <p:cNvSpPr>
            <a:spLocks noGrp="1"/>
          </p:cNvSpPr>
          <p:nvPr>
            <p:ph sz="half" idx="2"/>
          </p:nvPr>
        </p:nvSpPr>
        <p:spPr>
          <a:xfrm>
            <a:off x="457200" y="2358032"/>
            <a:ext cx="4040188" cy="3951288"/>
          </a:xfrm>
        </p:spPr>
        <p:txBody>
          <a:bodyPr/>
          <a:lstStyle/>
          <a:p>
            <a:pPr marL="457200" indent="-457200">
              <a:spcBef>
                <a:spcPts val="0"/>
              </a:spcBef>
              <a:spcAft>
                <a:spcPts val="1200"/>
              </a:spcAft>
              <a:buClr>
                <a:srgbClr val="0033CC"/>
              </a:buClr>
              <a:buFont typeface="Calibri" panose="020F0502020204030204" pitchFamily="34" charset="0"/>
              <a:buChar char="●"/>
            </a:pPr>
            <a:r>
              <a:rPr lang="el-GR" sz="2800" dirty="0" smtClean="0"/>
              <a:t>Χημεία τροφίμων.</a:t>
            </a:r>
          </a:p>
          <a:p>
            <a:pPr marL="457200" indent="-457200">
              <a:spcBef>
                <a:spcPts val="0"/>
              </a:spcBef>
              <a:spcAft>
                <a:spcPts val="1200"/>
              </a:spcAft>
              <a:buClr>
                <a:srgbClr val="0033CC"/>
              </a:buClr>
              <a:buFont typeface="Calibri" panose="020F0502020204030204" pitchFamily="34" charset="0"/>
              <a:buChar char="●"/>
            </a:pPr>
            <a:r>
              <a:rPr lang="el-GR" sz="2800" dirty="0" smtClean="0"/>
              <a:t>Τεχνολογία τροφίμων.</a:t>
            </a:r>
          </a:p>
          <a:p>
            <a:pPr marL="457200" indent="-457200">
              <a:spcBef>
                <a:spcPts val="0"/>
              </a:spcBef>
              <a:spcAft>
                <a:spcPts val="1200"/>
              </a:spcAft>
              <a:buClr>
                <a:srgbClr val="0033CC"/>
              </a:buClr>
              <a:buFont typeface="Calibri" panose="020F0502020204030204" pitchFamily="34" charset="0"/>
              <a:buChar char="●"/>
            </a:pPr>
            <a:r>
              <a:rPr lang="el-GR" sz="2800" dirty="0" smtClean="0"/>
              <a:t>Μικροβιολογία τροφίμων.</a:t>
            </a:r>
          </a:p>
          <a:p>
            <a:pPr marL="457200" indent="-457200">
              <a:spcBef>
                <a:spcPts val="0"/>
              </a:spcBef>
              <a:spcAft>
                <a:spcPts val="1200"/>
              </a:spcAft>
              <a:buClr>
                <a:srgbClr val="0033CC"/>
              </a:buClr>
              <a:buFont typeface="Calibri" panose="020F0502020204030204" pitchFamily="34" charset="0"/>
              <a:buChar char="●"/>
            </a:pPr>
            <a:r>
              <a:rPr lang="el-GR" sz="2800" dirty="0" smtClean="0"/>
              <a:t>Ανάλυση τροφίμων.</a:t>
            </a:r>
          </a:p>
          <a:p>
            <a:pPr marL="457200" indent="-457200">
              <a:spcBef>
                <a:spcPts val="0"/>
              </a:spcBef>
              <a:spcAft>
                <a:spcPts val="1200"/>
              </a:spcAft>
              <a:buClr>
                <a:srgbClr val="0033CC"/>
              </a:buClr>
              <a:buFont typeface="Calibri" panose="020F0502020204030204" pitchFamily="34" charset="0"/>
              <a:buChar char="●"/>
            </a:pPr>
            <a:r>
              <a:rPr lang="el-GR" sz="2800" dirty="0" smtClean="0"/>
              <a:t>Διατροφή.</a:t>
            </a:r>
          </a:p>
          <a:p>
            <a:endParaRPr lang="el-GR" dirty="0"/>
          </a:p>
        </p:txBody>
      </p:sp>
      <p:sp>
        <p:nvSpPr>
          <p:cNvPr id="12" name="Θέση περιεχομένου 3"/>
          <p:cNvSpPr>
            <a:spLocks noGrp="1"/>
          </p:cNvSpPr>
          <p:nvPr>
            <p:ph type="body" sz="quarter" idx="3"/>
          </p:nvPr>
        </p:nvSpPr>
        <p:spPr>
          <a:xfrm>
            <a:off x="4645025" y="1718270"/>
            <a:ext cx="4041775" cy="639762"/>
          </a:xfrm>
        </p:spPr>
        <p:txBody>
          <a:bodyPr>
            <a:normAutofit/>
          </a:bodyPr>
          <a:lstStyle/>
          <a:p>
            <a:r>
              <a:rPr lang="el-GR" sz="3200" dirty="0" smtClean="0"/>
              <a:t>Νέες κατευθύνσεις</a:t>
            </a:r>
            <a:endParaRPr lang="el-GR" sz="3200" dirty="0"/>
          </a:p>
        </p:txBody>
      </p:sp>
      <p:sp>
        <p:nvSpPr>
          <p:cNvPr id="13" name="Θέση περιεχομένου 4"/>
          <p:cNvSpPr>
            <a:spLocks noGrp="1"/>
          </p:cNvSpPr>
          <p:nvPr>
            <p:ph sz="quarter" idx="4"/>
          </p:nvPr>
        </p:nvSpPr>
        <p:spPr>
          <a:xfrm>
            <a:off x="4645025" y="2358032"/>
            <a:ext cx="4041775" cy="3951288"/>
          </a:xfrm>
        </p:spPr>
        <p:txBody>
          <a:bodyPr>
            <a:normAutofit/>
          </a:bodyPr>
          <a:lstStyle/>
          <a:p>
            <a:pPr marL="457200" indent="-457200">
              <a:spcBef>
                <a:spcPts val="0"/>
              </a:spcBef>
              <a:spcAft>
                <a:spcPts val="1200"/>
              </a:spcAft>
              <a:buClr>
                <a:srgbClr val="0033CC"/>
              </a:buClr>
              <a:buFont typeface="Calibri" panose="020F0502020204030204" pitchFamily="34" charset="0"/>
              <a:buChar char="●"/>
            </a:pPr>
            <a:r>
              <a:rPr lang="el-GR" sz="2800" dirty="0" smtClean="0"/>
              <a:t>Βιοτεχνολογία τροφίμων.</a:t>
            </a:r>
          </a:p>
          <a:p>
            <a:pPr marL="457200" indent="-457200">
              <a:spcBef>
                <a:spcPts val="0"/>
              </a:spcBef>
              <a:spcAft>
                <a:spcPts val="1200"/>
              </a:spcAft>
              <a:buClr>
                <a:srgbClr val="0033CC"/>
              </a:buClr>
              <a:buFont typeface="Calibri" panose="020F0502020204030204" pitchFamily="34" charset="0"/>
              <a:buChar char="●"/>
            </a:pPr>
            <a:r>
              <a:rPr lang="el-GR" sz="2800" dirty="0" smtClean="0"/>
              <a:t>Υγιεινή και ασφάλεια τροφίμων.</a:t>
            </a:r>
          </a:p>
          <a:p>
            <a:pPr marL="457200" indent="-457200">
              <a:spcBef>
                <a:spcPts val="0"/>
              </a:spcBef>
              <a:spcAft>
                <a:spcPts val="1200"/>
              </a:spcAft>
              <a:buClr>
                <a:srgbClr val="0033CC"/>
              </a:buClr>
              <a:buFont typeface="Calibri" panose="020F0502020204030204" pitchFamily="34" charset="0"/>
              <a:buChar char="●"/>
            </a:pPr>
            <a:r>
              <a:rPr lang="el-GR" sz="2800" dirty="0" smtClean="0"/>
              <a:t>Συστήματα πληροφορικής και τεχνητής νοημοσύνης.</a:t>
            </a:r>
          </a:p>
        </p:txBody>
      </p:sp>
      <p:sp>
        <p:nvSpPr>
          <p:cNvPr id="4" name="Θέση υποσέλιδου 1" descr="."/>
          <p:cNvSpPr>
            <a:spLocks noGrp="1"/>
          </p:cNvSpPr>
          <p:nvPr>
            <p:ph type="ftr" sz="quarter" idx="11"/>
          </p:nvPr>
        </p:nvSpPr>
        <p:spPr/>
        <p:txBody>
          <a:bodyPr/>
          <a:lstStyle/>
          <a:p>
            <a:r>
              <a:rPr lang="el-GR" sz="1400" dirty="0" smtClean="0">
                <a:solidFill>
                  <a:schemeClr val="tx1"/>
                </a:solidFill>
              </a:rPr>
              <a:t>Εισαγωγή στην Επιστήμη Τροφίμων</a:t>
            </a:r>
            <a:endParaRPr lang="el-GR" sz="1400" dirty="0">
              <a:solidFill>
                <a:schemeClr val="tx1"/>
              </a:solidFill>
            </a:endParaRPr>
          </a:p>
        </p:txBody>
      </p:sp>
      <p:sp>
        <p:nvSpPr>
          <p:cNvPr id="5" name="Θέση αριθμού διαφάνειας 1" descr="."/>
          <p:cNvSpPr>
            <a:spLocks noGrp="1"/>
          </p:cNvSpPr>
          <p:nvPr>
            <p:ph type="sldNum" sz="quarter" idx="12"/>
          </p:nvPr>
        </p:nvSpPr>
        <p:spPr/>
        <p:txBody>
          <a:bodyPr/>
          <a:lstStyle/>
          <a:p>
            <a:fld id="{1013B94C-63DA-453D-8E5A-B7795214BD22}" type="slidenum">
              <a:rPr lang="el-GR" sz="1400" smtClean="0">
                <a:solidFill>
                  <a:schemeClr val="tx1"/>
                </a:solidFill>
              </a:rPr>
              <a:t>6</a:t>
            </a:fld>
            <a:endParaRPr lang="el-GR" sz="1400" dirty="0">
              <a:solidFill>
                <a:schemeClr val="tx1"/>
              </a:solidFill>
            </a:endParaRPr>
          </a:p>
        </p:txBody>
      </p:sp>
    </p:spTree>
    <p:extLst>
      <p:ext uri="{BB962C8B-B14F-4D97-AF65-F5344CB8AC3E}">
        <p14:creationId xmlns:p14="http://schemas.microsoft.com/office/powerpoint/2010/main" val="233583678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smtClean="0"/>
              <a:t>Κλάδος: Χημεία τροφίμων</a:t>
            </a:r>
            <a:endParaRPr lang="el-GR" b="1" dirty="0"/>
          </a:p>
        </p:txBody>
      </p:sp>
      <p:sp>
        <p:nvSpPr>
          <p:cNvPr id="3" name="Θέση περιεχομένου 1"/>
          <p:cNvSpPr>
            <a:spLocks noGrp="1"/>
          </p:cNvSpPr>
          <p:nvPr>
            <p:ph idx="1"/>
          </p:nvPr>
        </p:nvSpPr>
        <p:spPr/>
        <p:txBody>
          <a:bodyPr>
            <a:normAutofit/>
          </a:bodyPr>
          <a:lstStyle/>
          <a:p>
            <a:pPr marL="457200" indent="-457200">
              <a:spcBef>
                <a:spcPts val="0"/>
              </a:spcBef>
              <a:spcAft>
                <a:spcPts val="2400"/>
              </a:spcAft>
              <a:buClr>
                <a:srgbClr val="0033CC"/>
              </a:buClr>
              <a:buFont typeface="Calibri" panose="020F0502020204030204" pitchFamily="34" charset="0"/>
              <a:buChar char="●"/>
            </a:pPr>
            <a:r>
              <a:rPr lang="el-GR" dirty="0" smtClean="0"/>
              <a:t>Η επιστήμη που ασχολείται με τη μελέτη:</a:t>
            </a:r>
          </a:p>
          <a:p>
            <a:pPr lvl="2" indent="-365760">
              <a:spcBef>
                <a:spcPts val="0"/>
              </a:spcBef>
              <a:spcAft>
                <a:spcPts val="1200"/>
              </a:spcAft>
              <a:buClr>
                <a:srgbClr val="FF6600"/>
              </a:buClr>
              <a:buFont typeface="Calibri" panose="020F0502020204030204" pitchFamily="34" charset="0"/>
              <a:buChar char="●"/>
            </a:pPr>
            <a:r>
              <a:rPr lang="el-GR" sz="2800" dirty="0" smtClean="0"/>
              <a:t>της </a:t>
            </a:r>
            <a:r>
              <a:rPr lang="el-GR" sz="2800" b="1" dirty="0" smtClean="0"/>
              <a:t>σύστασης</a:t>
            </a:r>
            <a:r>
              <a:rPr lang="el-GR" sz="2800" dirty="0" smtClean="0"/>
              <a:t>, </a:t>
            </a:r>
          </a:p>
          <a:p>
            <a:pPr lvl="2" indent="-365760">
              <a:spcBef>
                <a:spcPts val="0"/>
              </a:spcBef>
              <a:spcAft>
                <a:spcPts val="1200"/>
              </a:spcAft>
              <a:buClr>
                <a:srgbClr val="FF6600"/>
              </a:buClr>
              <a:buFont typeface="Calibri" panose="020F0502020204030204" pitchFamily="34" charset="0"/>
              <a:buChar char="●"/>
            </a:pPr>
            <a:r>
              <a:rPr lang="el-GR" sz="2800" dirty="0" smtClean="0"/>
              <a:t>της </a:t>
            </a:r>
            <a:r>
              <a:rPr lang="el-GR" sz="2800" b="1" dirty="0" smtClean="0"/>
              <a:t>δομής,</a:t>
            </a:r>
            <a:r>
              <a:rPr lang="el-GR" sz="2800" dirty="0" smtClean="0"/>
              <a:t> </a:t>
            </a:r>
            <a:endParaRPr lang="el-GR" sz="2800" dirty="0"/>
          </a:p>
          <a:p>
            <a:pPr lvl="2" indent="-365760">
              <a:spcBef>
                <a:spcPts val="0"/>
              </a:spcBef>
              <a:spcAft>
                <a:spcPts val="1200"/>
              </a:spcAft>
              <a:buClr>
                <a:srgbClr val="FF6600"/>
              </a:buClr>
              <a:buFont typeface="Calibri" panose="020F0502020204030204" pitchFamily="34" charset="0"/>
              <a:buChar char="●"/>
            </a:pPr>
            <a:r>
              <a:rPr lang="el-GR" sz="2800" dirty="0" smtClean="0"/>
              <a:t>των </a:t>
            </a:r>
            <a:r>
              <a:rPr lang="el-GR" sz="2800" b="1" dirty="0" smtClean="0"/>
              <a:t>ιδιοτήτων</a:t>
            </a:r>
            <a:r>
              <a:rPr lang="el-GR" sz="2800" dirty="0" smtClean="0"/>
              <a:t> των τροφίμων, και </a:t>
            </a:r>
          </a:p>
          <a:p>
            <a:pPr lvl="2" indent="-365760">
              <a:spcBef>
                <a:spcPts val="0"/>
              </a:spcBef>
              <a:spcAft>
                <a:spcPts val="1200"/>
              </a:spcAft>
              <a:buClr>
                <a:srgbClr val="FF6600"/>
              </a:buClr>
              <a:buFont typeface="Calibri" panose="020F0502020204030204" pitchFamily="34" charset="0"/>
              <a:buChar char="●"/>
            </a:pPr>
            <a:r>
              <a:rPr lang="el-GR" sz="2800" dirty="0" smtClean="0"/>
              <a:t>των </a:t>
            </a:r>
            <a:r>
              <a:rPr lang="el-GR" sz="2800" b="1" dirty="0" smtClean="0"/>
              <a:t>χημικών μεταβολών</a:t>
            </a:r>
            <a:r>
              <a:rPr lang="el-GR" sz="2800" dirty="0" smtClean="0"/>
              <a:t> τους.</a:t>
            </a:r>
          </a:p>
          <a:p>
            <a:endParaRPr lang="el-GR" dirty="0"/>
          </a:p>
        </p:txBody>
      </p:sp>
      <p:sp>
        <p:nvSpPr>
          <p:cNvPr id="4" name="Θέση υποσέλιδου 1" descr="."/>
          <p:cNvSpPr>
            <a:spLocks noGrp="1"/>
          </p:cNvSpPr>
          <p:nvPr>
            <p:ph type="ftr" sz="quarter" idx="11"/>
          </p:nvPr>
        </p:nvSpPr>
        <p:spPr/>
        <p:txBody>
          <a:bodyPr/>
          <a:lstStyle/>
          <a:p>
            <a:r>
              <a:rPr lang="el-GR" sz="1400" dirty="0" smtClean="0">
                <a:solidFill>
                  <a:schemeClr val="tx1"/>
                </a:solidFill>
              </a:rPr>
              <a:t>Εισαγωγή στην Επιστήμη Τροφίμων</a:t>
            </a:r>
            <a:endParaRPr lang="el-GR" sz="1400" dirty="0">
              <a:solidFill>
                <a:schemeClr val="tx1"/>
              </a:solidFill>
            </a:endParaRPr>
          </a:p>
        </p:txBody>
      </p:sp>
      <p:sp>
        <p:nvSpPr>
          <p:cNvPr id="5" name="Θέση αριθμού διαφάνειας 1" descr="."/>
          <p:cNvSpPr>
            <a:spLocks noGrp="1"/>
          </p:cNvSpPr>
          <p:nvPr>
            <p:ph type="sldNum" sz="quarter" idx="12"/>
          </p:nvPr>
        </p:nvSpPr>
        <p:spPr/>
        <p:txBody>
          <a:bodyPr/>
          <a:lstStyle/>
          <a:p>
            <a:fld id="{1013B94C-63DA-453D-8E5A-B7795214BD22}" type="slidenum">
              <a:rPr lang="el-GR" sz="1400" smtClean="0">
                <a:solidFill>
                  <a:schemeClr val="tx1"/>
                </a:solidFill>
              </a:rPr>
              <a:t>7</a:t>
            </a:fld>
            <a:endParaRPr lang="el-GR" sz="1400" dirty="0">
              <a:solidFill>
                <a:schemeClr val="tx1"/>
              </a:solidFill>
            </a:endParaRPr>
          </a:p>
        </p:txBody>
      </p:sp>
    </p:spTree>
    <p:extLst>
      <p:ext uri="{BB962C8B-B14F-4D97-AF65-F5344CB8AC3E}">
        <p14:creationId xmlns:p14="http://schemas.microsoft.com/office/powerpoint/2010/main" val="410274860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smtClean="0"/>
              <a:t>Σύσταση</a:t>
            </a:r>
            <a:endParaRPr lang="el-GR" b="1" dirty="0"/>
          </a:p>
        </p:txBody>
      </p:sp>
      <p:pic>
        <p:nvPicPr>
          <p:cNvPr id="9" name="Θέση περιεχομένου 1" descr="Εικόνα στην οποία φαίνεται η σύσταση ορισμένων τροφίμων, όπως νερό, γλυκίνη, θειαμίνη, γλυκόζη, λινολενικό οξύ και φωσφορικό ασβέστιο."/>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098308" y="1600200"/>
            <a:ext cx="6947383" cy="4525963"/>
          </a:xfrm>
        </p:spPr>
      </p:pic>
      <p:sp>
        <p:nvSpPr>
          <p:cNvPr id="4" name="Θέση υποσέλιδου 1" descr="."/>
          <p:cNvSpPr>
            <a:spLocks noGrp="1"/>
          </p:cNvSpPr>
          <p:nvPr>
            <p:ph type="ftr" sz="quarter" idx="11"/>
          </p:nvPr>
        </p:nvSpPr>
        <p:spPr/>
        <p:txBody>
          <a:bodyPr/>
          <a:lstStyle/>
          <a:p>
            <a:r>
              <a:rPr lang="el-GR" sz="1400" dirty="0" smtClean="0">
                <a:solidFill>
                  <a:schemeClr val="tx1"/>
                </a:solidFill>
              </a:rPr>
              <a:t>Εισαγωγή στην Επιστήμη Τροφίμων</a:t>
            </a:r>
            <a:endParaRPr lang="el-GR" sz="1400" dirty="0">
              <a:solidFill>
                <a:schemeClr val="tx1"/>
              </a:solidFill>
            </a:endParaRPr>
          </a:p>
        </p:txBody>
      </p:sp>
      <p:sp>
        <p:nvSpPr>
          <p:cNvPr id="5" name="Θέση αριθμού διαφάνειας 1" descr="."/>
          <p:cNvSpPr>
            <a:spLocks noGrp="1"/>
          </p:cNvSpPr>
          <p:nvPr>
            <p:ph type="sldNum" sz="quarter" idx="12"/>
          </p:nvPr>
        </p:nvSpPr>
        <p:spPr/>
        <p:txBody>
          <a:bodyPr/>
          <a:lstStyle/>
          <a:p>
            <a:fld id="{1013B94C-63DA-453D-8E5A-B7795214BD22}" type="slidenum">
              <a:rPr lang="el-GR" sz="1400" smtClean="0">
                <a:solidFill>
                  <a:schemeClr val="tx1"/>
                </a:solidFill>
              </a:rPr>
              <a:t>8</a:t>
            </a:fld>
            <a:endParaRPr lang="el-GR" sz="1400">
              <a:solidFill>
                <a:schemeClr val="tx1"/>
              </a:solidFill>
            </a:endParaRPr>
          </a:p>
        </p:txBody>
      </p:sp>
    </p:spTree>
    <p:extLst>
      <p:ext uri="{BB962C8B-B14F-4D97-AF65-F5344CB8AC3E}">
        <p14:creationId xmlns:p14="http://schemas.microsoft.com/office/powerpoint/2010/main" val="88474159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l-GR" b="1" dirty="0"/>
              <a:t>Χ</a:t>
            </a:r>
            <a:r>
              <a:rPr lang="el-GR" b="1" dirty="0" smtClean="0"/>
              <a:t>ημικές μεταβολές</a:t>
            </a:r>
            <a:endParaRPr lang="el-GR" dirty="0"/>
          </a:p>
        </p:txBody>
      </p:sp>
      <p:pic>
        <p:nvPicPr>
          <p:cNvPr id="8" name="Θέση περιεχομένου 1" descr="Εικόνα στην οποία φαίνονται οι μεταβολές του αμύλου καλαμποκιού κατά την ζελατινοποίηση στους 40, 60, και 80 βαθμούς κελσίου."/>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978408" y="1848453"/>
            <a:ext cx="7187184" cy="4029456"/>
          </a:xfrm>
        </p:spPr>
      </p:pic>
      <p:sp>
        <p:nvSpPr>
          <p:cNvPr id="4" name="Θέση υποσέλιδου 1" descr="."/>
          <p:cNvSpPr>
            <a:spLocks noGrp="1"/>
          </p:cNvSpPr>
          <p:nvPr>
            <p:ph type="ftr" sz="quarter" idx="11"/>
          </p:nvPr>
        </p:nvSpPr>
        <p:spPr/>
        <p:txBody>
          <a:bodyPr/>
          <a:lstStyle/>
          <a:p>
            <a:r>
              <a:rPr lang="el-GR" sz="1400" dirty="0" smtClean="0">
                <a:solidFill>
                  <a:schemeClr val="tx1"/>
                </a:solidFill>
              </a:rPr>
              <a:t>Εισαγωγή στην Επιστήμη Τροφίμων</a:t>
            </a:r>
            <a:endParaRPr lang="el-GR" sz="1400" dirty="0">
              <a:solidFill>
                <a:schemeClr val="tx1"/>
              </a:solidFill>
            </a:endParaRPr>
          </a:p>
        </p:txBody>
      </p:sp>
      <p:sp>
        <p:nvSpPr>
          <p:cNvPr id="5" name="Θέση αριθμού διαφάνειας 1" descr="."/>
          <p:cNvSpPr>
            <a:spLocks noGrp="1"/>
          </p:cNvSpPr>
          <p:nvPr>
            <p:ph type="sldNum" sz="quarter" idx="12"/>
          </p:nvPr>
        </p:nvSpPr>
        <p:spPr/>
        <p:txBody>
          <a:bodyPr/>
          <a:lstStyle/>
          <a:p>
            <a:fld id="{1013B94C-63DA-453D-8E5A-B7795214BD22}" type="slidenum">
              <a:rPr lang="el-GR" sz="1400" smtClean="0">
                <a:solidFill>
                  <a:schemeClr val="tx1"/>
                </a:solidFill>
              </a:rPr>
              <a:t>9</a:t>
            </a:fld>
            <a:endParaRPr lang="el-GR" sz="1400" dirty="0">
              <a:solidFill>
                <a:schemeClr val="tx1"/>
              </a:solidFill>
            </a:endParaRPr>
          </a:p>
        </p:txBody>
      </p:sp>
    </p:spTree>
    <p:extLst>
      <p:ext uri="{BB962C8B-B14F-4D97-AF65-F5344CB8AC3E}">
        <p14:creationId xmlns:p14="http://schemas.microsoft.com/office/powerpoint/2010/main" val="1370526249"/>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ZHAW.ACCESSIBILITYADDIN.CHECKTIMEDATE" val="10/19/2014 11:23:30 AM"/>
</p:tagLst>
</file>

<file path=ppt/tags/tag10.xml><?xml version="1.0" encoding="utf-8"?>
<p:tagLst xmlns:a="http://schemas.openxmlformats.org/drawingml/2006/main" xmlns:r="http://schemas.openxmlformats.org/officeDocument/2006/relationships" xmlns:p="http://schemas.openxmlformats.org/presentationml/2006/main">
  <p:tag name="ZHAW.ACCESSIBILITYADDIN.READINGORDER" val="2,3,6,7,"/>
</p:tagLst>
</file>

<file path=ppt/tags/tag11.xml><?xml version="1.0" encoding="utf-8"?>
<p:tagLst xmlns:a="http://schemas.openxmlformats.org/drawingml/2006/main" xmlns:r="http://schemas.openxmlformats.org/officeDocument/2006/relationships" xmlns:p="http://schemas.openxmlformats.org/presentationml/2006/main">
  <p:tag name="ZHAW.ACCESSIBILITYADDIN.READINGORDER" val="2,3,2056,6,"/>
</p:tagLst>
</file>

<file path=ppt/tags/tag2.xml><?xml version="1.0" encoding="utf-8"?>
<p:tagLst xmlns:a="http://schemas.openxmlformats.org/drawingml/2006/main" xmlns:r="http://schemas.openxmlformats.org/officeDocument/2006/relationships" xmlns:p="http://schemas.openxmlformats.org/presentationml/2006/main">
  <p:tag name="ZHAW.ACCESSIBILITYADDIN.READINGORDER" val="2050,2,6,9,8,"/>
</p:tagLst>
</file>

<file path=ppt/tags/tag3.xml><?xml version="1.0" encoding="utf-8"?>
<p:tagLst xmlns:a="http://schemas.openxmlformats.org/drawingml/2006/main" xmlns:r="http://schemas.openxmlformats.org/officeDocument/2006/relationships" xmlns:p="http://schemas.openxmlformats.org/presentationml/2006/main">
  <p:tag name="ZHAW.ACCESSIBILITYADDIN.READINGORDER" val="4098,4099,6,3,"/>
</p:tagLst>
</file>

<file path=ppt/tags/tag4.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5.xml><?xml version="1.0" encoding="utf-8"?>
<p:tagLst xmlns:a="http://schemas.openxmlformats.org/drawingml/2006/main" xmlns:r="http://schemas.openxmlformats.org/officeDocument/2006/relationships" xmlns:p="http://schemas.openxmlformats.org/presentationml/2006/main">
  <p:tag name="ZHAW.ACCESSIBILITYADDIN.READINGORDER" val="6146,4,14,7,8,6153,"/>
</p:tagLst>
</file>

<file path=ppt/tags/tag6.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7.xml><?xml version="1.0" encoding="utf-8"?>
<p:tagLst xmlns:a="http://schemas.openxmlformats.org/drawingml/2006/main" xmlns:r="http://schemas.openxmlformats.org/officeDocument/2006/relationships" xmlns:p="http://schemas.openxmlformats.org/presentationml/2006/main">
  <p:tag name="ZHAW.ACCESSIBILITYADDIN.READINGORDER" val="2,3,9,4,5,"/>
</p:tagLst>
</file>

<file path=ppt/tags/tag8.xml><?xml version="1.0" encoding="utf-8"?>
<p:tagLst xmlns:a="http://schemas.openxmlformats.org/drawingml/2006/main" xmlns:r="http://schemas.openxmlformats.org/officeDocument/2006/relationships" xmlns:p="http://schemas.openxmlformats.org/presentationml/2006/main">
  <p:tag name="ZHAW.ACCESSIBILITYADDIN.READINGORDER" val="4,5,15,6,7,"/>
</p:tagLst>
</file>

<file path=ppt/tags/tag9.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1 6 " ? > < D o c u m e n t S e t t i n g s   x m l n s : x s d = " h t t p : / / w w w . w 3 . o r g / 2 0 0 1 / X M L S c h e m a "   x m l n s : x s i = " h t t p : / / w w w . w 3 . o r g / 2 0 0 1 / X M L S c h e m a - i n s t a n c e "   x m l n s = " h t t p : / / w w w . z h a w . c h / A c c e s s i b i l i t y A d d I n " >  
     < C h e c k R e a d i n g O r d e r > t r u e < / C h e c k R e a d i n g O r d e r >  
     < C h e c k T a b l e H e a d e r > t r u e < / C h e c k T a b l e H e a d e r >  
     < C h e c k S l i d e T i t l e > t r u e < / C h e c k S l i d e T i t l e >  
     < C h e c k L a n g u a g e S e t t i n g > t r u e < / C h e c k L a n g u a g e S e t t i n g >  
     < C h e c k A l t T e x t > t r u e < / C h e c k A l t T e x t >  
     < C h e c k T e x t S i z e > f a l s e < / C h e c k T e x t S i z e >  
     < C h e c k S c r e e n T i p > f a l s e < / C h e c k S c r e e n T i p >  
     < S h o w S h a p e N a m e C o l u m n > f a l s e < / S h o w S h a p e N a m e C o l u m n >  
     < S h o w I s s u e D e s c r i p t i o n > t r u e < / S h o w I s s u e D e s c r i p t i o n >  
 < / D o c u m e n t S e t t i n g s > 
</file>

<file path=customXml/itemProps1.xml><?xml version="1.0" encoding="utf-8"?>
<ds:datastoreItem xmlns:ds="http://schemas.openxmlformats.org/officeDocument/2006/customXml" ds:itemID="{43FB3AC1-1539-45D3-B10F-47F711EC7FBF}">
  <ds:schemaRefs>
    <ds:schemaRef ds:uri="http://www.w3.org/2001/XMLSchema"/>
    <ds:schemaRef ds:uri="http://www.zhaw.ch/AccessibilityAddIn"/>
  </ds:schemaRefs>
</ds:datastoreItem>
</file>

<file path=docProps/app.xml><?xml version="1.0" encoding="utf-8"?>
<Properties xmlns="http://schemas.openxmlformats.org/officeDocument/2006/extended-properties" xmlns:vt="http://schemas.openxmlformats.org/officeDocument/2006/docPropsVTypes">
  <TotalTime>1106</TotalTime>
  <Words>1118</Words>
  <Application>Microsoft Office PowerPoint</Application>
  <PresentationFormat>Προβολή στην οθόνη (4:3)</PresentationFormat>
  <Paragraphs>210</Paragraphs>
  <Slides>28</Slides>
  <Notes>7</Notes>
  <HiddenSlides>0</HiddenSlides>
  <MMClips>0</MMClips>
  <ScaleCrop>false</ScaleCrop>
  <HeadingPairs>
    <vt:vector size="4" baseType="variant">
      <vt:variant>
        <vt:lpstr>Θέμα</vt:lpstr>
      </vt:variant>
      <vt:variant>
        <vt:i4>1</vt:i4>
      </vt:variant>
      <vt:variant>
        <vt:lpstr>Τίτλοι διαφανειών</vt:lpstr>
      </vt:variant>
      <vt:variant>
        <vt:i4>28</vt:i4>
      </vt:variant>
    </vt:vector>
  </HeadingPairs>
  <TitlesOfParts>
    <vt:vector size="29" baseType="lpstr">
      <vt:lpstr>Θέμα του Office</vt:lpstr>
      <vt:lpstr>Χημεία Τροφίμων</vt:lpstr>
      <vt:lpstr>Χρηματοδότηση </vt:lpstr>
      <vt:lpstr>Σκοποί ενότητας </vt:lpstr>
      <vt:lpstr>Περιεχόμενα ενότητας</vt:lpstr>
      <vt:lpstr>Επιστήμη τροφίμων (Βρωματολογία)</vt:lpstr>
      <vt:lpstr>Κλάδοι της Επιστήμης τροφίμων</vt:lpstr>
      <vt:lpstr>Κλάδος: Χημεία τροφίμων</vt:lpstr>
      <vt:lpstr>Σύσταση</vt:lpstr>
      <vt:lpstr>Χημικές μεταβολές</vt:lpstr>
      <vt:lpstr>Δομή, ιδιότητες, κατηγορίες</vt:lpstr>
      <vt:lpstr>Τεχνολογία τροφίμων</vt:lpstr>
      <vt:lpstr>Μικροβιολογία τροφίμων</vt:lpstr>
      <vt:lpstr>Ανάλυση τροφίμων</vt:lpstr>
      <vt:lpstr>Ενόργανες μέθοδοι</vt:lpstr>
      <vt:lpstr>Χημικές αναλύσεις</vt:lpstr>
      <vt:lpstr>Μικροβιολογικές αναλύσεις</vt:lpstr>
      <vt:lpstr>Διατροφή</vt:lpstr>
      <vt:lpstr>Μεσογειακή δίαιτα</vt:lpstr>
      <vt:lpstr>Βιοτεχνολογία τροφίμων</vt:lpstr>
      <vt:lpstr>Υγιεινή και ασφάλεια τροφίμων</vt:lpstr>
      <vt:lpstr>Τέλος Ενότητας</vt:lpstr>
      <vt:lpstr>Σημειώματα</vt:lpstr>
      <vt:lpstr>Σημείωμα Ιστορικού  Εκδόσεων Έργου</vt:lpstr>
      <vt:lpstr>Σημείωμα Αναφοράς</vt:lpstr>
      <vt:lpstr>Σημείωμα Αδειοδότησης</vt:lpstr>
      <vt:lpstr>Διατήρηση Σημειωμάτων</vt:lpstr>
      <vt:lpstr>Σημείωμα Χρήσης Έργων Τρίτων  (1/2)</vt:lpstr>
      <vt:lpstr>Σημείωμα Χρήσης Έργων Τρίτων  (2/2)</vt:lpstr>
    </vt:vector>
  </TitlesOfParts>
  <Company>Τ.Ε.Ι. Θεσσαλίας</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Χημεία Τροφίμων</dc:title>
  <dc:subject>Εισαγωγή στην Επιστήμη τροφίμων</dc:subject>
  <dc:creator>Αθανάσιος Μανούρας</dc:creator>
  <cp:lastModifiedBy>eLearning</cp:lastModifiedBy>
  <cp:revision>245</cp:revision>
  <dcterms:created xsi:type="dcterms:W3CDTF">2014-04-18T08:40:58Z</dcterms:created>
  <dcterms:modified xsi:type="dcterms:W3CDTF">2015-11-16T16:44:03Z</dcterms:modified>
  <cp:category>Εκπαιδευτικό υλικό</cp:category>
  <cp:contentStatus>Τελικό</cp:contentStatus>
</cp:coreProperties>
</file>