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2"/>
  </p:sldMasterIdLst>
  <p:notesMasterIdLst>
    <p:notesMasterId r:id="rId60"/>
  </p:notesMasterIdLst>
  <p:sldIdLst>
    <p:sldId id="257" r:id="rId3"/>
    <p:sldId id="258" r:id="rId4"/>
    <p:sldId id="267" r:id="rId5"/>
    <p:sldId id="268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54" r:id="rId39"/>
    <p:sldId id="355" r:id="rId40"/>
    <p:sldId id="356" r:id="rId41"/>
    <p:sldId id="361" r:id="rId42"/>
    <p:sldId id="358" r:id="rId43"/>
    <p:sldId id="359" r:id="rId44"/>
    <p:sldId id="360" r:id="rId45"/>
    <p:sldId id="362" r:id="rId46"/>
    <p:sldId id="363" r:id="rId47"/>
    <p:sldId id="364" r:id="rId48"/>
    <p:sldId id="365" r:id="rId49"/>
    <p:sldId id="366" r:id="rId50"/>
    <p:sldId id="367" r:id="rId51"/>
    <p:sldId id="368" r:id="rId52"/>
    <p:sldId id="259" r:id="rId53"/>
    <p:sldId id="260" r:id="rId54"/>
    <p:sldId id="261" r:id="rId55"/>
    <p:sldId id="262" r:id="rId56"/>
    <p:sldId id="263" r:id="rId57"/>
    <p:sldId id="264" r:id="rId58"/>
    <p:sldId id="265" r:id="rId59"/>
  </p:sldIdLst>
  <p:sldSz cx="9144000" cy="6858000" type="screen4x3"/>
  <p:notesSz cx="6858000" cy="9144000"/>
  <p:custDataLst>
    <p:tags r:id="rId6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F6600"/>
    <a:srgbClr val="FFFFCC"/>
    <a:srgbClr val="00CC99"/>
    <a:srgbClr val="800000"/>
    <a:srgbClr val="990000"/>
    <a:srgbClr val="CC3300"/>
    <a:srgbClr val="0033CC"/>
    <a:srgbClr val="FFCC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Στυλ με θέμα 1 - Έμφαση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Στυλ με θέμα 2 - Έμφαση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tags" Target="tags/tag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4C715-5DFE-45C0-A5E5-DE71728EE722}" type="datetimeFigureOut">
              <a:rPr lang="el-GR" smtClean="0"/>
              <a:t>16/11/2015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39A21-6C6B-4C8C-BB26-7DEC957F2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457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D684-ED13-4468-B9F4-875F638AF73E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641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5F33-1BBA-4C44-A469-44BA9206EC85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00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BB4A-EC39-48D1-B141-1D10C0C2187A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35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39FB-63E1-4D08-ABB9-CF2BEF3D202F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9420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F235-F643-4FF9-8638-DA423CC578DB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34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ECC7F-7B63-4EEB-AA63-8D9987816F53}" type="datetime1">
              <a:rPr lang="el-GR" smtClean="0"/>
              <a:t>16/11/2015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599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B16C-E28B-4FE5-A9C3-DBFF6DA781F7}" type="datetime1">
              <a:rPr lang="el-GR" smtClean="0"/>
              <a:t>16/11/2015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275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DB723-2F30-4687-9D67-43D279F56D62}" type="datetime1">
              <a:rPr lang="el-GR" smtClean="0"/>
              <a:t>16/11/2015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992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F4C8-E005-425D-8783-354DC4016DB7}" type="datetime1">
              <a:rPr lang="el-GR" smtClean="0"/>
              <a:t>16/11/2015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089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2EFF-490D-4E9D-A707-85521A7426DF}" type="datetime1">
              <a:rPr lang="el-GR" smtClean="0"/>
              <a:t>16/11/2015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15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36FC8-78DC-429F-98C7-67E2A433062C}" type="datetime1">
              <a:rPr lang="el-GR" smtClean="0"/>
              <a:t>16/11/2015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661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BD28E-99AA-4BD5-B5F3-0FDDF913984F}" type="datetime1">
              <a:rPr lang="el-GR" smtClean="0"/>
              <a:t>16/11/2015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Ένζυμα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AE238-A6F3-44F2-9BAE-AFA4352D9A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17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15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slide" Target="slide3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25.xml"/><Relationship Id="rId5" Type="http://schemas.openxmlformats.org/officeDocument/2006/relationships/slide" Target="slide16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1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5" Type="http://schemas.openxmlformats.org/officeDocument/2006/relationships/image" Target="../media/image3.png"/><Relationship Id="rId4" Type="http://schemas.openxmlformats.org/officeDocument/2006/relationships/hyperlink" Target="http://www.edulll.gr/" TargetMode="Externa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6.png"/><Relationship Id="rId4" Type="http://schemas.openxmlformats.org/officeDocument/2006/relationships/hyperlink" Target="%5b1%5d%20http:/creativecommons.org/licenses/by-nc-sa/4.0/" TargetMode="Externa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highered.mcgraw-hill.com/sites/0072495855/student_view0/chapter2/animation__how_enzymes_work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3" name="Εικόνα 1" descr="Λογότυπο του Τεϊ Θεσσαλίας." title="Λογότυπο του Ιδρύματος.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/>
                <a:t>Τεχνολογικό Εκπαιδευτικό </a:t>
              </a:r>
            </a:p>
            <a:p>
              <a:pPr eaLnBrk="1" hangingPunct="1"/>
              <a:r>
                <a:rPr lang="el-GR" sz="2000" dirty="0"/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864" y="1644551"/>
            <a:ext cx="7772400" cy="1280393"/>
          </a:xfrm>
        </p:spPr>
        <p:txBody>
          <a:bodyPr/>
          <a:lstStyle/>
          <a:p>
            <a:r>
              <a:rPr lang="el-GR" altLang="el-GR" b="1" dirty="0">
                <a:solidFill>
                  <a:srgbClr val="000000"/>
                </a:solidFill>
                <a:latin typeface="Calibri" panose="020F0502020204030204" pitchFamily="34" charset="0"/>
              </a:rPr>
              <a:t>Χημεία Τροφίμων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971600" y="2924944"/>
            <a:ext cx="7344816" cy="25922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#</a:t>
            </a:r>
            <a:r>
              <a:rPr lang="el-GR" sz="2800" b="1" dirty="0">
                <a:solidFill>
                  <a:prstClr val="black"/>
                </a:solidFill>
                <a:ea typeface="+mj-ea"/>
                <a:cs typeface="+mj-cs"/>
              </a:rPr>
              <a:t>5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 smtClean="0">
                <a:latin typeface="Calibri" panose="020F0502020204030204" pitchFamily="34" charset="0"/>
              </a:rPr>
              <a:t>Ένζυμα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marL="0" indent="0" algn="ctr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Αθανάσιος </a:t>
            </a:r>
            <a:r>
              <a:rPr lang="el-GR" sz="28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Μανούρας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 fontAlgn="auto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Σχολή Τεχνολογίας Γεωπονίας και Τεχνολογίας Τροφίμων και Διατροφής.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>
                <a:solidFill>
                  <a:prstClr val="black"/>
                </a:solidFill>
              </a:rPr>
              <a:t>Τμήμα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Τεχνολογίας 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Τροφίμων</a:t>
            </a:r>
            <a:r>
              <a:rPr lang="el-GR" sz="2800" dirty="0" smtClean="0">
                <a:solidFill>
                  <a:prstClr val="black"/>
                </a:solidFill>
              </a:rPr>
              <a:t> </a:t>
            </a:r>
            <a:endParaRPr lang="el-GR" sz="2800" dirty="0">
              <a:solidFill>
                <a:prstClr val="black"/>
              </a:solidFill>
            </a:endParaRPr>
          </a:p>
        </p:txBody>
      </p:sp>
      <p:pic>
        <p:nvPicPr>
          <p:cNvPr id="9" name="Εικόνα 2" descr=" Λογότυπο για άδειες χρήσης creative commons, b y, n c, s a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5" tooltip="Μετάβαση σε www.edulll.gr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5724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tx1"/>
                </a:solidFill>
              </a:rPr>
              <a:t>Παράγοντες που επιδρούν </a:t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>στην </a:t>
            </a:r>
            <a:r>
              <a:rPr lang="el-GR" b="1" dirty="0" err="1" smtClean="0">
                <a:solidFill>
                  <a:schemeClr val="tx1"/>
                </a:solidFill>
              </a:rPr>
              <a:t>ενζυμική</a:t>
            </a:r>
            <a:r>
              <a:rPr lang="el-GR" b="1" dirty="0" smtClean="0">
                <a:solidFill>
                  <a:schemeClr val="tx1"/>
                </a:solidFill>
              </a:rPr>
              <a:t> δραστικότητα</a:t>
            </a:r>
            <a:endParaRPr lang="el-GR" b="1" dirty="0"/>
          </a:p>
        </p:txBody>
      </p:sp>
      <p:sp>
        <p:nvSpPr>
          <p:cNvPr id="6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562600" cy="4525963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b="1" dirty="0" err="1" smtClean="0"/>
              <a:t>Ενζυμική</a:t>
            </a:r>
            <a:r>
              <a:rPr lang="el-GR" sz="2400" b="1" dirty="0" smtClean="0"/>
              <a:t> δράση</a:t>
            </a:r>
            <a:r>
              <a:rPr lang="el-GR" sz="2400" dirty="0"/>
              <a:t>:</a:t>
            </a:r>
            <a:endParaRPr lang="el-GR" sz="2400" dirty="0" smtClean="0"/>
          </a:p>
          <a:p>
            <a:pPr marL="740664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Συγκεντρώσεις ενζύμου-υποστρώματος.</a:t>
            </a:r>
          </a:p>
          <a:p>
            <a:pPr marL="740664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Θερμοκρασία:</a:t>
            </a:r>
          </a:p>
          <a:p>
            <a:pPr lvl="2" indent="-365760">
              <a:spcBef>
                <a:spcPts val="0"/>
              </a:spcBef>
              <a:spcAft>
                <a:spcPts val="6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n-US" dirty="0" smtClean="0"/>
              <a:t>25-40</a:t>
            </a:r>
            <a:r>
              <a:rPr lang="en-US" baseline="30000" dirty="0" smtClean="0"/>
              <a:t>ο</a:t>
            </a:r>
            <a:r>
              <a:rPr lang="en-US" dirty="0" smtClean="0"/>
              <a:t>C</a:t>
            </a:r>
            <a:r>
              <a:rPr lang="el-GR" dirty="0" smtClean="0"/>
              <a:t>.</a:t>
            </a:r>
            <a:endParaRPr lang="en-US" dirty="0" smtClean="0"/>
          </a:p>
          <a:p>
            <a:pPr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sz="2200" dirty="0" smtClean="0"/>
              <a:t>pH</a:t>
            </a:r>
            <a:r>
              <a:rPr lang="el-GR" sz="2000" dirty="0" smtClean="0"/>
              <a:t>:</a:t>
            </a:r>
            <a:endParaRPr lang="en-US" sz="2000" dirty="0" smtClean="0"/>
          </a:p>
          <a:p>
            <a:pPr marL="1140714" lvl="2" indent="-365760">
              <a:spcBef>
                <a:spcPts val="0"/>
              </a:spcBef>
              <a:spcAft>
                <a:spcPts val="6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smtClean="0"/>
              <a:t>συνήθως κοντά στο 7</a:t>
            </a:r>
            <a:r>
              <a:rPr lang="el-GR" sz="1800" dirty="0" smtClean="0"/>
              <a:t>.</a:t>
            </a:r>
          </a:p>
          <a:p>
            <a:pPr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err="1" smtClean="0"/>
              <a:t>Ενεργότητα</a:t>
            </a:r>
            <a:r>
              <a:rPr lang="el-GR" sz="2200" dirty="0" smtClean="0"/>
              <a:t> νερού </a:t>
            </a:r>
            <a:r>
              <a:rPr lang="en-US" sz="2200" dirty="0" smtClean="0"/>
              <a:t>a</a:t>
            </a:r>
            <a:r>
              <a:rPr lang="en-US" sz="2200" baseline="-25000" dirty="0" smtClean="0"/>
              <a:t>w</a:t>
            </a:r>
            <a:r>
              <a:rPr lang="el-GR" sz="2200" dirty="0" smtClean="0"/>
              <a:t>.</a:t>
            </a:r>
            <a:endParaRPr lang="en-US" sz="2200" baseline="-25000" dirty="0" smtClean="0"/>
          </a:p>
          <a:p>
            <a:pPr marL="1140714" lvl="2" indent="-365760"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smtClean="0"/>
              <a:t>Ελάττωση της ταχύτητας σε </a:t>
            </a:r>
            <a:r>
              <a:rPr lang="en-US" dirty="0" smtClean="0"/>
              <a:t>a</a:t>
            </a:r>
            <a:r>
              <a:rPr lang="en-US" baseline="-25000" dirty="0" smtClean="0"/>
              <a:t>w</a:t>
            </a:r>
            <a:r>
              <a:rPr lang="el-GR" dirty="0" smtClean="0"/>
              <a:t> &lt; 0.8.</a:t>
            </a:r>
          </a:p>
          <a:p>
            <a:pPr marL="1140714" lvl="2" indent="-365760">
              <a:spcBef>
                <a:spcPts val="0"/>
              </a:spcBef>
              <a:spcAft>
                <a:spcPts val="6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err="1" smtClean="0"/>
              <a:t>Λιπόλυση</a:t>
            </a:r>
            <a:r>
              <a:rPr lang="el-GR" dirty="0" smtClean="0"/>
              <a:t> σε χαμηλό </a:t>
            </a:r>
            <a:r>
              <a:rPr lang="en-US" dirty="0" smtClean="0"/>
              <a:t>a</a:t>
            </a:r>
            <a:r>
              <a:rPr lang="en-US" baseline="-25000" dirty="0" smtClean="0"/>
              <a:t>w</a:t>
            </a:r>
            <a:r>
              <a:rPr lang="el-GR" dirty="0" smtClean="0"/>
              <a:t>.</a:t>
            </a:r>
            <a:endParaRPr lang="en-US" baseline="-25000" dirty="0" smtClean="0"/>
          </a:p>
          <a:p>
            <a:pPr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Ιονική ισχύς (</a:t>
            </a:r>
            <a:r>
              <a:rPr lang="el-GR" sz="2200" dirty="0" err="1" smtClean="0"/>
              <a:t>ενεργοποιητές</a:t>
            </a:r>
            <a:r>
              <a:rPr lang="el-GR" sz="2200" dirty="0" smtClean="0"/>
              <a:t>).</a:t>
            </a:r>
          </a:p>
          <a:p>
            <a:pPr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Ακτινοβολία.</a:t>
            </a:r>
            <a:endParaRPr lang="el-GR" sz="2200" dirty="0"/>
          </a:p>
        </p:txBody>
      </p:sp>
      <p:pic>
        <p:nvPicPr>
          <p:cNvPr id="8" name="Θέση περιεχομένου 2" descr="Εικόνα γραφικών παραστάσεων της ενζυμικής δράσης.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880427"/>
            <a:ext cx="2895600" cy="4139373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Στις </a:t>
            </a:r>
            <a:r>
              <a:rPr lang="el-GR" b="1" dirty="0" err="1"/>
              <a:t>ενζυμικές</a:t>
            </a:r>
            <a:r>
              <a:rPr lang="el-GR" b="1" dirty="0"/>
              <a:t> αντιδράσεις ακολουθείται κινητική </a:t>
            </a:r>
            <a:r>
              <a:rPr lang="el-GR" b="1" dirty="0" smtClean="0"/>
              <a:t>κορεσμού</a:t>
            </a:r>
            <a:endParaRPr lang="el-GR" b="1" dirty="0"/>
          </a:p>
        </p:txBody>
      </p:sp>
      <p:sp>
        <p:nvSpPr>
          <p:cNvPr id="7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Σε χαμηλές </a:t>
            </a:r>
            <a:r>
              <a:rPr lang="el-GR" sz="2200" b="1" dirty="0"/>
              <a:t>[S]</a:t>
            </a:r>
            <a:r>
              <a:rPr lang="el-GR" sz="2200" dirty="0"/>
              <a:t>,</a:t>
            </a:r>
            <a:r>
              <a:rPr lang="el-GR" sz="2200" b="1" dirty="0"/>
              <a:t> </a:t>
            </a:r>
            <a:r>
              <a:rPr lang="el-GR" sz="2200" dirty="0"/>
              <a:t>η </a:t>
            </a:r>
            <a:r>
              <a:rPr lang="el-GR" sz="2200" b="1" dirty="0"/>
              <a:t>v </a:t>
            </a:r>
            <a:r>
              <a:rPr lang="el-GR" sz="2200" dirty="0"/>
              <a:t>εξαρτάται τόσο</a:t>
            </a:r>
            <a:r>
              <a:rPr lang="en-US" sz="2200" dirty="0"/>
              <a:t> </a:t>
            </a:r>
            <a:r>
              <a:rPr lang="el-GR" sz="2200" dirty="0"/>
              <a:t>από </a:t>
            </a:r>
            <a:r>
              <a:rPr lang="el-GR" sz="2200" dirty="0" smtClean="0"/>
              <a:t>την </a:t>
            </a:r>
            <a:r>
              <a:rPr lang="el-GR" sz="2200" b="1" dirty="0"/>
              <a:t>[S] </a:t>
            </a:r>
            <a:r>
              <a:rPr lang="el-GR" sz="2200" dirty="0"/>
              <a:t>όσο και από</a:t>
            </a:r>
            <a:r>
              <a:rPr lang="en-US" sz="2200" dirty="0"/>
              <a:t> </a:t>
            </a:r>
            <a:r>
              <a:rPr lang="el-GR" sz="2200" dirty="0" smtClean="0"/>
              <a:t>την </a:t>
            </a:r>
            <a:r>
              <a:rPr lang="el-GR" sz="2200" b="1" dirty="0"/>
              <a:t>[E]</a:t>
            </a:r>
            <a:r>
              <a:rPr lang="el-GR" sz="2200" dirty="0"/>
              <a:t>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Από </a:t>
            </a:r>
            <a:r>
              <a:rPr lang="el-GR" sz="2200" dirty="0"/>
              <a:t>μία τιμή </a:t>
            </a:r>
            <a:r>
              <a:rPr lang="el-GR" sz="2200" b="1" dirty="0"/>
              <a:t>[S] </a:t>
            </a:r>
            <a:r>
              <a:rPr lang="el-GR" sz="2200" dirty="0"/>
              <a:t>και μετά (όταν το</a:t>
            </a:r>
            <a:r>
              <a:rPr lang="en-US" sz="2200" dirty="0"/>
              <a:t> </a:t>
            </a:r>
            <a:r>
              <a:rPr lang="el-GR" sz="2200" dirty="0"/>
              <a:t>Ε έχει </a:t>
            </a:r>
            <a:r>
              <a:rPr lang="el-GR" sz="2200" dirty="0" err="1"/>
              <a:t>κορεσθεί</a:t>
            </a:r>
            <a:r>
              <a:rPr lang="el-GR" sz="2200" dirty="0"/>
              <a:t> από το </a:t>
            </a:r>
            <a:r>
              <a:rPr lang="el-GR" sz="2200" b="1" dirty="0"/>
              <a:t>S</a:t>
            </a:r>
            <a:r>
              <a:rPr lang="el-GR" sz="2200" dirty="0" smtClean="0"/>
              <a:t>)</a:t>
            </a:r>
            <a:r>
              <a:rPr lang="en-US" sz="2200" dirty="0" smtClean="0"/>
              <a:t>,</a:t>
            </a:r>
            <a:r>
              <a:rPr lang="en-US" sz="2200" b="1" dirty="0" smtClean="0"/>
              <a:t> </a:t>
            </a:r>
            <a:r>
              <a:rPr lang="el-GR" sz="2200" dirty="0"/>
              <a:t>η </a:t>
            </a:r>
            <a:r>
              <a:rPr lang="el-GR" sz="2200" b="1" dirty="0"/>
              <a:t>v </a:t>
            </a:r>
            <a:r>
              <a:rPr lang="el-GR" sz="2200" dirty="0"/>
              <a:t>είναι ανεξάρτητη</a:t>
            </a:r>
            <a:r>
              <a:rPr lang="en-US" sz="2200" dirty="0"/>
              <a:t> </a:t>
            </a:r>
            <a:r>
              <a:rPr lang="el-GR" sz="2200" dirty="0"/>
              <a:t>από </a:t>
            </a:r>
            <a:r>
              <a:rPr lang="el-GR" sz="2200" dirty="0" smtClean="0"/>
              <a:t>την </a:t>
            </a:r>
            <a:r>
              <a:rPr lang="el-GR" sz="2200" b="1" dirty="0"/>
              <a:t>[S] </a:t>
            </a:r>
            <a:r>
              <a:rPr lang="el-GR" sz="2200" dirty="0"/>
              <a:t>και</a:t>
            </a:r>
            <a:r>
              <a:rPr lang="en-US" sz="2200" dirty="0"/>
              <a:t> </a:t>
            </a:r>
            <a:r>
              <a:rPr lang="el-GR" sz="2200" dirty="0"/>
              <a:t>εξαρτάται μόνο</a:t>
            </a:r>
            <a:r>
              <a:rPr lang="en-US" sz="2200" dirty="0"/>
              <a:t> </a:t>
            </a:r>
            <a:r>
              <a:rPr lang="el-GR" sz="2200" dirty="0"/>
              <a:t>από </a:t>
            </a:r>
            <a:r>
              <a:rPr lang="el-GR" sz="2200" dirty="0" smtClean="0"/>
              <a:t>την </a:t>
            </a:r>
            <a:r>
              <a:rPr lang="el-GR" sz="2200" b="1" dirty="0"/>
              <a:t>[E]</a:t>
            </a:r>
            <a:r>
              <a:rPr lang="el-GR" sz="2200" dirty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Δηλαδή,</a:t>
            </a:r>
            <a:r>
              <a:rPr lang="el-GR" sz="2200" b="1" dirty="0"/>
              <a:t> </a:t>
            </a:r>
            <a:r>
              <a:rPr lang="el-GR" sz="2200" dirty="0"/>
              <a:t>σε υψηλές τιμές </a:t>
            </a:r>
            <a:r>
              <a:rPr lang="el-GR" sz="2200" b="1" dirty="0"/>
              <a:t>[S]</a:t>
            </a:r>
            <a:r>
              <a:rPr lang="el-GR" sz="2200" dirty="0"/>
              <a:t>,</a:t>
            </a:r>
            <a:r>
              <a:rPr lang="el-GR" sz="2200" b="1" dirty="0"/>
              <a:t> </a:t>
            </a:r>
            <a:r>
              <a:rPr lang="el-GR" sz="2200" dirty="0"/>
              <a:t>το </a:t>
            </a:r>
            <a:r>
              <a:rPr lang="el-GR" sz="2200" b="1" dirty="0"/>
              <a:t>E </a:t>
            </a:r>
            <a:r>
              <a:rPr lang="el-GR" sz="2200" dirty="0"/>
              <a:t>έχει </a:t>
            </a:r>
            <a:r>
              <a:rPr lang="el-GR" sz="2200" dirty="0" err="1"/>
              <a:t>κορεσθεί</a:t>
            </a:r>
            <a:r>
              <a:rPr lang="el-GR" sz="2200" dirty="0"/>
              <a:t> από το </a:t>
            </a:r>
            <a:r>
              <a:rPr lang="el-GR" sz="2200" b="1" dirty="0"/>
              <a:t>S </a:t>
            </a:r>
            <a:r>
              <a:rPr lang="el-GR" sz="2200" dirty="0"/>
              <a:t>και η </a:t>
            </a:r>
            <a:r>
              <a:rPr lang="el-GR" sz="2200" b="1" dirty="0"/>
              <a:t>v </a:t>
            </a:r>
            <a:r>
              <a:rPr lang="el-GR" sz="2200" dirty="0"/>
              <a:t>έχει αποκτήσει </a:t>
            </a:r>
            <a:r>
              <a:rPr lang="el-GR" sz="2200" dirty="0" smtClean="0"/>
              <a:t>τη μέγιστη </a:t>
            </a:r>
            <a:r>
              <a:rPr lang="el-GR" sz="2200" dirty="0"/>
              <a:t>τιμή </a:t>
            </a:r>
            <a:r>
              <a:rPr lang="el-GR" sz="2200" dirty="0" smtClean="0"/>
              <a:t>της, </a:t>
            </a:r>
            <a:r>
              <a:rPr lang="el-GR" sz="2200" dirty="0"/>
              <a:t>το </a:t>
            </a:r>
            <a:r>
              <a:rPr lang="el-GR" sz="2200" b="1" dirty="0" err="1"/>
              <a:t>Vmax</a:t>
            </a:r>
            <a:r>
              <a:rPr lang="el-GR" sz="2200" dirty="0" smtClean="0"/>
              <a:t>.</a:t>
            </a:r>
            <a:endParaRPr lang="el-GR" sz="2200" dirty="0"/>
          </a:p>
        </p:txBody>
      </p:sp>
      <p:pic>
        <p:nvPicPr>
          <p:cNvPr id="11" name="Θέση περιεχομένου 2" descr="Εικόνα γραφικής παράστασης s v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469" y="1877534"/>
            <a:ext cx="3728131" cy="3989866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5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Θεωρία των </a:t>
            </a:r>
            <a:r>
              <a:rPr lang="el-GR" b="1" dirty="0" err="1" smtClean="0"/>
              <a:t>Μichaelis</a:t>
            </a:r>
            <a:r>
              <a:rPr lang="el-GR" b="1" dirty="0" smtClean="0"/>
              <a:t>-</a:t>
            </a:r>
            <a:r>
              <a:rPr lang="el-GR" b="1" dirty="0" err="1" smtClean="0"/>
              <a:t>Μenten</a:t>
            </a:r>
            <a:r>
              <a:rPr lang="el-GR" b="1" dirty="0"/>
              <a:t/>
            </a:r>
            <a:br>
              <a:rPr lang="el-GR" b="1" dirty="0"/>
            </a:br>
            <a:r>
              <a:rPr lang="el-GR" sz="4000" b="1" dirty="0"/>
              <a:t>(παραδοχή αποκατάστασης ισορροπίας)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Βασίζεται στη γενική παραδοχή ότι έχει αποκατασταθεί </a:t>
            </a:r>
            <a:r>
              <a:rPr lang="el-GR" sz="2400" dirty="0" smtClean="0"/>
              <a:t>μ</a:t>
            </a:r>
            <a:r>
              <a:rPr lang="el-GR" sz="2400" dirty="0"/>
              <a:t>ί</a:t>
            </a:r>
            <a:r>
              <a:rPr lang="el-GR" sz="2400" dirty="0" smtClean="0"/>
              <a:t>α </a:t>
            </a:r>
            <a:r>
              <a:rPr lang="el-GR" sz="2400" dirty="0"/>
              <a:t>ισορροπία στο σύστημα.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Οι σημαντικές παραδοχές είναι οι εξής:</a:t>
            </a:r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Η αντίδραση μεταξύ του</a:t>
            </a:r>
            <a:r>
              <a:rPr lang="el-GR" sz="2200" b="1" dirty="0" smtClean="0"/>
              <a:t> Ε </a:t>
            </a:r>
            <a:r>
              <a:rPr lang="el-GR" sz="2200" dirty="0" smtClean="0"/>
              <a:t>και του </a:t>
            </a:r>
            <a:r>
              <a:rPr lang="el-GR" sz="2200" b="1" dirty="0" smtClean="0"/>
              <a:t>S</a:t>
            </a:r>
            <a:r>
              <a:rPr lang="el-GR" sz="2200" dirty="0" smtClean="0"/>
              <a:t>,</a:t>
            </a:r>
            <a:r>
              <a:rPr lang="el-GR" sz="2200" b="1" dirty="0" smtClean="0"/>
              <a:t> </a:t>
            </a:r>
            <a:r>
              <a:rPr lang="en-US" sz="2200" b="1" dirty="0" smtClean="0"/>
              <a:t> </a:t>
            </a:r>
            <a:r>
              <a:rPr lang="el-GR" sz="2200" b="1" dirty="0" smtClean="0"/>
              <a:t>Ε + S </a:t>
            </a:r>
            <a:r>
              <a:rPr lang="el-GR" sz="2200" b="1" dirty="0" smtClean="0">
                <a:cs typeface="Arial" charset="0"/>
              </a:rPr>
              <a:t>↔</a:t>
            </a:r>
            <a:r>
              <a:rPr lang="en-US" sz="2200" b="1" dirty="0" smtClean="0">
                <a:cs typeface="Arial" charset="0"/>
              </a:rPr>
              <a:t> </a:t>
            </a:r>
            <a:r>
              <a:rPr lang="el-GR" sz="2200" b="1" dirty="0" smtClean="0"/>
              <a:t>ES (1) </a:t>
            </a:r>
            <a:r>
              <a:rPr lang="el-GR" sz="2200" dirty="0" smtClean="0"/>
              <a:t>παραμένει σε ισορροπία και</a:t>
            </a:r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οποιαδήποτε επίδραση της αντίδρασης </a:t>
            </a:r>
            <a:r>
              <a:rPr lang="el-GR" sz="2200" b="1" dirty="0" smtClean="0"/>
              <a:t>ES </a:t>
            </a:r>
            <a:r>
              <a:rPr lang="el-GR" sz="2200" dirty="0" smtClean="0"/>
              <a:t>→ </a:t>
            </a:r>
            <a:r>
              <a:rPr lang="el-GR" sz="2200" b="1" dirty="0" smtClean="0"/>
              <a:t>E + P </a:t>
            </a:r>
            <a:r>
              <a:rPr lang="en-US" sz="2200" b="1" dirty="0" smtClean="0"/>
              <a:t> </a:t>
            </a:r>
            <a:r>
              <a:rPr lang="el-GR" sz="2200" b="1" dirty="0" smtClean="0"/>
              <a:t>(2) </a:t>
            </a:r>
            <a:r>
              <a:rPr lang="el-GR" sz="2200" dirty="0" smtClean="0"/>
              <a:t>στην </a:t>
            </a:r>
            <a:r>
              <a:rPr lang="en-US" sz="2200" dirty="0" smtClean="0"/>
              <a:t> </a:t>
            </a:r>
            <a:r>
              <a:rPr lang="el-GR" sz="2200" b="1" dirty="0" smtClean="0"/>
              <a:t>(1)</a:t>
            </a:r>
            <a:r>
              <a:rPr lang="el-GR" sz="2200" dirty="0" smtClean="0"/>
              <a:t>,</a:t>
            </a:r>
            <a:r>
              <a:rPr lang="el-GR" sz="2200" b="1" dirty="0" smtClean="0"/>
              <a:t> </a:t>
            </a:r>
            <a:r>
              <a:rPr lang="el-GR" sz="2200" dirty="0" smtClean="0"/>
              <a:t>θεωρείται αμελητέα.</a:t>
            </a:r>
          </a:p>
          <a:p>
            <a:pPr lvl="3" indent="-365760">
              <a:spcBef>
                <a:spcPts val="0"/>
              </a:spcBef>
              <a:spcAft>
                <a:spcPts val="6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smtClean="0"/>
              <a:t>Οι συνθήκες αυτές επιτυγχάνονται όταν ο ρυθμός διάσπασης του </a:t>
            </a:r>
            <a:r>
              <a:rPr lang="el-GR" dirty="0" err="1" smtClean="0"/>
              <a:t>συμπλόκου</a:t>
            </a:r>
            <a:r>
              <a:rPr lang="el-GR" dirty="0" smtClean="0"/>
              <a:t> Ε</a:t>
            </a:r>
            <a:r>
              <a:rPr lang="el-GR" b="1" dirty="0" smtClean="0"/>
              <a:t>S </a:t>
            </a:r>
            <a:r>
              <a:rPr lang="el-GR" dirty="0" smtClean="0"/>
              <a:t>προς Ε και </a:t>
            </a:r>
            <a:r>
              <a:rPr lang="el-GR" b="1" dirty="0" smtClean="0"/>
              <a:t>S </a:t>
            </a:r>
            <a:r>
              <a:rPr lang="el-GR" dirty="0" smtClean="0"/>
              <a:t>είναι πολύ μεγαλύτερος από το ρυθμό διάσπασής του σε Ε και Ρ </a:t>
            </a:r>
            <a:r>
              <a:rPr lang="el-GR" b="1" dirty="0" smtClean="0"/>
              <a:t>(</a:t>
            </a:r>
            <a:r>
              <a:rPr lang="el-GR" dirty="0" smtClean="0"/>
              <a:t>δηλαδή κ</a:t>
            </a:r>
            <a:r>
              <a:rPr lang="el-GR" b="1" dirty="0" smtClean="0"/>
              <a:t>-1 &gt;&gt;</a:t>
            </a:r>
            <a:r>
              <a:rPr lang="el-GR" dirty="0" smtClean="0"/>
              <a:t>κ</a:t>
            </a:r>
            <a:r>
              <a:rPr lang="el-GR" b="1" dirty="0" smtClean="0"/>
              <a:t>2)</a:t>
            </a:r>
            <a:r>
              <a:rPr lang="el-GR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Η </a:t>
            </a:r>
            <a:r>
              <a:rPr lang="el-GR" sz="2400" dirty="0"/>
              <a:t>συγκέντρωση του ελεύθερου </a:t>
            </a:r>
            <a:r>
              <a:rPr lang="el-GR" sz="2400" b="1" dirty="0"/>
              <a:t>S </a:t>
            </a:r>
            <a:r>
              <a:rPr lang="el-GR" sz="2400" dirty="0"/>
              <a:t>παραμένει σχεδόν αμετάβλητη κατά την αρχική περίοδο της αντίδρασης,</a:t>
            </a:r>
            <a:r>
              <a:rPr lang="el-GR" sz="2400" b="1" dirty="0"/>
              <a:t> </a:t>
            </a:r>
            <a:r>
              <a:rPr lang="el-GR" sz="2400" dirty="0"/>
              <a:t>και ισούται με τη συγκέντρωση του ολικού </a:t>
            </a:r>
            <a:r>
              <a:rPr lang="el-GR" sz="2400" b="1" dirty="0"/>
              <a:t>S</a:t>
            </a:r>
            <a:r>
              <a:rPr lang="el-GR" sz="2400" dirty="0"/>
              <a:t>,</a:t>
            </a:r>
            <a:r>
              <a:rPr lang="el-GR" sz="2400" b="1" dirty="0"/>
              <a:t> </a:t>
            </a:r>
            <a:r>
              <a:rPr lang="el-GR" sz="2400" dirty="0"/>
              <a:t>δηλαδή </a:t>
            </a:r>
            <a:r>
              <a:rPr lang="el-GR" sz="2400" b="1" dirty="0"/>
              <a:t>[S] = [</a:t>
            </a:r>
            <a:r>
              <a:rPr lang="el-GR" sz="2400" b="1" dirty="0" err="1"/>
              <a:t>St</a:t>
            </a:r>
            <a:r>
              <a:rPr lang="el-GR" sz="2400" b="1" dirty="0" smtClean="0"/>
              <a:t>]</a:t>
            </a:r>
            <a:r>
              <a:rPr lang="el-GR" sz="2400" dirty="0" smtClean="0"/>
              <a:t>.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l-GR" b="1" dirty="0"/>
              <a:t>Επιθυμητές </a:t>
            </a:r>
            <a:r>
              <a:rPr lang="el-GR" b="1" dirty="0" err="1" smtClean="0"/>
              <a:t>ενζυμικές</a:t>
            </a:r>
            <a:r>
              <a:rPr lang="el-GR" b="1" dirty="0" smtClean="0"/>
              <a:t> δράσεις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30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Δημιουργία ευνοϊκών συνθηκών: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Ωρίμανση φρούτων και λαχανικών.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Σίτεμα κρέατος.</a:t>
            </a:r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Βλάστηση σπόρων (π.χ. ζυθοποιία).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Προσθήκη ενζύμων: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err="1" smtClean="0"/>
              <a:t>Πηκτινολυτικά</a:t>
            </a:r>
            <a:r>
              <a:rPr lang="el-GR" sz="2000" dirty="0" smtClean="0"/>
              <a:t> ένζυμα.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err="1" smtClean="0"/>
              <a:t>Ιμβερτάση</a:t>
            </a:r>
            <a:r>
              <a:rPr lang="el-GR" sz="2000" dirty="0" smtClean="0"/>
              <a:t>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err="1" smtClean="0"/>
              <a:t>Λακτάση</a:t>
            </a:r>
            <a:r>
              <a:rPr lang="el-GR" sz="2000" dirty="0" smtClean="0"/>
              <a:t>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err="1" smtClean="0"/>
              <a:t>Αμυλάσες</a:t>
            </a:r>
            <a:r>
              <a:rPr lang="el-GR" sz="2000" dirty="0" smtClean="0"/>
              <a:t>.</a:t>
            </a:r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err="1" smtClean="0"/>
              <a:t>Πρωτεάσες</a:t>
            </a:r>
            <a:r>
              <a:rPr lang="el-GR" sz="2000" dirty="0" smtClean="0"/>
              <a:t> (</a:t>
            </a:r>
            <a:r>
              <a:rPr lang="el-GR" sz="2000" dirty="0" err="1" smtClean="0"/>
              <a:t>παπαϊνη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βρωμελίνη</a:t>
            </a:r>
            <a:r>
              <a:rPr lang="el-GR" sz="2000" dirty="0" smtClean="0"/>
              <a:t>).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Χρήση μικροοργανισμών: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Ζυμώσεις (παρασκευή ψωμιού, μπύρας, κρασιού, ξυδιού, τυριών, γιαουρτιού, ελιών).</a:t>
            </a: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1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+mn-lt"/>
              </a:rPr>
              <a:t>Μη </a:t>
            </a:r>
            <a:r>
              <a:rPr lang="el-GR" b="1" dirty="0" smtClean="0">
                <a:latin typeface="+mn-lt"/>
              </a:rPr>
              <a:t>επιθυμητές </a:t>
            </a:r>
            <a:r>
              <a:rPr lang="el-GR" b="1" dirty="0" err="1" smtClean="0">
                <a:latin typeface="+mn-lt"/>
              </a:rPr>
              <a:t>ενζυμικές</a:t>
            </a:r>
            <a:r>
              <a:rPr lang="el-GR" b="1" dirty="0" smtClean="0">
                <a:latin typeface="+mn-lt"/>
              </a:rPr>
              <a:t> δράσεις</a:t>
            </a:r>
            <a:br>
              <a:rPr lang="el-GR" b="1" dirty="0" smtClean="0">
                <a:latin typeface="+mn-lt"/>
              </a:rPr>
            </a:br>
            <a:r>
              <a:rPr lang="el-GR" b="1" dirty="0" smtClean="0">
                <a:latin typeface="+mn-lt"/>
              </a:rPr>
              <a:t>(1 από 2)</a:t>
            </a:r>
            <a:endParaRPr lang="el-GR" b="1" dirty="0">
              <a:latin typeface="+mn-lt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Δημιουργία αντίξοων συνθηκών για </a:t>
            </a:r>
            <a:r>
              <a:rPr lang="el-GR" sz="2200" dirty="0" err="1"/>
              <a:t>ενζυμική</a:t>
            </a:r>
            <a:r>
              <a:rPr lang="el-GR" sz="2200" dirty="0"/>
              <a:t> </a:t>
            </a:r>
            <a:r>
              <a:rPr lang="el-GR" sz="2200" dirty="0" smtClean="0"/>
              <a:t>δράση:</a:t>
            </a:r>
            <a:endParaRPr lang="en-US" sz="2200" dirty="0"/>
          </a:p>
          <a:p>
            <a:pPr marL="1143000" lvl="1" indent="-365760">
              <a:spcBef>
                <a:spcPts val="0"/>
              </a:spcBef>
              <a:spcAft>
                <a:spcPts val="1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/>
              <a:t>Συνθήκες ψύξεως </a:t>
            </a:r>
            <a:r>
              <a:rPr lang="el-GR" sz="2000" dirty="0" smtClean="0"/>
              <a:t>– καταψύξεως.</a:t>
            </a:r>
            <a:endParaRPr lang="el-GR" sz="2000" dirty="0"/>
          </a:p>
          <a:p>
            <a:pPr marL="1143000" lvl="1" indent="-365760">
              <a:spcBef>
                <a:spcPts val="0"/>
              </a:spcBef>
              <a:spcAft>
                <a:spcPts val="1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/>
              <a:t>Αποφυγή μηχανικών </a:t>
            </a:r>
            <a:r>
              <a:rPr lang="el-GR" sz="2000" dirty="0" smtClean="0"/>
              <a:t>προσβολών.</a:t>
            </a:r>
            <a:endParaRPr lang="el-GR" sz="2000" dirty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/>
              <a:t>Αφαίρεση οξυγόνου στη </a:t>
            </a:r>
            <a:r>
              <a:rPr lang="el-GR" sz="2000" dirty="0" smtClean="0"/>
              <a:t>συσκευασία.</a:t>
            </a:r>
            <a:endParaRPr lang="en-US" sz="2000" dirty="0"/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Αδρανοποίηση ενζύμων με </a:t>
            </a:r>
            <a:r>
              <a:rPr lang="el-GR" sz="2200" dirty="0" smtClean="0"/>
              <a:t>θέρμανση:</a:t>
            </a:r>
            <a:endParaRPr lang="el-GR" sz="2200" dirty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Ζεμάτισμα.</a:t>
            </a:r>
            <a:endParaRPr lang="el-GR" sz="2000" dirty="0"/>
          </a:p>
        </p:txBody>
      </p:sp>
      <p:pic>
        <p:nvPicPr>
          <p:cNvPr id="8" name="Θέση περιεχομένου 2" descr="Εικόνα της ενζυμικής δράσης.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962400"/>
            <a:ext cx="5030787" cy="2240139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5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Μη επιθυμητές </a:t>
            </a:r>
            <a:r>
              <a:rPr lang="el-GR" b="1" dirty="0" err="1" smtClean="0"/>
              <a:t>ενζυμικές</a:t>
            </a:r>
            <a:r>
              <a:rPr lang="el-GR" b="1" dirty="0" smtClean="0"/>
              <a:t> δράσεις</a:t>
            </a:r>
            <a:br>
              <a:rPr lang="el-GR" b="1" dirty="0" smtClean="0"/>
            </a:br>
            <a:r>
              <a:rPr lang="el-GR" b="1" dirty="0" smtClean="0"/>
              <a:t>(2 από 2)</a:t>
            </a:r>
            <a:endParaRPr lang="el-GR" dirty="0"/>
          </a:p>
        </p:txBody>
      </p:sp>
      <p:sp>
        <p:nvSpPr>
          <p:cNvPr id="6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200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Προσθήκη παρεμποδιστικών ουσιών:</a:t>
            </a:r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sz="2200" dirty="0" smtClean="0"/>
              <a:t>SO</a:t>
            </a:r>
            <a:r>
              <a:rPr lang="en-US" sz="2200" baseline="-25000" dirty="0" smtClean="0"/>
              <a:t>2</a:t>
            </a:r>
            <a:r>
              <a:rPr lang="el-GR" sz="2200" dirty="0" smtClean="0"/>
              <a:t>.</a:t>
            </a:r>
            <a:endParaRPr lang="en-US" sz="2200" dirty="0" smtClean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err="1" smtClean="0"/>
              <a:t>Ασκορβικό</a:t>
            </a:r>
            <a:r>
              <a:rPr lang="el-GR" sz="2200" dirty="0" smtClean="0"/>
              <a:t> οξύ.</a:t>
            </a:r>
            <a:endParaRPr lang="en-US" sz="2200" dirty="0" smtClean="0"/>
          </a:p>
          <a:p>
            <a:endParaRPr lang="el-GR" dirty="0"/>
          </a:p>
        </p:txBody>
      </p:sp>
      <p:pic>
        <p:nvPicPr>
          <p:cNvPr id="8" name="Θέση περιεχομένου 2" descr="Εικόνα της ενζυμικής δράσης.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4017932"/>
            <a:ext cx="5602527" cy="1239868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07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Πως λειτουργούν τα </a:t>
            </a:r>
            <a:r>
              <a:rPr lang="el-GR" b="1" dirty="0" smtClean="0"/>
              <a:t>ένζυμα;</a:t>
            </a:r>
            <a:br>
              <a:rPr lang="el-GR" b="1" dirty="0" smtClean="0"/>
            </a:br>
            <a:r>
              <a:rPr lang="el-GR" b="1" dirty="0" smtClean="0"/>
              <a:t>(1 από 2)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b="1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b="1" dirty="0" smtClean="0"/>
              <a:t>Τα ένζυμα ως καταλύτες </a:t>
            </a:r>
            <a:r>
              <a:rPr lang="el-GR" dirty="0" smtClean="0"/>
              <a:t>αυξάνουν την αντίδραση αυθόρμητων αντιδράσεων: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μειώνουν την ενέργεια ενεργοποίησης, 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δεν είναι χημικώς δραστικά σώματα, </a:t>
            </a:r>
          </a:p>
          <a:p>
            <a:pPr marL="1143000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έχουν μέγεθος πολύ μεγαλύτερο από εκείνο του υποστρώματος, δραστική περιοχή είναι το ενεργό κέντρο.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1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Πως λειτουργούν τα ένζυμα;</a:t>
            </a:r>
            <a:br>
              <a:rPr lang="el-GR" b="1" dirty="0"/>
            </a:b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pic>
        <p:nvPicPr>
          <p:cNvPr id="6" name="Θέση περιεχομένου 1" descr="Εικόνα με την υπόθεση του κλειδιού  κλειδαριά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600200"/>
            <a:ext cx="5817832" cy="4753229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2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Οι </a:t>
            </a:r>
            <a:r>
              <a:rPr lang="el-GR" b="1" dirty="0" err="1"/>
              <a:t>συμπαράγοντες</a:t>
            </a:r>
            <a:r>
              <a:rPr lang="el-GR" b="1" dirty="0"/>
              <a:t> των </a:t>
            </a:r>
            <a:r>
              <a:rPr lang="el-GR" b="1" dirty="0" smtClean="0"/>
              <a:t>ενζύμων</a:t>
            </a:r>
            <a:br>
              <a:rPr lang="el-GR" b="1" dirty="0" smtClean="0"/>
            </a:br>
            <a:r>
              <a:rPr lang="el-GR" b="1" dirty="0" smtClean="0"/>
              <a:t>(1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Πολλά ένζυμα για να λειτουργήσουν είναι απαραίτητη η παρουσία και κάποιας άλλης χημικής ένωσης</a:t>
            </a:r>
            <a:r>
              <a:rPr lang="en-US" sz="2400" dirty="0" smtClean="0"/>
              <a:t>,</a:t>
            </a:r>
            <a:r>
              <a:rPr lang="el-GR" sz="2400" dirty="0" smtClean="0"/>
              <a:t> ή κάποιου στοιχείου που ονομάζονται </a:t>
            </a:r>
            <a:r>
              <a:rPr lang="el-GR" sz="2400" b="1" dirty="0" err="1" smtClean="0"/>
              <a:t>συμπαράγοντες</a:t>
            </a:r>
            <a:r>
              <a:rPr lang="el-GR" sz="2400" dirty="0" smtClean="0"/>
              <a:t>.</a:t>
            </a:r>
            <a:endParaRPr lang="el-GR" sz="2400" b="1" dirty="0" smtClean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Οι </a:t>
            </a:r>
            <a:r>
              <a:rPr lang="el-GR" sz="2400" dirty="0" err="1" smtClean="0"/>
              <a:t>συμπαράγοντες</a:t>
            </a:r>
            <a:r>
              <a:rPr lang="el-GR" sz="2400" dirty="0" smtClean="0"/>
              <a:t> είναι </a:t>
            </a:r>
            <a:r>
              <a:rPr lang="el-GR" sz="2400" b="1" dirty="0" smtClean="0"/>
              <a:t>μη πρωτεϊνικές ενώσεις </a:t>
            </a:r>
            <a:r>
              <a:rPr lang="el-GR" sz="2400" dirty="0" smtClean="0"/>
              <a:t>οργανικές ή ανόργανες ανόργανες, που είναι απαραίτητες για τη λειτουργία του ενζύμου.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Το </a:t>
            </a:r>
            <a:r>
              <a:rPr lang="el-GR" sz="2400" dirty="0" err="1"/>
              <a:t>σύμπλοκο</a:t>
            </a:r>
            <a:r>
              <a:rPr lang="el-GR" sz="2400" dirty="0"/>
              <a:t> ένζυμο </a:t>
            </a:r>
            <a:r>
              <a:rPr lang="el-GR" sz="2400" dirty="0" err="1"/>
              <a:t>συμπαράγοντας</a:t>
            </a:r>
            <a:r>
              <a:rPr lang="el-GR" sz="2400" dirty="0"/>
              <a:t> ονομάζεται </a:t>
            </a:r>
            <a:r>
              <a:rPr lang="el-GR" sz="2400" b="1" dirty="0" err="1" smtClean="0"/>
              <a:t>ολοένζυμο</a:t>
            </a:r>
            <a:r>
              <a:rPr lang="el-GR" sz="2400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Όταν </a:t>
            </a:r>
            <a:r>
              <a:rPr lang="el-GR" sz="2400" dirty="0"/>
              <a:t>από το </a:t>
            </a:r>
            <a:r>
              <a:rPr lang="el-GR" sz="2400" dirty="0" err="1"/>
              <a:t>ολοένζυμο</a:t>
            </a:r>
            <a:r>
              <a:rPr lang="el-GR" sz="2400" dirty="0"/>
              <a:t> αφαιρεθεί </a:t>
            </a:r>
            <a:r>
              <a:rPr lang="el-GR" sz="2400" dirty="0" err="1" smtClean="0"/>
              <a:t>συμπαράγοντας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dirty="0"/>
              <a:t>αυτό που μένει είναι το </a:t>
            </a:r>
            <a:r>
              <a:rPr lang="el-GR" sz="2400" b="1" dirty="0" err="1" smtClean="0"/>
              <a:t>αποένζυμο</a:t>
            </a:r>
            <a:r>
              <a:rPr lang="el-GR" sz="2400" dirty="0" smtClean="0"/>
              <a:t>.</a:t>
            </a:r>
            <a:endParaRPr 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Οι </a:t>
            </a:r>
            <a:r>
              <a:rPr lang="el-GR" b="1" dirty="0" err="1"/>
              <a:t>συμπαράγοντες</a:t>
            </a:r>
            <a:r>
              <a:rPr lang="el-GR" b="1" dirty="0"/>
              <a:t> των ενζύμων</a:t>
            </a:r>
            <a:br>
              <a:rPr lang="el-GR" b="1" dirty="0"/>
            </a:b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Ανόργανα ιόντα (</a:t>
            </a:r>
            <a:r>
              <a:rPr lang="el-GR" sz="2400" dirty="0" err="1"/>
              <a:t>ενεργοποιητές</a:t>
            </a:r>
            <a:r>
              <a:rPr lang="el-GR" sz="2400" dirty="0"/>
              <a:t>  ενζύμων</a:t>
            </a:r>
            <a:r>
              <a:rPr lang="el-GR" sz="2400" dirty="0" smtClean="0"/>
              <a:t>):</a:t>
            </a:r>
            <a:endParaRPr lang="en-US" sz="2400" dirty="0"/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Ενεργοποίηση </a:t>
            </a:r>
            <a:r>
              <a:rPr lang="el-GR" sz="2200" dirty="0" err="1"/>
              <a:t>αμυλάσης</a:t>
            </a:r>
            <a:r>
              <a:rPr lang="el-GR" sz="2200" dirty="0"/>
              <a:t> του σάλιου με ιόντα </a:t>
            </a:r>
            <a:r>
              <a:rPr lang="el-GR" sz="2200" dirty="0" smtClean="0"/>
              <a:t>χλωρίου.</a:t>
            </a:r>
            <a:endParaRPr lang="el-GR" sz="2200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Προσθετικές ομάδες. Είναι μη πρωτεϊνικά</a:t>
            </a:r>
            <a:r>
              <a:rPr lang="en-US" sz="2400" dirty="0"/>
              <a:t> </a:t>
            </a:r>
            <a:r>
              <a:rPr lang="el-GR" sz="2400" dirty="0"/>
              <a:t>οργανικά μόρια που αποτελούν τμήμα του </a:t>
            </a:r>
            <a:r>
              <a:rPr lang="el-GR" sz="2400" dirty="0" smtClean="0"/>
              <a:t>ενζύμου:</a:t>
            </a:r>
            <a:endParaRPr lang="en-US" sz="2400" dirty="0"/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π.χ. το </a:t>
            </a:r>
            <a:r>
              <a:rPr lang="en-US" sz="2200" dirty="0" smtClean="0"/>
              <a:t>FAD</a:t>
            </a:r>
            <a:r>
              <a:rPr lang="el-GR" sz="2200" dirty="0" smtClean="0"/>
              <a:t> </a:t>
            </a:r>
            <a:r>
              <a:rPr lang="el-GR" sz="2200" dirty="0"/>
              <a:t>( </a:t>
            </a:r>
            <a:r>
              <a:rPr lang="el-GR" sz="2200" dirty="0" err="1"/>
              <a:t>φλαβινο</a:t>
            </a:r>
            <a:r>
              <a:rPr lang="el-GR" sz="2200" dirty="0"/>
              <a:t>-</a:t>
            </a:r>
            <a:r>
              <a:rPr lang="el-GR" sz="2200" dirty="0" err="1"/>
              <a:t>αδενινο</a:t>
            </a:r>
            <a:r>
              <a:rPr lang="el-GR" sz="2200" dirty="0"/>
              <a:t> -</a:t>
            </a:r>
            <a:r>
              <a:rPr lang="el-GR" sz="2200" dirty="0" err="1"/>
              <a:t>δινουκλεοτίδιο</a:t>
            </a:r>
            <a:r>
              <a:rPr lang="el-GR" sz="2200" dirty="0"/>
              <a:t>)  που</a:t>
            </a:r>
            <a:r>
              <a:rPr lang="en-US" sz="2200" dirty="0"/>
              <a:t> </a:t>
            </a:r>
            <a:r>
              <a:rPr lang="el-GR" sz="2200" dirty="0"/>
              <a:t>περιέχει τη </a:t>
            </a:r>
            <a:r>
              <a:rPr lang="el-GR" sz="2200" dirty="0" err="1"/>
              <a:t>ριβοφλαβίνη</a:t>
            </a:r>
            <a:r>
              <a:rPr lang="el-GR" sz="2200" dirty="0"/>
              <a:t> (βιταμίνη Β2) που σχετίζεται με</a:t>
            </a:r>
            <a:r>
              <a:rPr lang="en-US" sz="2200" dirty="0"/>
              <a:t> </a:t>
            </a:r>
            <a:r>
              <a:rPr lang="el-GR" sz="2200" dirty="0"/>
              <a:t>τη </a:t>
            </a:r>
            <a:r>
              <a:rPr lang="el-GR" sz="2200" dirty="0" smtClean="0"/>
              <a:t>μεταφορά </a:t>
            </a:r>
            <a:r>
              <a:rPr lang="el-GR" sz="2200" dirty="0"/>
              <a:t>υδρογόνου κατά την κυτταρική αναπνοή.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Συνένζυμα. Είναι οργανικοί </a:t>
            </a:r>
            <a:r>
              <a:rPr lang="el-GR" sz="2400" dirty="0" err="1"/>
              <a:t>συμπαράγοντες</a:t>
            </a:r>
            <a:r>
              <a:rPr lang="el-GR" sz="2400" dirty="0"/>
              <a:t> που</a:t>
            </a:r>
            <a:r>
              <a:rPr lang="en-US" sz="2400" dirty="0"/>
              <a:t> </a:t>
            </a:r>
            <a:r>
              <a:rPr lang="el-GR" sz="2400" dirty="0"/>
              <a:t>δεν</a:t>
            </a:r>
            <a:r>
              <a:rPr lang="en-US" sz="2400" dirty="0"/>
              <a:t> </a:t>
            </a:r>
            <a:r>
              <a:rPr lang="el-GR" sz="2400" dirty="0"/>
              <a:t>αποτελούν τμήμα του </a:t>
            </a:r>
            <a:r>
              <a:rPr lang="el-GR" sz="2400" dirty="0" smtClean="0"/>
              <a:t>ενζύμου:</a:t>
            </a:r>
            <a:endParaRPr lang="en-US" sz="2400" dirty="0"/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π.χ. </a:t>
            </a:r>
            <a:r>
              <a:rPr lang="en-US" sz="2200" dirty="0" smtClean="0"/>
              <a:t>NAD, NADP, </a:t>
            </a:r>
            <a:r>
              <a:rPr lang="el-GR" sz="2200" dirty="0" smtClean="0"/>
              <a:t>συνένζυμο </a:t>
            </a:r>
            <a:r>
              <a:rPr lang="en-US" sz="2200" dirty="0" smtClean="0"/>
              <a:t>Α, ΑΤΡ</a:t>
            </a:r>
            <a:r>
              <a:rPr lang="el-GR" sz="2200" dirty="0" smtClean="0"/>
              <a:t>.</a:t>
            </a:r>
            <a:endParaRPr lang="en-US" sz="2200" dirty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Οι περισσότερες βιταμίνες είναι </a:t>
            </a:r>
            <a:r>
              <a:rPr lang="el-GR" sz="2200" dirty="0" smtClean="0"/>
              <a:t>συνένζυμα.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80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</a:t>
            </a:r>
            <a:r>
              <a:rPr lang="el-GR" sz="2000" smtClean="0">
                <a:latin typeface="Calibri" panose="020F0502020204030204" pitchFamily="34" charset="0"/>
              </a:rPr>
              <a:t>αναπτυχθεί στο πλαίσιο </a:t>
            </a:r>
            <a:r>
              <a:rPr lang="el-GR" sz="2000" dirty="0" smtClean="0">
                <a:latin typeface="Calibri" panose="020F0502020204030204" pitchFamily="34" charset="0"/>
              </a:rPr>
              <a:t>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11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Εξειδίκευση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Η εξειδίκευση έχει διάφορες διαβαθμίσεις:</a:t>
            </a:r>
          </a:p>
          <a:p>
            <a:pPr marL="1234440" lvl="2" indent="-457200">
              <a:spcBef>
                <a:spcPts val="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el-GR" b="1" dirty="0"/>
              <a:t>Ε</a:t>
            </a:r>
            <a:r>
              <a:rPr lang="el-GR" b="1" dirty="0" smtClean="0"/>
              <a:t>ξειδίκευση δεσμού</a:t>
            </a:r>
            <a:r>
              <a:rPr lang="el-GR" dirty="0" smtClean="0"/>
              <a:t>, </a:t>
            </a:r>
          </a:p>
          <a:p>
            <a:pPr marL="1234440" lvl="4" indent="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None/>
            </a:pPr>
            <a:r>
              <a:rPr lang="el-GR" sz="2400" dirty="0" smtClean="0"/>
              <a:t>αδιάκριτα από τις ομάδες που συμμετέχουν στο δεσμό.</a:t>
            </a:r>
          </a:p>
          <a:p>
            <a:pPr marL="1234440" lvl="2" indent="-457200">
              <a:spcBef>
                <a:spcPts val="0"/>
              </a:spcBef>
              <a:buClr>
                <a:srgbClr val="FF6600"/>
              </a:buClr>
              <a:buFont typeface="+mj-lt"/>
              <a:buAutoNum type="arabicParenR" startAt="2"/>
            </a:pPr>
            <a:r>
              <a:rPr lang="el-GR" b="1" dirty="0"/>
              <a:t>Ε</a:t>
            </a:r>
            <a:r>
              <a:rPr lang="el-GR" b="1" dirty="0" smtClean="0"/>
              <a:t>ξειδίκευση ομάδας</a:t>
            </a:r>
            <a:r>
              <a:rPr lang="el-GR" dirty="0" smtClean="0"/>
              <a:t>, </a:t>
            </a:r>
          </a:p>
          <a:p>
            <a:pPr marL="1234440" lvl="4" indent="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None/>
            </a:pPr>
            <a:r>
              <a:rPr lang="el-GR" sz="2400" dirty="0" smtClean="0"/>
              <a:t>η μία ομάδα του δεσμού είναι συγκεκριμένη.</a:t>
            </a:r>
          </a:p>
          <a:p>
            <a:pPr marL="1234440" lvl="2" indent="-457200">
              <a:spcBef>
                <a:spcPts val="0"/>
              </a:spcBef>
              <a:buClr>
                <a:srgbClr val="FF6600"/>
              </a:buClr>
              <a:buFont typeface="+mj-lt"/>
              <a:buAutoNum type="arabicParenR" startAt="3"/>
            </a:pPr>
            <a:r>
              <a:rPr lang="el-GR" b="1" dirty="0" err="1"/>
              <a:t>Σ</a:t>
            </a:r>
            <a:r>
              <a:rPr lang="el-GR" b="1" dirty="0" err="1" smtClean="0"/>
              <a:t>τερεοεξειδίκευση</a:t>
            </a:r>
            <a:r>
              <a:rPr lang="el-GR" dirty="0" smtClean="0"/>
              <a:t>, </a:t>
            </a:r>
          </a:p>
          <a:p>
            <a:pPr marL="1234440" lvl="4" indent="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None/>
            </a:pPr>
            <a:r>
              <a:rPr lang="el-GR" sz="2400" dirty="0" smtClean="0"/>
              <a:t>ένας από τους αντίποδες αποτελεί υπόστρωμα.</a:t>
            </a:r>
          </a:p>
          <a:p>
            <a:pPr marL="1234440" lvl="2" indent="-457200">
              <a:spcBef>
                <a:spcPts val="0"/>
              </a:spcBef>
              <a:buClr>
                <a:srgbClr val="FF6600"/>
              </a:buClr>
              <a:buFont typeface="+mj-lt"/>
              <a:buAutoNum type="arabicParenR" startAt="4"/>
            </a:pPr>
            <a:r>
              <a:rPr lang="el-GR" b="1" dirty="0"/>
              <a:t>Α</a:t>
            </a:r>
            <a:r>
              <a:rPr lang="el-GR" b="1" dirty="0" smtClean="0"/>
              <a:t>πόλυτη εξειδίκευση</a:t>
            </a:r>
            <a:r>
              <a:rPr lang="el-GR" dirty="0" smtClean="0"/>
              <a:t>, </a:t>
            </a:r>
          </a:p>
          <a:p>
            <a:pPr marL="1234440" lvl="4" indent="0">
              <a:spcBef>
                <a:spcPts val="0"/>
              </a:spcBef>
              <a:buClr>
                <a:srgbClr val="0033CC"/>
              </a:buClr>
              <a:buNone/>
            </a:pPr>
            <a:r>
              <a:rPr lang="el-GR" sz="2400" dirty="0" smtClean="0"/>
              <a:t>υπόστρωμα είναι μία και μόνο συγκεκριμένη ουσία. 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9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Μηχανισμός της </a:t>
            </a:r>
            <a:br>
              <a:rPr lang="el-GR" b="1" dirty="0" smtClean="0"/>
            </a:br>
            <a:r>
              <a:rPr lang="el-GR" b="1" dirty="0" smtClean="0"/>
              <a:t>δράσης των ενζύμων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Ο μηχανισμός δράσης δεν είναι κοινός για όλα τα ένζυμα.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Η μελέτη του μηχανισμού με απομίμηση των προσθετικών ομάδων.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Δύσκολη η ερμηνεία της τεράστιας αύξησης της ταχύτητας.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Σημαντική η συμμετοχή του ενεργού κέντρου:</a:t>
            </a:r>
          </a:p>
          <a:p>
            <a:pPr marL="1143000" indent="-365760">
              <a:spcBef>
                <a:spcPts val="0"/>
              </a:spcBef>
              <a:spcAft>
                <a:spcPts val="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ομάδες από απομακρυσμένα σημεία της </a:t>
            </a:r>
            <a:r>
              <a:rPr lang="el-GR" sz="2200" dirty="0" err="1" smtClean="0"/>
              <a:t>πρωτοταγούς</a:t>
            </a:r>
            <a:r>
              <a:rPr lang="el-GR" sz="2200" dirty="0" smtClean="0"/>
              <a:t> δομής,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τα γεωμετρικά χαρακτηριστικά καθορισμένα:</a:t>
            </a:r>
          </a:p>
          <a:p>
            <a:pPr marL="1143000" lvl="1" indent="-365760">
              <a:spcBef>
                <a:spcPts val="0"/>
              </a:spcBef>
              <a:spcAft>
                <a:spcPts val="1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υπόθεση "κλειδιού-κλειδαριάς", </a:t>
            </a:r>
          </a:p>
          <a:p>
            <a:pPr marL="1143000" lvl="1" indent="-365760">
              <a:spcBef>
                <a:spcPts val="0"/>
              </a:spcBef>
              <a:spcAft>
                <a:spcPts val="1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υπόθεση της "επαγωγικής παραμόρφωσης", 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επιβεβαίωση με μετρήσεις περίθλασης </a:t>
            </a:r>
            <a:r>
              <a:rPr lang="el-GR" sz="2200" dirty="0" err="1" smtClean="0"/>
              <a:t>ακτίνων</a:t>
            </a:r>
            <a:r>
              <a:rPr lang="el-GR" sz="2200" dirty="0" smtClean="0"/>
              <a:t>-Χ. 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81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Συσχέτιση ενεργού κέντρου και εξειδίκευσης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Χαρακτηριστικά του ενεργού κέντρου της χυμοτρυψίνης:</a:t>
            </a:r>
          </a:p>
          <a:p>
            <a:pPr marL="1143000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έχει υδρόφοβο χαρακτήρα,</a:t>
            </a:r>
          </a:p>
          <a:p>
            <a:pPr marL="1143000" indent="-365760">
              <a:spcBef>
                <a:spcPts val="0"/>
              </a:spcBef>
              <a:spcAft>
                <a:spcPts val="2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έχει ευρεία είσοδο (παρουσία της </a:t>
            </a:r>
            <a:r>
              <a:rPr lang="el-GR" sz="2200" dirty="0" err="1" smtClean="0"/>
              <a:t>γλυκίνης</a:t>
            </a:r>
            <a:r>
              <a:rPr lang="el-GR" sz="2200" dirty="0" smtClean="0"/>
              <a:t>).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Χαρακτηριστικά του ενεργού κέντρου της τρυψίνης:</a:t>
            </a:r>
          </a:p>
          <a:p>
            <a:pPr marL="1143000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έχει ευρεία είσοδο,</a:t>
            </a:r>
          </a:p>
          <a:p>
            <a:pPr marL="1143000" indent="-365760">
              <a:spcBef>
                <a:spcPts val="0"/>
              </a:spcBef>
              <a:spcAft>
                <a:spcPts val="2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έχει ένα αρνητικό φορτίο (παρουσία του </a:t>
            </a:r>
            <a:r>
              <a:rPr lang="el-GR" sz="2200" dirty="0" err="1" smtClean="0"/>
              <a:t>ασπαραγινικού</a:t>
            </a:r>
            <a:r>
              <a:rPr lang="el-GR" sz="2200" dirty="0" smtClean="0"/>
              <a:t>).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Χαρακτηριστικά του ενεργού κέντρου της ελαστάσης:</a:t>
            </a:r>
          </a:p>
          <a:p>
            <a:pPr marL="1143000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έχει υδρόφοβο χαρακτήρα,</a:t>
            </a:r>
          </a:p>
          <a:p>
            <a:pPr marL="1143000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η είσοδος έχει στενό άνοιγμα (παρουσία </a:t>
            </a:r>
            <a:r>
              <a:rPr lang="el-GR" sz="2200" dirty="0" err="1" smtClean="0"/>
              <a:t>βαλίνης</a:t>
            </a:r>
            <a:r>
              <a:rPr lang="el-GR" sz="2200" dirty="0" smtClean="0"/>
              <a:t>-</a:t>
            </a:r>
            <a:r>
              <a:rPr lang="el-GR" sz="2200" dirty="0" err="1" smtClean="0"/>
              <a:t>θρεονίνης</a:t>
            </a:r>
            <a:r>
              <a:rPr lang="el-GR" sz="2200" dirty="0" smtClean="0"/>
              <a:t>).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Κινητική των </a:t>
            </a:r>
            <a:r>
              <a:rPr lang="el-GR" b="1" dirty="0" err="1" smtClean="0"/>
              <a:t>ενζυμικών</a:t>
            </a:r>
            <a:r>
              <a:rPr lang="el-GR" b="1" dirty="0" smtClean="0"/>
              <a:t> αντιδράσεων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Η μελέτη της κινητικής γίνεται με βάση την αρχική ταχύτητα.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Παράγοντες που μειώνουν την αρχική ταχύτητα με το χρόνο:</a:t>
            </a:r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μείωση της συγκέντρωσης, </a:t>
            </a:r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πιθανή αναστολή από παραγόμενα προϊόντα, </a:t>
            </a:r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μεταβολή του </a:t>
            </a:r>
            <a:r>
              <a:rPr lang="en-US" sz="2400" dirty="0" smtClean="0"/>
              <a:t>pH</a:t>
            </a:r>
            <a:r>
              <a:rPr lang="el-GR" sz="2400" dirty="0" smtClean="0"/>
              <a:t>, </a:t>
            </a:r>
          </a:p>
          <a:p>
            <a:pPr marL="1143000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μετουσίωση του ενζύμου. 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92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Παράγοντες που επηρεάζουν </a:t>
            </a:r>
            <a:br>
              <a:rPr lang="el-GR" b="1" dirty="0" smtClean="0"/>
            </a:br>
            <a:r>
              <a:rPr lang="el-GR" b="1" dirty="0" smtClean="0"/>
              <a:t>την ταχύτητα (1/2)</a:t>
            </a:r>
            <a:endParaRPr lang="el-G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sz="2800" dirty="0" smtClean="0"/>
                  <a:t>Συγκέντρωση του ενζύμου:</a:t>
                </a:r>
              </a:p>
              <a:p>
                <a:pPr marL="1143000" indent="-365760">
                  <a:spcBef>
                    <a:spcPts val="0"/>
                  </a:spcBef>
                  <a:spcAft>
                    <a:spcPts val="1800"/>
                  </a:spcAft>
                  <a:buClr>
                    <a:srgbClr val="FF6600"/>
                  </a:buClr>
                  <a:buFont typeface="Calibri" panose="020F0502020204030204" pitchFamily="34" charset="0"/>
                  <a:buChar char="●"/>
                </a:pPr>
                <a:r>
                  <a:rPr lang="el-GR" sz="2400" dirty="0" smtClean="0"/>
                  <a:t>Επηρεάζει αναλογικά</a:t>
                </a:r>
                <a:r>
                  <a:rPr lang="el-GR" sz="2400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el-GR" sz="2400" dirty="0" smtClean="0"/>
                  <a:t>την ταχύτητα της αντίδρασης.</a:t>
                </a:r>
              </a:p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sz="2800" dirty="0" smtClean="0"/>
                  <a:t>Συγκέντρωση του υποστρώματος:</a:t>
                </a:r>
              </a:p>
              <a:p>
                <a:pPr marL="1143000" indent="-365760">
                  <a:spcBef>
                    <a:spcPts val="0"/>
                  </a:spcBef>
                  <a:spcAft>
                    <a:spcPts val="300"/>
                  </a:spcAft>
                  <a:buClr>
                    <a:srgbClr val="FF6600"/>
                  </a:buClr>
                  <a:buFont typeface="Calibri" panose="020F0502020204030204" pitchFamily="34" charset="0"/>
                  <a:buChar char="●"/>
                </a:pPr>
                <a:r>
                  <a:rPr lang="el-GR" sz="2400" dirty="0" smtClean="0"/>
                  <a:t>Η σχέση απεικονίζεται με ορθογώνια υπερβολή (όχι πάντα).</a:t>
                </a:r>
              </a:p>
              <a:p>
                <a:pPr marL="1143000" indent="-365760">
                  <a:spcBef>
                    <a:spcPts val="0"/>
                  </a:spcBef>
                  <a:spcAft>
                    <a:spcPts val="1800"/>
                  </a:spcAft>
                  <a:buClr>
                    <a:srgbClr val="FF6600"/>
                  </a:buClr>
                  <a:buFont typeface="Calibri" panose="020F0502020204030204" pitchFamily="34" charset="0"/>
                  <a:buChar char="●"/>
                </a:pPr>
                <a:r>
                  <a:rPr lang="el-GR" sz="2400" dirty="0" smtClean="0"/>
                  <a:t>Μαθηματική απεικόνιση με την εξίσωση </a:t>
                </a:r>
                <a:r>
                  <a:rPr lang="en-US" sz="2400" dirty="0" err="1" smtClean="0"/>
                  <a:t>Michaelis-Menten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𝑉</m:t>
                      </m:r>
                      <m:r>
                        <a:rPr lang="en-US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𝑉𝑚</m:t>
                          </m:r>
                          <m:r>
                            <a:rPr lang="en-US" sz="2400" i="1">
                              <a:latin typeface="Cambria Math"/>
                            </a:rPr>
                            <m:t> .  [</m:t>
                          </m:r>
                          <m:r>
                            <a:rPr lang="en-US" sz="2400" i="1">
                              <a:latin typeface="Cambria Math"/>
                            </a:rPr>
                            <m:t>𝑆</m:t>
                          </m:r>
                          <m:r>
                            <a:rPr lang="en-US" sz="2400" i="1">
                              <a:latin typeface="Cambria Math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𝐾𝑚</m:t>
                          </m:r>
                          <m:r>
                            <a:rPr lang="en-US" sz="2400" i="1">
                              <a:latin typeface="Cambria Math"/>
                            </a:rPr>
                            <m:t>+[</m:t>
                          </m:r>
                          <m:r>
                            <a:rPr lang="en-US" sz="2400" i="1">
                              <a:latin typeface="Cambria Math"/>
                            </a:rPr>
                            <m:t>𝑆</m:t>
                          </m:r>
                          <m:r>
                            <a:rPr lang="en-US" sz="2400" i="1">
                              <a:latin typeface="Cambria Math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  <a:p>
                <a:pPr>
                  <a:spcBef>
                    <a:spcPts val="0"/>
                  </a:spcBef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2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Παράγοντες που επηρεάζουν </a:t>
            </a:r>
            <a:br>
              <a:rPr lang="el-GR" b="1" dirty="0"/>
            </a:br>
            <a:r>
              <a:rPr lang="el-GR" b="1" dirty="0"/>
              <a:t>την ταχύτητα </a:t>
            </a:r>
            <a:r>
              <a:rPr lang="el-GR" b="1" dirty="0" smtClean="0"/>
              <a:t>(2/2</a:t>
            </a:r>
            <a:r>
              <a:rPr lang="el-GR" b="1" dirty="0"/>
              <a:t>)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None/>
            </a:pPr>
            <a:r>
              <a:rPr lang="el-GR" sz="3100" b="1" dirty="0" smtClean="0"/>
              <a:t>Επίδραση της θερμοκρασίας</a:t>
            </a:r>
            <a:r>
              <a:rPr lang="el-GR" sz="3100" dirty="0" smtClean="0"/>
              <a:t>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3100" dirty="0" smtClean="0"/>
              <a:t>Με την αύξηση της θερμοκρασίας παρατηρείται:</a:t>
            </a:r>
          </a:p>
          <a:p>
            <a:pPr marL="740664" indent="-36576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εκθετική αύξηση της ταχύτητας (αύξηση της μοριακής κίνησης),</a:t>
            </a:r>
          </a:p>
          <a:p>
            <a:pPr marL="740664" indent="-36576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έναρξη της μετουσίωσης της πρωτεΐνης,</a:t>
            </a:r>
          </a:p>
          <a:p>
            <a:pPr marL="740664" indent="-365760">
              <a:lnSpc>
                <a:spcPct val="120000"/>
              </a:lnSpc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πλήρης μετουσίωση της πρωτεΐνης.</a:t>
            </a:r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None/>
            </a:pPr>
            <a:r>
              <a:rPr lang="el-GR" sz="3100" b="1" dirty="0"/>
              <a:t>Επίδραση του </a:t>
            </a:r>
            <a:r>
              <a:rPr lang="en-US" sz="3100" b="1" dirty="0"/>
              <a:t>pH</a:t>
            </a:r>
            <a:r>
              <a:rPr lang="el-GR" sz="3100" dirty="0"/>
              <a:t>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3200" dirty="0"/>
              <a:t>H επίδραση του </a:t>
            </a:r>
            <a:r>
              <a:rPr lang="en-US" sz="3200" dirty="0"/>
              <a:t>pH</a:t>
            </a:r>
            <a:r>
              <a:rPr lang="el-GR" sz="3200" dirty="0"/>
              <a:t> στην ταχύτητα είναι διαφορετική για κάθε:</a:t>
            </a:r>
          </a:p>
          <a:p>
            <a:pPr marL="1143000" indent="-36576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/>
              <a:t>ένζυμο</a:t>
            </a:r>
            <a:r>
              <a:rPr lang="el-GR" dirty="0" smtClean="0"/>
              <a:t>,</a:t>
            </a:r>
            <a:endParaRPr lang="el-GR" dirty="0"/>
          </a:p>
          <a:p>
            <a:pPr marL="1143000" indent="-3657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/>
              <a:t>υπόστρωμα του ίδιου ενζύμου</a:t>
            </a:r>
            <a:r>
              <a:rPr lang="el-GR" dirty="0" smtClean="0"/>
              <a:t>.</a:t>
            </a:r>
            <a:endParaRPr lang="el-GR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3200" dirty="0"/>
              <a:t>Η επίδραση σχετίζεται με:</a:t>
            </a:r>
          </a:p>
          <a:p>
            <a:pPr marL="1143000" indent="-36576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/>
              <a:t>τη μετουσίωση του πρωτεϊνικού μορίου</a:t>
            </a:r>
            <a:r>
              <a:rPr lang="el-GR" dirty="0" smtClean="0"/>
              <a:t>,</a:t>
            </a:r>
            <a:endParaRPr lang="el-GR" dirty="0"/>
          </a:p>
          <a:p>
            <a:pPr marL="1143000" indent="-365760">
              <a:lnSpc>
                <a:spcPct val="120000"/>
              </a:lnSpc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/>
              <a:t>τον ιονισμό ομάδων του ενζύμου ή του υποστρώματος.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4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Επίδραση θερμοκρασίας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&amp; </a:t>
            </a:r>
            <a:r>
              <a:rPr lang="en-US" b="1" dirty="0"/>
              <a:t>pH </a:t>
            </a:r>
            <a:r>
              <a:rPr lang="el-GR" b="1" dirty="0"/>
              <a:t>στη </a:t>
            </a:r>
            <a:r>
              <a:rPr lang="el-GR" b="1" dirty="0" smtClean="0"/>
              <a:t>δραστικότητα</a:t>
            </a:r>
            <a:endParaRPr lang="el-GR" b="1" dirty="0"/>
          </a:p>
        </p:txBody>
      </p:sp>
      <p:pic>
        <p:nvPicPr>
          <p:cNvPr id="6" name="Θέση περιεχομένου 1" descr="Εικόνα γραφικών απεικονίσεων της επίδραση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927" y="2133600"/>
            <a:ext cx="5910146" cy="3757961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6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Ρύθμιση ταχύτητας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Η ρύθμιση της ταχύτητας </a:t>
            </a:r>
            <a:r>
              <a:rPr lang="el-GR" sz="2800" dirty="0"/>
              <a:t>μιας </a:t>
            </a:r>
            <a:r>
              <a:rPr lang="el-GR" sz="2800" dirty="0" err="1"/>
              <a:t>ενζυμικής</a:t>
            </a:r>
            <a:r>
              <a:rPr lang="en-US" sz="2800" dirty="0"/>
              <a:t> </a:t>
            </a:r>
            <a:r>
              <a:rPr lang="el-GR" sz="2800" dirty="0"/>
              <a:t>αντίδρασης και </a:t>
            </a:r>
            <a:r>
              <a:rPr lang="el-GR" sz="2800" dirty="0" smtClean="0"/>
              <a:t>κατ’ </a:t>
            </a:r>
            <a:r>
              <a:rPr lang="el-GR" sz="2800" dirty="0"/>
              <a:t>επέκταση του </a:t>
            </a:r>
            <a:r>
              <a:rPr lang="el-GR" sz="2800" dirty="0" smtClean="0"/>
              <a:t>μεταβολισμού: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Οι </a:t>
            </a:r>
            <a:r>
              <a:rPr lang="el-GR" sz="2400" dirty="0"/>
              <a:t>βιοχημικές αντιδράσεις υπακούουν και αυτές</a:t>
            </a:r>
            <a:r>
              <a:rPr lang="en-US" sz="2400" dirty="0"/>
              <a:t> </a:t>
            </a:r>
            <a:r>
              <a:rPr lang="el-GR" sz="2400" dirty="0"/>
              <a:t>στους νόμους της θερμοδυναμικής.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Στις </a:t>
            </a:r>
            <a:r>
              <a:rPr lang="el-GR" sz="2400" dirty="0" err="1"/>
              <a:t>ενζυμικές</a:t>
            </a:r>
            <a:r>
              <a:rPr lang="el-GR" sz="2400" dirty="0"/>
              <a:t> αντιδράσεις η ρύθμιση της ταχύτητας</a:t>
            </a:r>
            <a:r>
              <a:rPr lang="en-US" sz="2400" dirty="0"/>
              <a:t> </a:t>
            </a:r>
            <a:r>
              <a:rPr lang="el-GR" sz="2400" dirty="0"/>
              <a:t>γίνεται και με την παρουσία ενώσεων γνωστών ως</a:t>
            </a:r>
            <a:r>
              <a:rPr lang="en-US" sz="2400" dirty="0"/>
              <a:t> </a:t>
            </a:r>
            <a:r>
              <a:rPr lang="el-GR" sz="2400" b="1" dirty="0" err="1"/>
              <a:t>παρεμποδιστών</a:t>
            </a:r>
            <a:r>
              <a:rPr lang="el-GR" sz="2400" b="1" dirty="0"/>
              <a:t> </a:t>
            </a:r>
            <a:r>
              <a:rPr lang="el-GR" sz="2400" b="1" dirty="0" smtClean="0"/>
              <a:t>(</a:t>
            </a:r>
            <a:r>
              <a:rPr lang="en-US" sz="2400" b="1" dirty="0" smtClean="0"/>
              <a:t>inhibitors</a:t>
            </a:r>
            <a:r>
              <a:rPr lang="el-GR" sz="2400" b="1" dirty="0" smtClean="0"/>
              <a:t>)</a:t>
            </a:r>
            <a:r>
              <a:rPr lang="el-GR" sz="2400" dirty="0" smtClean="0"/>
              <a:t>.</a:t>
            </a:r>
            <a:endParaRPr lang="el-GR" sz="2400" dirty="0"/>
          </a:p>
          <a:p>
            <a:pPr marL="1943100" lvl="2" indent="-365760"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Η παρεμπόδιση είναι ένας τρόπος με τον οποίο τα</a:t>
            </a:r>
            <a:r>
              <a:rPr lang="en-US" sz="2200" dirty="0"/>
              <a:t> </a:t>
            </a:r>
            <a:r>
              <a:rPr lang="el-GR" sz="2200" dirty="0"/>
              <a:t>κύτταρα ρυθμίζουν τη δράση των ενζύμων</a:t>
            </a:r>
            <a:r>
              <a:rPr lang="el-GR" sz="2200" dirty="0" smtClean="0"/>
              <a:t>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58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Τύποι </a:t>
            </a:r>
            <a:r>
              <a:rPr lang="el-GR" b="1" dirty="0" err="1"/>
              <a:t>ενζυμικής</a:t>
            </a:r>
            <a:r>
              <a:rPr lang="el-GR" b="1" dirty="0"/>
              <a:t> </a:t>
            </a:r>
            <a:r>
              <a:rPr lang="el-GR" b="1" dirty="0" smtClean="0"/>
              <a:t>παρεμπόδισης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 smtClean="0"/>
              <a:t>Ανταγωνιστική </a:t>
            </a:r>
            <a:r>
              <a:rPr lang="el-GR" sz="2200" b="1" dirty="0" err="1"/>
              <a:t>παρεμπόδιαση</a:t>
            </a:r>
            <a:r>
              <a:rPr lang="el-GR" sz="2200" b="1" dirty="0"/>
              <a:t> </a:t>
            </a:r>
            <a:r>
              <a:rPr lang="el-GR" sz="2200" dirty="0" smtClean="0"/>
              <a:t>(</a:t>
            </a:r>
            <a:r>
              <a:rPr lang="en-US" sz="2200" b="1" dirty="0" smtClean="0"/>
              <a:t>competitive inhibition</a:t>
            </a:r>
            <a:r>
              <a:rPr lang="el-GR" sz="2200" dirty="0" smtClean="0"/>
              <a:t>),</a:t>
            </a:r>
            <a:r>
              <a:rPr lang="en-US" sz="2200" dirty="0" smtClean="0"/>
              <a:t> </a:t>
            </a:r>
            <a:r>
              <a:rPr lang="el-GR" sz="2200" dirty="0"/>
              <a:t>μόρια που μοιάζουν με εκείνα του </a:t>
            </a:r>
            <a:r>
              <a:rPr lang="el-GR" sz="2200" dirty="0" smtClean="0"/>
              <a:t>υποστρώματος,</a:t>
            </a:r>
            <a:r>
              <a:rPr lang="en-US" sz="2200" dirty="0" smtClean="0"/>
              <a:t> </a:t>
            </a:r>
            <a:r>
              <a:rPr lang="el-GR" sz="2200" dirty="0"/>
              <a:t>ανταγωνίζονται με αυτά για το ενεργό κέντρο του ενζύμου</a:t>
            </a:r>
            <a:r>
              <a:rPr lang="en-US" sz="2200" dirty="0"/>
              <a:t> </a:t>
            </a:r>
            <a:r>
              <a:rPr lang="el-GR" sz="2200" dirty="0"/>
              <a:t>με το οποίο δεν συνδέονται μόνιμα.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 smtClean="0"/>
              <a:t>Μη </a:t>
            </a:r>
            <a:r>
              <a:rPr lang="el-GR" sz="2200" b="1" dirty="0"/>
              <a:t>ανταγωνιστική παρεμπόδιση </a:t>
            </a:r>
            <a:r>
              <a:rPr lang="el-GR" sz="2200" dirty="0"/>
              <a:t>ένα μόριο συνδέεται με</a:t>
            </a:r>
            <a:r>
              <a:rPr lang="en-US" sz="2200" dirty="0"/>
              <a:t> </a:t>
            </a:r>
            <a:r>
              <a:rPr lang="el-GR" sz="2200" dirty="0"/>
              <a:t>το ένζυμο αλλά σε άλλη θέση από εκείνη του ενεργού</a:t>
            </a:r>
            <a:r>
              <a:rPr lang="en-US" sz="2200" dirty="0"/>
              <a:t> </a:t>
            </a:r>
            <a:r>
              <a:rPr lang="el-GR" sz="2200" dirty="0" smtClean="0"/>
              <a:t>κέντρου, </a:t>
            </a:r>
            <a:r>
              <a:rPr lang="el-GR" sz="2200" dirty="0"/>
              <a:t>και με τον τρόπο αυτό επηρεάζει το σχήμα του</a:t>
            </a:r>
            <a:r>
              <a:rPr lang="en-US" sz="2200" dirty="0"/>
              <a:t> </a:t>
            </a:r>
            <a:r>
              <a:rPr lang="el-GR" sz="2200" dirty="0" smtClean="0"/>
              <a:t>ενζύμου, </a:t>
            </a:r>
            <a:r>
              <a:rPr lang="el-GR" sz="2200" dirty="0"/>
              <a:t>και κατά συνέπεια και το ενεργό του κέντρο</a:t>
            </a:r>
            <a:r>
              <a:rPr lang="en-US" sz="2200" dirty="0"/>
              <a:t>.</a:t>
            </a:r>
            <a:r>
              <a:rPr lang="el-GR" sz="2200" dirty="0"/>
              <a:t> Η</a:t>
            </a:r>
            <a:r>
              <a:rPr lang="en-US" sz="2200" dirty="0"/>
              <a:t> </a:t>
            </a:r>
            <a:r>
              <a:rPr lang="el-GR" sz="2200" dirty="0"/>
              <a:t>περιοχή αυτή εκτός</a:t>
            </a:r>
            <a:r>
              <a:rPr lang="en-US" sz="2200" dirty="0"/>
              <a:t> </a:t>
            </a:r>
            <a:r>
              <a:rPr lang="el-GR" sz="2200" dirty="0"/>
              <a:t>ενεργού κέντρου είναι γνωστή ως</a:t>
            </a:r>
            <a:r>
              <a:rPr lang="en-US" sz="2200" dirty="0"/>
              <a:t> </a:t>
            </a:r>
            <a:r>
              <a:rPr lang="el-GR" sz="2200" b="1" dirty="0" err="1"/>
              <a:t>αλλοστερική</a:t>
            </a:r>
            <a:r>
              <a:rPr lang="el-GR" sz="2200" b="1" dirty="0"/>
              <a:t> </a:t>
            </a:r>
            <a:r>
              <a:rPr lang="el-GR" sz="2200" dirty="0"/>
              <a:t>περιοχή του </a:t>
            </a:r>
            <a:r>
              <a:rPr lang="el-GR" sz="2200" dirty="0" smtClean="0"/>
              <a:t>ενζύμου, </a:t>
            </a:r>
            <a:r>
              <a:rPr lang="el-GR" sz="2200" dirty="0"/>
              <a:t>και το ένζυμο</a:t>
            </a:r>
            <a:r>
              <a:rPr lang="en-US" sz="2200" dirty="0"/>
              <a:t> </a:t>
            </a:r>
            <a:r>
              <a:rPr lang="el-GR" sz="2200" dirty="0"/>
              <a:t>αναφέρεται ως </a:t>
            </a:r>
            <a:r>
              <a:rPr lang="el-GR" sz="2200" dirty="0" err="1"/>
              <a:t>αλλοστερικό</a:t>
            </a:r>
            <a:r>
              <a:rPr lang="el-GR" sz="2200" dirty="0"/>
              <a:t>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 smtClean="0"/>
              <a:t>Μη </a:t>
            </a:r>
            <a:r>
              <a:rPr lang="el-GR" sz="2200" b="1" dirty="0"/>
              <a:t>αντιστρεπτή παρεμπόδιση </a:t>
            </a:r>
            <a:r>
              <a:rPr lang="el-GR" sz="2200" dirty="0"/>
              <a:t>είναι προφανώς </a:t>
            </a:r>
            <a:r>
              <a:rPr lang="el-GR" sz="2200" dirty="0" smtClean="0"/>
              <a:t>μία</a:t>
            </a:r>
            <a:r>
              <a:rPr lang="en-US" sz="2200" dirty="0" smtClean="0"/>
              <a:t> </a:t>
            </a:r>
            <a:r>
              <a:rPr lang="el-GR" sz="2200" dirty="0"/>
              <a:t>διαδικασία όπου το ένζυμο απενεργοποιείται μόνιμα,</a:t>
            </a:r>
            <a:r>
              <a:rPr lang="en-US" sz="2200" dirty="0"/>
              <a:t> </a:t>
            </a:r>
            <a:r>
              <a:rPr lang="el-GR" sz="2200" dirty="0"/>
              <a:t>δηλαδή</a:t>
            </a:r>
            <a:r>
              <a:rPr lang="en-US" sz="2200" dirty="0"/>
              <a:t> </a:t>
            </a:r>
            <a:r>
              <a:rPr lang="el-GR" sz="2200" dirty="0"/>
              <a:t>δηλητηριάζεται</a:t>
            </a:r>
            <a:r>
              <a:rPr lang="el-GR" sz="2200" dirty="0" smtClean="0"/>
              <a:t>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33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Ανάδρομη </a:t>
            </a:r>
            <a:r>
              <a:rPr lang="el-GR" b="1" dirty="0" err="1"/>
              <a:t>αλλοστερική</a:t>
            </a:r>
            <a:r>
              <a:rPr lang="el-GR" b="1" dirty="0"/>
              <a:t> παρεμπόδιση</a:t>
            </a:r>
            <a:r>
              <a:rPr lang="el-GR" dirty="0"/>
              <a:t> </a:t>
            </a:r>
          </a:p>
        </p:txBody>
      </p:sp>
      <p:pic>
        <p:nvPicPr>
          <p:cNvPr id="6" name="Θέση περιεχομένου 1" descr="Εικόνα με την μεταβιλική πορεία και την ανάδρομη παρεμπόδιση του ασπαρτικού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600200"/>
            <a:ext cx="4906165" cy="4795166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 smtClean="0"/>
          </a:p>
          <a:p>
            <a:pPr lvl="0"/>
            <a:r>
              <a:rPr lang="el-GR" dirty="0"/>
              <a:t>Κατάταξη ενζύμων, παράγοντες που επηρεάζουν τη δράση των ενζύμων κατά την επεξεργασία των τροφίμων. </a:t>
            </a:r>
            <a:r>
              <a:rPr lang="el-GR" dirty="0" err="1"/>
              <a:t>Ενζυμική</a:t>
            </a:r>
            <a:r>
              <a:rPr lang="el-GR" dirty="0"/>
              <a:t> αμαύρωση: ορισμός, μηχανισμός της αντίδρασης και μέθοδοι αναστολής της </a:t>
            </a:r>
            <a:r>
              <a:rPr lang="el-GR" dirty="0" err="1"/>
              <a:t>ενζυμικής</a:t>
            </a:r>
            <a:r>
              <a:rPr lang="el-GR" dirty="0"/>
              <a:t> αμαύρωσης. Εφαρμογή των ενζύμων στην τεχνολογία τροφίμων, παραγωγή ενζύμων για εμπορικούς σκοπούς, ακινητοποιημένα ένζυμα. </a:t>
            </a: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46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Ενζυμική</a:t>
            </a:r>
            <a:r>
              <a:rPr lang="el-GR" b="1" dirty="0"/>
              <a:t> τεχνολογία 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Βιολογικά </a:t>
            </a:r>
            <a:r>
              <a:rPr lang="el-GR" sz="2400" dirty="0" smtClean="0"/>
              <a:t>απορρυπαντικά.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Αρτοποιεία – </a:t>
            </a:r>
            <a:r>
              <a:rPr lang="el-GR" sz="2400" dirty="0" smtClean="0"/>
              <a:t>ζαχαροπλαστική.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Βρεφικές </a:t>
            </a:r>
            <a:r>
              <a:rPr lang="el-GR" sz="2400" dirty="0" smtClean="0"/>
              <a:t>τροφές.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Ζυθοποιεία.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Χυμοί </a:t>
            </a:r>
            <a:r>
              <a:rPr lang="el-GR" sz="2400" dirty="0" smtClean="0"/>
              <a:t>φρούτων.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Γαλακτοκομεία.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Επεξεργασία </a:t>
            </a:r>
            <a:r>
              <a:rPr lang="el-GR" sz="2400" dirty="0" smtClean="0"/>
              <a:t>αμύλου.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Επεξεργασία </a:t>
            </a:r>
            <a:r>
              <a:rPr lang="el-GR" sz="2400" dirty="0" smtClean="0"/>
              <a:t>ελαστικού.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Χαρτοβιομηχανία.</a:t>
            </a:r>
            <a:endParaRPr lang="el-GR" sz="2400" dirty="0"/>
          </a:p>
          <a:p>
            <a:pPr marL="1714500" lvl="3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Φωτογραφική </a:t>
            </a:r>
            <a:r>
              <a:rPr lang="el-GR" sz="2400" dirty="0" smtClean="0"/>
              <a:t>βιομηχανία.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0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Πηγές ενζύμων με </a:t>
            </a:r>
            <a:br>
              <a:rPr lang="el-GR" b="1" dirty="0"/>
            </a:br>
            <a:r>
              <a:rPr lang="el-GR" b="1" dirty="0" smtClean="0"/>
              <a:t>βιομηχανικές </a:t>
            </a:r>
            <a:r>
              <a:rPr lang="el-GR" b="1" dirty="0"/>
              <a:t>εφαρμογές</a:t>
            </a:r>
            <a:endParaRPr lang="el-GR" dirty="0"/>
          </a:p>
        </p:txBody>
      </p:sp>
      <p:graphicFrame>
        <p:nvGraphicFramePr>
          <p:cNvPr id="6" name="Θέση περιεχομένου 1" descr="Πίνακας με διάφορα ένζυμα και κατηγοριες πηγών. 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90023874"/>
              </p:ext>
            </p:extLst>
          </p:nvPr>
        </p:nvGraphicFramePr>
        <p:xfrm>
          <a:off x="533400" y="1600200"/>
          <a:ext cx="8001000" cy="4709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2855"/>
                <a:gridCol w="3471545"/>
                <a:gridCol w="3276600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Πηγή 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Ένζυμα 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Ζωική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Βοδινό, χοιρινό πάγκρεας,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Βλεννογόνος στομάχου χοίρων, Ήνυστρο νεαρών μοσχαριών,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Βοδινό συκώτι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Τρυψίνη,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χυμοτρυψίνη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λιπάση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Πανγκρεατίνη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α-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αμυλάση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Πεψίνη,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Χυμοσίνη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Καταλάση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Φυτική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Βύνη ζυθοποιίας, Γλυκοπατάτα,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Παπάγια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Ανανάς, Γαλακτώδης χυμός συκιάς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α-, β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αμυλάση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Παπαΐνη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Βρωμολαΐνη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Φικίνη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Μύκητες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Aspergillus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oryzae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Aspergillus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niger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Rhizopus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spp.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α-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αμυλάση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πρωτεάση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γλυκοαμυλάση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κυτταρινάση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πηκτινάση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καταλάση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λιπάση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Βακτήρια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Bacillus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subtilis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Micrococcus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lysodeikticus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α-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αμυλάση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πρωτεάση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Καταλάση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Ζύμες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Saccharomyces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cerevisiae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ή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carlsbergensis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Kluveromyces</a:t>
                      </a:r>
                      <a:r>
                        <a:rPr kumimoji="0" lang="en-US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fragillis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Ιμβερτάση</a:t>
                      </a:r>
                      <a:r>
                        <a:rPr kumimoji="0" lang="el-GR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kumimoji="0" lang="el-GR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Λακτάση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8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Ακινητοποιημένα ένζυμα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30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/>
              <a:t>Τα τελευταία </a:t>
            </a:r>
            <a:r>
              <a:rPr lang="el-GR" sz="2800" dirty="0" smtClean="0"/>
              <a:t>χρόνια, </a:t>
            </a:r>
            <a:r>
              <a:rPr lang="el-GR" sz="2800" dirty="0"/>
              <a:t>έχουν αναπτυχθεί μέθοδοι ομοιοπολικής πρόσδεσης ενζύμων σε στερεές </a:t>
            </a:r>
            <a:r>
              <a:rPr lang="el-GR" sz="2800" dirty="0" smtClean="0"/>
              <a:t>επιφάνειες, </a:t>
            </a:r>
            <a:r>
              <a:rPr lang="el-GR" sz="2800" dirty="0"/>
              <a:t>π.χ. σε ίνες κυτταρίνης, σε πηκτώματα </a:t>
            </a:r>
            <a:r>
              <a:rPr lang="el-GR" sz="2800" dirty="0" err="1"/>
              <a:t>πολυακρυλαμιδίου</a:t>
            </a:r>
            <a:r>
              <a:rPr lang="el-GR" sz="2800" dirty="0"/>
              <a:t>, </a:t>
            </a:r>
            <a:r>
              <a:rPr lang="el-GR" sz="2800" dirty="0" err="1"/>
              <a:t>δεξτρανίων</a:t>
            </a:r>
            <a:r>
              <a:rPr lang="el-GR" sz="2800" dirty="0"/>
              <a:t>, </a:t>
            </a:r>
            <a:r>
              <a:rPr lang="el-GR" sz="2800" dirty="0" err="1" smtClean="0"/>
              <a:t>αγαρόζης</a:t>
            </a:r>
            <a:r>
              <a:rPr lang="el-GR" sz="2800" dirty="0" smtClean="0"/>
              <a:t>, και άλλα.</a:t>
            </a:r>
            <a:endParaRPr lang="el-GR" sz="28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/>
              <a:t>Τα ακινητοποιημένα ένζυμα έχουν το πλεονέκτημα </a:t>
            </a:r>
            <a:r>
              <a:rPr lang="el-GR" sz="2800" dirty="0" smtClean="0"/>
              <a:t>ότι:</a:t>
            </a:r>
            <a:endParaRPr lang="en-US" sz="2800" dirty="0"/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Tx/>
              <a:buAutoNum type="arabicPeriod"/>
            </a:pPr>
            <a:r>
              <a:rPr lang="el-GR" sz="2400" dirty="0"/>
              <a:t>είναι πιο σταθερά σε υψηλές </a:t>
            </a:r>
            <a:r>
              <a:rPr lang="el-GR" sz="2400" dirty="0" smtClean="0"/>
              <a:t>θερμοκρασίες,</a:t>
            </a:r>
            <a:endParaRPr lang="en-US" sz="2400" dirty="0"/>
          </a:p>
          <a:p>
            <a:pPr marL="1143000" indent="-365760">
              <a:spcBef>
                <a:spcPts val="0"/>
              </a:spcBef>
              <a:buClr>
                <a:srgbClr val="FF6600"/>
              </a:buClr>
              <a:buFontTx/>
              <a:buAutoNum type="arabicPeriod"/>
            </a:pPr>
            <a:r>
              <a:rPr lang="el-GR" sz="2400" dirty="0"/>
              <a:t>μπορούν να χρησιμοποιηθούν </a:t>
            </a:r>
            <a:r>
              <a:rPr lang="el-GR" sz="2400" dirty="0" smtClean="0"/>
              <a:t>συνεχώς.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058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Εφαρμογή ενζύμων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στη </a:t>
            </a:r>
            <a:r>
              <a:rPr lang="el-GR" b="1" dirty="0"/>
              <a:t>Βιομηχανία Τροφίμων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25880" lvl="2" indent="-457200">
              <a:spcBef>
                <a:spcPts val="0"/>
              </a:spcBef>
              <a:buClr>
                <a:srgbClr val="0033CC"/>
              </a:buClr>
              <a:buFont typeface="+mj-lt"/>
              <a:buAutoNum type="arabicParenR"/>
            </a:pPr>
            <a:endParaRPr lang="el-GR" sz="2000" dirty="0" smtClean="0"/>
          </a:p>
          <a:p>
            <a:pPr marL="1325880" lvl="2" indent="-457200">
              <a:spcBef>
                <a:spcPts val="0"/>
              </a:spcBef>
              <a:buClr>
                <a:srgbClr val="0033CC"/>
              </a:buClr>
              <a:buFont typeface="+mj-lt"/>
              <a:buAutoNum type="arabicParenR"/>
            </a:pPr>
            <a:endParaRPr lang="el-GR" sz="2000" dirty="0" smtClean="0"/>
          </a:p>
          <a:p>
            <a:pPr marL="1325880" lvl="2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+mj-lt"/>
              <a:buAutoNum type="arabicParenR"/>
            </a:pPr>
            <a:r>
              <a:rPr lang="el-GR" sz="3200" dirty="0" smtClean="0"/>
              <a:t>Ένζυμα </a:t>
            </a:r>
            <a:r>
              <a:rPr lang="el-GR" sz="3200" dirty="0"/>
              <a:t>που </a:t>
            </a:r>
            <a:r>
              <a:rPr lang="el-GR" sz="3200" dirty="0" err="1"/>
              <a:t>υδρολύουν</a:t>
            </a:r>
            <a:r>
              <a:rPr lang="el-GR" sz="3200" dirty="0"/>
              <a:t> </a:t>
            </a:r>
            <a:r>
              <a:rPr lang="el-GR" sz="3200" dirty="0" smtClean="0"/>
              <a:t>υδατάνθρακες.</a:t>
            </a:r>
          </a:p>
          <a:p>
            <a:pPr marL="1325880" lvl="2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+mj-lt"/>
              <a:buAutoNum type="arabicParenR"/>
            </a:pPr>
            <a:r>
              <a:rPr lang="el-GR" sz="3200" dirty="0" smtClean="0"/>
              <a:t>Πρωτεολυτικά ένζυμα.</a:t>
            </a:r>
          </a:p>
          <a:p>
            <a:pPr marL="1325880" lvl="2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+mj-lt"/>
              <a:buAutoNum type="arabicParenR"/>
            </a:pPr>
            <a:r>
              <a:rPr lang="el-GR" sz="3200" dirty="0" err="1"/>
              <a:t>Λιπολυτικά</a:t>
            </a:r>
            <a:r>
              <a:rPr lang="el-GR" sz="3200" dirty="0"/>
              <a:t> </a:t>
            </a:r>
            <a:r>
              <a:rPr lang="el-GR" sz="3200" dirty="0" smtClean="0"/>
              <a:t>ένζυμα.</a:t>
            </a:r>
            <a:endParaRPr lang="el-GR" sz="3200" dirty="0"/>
          </a:p>
          <a:p>
            <a:pPr marL="1325880" lvl="2" indent="-457200">
              <a:spcBef>
                <a:spcPts val="0"/>
              </a:spcBef>
              <a:buClr>
                <a:srgbClr val="0033CC"/>
              </a:buClr>
              <a:buFont typeface="+mj-lt"/>
              <a:buAutoNum type="arabicParenR"/>
            </a:pPr>
            <a:r>
              <a:rPr lang="el-GR" sz="3200" dirty="0" err="1" smtClean="0"/>
              <a:t>Οξειδοαναγωγάσες</a:t>
            </a:r>
            <a:r>
              <a:rPr lang="el-GR" sz="3200" dirty="0" smtClean="0"/>
              <a:t>.</a:t>
            </a:r>
            <a:endParaRPr lang="el-GR" sz="3200" dirty="0"/>
          </a:p>
          <a:p>
            <a:pPr marL="400050" lvl="1" indent="0">
              <a:buNone/>
            </a:pPr>
            <a:endParaRPr lang="el-GR" dirty="0"/>
          </a:p>
          <a:p>
            <a:pPr marL="914400" lvl="1" indent="-514350">
              <a:buFont typeface="+mj-lt"/>
              <a:buAutoNum type="alphaUcPeriod"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8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Ένζυμα που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err="1" smtClean="0"/>
              <a:t>υδρολύουν</a:t>
            </a:r>
            <a:r>
              <a:rPr lang="el-GR" b="1" dirty="0" smtClean="0"/>
              <a:t> </a:t>
            </a:r>
            <a:r>
              <a:rPr lang="el-GR" b="1" dirty="0"/>
              <a:t>υδατάνθρακες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 smtClean="0"/>
              <a:t>Η ομάδα αυτή των ενζύμων προκαλεί υδρόλυση των πολυσακχαριτών ή </a:t>
            </a:r>
            <a:r>
              <a:rPr lang="el-GR" sz="2800" dirty="0" err="1" smtClean="0"/>
              <a:t>ολιγοσακχαριτών</a:t>
            </a:r>
            <a:r>
              <a:rPr lang="el-GR" sz="2800" dirty="0" smtClean="0"/>
              <a:t>.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rabicPeriod"/>
            </a:pPr>
            <a:r>
              <a:rPr lang="el-GR" sz="2400" b="1" dirty="0" err="1" smtClean="0"/>
              <a:t>Αμυλάσες</a:t>
            </a:r>
            <a:r>
              <a:rPr lang="el-GR" sz="2400" dirty="0" smtClean="0"/>
              <a:t>, κατέχουν κυρίαρχη θέση στη βιομηχανία τροφίμων και ακολουθούν,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rabicPeriod"/>
            </a:pPr>
            <a:r>
              <a:rPr lang="el-GR" sz="2400" b="1" dirty="0" err="1" smtClean="0"/>
              <a:t>Σουκράσες</a:t>
            </a:r>
            <a:r>
              <a:rPr lang="el-GR" sz="2400" dirty="0" smtClean="0"/>
              <a:t> </a:t>
            </a:r>
            <a:r>
              <a:rPr lang="el-GR" sz="2400" dirty="0"/>
              <a:t>ή οι </a:t>
            </a:r>
            <a:r>
              <a:rPr lang="el-GR" sz="2400" b="1" dirty="0" err="1"/>
              <a:t>ιμβερτάσες</a:t>
            </a:r>
            <a:r>
              <a:rPr lang="el-GR" sz="2400" dirty="0"/>
              <a:t> </a:t>
            </a:r>
            <a:r>
              <a:rPr lang="el-GR" sz="2400" dirty="0" smtClean="0"/>
              <a:t>στην ζαχαροπλαστική,</a:t>
            </a:r>
            <a:endParaRPr lang="el-GR" sz="2400" dirty="0"/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rabicPeriod"/>
            </a:pPr>
            <a:r>
              <a:rPr lang="el-GR" sz="2400" b="1" dirty="0" err="1" smtClean="0"/>
              <a:t>Πηκτινάσες</a:t>
            </a:r>
            <a:r>
              <a:rPr lang="el-GR" sz="2400" dirty="0" smtClean="0"/>
              <a:t>,</a:t>
            </a:r>
            <a:endParaRPr lang="el-GR" sz="2400" dirty="0"/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rabicPeriod"/>
            </a:pPr>
            <a:r>
              <a:rPr lang="el-GR" sz="2400" b="1" dirty="0" err="1" smtClean="0"/>
              <a:t>Κυτταρινάσες</a:t>
            </a:r>
            <a:r>
              <a:rPr lang="el-GR" sz="2400" dirty="0" smtClean="0"/>
              <a:t> και </a:t>
            </a:r>
            <a:r>
              <a:rPr lang="el-GR" sz="2400" b="1" dirty="0" err="1" smtClean="0"/>
              <a:t>ημικυτταρινάσες</a:t>
            </a:r>
            <a:r>
              <a:rPr lang="el-GR" sz="2400" dirty="0" smtClean="0"/>
              <a:t>, που </a:t>
            </a:r>
            <a:r>
              <a:rPr lang="el-GR" sz="2400" dirty="0"/>
              <a:t>επίσης παίζουν σπουδαίο ρόλο στη βιομηχανία τροφίμων.</a:t>
            </a:r>
          </a:p>
          <a:p>
            <a:pPr marL="400050" lvl="1" indent="0"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Αμυλάση</a:t>
            </a:r>
            <a:r>
              <a:rPr lang="el-GR" b="1" dirty="0" smtClean="0"/>
              <a:t> (1 από 2)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+mj-lt"/>
              <a:buAutoNum type="alphaLcPeriod"/>
            </a:pPr>
            <a:endParaRPr lang="el-GR" b="1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+mj-lt"/>
              <a:buAutoNum type="alphaLcPeriod"/>
            </a:pPr>
            <a:r>
              <a:rPr lang="el-GR" sz="2800" b="1" dirty="0" smtClean="0"/>
              <a:t>Αρτοποιία</a:t>
            </a:r>
            <a:r>
              <a:rPr lang="en-US" sz="2800" dirty="0"/>
              <a:t>.</a:t>
            </a:r>
            <a:endParaRPr lang="el-GR" sz="2800" b="1" dirty="0"/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Το αλεύρι περιέχει α- και β-</a:t>
            </a:r>
            <a:r>
              <a:rPr lang="el-GR" sz="2400" dirty="0" err="1"/>
              <a:t>αμυλάσες</a:t>
            </a:r>
            <a:r>
              <a:rPr lang="el-GR" sz="2400" dirty="0"/>
              <a:t> γνωστές και οι δύο μαζί ως </a:t>
            </a:r>
            <a:r>
              <a:rPr lang="el-GR" sz="2400" dirty="0" smtClean="0"/>
              <a:t>διάσταση:</a:t>
            </a:r>
            <a:endParaRPr lang="en-US" sz="2400" dirty="0" smtClean="0"/>
          </a:p>
          <a:p>
            <a:pPr marL="1543050" lvl="1" indent="-365760">
              <a:spcBef>
                <a:spcPts val="0"/>
              </a:spcBef>
              <a:spcAft>
                <a:spcPts val="3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Η </a:t>
            </a:r>
            <a:r>
              <a:rPr lang="el-GR" sz="2200" dirty="0"/>
              <a:t>α-</a:t>
            </a:r>
            <a:r>
              <a:rPr lang="el-GR" sz="2200" dirty="0" err="1"/>
              <a:t>αμυλάση</a:t>
            </a:r>
            <a:r>
              <a:rPr lang="el-GR" sz="2200" dirty="0"/>
              <a:t> υπάρχει στο σπέρμα και </a:t>
            </a:r>
            <a:r>
              <a:rPr lang="el-GR" sz="2200" dirty="0" err="1"/>
              <a:t>αρχέφυτρο</a:t>
            </a:r>
            <a:r>
              <a:rPr lang="el-GR" sz="2200" dirty="0"/>
              <a:t> του σιταριού. Το υπόστρωμα των ενζύμων αυτών είναι το άμυλο το οποίο περιέχει δύο πολυσακχαρίτες , την </a:t>
            </a:r>
            <a:r>
              <a:rPr lang="el-GR" sz="2200" dirty="0" err="1"/>
              <a:t>αμυλόζη</a:t>
            </a:r>
            <a:r>
              <a:rPr lang="el-GR" sz="2200" dirty="0"/>
              <a:t> και την </a:t>
            </a:r>
            <a:r>
              <a:rPr lang="el-GR" sz="2200" dirty="0" err="1"/>
              <a:t>αμυλοπηκτίνη</a:t>
            </a:r>
            <a:r>
              <a:rPr lang="el-GR" sz="2200" dirty="0"/>
              <a:t>. </a:t>
            </a:r>
          </a:p>
          <a:p>
            <a:pPr marL="1943100" lvl="2" indent="-365760">
              <a:spcBef>
                <a:spcPts val="0"/>
              </a:spcBef>
              <a:spcAft>
                <a:spcPts val="3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endParaRPr lang="el-GR" sz="22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7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Αμυλάση</a:t>
            </a:r>
            <a:r>
              <a:rPr lang="el-GR" b="1" dirty="0"/>
              <a:t> </a:t>
            </a: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 marL="1545336" lvl="2" indent="-365760">
              <a:spcBef>
                <a:spcPts val="0"/>
              </a:spcBef>
              <a:spcAft>
                <a:spcPts val="12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Η </a:t>
            </a:r>
            <a:r>
              <a:rPr lang="el-GR" sz="2200" b="1" dirty="0"/>
              <a:t>α-</a:t>
            </a:r>
            <a:r>
              <a:rPr lang="el-GR" sz="2200" b="1" dirty="0" err="1"/>
              <a:t>αμυλάση</a:t>
            </a:r>
            <a:r>
              <a:rPr lang="el-GR" sz="2200" b="1" dirty="0"/>
              <a:t> ή</a:t>
            </a:r>
            <a:r>
              <a:rPr lang="el-GR" sz="2200" dirty="0"/>
              <a:t> </a:t>
            </a:r>
            <a:r>
              <a:rPr lang="el-GR" sz="2200" b="1" dirty="0" err="1"/>
              <a:t>δεξτρινογενετική</a:t>
            </a:r>
            <a:r>
              <a:rPr lang="el-GR" sz="2200" b="1" dirty="0"/>
              <a:t> </a:t>
            </a:r>
            <a:r>
              <a:rPr lang="el-GR" sz="2200" b="1" dirty="0" err="1"/>
              <a:t>αμυλάση</a:t>
            </a:r>
            <a:r>
              <a:rPr lang="el-GR" sz="2200" dirty="0"/>
              <a:t>, </a:t>
            </a:r>
            <a:r>
              <a:rPr lang="el-GR" sz="2200" dirty="0" err="1"/>
              <a:t>υδρολύει</a:t>
            </a:r>
            <a:r>
              <a:rPr lang="el-GR" sz="2200" dirty="0"/>
              <a:t> </a:t>
            </a:r>
            <a:r>
              <a:rPr lang="el-GR" sz="2200" b="1" dirty="0"/>
              <a:t>τυχαία  α-1</a:t>
            </a:r>
            <a:r>
              <a:rPr lang="en-US" sz="2200" b="1" dirty="0"/>
              <a:t> </a:t>
            </a:r>
            <a:r>
              <a:rPr lang="el-GR" sz="2200" b="1" dirty="0">
                <a:sym typeface="Wingdings" pitchFamily="2" charset="2"/>
              </a:rPr>
              <a:t></a:t>
            </a:r>
            <a:r>
              <a:rPr lang="en-US" sz="2200" b="1" dirty="0">
                <a:sym typeface="Wingdings" pitchFamily="2" charset="2"/>
              </a:rPr>
              <a:t> </a:t>
            </a:r>
            <a:r>
              <a:rPr lang="el-GR" sz="2200" b="1" dirty="0"/>
              <a:t>4</a:t>
            </a:r>
            <a:r>
              <a:rPr lang="el-GR" sz="2200" dirty="0"/>
              <a:t> δεσμούς</a:t>
            </a:r>
            <a:r>
              <a:rPr lang="en-US" sz="2200" dirty="0"/>
              <a:t>,</a:t>
            </a:r>
            <a:r>
              <a:rPr lang="el-GR" sz="2200" dirty="0"/>
              <a:t> παράγοντας έτσι </a:t>
            </a:r>
            <a:r>
              <a:rPr lang="el-GR" sz="2200" dirty="0" err="1"/>
              <a:t>ολιγοσακχαρίτες</a:t>
            </a:r>
            <a:r>
              <a:rPr lang="el-GR" sz="2200" dirty="0"/>
              <a:t> με το αναγωγικό άκρο ελεύθερο. Επειδή δεν </a:t>
            </a:r>
            <a:r>
              <a:rPr lang="el-GR" sz="2200" dirty="0" err="1"/>
              <a:t>υδρολύει</a:t>
            </a:r>
            <a:r>
              <a:rPr lang="el-GR" sz="2200" dirty="0"/>
              <a:t> α-1</a:t>
            </a:r>
            <a:r>
              <a:rPr lang="en-US" sz="2200" dirty="0"/>
              <a:t> </a:t>
            </a:r>
            <a:r>
              <a:rPr lang="el-GR" sz="2200" dirty="0">
                <a:sym typeface="Wingdings" pitchFamily="2" charset="2"/>
              </a:rPr>
              <a:t>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l-GR" sz="2200" dirty="0"/>
              <a:t>6 δεσμούς της </a:t>
            </a:r>
            <a:r>
              <a:rPr lang="el-GR" sz="2200" dirty="0" err="1"/>
              <a:t>αμυλοπηκτίνης</a:t>
            </a:r>
            <a:r>
              <a:rPr lang="el-GR" sz="2200" dirty="0"/>
              <a:t>, παράγει </a:t>
            </a:r>
            <a:r>
              <a:rPr lang="el-GR" sz="2200" dirty="0" err="1"/>
              <a:t>δεξτρίνες</a:t>
            </a:r>
            <a:r>
              <a:rPr lang="el-GR" sz="2200" dirty="0"/>
              <a:t> μικρού μοριακού βάρους.</a:t>
            </a:r>
          </a:p>
          <a:p>
            <a:pPr marL="1545336" lvl="2" indent="-365760"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Η </a:t>
            </a:r>
            <a:r>
              <a:rPr lang="el-GR" sz="2200" b="1" dirty="0"/>
              <a:t>β-</a:t>
            </a:r>
            <a:r>
              <a:rPr lang="el-GR" sz="2200" b="1" dirty="0" err="1"/>
              <a:t>αμυλάση</a:t>
            </a:r>
            <a:r>
              <a:rPr lang="el-GR" sz="2200" b="1" dirty="0"/>
              <a:t> ή </a:t>
            </a:r>
            <a:r>
              <a:rPr lang="el-GR" sz="2200" b="1" dirty="0" err="1"/>
              <a:t>γλυκοαμυλάση</a:t>
            </a:r>
            <a:r>
              <a:rPr lang="el-GR" sz="2200" dirty="0"/>
              <a:t>, (</a:t>
            </a:r>
            <a:r>
              <a:rPr lang="el-GR" sz="2200" dirty="0" err="1"/>
              <a:t>σακχαρογενετική</a:t>
            </a:r>
            <a:r>
              <a:rPr lang="el-GR" sz="2200" dirty="0"/>
              <a:t> </a:t>
            </a:r>
            <a:r>
              <a:rPr lang="el-GR" sz="2200" dirty="0" err="1"/>
              <a:t>αμυλάση</a:t>
            </a:r>
            <a:r>
              <a:rPr lang="el-GR" sz="2200" dirty="0"/>
              <a:t>), </a:t>
            </a:r>
            <a:r>
              <a:rPr lang="el-GR" sz="2200" b="1" dirty="0"/>
              <a:t>προσβάλει επίσης α-1</a:t>
            </a:r>
            <a:r>
              <a:rPr lang="en-US" sz="2200" b="1" dirty="0"/>
              <a:t> </a:t>
            </a:r>
            <a:r>
              <a:rPr lang="el-GR" sz="2200" b="1" dirty="0">
                <a:sym typeface="Wingdings" pitchFamily="2" charset="2"/>
              </a:rPr>
              <a:t></a:t>
            </a:r>
            <a:r>
              <a:rPr lang="en-US" sz="2200" b="1" dirty="0">
                <a:sym typeface="Wingdings" pitchFamily="2" charset="2"/>
              </a:rPr>
              <a:t> </a:t>
            </a:r>
            <a:r>
              <a:rPr lang="el-GR" sz="2200" b="1" dirty="0"/>
              <a:t>4 δεσμούς</a:t>
            </a:r>
            <a:r>
              <a:rPr lang="el-GR" sz="2200" dirty="0"/>
              <a:t>, αλλά απομακρύνει μόρια </a:t>
            </a:r>
            <a:r>
              <a:rPr lang="el-GR" sz="2200" dirty="0" err="1"/>
              <a:t>μαλτόζης</a:t>
            </a:r>
            <a:r>
              <a:rPr lang="el-GR" sz="2200" dirty="0"/>
              <a:t> από το άμυλο </a:t>
            </a:r>
            <a:r>
              <a:rPr lang="el-GR" sz="2200" b="1" dirty="0"/>
              <a:t>αρχίζοντας από το μη αναγωγικό του μορίου και διαδοχικά με τη σειρά</a:t>
            </a:r>
            <a:r>
              <a:rPr lang="el-GR" sz="2200" dirty="0"/>
              <a:t>. Η β-</a:t>
            </a:r>
            <a:r>
              <a:rPr lang="el-GR" sz="2200" dirty="0" err="1"/>
              <a:t>αμυλάση</a:t>
            </a:r>
            <a:r>
              <a:rPr lang="el-GR" sz="2200" dirty="0"/>
              <a:t> </a:t>
            </a:r>
            <a:r>
              <a:rPr lang="el-GR" sz="2200" dirty="0" err="1"/>
              <a:t>υδρολύει</a:t>
            </a:r>
            <a:r>
              <a:rPr lang="el-GR" sz="2200" dirty="0"/>
              <a:t> την </a:t>
            </a:r>
            <a:r>
              <a:rPr lang="el-GR" sz="2200" dirty="0" err="1"/>
              <a:t>αμυλόζη</a:t>
            </a:r>
            <a:r>
              <a:rPr lang="el-GR" sz="2200" dirty="0"/>
              <a:t> τελείως σε </a:t>
            </a:r>
            <a:r>
              <a:rPr lang="el-GR" sz="2200" dirty="0" err="1"/>
              <a:t>μαλτόζη</a:t>
            </a:r>
            <a:r>
              <a:rPr lang="en-US" sz="2200" dirty="0"/>
              <a:t>,</a:t>
            </a:r>
            <a:r>
              <a:rPr lang="el-GR" sz="2200" dirty="0"/>
              <a:t> ενώ την </a:t>
            </a:r>
            <a:r>
              <a:rPr lang="el-GR" sz="2200" dirty="0" err="1"/>
              <a:t>αμυλοπηκτίνη</a:t>
            </a:r>
            <a:r>
              <a:rPr lang="el-GR" sz="2200" dirty="0"/>
              <a:t> σε </a:t>
            </a:r>
            <a:r>
              <a:rPr lang="el-GR" sz="2200" dirty="0" err="1"/>
              <a:t>μαλτόζη</a:t>
            </a:r>
            <a:r>
              <a:rPr lang="el-GR" sz="2200" dirty="0"/>
              <a:t> και </a:t>
            </a:r>
            <a:r>
              <a:rPr lang="el-GR" sz="2200" dirty="0" err="1"/>
              <a:t>δεξτρίνες</a:t>
            </a:r>
            <a:r>
              <a:rPr lang="en-US" sz="2200" dirty="0"/>
              <a:t>.</a:t>
            </a:r>
            <a:endParaRPr lang="el-GR" sz="22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90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Ρευστοποίηση </a:t>
            </a:r>
            <a:r>
              <a:rPr lang="el-GR" b="1" dirty="0" smtClean="0"/>
              <a:t>αμύλου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0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Αν </a:t>
            </a:r>
            <a:r>
              <a:rPr lang="el-GR" sz="2200" dirty="0"/>
              <a:t>και τα </a:t>
            </a:r>
            <a:r>
              <a:rPr lang="el-GR" sz="2200" b="1" dirty="0" err="1"/>
              <a:t>θερμοανθεκτικά</a:t>
            </a:r>
            <a:r>
              <a:rPr lang="el-GR" sz="2200" b="1" dirty="0"/>
              <a:t> </a:t>
            </a:r>
            <a:r>
              <a:rPr lang="el-GR" sz="2200" b="1" dirty="0" err="1"/>
              <a:t>αμυλολυτικά</a:t>
            </a:r>
            <a:r>
              <a:rPr lang="el-GR" sz="2200" b="1" dirty="0"/>
              <a:t> ένζυμα </a:t>
            </a:r>
            <a:r>
              <a:rPr lang="el-GR" sz="2200" b="1" dirty="0" err="1"/>
              <a:t>βακτηριακής</a:t>
            </a:r>
            <a:r>
              <a:rPr lang="el-GR" sz="2200" b="1" dirty="0"/>
              <a:t> προέλευσης</a:t>
            </a:r>
            <a:r>
              <a:rPr lang="el-GR" sz="2200" dirty="0"/>
              <a:t> δεν είναι εύχρηστα στην αρτοποιία, είναι όμως ιδανικά για την </a:t>
            </a:r>
            <a:r>
              <a:rPr lang="el-GR" sz="2200" dirty="0" err="1"/>
              <a:t>υδατοποίηση</a:t>
            </a:r>
            <a:r>
              <a:rPr lang="el-GR" sz="2200" dirty="0"/>
              <a:t> του αμύλου</a:t>
            </a:r>
            <a:r>
              <a:rPr lang="el-GR" sz="2200" dirty="0" smtClean="0"/>
              <a:t>.</a:t>
            </a:r>
            <a:endParaRPr lang="el-GR" sz="22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Προσθήκη ιόντων νατρίου και ασβεστίου αυξάνει την </a:t>
            </a:r>
            <a:r>
              <a:rPr lang="el-GR" sz="2200" dirty="0" err="1"/>
              <a:t>θερμοανθεκτικότητα</a:t>
            </a:r>
            <a:r>
              <a:rPr lang="el-GR" sz="2200" dirty="0"/>
              <a:t> των ενζύμων και σε θερμοκρασίες ανώτερες αυτής της ζελατινοποίησης του αμύλου που είναι 80</a:t>
            </a:r>
            <a:r>
              <a:rPr lang="en-US" sz="2200" dirty="0"/>
              <a:t>oC</a:t>
            </a:r>
            <a:r>
              <a:rPr lang="el-GR" sz="2200" dirty="0" smtClean="0"/>
              <a:t>.</a:t>
            </a:r>
            <a:endParaRPr lang="el-GR" sz="22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/>
              <a:t>Χρησιμοποιούνται στην παρασκευή ζύθου, και γενικά στην παρασκευή γλυκόζης και σιροπιών γλυκόζης από πηκτώματα αμύλου σε υψηλές θερμοκρασίες. Η τελευταία διεργασία συνδυάζεται και με υδρόλυση με οξύ</a:t>
            </a:r>
            <a:r>
              <a:rPr lang="el-GR" sz="2200" dirty="0" smtClean="0"/>
              <a:t>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26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Σουκράση</a:t>
            </a:r>
            <a:r>
              <a:rPr lang="el-GR" b="1" dirty="0"/>
              <a:t> ή </a:t>
            </a:r>
            <a:r>
              <a:rPr lang="el-GR" b="1" dirty="0" err="1"/>
              <a:t>Ινβερτάση</a:t>
            </a:r>
            <a:r>
              <a:rPr lang="el-GR" b="1" dirty="0"/>
              <a:t> στην </a:t>
            </a:r>
            <a:r>
              <a:rPr lang="el-GR" b="1" dirty="0" smtClean="0"/>
              <a:t>ζαχαροπλαστική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400" dirty="0" smtClean="0"/>
          </a:p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dirty="0" smtClean="0"/>
              <a:t>Το </a:t>
            </a:r>
            <a:r>
              <a:rPr lang="el-GR" dirty="0"/>
              <a:t>ένζυμο </a:t>
            </a:r>
            <a:r>
              <a:rPr lang="el-GR" b="1" dirty="0" err="1"/>
              <a:t>υδρολύει</a:t>
            </a:r>
            <a:r>
              <a:rPr lang="el-GR" b="1" dirty="0"/>
              <a:t> την </a:t>
            </a:r>
            <a:r>
              <a:rPr lang="el-GR" b="1" dirty="0" err="1"/>
              <a:t>σουκρόζη</a:t>
            </a:r>
            <a:r>
              <a:rPr lang="el-GR" b="1" dirty="0"/>
              <a:t> σε γλυκόζη και φρουκτόζη</a:t>
            </a:r>
            <a:r>
              <a:rPr lang="el-GR" dirty="0"/>
              <a:t>. Λέγεται </a:t>
            </a:r>
            <a:r>
              <a:rPr lang="el-GR" dirty="0" err="1"/>
              <a:t>ινβερτάση</a:t>
            </a:r>
            <a:r>
              <a:rPr lang="el-GR" dirty="0"/>
              <a:t> επειδή προκαλεί αλλαγή στην οπτική στροφή του διαλύματος της </a:t>
            </a:r>
            <a:r>
              <a:rPr lang="el-GR" dirty="0" err="1"/>
              <a:t>σουκρόζης</a:t>
            </a:r>
            <a:r>
              <a:rPr lang="el-GR" dirty="0"/>
              <a:t> από δεξιόστροφο σε </a:t>
            </a:r>
            <a:r>
              <a:rPr lang="el-GR" dirty="0" smtClean="0"/>
              <a:t>αριστερόστροφο.</a:t>
            </a: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50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err="1" smtClean="0"/>
              <a:t>Πηκτινάσες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Ο σχηματισμός θολώματος στους χυμούς φρούτων και στους </a:t>
            </a:r>
            <a:r>
              <a:rPr lang="el-GR" sz="2400" dirty="0" smtClean="0"/>
              <a:t>οίνους, </a:t>
            </a:r>
            <a:r>
              <a:rPr lang="el-GR" sz="2400" dirty="0"/>
              <a:t>οφείλεται κατά κύριο λόγο στην παρουσία </a:t>
            </a:r>
            <a:r>
              <a:rPr lang="el-GR" sz="2400" dirty="0" smtClean="0"/>
              <a:t>πηκτινών.</a:t>
            </a:r>
            <a:endParaRPr lang="el-GR" sz="24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Οι </a:t>
            </a:r>
            <a:r>
              <a:rPr lang="el-GR" sz="2400" b="1" dirty="0"/>
              <a:t>πηκτίνες είναι </a:t>
            </a:r>
            <a:r>
              <a:rPr lang="el-GR" sz="2400" b="1" dirty="0" err="1"/>
              <a:t>μεγαλομόρια</a:t>
            </a:r>
            <a:r>
              <a:rPr lang="el-GR" sz="2400" b="1" dirty="0"/>
              <a:t> του </a:t>
            </a:r>
            <a:r>
              <a:rPr lang="el-GR" sz="2400" b="1" dirty="0" err="1"/>
              <a:t>γαλακτουρονικού</a:t>
            </a:r>
            <a:r>
              <a:rPr lang="el-GR" sz="2400" b="1" dirty="0"/>
              <a:t> </a:t>
            </a:r>
            <a:r>
              <a:rPr lang="el-GR" sz="2400" b="1" dirty="0" smtClean="0"/>
              <a:t>οξέος</a:t>
            </a:r>
            <a:r>
              <a:rPr lang="el-GR" sz="2400" dirty="0" smtClean="0"/>
              <a:t>, </a:t>
            </a:r>
            <a:r>
              <a:rPr lang="el-GR" sz="2400" dirty="0"/>
              <a:t>και οι κολλοειδείς ιδιότητες τους εμποδίζουν την καθίζηση αιωρούμενων σωματιδίων στους </a:t>
            </a:r>
            <a:r>
              <a:rPr lang="el-GR" sz="2400" dirty="0" smtClean="0"/>
              <a:t>χυμούς, </a:t>
            </a:r>
            <a:r>
              <a:rPr lang="el-GR" sz="2400" dirty="0"/>
              <a:t>με αποτέλεσμα να εμφανίζεται θόλωμα</a:t>
            </a:r>
            <a:r>
              <a:rPr lang="el-GR" sz="2400" dirty="0" smtClean="0"/>
              <a:t>.</a:t>
            </a:r>
            <a:endParaRPr 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Η χρησιμοποίηση ειδικών ενζύμων, </a:t>
            </a:r>
            <a:r>
              <a:rPr lang="el-GR" sz="2400" dirty="0" err="1"/>
              <a:t>πηκτινασών</a:t>
            </a:r>
            <a:r>
              <a:rPr lang="el-GR" sz="2400" dirty="0"/>
              <a:t>, </a:t>
            </a:r>
            <a:r>
              <a:rPr lang="el-GR" sz="2400" dirty="0" err="1"/>
              <a:t>αποπολυμερίζει</a:t>
            </a:r>
            <a:r>
              <a:rPr lang="el-GR" sz="2400" dirty="0"/>
              <a:t> τις </a:t>
            </a:r>
            <a:r>
              <a:rPr lang="el-GR" sz="2400" dirty="0" smtClean="0"/>
              <a:t>πηκτίνες, </a:t>
            </a:r>
            <a:r>
              <a:rPr lang="el-GR" sz="2400" dirty="0"/>
              <a:t>και διευκολύνεται η γρήγορη καθίζηση των </a:t>
            </a:r>
            <a:r>
              <a:rPr lang="el-GR" sz="2400" dirty="0" smtClean="0"/>
              <a:t>σωματιδίων, </a:t>
            </a:r>
            <a:r>
              <a:rPr lang="el-GR" sz="2400" dirty="0"/>
              <a:t>τα οποία στη συνέχεια απομακρύνονται με </a:t>
            </a:r>
            <a:r>
              <a:rPr lang="el-GR" sz="2400" dirty="0" err="1"/>
              <a:t>φυγοκέντρηση</a:t>
            </a:r>
            <a:r>
              <a:rPr lang="el-GR" sz="2400" dirty="0"/>
              <a:t> ή με </a:t>
            </a:r>
            <a:r>
              <a:rPr lang="el-GR" sz="2400" dirty="0" err="1"/>
              <a:t>απόχυση</a:t>
            </a:r>
            <a:r>
              <a:rPr lang="el-GR" sz="2400" dirty="0" smtClean="0"/>
              <a:t>.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39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3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"/>
          </p:cNvPr>
          <p:cNvSpPr/>
          <p:nvPr/>
        </p:nvSpPr>
        <p:spPr>
          <a:xfrm>
            <a:off x="827584" y="1905000"/>
            <a:ext cx="763061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el-GR" sz="2800" i="1" dirty="0" err="1" smtClean="0">
                <a:solidFill>
                  <a:srgbClr val="0070C0"/>
                </a:solidFill>
              </a:rPr>
              <a:t>Ενζυμικές</a:t>
            </a:r>
            <a:r>
              <a:rPr lang="el-GR" sz="2800" i="1" dirty="0" smtClean="0">
                <a:solidFill>
                  <a:srgbClr val="0070C0"/>
                </a:solidFill>
              </a:rPr>
              <a:t> δράσεις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"/>
          </p:cNvPr>
          <p:cNvSpPr/>
          <p:nvPr>
            <p:custDataLst>
              <p:tags r:id="rId2"/>
            </p:custDataLst>
          </p:nvPr>
        </p:nvSpPr>
        <p:spPr>
          <a:xfrm>
            <a:off x="827584" y="2819400"/>
            <a:ext cx="763061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defRPr/>
            </a:pPr>
            <a:r>
              <a:rPr lang="el-GR" sz="2800" i="1" dirty="0" smtClean="0">
                <a:solidFill>
                  <a:srgbClr val="0070C0"/>
                </a:solidFill>
              </a:rPr>
              <a:t>Λειτουργία των ενζύμων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rId6" action="ppaction://hlinksldjump" tooltip="Μετάβαση στη Διαφάνεια"/>
          </p:cNvPr>
          <p:cNvSpPr/>
          <p:nvPr/>
        </p:nvSpPr>
        <p:spPr>
          <a:xfrm>
            <a:off x="827584" y="3733800"/>
            <a:ext cx="763061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 startAt="3"/>
              <a:defRPr/>
            </a:pPr>
            <a:r>
              <a:rPr lang="el-GR" sz="2800" i="1" dirty="0">
                <a:solidFill>
                  <a:srgbClr val="0070C0"/>
                </a:solidFill>
              </a:rPr>
              <a:t>Κινητική των </a:t>
            </a:r>
            <a:r>
              <a:rPr lang="el-GR" sz="2800" i="1" dirty="0" err="1">
                <a:solidFill>
                  <a:srgbClr val="0070C0"/>
                </a:solidFill>
              </a:rPr>
              <a:t>ενζυμικών</a:t>
            </a:r>
            <a:r>
              <a:rPr lang="el-GR" sz="2800" i="1" dirty="0">
                <a:solidFill>
                  <a:srgbClr val="0070C0"/>
                </a:solidFill>
              </a:rPr>
              <a:t> αντιδράσεων</a:t>
            </a:r>
          </a:p>
        </p:txBody>
      </p:sp>
      <p:sp>
        <p:nvSpPr>
          <p:cNvPr id="12" name="Θέση περιεχομένου 7">
            <a:hlinkClick r:id="rId7" action="ppaction://hlinksldjump" tooltip="Μετάβαση στη Διαφάνεια"/>
          </p:cNvPr>
          <p:cNvSpPr/>
          <p:nvPr/>
        </p:nvSpPr>
        <p:spPr>
          <a:xfrm>
            <a:off x="836842" y="4648200"/>
            <a:ext cx="7621358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 startAt="4"/>
              <a:defRPr/>
            </a:pPr>
            <a:r>
              <a:rPr lang="el-GR" sz="2800" i="1" dirty="0" smtClean="0">
                <a:solidFill>
                  <a:srgbClr val="0070C0"/>
                </a:solidFill>
              </a:rPr>
              <a:t>Εφαρμογή ενζύμων στην </a:t>
            </a:r>
            <a:r>
              <a:rPr lang="el-GR" sz="2800" i="1" dirty="0">
                <a:solidFill>
                  <a:srgbClr val="0070C0"/>
                </a:solidFill>
              </a:rPr>
              <a:t>β</a:t>
            </a:r>
            <a:r>
              <a:rPr lang="el-GR" sz="2800" i="1" dirty="0" smtClean="0">
                <a:solidFill>
                  <a:srgbClr val="0070C0"/>
                </a:solidFill>
              </a:rPr>
              <a:t>ιομηχανία τροφίμων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899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err="1" smtClean="0"/>
              <a:t>Κυτταρινάσες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/>
              <a:t>Το ένζυμο καταλύει την αντίδραση:</a:t>
            </a:r>
          </a:p>
          <a:p>
            <a:pPr marL="457200" indent="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None/>
            </a:pPr>
            <a:r>
              <a:rPr lang="el-GR" sz="2400" b="1" dirty="0" smtClean="0"/>
              <a:t>Κυτταρίνη  </a:t>
            </a:r>
            <a:r>
              <a:rPr lang="el-GR" sz="2400" b="1" dirty="0" err="1" smtClean="0"/>
              <a:t>κυτταρινάση</a:t>
            </a:r>
            <a:r>
              <a:rPr lang="el-GR" sz="2400" b="1" u="sng" dirty="0" smtClean="0"/>
              <a:t> </a:t>
            </a:r>
            <a:r>
              <a:rPr lang="el-GR" sz="2400" b="1" dirty="0" smtClean="0"/>
              <a:t> </a:t>
            </a:r>
            <a:r>
              <a:rPr lang="el-GR" sz="2400" b="1" dirty="0">
                <a:sym typeface="Wingdings" pitchFamily="2" charset="2"/>
              </a:rPr>
              <a:t></a:t>
            </a:r>
            <a:r>
              <a:rPr lang="el-GR" sz="2400" b="1" dirty="0"/>
              <a:t> </a:t>
            </a:r>
            <a:r>
              <a:rPr lang="el-GR" sz="2400" b="1" dirty="0" err="1"/>
              <a:t>κυτταρινοδεξτρίνες</a:t>
            </a:r>
            <a:r>
              <a:rPr lang="el-GR" sz="2400" b="1" dirty="0"/>
              <a:t>  +  </a:t>
            </a:r>
            <a:r>
              <a:rPr lang="el-GR" sz="2400" b="1" dirty="0" smtClean="0"/>
              <a:t>γλυκόζη</a:t>
            </a:r>
            <a:r>
              <a:rPr lang="el-GR" sz="2400" dirty="0"/>
              <a:t>.</a:t>
            </a:r>
            <a:endParaRPr lang="el-GR" sz="2400" b="1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/>
              <a:t>Συνεχής σακχαροποίηση </a:t>
            </a:r>
            <a:r>
              <a:rPr lang="el-GR" sz="2800" dirty="0" err="1"/>
              <a:t>κυτταρινικού</a:t>
            </a:r>
            <a:r>
              <a:rPr lang="el-GR" sz="2800" dirty="0"/>
              <a:t> </a:t>
            </a:r>
            <a:r>
              <a:rPr lang="el-GR" sz="2800" dirty="0" smtClean="0"/>
              <a:t>πολτού, </a:t>
            </a:r>
            <a:r>
              <a:rPr lang="el-GR" sz="2800" dirty="0"/>
              <a:t>έχει αναφερθεί ότι επιτυγχάνεται με ανάδευση παρουσία διηθήματος από υγρό καλλιέργειας </a:t>
            </a:r>
            <a:r>
              <a:rPr lang="en-US" sz="2800" dirty="0" err="1"/>
              <a:t>Trichoderma</a:t>
            </a:r>
            <a:r>
              <a:rPr lang="en-US" sz="2800" dirty="0"/>
              <a:t> </a:t>
            </a:r>
            <a:r>
              <a:rPr lang="en-US" sz="2800" dirty="0" err="1"/>
              <a:t>viride</a:t>
            </a:r>
            <a:r>
              <a:rPr lang="el-GR" sz="2800" dirty="0"/>
              <a:t>. </a:t>
            </a:r>
            <a:r>
              <a:rPr lang="el-GR" sz="2800" dirty="0" err="1"/>
              <a:t>Κυτταρινάσες</a:t>
            </a:r>
            <a:r>
              <a:rPr lang="el-GR" sz="2800" dirty="0"/>
              <a:t> χρησιμοποιούνται για την </a:t>
            </a:r>
            <a:r>
              <a:rPr lang="el-GR" sz="2800" dirty="0" err="1"/>
              <a:t>διαύγαση</a:t>
            </a:r>
            <a:r>
              <a:rPr lang="el-GR" sz="2800" dirty="0"/>
              <a:t> χυμών </a:t>
            </a:r>
            <a:r>
              <a:rPr lang="el-GR" sz="2800" dirty="0" smtClean="0"/>
              <a:t>φρούτων, </a:t>
            </a:r>
            <a:r>
              <a:rPr lang="el-GR" sz="2800" dirty="0"/>
              <a:t>ως και την μερική αποικοδόμηση κυτταρίνης σε τροφές για να γίνονται πιο </a:t>
            </a:r>
            <a:r>
              <a:rPr lang="el-GR" sz="2800" dirty="0" smtClean="0"/>
              <a:t>εύπεπτες.</a:t>
            </a: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40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Πρωτεολυτικά ένζυμα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Η ομάδα αυτή των ενζύμων </a:t>
            </a:r>
            <a:r>
              <a:rPr lang="el-GR" sz="2400" b="1" dirty="0" err="1"/>
              <a:t>υδρολύει</a:t>
            </a:r>
            <a:r>
              <a:rPr lang="el-GR" sz="2400" b="1" dirty="0"/>
              <a:t> </a:t>
            </a:r>
            <a:r>
              <a:rPr lang="el-GR" sz="2400" b="1" dirty="0" err="1"/>
              <a:t>πεπτιδικούς</a:t>
            </a:r>
            <a:r>
              <a:rPr lang="el-GR" sz="2400" b="1" dirty="0"/>
              <a:t> δεσμούς</a:t>
            </a:r>
            <a:r>
              <a:rPr lang="el-GR" sz="2400" dirty="0"/>
              <a:t>. Ανάλογα με </a:t>
            </a:r>
            <a:r>
              <a:rPr lang="el-GR" sz="2400" dirty="0" smtClean="0"/>
              <a:t>τη θέση </a:t>
            </a:r>
            <a:r>
              <a:rPr lang="el-GR" sz="2400" dirty="0"/>
              <a:t>των </a:t>
            </a:r>
            <a:r>
              <a:rPr lang="el-GR" sz="2400" dirty="0" err="1"/>
              <a:t>πεπτιδικών</a:t>
            </a:r>
            <a:r>
              <a:rPr lang="el-GR" sz="2400" dirty="0"/>
              <a:t> δεσμών που </a:t>
            </a:r>
            <a:r>
              <a:rPr lang="el-GR" sz="2400" dirty="0" err="1"/>
              <a:t>υδρολύουν</a:t>
            </a:r>
            <a:r>
              <a:rPr lang="el-GR" sz="2400" dirty="0"/>
              <a:t>, διακρίνονται </a:t>
            </a:r>
            <a:r>
              <a:rPr lang="el-GR" sz="2400" dirty="0" smtClean="0"/>
              <a:t>σε:</a:t>
            </a:r>
            <a:endParaRPr lang="el-GR" sz="2400" dirty="0"/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Tx/>
              <a:buAutoNum type="arabicPeriod"/>
            </a:pPr>
            <a:r>
              <a:rPr lang="el-GR" sz="2200" b="1" dirty="0" err="1" smtClean="0"/>
              <a:t>Ενδοπεπτιδάσες</a:t>
            </a:r>
            <a:r>
              <a:rPr lang="el-GR" sz="2200" dirty="0"/>
              <a:t>, που προσβάλουν </a:t>
            </a:r>
            <a:r>
              <a:rPr lang="el-GR" sz="2200" dirty="0" err="1"/>
              <a:t>πεπτιδικούς</a:t>
            </a:r>
            <a:r>
              <a:rPr lang="el-GR" sz="2200" dirty="0"/>
              <a:t> δεσμούς στο εσωτερικό των μορίων των </a:t>
            </a:r>
            <a:r>
              <a:rPr lang="el-GR" sz="2200" dirty="0" smtClean="0"/>
              <a:t>πρωτεϊνών, δημιουργώντας πεπτίδια.</a:t>
            </a:r>
            <a:endParaRPr lang="el-GR" sz="2200" dirty="0"/>
          </a:p>
          <a:p>
            <a:pPr marL="1143000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Tx/>
              <a:buAutoNum type="arabicPeriod"/>
            </a:pPr>
            <a:r>
              <a:rPr lang="el-GR" sz="2200" b="1" dirty="0" err="1" smtClean="0"/>
              <a:t>Εξωπεπτιδάσες</a:t>
            </a:r>
            <a:r>
              <a:rPr lang="el-GR" sz="2200" dirty="0"/>
              <a:t>, που προσβάλουν ακραίους </a:t>
            </a:r>
            <a:r>
              <a:rPr lang="el-GR" sz="2200" dirty="0" err="1"/>
              <a:t>πεπτιδικούς</a:t>
            </a:r>
            <a:r>
              <a:rPr lang="el-GR" sz="2200" dirty="0"/>
              <a:t> δεσμούς και δημιουργούν </a:t>
            </a:r>
            <a:r>
              <a:rPr lang="el-GR" sz="2200" dirty="0" err="1"/>
              <a:t>διπεπτίδια</a:t>
            </a:r>
            <a:r>
              <a:rPr lang="el-GR" sz="2200" dirty="0"/>
              <a:t> και απλά αμινοξέα</a:t>
            </a:r>
            <a:r>
              <a:rPr lang="el-GR" sz="2200" dirty="0" smtClean="0"/>
              <a:t>.</a:t>
            </a:r>
            <a:endParaRPr lang="el-GR" sz="2200" dirty="0"/>
          </a:p>
          <a:p>
            <a:pPr marL="11430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sz="2200" dirty="0"/>
              <a:t>Οι </a:t>
            </a:r>
            <a:r>
              <a:rPr lang="el-GR" sz="2200" dirty="0" err="1"/>
              <a:t>εξωπεπτιδάσες</a:t>
            </a:r>
            <a:r>
              <a:rPr lang="el-GR" sz="2200" dirty="0"/>
              <a:t> διακρίνονται </a:t>
            </a:r>
            <a:r>
              <a:rPr lang="el-GR" sz="2200" dirty="0" smtClean="0"/>
              <a:t>σε:</a:t>
            </a:r>
            <a:endParaRPr lang="el-GR" sz="2200" dirty="0"/>
          </a:p>
          <a:p>
            <a:pPr marL="2000250" lvl="3" indent="-365760">
              <a:spcBef>
                <a:spcPts val="0"/>
              </a:spcBef>
              <a:spcAft>
                <a:spcPts val="300"/>
              </a:spcAft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err="1"/>
              <a:t>αμινοπεπτιδάσες</a:t>
            </a:r>
            <a:r>
              <a:rPr lang="el-GR" dirty="0"/>
              <a:t>, που απελευθερώνουν αμινοξέα από το </a:t>
            </a:r>
            <a:r>
              <a:rPr lang="el-GR" dirty="0" err="1"/>
              <a:t>αμινοτελικό</a:t>
            </a:r>
            <a:r>
              <a:rPr lang="el-GR" dirty="0"/>
              <a:t> </a:t>
            </a:r>
            <a:r>
              <a:rPr lang="el-GR" dirty="0" smtClean="0"/>
              <a:t>άκρο.</a:t>
            </a:r>
            <a:endParaRPr lang="el-GR" dirty="0"/>
          </a:p>
          <a:p>
            <a:pPr marL="2000250" lvl="3" indent="-365760">
              <a:spcBef>
                <a:spcPts val="0"/>
              </a:spcBef>
              <a:buClr>
                <a:srgbClr val="5F5F5F"/>
              </a:buClr>
              <a:buFont typeface="Calibri" panose="020F0502020204030204" pitchFamily="34" charset="0"/>
              <a:buChar char="●"/>
            </a:pPr>
            <a:r>
              <a:rPr lang="el-GR" dirty="0" err="1"/>
              <a:t>καρβοξυπεπτιδάσες</a:t>
            </a:r>
            <a:r>
              <a:rPr lang="el-GR" dirty="0"/>
              <a:t>, που δρουν στο </a:t>
            </a:r>
            <a:r>
              <a:rPr lang="el-GR" dirty="0" err="1"/>
              <a:t>καρβοξυλικό</a:t>
            </a:r>
            <a:r>
              <a:rPr lang="el-GR" dirty="0"/>
              <a:t> </a:t>
            </a:r>
            <a:r>
              <a:rPr lang="el-GR" dirty="0" smtClean="0"/>
              <a:t>άκρο.</a:t>
            </a: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22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Πρωτεϊνάσες</a:t>
            </a:r>
            <a:r>
              <a:rPr lang="el-GR" b="1" dirty="0"/>
              <a:t> στην </a:t>
            </a:r>
            <a:r>
              <a:rPr lang="el-GR" b="1" dirty="0" smtClean="0"/>
              <a:t>αρτοποιία </a:t>
            </a:r>
            <a:br>
              <a:rPr lang="el-GR" b="1" dirty="0" smtClean="0"/>
            </a:br>
            <a:r>
              <a:rPr lang="el-GR" b="1" dirty="0" smtClean="0"/>
              <a:t>(1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000" dirty="0"/>
              <a:t>Τα </a:t>
            </a:r>
            <a:r>
              <a:rPr lang="el-GR" sz="2000" b="1" dirty="0"/>
              <a:t>κύρια συστατικά του αλεύρου είναι το άμυλο και </a:t>
            </a:r>
            <a:r>
              <a:rPr lang="el-GR" sz="2000" b="1" dirty="0" smtClean="0"/>
              <a:t>οι πρωτεΐνες</a:t>
            </a:r>
            <a:r>
              <a:rPr lang="el-GR" sz="2000" b="1" dirty="0"/>
              <a:t>, κυρίως </a:t>
            </a:r>
            <a:r>
              <a:rPr lang="el-GR" sz="2000" b="1" dirty="0" err="1"/>
              <a:t>γλουτένη</a:t>
            </a:r>
            <a:r>
              <a:rPr lang="el-GR" sz="2000" dirty="0"/>
              <a:t>. Το ποσοστό και η ποιότητα της </a:t>
            </a:r>
            <a:r>
              <a:rPr lang="el-GR" sz="2000" dirty="0" err="1"/>
              <a:t>γλουτένης</a:t>
            </a:r>
            <a:r>
              <a:rPr lang="el-GR" sz="2000" dirty="0"/>
              <a:t> στο </a:t>
            </a:r>
            <a:r>
              <a:rPr lang="el-GR" sz="2000" dirty="0" smtClean="0"/>
              <a:t>αλεύρι, </a:t>
            </a:r>
            <a:r>
              <a:rPr lang="el-GR" sz="2000" dirty="0"/>
              <a:t>επηρεάζει τις </a:t>
            </a:r>
            <a:r>
              <a:rPr lang="el-GR" sz="2000" dirty="0" err="1"/>
              <a:t>ιξωδοελαστικές</a:t>
            </a:r>
            <a:r>
              <a:rPr lang="el-GR" sz="2000" dirty="0"/>
              <a:t> (</a:t>
            </a:r>
            <a:r>
              <a:rPr lang="el-GR" sz="2000" dirty="0" err="1"/>
              <a:t>ρεολογικές</a:t>
            </a:r>
            <a:r>
              <a:rPr lang="el-GR" sz="2000" dirty="0"/>
              <a:t>) ιδιότητες της </a:t>
            </a:r>
            <a:r>
              <a:rPr lang="el-GR" sz="2000" dirty="0" smtClean="0"/>
              <a:t>ζύμης.</a:t>
            </a:r>
            <a:endParaRPr lang="el-GR" sz="2000" dirty="0"/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000" b="1" dirty="0"/>
              <a:t>Υψηλές συγκεντρώσεις </a:t>
            </a:r>
            <a:r>
              <a:rPr lang="el-GR" sz="2000" b="1" dirty="0" err="1"/>
              <a:t>γλουτένης</a:t>
            </a:r>
            <a:r>
              <a:rPr lang="el-GR" sz="2000" b="1" dirty="0"/>
              <a:t> προσδίδουν στο αλεύρι ‘σκληρότητα</a:t>
            </a:r>
            <a:r>
              <a:rPr lang="el-GR" sz="2000" b="1" dirty="0" smtClean="0"/>
              <a:t>’</a:t>
            </a:r>
            <a:r>
              <a:rPr lang="el-GR" sz="2000" dirty="0" smtClean="0"/>
              <a:t>, </a:t>
            </a:r>
            <a:r>
              <a:rPr lang="el-GR" sz="2000" dirty="0"/>
              <a:t>και η ζύμη δεν πλάθεται επαρκώς, ενώ χαμηλές ποσότητες έχουν το αντίθετο </a:t>
            </a:r>
            <a:r>
              <a:rPr lang="el-GR" sz="2000" dirty="0" smtClean="0"/>
              <a:t>αποτέλεσμα.</a:t>
            </a:r>
            <a:endParaRPr lang="el-GR" sz="20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000" dirty="0"/>
              <a:t>Το </a:t>
            </a:r>
            <a:r>
              <a:rPr lang="el-GR" sz="2000" b="1" dirty="0"/>
              <a:t>σιτάρι περιέχει μικρές ποσότητες πρωτεολυτικών </a:t>
            </a:r>
            <a:r>
              <a:rPr lang="el-GR" sz="2000" b="1" dirty="0" smtClean="0"/>
              <a:t>ενζύμων</a:t>
            </a:r>
            <a:r>
              <a:rPr lang="el-GR" sz="2000" dirty="0" smtClean="0"/>
              <a:t>, </a:t>
            </a:r>
            <a:r>
              <a:rPr lang="el-GR" sz="2000" dirty="0"/>
              <a:t>τα οποία κατά την παρασκευή ειδών αρτοποιίας </a:t>
            </a:r>
            <a:r>
              <a:rPr lang="el-GR" sz="2000" dirty="0" err="1"/>
              <a:t>αποικοδομούν</a:t>
            </a:r>
            <a:r>
              <a:rPr lang="el-GR" sz="2000" dirty="0"/>
              <a:t> μερικώς την </a:t>
            </a:r>
            <a:r>
              <a:rPr lang="el-GR" sz="2000" dirty="0" err="1" smtClean="0"/>
              <a:t>γλουτένη</a:t>
            </a:r>
            <a:r>
              <a:rPr lang="el-GR" sz="2000" dirty="0" smtClean="0"/>
              <a:t>, </a:t>
            </a:r>
            <a:r>
              <a:rPr lang="el-GR" sz="2000" dirty="0"/>
              <a:t>επηρεάζοντας έτσι την ποιότητα της ζύμης. Επειδή οι ποσότητες των ενδογενών </a:t>
            </a:r>
            <a:r>
              <a:rPr lang="el-GR" sz="2000" dirty="0" err="1"/>
              <a:t>πρωτεασών</a:t>
            </a:r>
            <a:r>
              <a:rPr lang="el-GR" sz="2000" dirty="0"/>
              <a:t> κυρίως σε αλεύρια με μεγάλη ‘σκληρότητα’ δεν επαρκούν για την βελτίωση της ζύμης, </a:t>
            </a:r>
            <a:r>
              <a:rPr lang="el-GR" sz="2000" b="1" dirty="0"/>
              <a:t>προστίθενται εξωγενή πρωτεολυτικά ένζυμα</a:t>
            </a:r>
            <a:r>
              <a:rPr lang="el-GR" sz="2000" dirty="0"/>
              <a:t> κυρίως από μύκητες </a:t>
            </a:r>
            <a:r>
              <a:rPr lang="en-US" sz="2000" dirty="0" err="1"/>
              <a:t>Aspergillus</a:t>
            </a:r>
            <a:r>
              <a:rPr lang="en-US" sz="2000" dirty="0"/>
              <a:t> </a:t>
            </a:r>
            <a:r>
              <a:rPr lang="en-US" sz="2000" dirty="0" err="1" smtClean="0"/>
              <a:t>oryzae</a:t>
            </a:r>
            <a:r>
              <a:rPr lang="el-GR" sz="2000" dirty="0" smtClean="0"/>
              <a:t>.</a:t>
            </a: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93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Πρωτεϊνάσες</a:t>
            </a:r>
            <a:r>
              <a:rPr lang="el-GR" b="1" dirty="0"/>
              <a:t> στην αρτοποιία </a:t>
            </a:r>
            <a:br>
              <a:rPr lang="el-GR" b="1" dirty="0"/>
            </a:b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4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Η </a:t>
            </a:r>
            <a:r>
              <a:rPr lang="el-GR" sz="2400" dirty="0"/>
              <a:t>‘σκληρότητα’ του αλευριού είναι δυνατό να </a:t>
            </a:r>
            <a:r>
              <a:rPr lang="el-GR" sz="2400" b="1" dirty="0"/>
              <a:t>τροποποιηθεί και με χημικούς τρόπους</a:t>
            </a:r>
            <a:r>
              <a:rPr lang="el-GR" sz="2400" dirty="0"/>
              <a:t>. Αναγωγικοί παράγοντες όπως π.χ. </a:t>
            </a:r>
            <a:r>
              <a:rPr lang="el-GR" sz="2400" dirty="0" err="1"/>
              <a:t>κυστεΐνη</a:t>
            </a:r>
            <a:r>
              <a:rPr lang="el-GR" sz="2400" dirty="0"/>
              <a:t> ή </a:t>
            </a:r>
            <a:r>
              <a:rPr lang="el-GR" sz="2400" dirty="0" err="1" smtClean="0"/>
              <a:t>γλουταθειόνη</a:t>
            </a:r>
            <a:r>
              <a:rPr lang="el-GR" sz="2400" dirty="0" smtClean="0"/>
              <a:t> </a:t>
            </a:r>
            <a:r>
              <a:rPr lang="el-GR" sz="2400" dirty="0"/>
              <a:t>μειώνουν την ‘σκληρότητα</a:t>
            </a:r>
            <a:r>
              <a:rPr lang="el-GR" sz="2400" dirty="0" smtClean="0"/>
              <a:t>’, </a:t>
            </a:r>
            <a:r>
              <a:rPr lang="el-GR" sz="2400" dirty="0"/>
              <a:t>ενώ οξειδωτικοί έχουν αντίθετο </a:t>
            </a:r>
            <a:r>
              <a:rPr lang="el-GR" sz="2400" dirty="0" smtClean="0"/>
              <a:t>αποτέλεσμα.</a:t>
            </a:r>
            <a:endParaRPr 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b="1" dirty="0"/>
              <a:t>Και οι δύο τρόποι</a:t>
            </a:r>
            <a:r>
              <a:rPr lang="el-GR" sz="2400" dirty="0"/>
              <a:t>,</a:t>
            </a:r>
            <a:r>
              <a:rPr lang="el-GR" sz="2400" b="1" dirty="0"/>
              <a:t> </a:t>
            </a:r>
            <a:r>
              <a:rPr lang="el-GR" sz="2400" b="1" dirty="0" err="1"/>
              <a:t>ενζυμικοί</a:t>
            </a:r>
            <a:r>
              <a:rPr lang="el-GR" sz="2400" b="1" dirty="0"/>
              <a:t> και χημικοί</a:t>
            </a:r>
            <a:r>
              <a:rPr lang="el-GR" sz="2400" dirty="0"/>
              <a:t>, προκαλούν μείωση στο ιξώδες της ζύμης, με αποτέλεσμα η ζύμη να είναι ελαστική και </a:t>
            </a:r>
            <a:r>
              <a:rPr lang="el-GR" sz="2400" dirty="0" smtClean="0"/>
              <a:t>εύκαμπτη, </a:t>
            </a:r>
            <a:r>
              <a:rPr lang="el-GR" sz="2400" dirty="0"/>
              <a:t>και να χρειάζεται μικρότερο χρόνο ανάμιξης. Αν η πρωτεόλυση είναι </a:t>
            </a:r>
            <a:r>
              <a:rPr lang="el-GR" sz="2400" dirty="0" smtClean="0"/>
              <a:t>παρατεταμένη, </a:t>
            </a:r>
            <a:r>
              <a:rPr lang="el-GR" sz="2400" dirty="0"/>
              <a:t>το προϊόν είναι αρκετά ρευστό και </a:t>
            </a:r>
            <a:r>
              <a:rPr lang="el-GR" sz="2400" dirty="0" smtClean="0"/>
              <a:t>κολλώδες.</a:t>
            </a:r>
            <a:endParaRPr lang="el-GR" sz="24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56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Τρυφεροποίηση</a:t>
            </a:r>
            <a:r>
              <a:rPr lang="el-GR" b="1" dirty="0"/>
              <a:t> </a:t>
            </a:r>
            <a:r>
              <a:rPr lang="el-GR" b="1" dirty="0" smtClean="0"/>
              <a:t>κρέατος </a:t>
            </a:r>
            <a:br>
              <a:rPr lang="el-GR" b="1" dirty="0" smtClean="0"/>
            </a:br>
            <a:r>
              <a:rPr lang="el-GR" b="1" dirty="0" smtClean="0"/>
              <a:t>(1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/>
              <a:t>Πρωτεολυτικά ένζυμα χρησιμοποιούνται για την </a:t>
            </a:r>
            <a:r>
              <a:rPr lang="el-GR" sz="2200" b="1" dirty="0" err="1"/>
              <a:t>τρυφεροποίηση</a:t>
            </a:r>
            <a:r>
              <a:rPr lang="el-GR" sz="2200" b="1" dirty="0"/>
              <a:t> του κρέατος</a:t>
            </a:r>
            <a:r>
              <a:rPr lang="el-GR" sz="2200" dirty="0"/>
              <a:t>. Φυσιολογικά, κατά την </a:t>
            </a:r>
            <a:r>
              <a:rPr lang="el-GR" sz="2200" dirty="0" err="1"/>
              <a:t>μετα</a:t>
            </a:r>
            <a:r>
              <a:rPr lang="el-GR" sz="2200" dirty="0"/>
              <a:t>-μεταθανάτιο ακαμψία δρουν οι διάφορες </a:t>
            </a:r>
            <a:r>
              <a:rPr lang="el-GR" sz="2200" dirty="0" err="1"/>
              <a:t>καθεψίνες</a:t>
            </a:r>
            <a:r>
              <a:rPr lang="el-GR" sz="2200" dirty="0"/>
              <a:t>. Το βασικό πρόβλημα στην χρησιμοποίηση εξωγενών </a:t>
            </a:r>
            <a:r>
              <a:rPr lang="el-GR" sz="2200" dirty="0" smtClean="0"/>
              <a:t>ενζύμων, </a:t>
            </a:r>
            <a:r>
              <a:rPr lang="el-GR" sz="2200" dirty="0"/>
              <a:t>είναι η ομοιογενής διασπορά του ενζύμου στο </a:t>
            </a:r>
            <a:r>
              <a:rPr lang="el-GR" sz="2200" dirty="0" smtClean="0"/>
              <a:t>κρέας, χωρίς </a:t>
            </a:r>
            <a:r>
              <a:rPr lang="el-GR" sz="2200" dirty="0"/>
              <a:t>να το </a:t>
            </a:r>
            <a:r>
              <a:rPr lang="el-GR" sz="2200" dirty="0" smtClean="0"/>
              <a:t>ρευστοποιεί.</a:t>
            </a:r>
            <a:endParaRPr lang="el-GR" sz="22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/>
              <a:t>Τα ένζυμα</a:t>
            </a:r>
            <a:r>
              <a:rPr lang="el-GR" sz="2200" dirty="0"/>
              <a:t> τα οποία χρησιμοποιούνται </a:t>
            </a:r>
            <a:r>
              <a:rPr lang="el-GR" sz="2200" b="1" dirty="0"/>
              <a:t>είναι φυτικής, </a:t>
            </a:r>
            <a:r>
              <a:rPr lang="el-GR" sz="2200" b="1" dirty="0" smtClean="0"/>
              <a:t>ζωικής</a:t>
            </a:r>
            <a:r>
              <a:rPr lang="el-GR" sz="2200" dirty="0" smtClean="0"/>
              <a:t>,</a:t>
            </a:r>
            <a:r>
              <a:rPr lang="el-GR" sz="2200" b="1" dirty="0" smtClean="0"/>
              <a:t> </a:t>
            </a:r>
            <a:r>
              <a:rPr lang="el-GR" sz="2200" b="1" dirty="0"/>
              <a:t>και μικροβιακής προέλευσης</a:t>
            </a:r>
            <a:r>
              <a:rPr lang="el-GR" sz="2200" dirty="0"/>
              <a:t>. Τα πλέον συνηθισμένα είναι η </a:t>
            </a:r>
            <a:r>
              <a:rPr lang="el-GR" sz="2200" b="1" dirty="0" err="1"/>
              <a:t>παπαΐνη</a:t>
            </a:r>
            <a:r>
              <a:rPr lang="el-GR" sz="2200" b="1" dirty="0"/>
              <a:t> , η </a:t>
            </a:r>
            <a:r>
              <a:rPr lang="el-GR" sz="2200" b="1" dirty="0" err="1"/>
              <a:t>φισίνη</a:t>
            </a:r>
            <a:r>
              <a:rPr lang="el-GR" sz="2200" b="1" dirty="0"/>
              <a:t>, η </a:t>
            </a:r>
            <a:r>
              <a:rPr lang="el-GR" sz="2200" b="1" dirty="0" smtClean="0"/>
              <a:t>τρυψίνη</a:t>
            </a:r>
            <a:r>
              <a:rPr lang="el-GR" sz="2200" dirty="0" smtClean="0"/>
              <a:t>,</a:t>
            </a:r>
            <a:r>
              <a:rPr lang="el-GR" sz="2200" b="1" dirty="0" smtClean="0"/>
              <a:t> </a:t>
            </a:r>
            <a:r>
              <a:rPr lang="el-GR" sz="2200" b="1" dirty="0"/>
              <a:t>και η </a:t>
            </a:r>
            <a:r>
              <a:rPr lang="en-US" sz="2200" b="1" dirty="0" err="1"/>
              <a:t>Rhozyme</a:t>
            </a:r>
            <a:r>
              <a:rPr lang="en-US" sz="2200" b="1" dirty="0"/>
              <a:t> P</a:t>
            </a:r>
            <a:r>
              <a:rPr lang="el-GR" sz="2200" b="1" dirty="0"/>
              <a:t>-</a:t>
            </a:r>
            <a:r>
              <a:rPr lang="en-US" sz="2200" b="1" dirty="0"/>
              <a:t>II</a:t>
            </a:r>
            <a:r>
              <a:rPr lang="el-GR" sz="2200" dirty="0"/>
              <a:t>  από ειδικούς μύκητες. Η </a:t>
            </a:r>
            <a:r>
              <a:rPr lang="el-GR" sz="2200" dirty="0" err="1"/>
              <a:t>παπαΐνη</a:t>
            </a:r>
            <a:r>
              <a:rPr lang="el-GR" sz="2200" dirty="0"/>
              <a:t> δρα και σε αυξημένες θερμοκρασίες 55 – 65 </a:t>
            </a:r>
            <a:r>
              <a:rPr lang="en-US" sz="2200" dirty="0" smtClean="0"/>
              <a:t>oC</a:t>
            </a:r>
            <a:r>
              <a:rPr lang="el-GR" sz="2200" dirty="0" smtClean="0"/>
              <a:t>, </a:t>
            </a:r>
            <a:r>
              <a:rPr lang="el-GR" sz="2200" dirty="0"/>
              <a:t>και επομένως δρα και κατά το μαγείρεμα της </a:t>
            </a:r>
            <a:r>
              <a:rPr lang="el-GR" sz="2200" dirty="0" smtClean="0"/>
              <a:t>τροφής.</a:t>
            </a:r>
            <a:endParaRPr 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44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7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Τρυφεροποίηση</a:t>
            </a:r>
            <a:r>
              <a:rPr lang="el-GR" b="1" dirty="0"/>
              <a:t> κρέατος </a:t>
            </a:r>
            <a:br>
              <a:rPr lang="el-GR" b="1" dirty="0"/>
            </a:b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000" b="1" dirty="0" smtClean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b="1" dirty="0" smtClean="0"/>
              <a:t>Υπάρχουν </a:t>
            </a:r>
            <a:r>
              <a:rPr lang="el-GR" sz="2800" b="1" dirty="0"/>
              <a:t>διάφοροι τρόποι εφαρμογής της </a:t>
            </a:r>
            <a:r>
              <a:rPr lang="el-GR" sz="2800" b="1" dirty="0" err="1"/>
              <a:t>παπαΐνης</a:t>
            </a:r>
            <a:r>
              <a:rPr lang="el-GR" sz="2800" dirty="0"/>
              <a:t>. Είτε στο ζώο αμέσως πριν τη </a:t>
            </a:r>
            <a:r>
              <a:rPr lang="el-GR" sz="2800" dirty="0" smtClean="0"/>
              <a:t>θανάτωση, είτε </a:t>
            </a:r>
            <a:r>
              <a:rPr lang="el-GR" sz="2800" dirty="0"/>
              <a:t>αμέσως μετά το </a:t>
            </a:r>
            <a:r>
              <a:rPr lang="el-GR" sz="2800" dirty="0" smtClean="0"/>
              <a:t>θάνατο, </a:t>
            </a:r>
            <a:r>
              <a:rPr lang="el-GR" sz="2800" dirty="0"/>
              <a:t>και διατήρηση στο ψυγείο. Η δράση του ενζύμου εμφανίζεται αργότερα κατά το μαγείρεμα. Άλλοι τρόποι είναι η εμβάπτιση του κρέατος σε διάλυμα ενζύμου για μικρό χρονικό </a:t>
            </a:r>
            <a:r>
              <a:rPr lang="el-GR" sz="2800" dirty="0" smtClean="0"/>
              <a:t>διάστημα, </a:t>
            </a:r>
            <a:r>
              <a:rPr lang="el-GR" sz="2800" dirty="0"/>
              <a:t>ή η προσθήκη επιφανειακά σκόνης ενζύμου.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12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err="1"/>
              <a:t>Διαύγαση</a:t>
            </a:r>
            <a:r>
              <a:rPr lang="el-GR" b="1"/>
              <a:t> </a:t>
            </a:r>
            <a:r>
              <a:rPr lang="el-GR" b="1" smtClean="0"/>
              <a:t>πύρας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Το </a:t>
            </a:r>
            <a:r>
              <a:rPr lang="el-GR" sz="2400" dirty="0"/>
              <a:t>θόλωμα που παρατηρείται στην μπύρα οφείλεται είτε σε πολλαπλασιασμό μικροοργανισμών είτε σε δημιουργία </a:t>
            </a:r>
            <a:r>
              <a:rPr lang="el-GR" sz="2400" dirty="0" err="1"/>
              <a:t>μακρομοριακών</a:t>
            </a:r>
            <a:r>
              <a:rPr lang="el-GR" sz="2400" dirty="0"/>
              <a:t> </a:t>
            </a:r>
            <a:r>
              <a:rPr lang="el-GR" sz="2400" dirty="0" err="1"/>
              <a:t>συμπλόκων</a:t>
            </a:r>
            <a:r>
              <a:rPr lang="el-GR" sz="2400" dirty="0"/>
              <a:t> μεταξύ πρωτεϊνών και </a:t>
            </a:r>
            <a:r>
              <a:rPr lang="el-GR" sz="2400" dirty="0" err="1"/>
              <a:t>ταννινών</a:t>
            </a:r>
            <a:r>
              <a:rPr lang="el-GR" sz="2400" dirty="0"/>
              <a:t> και σε κάποιες περιπτώσεις πολυσακχαριτών και βαρέων μετάλλων. Τα πρωτεολυτικά ένζυμα </a:t>
            </a:r>
            <a:r>
              <a:rPr lang="el-GR" sz="2400" dirty="0" err="1"/>
              <a:t>αποικοδομούν</a:t>
            </a:r>
            <a:r>
              <a:rPr lang="el-GR" sz="2400" dirty="0"/>
              <a:t> τις πρωτεΐνες με αποτέλεσμα να μην δημιουργούνται τα </a:t>
            </a:r>
            <a:r>
              <a:rPr lang="el-GR" sz="2400" dirty="0" err="1"/>
              <a:t>σύμπλοκα</a:t>
            </a:r>
            <a:r>
              <a:rPr lang="el-GR" sz="2400" dirty="0"/>
              <a:t> με τις </a:t>
            </a:r>
            <a:r>
              <a:rPr lang="el-GR" sz="2400" dirty="0" err="1"/>
              <a:t>ταννίνες</a:t>
            </a:r>
            <a:r>
              <a:rPr lang="el-GR" sz="2400" dirty="0" smtClean="0"/>
              <a:t>.</a:t>
            </a:r>
            <a:endParaRPr 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/>
              <a:t>Το πλέον συνηθισμένο εμπορικό παρασκεύασμα είναι </a:t>
            </a:r>
            <a:r>
              <a:rPr lang="el-GR" sz="2400" dirty="0" err="1"/>
              <a:t>παπαΐνη</a:t>
            </a:r>
            <a:r>
              <a:rPr lang="el-GR" sz="2400" dirty="0"/>
              <a:t> με άλλες </a:t>
            </a:r>
            <a:r>
              <a:rPr lang="el-GR" sz="2400" dirty="0" err="1" smtClean="0"/>
              <a:t>πρωτεάσες</a:t>
            </a:r>
            <a:r>
              <a:rPr lang="el-GR" sz="2400" dirty="0" smtClean="0"/>
              <a:t>.</a:t>
            </a: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3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Λιπολυτικά</a:t>
            </a:r>
            <a:r>
              <a:rPr lang="el-GR" b="1" dirty="0"/>
              <a:t> ένζυμα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b="1" dirty="0"/>
              <a:t>Οι </a:t>
            </a:r>
            <a:r>
              <a:rPr lang="el-GR" sz="2200" b="1" dirty="0" err="1"/>
              <a:t>λιπάσες</a:t>
            </a:r>
            <a:r>
              <a:rPr lang="el-GR" sz="2200" dirty="0"/>
              <a:t> απαντούν ευρέως στα ζώα, τα </a:t>
            </a:r>
            <a:r>
              <a:rPr lang="el-GR" sz="2200" dirty="0" smtClean="0"/>
              <a:t>φυτά, </a:t>
            </a:r>
            <a:r>
              <a:rPr lang="el-GR" sz="2200" dirty="0"/>
              <a:t>και τους </a:t>
            </a:r>
            <a:r>
              <a:rPr lang="el-GR" sz="2200" dirty="0" smtClean="0"/>
              <a:t>μικροοργανισμούς, </a:t>
            </a:r>
            <a:r>
              <a:rPr lang="el-GR" sz="2200" dirty="0"/>
              <a:t>και είναι υπεύθυνες για την υδρόλυση λιπών και ελαίων (</a:t>
            </a:r>
            <a:r>
              <a:rPr lang="el-GR" sz="2200" dirty="0" err="1"/>
              <a:t>τριγλυκεριδίων</a:t>
            </a:r>
            <a:r>
              <a:rPr lang="el-GR" sz="2200" dirty="0"/>
              <a:t>, </a:t>
            </a:r>
            <a:r>
              <a:rPr lang="el-GR" sz="2200" dirty="0" err="1" smtClean="0"/>
              <a:t>διγλυκεριδίων</a:t>
            </a:r>
            <a:r>
              <a:rPr lang="el-GR" sz="2200" dirty="0" smtClean="0"/>
              <a:t>, </a:t>
            </a:r>
            <a:r>
              <a:rPr lang="el-GR" sz="2200" dirty="0"/>
              <a:t>και μερικές φορές </a:t>
            </a:r>
            <a:r>
              <a:rPr lang="el-GR" sz="2200" dirty="0" err="1"/>
              <a:t>μονογλυκεριδίων</a:t>
            </a:r>
            <a:r>
              <a:rPr lang="el-GR" sz="2200" dirty="0"/>
              <a:t>). Η αντίδραση είναι </a:t>
            </a:r>
            <a:r>
              <a:rPr lang="el-GR" sz="2200" dirty="0" smtClean="0"/>
              <a:t>πολύπλοκη, </a:t>
            </a:r>
            <a:r>
              <a:rPr lang="el-GR" sz="2200" dirty="0"/>
              <a:t>καθώς τα λίπη και τα </a:t>
            </a:r>
            <a:r>
              <a:rPr lang="el-GR" sz="2200" dirty="0" smtClean="0"/>
              <a:t>έλαια, </a:t>
            </a:r>
            <a:r>
              <a:rPr lang="el-GR" sz="2200" dirty="0"/>
              <a:t>είναι παρόντα ως μία ξεχωριστή μη υδάτινη φάση ενός γαλακτώματος, με τη </a:t>
            </a:r>
            <a:r>
              <a:rPr lang="el-GR" sz="2200" b="1" dirty="0"/>
              <a:t>δράση του ενζύμου να λαμβάνει χώρα στη </a:t>
            </a:r>
            <a:r>
              <a:rPr lang="el-GR" sz="2200" b="1" dirty="0" err="1"/>
              <a:t>διεπιφάνεια</a:t>
            </a:r>
            <a:r>
              <a:rPr lang="el-GR" sz="2200" b="1" dirty="0"/>
              <a:t> λίπους-νερού</a:t>
            </a:r>
            <a:r>
              <a:rPr lang="el-GR" sz="2200" dirty="0"/>
              <a:t>. Οι </a:t>
            </a:r>
            <a:r>
              <a:rPr lang="el-GR" sz="2200" dirty="0" err="1"/>
              <a:t>λιπάσες</a:t>
            </a:r>
            <a:r>
              <a:rPr lang="el-GR" sz="2200" dirty="0"/>
              <a:t> απαντούν σε δύο τύπους ανάλογα με την εξειδίκευσή </a:t>
            </a:r>
            <a:r>
              <a:rPr lang="el-GR" sz="2200" dirty="0" smtClean="0"/>
              <a:t>τους:</a:t>
            </a:r>
            <a:endParaRPr lang="el-GR" sz="2200" dirty="0"/>
          </a:p>
          <a:p>
            <a:pPr marL="1143000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Οι </a:t>
            </a:r>
            <a:r>
              <a:rPr lang="el-GR" sz="2000" dirty="0" err="1"/>
              <a:t>λιπάσες</a:t>
            </a:r>
            <a:r>
              <a:rPr lang="el-GR" sz="2000" dirty="0"/>
              <a:t> του </a:t>
            </a:r>
            <a:r>
              <a:rPr lang="en-US" sz="2000" dirty="0" err="1"/>
              <a:t>Penicillium</a:t>
            </a:r>
            <a:r>
              <a:rPr lang="en-US" sz="2000" dirty="0"/>
              <a:t> </a:t>
            </a:r>
            <a:r>
              <a:rPr lang="en-US" sz="2000" dirty="0" err="1"/>
              <a:t>roqueforti</a:t>
            </a:r>
            <a:r>
              <a:rPr lang="el-GR" sz="2000" dirty="0"/>
              <a:t> είναι 1,3 </a:t>
            </a:r>
            <a:r>
              <a:rPr lang="el-GR" sz="2000" dirty="0" err="1"/>
              <a:t>λιπάσες</a:t>
            </a:r>
            <a:r>
              <a:rPr lang="el-GR" sz="2000" dirty="0"/>
              <a:t> (</a:t>
            </a:r>
            <a:r>
              <a:rPr lang="el-GR" sz="2000" dirty="0" err="1"/>
              <a:t>υδρολύουν</a:t>
            </a:r>
            <a:r>
              <a:rPr lang="el-GR" sz="2000" dirty="0"/>
              <a:t> επιλεκτικά </a:t>
            </a:r>
            <a:r>
              <a:rPr lang="el-GR" sz="2000" dirty="0" err="1"/>
              <a:t>εστερικούς</a:t>
            </a:r>
            <a:r>
              <a:rPr lang="el-GR" sz="2000" dirty="0"/>
              <a:t> δεσμούς στις 1 και 3 θέσεις του </a:t>
            </a:r>
            <a:r>
              <a:rPr lang="el-GR" sz="2000" dirty="0" err="1"/>
              <a:t>τριγλυκεριδίου</a:t>
            </a:r>
            <a:r>
              <a:rPr lang="el-GR" sz="2000" dirty="0" smtClean="0"/>
              <a:t>).</a:t>
            </a:r>
            <a:endParaRPr lang="el-GR" sz="2000" dirty="0"/>
          </a:p>
          <a:p>
            <a:pPr marL="1143000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sz="2000" dirty="0" smtClean="0"/>
              <a:t>Ενώ </a:t>
            </a:r>
            <a:r>
              <a:rPr lang="el-GR" sz="2000" dirty="0"/>
              <a:t>αυτές του </a:t>
            </a:r>
            <a:r>
              <a:rPr lang="en-US" sz="2000" dirty="0" err="1"/>
              <a:t>Aspergillus</a:t>
            </a:r>
            <a:r>
              <a:rPr lang="en-US" sz="2000" dirty="0"/>
              <a:t> </a:t>
            </a:r>
            <a:r>
              <a:rPr lang="en-US" sz="2000" dirty="0" err="1"/>
              <a:t>flavus</a:t>
            </a:r>
            <a:r>
              <a:rPr lang="en-US" sz="2000" dirty="0"/>
              <a:t> </a:t>
            </a:r>
            <a:r>
              <a:rPr lang="el-GR" sz="2000" dirty="0"/>
              <a:t>είναι 2-λιπάσες  (</a:t>
            </a:r>
            <a:r>
              <a:rPr lang="el-GR" sz="2000" dirty="0" err="1"/>
              <a:t>υδρολύουν</a:t>
            </a:r>
            <a:r>
              <a:rPr lang="el-GR" sz="2000" dirty="0"/>
              <a:t> </a:t>
            </a:r>
            <a:r>
              <a:rPr lang="el-GR" sz="2000" dirty="0" err="1"/>
              <a:t>εστερικούς</a:t>
            </a:r>
            <a:r>
              <a:rPr lang="el-GR" sz="2000" dirty="0"/>
              <a:t> δεσμούς στη </a:t>
            </a:r>
            <a:r>
              <a:rPr lang="el-GR" sz="2000" dirty="0" smtClean="0"/>
              <a:t>δεύτερη </a:t>
            </a:r>
            <a:r>
              <a:rPr lang="el-GR" sz="2000" dirty="0"/>
              <a:t>θέση του </a:t>
            </a:r>
            <a:r>
              <a:rPr lang="el-GR" sz="2000" dirty="0" err="1"/>
              <a:t>τριγλυκεριδίου</a:t>
            </a:r>
            <a:r>
              <a:rPr lang="el-GR" sz="2000" dirty="0" smtClean="0"/>
              <a:t>).</a:t>
            </a: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08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Βιομηχανία </a:t>
            </a:r>
            <a:r>
              <a:rPr lang="el-GR" b="1" dirty="0" smtClean="0"/>
              <a:t>τυριού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400" dirty="0" smtClean="0"/>
              <a:t>Η </a:t>
            </a:r>
            <a:r>
              <a:rPr lang="el-GR" sz="2400" dirty="0"/>
              <a:t>κυριότερη εφαρμογή των </a:t>
            </a:r>
            <a:r>
              <a:rPr lang="el-GR" sz="2400" dirty="0" err="1"/>
              <a:t>λιπασών</a:t>
            </a:r>
            <a:r>
              <a:rPr lang="el-GR" sz="2400" dirty="0"/>
              <a:t> είναι στην τυροκομία. Κατά τα διάφορα στάδια ωρίμανσης των τυριών αναπτύσσονται διάφοροι </a:t>
            </a:r>
            <a:r>
              <a:rPr lang="el-GR" sz="2400" dirty="0" smtClean="0"/>
              <a:t>μικροοργανισμοί, </a:t>
            </a:r>
            <a:r>
              <a:rPr lang="el-GR" sz="2400" dirty="0"/>
              <a:t>ενώ στα αρχικά στάδια είναι κυρίως </a:t>
            </a:r>
            <a:r>
              <a:rPr lang="el-GR" sz="2400" dirty="0" err="1"/>
              <a:t>γαλακτοβάκιλοι</a:t>
            </a:r>
            <a:r>
              <a:rPr lang="el-GR" sz="2400" dirty="0"/>
              <a:t> και </a:t>
            </a:r>
            <a:r>
              <a:rPr lang="en-US" sz="2400" dirty="0"/>
              <a:t>Streptococcus </a:t>
            </a:r>
            <a:r>
              <a:rPr lang="en-US" sz="2400" dirty="0" err="1" smtClean="0"/>
              <a:t>cremolis</a:t>
            </a:r>
            <a:r>
              <a:rPr lang="el-GR" sz="2400" dirty="0" smtClean="0"/>
              <a:t>, </a:t>
            </a:r>
            <a:r>
              <a:rPr lang="el-GR" sz="2400" dirty="0"/>
              <a:t>και </a:t>
            </a:r>
            <a:r>
              <a:rPr lang="en-US" sz="2400" dirty="0"/>
              <a:t>Streptococcus </a:t>
            </a:r>
            <a:r>
              <a:rPr lang="en-US" sz="2400" dirty="0" err="1"/>
              <a:t>thermophilus</a:t>
            </a:r>
            <a:r>
              <a:rPr lang="el-GR" sz="2400" dirty="0"/>
              <a:t>. Αποτέλεσμα της δράσης </a:t>
            </a:r>
            <a:r>
              <a:rPr lang="el-GR" sz="2400" dirty="0" smtClean="0"/>
              <a:t>αυτής, </a:t>
            </a:r>
            <a:r>
              <a:rPr lang="el-GR" sz="2400" dirty="0"/>
              <a:t>είναι η παραγωγή ελεύθερων λιπαρών οξέων που συμβάλλουν στο άρωμα και τη γεύση του τελικού προϊόντος. Έτσι σε πολλά είδη τυριών όπως </a:t>
            </a:r>
            <a:r>
              <a:rPr lang="en-US" sz="2400" dirty="0"/>
              <a:t>Romano</a:t>
            </a:r>
            <a:r>
              <a:rPr lang="el-GR" sz="2400" dirty="0"/>
              <a:t>, </a:t>
            </a:r>
            <a:r>
              <a:rPr lang="en-US" sz="2400" dirty="0"/>
              <a:t>Provolone</a:t>
            </a:r>
            <a:r>
              <a:rPr lang="el-GR" sz="2400" dirty="0"/>
              <a:t>, </a:t>
            </a:r>
            <a:r>
              <a:rPr lang="en-US" sz="2400" dirty="0"/>
              <a:t>Parmesan</a:t>
            </a:r>
            <a:r>
              <a:rPr lang="el-GR" sz="2400" dirty="0"/>
              <a:t>, που επιδιώκεται η εμφάνιση έντονης γεύσης και οσμής, χρησιμοποιούνται </a:t>
            </a:r>
            <a:r>
              <a:rPr lang="el-GR" sz="2400" dirty="0" err="1"/>
              <a:t>ενζυμικά</a:t>
            </a:r>
            <a:r>
              <a:rPr lang="el-GR" sz="2400" dirty="0"/>
              <a:t> παρασκευάσματα </a:t>
            </a:r>
            <a:r>
              <a:rPr lang="el-GR" sz="2400" dirty="0" err="1"/>
              <a:t>λιπασών</a:t>
            </a:r>
            <a:r>
              <a:rPr lang="el-GR" sz="2400" dirty="0"/>
              <a:t> ζωικής προέλευσης, τα οποία προστίθενται στο προς </a:t>
            </a:r>
            <a:r>
              <a:rPr lang="el-GR" sz="2400" dirty="0" err="1"/>
              <a:t>τυροκόμηση</a:t>
            </a:r>
            <a:r>
              <a:rPr lang="el-GR" sz="2400" dirty="0"/>
              <a:t> </a:t>
            </a:r>
            <a:r>
              <a:rPr lang="el-GR" sz="2400" dirty="0" smtClean="0"/>
              <a:t>γάλα.</a:t>
            </a:r>
            <a:endParaRPr lang="en-US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48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51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Επεξεργασία </a:t>
            </a:r>
            <a:r>
              <a:rPr lang="el-GR" b="1" dirty="0" smtClean="0"/>
              <a:t>λιπών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800" dirty="0"/>
              <a:t>Η χρησιμοποίηση </a:t>
            </a:r>
            <a:r>
              <a:rPr lang="el-GR" sz="2800" dirty="0" err="1"/>
              <a:t>λιπασών</a:t>
            </a:r>
            <a:r>
              <a:rPr lang="el-GR" sz="2800" dirty="0"/>
              <a:t> στην επεξεργασία λιπών έχει αναπτυχθεί πολύ τα τελευταία </a:t>
            </a:r>
            <a:r>
              <a:rPr lang="el-GR" sz="2800" dirty="0" smtClean="0"/>
              <a:t>χρόνια, </a:t>
            </a:r>
            <a:r>
              <a:rPr lang="el-GR" sz="2800" dirty="0"/>
              <a:t>και περιλαμβάνει </a:t>
            </a:r>
            <a:r>
              <a:rPr lang="el-GR" sz="2800" dirty="0" smtClean="0"/>
              <a:t>κυρίως </a:t>
            </a:r>
            <a:r>
              <a:rPr lang="el-GR" sz="2800" dirty="0"/>
              <a:t>τρεις τομείς:</a:t>
            </a:r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lphaLcParenR"/>
            </a:pPr>
            <a:r>
              <a:rPr lang="el-GR" sz="2400" dirty="0" smtClean="0"/>
              <a:t>την </a:t>
            </a:r>
            <a:r>
              <a:rPr lang="el-GR" sz="2400" dirty="0" err="1"/>
              <a:t>ενζυμική</a:t>
            </a:r>
            <a:r>
              <a:rPr lang="el-GR" sz="2400" dirty="0"/>
              <a:t> υδρόλυση την λιπών για παραγωγή λιπαρών </a:t>
            </a:r>
            <a:r>
              <a:rPr lang="el-GR" sz="2400" dirty="0" smtClean="0"/>
              <a:t>οξέων,</a:t>
            </a:r>
            <a:endParaRPr lang="el-GR" sz="2400" dirty="0"/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+mj-lt"/>
              <a:buAutoNum type="alphaLcParenR"/>
            </a:pPr>
            <a:r>
              <a:rPr lang="el-GR" sz="2400" dirty="0" smtClean="0"/>
              <a:t>τη </a:t>
            </a:r>
            <a:r>
              <a:rPr lang="el-GR" sz="2400" dirty="0"/>
              <a:t>σύνθεση λιπιδίων με αναστροφή της </a:t>
            </a:r>
            <a:r>
              <a:rPr lang="el-GR" sz="2400" dirty="0" err="1" smtClean="0"/>
              <a:t>υδρίλυσης</a:t>
            </a:r>
            <a:r>
              <a:rPr lang="el-GR" sz="2400" dirty="0" smtClean="0"/>
              <a:t>,</a:t>
            </a:r>
            <a:endParaRPr lang="el-GR" sz="2400" dirty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+mj-lt"/>
              <a:buAutoNum type="alphaLcParenR"/>
            </a:pPr>
            <a:r>
              <a:rPr lang="el-GR" sz="2400" dirty="0" smtClean="0"/>
              <a:t>την </a:t>
            </a:r>
            <a:r>
              <a:rPr lang="el-GR" sz="2400" dirty="0" err="1"/>
              <a:t>ενζυμική</a:t>
            </a:r>
            <a:r>
              <a:rPr lang="el-GR" sz="2400" dirty="0"/>
              <a:t> τροποποίηση των λιπιδίων με </a:t>
            </a:r>
            <a:r>
              <a:rPr lang="el-GR" sz="2400" dirty="0" err="1" smtClean="0"/>
              <a:t>διεστεροποίηση</a:t>
            </a:r>
            <a:r>
              <a:rPr lang="el-GR" sz="2400" dirty="0" smtClean="0"/>
              <a:t>.</a:t>
            </a:r>
            <a:endParaRPr lang="en-US" sz="24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49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73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Ενζυμα - Ιστορική αναδρομή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Η μελέτη των ενζύμων, ιδιαίτερο ενδιαφέρον ο κλάδος</a:t>
            </a:r>
            <a:r>
              <a:rPr lang="en-US" sz="2200" dirty="0" smtClean="0"/>
              <a:t> </a:t>
            </a:r>
            <a:r>
              <a:rPr lang="el-GR" sz="2200" dirty="0" smtClean="0"/>
              <a:t>που ασχολείται με αυτήν, η</a:t>
            </a:r>
            <a:r>
              <a:rPr lang="el-GR" sz="2200" dirty="0" smtClean="0">
                <a:solidFill>
                  <a:srgbClr val="008000"/>
                </a:solidFill>
              </a:rPr>
              <a:t> </a:t>
            </a:r>
            <a:r>
              <a:rPr lang="el-GR" sz="2200" b="1" dirty="0" smtClean="0">
                <a:solidFill>
                  <a:srgbClr val="0033CC"/>
                </a:solidFill>
              </a:rPr>
              <a:t>Ενζυμολογία</a:t>
            </a:r>
            <a:r>
              <a:rPr lang="el-GR" sz="2200" dirty="0" smtClean="0"/>
              <a:t>, σχετίζεται με</a:t>
            </a:r>
            <a:r>
              <a:rPr lang="en-US" sz="2200" dirty="0" smtClean="0"/>
              <a:t> </a:t>
            </a:r>
            <a:r>
              <a:rPr lang="el-GR" sz="2200" dirty="0" smtClean="0"/>
              <a:t>πάρα πολλές επιστήμες, αλλά σε μεγαλύτερο βαθμό με τη</a:t>
            </a:r>
            <a:r>
              <a:rPr lang="en-US" sz="2200" dirty="0" smtClean="0"/>
              <a:t> </a:t>
            </a:r>
            <a:r>
              <a:rPr lang="el-GR" sz="2200" dirty="0" smtClean="0"/>
              <a:t>Βιοχημεία, τη Μοριακή Βιολογία, τη Φυσικοχημεία, τη</a:t>
            </a:r>
            <a:r>
              <a:rPr lang="en-US" sz="2200" dirty="0" smtClean="0"/>
              <a:t> </a:t>
            </a:r>
            <a:r>
              <a:rPr lang="el-GR" sz="2200" dirty="0" smtClean="0"/>
              <a:t>Μικροβιολογία, τη Γενετική, τη Φαρμακολογία, τη</a:t>
            </a:r>
            <a:r>
              <a:rPr lang="en-US" sz="2200" dirty="0" smtClean="0"/>
              <a:t> </a:t>
            </a:r>
            <a:r>
              <a:rPr lang="el-GR" sz="2200" dirty="0" smtClean="0"/>
              <a:t>Παθολογία, τη Φυσιολογία, την Ιατρική και άλλες.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Αν και η Ενζυμολογία έχει κυρίως αναπτυχθεί τις</a:t>
            </a:r>
            <a:r>
              <a:rPr lang="en-US" sz="2200" dirty="0" smtClean="0"/>
              <a:t> </a:t>
            </a:r>
            <a:r>
              <a:rPr lang="el-GR" sz="2200" dirty="0" smtClean="0"/>
              <a:t>τελευταίες δεκαετίες, </a:t>
            </a:r>
            <a:r>
              <a:rPr lang="el-GR" sz="2200" b="1" dirty="0" smtClean="0">
                <a:solidFill>
                  <a:srgbClr val="0033CC"/>
                </a:solidFill>
              </a:rPr>
              <a:t>οι διεργασίες των ενζύμων ήταν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l-GR" sz="2200" b="1" dirty="0" smtClean="0">
                <a:solidFill>
                  <a:srgbClr val="0033CC"/>
                </a:solidFill>
              </a:rPr>
              <a:t>γνωστές από τους αρχαίους χρόνους</a:t>
            </a:r>
            <a:r>
              <a:rPr lang="el-GR" sz="2200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sz="2200" dirty="0" smtClean="0"/>
              <a:t>Εφαρμογές των ενζύμων - χωρίς βέβαια να γνωρίζουν</a:t>
            </a:r>
            <a:r>
              <a:rPr lang="en-US" sz="2200" dirty="0" smtClean="0"/>
              <a:t> </a:t>
            </a:r>
            <a:r>
              <a:rPr lang="el-GR" sz="2200" dirty="0" smtClean="0"/>
              <a:t>την ύπαρξή τους - στις παρασκευές </a:t>
            </a:r>
            <a:r>
              <a:rPr lang="el-GR" sz="2200" b="1" dirty="0" smtClean="0">
                <a:solidFill>
                  <a:srgbClr val="0033CC"/>
                </a:solidFill>
              </a:rPr>
              <a:t>τυριού</a:t>
            </a:r>
            <a:r>
              <a:rPr lang="el-GR" sz="2200" dirty="0" smtClean="0"/>
              <a:t>,</a:t>
            </a:r>
            <a:r>
              <a:rPr lang="el-GR" sz="2200" b="1" dirty="0" smtClean="0">
                <a:solidFill>
                  <a:srgbClr val="0033CC"/>
                </a:solidFill>
              </a:rPr>
              <a:t> κρασιού</a:t>
            </a:r>
            <a:r>
              <a:rPr lang="el-GR" sz="2200" dirty="0" smtClean="0"/>
              <a:t>,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l-GR" sz="2200" b="1" dirty="0" smtClean="0">
                <a:solidFill>
                  <a:srgbClr val="0033CC"/>
                </a:solidFill>
              </a:rPr>
              <a:t>ξυδιού</a:t>
            </a:r>
            <a:r>
              <a:rPr lang="el-GR" sz="2200" dirty="0" smtClean="0"/>
              <a:t>,</a:t>
            </a:r>
            <a:r>
              <a:rPr lang="el-GR" sz="2200" b="1" dirty="0" smtClean="0">
                <a:solidFill>
                  <a:srgbClr val="0033CC"/>
                </a:solidFill>
              </a:rPr>
              <a:t> ψωμιού και άλλα</a:t>
            </a:r>
            <a:r>
              <a:rPr lang="el-GR" sz="22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13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Οξειδοαναγωγάσες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+mj-lt"/>
              <a:buAutoNum type="arabicPeriod"/>
            </a:pPr>
            <a:r>
              <a:rPr lang="el-GR" sz="2200" b="1" dirty="0" err="1" smtClean="0"/>
              <a:t>Λιποξυγονάσες</a:t>
            </a:r>
            <a:r>
              <a:rPr lang="el-GR" sz="2200" b="1" dirty="0" smtClean="0"/>
              <a:t> </a:t>
            </a:r>
            <a:r>
              <a:rPr lang="el-GR" sz="2200" b="1" dirty="0"/>
              <a:t>στην </a:t>
            </a:r>
            <a:r>
              <a:rPr lang="el-GR" sz="2200" b="1" dirty="0" smtClean="0"/>
              <a:t>αρτοποιία</a:t>
            </a:r>
            <a:r>
              <a:rPr lang="el-GR" sz="2200" dirty="0" smtClean="0"/>
              <a:t>:</a:t>
            </a:r>
            <a:endParaRPr lang="el-GR" sz="2200" b="1" dirty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Tx/>
              <a:buNone/>
            </a:pPr>
            <a:r>
              <a:rPr lang="el-GR" sz="2000" dirty="0"/>
              <a:t>	Η </a:t>
            </a:r>
            <a:r>
              <a:rPr lang="el-GR" sz="2000" dirty="0" err="1"/>
              <a:t>οξειδάση</a:t>
            </a:r>
            <a:r>
              <a:rPr lang="el-GR" sz="2000" dirty="0"/>
              <a:t> των λιποειδών χρησιμοποιείται ευρέως στην αρτοποιία. Το ένζυμο είναι υπεύθυνο για τον αποχρωματισμό φυσικών χρωστικών που υπάρχουν στο αλεύρι, παράγοντας έτσι αρκετά λευκό προϊόν. Η αντίδραση είναι </a:t>
            </a:r>
            <a:r>
              <a:rPr lang="el-GR" sz="2000" dirty="0" smtClean="0"/>
              <a:t>πολύπλοκη, </a:t>
            </a:r>
            <a:r>
              <a:rPr lang="el-GR" sz="2000" dirty="0"/>
              <a:t>και περιλαμβάνει την ταυτόχρονη οξείδωση </a:t>
            </a:r>
            <a:r>
              <a:rPr lang="el-GR" sz="2000" dirty="0" err="1"/>
              <a:t>καροτενίων</a:t>
            </a:r>
            <a:r>
              <a:rPr lang="el-GR" sz="2000" dirty="0"/>
              <a:t> και λιπαρών </a:t>
            </a:r>
            <a:r>
              <a:rPr lang="el-GR" sz="2000" dirty="0" smtClean="0"/>
              <a:t>οξέων, </a:t>
            </a:r>
            <a:r>
              <a:rPr lang="el-GR" sz="2000" dirty="0"/>
              <a:t>παρουσία ατμοσφαιρικού </a:t>
            </a:r>
            <a:r>
              <a:rPr lang="el-GR" sz="2000" dirty="0" smtClean="0"/>
              <a:t>οξυγόνου.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+mj-lt"/>
              <a:buAutoNum type="arabicPeriod" startAt="2"/>
            </a:pPr>
            <a:r>
              <a:rPr lang="el-GR" sz="2200" b="1" dirty="0" err="1" smtClean="0"/>
              <a:t>Οξειδάση</a:t>
            </a:r>
            <a:r>
              <a:rPr lang="el-GR" sz="2200" b="1" dirty="0" smtClean="0"/>
              <a:t> </a:t>
            </a:r>
            <a:r>
              <a:rPr lang="el-GR" sz="2200" b="1" dirty="0"/>
              <a:t>της </a:t>
            </a:r>
            <a:r>
              <a:rPr lang="el-GR" sz="2200" b="1" dirty="0" smtClean="0"/>
              <a:t>γλυκόζης</a:t>
            </a:r>
            <a:r>
              <a:rPr lang="el-GR" sz="2200" dirty="0" smtClean="0"/>
              <a:t>:</a:t>
            </a:r>
            <a:endParaRPr lang="el-GR" sz="2200" b="1" dirty="0"/>
          </a:p>
          <a:p>
            <a:pPr marL="457200" indent="-457200">
              <a:spcBef>
                <a:spcPts val="0"/>
              </a:spcBef>
              <a:buFontTx/>
              <a:buNone/>
            </a:pPr>
            <a:r>
              <a:rPr lang="el-GR" sz="2000" dirty="0"/>
              <a:t>	Το ένζυμο χρησιμοποιείται για να απομακρύνει υπολείμματα γλυκόζης και οξυγόνου από ορισμένες τροφές. Π.χ. στην </a:t>
            </a:r>
            <a:r>
              <a:rPr lang="el-GR" sz="2000" dirty="0" err="1"/>
              <a:t>αλβουμίνη</a:t>
            </a:r>
            <a:r>
              <a:rPr lang="el-GR" sz="2000" dirty="0"/>
              <a:t> του αυγού και στη σκόνη </a:t>
            </a:r>
            <a:r>
              <a:rPr lang="el-GR" sz="2000" dirty="0" smtClean="0"/>
              <a:t>αυγού, </a:t>
            </a:r>
            <a:r>
              <a:rPr lang="el-GR" sz="2000" dirty="0"/>
              <a:t>υπάρχουν μικρές ποσότητες γλυκόζης που απομακρύνονται με τη χρήση της </a:t>
            </a:r>
            <a:r>
              <a:rPr lang="el-GR" sz="2000" dirty="0" err="1"/>
              <a:t>οξειδάσης</a:t>
            </a:r>
            <a:r>
              <a:rPr lang="el-GR" sz="2000" dirty="0"/>
              <a:t> της γλυκόζης, προφυλάσσοντας τα προϊόντα αυτά, κατά την αποθήκευσή τους, από την υποβάθμιση εξαιτίας της σχηματιζόμενης αντίδρασης </a:t>
            </a:r>
            <a:r>
              <a:rPr lang="en-US" sz="2000" dirty="0" err="1" smtClean="0"/>
              <a:t>Maillard</a:t>
            </a:r>
            <a:r>
              <a:rPr lang="el-GR" sz="2000" dirty="0" smtClean="0"/>
              <a:t>.</a:t>
            </a:r>
            <a:endParaRPr lang="el-GR" sz="2000" b="1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50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294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4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685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03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buNone/>
            </a:pPr>
            <a:endParaRPr lang="el-GR" sz="2800" dirty="0"/>
          </a:p>
          <a:p>
            <a:pPr marL="0" indent="0" algn="ctr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l-GR" sz="2800" b="1" dirty="0" smtClean="0"/>
              <a:t>1.01</a:t>
            </a:r>
            <a:r>
              <a:rPr lang="el-GR" sz="2800" dirty="0" smtClean="0"/>
              <a:t>.</a:t>
            </a:r>
            <a:endParaRPr lang="el-GR" sz="28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5019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/>
              <a:t>Copyright</a:t>
            </a:r>
            <a:r>
              <a:rPr lang="el-GR" sz="2400" dirty="0"/>
              <a:t> Τεχνολογικό Εκπαιδευτικό Ίδρυμα Θεσσαλίας</a:t>
            </a:r>
            <a:r>
              <a:rPr lang="en-US" sz="2400" dirty="0"/>
              <a:t>, </a:t>
            </a:r>
            <a:r>
              <a:rPr lang="el-GR" sz="2400" dirty="0"/>
              <a:t>Αθανάσιος </a:t>
            </a:r>
            <a:r>
              <a:rPr lang="el-GR" sz="2400" dirty="0" err="1"/>
              <a:t>Μανούρας</a:t>
            </a:r>
            <a:r>
              <a:rPr lang="el-GR" sz="2400" dirty="0"/>
              <a:t>, 2014. Αθανάσιος </a:t>
            </a:r>
            <a:r>
              <a:rPr lang="el-GR" sz="2400" dirty="0" err="1"/>
              <a:t>Μανούρας</a:t>
            </a:r>
            <a:r>
              <a:rPr lang="el-GR" sz="2400" dirty="0"/>
              <a:t>. «Χημεία </a:t>
            </a:r>
            <a:r>
              <a:rPr lang="el-GR" sz="2400" dirty="0" smtClean="0"/>
              <a:t>Τροφίμων, Ενότητα #4: </a:t>
            </a:r>
            <a:r>
              <a:rPr lang="el-GR" sz="2400" dirty="0" smtClean="0">
                <a:latin typeface="Calibri" panose="020F0502020204030204" pitchFamily="34" charset="0"/>
              </a:rPr>
              <a:t>Λίπη - Έλαια</a:t>
            </a:r>
            <a:r>
              <a:rPr lang="el-GR" sz="2400" dirty="0" smtClean="0"/>
              <a:t>». </a:t>
            </a:r>
            <a:r>
              <a:rPr lang="el-GR" sz="2400" dirty="0"/>
              <a:t>Έκδοση: 1.0. </a:t>
            </a:r>
            <a:r>
              <a:rPr lang="el-GR" sz="2400" dirty="0">
                <a:solidFill>
                  <a:srgbClr val="FF0000"/>
                </a:solidFill>
              </a:rPr>
              <a:t>Λάρισα /  /2014 </a:t>
            </a:r>
            <a:r>
              <a:rPr lang="el-GR" sz="2400" dirty="0"/>
              <a:t>. Διαθέσιμο από τη δικτυακή διεύθυνση: </a:t>
            </a:r>
            <a:r>
              <a:rPr lang="en-US" sz="2400" dirty="0">
                <a:solidFill>
                  <a:srgbClr val="FF0000"/>
                </a:solidFill>
              </a:rPr>
              <a:t>http://cdev.teilar.gr/courses/</a:t>
            </a:r>
            <a:r>
              <a:rPr lang="el-GR" sz="2400" dirty="0">
                <a:solidFill>
                  <a:srgbClr val="FF0000"/>
                </a:solidFill>
              </a:rPr>
              <a:t>   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 err="1">
                <a:solidFill>
                  <a:srgbClr val="FF0000"/>
                </a:solidFill>
              </a:rPr>
              <a:t>index.php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47977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Δημιουργού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/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l-GR" sz="1400" dirty="0">
                <a:hlinkClick r:id="rId6" tooltip="Μετάβαση στην Άδεια Χρήσης"/>
              </a:rPr>
              <a:t>http://creativecommons.org/licenses/by-nc-sa/4.0/ 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96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(εφόσον υπάρχουν).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1208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Χρήσης Έργων Τρίτων</a:t>
            </a:r>
            <a:r>
              <a:rPr lang="en-US" b="1" dirty="0"/>
              <a:t> 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400" dirty="0">
                <a:solidFill>
                  <a:prstClr val="black"/>
                </a:solidFill>
              </a:rPr>
              <a:t>Το Έργο αυτό κάνει χρήση των ακόλουθων έργων</a:t>
            </a:r>
            <a:r>
              <a:rPr lang="el-GR" sz="2400" dirty="0" smtClean="0">
                <a:solidFill>
                  <a:prstClr val="black"/>
                </a:solidFill>
              </a:rPr>
              <a:t>:</a:t>
            </a:r>
            <a:endParaRPr lang="el-GR" sz="2000" dirty="0" smtClean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rgbClr val="FF0000"/>
                </a:solidFill>
              </a:rPr>
              <a:t>Εικόνα 13: </a:t>
            </a:r>
            <a:r>
              <a:rPr lang="en-US" sz="2000" dirty="0"/>
              <a:t>Human Anatomy, Michael McKinley, Glendale Community College Valerie Dean </a:t>
            </a:r>
            <a:r>
              <a:rPr lang="en-US" sz="2000" dirty="0" err="1"/>
              <a:t>O'Loughlin</a:t>
            </a:r>
            <a:r>
              <a:rPr lang="en-US" sz="2000" dirty="0"/>
              <a:t>, Indiana University, ISBN: 0072495855, 2006</a:t>
            </a:r>
            <a:r>
              <a:rPr lang="el-GR" sz="2000" dirty="0"/>
              <a:t>. </a:t>
            </a:r>
            <a:r>
              <a:rPr lang="en-US" sz="2000" dirty="0"/>
              <a:t>Copyright ©McGraw-Hill, Companies, </a:t>
            </a:r>
            <a:r>
              <a:rPr lang="en-US" sz="2000" dirty="0" err="1" smtClean="0"/>
              <a:t>Inc</a:t>
            </a:r>
            <a:r>
              <a:rPr lang="el-GR" sz="2000" dirty="0" smtClean="0"/>
              <a:t>. </a:t>
            </a:r>
            <a:endParaRPr lang="el-GR" sz="2000" dirty="0"/>
          </a:p>
          <a:p>
            <a:pPr marL="747522" lvl="1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000" dirty="0" smtClean="0"/>
              <a:t>Πηγή: </a:t>
            </a:r>
            <a:r>
              <a:rPr lang="el-GR" sz="2000" dirty="0">
                <a:hlinkClick r:id="rId2" tooltip="Μετάβαση στην ιστοσελίδα"/>
              </a:rPr>
              <a:t>http://highered.mcgraw-hill.com/sites/0072495855/student_view0/chapter2/animation__how_enzymes_work.html</a:t>
            </a:r>
            <a:r>
              <a:rPr lang="en-US" sz="2000" dirty="0"/>
              <a:t> 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l-GR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13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Ένζυμα</a:t>
            </a:r>
            <a:endParaRPr lang="el-GR" b="1" dirty="0"/>
          </a:p>
        </p:txBody>
      </p:sp>
      <p:pic>
        <p:nvPicPr>
          <p:cNvPr id="6" name="Θέση περιεχομένου 1" descr="Εικόνα με την ονοματολογία, την κατάταξη, και τις εφαρμογές τους στα τρόφιμα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16" y="1370098"/>
            <a:ext cx="7122984" cy="4756065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39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Ο συμβολισμός μιας </a:t>
            </a:r>
            <a:br>
              <a:rPr lang="el-GR" b="1" dirty="0" smtClean="0"/>
            </a:br>
            <a:r>
              <a:rPr lang="el-GR" b="1" dirty="0" err="1" smtClean="0"/>
              <a:t>ενζυμικής</a:t>
            </a:r>
            <a:r>
              <a:rPr lang="el-GR" b="1" dirty="0" smtClean="0"/>
              <a:t> αντίδρασης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Clr>
                <a:srgbClr val="0033CC"/>
              </a:buClr>
              <a:buNone/>
            </a:pPr>
            <a:endParaRPr lang="el-GR" sz="3600" b="1" dirty="0" smtClean="0"/>
          </a:p>
          <a:p>
            <a:pPr marL="0" indent="0" algn="ctr">
              <a:spcBef>
                <a:spcPts val="0"/>
              </a:spcBef>
              <a:spcAft>
                <a:spcPts val="5400"/>
              </a:spcAft>
              <a:buClr>
                <a:srgbClr val="0033CC"/>
              </a:buClr>
              <a:buNone/>
            </a:pPr>
            <a:r>
              <a:rPr lang="en-US" sz="4000" b="1" dirty="0" smtClean="0">
                <a:solidFill>
                  <a:srgbClr val="0033CC"/>
                </a:solidFill>
              </a:rPr>
              <a:t>Ε</a:t>
            </a:r>
            <a:r>
              <a:rPr lang="el-GR" sz="4000" b="1" dirty="0" smtClean="0">
                <a:solidFill>
                  <a:srgbClr val="0033CC"/>
                </a:solidFill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</a:rPr>
              <a:t>+ S ⇄</a:t>
            </a:r>
            <a:r>
              <a:rPr lang="el-GR" sz="4000" b="1" dirty="0" smtClean="0">
                <a:solidFill>
                  <a:srgbClr val="0033CC"/>
                </a:solidFill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</a:rPr>
              <a:t>ES ⇄</a:t>
            </a:r>
            <a:r>
              <a:rPr lang="el-GR" sz="4000" b="1" dirty="0" smtClean="0">
                <a:solidFill>
                  <a:srgbClr val="0033CC"/>
                </a:solidFill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</a:rPr>
              <a:t>E + P</a:t>
            </a:r>
            <a:endParaRPr lang="el-GR" sz="4000" b="1" dirty="0">
              <a:solidFill>
                <a:srgbClr val="0033CC"/>
              </a:solidFill>
            </a:endParaRPr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None/>
            </a:pPr>
            <a:r>
              <a:rPr lang="el-GR" sz="2800" dirty="0" smtClean="0"/>
              <a:t>όπου:</a:t>
            </a:r>
            <a:endParaRPr lang="en-US" sz="2800" dirty="0" smtClean="0"/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 smtClean="0"/>
              <a:t>Ε</a:t>
            </a:r>
            <a:r>
              <a:rPr lang="el-GR" sz="2800" dirty="0" smtClean="0"/>
              <a:t> = ένζυμο,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 smtClean="0"/>
              <a:t>S</a:t>
            </a:r>
            <a:r>
              <a:rPr lang="el-GR" sz="2800" dirty="0" smtClean="0"/>
              <a:t> = υπόστρωμα,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 smtClean="0"/>
              <a:t>ES</a:t>
            </a:r>
            <a:r>
              <a:rPr lang="el-GR" sz="2800" dirty="0" smtClean="0"/>
              <a:t> = σύμπλοκο</a:t>
            </a:r>
            <a:r>
              <a:rPr lang="en-US" sz="2800" dirty="0" smtClean="0"/>
              <a:t> </a:t>
            </a:r>
            <a:r>
              <a:rPr lang="el-GR" sz="2800" dirty="0" smtClean="0"/>
              <a:t>ενζύμου-υποστρώματος,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2800" dirty="0" smtClean="0"/>
              <a:t>P</a:t>
            </a:r>
            <a:r>
              <a:rPr lang="el-GR" sz="2800" dirty="0" smtClean="0"/>
              <a:t> = προϊόν.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5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Ενζυμική</a:t>
            </a:r>
            <a:r>
              <a:rPr lang="el-GR" b="1" dirty="0" smtClean="0"/>
              <a:t> αντίδραση</a:t>
            </a:r>
            <a:endParaRPr lang="el-GR" b="1" dirty="0"/>
          </a:p>
        </p:txBody>
      </p:sp>
      <p:pic>
        <p:nvPicPr>
          <p:cNvPr id="6" name="Θέση περιεχομένου 1" descr="Εικόνα γραφικής παράστασης της ενζυμικής αντίδραση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520" y="1632488"/>
            <a:ext cx="6156960" cy="4461387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68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/>
                </a:solidFill>
              </a:rPr>
              <a:t>Μηχανισμός δράσης</a:t>
            </a:r>
            <a:endParaRPr lang="el-GR" b="1" dirty="0"/>
          </a:p>
        </p:txBody>
      </p:sp>
      <p:pic>
        <p:nvPicPr>
          <p:cNvPr id="6" name="Θέση περιεχομένου 1" descr="Εικόνα του μηχανισμού δράση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096" y="1821021"/>
            <a:ext cx="6083808" cy="408432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Ένζυμα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E238-A6F3-44F2-9BAE-AFA4352D9A60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0/22/2014 2:49:12 P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9,10,11,12,8,6153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4BD2786D-E3C7-4645-8D19-CF7172AC0336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3179</Words>
  <Application>Microsoft Office PowerPoint</Application>
  <PresentationFormat>Προβολή στην οθόνη (4:3)</PresentationFormat>
  <Paragraphs>421</Paragraphs>
  <Slides>57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57</vt:i4>
      </vt:variant>
    </vt:vector>
  </HeadingPairs>
  <TitlesOfParts>
    <vt:vector size="58" baseType="lpstr">
      <vt:lpstr>Θέμα του Office</vt:lpstr>
      <vt:lpstr>Χημεία Τροφίμων</vt:lpstr>
      <vt:lpstr>Χρηματοδότηση </vt:lpstr>
      <vt:lpstr>Σκοποί ενότητας </vt:lpstr>
      <vt:lpstr>Περιεχόμενα ενότητας</vt:lpstr>
      <vt:lpstr>Ενζυμα - Ιστορική αναδρομή</vt:lpstr>
      <vt:lpstr>Ένζυμα</vt:lpstr>
      <vt:lpstr>Ο συμβολισμός μιας  ενζυμικής αντίδρασης</vt:lpstr>
      <vt:lpstr>Ενζυμική αντίδραση</vt:lpstr>
      <vt:lpstr>Μηχανισμός δράσης</vt:lpstr>
      <vt:lpstr>Παράγοντες που επιδρούν  στην ενζυμική δραστικότητα</vt:lpstr>
      <vt:lpstr>Στις ενζυμικές αντιδράσεις ακολουθείται κινητική κορεσμού</vt:lpstr>
      <vt:lpstr>Θεωρία των Μichaelis-Μenten (παραδοχή αποκατάστασης ισορροπίας)</vt:lpstr>
      <vt:lpstr>Επιθυμητές ενζυμικές δράσεις</vt:lpstr>
      <vt:lpstr>Μη επιθυμητές ενζυμικές δράσεις (1 από 2)</vt:lpstr>
      <vt:lpstr>Μη επιθυμητές ενζυμικές δράσεις (2 από 2)</vt:lpstr>
      <vt:lpstr>Πως λειτουργούν τα ένζυμα; (1 από 2)</vt:lpstr>
      <vt:lpstr>Πως λειτουργούν τα ένζυμα; (2 από 2)</vt:lpstr>
      <vt:lpstr>Οι συμπαράγοντες των ενζύμων (1 από 2)</vt:lpstr>
      <vt:lpstr>Οι συμπαράγοντες των ενζύμων (2 από 2)</vt:lpstr>
      <vt:lpstr>Εξειδίκευση</vt:lpstr>
      <vt:lpstr>Μηχανισμός της  δράσης των ενζύμων</vt:lpstr>
      <vt:lpstr>Συσχέτιση ενεργού κέντρου και εξειδίκευσης</vt:lpstr>
      <vt:lpstr>Κινητική των ενζυμικών αντιδράσεων</vt:lpstr>
      <vt:lpstr>Παράγοντες που επηρεάζουν  την ταχύτητα (1/2)</vt:lpstr>
      <vt:lpstr>Παράγοντες που επηρεάζουν  την ταχύτητα (2/2)</vt:lpstr>
      <vt:lpstr>Επίδραση θερμοκρασίας  &amp; pH στη δραστικότητα</vt:lpstr>
      <vt:lpstr>Ρύθμιση ταχύτητας</vt:lpstr>
      <vt:lpstr>Τύποι ενζυμικής παρεμπόδισης</vt:lpstr>
      <vt:lpstr>Ανάδρομη αλλοστερική παρεμπόδιση </vt:lpstr>
      <vt:lpstr>Ενζυμική τεχνολογία </vt:lpstr>
      <vt:lpstr>Πηγές ενζύμων με  βιομηχανικές εφαρμογές</vt:lpstr>
      <vt:lpstr>Ακινητοποιημένα ένζυμα</vt:lpstr>
      <vt:lpstr>Εφαρμογή ενζύμων  στη Βιομηχανία Τροφίμων</vt:lpstr>
      <vt:lpstr>Ένζυμα που  υδρολύουν υδατάνθρακες</vt:lpstr>
      <vt:lpstr>Αμυλάση (1 από 2)</vt:lpstr>
      <vt:lpstr>Αμυλάση (2 από 2)</vt:lpstr>
      <vt:lpstr>Ρευστοποίηση αμύλου</vt:lpstr>
      <vt:lpstr>Σουκράση ή Ινβερτάση στην ζαχαροπλαστική</vt:lpstr>
      <vt:lpstr>Πηκτινάσες</vt:lpstr>
      <vt:lpstr>Κυτταρινάσες</vt:lpstr>
      <vt:lpstr>Πρωτεολυτικά ένζυμα </vt:lpstr>
      <vt:lpstr>Πρωτεϊνάσες στην αρτοποιία  (1 από 2)</vt:lpstr>
      <vt:lpstr>Πρωτεϊνάσες στην αρτοποιία  (2 από 2)</vt:lpstr>
      <vt:lpstr>Τρυφεροποίηση κρέατος  (1 από 2)</vt:lpstr>
      <vt:lpstr>Τρυφεροποίηση κρέατος  (2 από 2)</vt:lpstr>
      <vt:lpstr>Διαύγαση πύρας</vt:lpstr>
      <vt:lpstr>Λιπολυτικά ένζυμα</vt:lpstr>
      <vt:lpstr>Βιομηχανία τυριού</vt:lpstr>
      <vt:lpstr>Επεξεργασία λιπών</vt:lpstr>
      <vt:lpstr>Οξειδοαναγωγάσες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 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Χημεία Τροφίμων</dc:title>
  <dc:subject>Λίπη - Έλαια</dc:subject>
  <dc:creator>Μανούρας Αθανάσιος</dc:creator>
  <cp:lastModifiedBy>eLearning</cp:lastModifiedBy>
  <cp:revision>270</cp:revision>
  <dcterms:created xsi:type="dcterms:W3CDTF">2014-10-20T08:54:15Z</dcterms:created>
  <dcterms:modified xsi:type="dcterms:W3CDTF">2015-11-16T16:24:59Z</dcterms:modified>
  <cp:category>Εκπαιδευτικό υλικο</cp:category>
  <cp:contentStatus>Τελικό</cp:contentStatus>
</cp:coreProperties>
</file>