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7"/>
  </p:notesMasterIdLst>
  <p:handoutMasterIdLst>
    <p:handoutMasterId r:id="rId28"/>
  </p:handoutMasterIdLst>
  <p:sldIdLst>
    <p:sldId id="257" r:id="rId3"/>
    <p:sldId id="264" r:id="rId4"/>
    <p:sldId id="268" r:id="rId5"/>
    <p:sldId id="269" r:id="rId6"/>
    <p:sldId id="270" r:id="rId7"/>
    <p:sldId id="364" r:id="rId8"/>
    <p:sldId id="365" r:id="rId9"/>
    <p:sldId id="366" r:id="rId10"/>
    <p:sldId id="367" r:id="rId11"/>
    <p:sldId id="368" r:id="rId12"/>
    <p:sldId id="369" r:id="rId13"/>
    <p:sldId id="370" r:id="rId14"/>
    <p:sldId id="371" r:id="rId15"/>
    <p:sldId id="372" r:id="rId16"/>
    <p:sldId id="373" r:id="rId17"/>
    <p:sldId id="374" r:id="rId18"/>
    <p:sldId id="375" r:id="rId19"/>
    <p:sldId id="326" r:id="rId20"/>
    <p:sldId id="325" r:id="rId21"/>
    <p:sldId id="271" r:id="rId22"/>
    <p:sldId id="258" r:id="rId23"/>
    <p:sldId id="259" r:id="rId24"/>
    <p:sldId id="260" r:id="rId25"/>
    <p:sldId id="261" r:id="rId26"/>
  </p:sldIdLst>
  <p:sldSz cx="9144000" cy="6858000" type="screen4x3"/>
  <p:notesSz cx="6858000" cy="9144000"/>
  <p:custDataLst>
    <p:tags r:id="rId2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0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Μεσαίο στυλ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Μεσαίο στυλ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71" autoAdjust="0"/>
  </p:normalViewPr>
  <p:slideViewPr>
    <p:cSldViewPr>
      <p:cViewPr>
        <p:scale>
          <a:sx n="66" d="100"/>
          <a:sy n="66" d="100"/>
        </p:scale>
        <p:origin x="-14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32" y="1335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0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4140C-634A-469C-80EE-8160D998D4E9}" type="datetimeFigureOut">
              <a:rPr lang="el-GR" smtClean="0"/>
              <a:t>17/2/2016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8067BF-BCFD-490E-B270-CD2CFEAE25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1809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FAE34-A9BA-4005-8175-E6F8E72C8B1C}" type="datetimeFigureOut">
              <a:rPr lang="el-GR" smtClean="0"/>
              <a:t>17/2/2016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0790D-22C5-45BB-A770-83CDE294324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608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0790D-22C5-45BB-A770-83CDE294324C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8016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>
                <a:solidFill>
                  <a:prstClr val="black"/>
                </a:solidFill>
              </a:rPr>
              <a:pPr/>
              <a:t>2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0790D-22C5-45BB-A770-83CDE294324C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8360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0790D-22C5-45BB-A770-83CDE294324C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9653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0790D-22C5-45BB-A770-83CDE294324C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4084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E22E-DD62-4521-B101-7E2495C9CCE1}" type="datetime1">
              <a:rPr lang="el-GR" smtClean="0"/>
              <a:t>17/2/2016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162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4346-8110-4DFC-BDA2-BDE40D3A9976}" type="datetime1">
              <a:rPr lang="el-GR" smtClean="0"/>
              <a:t>17/2/2016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490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3989-89A8-4940-950C-F07B386CB4BF}" type="datetime1">
              <a:rPr lang="el-GR" smtClean="0"/>
              <a:t>17/2/2016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7737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D324-6217-47E7-9927-443D82AE5283}" type="datetime1">
              <a:rPr lang="el-GR" smtClean="0"/>
              <a:t>17/2/2016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10" name="Τίτλος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11" name="Θέση υποσέλιδου 1" descr="[DECORATIVE]"/>
          <p:cNvSpPr txBox="1">
            <a:spLocks/>
          </p:cNvSpPr>
          <p:nvPr userDrawn="1"/>
        </p:nvSpPr>
        <p:spPr>
          <a:xfrm>
            <a:off x="2514600" y="6356350"/>
            <a:ext cx="3657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l-GR" sz="1400" dirty="0" smtClean="0">
                <a:solidFill>
                  <a:prstClr val="black"/>
                </a:solidFill>
              </a:rPr>
              <a:t>Εισαγωγή στη Διοίκηση Ανθρωπίνων Πόρων</a:t>
            </a:r>
            <a:endParaRPr lang="el-GR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063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FC71-61CC-43D9-BC5E-96AD743CEBE5}" type="datetime1">
              <a:rPr lang="el-GR" smtClean="0"/>
              <a:t>17/2/2016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24200" cy="365125"/>
          </a:xfrm>
        </p:spPr>
        <p:txBody>
          <a:bodyPr/>
          <a:lstStyle>
            <a:lvl1pPr>
              <a:defRPr sz="1200"/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6059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A125D-0608-45C2-87C7-BB400EF193E8}" type="datetime1">
              <a:rPr lang="el-GR" smtClean="0"/>
              <a:t>17/2/2016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5588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3E980-2E6A-45A6-9520-E00431845EC8}" type="datetime1">
              <a:rPr lang="el-GR" smtClean="0"/>
              <a:t>17/2/2016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046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30856-8288-4862-A650-B954DA7EE034}" type="datetime1">
              <a:rPr lang="el-GR" smtClean="0"/>
              <a:t>17/2/2016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24200" cy="365125"/>
          </a:xfrm>
        </p:spPr>
        <p:txBody>
          <a:bodyPr/>
          <a:lstStyle>
            <a:lvl1pPr>
              <a:defRPr sz="1200"/>
            </a:lvl1pPr>
          </a:lstStyle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479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A5F14-D32D-4BDC-8059-4437A82E41C7}" type="datetime1">
              <a:rPr lang="el-GR" smtClean="0"/>
              <a:t>17/2/2016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397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74567-F998-4CB8-AD51-9B20F15C11EE}" type="datetime1">
              <a:rPr lang="el-GR" smtClean="0"/>
              <a:t>17/2/2016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729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28C0F-A972-4602-B3B7-59736E4CC419}" type="datetime1">
              <a:rPr lang="el-GR" smtClean="0"/>
              <a:t>17/2/2016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752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45F12-7F0D-41A4-8427-AD801F729A7B}" type="datetime1">
              <a:rPr lang="el-GR" smtClean="0"/>
              <a:t>17/2/2016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253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dulll.gr/" TargetMode="External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hyperlink" Target="http://creativecommons.org/licenses/by-nc-sa/4.0/deed.el" TargetMode="External"/><Relationship Id="rId5" Type="http://schemas.openxmlformats.org/officeDocument/2006/relationships/image" Target="../media/image1.jpeg"/><Relationship Id="rId4" Type="http://schemas.openxmlformats.org/officeDocument/2006/relationships/hyperlink" Target="http://www.teilar.gr/" TargetMode="External"/><Relationship Id="rId9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cdev.teilar.gr/courses/LOG104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6.png"/><Relationship Id="rId4" Type="http://schemas.openxmlformats.org/officeDocument/2006/relationships/hyperlink" Target="http://creativecommons.org/licenses/by-nc-sa/4.0/deed.el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Ομάδα 1" descr="Λογότυπο του Τεϊ Θεσσαλίας. Τεχνολογικό εκπαιδευτικό ίδρυμα Θεσσαλίας."/>
          <p:cNvGrpSpPr>
            <a:grpSpLocks/>
          </p:cNvGrpSpPr>
          <p:nvPr/>
        </p:nvGrpSpPr>
        <p:grpSpPr bwMode="auto">
          <a:xfrm>
            <a:off x="611188" y="406400"/>
            <a:ext cx="3455987" cy="1093420"/>
            <a:chOff x="611559" y="406230"/>
            <a:chExt cx="3456384" cy="1093809"/>
          </a:xfrm>
        </p:grpSpPr>
        <p:pic>
          <p:nvPicPr>
            <p:cNvPr id="3" name="Εικόνα 1" descr="Λογότυπο του Τεϊ Θεσσαλίας." title="Λογότυπο του Ιδρύματος.">
              <a:hlinkClick r:id="rId4" tooltip="Μετάβαση στην ιστοσελίδα του Ιδρύματος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gray">
            <a:xfrm>
              <a:off x="611559" y="406230"/>
              <a:ext cx="1079624" cy="1041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6" name="Θέση περιεχομένου 1"/>
            <p:cNvSpPr txBox="1">
              <a:spLocks noChangeArrowheads="1"/>
            </p:cNvSpPr>
            <p:nvPr/>
          </p:nvSpPr>
          <p:spPr bwMode="auto">
            <a:xfrm>
              <a:off x="1810182" y="484376"/>
              <a:ext cx="2257761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l-GR" sz="2000" dirty="0" smtClean="0"/>
                <a:t>Τεχνολογικό Εκπαιδευτικό </a:t>
              </a:r>
            </a:p>
            <a:p>
              <a:pPr eaLnBrk="1" hangingPunct="1"/>
              <a:r>
                <a:rPr lang="el-GR" sz="2000" dirty="0" smtClean="0"/>
                <a:t>Ίδρυμα Θεσσαλίας</a:t>
              </a:r>
              <a:endParaRPr lang="el-GR" sz="2000" dirty="0"/>
            </a:p>
          </p:txBody>
        </p: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6200" y="1676400"/>
            <a:ext cx="8839200" cy="1470025"/>
          </a:xfrm>
        </p:spPr>
        <p:txBody>
          <a:bodyPr>
            <a:normAutofit/>
          </a:bodyPr>
          <a:lstStyle/>
          <a:p>
            <a:r>
              <a:rPr lang="el-GR" b="1" dirty="0">
                <a:solidFill>
                  <a:prstClr val="black"/>
                </a:solidFill>
              </a:rPr>
              <a:t>Διοίκηση Ανθρωπίνων Πόρων</a:t>
            </a:r>
            <a:endParaRPr lang="el-GR" dirty="0"/>
          </a:p>
        </p:txBody>
      </p:sp>
      <p:sp>
        <p:nvSpPr>
          <p:cNvPr id="6" name="Θέση περιεχομένου 2"/>
          <p:cNvSpPr txBox="1">
            <a:spLocks/>
          </p:cNvSpPr>
          <p:nvPr/>
        </p:nvSpPr>
        <p:spPr>
          <a:xfrm>
            <a:off x="1295400" y="2971800"/>
            <a:ext cx="6588967" cy="2714330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  <a:defRPr/>
            </a:pPr>
            <a:r>
              <a:rPr lang="el-GR" sz="2800" b="1" dirty="0" smtClean="0">
                <a:solidFill>
                  <a:prstClr val="black"/>
                </a:solidFill>
                <a:ea typeface="+mj-ea"/>
                <a:cs typeface="+mj-cs"/>
              </a:rPr>
              <a:t>Ενότητα </a:t>
            </a:r>
            <a:r>
              <a:rPr lang="en-US" sz="2800" b="1" dirty="0" smtClean="0">
                <a:solidFill>
                  <a:prstClr val="black"/>
                </a:solidFill>
                <a:ea typeface="+mj-ea"/>
                <a:cs typeface="+mj-cs"/>
              </a:rPr>
              <a:t>1</a:t>
            </a:r>
            <a:r>
              <a:rPr lang="el-GR" sz="2800" b="1" smtClean="0">
                <a:solidFill>
                  <a:prstClr val="black"/>
                </a:solidFill>
                <a:ea typeface="+mj-ea"/>
                <a:cs typeface="+mj-cs"/>
              </a:rPr>
              <a:t>β:  </a:t>
            </a:r>
            <a:r>
              <a:rPr lang="el-GR" sz="2800" dirty="0">
                <a:solidFill>
                  <a:prstClr val="black"/>
                </a:solidFill>
                <a:ea typeface="+mj-ea"/>
                <a:cs typeface="+mj-cs"/>
              </a:rPr>
              <a:t>Εισαγωγή στη Διοίκηση Ανθρωπίνων Πόρων.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l-GR" sz="2800" dirty="0"/>
              <a:t>   Αναγνωστόπουλος Αχιλλέας  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el-GR" sz="2800" dirty="0"/>
              <a:t>Εργαστηριακό Διδακτικό Προσωπικό,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el-GR" sz="2800" dirty="0"/>
              <a:t>Τμήμα Λογιστικής και Χρηματοοικονομικής,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el-GR" sz="2800" dirty="0"/>
              <a:t>T.E.I. Θεσσαλίας</a:t>
            </a:r>
          </a:p>
        </p:txBody>
      </p:sp>
      <p:pic>
        <p:nvPicPr>
          <p:cNvPr id="9" name="Εικόνα 2" descr=" Λογότυπο για άδειες χρήσης creative commons, b y, n c, s a ">
            <a:hlinkClick r:id="rId6" tooltip="Μετάβαση στην Άδεια Χρήσης"/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175" y="5971167"/>
            <a:ext cx="1583921" cy="554177"/>
          </a:xfrm>
          <a:prstGeom prst="rect">
            <a:avLst/>
          </a:prstGeom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">
            <a:hlinkClick r:id="rId8" tooltip="Μετάβαση σε www.edulll.gr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916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3. Πρόβλεψη της ζήτησης &amp; της προσφοράς </a:t>
            </a:r>
            <a:r>
              <a:rPr lang="el-GR" b="1" dirty="0" smtClean="0"/>
              <a:t>Ανθρωπίνων Πόρων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2057400"/>
            <a:ext cx="8458200" cy="4068763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Στην πρόβλεψη ζήτησης χρησιμοποιούμε:</a:t>
            </a:r>
          </a:p>
          <a:p>
            <a:pPr lvl="1"/>
            <a:r>
              <a:rPr lang="el-GR" dirty="0"/>
              <a:t>μεθόδους υποκειμενικής </a:t>
            </a:r>
            <a:r>
              <a:rPr lang="el-GR" dirty="0" smtClean="0"/>
              <a:t>κρίσης, απλές </a:t>
            </a:r>
            <a:r>
              <a:rPr lang="el-GR" dirty="0"/>
              <a:t>εκτιμήσεις του στελέχους </a:t>
            </a:r>
            <a:r>
              <a:rPr lang="el-GR" dirty="0" smtClean="0"/>
              <a:t>(</a:t>
            </a:r>
            <a:r>
              <a:rPr lang="el-GR" dirty="0"/>
              <a:t>π.χ. θα χρειαστούμε 5 πωλητές το επόμενο έτος), </a:t>
            </a:r>
          </a:p>
          <a:p>
            <a:pPr lvl="1"/>
            <a:r>
              <a:rPr lang="el-GR" dirty="0"/>
              <a:t>ή τους εμπειρικούς κανόνες (π.χ. 1 προϊστάμενος για 10 υπαλλήλους</a:t>
            </a:r>
            <a:r>
              <a:rPr lang="el-GR" dirty="0" smtClean="0"/>
              <a:t>), ή </a:t>
            </a:r>
            <a:r>
              <a:rPr lang="el-GR" dirty="0"/>
              <a:t>την </a:t>
            </a:r>
            <a:r>
              <a:rPr lang="el-GR" b="1" dirty="0"/>
              <a:t>Τεχνική </a:t>
            </a:r>
            <a:r>
              <a:rPr lang="el-GR" b="1" dirty="0" err="1"/>
              <a:t>Delphi</a:t>
            </a:r>
            <a:r>
              <a:rPr lang="el-GR" b="1" dirty="0"/>
              <a:t>.</a:t>
            </a:r>
          </a:p>
          <a:p>
            <a:r>
              <a:rPr lang="el-GR" dirty="0"/>
              <a:t>μαθηματικές μεθόδους πρόβλεψης ανθρωπίνων πόρων, θεωρώντας την </a:t>
            </a:r>
            <a:r>
              <a:rPr lang="el-GR" b="1" dirty="0"/>
              <a:t>ανάλυση παλινδρόμησης</a:t>
            </a:r>
            <a:r>
              <a:rPr lang="el-GR" dirty="0"/>
              <a:t>, </a:t>
            </a:r>
            <a:r>
              <a:rPr lang="el-GR" dirty="0" smtClean="0"/>
              <a:t> </a:t>
            </a:r>
            <a:r>
              <a:rPr lang="el-GR" b="1" dirty="0" smtClean="0"/>
              <a:t>δείκτες </a:t>
            </a:r>
            <a:r>
              <a:rPr lang="el-GR" b="1" dirty="0"/>
              <a:t>παραγωγικότητας </a:t>
            </a:r>
            <a:r>
              <a:rPr lang="el-GR" dirty="0"/>
              <a:t>και </a:t>
            </a:r>
            <a:r>
              <a:rPr lang="el-GR" b="1" dirty="0"/>
              <a:t>δείκτες έμμεσης/ επιτελικής εργασίας.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235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4. Σύγκριση ζήτησης &amp; της προσφοράς </a:t>
            </a:r>
            <a:r>
              <a:rPr lang="el-GR" b="1" dirty="0" smtClean="0"/>
              <a:t>Ανθρωπίνων Πόρων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2057400"/>
            <a:ext cx="8458200" cy="4068763"/>
          </a:xfrm>
        </p:spPr>
        <p:txBody>
          <a:bodyPr>
            <a:normAutofit/>
          </a:bodyPr>
          <a:lstStyle/>
          <a:p>
            <a:endParaRPr lang="el-GR" dirty="0"/>
          </a:p>
          <a:p>
            <a:r>
              <a:rPr lang="el-GR" dirty="0" smtClean="0"/>
              <a:t>Με </a:t>
            </a:r>
            <a:r>
              <a:rPr lang="el-GR" dirty="0"/>
              <a:t>βάση τις πληροφορίες που έχουν προκύψει από τα παραπάνω οι υπεύθυνοι προγραμματισμού ανθρωπίνων πόρων συγκρίνουν τα μεγέθη ποιοτικά και ποσοτικά και προχωρούν στα σχέδια δράσης του τμήματος.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7856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Σύγχρονες Εξελίξεις - Στρατηγική ΔΑΠ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4068763"/>
          </a:xfrm>
        </p:spPr>
        <p:txBody>
          <a:bodyPr>
            <a:noAutofit/>
          </a:bodyPr>
          <a:lstStyle/>
          <a:p>
            <a:r>
              <a:rPr lang="el-GR" sz="2400" b="1" dirty="0"/>
              <a:t>Ευελιξία όρων εργασίας </a:t>
            </a:r>
            <a:r>
              <a:rPr lang="el-GR" sz="2400" dirty="0"/>
              <a:t>(προσαρμογή σε νέες τεχνολογίες, εύκολη απόκτηση νέων ικανοτήτων, ανταπόκριση σε νέες τεχνικές διοίκησης): Λειτουργική ευελιξία, αριθμητική ευελιξία, ευελιξία ωραρίου, ευελιξία αμοιβής.</a:t>
            </a:r>
          </a:p>
          <a:p>
            <a:r>
              <a:rPr lang="el-GR" sz="2400" b="1" dirty="0"/>
              <a:t>Ποιότητα:</a:t>
            </a:r>
            <a:r>
              <a:rPr lang="el-GR" sz="2400" dirty="0"/>
              <a:t> επίλυση προβλημάτων και συνεχής βελτίωση.</a:t>
            </a:r>
          </a:p>
          <a:p>
            <a:r>
              <a:rPr lang="el-GR" sz="2400" b="1" dirty="0"/>
              <a:t>Αφοσίωση:</a:t>
            </a:r>
            <a:r>
              <a:rPr lang="el-GR" sz="2400" dirty="0"/>
              <a:t> Επιτυγχάνεται μέσω ηγεσίας που εμπνέει και ενδυναμώνει τους εργαζομένους.</a:t>
            </a:r>
          </a:p>
          <a:p>
            <a:r>
              <a:rPr lang="el-GR" sz="2400" b="1" dirty="0"/>
              <a:t>Συνεχή Μάθηση: </a:t>
            </a:r>
            <a:r>
              <a:rPr lang="el-GR" sz="2400" dirty="0"/>
              <a:t>«επιχείρηση που μαθαίνει», </a:t>
            </a:r>
          </a:p>
          <a:p>
            <a:pPr marL="1028700" lvl="1" indent="-571500">
              <a:buFont typeface="+mj-lt"/>
              <a:buAutoNum type="romanUcPeriod"/>
            </a:pPr>
            <a:r>
              <a:rPr lang="el-GR" sz="2000" dirty="0" smtClean="0"/>
              <a:t>Οι </a:t>
            </a:r>
            <a:r>
              <a:rPr lang="el-GR" sz="2000" dirty="0"/>
              <a:t>όροι της απασχόλησης μεταβλήθηκαν. </a:t>
            </a:r>
          </a:p>
          <a:p>
            <a:pPr marL="1028700" lvl="1" indent="-571500">
              <a:buFont typeface="+mj-lt"/>
              <a:buAutoNum type="romanUcPeriod"/>
            </a:pPr>
            <a:r>
              <a:rPr lang="el-GR" sz="2000" dirty="0" smtClean="0"/>
              <a:t>Στα </a:t>
            </a:r>
            <a:r>
              <a:rPr lang="el-GR" sz="2000" dirty="0"/>
              <a:t>τέλη του 1970 κυβερνήσεις &amp; εργοδότες άρχισαν τις συζητήσεις για απελευθέρωση των αγορών εργασίας από νομικούς </a:t>
            </a:r>
            <a:r>
              <a:rPr lang="el-GR" sz="2000" dirty="0" smtClean="0"/>
              <a:t>περιορισμούς.</a:t>
            </a:r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0622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l-GR" b="1" dirty="0"/>
              <a:t>Αλλαγές στον τομέα της ΔΑΠ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4068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dirty="0"/>
              <a:t>-Η Ιδέα της Ευέλικτης Επιχείρησης (Παν/μιο </a:t>
            </a:r>
            <a:r>
              <a:rPr lang="el-GR" sz="2400" dirty="0" err="1"/>
              <a:t>Sussex</a:t>
            </a:r>
            <a:r>
              <a:rPr lang="el-GR" sz="2400" dirty="0"/>
              <a:t>, 1980</a:t>
            </a:r>
            <a:r>
              <a:rPr lang="el-GR" sz="2400" dirty="0" smtClean="0"/>
              <a:t>).</a:t>
            </a:r>
          </a:p>
          <a:p>
            <a:pPr marL="0" indent="0">
              <a:buNone/>
            </a:pPr>
            <a:endParaRPr lang="el-GR" sz="2400" dirty="0"/>
          </a:p>
          <a:p>
            <a:r>
              <a:rPr lang="el-GR" sz="2400" dirty="0"/>
              <a:t>Σύμφωνα με τον </a:t>
            </a:r>
            <a:r>
              <a:rPr lang="el-GR" sz="2400" dirty="0" err="1"/>
              <a:t>Atkinson</a:t>
            </a:r>
            <a:r>
              <a:rPr lang="el-GR" sz="2400" dirty="0"/>
              <a:t> (1984) έχουμε τις εξής μορφές:</a:t>
            </a:r>
          </a:p>
          <a:p>
            <a:pPr marL="400050" lvl="1" indent="0">
              <a:buNone/>
            </a:pPr>
            <a:r>
              <a:rPr lang="el-GR" sz="2000" dirty="0"/>
              <a:t>(α) </a:t>
            </a:r>
            <a:r>
              <a:rPr lang="el-GR" sz="2000" b="1" u="sng" dirty="0"/>
              <a:t>Λειτουργική Ευελιξία (</a:t>
            </a:r>
            <a:r>
              <a:rPr lang="el-GR" sz="2000" b="1" u="sng" dirty="0" err="1"/>
              <a:t>functional</a:t>
            </a:r>
            <a:r>
              <a:rPr lang="el-GR" sz="2000" b="1" u="sng" dirty="0"/>
              <a:t> </a:t>
            </a:r>
            <a:r>
              <a:rPr lang="el-GR" sz="2000" b="1" u="sng" dirty="0" err="1"/>
              <a:t>flexibility</a:t>
            </a:r>
            <a:r>
              <a:rPr lang="el-GR" sz="2000" b="1" u="sng" dirty="0"/>
              <a:t>): </a:t>
            </a:r>
            <a:r>
              <a:rPr lang="el-GR" sz="2000" dirty="0"/>
              <a:t>Η ικανότητα των εργαζομένων να εναλλάσσονται μεταξύ διαφορετικών έργων (</a:t>
            </a:r>
            <a:r>
              <a:rPr lang="el-GR" sz="2000" dirty="0" err="1"/>
              <a:t>πολυειδίκευση</a:t>
            </a:r>
            <a:r>
              <a:rPr lang="el-GR" sz="2000" dirty="0"/>
              <a:t>). Οι εργαζόμενοι πρέπει να διαθέτουν μεγάλο εύρος δεξιοτήτων ώστε να μπορούν να συμμετέχουν σε διάφορες λειτουργίες της επιχείρησης. </a:t>
            </a:r>
          </a:p>
          <a:p>
            <a:pPr marL="400050" lvl="1" indent="0">
              <a:buNone/>
            </a:pPr>
            <a:r>
              <a:rPr lang="el-GR" sz="2000" dirty="0"/>
              <a:t>(β) </a:t>
            </a:r>
            <a:r>
              <a:rPr lang="el-GR" sz="2000" u="sng" dirty="0"/>
              <a:t>Αριθμητική Ευελιξία (</a:t>
            </a:r>
            <a:r>
              <a:rPr lang="el-GR" sz="2000" u="sng" dirty="0" err="1"/>
              <a:t>Numerical</a:t>
            </a:r>
            <a:r>
              <a:rPr lang="el-GR" sz="2000" u="sng" dirty="0"/>
              <a:t> </a:t>
            </a:r>
            <a:r>
              <a:rPr lang="el-GR" sz="2000" u="sng" dirty="0" err="1"/>
              <a:t>flexibility</a:t>
            </a:r>
            <a:r>
              <a:rPr lang="el-GR" sz="2000" u="sng" dirty="0"/>
              <a:t>): </a:t>
            </a:r>
            <a:r>
              <a:rPr lang="el-GR" sz="2000" dirty="0"/>
              <a:t>Η δυνατότητα της </a:t>
            </a:r>
            <a:r>
              <a:rPr lang="el-GR" sz="2000" dirty="0" err="1"/>
              <a:t>επιχ</a:t>
            </a:r>
            <a:r>
              <a:rPr lang="el-GR" sz="2000" dirty="0"/>
              <a:t>/σης να προσαρμόζει (μεταβάλλει) τις εισροές και τις εκροές σε ανθρώπινο δυναμικό. Αυτή επιτυγχάνεται μέσω συμβάσεων μερικής απασχόλησης, δοκιμαστικής απασχόλησης, ορισμένου χρόνου, δανεισμού μισθωτών κ.τ.λ.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910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l-GR" b="1" dirty="0"/>
              <a:t>Αλλαγές στον τομέα της ΔΑΠ (2η)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40687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l-GR" sz="2400" dirty="0" smtClean="0"/>
              <a:t>Η </a:t>
            </a:r>
            <a:r>
              <a:rPr lang="el-GR" sz="2400" dirty="0"/>
              <a:t>Ιδέα της Ευέλικτης Επιχείρησης (Παν/μιο </a:t>
            </a:r>
            <a:r>
              <a:rPr lang="el-GR" sz="2400" dirty="0" err="1"/>
              <a:t>Sussex</a:t>
            </a:r>
            <a:r>
              <a:rPr lang="el-GR" sz="2400" dirty="0"/>
              <a:t>, 1980</a:t>
            </a:r>
            <a:r>
              <a:rPr lang="el-GR" sz="2400" dirty="0" smtClean="0"/>
              <a:t>).</a:t>
            </a:r>
          </a:p>
          <a:p>
            <a:pPr>
              <a:buFontTx/>
              <a:buChar char="-"/>
            </a:pPr>
            <a:endParaRPr lang="el-GR" sz="2400" dirty="0"/>
          </a:p>
          <a:p>
            <a:r>
              <a:rPr lang="el-GR" sz="2400" dirty="0"/>
              <a:t>Σύμφωνα με τον </a:t>
            </a:r>
            <a:r>
              <a:rPr lang="el-GR" sz="2400" dirty="0" err="1"/>
              <a:t>Atkinson</a:t>
            </a:r>
            <a:r>
              <a:rPr lang="el-GR" sz="2400" dirty="0"/>
              <a:t> (1984) έχουμε τις εξής μορφές:</a:t>
            </a:r>
          </a:p>
          <a:p>
            <a:pPr marL="400050" lvl="1" indent="0">
              <a:buNone/>
            </a:pPr>
            <a:r>
              <a:rPr lang="el-GR" sz="2000" b="1" u="sng" dirty="0" smtClean="0"/>
              <a:t>(α) </a:t>
            </a:r>
            <a:r>
              <a:rPr lang="el-GR" sz="2000" b="1" u="sng" dirty="0"/>
              <a:t>Οικονομική “Μισθολογική” Ευελιξία (</a:t>
            </a:r>
            <a:r>
              <a:rPr lang="el-GR" sz="2000" b="1" u="sng" dirty="0" err="1"/>
              <a:t>Wage</a:t>
            </a:r>
            <a:r>
              <a:rPr lang="el-GR" sz="2000" b="1" u="sng" dirty="0"/>
              <a:t> </a:t>
            </a:r>
            <a:r>
              <a:rPr lang="el-GR" sz="2000" b="1" u="sng" dirty="0" err="1"/>
              <a:t>Flexibility</a:t>
            </a:r>
            <a:r>
              <a:rPr lang="el-GR" sz="2000" b="1" u="sng" dirty="0"/>
              <a:t>): </a:t>
            </a:r>
            <a:r>
              <a:rPr lang="el-GR" sz="2000" dirty="0"/>
              <a:t>Αφορά ευέλικτους τρόπους αμοιβής που βασίζονται σε τοπικές συνθήκες παρά σε εθνικές διαπραγματεύσεις. Πχ δυνατότητα σύνδεσης της ατομικής αποδοτικότητας του κάθε εργαζομένου με την αμοιβή του (</a:t>
            </a:r>
            <a:r>
              <a:rPr lang="el-GR" sz="2000" dirty="0" err="1"/>
              <a:t>performance</a:t>
            </a:r>
            <a:r>
              <a:rPr lang="el-GR" sz="2000" dirty="0"/>
              <a:t>-</a:t>
            </a:r>
            <a:r>
              <a:rPr lang="el-GR" sz="2000" dirty="0" err="1"/>
              <a:t>related</a:t>
            </a:r>
            <a:r>
              <a:rPr lang="el-GR" sz="2000" dirty="0"/>
              <a:t> </a:t>
            </a:r>
            <a:r>
              <a:rPr lang="el-GR" sz="2000" dirty="0" err="1"/>
              <a:t>pay</a:t>
            </a:r>
            <a:r>
              <a:rPr lang="el-GR" sz="2000" dirty="0"/>
              <a:t>).</a:t>
            </a:r>
          </a:p>
          <a:p>
            <a:pPr marL="400050" lvl="1" indent="0">
              <a:buNone/>
            </a:pPr>
            <a:r>
              <a:rPr lang="el-GR" sz="2000" b="1" u="sng" dirty="0"/>
              <a:t>(β) Ευελιξία Ωραρίου (</a:t>
            </a:r>
            <a:r>
              <a:rPr lang="el-GR" sz="2000" b="1" u="sng" dirty="0" err="1"/>
              <a:t>Temporal</a:t>
            </a:r>
            <a:r>
              <a:rPr lang="el-GR" sz="2000" b="1" u="sng" dirty="0"/>
              <a:t> </a:t>
            </a:r>
            <a:r>
              <a:rPr lang="el-GR" sz="2000" b="1" u="sng" dirty="0" err="1"/>
              <a:t>Flexibility</a:t>
            </a:r>
            <a:r>
              <a:rPr lang="el-GR" sz="2000" b="1" u="sng" dirty="0"/>
              <a:t>): </a:t>
            </a:r>
            <a:r>
              <a:rPr lang="el-GR" sz="2000" dirty="0"/>
              <a:t>Αναφέρεται στη  δυνατότητα του καθορισμού ελαστικού ωραρίου εργασίας της </a:t>
            </a:r>
            <a:r>
              <a:rPr lang="el-GR" sz="2000" dirty="0" err="1"/>
              <a:t>επιχ</a:t>
            </a:r>
            <a:r>
              <a:rPr lang="el-GR" sz="2000" dirty="0"/>
              <a:t>/σης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1160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l-GR" b="1" dirty="0"/>
              <a:t>Διχοτόμηση Εργαζομένων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4068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b="1" u="sng" dirty="0"/>
              <a:t>(α) Σε εργαζόμενους του πυρήνα (</a:t>
            </a:r>
            <a:r>
              <a:rPr lang="el-GR" sz="2400" b="1" u="sng" dirty="0" err="1"/>
              <a:t>core</a:t>
            </a:r>
            <a:r>
              <a:rPr lang="el-GR" sz="2400" b="1" u="sng" dirty="0"/>
              <a:t> </a:t>
            </a:r>
            <a:r>
              <a:rPr lang="el-GR" sz="2400" b="1" u="sng" dirty="0" err="1"/>
              <a:t>group</a:t>
            </a:r>
            <a:r>
              <a:rPr lang="el-GR" sz="2400" b="1" u="sng" dirty="0"/>
              <a:t>): </a:t>
            </a:r>
          </a:p>
          <a:p>
            <a:pPr lvl="1" indent="-342900">
              <a:buFont typeface="Wingdings" panose="05000000000000000000" pitchFamily="2" charset="2"/>
              <a:buChar char="Ø"/>
            </a:pPr>
            <a:r>
              <a:rPr lang="el-GR" sz="2000" dirty="0"/>
              <a:t>Η σταθερή ομάδα-βάση της εργατικής δύναμης</a:t>
            </a:r>
          </a:p>
          <a:p>
            <a:pPr lvl="1" indent="-342900">
              <a:buFont typeface="Wingdings" panose="05000000000000000000" pitchFamily="2" charset="2"/>
              <a:buChar char="Ø"/>
            </a:pPr>
            <a:r>
              <a:rPr lang="el-GR" sz="2000" dirty="0"/>
              <a:t>Διαθέτουν εμπειρία, δεξιότητες και γνώσεις</a:t>
            </a:r>
          </a:p>
          <a:p>
            <a:pPr lvl="1" indent="-342900">
              <a:buFont typeface="Wingdings" panose="05000000000000000000" pitchFamily="2" charset="2"/>
              <a:buChar char="Ø"/>
            </a:pPr>
            <a:r>
              <a:rPr lang="el-GR" sz="2000" dirty="0"/>
              <a:t>Υποστηρίζουν τη λειτουργική ευελιξία</a:t>
            </a:r>
          </a:p>
          <a:p>
            <a:pPr lvl="1" indent="-342900">
              <a:buFont typeface="Wingdings" panose="05000000000000000000" pitchFamily="2" charset="2"/>
              <a:buChar char="Ø"/>
            </a:pPr>
            <a:r>
              <a:rPr lang="el-GR" sz="2000" dirty="0"/>
              <a:t> Εξασφαλίζουν μακροχρόνια απασχόληση (μόνιμο προσωπικό)</a:t>
            </a:r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l-GR" sz="2400" b="1" u="sng" dirty="0"/>
              <a:t>(β) Σε εργαζόμενους στην περιφέρεια (</a:t>
            </a:r>
            <a:r>
              <a:rPr lang="el-GR" sz="2400" b="1" u="sng" dirty="0" err="1"/>
              <a:t>peripheral</a:t>
            </a:r>
            <a:r>
              <a:rPr lang="el-GR" sz="2400" b="1" u="sng" dirty="0"/>
              <a:t> </a:t>
            </a:r>
            <a:r>
              <a:rPr lang="el-GR" sz="2400" b="1" u="sng" dirty="0" err="1"/>
              <a:t>workers</a:t>
            </a:r>
            <a:r>
              <a:rPr lang="el-GR" sz="2400" b="1" u="sng" dirty="0"/>
              <a:t>):</a:t>
            </a:r>
          </a:p>
          <a:p>
            <a:pPr lvl="1" indent="-342900">
              <a:buFont typeface="Wingdings" panose="05000000000000000000" pitchFamily="2" charset="2"/>
              <a:buChar char="Ø"/>
            </a:pPr>
            <a:r>
              <a:rPr lang="el-GR" sz="2000" dirty="0"/>
              <a:t>Υποστηρίζουν την αριθμητική ευελιξία</a:t>
            </a:r>
          </a:p>
          <a:p>
            <a:pPr lvl="1" indent="-342900">
              <a:buFont typeface="Wingdings" panose="05000000000000000000" pitchFamily="2" charset="2"/>
              <a:buChar char="Ø"/>
            </a:pPr>
            <a:r>
              <a:rPr lang="el-GR" sz="2000" dirty="0"/>
              <a:t> Διαθέτουν δεξιότητες και γνώσεις</a:t>
            </a:r>
          </a:p>
          <a:p>
            <a:pPr lvl="1" indent="-342900">
              <a:buFont typeface="Wingdings" panose="05000000000000000000" pitchFamily="2" charset="2"/>
              <a:buChar char="Ø"/>
            </a:pPr>
            <a:r>
              <a:rPr lang="el-GR" sz="2000" dirty="0"/>
              <a:t> Έχουν προσωρινή απασχόληση (δε χρειάζονται σε μόνιμη βάση)</a:t>
            </a:r>
          </a:p>
          <a:p>
            <a:pPr lvl="1" indent="-342900">
              <a:buFont typeface="Wingdings" panose="05000000000000000000" pitchFamily="2" charset="2"/>
              <a:buChar char="Ø"/>
            </a:pPr>
            <a:r>
              <a:rPr lang="el-GR" sz="2000" dirty="0"/>
              <a:t> Καλύπτουν θέσεις μερικής, εποχιακής, προσωρινής </a:t>
            </a:r>
            <a:r>
              <a:rPr lang="el-GR" sz="2000" dirty="0" smtClean="0"/>
              <a:t>απασχόλησης.</a:t>
            </a:r>
            <a:endParaRPr lang="el-GR" sz="2000" dirty="0"/>
          </a:p>
          <a:p>
            <a:pPr lvl="1">
              <a:buFontTx/>
              <a:buChar char="-"/>
            </a:pPr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5659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Νομοθεσία – Ευρωπαϊκές Παραλλαγές</a:t>
            </a:r>
          </a:p>
        </p:txBody>
      </p:sp>
      <p:pic>
        <p:nvPicPr>
          <p:cNvPr id="1026" name="Picture 2" descr="[DECORATIVE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975" y="1143000"/>
            <a:ext cx="5480050" cy="524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16</a:t>
            </a:fld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726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4068763"/>
          </a:xfrm>
        </p:spPr>
        <p:txBody>
          <a:bodyPr>
            <a:noAutofit/>
          </a:bodyPr>
          <a:lstStyle/>
          <a:p>
            <a:r>
              <a:rPr lang="el-GR" sz="2400" b="1" u="sng" dirty="0"/>
              <a:t>Βασικές Αρμοδιότητες Διοίκησης Ανθρωπίνων Πόρων (ΔΑΠ)</a:t>
            </a:r>
          </a:p>
          <a:p>
            <a:endParaRPr lang="el-GR" sz="2400" b="1" u="sng" dirty="0"/>
          </a:p>
          <a:p>
            <a:r>
              <a:rPr lang="el-GR" sz="2400" b="1" u="sng" dirty="0"/>
              <a:t>Βασικά Καθήκοντα Τμήματος Ανθρωπίνων Πόρων</a:t>
            </a:r>
          </a:p>
          <a:p>
            <a:endParaRPr lang="el-GR" sz="2400" b="1" u="sng" dirty="0"/>
          </a:p>
          <a:p>
            <a:r>
              <a:rPr lang="el-GR" sz="2400" b="1" u="sng" dirty="0"/>
              <a:t>Στρατηγικός Προγραμματισμός Ανθρωπίνων Πόρων</a:t>
            </a:r>
          </a:p>
          <a:p>
            <a:endParaRPr lang="el-GR" sz="2400" b="1" u="sng" dirty="0"/>
          </a:p>
          <a:p>
            <a:r>
              <a:rPr lang="el-GR" sz="2400" b="1" u="sng" dirty="0"/>
              <a:t>Βήματα Προγραμματισμού Ανθρωπίνων Πόρων </a:t>
            </a:r>
          </a:p>
          <a:p>
            <a:endParaRPr lang="el-GR" sz="2400" b="1" u="sng" dirty="0"/>
          </a:p>
          <a:p>
            <a:r>
              <a:rPr lang="el-GR" sz="2400" b="1" u="sng" dirty="0"/>
              <a:t>Ανάλυση Εσωτερικού &amp; Εξωτερικού Περιβάλλοντος</a:t>
            </a:r>
          </a:p>
          <a:p>
            <a:endParaRPr lang="el-GR" sz="2400" b="1" u="sng" dirty="0"/>
          </a:p>
          <a:p>
            <a:r>
              <a:rPr lang="el-GR" sz="2400" b="1" u="sng" dirty="0"/>
              <a:t>Πρόβλεψη Ζήτησης &amp; Προσφοράς Ανθρώπινων Πόρων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l-GR" b="1" dirty="0"/>
              <a:t>Τι Μάθαμε Σήμερα;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892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b="1" dirty="0" smtClean="0"/>
              <a:t>Βιβλιογραφία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Διοίκηση Ανθρωπίνων Πόρων (2002), Κ. </a:t>
            </a:r>
            <a:r>
              <a:rPr lang="el-GR" sz="2800" dirty="0" err="1"/>
              <a:t>Τερζίδης</a:t>
            </a:r>
            <a:r>
              <a:rPr lang="el-GR" sz="2800" dirty="0"/>
              <a:t>, Κ. Τζωρτζάκης Εκδόσεις …… (Σελ. 40-42) </a:t>
            </a:r>
          </a:p>
          <a:p>
            <a:pPr marL="0" indent="0">
              <a:buNone/>
            </a:pPr>
            <a:endParaRPr lang="el-GR" sz="2800" dirty="0"/>
          </a:p>
          <a:p>
            <a:pPr marL="0" indent="0">
              <a:buNone/>
            </a:pPr>
            <a:endParaRPr lang="el-GR" sz="2800" dirty="0"/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schemeClr val="tx1"/>
                </a:solidFill>
              </a:rPr>
              <a:pPr>
                <a:defRPr/>
              </a:pPr>
              <a:t>18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58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4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Μέγας Χρήστος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 Λογότυπο για άδειες χρήσης creative commons, b y, n c, s a ">
            <a:hlinkClick r:id="rId3" tooltip="Μετάβαση στην Άδεια Χρήσης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959" y="5949280"/>
            <a:ext cx="1583921" cy="554177"/>
          </a:xfrm>
          <a:prstGeom prst="rect">
            <a:avLst/>
          </a:prstGeom>
        </p:spPr>
      </p:pic>
      <p:pic>
        <p:nvPicPr>
          <p:cNvPr id="7" name="Εικόνα 2" descr="Λογότυπο επιχειρησιακού προγράμματος εκπαίδευση και δια βίου μάθηση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19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756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στο πλαίσιο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</a:t>
            </a:r>
            <a:r>
              <a:rPr lang="el-GR" sz="20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Τ.Ε.Ι. 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347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cap="none" dirty="0" smtClean="0"/>
              <a:t>Σημειώματα</a:t>
            </a:r>
            <a:endParaRPr lang="el-GR" cap="none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342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l-GR" sz="4000" b="1" dirty="0"/>
              <a:t>Σημείωμα Ιστορικού </a:t>
            </a:r>
            <a:r>
              <a:rPr lang="el-GR" sz="4000" b="1" dirty="0" smtClean="0"/>
              <a:t/>
            </a:r>
            <a:br>
              <a:rPr lang="el-GR" sz="4000" b="1" dirty="0" smtClean="0"/>
            </a:br>
            <a:r>
              <a:rPr lang="el-GR" sz="4000" b="1" dirty="0" smtClean="0"/>
              <a:t>Εκδόσεων</a:t>
            </a:r>
            <a:r>
              <a:rPr lang="en-US" sz="4000" b="1" dirty="0" smtClean="0"/>
              <a:t> </a:t>
            </a:r>
            <a:r>
              <a:rPr lang="el-GR" sz="4000" b="1" dirty="0" smtClean="0"/>
              <a:t>Έργου</a:t>
            </a:r>
            <a:endParaRPr lang="el-GR" sz="4000" b="1" dirty="0"/>
          </a:p>
        </p:txBody>
      </p:sp>
      <p:sp>
        <p:nvSpPr>
          <p:cNvPr id="5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l-GR" sz="2000" dirty="0" smtClean="0"/>
          </a:p>
          <a:p>
            <a:pPr marL="0" indent="0">
              <a:spcBef>
                <a:spcPts val="0"/>
              </a:spcBef>
              <a:spcAft>
                <a:spcPts val="4200"/>
              </a:spcAft>
              <a:buNone/>
            </a:pPr>
            <a:r>
              <a:rPr lang="el-GR" sz="2800" dirty="0" smtClean="0"/>
              <a:t>Το </a:t>
            </a:r>
            <a:r>
              <a:rPr lang="el-GR" sz="2800" dirty="0"/>
              <a:t>παρόν έργο αποτελεί την έκδοση </a:t>
            </a:r>
            <a:r>
              <a:rPr lang="en-US" sz="2800" dirty="0" smtClean="0"/>
              <a:t>1</a:t>
            </a:r>
            <a:r>
              <a:rPr lang="el-GR" sz="2800" dirty="0" smtClean="0"/>
              <a:t>.</a:t>
            </a:r>
            <a:r>
              <a:rPr lang="en-US" sz="2800" dirty="0" smtClean="0"/>
              <a:t>00</a:t>
            </a:r>
            <a:r>
              <a:rPr lang="el-GR" sz="2800" dirty="0" smtClean="0"/>
              <a:t>.</a:t>
            </a:r>
            <a:endParaRPr lang="el-GR" sz="2800" dirty="0"/>
          </a:p>
          <a:p>
            <a:endParaRPr lang="el-GR" sz="2000" dirty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21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0259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l-GR" b="1" dirty="0"/>
              <a:t>Σημείωμα </a:t>
            </a:r>
            <a:r>
              <a:rPr lang="el-GR" b="1" dirty="0" smtClean="0"/>
              <a:t>Αναφοράς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n-US" sz="2400" dirty="0" smtClean="0"/>
              <a:t>Copyright</a:t>
            </a:r>
            <a:r>
              <a:rPr lang="el-GR" sz="2400" dirty="0" smtClean="0"/>
              <a:t> Τεχνολογικό Εκπαιδευτικό Ίδρυμα Θεσσαλίας</a:t>
            </a:r>
            <a:r>
              <a:rPr lang="en-US" sz="2400" dirty="0" smtClean="0"/>
              <a:t>, </a:t>
            </a:r>
            <a:r>
              <a:rPr lang="el-GR" sz="2400" smtClean="0"/>
              <a:t>Αναγνωστόπουλος Αχιλλέας  </a:t>
            </a:r>
            <a:r>
              <a:rPr lang="el-GR" sz="2400" dirty="0" smtClean="0"/>
              <a:t>2015. </a:t>
            </a:r>
            <a:r>
              <a:rPr lang="el-GR" sz="2400" dirty="0"/>
              <a:t> </a:t>
            </a:r>
            <a:r>
              <a:rPr lang="el-GR" sz="2400" dirty="0" err="1" smtClean="0"/>
              <a:t>Άναγνωστόπουλος</a:t>
            </a:r>
            <a:r>
              <a:rPr lang="el-GR" sz="2400" dirty="0" smtClean="0"/>
              <a:t> Αχιλλέας  </a:t>
            </a:r>
            <a:br>
              <a:rPr lang="el-GR" sz="2400" dirty="0" smtClean="0"/>
            </a:br>
            <a:r>
              <a:rPr lang="el-GR" sz="2400" dirty="0" smtClean="0"/>
              <a:t>«Διοίκηση Ανθρωπίνων Πόρων» Έκδοση 1.0 Λάρισα  01/09/2015 . </a:t>
            </a:r>
            <a:r>
              <a:rPr lang="el-GR" sz="2400" dirty="0"/>
              <a:t>Διαθέσιμο από τη δικτυακή </a:t>
            </a:r>
            <a:r>
              <a:rPr lang="el-GR" sz="2400" dirty="0" smtClean="0"/>
              <a:t>διεύθυνση: </a:t>
            </a:r>
            <a:r>
              <a:rPr lang="en-US" sz="2400" dirty="0">
                <a:solidFill>
                  <a:srgbClr val="FF0000"/>
                </a:solidFill>
                <a:hlinkClick r:id="rId3"/>
              </a:rPr>
              <a:t>http://cdev.teilar.gr/courses/LOG104</a:t>
            </a:r>
            <a:r>
              <a:rPr lang="en-US" sz="2400" dirty="0" smtClean="0">
                <a:solidFill>
                  <a:srgbClr val="FF0000"/>
                </a:solidFill>
                <a:hlinkClick r:id="rId3"/>
              </a:rPr>
              <a:t>/</a:t>
            </a:r>
            <a:r>
              <a:rPr lang="el-GR" sz="2400" dirty="0" smtClean="0">
                <a:solidFill>
                  <a:srgbClr val="FF0000"/>
                </a:solidFill>
              </a:rPr>
              <a:t> </a:t>
            </a:r>
            <a:endParaRPr lang="el-GR" sz="2400" dirty="0"/>
          </a:p>
          <a:p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22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3510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l-GR" b="1" dirty="0"/>
              <a:t>Σημείωμα </a:t>
            </a:r>
            <a:r>
              <a:rPr lang="el-GR" b="1" dirty="0" smtClean="0"/>
              <a:t>Αδειοδότησης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905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</a:t>
            </a:r>
            <a:r>
              <a:rPr lang="en-US" sz="2000" dirty="0" smtClean="0"/>
              <a:t>Creative Commons</a:t>
            </a:r>
            <a:r>
              <a:rPr lang="el-GR" sz="2000" dirty="0" smtClean="0"/>
              <a:t>: Αναφορά - </a:t>
            </a:r>
            <a:r>
              <a:rPr lang="el-GR" sz="2000" dirty="0"/>
              <a:t>Μη Εμπορική </a:t>
            </a:r>
            <a:r>
              <a:rPr lang="el-GR" sz="2000" dirty="0" smtClean="0"/>
              <a:t>Χρήση - </a:t>
            </a:r>
            <a:r>
              <a:rPr lang="el-GR" sz="2000" dirty="0"/>
              <a:t>Παρόμοια </a:t>
            </a:r>
            <a:r>
              <a:rPr lang="el-GR" sz="2000" dirty="0" smtClean="0"/>
              <a:t>Διανομή, </a:t>
            </a:r>
            <a:r>
              <a:rPr lang="el-GR" sz="2000" dirty="0"/>
              <a:t>4.0 [1] ή μεταγενέστερη, Διεθνής </a:t>
            </a:r>
            <a:r>
              <a:rPr lang="el-GR" sz="2000" dirty="0" smtClean="0"/>
              <a:t>Έκδοση.</a:t>
            </a:r>
            <a:r>
              <a:rPr lang="en-US" sz="2000" dirty="0" smtClean="0"/>
              <a:t> </a:t>
            </a:r>
            <a:r>
              <a:rPr lang="el-GR" sz="2000" dirty="0" smtClean="0"/>
              <a:t>Εξαιρούνται </a:t>
            </a:r>
            <a:r>
              <a:rPr lang="el-GR" sz="2000" dirty="0"/>
              <a:t>τα αυτοτελή έργα τρίτων π.χ. φωτογραφίες, διαγράμματα </a:t>
            </a:r>
            <a:r>
              <a:rPr lang="el-GR" sz="2000" dirty="0" smtClean="0"/>
              <a:t>κ.λπ., τα </a:t>
            </a:r>
            <a:r>
              <a:rPr lang="el-GR" sz="2000" dirty="0"/>
              <a:t>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Εικόνα 1" descr=" Λογότυπο για άδειες χρήσης creative commons, b y, n c, s a " title="Λογότυπο creative commons">
            <a:hlinkClick r:id="rId4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1422" y="358140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Θέση περιεχομένου 2"/>
          <p:cNvSpPr txBox="1"/>
          <p:nvPr/>
        </p:nvSpPr>
        <p:spPr>
          <a:xfrm>
            <a:off x="533400" y="4224704"/>
            <a:ext cx="8229600" cy="225229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l-GR" sz="1400" dirty="0"/>
              <a:t>[1] </a:t>
            </a:r>
            <a:r>
              <a:rPr lang="en-US" sz="1400" dirty="0" smtClean="0">
                <a:hlinkClick r:id="rId4" tooltip="Μετάβαση στην Άδεια Χρήσης"/>
              </a:rPr>
              <a:t>http://creativecommons.org/licenses/by-nc-sa/4.0/</a:t>
            </a:r>
            <a:endParaRPr lang="el-GR" sz="1400" dirty="0"/>
          </a:p>
          <a:p>
            <a:r>
              <a:rPr lang="el-GR" sz="1400" dirty="0"/>
              <a:t>Ως </a:t>
            </a:r>
            <a:r>
              <a:rPr lang="el-GR" sz="1400" b="1" dirty="0"/>
              <a:t>Μη Εμπορική</a:t>
            </a:r>
            <a:r>
              <a:rPr lang="el-GR" sz="1400" dirty="0"/>
              <a:t> ορίζεται η χρήση: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1400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sz="1400" dirty="0" err="1" smtClean="0"/>
              <a:t>αδειοδόχο</a:t>
            </a:r>
            <a:r>
              <a:rPr lang="el-GR" sz="1400" dirty="0"/>
              <a:t>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1400" dirty="0"/>
              <a:t>που</a:t>
            </a:r>
            <a:r>
              <a:rPr lang="en-GB" sz="1400" dirty="0"/>
              <a:t> </a:t>
            </a:r>
            <a:r>
              <a:rPr lang="el-GR" sz="1400" dirty="0"/>
              <a:t>δεν περιλαμβάνει οικονομική συναλλαγή ως προϋπόθεση για τη χρήση ή πρόσβαση στο </a:t>
            </a:r>
            <a:r>
              <a:rPr lang="el-GR" sz="1400" dirty="0" smtClean="0"/>
              <a:t>έργο,</a:t>
            </a:r>
            <a:endParaRPr lang="el-GR" sz="1400" dirty="0"/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1400" dirty="0"/>
              <a:t>που</a:t>
            </a:r>
            <a:r>
              <a:rPr lang="en-GB" sz="1400" dirty="0"/>
              <a:t> </a:t>
            </a:r>
            <a:r>
              <a:rPr lang="el-GR" sz="1400" dirty="0"/>
              <a:t>δεν προσπορίζει στο διανομέα του έργου και</a:t>
            </a:r>
            <a:r>
              <a:rPr lang="en-GB" sz="1400" dirty="0"/>
              <a:t> </a:t>
            </a:r>
            <a:r>
              <a:rPr lang="el-GR" sz="1400" dirty="0" err="1"/>
              <a:t>αδειοδόχο</a:t>
            </a:r>
            <a:r>
              <a:rPr lang="en-GB" sz="1400" dirty="0"/>
              <a:t> </a:t>
            </a:r>
            <a:r>
              <a:rPr lang="el-GR" sz="1400" dirty="0"/>
              <a:t>έμμεσο οικονομικό όφελος (π.χ. διαφημίσεις) από την προβολή του έργου σε διαδικτυακό </a:t>
            </a:r>
            <a:r>
              <a:rPr lang="el-GR" sz="1400" dirty="0" smtClean="0"/>
              <a:t>τόπο.</a:t>
            </a:r>
            <a:endParaRPr lang="el-GR" sz="1400" dirty="0"/>
          </a:p>
          <a:p>
            <a:r>
              <a:rPr lang="el-GR" sz="1400" dirty="0" smtClean="0"/>
              <a:t>Ο </a:t>
            </a:r>
            <a:r>
              <a:rPr lang="el-GR" sz="1400" dirty="0"/>
              <a:t>δικαιούχος μπορεί να παρέχει στον </a:t>
            </a:r>
            <a:r>
              <a:rPr lang="el-GR" sz="1400" dirty="0" err="1"/>
              <a:t>αδειοδόχο</a:t>
            </a:r>
            <a:r>
              <a:rPr lang="el-GR" sz="1400" dirty="0"/>
              <a:t> ξεχωριστή άδεια να χρησιμοποιεί το έργο για εμπορική χρήση, εφόσον αυτό του ζητηθεί</a:t>
            </a:r>
            <a:r>
              <a:rPr lang="el-GR" sz="1400" dirty="0" smtClean="0"/>
              <a:t>.</a:t>
            </a:r>
            <a:endParaRPr lang="el-GR" sz="1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23</a:t>
            </a:fld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167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l-GR" b="1" dirty="0"/>
              <a:t>Διατήρηση </a:t>
            </a:r>
            <a:r>
              <a:rPr lang="el-GR" b="1" dirty="0" smtClean="0"/>
              <a:t>Σημειωμάτων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l-GR" sz="2400" dirty="0" smtClean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το</a:t>
            </a:r>
            <a:r>
              <a:rPr lang="en-US" sz="2000" dirty="0" smtClean="0"/>
              <a:t> </a:t>
            </a:r>
            <a:r>
              <a:rPr lang="el-GR" sz="2000" dirty="0" smtClean="0"/>
              <a:t>Σημείωμα</a:t>
            </a:r>
            <a:r>
              <a:rPr lang="en-US" sz="2000" dirty="0" smtClean="0"/>
              <a:t> Αναφοράς</a:t>
            </a:r>
            <a:r>
              <a:rPr lang="el-GR" sz="2000" dirty="0" smtClean="0"/>
              <a:t>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το</a:t>
            </a:r>
            <a:r>
              <a:rPr lang="en-US" sz="2000" dirty="0" smtClean="0"/>
              <a:t> </a:t>
            </a:r>
            <a:r>
              <a:rPr lang="el-GR" sz="2000" dirty="0" smtClean="0"/>
              <a:t>Σημείωμα</a:t>
            </a:r>
            <a:r>
              <a:rPr lang="en-US" sz="2000" dirty="0" smtClean="0"/>
              <a:t> Αδειοδότησης</a:t>
            </a:r>
            <a:r>
              <a:rPr lang="el-GR" sz="2000" dirty="0" smtClean="0"/>
              <a:t>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τη</a:t>
            </a:r>
            <a:r>
              <a:rPr lang="en-US" sz="2000" dirty="0" smtClean="0"/>
              <a:t> </a:t>
            </a:r>
            <a:r>
              <a:rPr lang="el-GR" sz="2000" dirty="0"/>
              <a:t>Δ</a:t>
            </a:r>
            <a:r>
              <a:rPr lang="el-GR" sz="2000" dirty="0" smtClean="0"/>
              <a:t>ήλωση</a:t>
            </a:r>
            <a:r>
              <a:rPr lang="en-US" sz="2000" dirty="0" smtClean="0"/>
              <a:t> </a:t>
            </a:r>
            <a:r>
              <a:rPr lang="el-GR" sz="2000" dirty="0" smtClean="0"/>
              <a:t>Διατήρησης Σημειωμάτων,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</a:t>
            </a:r>
            <a:r>
              <a:rPr lang="el-GR" sz="2000" dirty="0" smtClean="0"/>
              <a:t>).</a:t>
            </a:r>
            <a:endParaRPr lang="el-GR" sz="2000" dirty="0"/>
          </a:p>
          <a:p>
            <a:pPr marL="0" indent="0">
              <a:spcBef>
                <a:spcPts val="0"/>
              </a:spcBef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24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8498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b="1" smtClean="0"/>
              <a:t>Σκοποί ενότητας </a:t>
            </a:r>
          </a:p>
        </p:txBody>
      </p:sp>
      <p:sp>
        <p:nvSpPr>
          <p:cNvPr id="512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l-GR" dirty="0" smtClean="0"/>
              <a:t>Ο αναγνώστης να μπορεί :</a:t>
            </a:r>
          </a:p>
          <a:p>
            <a:pPr marL="1314450" lvl="2" indent="-514350" eaLnBrk="1" hangingPunct="1">
              <a:spcBef>
                <a:spcPts val="0"/>
              </a:spcBef>
              <a:buFont typeface="+mj-lt"/>
              <a:buAutoNum type="arabicParenR"/>
            </a:pPr>
            <a:endParaRPr lang="el-GR" sz="2800" dirty="0" smtClean="0"/>
          </a:p>
          <a:p>
            <a:pPr marL="1314450" lvl="2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arenR"/>
            </a:pPr>
            <a:r>
              <a:rPr lang="el-GR" sz="2800" dirty="0"/>
              <a:t>Να </a:t>
            </a:r>
            <a:r>
              <a:rPr lang="el-GR" sz="2800" dirty="0" smtClean="0"/>
              <a:t>περιγράφει τα βήματα στρατηγικού </a:t>
            </a:r>
            <a:r>
              <a:rPr lang="el-GR" sz="2800" smtClean="0"/>
              <a:t>προγραμματισμού  των ανθρωπίνων πόρων</a:t>
            </a:r>
            <a:r>
              <a:rPr lang="el-GR" sz="2800" dirty="0"/>
              <a:t>. </a:t>
            </a:r>
          </a:p>
          <a:p>
            <a:pPr marL="1314450" lvl="2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arenR"/>
            </a:pPr>
            <a:r>
              <a:rPr lang="el-GR" sz="2800" dirty="0"/>
              <a:t>Να περιγράφει συνοπτικά την ανάλυση των μεθόδων Στρατηγικού Προγραμματισμού Ανθρωπίνου Δυναμικού</a:t>
            </a:r>
          </a:p>
        </p:txBody>
      </p:sp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schemeClr val="tx1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36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14" name="Θέση περιεχομένου 1">
            <a:hlinkClick r:id="" action="ppaction://noaction"/>
          </p:cNvPr>
          <p:cNvSpPr txBox="1"/>
          <p:nvPr/>
        </p:nvSpPr>
        <p:spPr>
          <a:xfrm>
            <a:off x="381000" y="1556792"/>
            <a:ext cx="8382000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l-GR" sz="2800" dirty="0">
                <a:solidFill>
                  <a:srgbClr val="1003BD"/>
                </a:solidFill>
              </a:rPr>
              <a:t>2) Στρατηγικός Προγραμματισμός Ανθρωπίνων Πόρων.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rgbClr val="1003BD"/>
                </a:solidFill>
              </a:rPr>
              <a:t>Βήματα Προγραμματισμού Ανθρωπίνων Πόρων .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rgbClr val="1003BD"/>
                </a:solidFill>
              </a:rPr>
              <a:t>Ανάλυση Εσωτερικού &amp; Εξωτερικού Περιβάλλοντος.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rgbClr val="1003BD"/>
                </a:solidFill>
              </a:rPr>
              <a:t>Πρόβλεψη Ζήτησης &amp; Προσφοράς Ανθρώπινων Πόρων.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rgbClr val="1003BD"/>
                </a:solidFill>
              </a:rPr>
              <a:t>Σύγκριση Ζήτησης &amp; Προσφοράς.</a:t>
            </a:r>
            <a:br>
              <a:rPr lang="el-GR" sz="2800" dirty="0">
                <a:solidFill>
                  <a:srgbClr val="1003BD"/>
                </a:solidFill>
              </a:rPr>
            </a:br>
            <a:endParaRPr lang="el-GR" sz="2800" dirty="0">
              <a:solidFill>
                <a:srgbClr val="1003BD"/>
              </a:solidFill>
            </a:endParaRPr>
          </a:p>
          <a:p>
            <a:r>
              <a:rPr lang="el-GR" sz="2800" dirty="0" smtClean="0">
                <a:solidFill>
                  <a:srgbClr val="1003BD"/>
                </a:solidFill>
              </a:rPr>
              <a:t> </a:t>
            </a:r>
            <a:endParaRPr lang="el-GR" sz="2800" dirty="0">
              <a:solidFill>
                <a:srgbClr val="1003BD"/>
              </a:solidFill>
            </a:endParaRPr>
          </a:p>
          <a:p>
            <a:endParaRPr lang="el-GR" sz="2800" dirty="0">
              <a:solidFill>
                <a:srgbClr val="1003BD"/>
              </a:solidFill>
              <a:latin typeface="+mn-lt"/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917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2438400"/>
            <a:ext cx="8229600" cy="1143000"/>
          </a:xfrm>
        </p:spPr>
        <p:txBody>
          <a:bodyPr>
            <a:noAutofit/>
          </a:bodyPr>
          <a:lstStyle/>
          <a:p>
            <a:r>
              <a:rPr lang="el-GR" b="1" dirty="0" smtClean="0">
                <a:latin typeface="+mn-lt"/>
              </a:rPr>
              <a:t>Προγραμματισμός</a:t>
            </a:r>
            <a:r>
              <a:rPr lang="el-GR" b="1" dirty="0">
                <a:latin typeface="+mn-lt"/>
              </a:rPr>
              <a:t/>
            </a:r>
            <a:br>
              <a:rPr lang="el-GR" b="1" dirty="0">
                <a:latin typeface="+mn-lt"/>
              </a:rPr>
            </a:br>
            <a:r>
              <a:rPr lang="el-GR" b="1" dirty="0" smtClean="0">
                <a:latin typeface="+mn-lt"/>
              </a:rPr>
              <a:t>Ανθρωπίνων Πόρων</a:t>
            </a:r>
            <a:endParaRPr lang="el-GR" b="1" dirty="0">
              <a:latin typeface="+mn-lt"/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schemeClr val="tx1"/>
                </a:solidFill>
              </a:rPr>
              <a:pPr>
                <a:defRPr/>
              </a:pPr>
              <a:t>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10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Έννοια του Στρατηγικού Προγραμματισμού </a:t>
            </a:r>
            <a:r>
              <a:rPr lang="el-GR" b="1" dirty="0" smtClean="0"/>
              <a:t>Ανθρωπίνων Πόρων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Πρόκειται </a:t>
            </a:r>
            <a:r>
              <a:rPr lang="el-GR" dirty="0"/>
              <a:t>για τη βάση της διοίκησης ανθρωπίνων πόρων  (α) ορίζεται ως η διαδικασία καθορισμού των στόχων μιας επιχείρησης και (β) συνδέεται άμεσα με το στρατηγικό σχεδιασμό της επιχείρησης.</a:t>
            </a:r>
          </a:p>
          <a:p>
            <a:r>
              <a:rPr lang="el-GR" dirty="0"/>
              <a:t>Τα βήματα που ακολουθούνται είναι:</a:t>
            </a:r>
          </a:p>
          <a:p>
            <a:pPr lvl="1"/>
            <a:r>
              <a:rPr lang="el-GR" dirty="0"/>
              <a:t>η ανάλυση του εξωτερικού </a:t>
            </a:r>
            <a:r>
              <a:rPr lang="el-GR" dirty="0" smtClean="0"/>
              <a:t>περιβάλλοντος.</a:t>
            </a:r>
            <a:endParaRPr lang="el-GR" dirty="0"/>
          </a:p>
          <a:p>
            <a:pPr lvl="1"/>
            <a:r>
              <a:rPr lang="el-GR" dirty="0"/>
              <a:t>η ανάλυση του εσωτερικού </a:t>
            </a:r>
            <a:r>
              <a:rPr lang="el-GR" dirty="0" smtClean="0"/>
              <a:t>περιβάλλοντος.</a:t>
            </a:r>
            <a:endParaRPr lang="el-GR" dirty="0"/>
          </a:p>
          <a:p>
            <a:pPr lvl="1"/>
            <a:r>
              <a:rPr lang="el-GR" dirty="0"/>
              <a:t>η πρόβλεψη της ζήτησης &amp; της προσφοράς </a:t>
            </a:r>
            <a:r>
              <a:rPr lang="el-GR" dirty="0" smtClean="0"/>
              <a:t>ΑΠ.</a:t>
            </a:r>
            <a:endParaRPr lang="el-GR" dirty="0"/>
          </a:p>
          <a:p>
            <a:pPr lvl="1"/>
            <a:r>
              <a:rPr lang="el-GR" dirty="0"/>
              <a:t>η σύγκριση ζήτησης και </a:t>
            </a:r>
            <a:r>
              <a:rPr lang="el-GR" dirty="0" smtClean="0"/>
              <a:t>προσφοράς.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189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1α. Ανάλυση/Εκτίμηση του Άμεσου Εξωτερικού Περιβάλλοντος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η εργατική νομοθεσία που εκφράζεται μέσω νόμων και διατάξεων και αφορά την επέμβαση ή την επιρροή της κυβέρνησης πάνω σε θέματα της απασχόλησης (πχ όροι πρόσληψης, δυνατότητα υπερωριακής απασχόλησης κλπ</a:t>
            </a:r>
            <a:r>
              <a:rPr lang="el-GR" dirty="0" smtClean="0"/>
              <a:t>).</a:t>
            </a:r>
            <a:endParaRPr lang="el-GR" dirty="0"/>
          </a:p>
          <a:p>
            <a:r>
              <a:rPr lang="el-GR" dirty="0"/>
              <a:t>οι συλλογικές και κλαδικές/επαγγελματικές συμβάσεις εργασίας (οφείλουν να γνωρίζουν, να μελετούν τις αλλαγές και να τις εφαρμόζουν</a:t>
            </a:r>
            <a:r>
              <a:rPr lang="el-GR" dirty="0" smtClean="0"/>
              <a:t>).</a:t>
            </a:r>
            <a:endParaRPr lang="el-GR" dirty="0"/>
          </a:p>
          <a:p>
            <a:r>
              <a:rPr lang="el-GR" dirty="0"/>
              <a:t>οι πολιτικές διαχείρισης ανθρωπίνων πόρων των ανταγωνιστών (πρέπει να γνωρίζουν εάν επιχειρήσεις ελκυστικότερα πακέτα παροχών στους εργαζομένους</a:t>
            </a:r>
            <a:r>
              <a:rPr lang="el-GR" dirty="0" smtClean="0"/>
              <a:t>).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065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1β. Ανάλυση/Εκτίμηση του Έμμεσου Εξωτερικού Περιβάλλοντος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85000" lnSpcReduction="10000"/>
          </a:bodyPr>
          <a:lstStyle/>
          <a:p>
            <a:r>
              <a:rPr lang="el-GR" dirty="0"/>
              <a:t>το ευρύτερο οικονομικό περιβάλλον και η αγορά εργασίας και οι αλλαγές που συμβαίνουν (πχ ποσοστό ανεργίας, κόστος ζωής κλπ</a:t>
            </a:r>
            <a:r>
              <a:rPr lang="el-GR" dirty="0" smtClean="0"/>
              <a:t>).</a:t>
            </a:r>
          </a:p>
          <a:p>
            <a:r>
              <a:rPr lang="el-GR" dirty="0" smtClean="0"/>
              <a:t>η </a:t>
            </a:r>
            <a:r>
              <a:rPr lang="el-GR" dirty="0"/>
              <a:t>οικονομική ύφεση ή άνθηση στη χώρα ή στην περιοχή που επηρεάζει τον όγκο εργασιών και άρα την </a:t>
            </a:r>
            <a:r>
              <a:rPr lang="el-GR" dirty="0" smtClean="0"/>
              <a:t>απασχόληση.</a:t>
            </a:r>
            <a:endParaRPr lang="el-GR" dirty="0"/>
          </a:p>
          <a:p>
            <a:r>
              <a:rPr lang="el-GR" dirty="0"/>
              <a:t>η σύνθεση του εργατικού δυναμικού (αναφορικά με την μέση ηλικία των ενεργού πληθυσμού, τις δυνατότητες ευέλικτων μορφών απασχόλησης</a:t>
            </a:r>
            <a:r>
              <a:rPr lang="el-GR" dirty="0" smtClean="0"/>
              <a:t>).  </a:t>
            </a:r>
            <a:endParaRPr lang="el-GR" dirty="0"/>
          </a:p>
          <a:p>
            <a:r>
              <a:rPr lang="el-GR" dirty="0"/>
              <a:t>τα ιδιαίτερα χαρακτηριστικά του γεωγραφικού </a:t>
            </a:r>
            <a:r>
              <a:rPr lang="el-GR" dirty="0" smtClean="0"/>
              <a:t>χώρου.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8752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2. Ανάλυση/Εκτίμηση του Εσωτερικού Περιβάλλοντος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85000" lnSpcReduction="10000"/>
          </a:bodyPr>
          <a:lstStyle/>
          <a:p>
            <a:r>
              <a:rPr lang="el-GR" dirty="0"/>
              <a:t>το ευρύτερο οικονομικό περιβάλλον και η αγορά εργασίας και οι αλλαγές που συμβαίνουν (πχ ποσοστό ανεργίας, κόστος ζωής κλπ</a:t>
            </a:r>
            <a:r>
              <a:rPr lang="el-GR" dirty="0" smtClean="0"/>
              <a:t>).</a:t>
            </a:r>
          </a:p>
          <a:p>
            <a:r>
              <a:rPr lang="el-GR" dirty="0" smtClean="0"/>
              <a:t>η </a:t>
            </a:r>
            <a:r>
              <a:rPr lang="el-GR" dirty="0"/>
              <a:t>οικονομική ύφεση ή άνθηση στη χώρα ή στην περιοχή που επηρεάζει τον όγκο εργασιών και άρα την </a:t>
            </a:r>
            <a:r>
              <a:rPr lang="el-GR" dirty="0" smtClean="0"/>
              <a:t>απασχόληση.</a:t>
            </a:r>
            <a:endParaRPr lang="el-GR" dirty="0"/>
          </a:p>
          <a:p>
            <a:r>
              <a:rPr lang="el-GR" dirty="0"/>
              <a:t>η σύνθεση του εργατικού δυναμικού (αναφορικά με την μέση ηλικία των ενεργού πληθυσμού, τις δυνατότητες ευέλικτων μορφών απασχόλησης</a:t>
            </a:r>
            <a:r>
              <a:rPr lang="el-GR" dirty="0" smtClean="0"/>
              <a:t>).  </a:t>
            </a:r>
            <a:endParaRPr lang="el-GR" dirty="0"/>
          </a:p>
          <a:p>
            <a:r>
              <a:rPr lang="el-GR" dirty="0"/>
              <a:t>τα ιδιαίτερα χαρακτηριστικά του γεωγραφικού </a:t>
            </a:r>
            <a:r>
              <a:rPr lang="el-GR" dirty="0" smtClean="0"/>
              <a:t>χώρου.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1630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DEFAULTLANGUAGE" val="msoLanguageIDGreek"/>
  <p:tag name="ZHAW.ACCESSIBILITYADDIN.CHECKTIMEDATE" val="17/2/2016 10:11:26 πμ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,6,9,8,4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14,6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,1026,4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4,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2056,6,4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485E51B3-81D1-4CC6-A2CA-687782A9A12A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1041</TotalTime>
  <Words>1220</Words>
  <Application>Microsoft Office PowerPoint</Application>
  <PresentationFormat>Προβολή στην οθόνη (4:3)</PresentationFormat>
  <Paragraphs>160</Paragraphs>
  <Slides>24</Slides>
  <Notes>9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5" baseType="lpstr">
      <vt:lpstr>Θέμα του Office</vt:lpstr>
      <vt:lpstr>Διοίκηση Ανθρωπίνων Πόρων</vt:lpstr>
      <vt:lpstr>Χρηματοδότηση </vt:lpstr>
      <vt:lpstr>Σκοποί ενότητας </vt:lpstr>
      <vt:lpstr>Περιεχόμενα ενότητας</vt:lpstr>
      <vt:lpstr>Προγραμματισμός Ανθρωπίνων Πόρων</vt:lpstr>
      <vt:lpstr>Έννοια του Στρατηγικού Προγραμματισμού Ανθρωπίνων Πόρων</vt:lpstr>
      <vt:lpstr>1α. Ανάλυση/Εκτίμηση του Άμεσου Εξωτερικού Περιβάλλοντος</vt:lpstr>
      <vt:lpstr>1β. Ανάλυση/Εκτίμηση του Έμμεσου Εξωτερικού Περιβάλλοντος</vt:lpstr>
      <vt:lpstr>2. Ανάλυση/Εκτίμηση του Εσωτερικού Περιβάλλοντος</vt:lpstr>
      <vt:lpstr>3. Πρόβλεψη της ζήτησης &amp; της προσφοράς Ανθρωπίνων Πόρων</vt:lpstr>
      <vt:lpstr>4. Σύγκριση ζήτησης &amp; της προσφοράς Ανθρωπίνων Πόρων</vt:lpstr>
      <vt:lpstr>Σύγχρονες Εξελίξεις - Στρατηγική ΔΑΠ</vt:lpstr>
      <vt:lpstr>Αλλαγές στον τομέα της ΔΑΠ</vt:lpstr>
      <vt:lpstr>Αλλαγές στον τομέα της ΔΑΠ (2η)</vt:lpstr>
      <vt:lpstr>Διχοτόμηση Εργαζομένων</vt:lpstr>
      <vt:lpstr>Νομοθεσία – Ευρωπαϊκές Παραλλαγές</vt:lpstr>
      <vt:lpstr>Τι Μάθαμε Σήμερα;</vt:lpstr>
      <vt:lpstr>Βιβλιογραφία</vt:lpstr>
      <vt:lpstr>Τέλος ενότητας</vt:lpstr>
      <vt:lpstr>Σημειώματα</vt:lpstr>
      <vt:lpstr>Σημείωμα Ιστορικού 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Διοίκηση Ανθρωπίνων Πόρων</dc:title>
  <cp:lastModifiedBy>Alex</cp:lastModifiedBy>
  <cp:revision>17</cp:revision>
  <dcterms:created xsi:type="dcterms:W3CDTF">2014-09-20T14:32:06Z</dcterms:created>
  <dcterms:modified xsi:type="dcterms:W3CDTF">2016-02-17T08:12:56Z</dcterms:modified>
</cp:coreProperties>
</file>