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0"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6.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636912"/>
            <a:ext cx="7776864" cy="4056856"/>
          </a:xfrm>
        </p:spPr>
        <p:txBody>
          <a:bodyPr>
            <a:noAutofit/>
          </a:bodyPr>
          <a:lstStyle/>
          <a:p>
            <a:r>
              <a:rPr lang="el-GR" sz="2800" b="1" dirty="0" smtClean="0"/>
              <a:t>Ενότητα </a:t>
            </a:r>
            <a:r>
              <a:rPr lang="en-US" sz="2800" b="1" dirty="0" smtClean="0"/>
              <a:t>11</a:t>
            </a:r>
            <a:r>
              <a:rPr lang="el-GR" sz="2800" b="1" dirty="0" smtClean="0"/>
              <a:t>:</a:t>
            </a:r>
            <a:r>
              <a:rPr lang="en-US" sz="2800" dirty="0" smtClean="0"/>
              <a:t> </a:t>
            </a:r>
            <a:r>
              <a:rPr lang="el-GR" sz="2600" dirty="0"/>
              <a:t>Μέθοδοι μελέτης της </a:t>
            </a:r>
            <a:r>
              <a:rPr lang="el-GR" sz="2600" dirty="0" err="1"/>
              <a:t>αντιμικροβιακής</a:t>
            </a:r>
            <a:r>
              <a:rPr lang="el-GR" sz="2600" dirty="0"/>
              <a:t> δράσης </a:t>
            </a:r>
            <a:r>
              <a:rPr lang="en-US" sz="2600" dirty="0"/>
              <a:t>in vitro</a:t>
            </a:r>
            <a:r>
              <a:rPr lang="el-GR" sz="2600" dirty="0"/>
              <a:t> (μέθοδος ΜΙ</a:t>
            </a:r>
            <a:r>
              <a:rPr lang="en-US" sz="2600" dirty="0"/>
              <a:t>C</a:t>
            </a:r>
            <a:r>
              <a:rPr lang="el-GR" sz="2600" dirty="0"/>
              <a:t>-</a:t>
            </a:r>
            <a:r>
              <a:rPr lang="en-US" sz="2600" dirty="0"/>
              <a:t>MBC</a:t>
            </a:r>
            <a:r>
              <a:rPr lang="el-GR" sz="2600" dirty="0"/>
              <a:t>, μέτρηση ζωνών αναστολής σε </a:t>
            </a:r>
            <a:r>
              <a:rPr lang="el-GR" sz="2600" dirty="0" err="1"/>
              <a:t>τρυβλία</a:t>
            </a:r>
            <a:r>
              <a:rPr lang="el-GR" sz="2600" dirty="0"/>
              <a:t>)</a:t>
            </a:r>
            <a:r>
              <a:rPr lang="el-GR" sz="2600" dirty="0" smtClean="0"/>
              <a:t>.</a:t>
            </a:r>
            <a:endParaRPr lang="en-US" sz="2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dirty="0" smtClean="0"/>
              <a:t>Μέτρηση Ζωνών Αναστολής σε </a:t>
            </a:r>
            <a:r>
              <a:rPr lang="el-GR" dirty="0" err="1" smtClean="0"/>
              <a:t>τρυβλιά</a:t>
            </a:r>
            <a:r>
              <a:rPr lang="el-GR" dirty="0" smtClean="0"/>
              <a:t> (1 από 5)</a:t>
            </a:r>
            <a:endParaRPr lang="el-GR" dirty="0"/>
          </a:p>
        </p:txBody>
      </p:sp>
      <p:sp>
        <p:nvSpPr>
          <p:cNvPr id="2" name="Ορθογώνιο 1"/>
          <p:cNvSpPr/>
          <p:nvPr/>
        </p:nvSpPr>
        <p:spPr>
          <a:xfrm>
            <a:off x="467544" y="1912764"/>
            <a:ext cx="8219256" cy="2308324"/>
          </a:xfrm>
          <a:prstGeom prst="rect">
            <a:avLst/>
          </a:prstGeom>
        </p:spPr>
        <p:txBody>
          <a:bodyPr wrap="square">
            <a:spAutoFit/>
          </a:bodyPr>
          <a:lstStyle/>
          <a:p>
            <a:r>
              <a:rPr lang="el-GR" sz="2400" dirty="0"/>
              <a:t>Για τη συγκριτική μελέτη της </a:t>
            </a:r>
            <a:r>
              <a:rPr lang="el-GR" sz="2400" dirty="0" err="1"/>
              <a:t>αντιμικροβιακής</a:t>
            </a:r>
            <a:r>
              <a:rPr lang="el-GR" sz="2400" dirty="0"/>
              <a:t> δράσης (με αναστολή ανάπτυξης) διαφορετικών ουσιών ταυτόχρονα χρησιμοποιούμε συνήθως τη μέθοδο της μέτρησης των ζωνών αναστολής, η οποία μας δίνει ποιοτικό αλλά και ποσοτικό αποτέλεσμα, σε ότι αφορά την ουσία με τη μεγαλύτερη αναστολή.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dirty="0"/>
              <a:t>Μέτρηση Ζωνών Αναστολής σε </a:t>
            </a:r>
            <a:r>
              <a:rPr lang="el-GR" dirty="0" err="1"/>
              <a:t>τρυβλιά</a:t>
            </a:r>
            <a:r>
              <a:rPr lang="el-GR" dirty="0"/>
              <a:t> </a:t>
            </a:r>
            <a:r>
              <a:rPr lang="el-GR" dirty="0" smtClean="0"/>
              <a:t>(2 </a:t>
            </a:r>
            <a:r>
              <a:rPr lang="el-GR" dirty="0"/>
              <a:t>από </a:t>
            </a:r>
            <a:r>
              <a:rPr lang="el-GR" dirty="0" smtClean="0"/>
              <a:t>5)</a:t>
            </a:r>
            <a:endParaRPr lang="el-GR" dirty="0"/>
          </a:p>
        </p:txBody>
      </p:sp>
      <p:sp>
        <p:nvSpPr>
          <p:cNvPr id="2" name="Ορθογώνιο 1" descr="Η μέθοδος έχει ως εξής: &#10;&#10;Σε τρυβλία με κατάλληλο πλούσιο στερεό θρεπτικό υπόστρωμα κοινής χρήσης (παραδείγματος χάριν Nutrient agar, Columbia agar, και λοιπά), ή ορισμένες φορές και εκλεκτικό υπόστρωμα για συγκεκριμένους μικροοργανισμούς (παραδείγματος χάριν Campylobacter selective agar για Campylobacter) επιστρώνουμε ή ενσωματώνουμε μηδέν κόμμα ένα ml εναιωρήματος καθαρής καλλιέργειας από τον μικροοργανισμό-στόχο και έπειτα ανοίγουμε μία τρύπα («πηγαδάκι» ή «βοθρίο») διαμέτρου περίπου μισό εκατοστό στο κέντρο του στερεοποιημένου υποστρώματος όπου τοποθετούμε την αντιμικροβιακή ουσία (ποσότητα περίπου είκοσι μl) που θέλουμε να μελετήσουμε (αν χρειαστεί κάνουμε διαφορετικές αραιώσεις αυτής της ουσίας). &#10;"/>
          <p:cNvSpPr/>
          <p:nvPr/>
        </p:nvSpPr>
        <p:spPr>
          <a:xfrm>
            <a:off x="467544" y="1340768"/>
            <a:ext cx="8219256" cy="4893647"/>
          </a:xfrm>
          <a:prstGeom prst="rect">
            <a:avLst/>
          </a:prstGeom>
        </p:spPr>
        <p:txBody>
          <a:bodyPr wrap="square">
            <a:spAutoFit/>
          </a:bodyPr>
          <a:lstStyle/>
          <a:p>
            <a:r>
              <a:rPr lang="el-GR" sz="2400" dirty="0"/>
              <a:t>Η μέθοδος έχει ως εξής: </a:t>
            </a:r>
            <a:endParaRPr lang="el-GR" sz="2400" dirty="0" smtClean="0"/>
          </a:p>
          <a:p>
            <a:endParaRPr lang="el-GR" sz="2400" dirty="0"/>
          </a:p>
          <a:p>
            <a:r>
              <a:rPr lang="el-GR" sz="2400" dirty="0"/>
              <a:t>Σε </a:t>
            </a:r>
            <a:r>
              <a:rPr lang="el-GR" sz="2400" dirty="0" err="1"/>
              <a:t>τρυβλία</a:t>
            </a:r>
            <a:r>
              <a:rPr lang="el-GR" sz="2400" dirty="0"/>
              <a:t> με κατάλληλο πλούσιο στερεό θρεπτικό υπόστρωμα κοινής χρήσης (π.χ. </a:t>
            </a:r>
            <a:r>
              <a:rPr lang="en-US" sz="2400" dirty="0"/>
              <a:t>Nutrient agar</a:t>
            </a:r>
            <a:r>
              <a:rPr lang="el-GR" sz="2400" dirty="0"/>
              <a:t>, </a:t>
            </a:r>
            <a:r>
              <a:rPr lang="en-US" sz="2400" dirty="0"/>
              <a:t>Columbia agar</a:t>
            </a:r>
            <a:r>
              <a:rPr lang="el-GR" sz="2400" dirty="0"/>
              <a:t>, κλπ), ή ορισμένες φορές και εκλεκτικό υπόστρωμα για συγκεκριμένους μικροοργανισμούς (π.χ. </a:t>
            </a:r>
            <a:r>
              <a:rPr lang="en-US" sz="2400" dirty="0"/>
              <a:t>Campylobacter selective agar </a:t>
            </a:r>
            <a:r>
              <a:rPr lang="el-GR" sz="2400" dirty="0"/>
              <a:t>για </a:t>
            </a:r>
            <a:r>
              <a:rPr lang="en-US" sz="2400" dirty="0"/>
              <a:t>Campylobacter</a:t>
            </a:r>
            <a:r>
              <a:rPr lang="el-GR" sz="2400" dirty="0"/>
              <a:t>) επιστρώνουμε ή ενσωματώνουμε 0,1</a:t>
            </a:r>
            <a:r>
              <a:rPr lang="en-US" sz="2400" dirty="0"/>
              <a:t>ml </a:t>
            </a:r>
            <a:r>
              <a:rPr lang="el-GR" sz="2400" dirty="0"/>
              <a:t>εναιωρήματος καθαρής καλλιέργειας από τον μικροοργανισμό-στόχο και έπειτα ανοίγουμε μία τρύπα («πηγαδάκι» ή «</a:t>
            </a:r>
            <a:r>
              <a:rPr lang="el-GR" sz="2400" dirty="0" err="1"/>
              <a:t>βοθρίο</a:t>
            </a:r>
            <a:r>
              <a:rPr lang="el-GR" sz="2400" dirty="0"/>
              <a:t>») διαμέτρου ~0,5</a:t>
            </a:r>
            <a:r>
              <a:rPr lang="en-US" sz="2400" dirty="0"/>
              <a:t>cm </a:t>
            </a:r>
            <a:r>
              <a:rPr lang="el-GR" sz="2400" dirty="0"/>
              <a:t>στο κέντρο του στερεοποιημένου υποστρώματος όπου τοποθετούμε την </a:t>
            </a:r>
            <a:r>
              <a:rPr lang="el-GR" sz="2400" dirty="0" err="1"/>
              <a:t>αντιμικροβιακή</a:t>
            </a:r>
            <a:r>
              <a:rPr lang="el-GR" sz="2400" dirty="0"/>
              <a:t> ουσία (ποσότητα ~20μ</a:t>
            </a:r>
            <a:r>
              <a:rPr lang="en-US" sz="2400" dirty="0"/>
              <a:t>l</a:t>
            </a:r>
            <a:r>
              <a:rPr lang="el-GR" sz="2400" dirty="0"/>
              <a:t>) που θέλουμε να μελετήσουμε (αν χρειαστεί κάνουμε διαφορετικές αραιώσεις αυτής της ουσίας).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368152"/>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Μέτρηση Ζωνών Αναστολής σε </a:t>
            </a:r>
            <a:r>
              <a:rPr lang="el-GR" dirty="0" err="1"/>
              <a:t>τρυβλιά</a:t>
            </a:r>
            <a:r>
              <a:rPr lang="el-GR" dirty="0"/>
              <a:t> </a:t>
            </a:r>
            <a:r>
              <a:rPr lang="el-GR" dirty="0" smtClean="0"/>
              <a:t>(3 </a:t>
            </a:r>
            <a:r>
              <a:rPr lang="el-GR" dirty="0"/>
              <a:t>από </a:t>
            </a:r>
            <a:r>
              <a:rPr lang="el-GR" dirty="0" smtClean="0"/>
              <a:t>5)</a:t>
            </a:r>
            <a:endParaRPr lang="el-GR" dirty="0"/>
          </a:p>
        </p:txBody>
      </p:sp>
      <p:sp>
        <p:nvSpPr>
          <p:cNvPr id="3" name="Ορθογώνιο 2" descr="Επωάζουμε σε συνθήκες θερμοκρασίας-χρόνου κατάλληλες για τον μικροοργανισμό-στόχο και στη συνέχεια μετράμε στα τρυβλία τις λεγόμενες ζώνες αναστολής (εάν υπάρχουν), δηλαδή τα mm της διάμετρου της ζώνης πέρα από το άκρο του πηγαδιού (βοθρίου) στην οποία δεν παρατηρείται εξάπλωση των αποικιών του μικροοργανισμού. Αυτή η μέθοδος ονομάζεται Well-Diffusion Assay, καθώς έχει να κάνει με την διάχυση της αντιμικροβιακής ουσίας από το βοθρίο στο κέντρο του τρυβλίου προς το υπόλοιπο υπόστρωμα. &#10;"/>
          <p:cNvSpPr/>
          <p:nvPr/>
        </p:nvSpPr>
        <p:spPr>
          <a:xfrm>
            <a:off x="467544" y="1884888"/>
            <a:ext cx="8219256" cy="3416320"/>
          </a:xfrm>
          <a:prstGeom prst="rect">
            <a:avLst/>
          </a:prstGeom>
        </p:spPr>
        <p:txBody>
          <a:bodyPr wrap="square">
            <a:spAutoFit/>
          </a:bodyPr>
          <a:lstStyle/>
          <a:p>
            <a:pPr lvl="0"/>
            <a:r>
              <a:rPr lang="el-GR" sz="2400" dirty="0"/>
              <a:t>Επωάζουμε σε συνθήκες θερμοκρασίας-χρόνου κατάλληλες για τον μικροοργανισμό-στόχο και στη συνέχεια μετράμε στα </a:t>
            </a:r>
            <a:r>
              <a:rPr lang="el-GR" sz="2400" dirty="0" err="1"/>
              <a:t>τρυβλία</a:t>
            </a:r>
            <a:r>
              <a:rPr lang="el-GR" sz="2400" dirty="0"/>
              <a:t> τις λεγόμενες ζώνες αναστολής (εάν υπάρχουν), δηλαδή τα </a:t>
            </a:r>
            <a:r>
              <a:rPr lang="en-US" sz="2400" dirty="0"/>
              <a:t>mm </a:t>
            </a:r>
            <a:r>
              <a:rPr lang="el-GR" sz="2400" dirty="0"/>
              <a:t>της </a:t>
            </a:r>
            <a:r>
              <a:rPr lang="el-GR" sz="2400" dirty="0" err="1"/>
              <a:t>διάμετρου</a:t>
            </a:r>
            <a:r>
              <a:rPr lang="el-GR" sz="2400" dirty="0"/>
              <a:t> της ζώνης πέρα από το άκρο του πηγαδιού (</a:t>
            </a:r>
            <a:r>
              <a:rPr lang="el-GR" sz="2400" dirty="0" err="1"/>
              <a:t>βοθρίου</a:t>
            </a:r>
            <a:r>
              <a:rPr lang="el-GR" sz="2400" dirty="0"/>
              <a:t>) στην οποία δεν παρατηρείται εξάπλωση των αποικιών του μικροοργανισμού. Αυτή η μέθοδος ονομάζεται </a:t>
            </a:r>
            <a:r>
              <a:rPr lang="en-US" sz="2400" dirty="0"/>
              <a:t>Well</a:t>
            </a:r>
            <a:r>
              <a:rPr lang="el-GR" sz="2400" dirty="0"/>
              <a:t>-</a:t>
            </a:r>
            <a:r>
              <a:rPr lang="en-US" sz="2400" dirty="0"/>
              <a:t>Diffusion Assay</a:t>
            </a:r>
            <a:r>
              <a:rPr lang="el-GR" sz="2400" dirty="0"/>
              <a:t>, καθώς έχει να κάνει με την διάχυση της </a:t>
            </a:r>
            <a:r>
              <a:rPr lang="el-GR" sz="2400" dirty="0" err="1"/>
              <a:t>αντιμικροβιακής</a:t>
            </a:r>
            <a:r>
              <a:rPr lang="el-GR" sz="2400" dirty="0"/>
              <a:t> ουσίας από το </a:t>
            </a:r>
            <a:r>
              <a:rPr lang="el-GR" sz="2400" dirty="0" err="1"/>
              <a:t>βοθρίο</a:t>
            </a:r>
            <a:r>
              <a:rPr lang="el-GR" sz="2400" dirty="0"/>
              <a:t> στο κέντρο του </a:t>
            </a:r>
            <a:r>
              <a:rPr lang="el-GR" sz="2400" dirty="0" err="1"/>
              <a:t>τρυβλίου</a:t>
            </a:r>
            <a:r>
              <a:rPr lang="el-GR" sz="2400" dirty="0"/>
              <a:t> προς το υπόλοιπο </a:t>
            </a:r>
            <a:r>
              <a:rPr lang="el-GR" sz="2400" dirty="0" smtClean="0"/>
              <a:t>υπόστρωμα. </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Μέτρηση Ζωνών Αναστολής σε </a:t>
            </a:r>
            <a:r>
              <a:rPr lang="el-GR" sz="4000" dirty="0" err="1"/>
              <a:t>τρυβλιά</a:t>
            </a:r>
            <a:r>
              <a:rPr lang="el-GR" sz="4000" dirty="0"/>
              <a:t> </a:t>
            </a:r>
            <a:r>
              <a:rPr lang="el-GR" sz="4000" dirty="0" smtClean="0"/>
              <a:t>(4 </a:t>
            </a:r>
            <a:r>
              <a:rPr lang="el-GR" sz="4000" dirty="0"/>
              <a:t>από </a:t>
            </a:r>
            <a:r>
              <a:rPr lang="el-GR" sz="4000" dirty="0" smtClean="0"/>
              <a:t>5)</a:t>
            </a:r>
            <a:endParaRPr lang="el-GR" sz="4000" dirty="0"/>
          </a:p>
        </p:txBody>
      </p:sp>
      <p:sp>
        <p:nvSpPr>
          <p:cNvPr id="4" name="Ορθογώνιο 3" descr="Εναλλακτική μέθοδος είναι το Paper Diffusion Assay όπου χωρίς να ανοίξουμε τρύπα στο υπόστρωμα αντί για πηγαδάκια προστίθενται στο κέντρο του τρυβλίου αποστειρωμένα χαρτάκια σε σχήμα κύκλου (διαμέτρου ίσης με τα θοθρία) τα οποία έχουν εμποτιστεί με τη αντιμικροβιακή ουσία προς μελέτη. Στην Ιατρική Μικροβιολογία αυτή η δεύτερη τεχνική χρησιμοποιείται συχνά για να γίνει το λεγόμενο αντιβιόγραμμα για την επιλογή του αποτελεσματικότερου αντιβιοτικού, ανάλογα με τον μικροοργανισμό-στόχο.&#10;"/>
          <p:cNvSpPr/>
          <p:nvPr/>
        </p:nvSpPr>
        <p:spPr>
          <a:xfrm>
            <a:off x="467544" y="1884888"/>
            <a:ext cx="8219256" cy="3416320"/>
          </a:xfrm>
          <a:prstGeom prst="rect">
            <a:avLst/>
          </a:prstGeom>
        </p:spPr>
        <p:txBody>
          <a:bodyPr wrap="square">
            <a:spAutoFit/>
          </a:bodyPr>
          <a:lstStyle/>
          <a:p>
            <a:pPr lvl="0"/>
            <a:r>
              <a:rPr lang="el-GR" sz="2400" dirty="0"/>
              <a:t>Εναλλακτική μέθοδος είναι το </a:t>
            </a:r>
            <a:r>
              <a:rPr lang="en-US" sz="2400" dirty="0"/>
              <a:t>Paper Diffusion Assay </a:t>
            </a:r>
            <a:r>
              <a:rPr lang="el-GR" sz="2400" dirty="0"/>
              <a:t>όπου χωρίς να ανοίξουμε τρύπα στο υπόστρωμα αντί για πηγαδάκια προστίθενται στο κέντρο του </a:t>
            </a:r>
            <a:r>
              <a:rPr lang="el-GR" sz="2400" dirty="0" err="1"/>
              <a:t>τρυβλίου</a:t>
            </a:r>
            <a:r>
              <a:rPr lang="el-GR" sz="2400" dirty="0"/>
              <a:t> αποστειρωμένα χαρτάκια σε σχήμα κύκλου (διαμέτρου ίσης με τα </a:t>
            </a:r>
            <a:r>
              <a:rPr lang="el-GR" sz="2400" dirty="0" err="1"/>
              <a:t>θοθρία</a:t>
            </a:r>
            <a:r>
              <a:rPr lang="el-GR" sz="2400" dirty="0"/>
              <a:t>) τα οποία έχουν εμποτιστεί με τη </a:t>
            </a:r>
            <a:r>
              <a:rPr lang="el-GR" sz="2400" dirty="0" err="1"/>
              <a:t>αντιμικροβιακή</a:t>
            </a:r>
            <a:r>
              <a:rPr lang="el-GR" sz="2400" dirty="0"/>
              <a:t> ουσία προς μελέτη. Στην Ιατρική Μικροβιολογία αυτή η δεύτερη τεχνική χρησιμοποιείται συχνά για να γίνει το λεγόμενο αντιβιόγραμμα για την επιλογή του αποτελεσματικότερου αντιβιοτικού, ανάλογα με τον </a:t>
            </a:r>
            <a:r>
              <a:rPr lang="el-GR" sz="2400" dirty="0" smtClean="0"/>
              <a:t>μικροοργανισμό-στόχο.</a:t>
            </a:r>
            <a:endParaRPr 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Μέτρηση Ζωνών Αναστολής σε </a:t>
            </a:r>
            <a:r>
              <a:rPr lang="el-GR" dirty="0" err="1"/>
              <a:t>τρυβλιά</a:t>
            </a:r>
            <a:r>
              <a:rPr lang="el-GR" dirty="0"/>
              <a:t> </a:t>
            </a:r>
            <a:r>
              <a:rPr lang="el-GR" dirty="0" smtClean="0"/>
              <a:t>(5 </a:t>
            </a:r>
            <a:r>
              <a:rPr lang="el-GR" dirty="0"/>
              <a:t>από </a:t>
            </a:r>
            <a:r>
              <a:rPr lang="el-GR" dirty="0" smtClean="0"/>
              <a:t>5)</a:t>
            </a:r>
            <a:endParaRPr lang="el-GR" dirty="0"/>
          </a:p>
        </p:txBody>
      </p:sp>
      <p:pic>
        <p:nvPicPr>
          <p:cNvPr id="6" name="Εικόνα 5" descr="Εικόνα 1, διαφορετικές ζώνες αναστολής μετά από προσθήκη διαφορετικών αντιμικροβιακών ουσιών με τη μέθοδο των πηγαδιών (well diffusion assay)."/>
          <p:cNvPicPr/>
          <p:nvPr/>
        </p:nvPicPr>
        <p:blipFill>
          <a:blip r:embed="rId5" cstate="print"/>
          <a:srcRect/>
          <a:stretch>
            <a:fillRect/>
          </a:stretch>
        </p:blipFill>
        <p:spPr bwMode="auto">
          <a:xfrm>
            <a:off x="971600" y="1259281"/>
            <a:ext cx="3350185" cy="3105823"/>
          </a:xfrm>
          <a:prstGeom prst="rect">
            <a:avLst/>
          </a:prstGeom>
          <a:noFill/>
          <a:ln w="9525">
            <a:noFill/>
            <a:miter lim="800000"/>
            <a:headEnd/>
            <a:tailEnd/>
          </a:ln>
        </p:spPr>
      </p:pic>
      <p:pic>
        <p:nvPicPr>
          <p:cNvPr id="7" name="Εικόνα 6" descr="Εικόνα 2, αντιβιόγραμμα για τη μελέτη αντιβιοτικής δράσης έναντι της ζύμης Candida albicans με τη μέθοδο του εμποτισμένου χαρτιού (paper diffusion assay). "/>
          <p:cNvPicPr/>
          <p:nvPr/>
        </p:nvPicPr>
        <p:blipFill>
          <a:blip r:embed="rId6" cstate="print"/>
          <a:srcRect/>
          <a:stretch>
            <a:fillRect/>
          </a:stretch>
        </p:blipFill>
        <p:spPr bwMode="auto">
          <a:xfrm>
            <a:off x="4694604" y="1259281"/>
            <a:ext cx="3189764" cy="3105823"/>
          </a:xfrm>
          <a:prstGeom prst="rect">
            <a:avLst/>
          </a:prstGeom>
          <a:noFill/>
          <a:ln w="9525">
            <a:noFill/>
            <a:miter lim="800000"/>
            <a:headEnd/>
            <a:tailEnd/>
          </a:ln>
        </p:spPr>
      </p:pic>
      <p:sp>
        <p:nvSpPr>
          <p:cNvPr id="13" name="Rectangle 3" descr=".&#10;"/>
          <p:cNvSpPr>
            <a:spLocks noGrp="1" noChangeArrowheads="1"/>
          </p:cNvSpPr>
          <p:nvPr>
            <p:ph type="body" idx="1"/>
          </p:nvPr>
        </p:nvSpPr>
        <p:spPr>
          <a:xfrm>
            <a:off x="467544" y="4365104"/>
            <a:ext cx="8219256" cy="1872208"/>
          </a:xfrm>
        </p:spPr>
        <p:txBody>
          <a:bodyPr>
            <a:noAutofit/>
          </a:bodyPr>
          <a:lstStyle/>
          <a:p>
            <a:r>
              <a:rPr lang="el-GR" b="0" dirty="0"/>
              <a:t>(α) διαφορετικές ζώνες αναστολής μετά από προσθήκη διαφορετικών </a:t>
            </a:r>
            <a:r>
              <a:rPr lang="el-GR" b="0" dirty="0" err="1"/>
              <a:t>αντιμικροβιακών</a:t>
            </a:r>
            <a:r>
              <a:rPr lang="el-GR" b="0" dirty="0"/>
              <a:t> ουσιών με τη μέθοδο των πηγαδιών (</a:t>
            </a:r>
            <a:r>
              <a:rPr lang="en-US" b="0" dirty="0"/>
              <a:t>well diffusion assay</a:t>
            </a:r>
            <a:r>
              <a:rPr lang="el-GR" b="0" dirty="0"/>
              <a:t>), (β) αντιβιόγραμμα για τη μελέτη αντιβιοτικής δράσης έναντι της ζύμης </a:t>
            </a:r>
            <a:r>
              <a:rPr lang="en-US" b="0" dirty="0"/>
              <a:t>Candida </a:t>
            </a:r>
            <a:r>
              <a:rPr lang="en-US" b="0" dirty="0" err="1"/>
              <a:t>albicans</a:t>
            </a:r>
            <a:r>
              <a:rPr lang="en-US" b="0" dirty="0"/>
              <a:t> </a:t>
            </a:r>
            <a:r>
              <a:rPr lang="el-GR" b="0" dirty="0"/>
              <a:t>με τη μέθοδο του εμποτισμένου χαρτιού (</a:t>
            </a:r>
            <a:r>
              <a:rPr lang="en-US" b="0" dirty="0"/>
              <a:t>paper diffusion assay</a:t>
            </a:r>
            <a:r>
              <a:rPr lang="el-GR" b="0" dirty="0"/>
              <a:t>).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44624"/>
            <a:ext cx="8219256" cy="226858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sz="4000" dirty="0" smtClean="0"/>
              <a:t>Μέτρηση της Ελάχιστης Ανασταλτικής Συγκέντρωσης (</a:t>
            </a:r>
            <a:r>
              <a:rPr lang="en-US" sz="4000" dirty="0" smtClean="0"/>
              <a:t>ΜΙC</a:t>
            </a:r>
            <a:r>
              <a:rPr lang="el-GR" sz="4000" dirty="0" smtClean="0"/>
              <a:t>) και Ελάχιστης Θανατηφόρου Συγκέντρωσης (</a:t>
            </a:r>
            <a:r>
              <a:rPr lang="en-US" sz="4000" dirty="0" smtClean="0"/>
              <a:t>MLC</a:t>
            </a:r>
            <a:r>
              <a:rPr lang="el-GR" sz="4000" dirty="0" smtClean="0"/>
              <a:t>)</a:t>
            </a:r>
            <a:br>
              <a:rPr lang="el-GR" sz="4000" dirty="0" smtClean="0"/>
            </a:br>
            <a:r>
              <a:rPr lang="el-GR" sz="4000" dirty="0" smtClean="0"/>
              <a:t>(1 από 5)</a:t>
            </a:r>
            <a:endParaRPr lang="el-GR" sz="4000" dirty="0"/>
          </a:p>
        </p:txBody>
      </p:sp>
      <p:sp>
        <p:nvSpPr>
          <p:cNvPr id="3" name="Ορθογώνιο 2" descr="Κατά τη μέθοδο αυτή ενσωματώνουμε την αντιμικροβιακή ουσία προς μελέτη σε υγρό θρεπτικό υπόστρωμα γενικής χρήσης (παραδείγματος χάριν Τryptone Soya Broth, Nutrient Broth, και λοιπά), σε διαδοχικές αύξουσες συγκεντρώσεις μέσα σε δοκιμαστικούς σωλήνες που περιέχουν συγκεκριμένο όγκο υποστρώματος (παραδείγματος χάριν δέκα ml). Στη συνέχεια εμβολιάζουμε μία μικρή ποσότητα εμβολίου (παραδείγματος χάριν μηδέν κόμμα ένα ml εναιώρημα κυττάρων) από τον μικροοργανισμό-στόχο και επωάζουμε τους δοκιμαστικούς σωλήνες σε κατάλληλη θερμοκρασία και χρόνο ανάλογα με τον μικροοργανισμό. Κάνουμε επιπλέον και έναν μάρτυρα με το ίδιο εμβόλιο αλλά χωρίς την αντιμικροβιακή ουσία, για να βεβαιωθούμε ότι υπάρχει ανάπτυξη του μικροοργανισμού στο συγκεκριμένο υπόστρωμα όταν απουσιάζει η αντιμικροβιακή ουσία.&#10;"/>
          <p:cNvSpPr/>
          <p:nvPr/>
        </p:nvSpPr>
        <p:spPr>
          <a:xfrm>
            <a:off x="467544" y="2298352"/>
            <a:ext cx="8219256" cy="4154984"/>
          </a:xfrm>
          <a:prstGeom prst="rect">
            <a:avLst/>
          </a:prstGeom>
        </p:spPr>
        <p:txBody>
          <a:bodyPr wrap="square">
            <a:spAutoFit/>
          </a:bodyPr>
          <a:lstStyle/>
          <a:p>
            <a:r>
              <a:rPr lang="el-GR" sz="2200" dirty="0"/>
              <a:t>Κατά τη μέθοδο αυτή ενσωματώνουμε την </a:t>
            </a:r>
            <a:r>
              <a:rPr lang="el-GR" sz="2200" dirty="0" err="1"/>
              <a:t>αντιμικροβιακή</a:t>
            </a:r>
            <a:r>
              <a:rPr lang="el-GR" sz="2200" dirty="0"/>
              <a:t> ουσία προς μελέτη σε υγρό θρεπτικό υπόστρωμα γενικής χρήσης (π.χ. Τ</a:t>
            </a:r>
            <a:r>
              <a:rPr lang="en-US" sz="2200" dirty="0" err="1"/>
              <a:t>ryptone</a:t>
            </a:r>
            <a:r>
              <a:rPr lang="en-US" sz="2200" dirty="0"/>
              <a:t> Soya Broth</a:t>
            </a:r>
            <a:r>
              <a:rPr lang="el-GR" sz="2200" dirty="0"/>
              <a:t>, </a:t>
            </a:r>
            <a:r>
              <a:rPr lang="en-US" sz="2200" dirty="0"/>
              <a:t>Nutrient Broth</a:t>
            </a:r>
            <a:r>
              <a:rPr lang="el-GR" sz="2200" dirty="0"/>
              <a:t>, κλπ), σε διαδοχικές αύξουσες συγκεντρώσεις μέσα σε δοκιμαστικούς σωλήνες που περιέχουν συγκεκριμένο όγκο υποστρώματος (π.χ. 10</a:t>
            </a:r>
            <a:r>
              <a:rPr lang="en-US" sz="2200" dirty="0"/>
              <a:t>ml</a:t>
            </a:r>
            <a:r>
              <a:rPr lang="el-GR" sz="2200" dirty="0"/>
              <a:t>). Στη συνέχεια εμβολιάζουμε μία μικρή ποσότητα εμβολίου (π.χ. 0,1</a:t>
            </a:r>
            <a:r>
              <a:rPr lang="en-US" sz="2200" dirty="0"/>
              <a:t>ml</a:t>
            </a:r>
            <a:r>
              <a:rPr lang="el-GR" sz="2200" dirty="0"/>
              <a:t> εναιώρημα κυττάρων) από τον μικροοργανισμό-στόχο και επωάζουμε τους δοκιμαστικούς σωλήνες σε κατάλληλη θερμοκρασία και χρόνο ανάλογα με τον μικροοργανισμό. Κάνουμε επιπλέον και έναν μάρτυρα με το ίδιο εμβόλιο αλλά χωρίς την </a:t>
            </a:r>
            <a:r>
              <a:rPr lang="el-GR" sz="2200" dirty="0" err="1"/>
              <a:t>αντιμικροβιακή</a:t>
            </a:r>
            <a:r>
              <a:rPr lang="el-GR" sz="2200" dirty="0"/>
              <a:t> ουσία, για να βεβαιωθούμε ότι υπάρχει ανάπτυξη του μικροοργανισμού στο συγκεκριμένο υπόστρωμα όταν απουσιάζει η </a:t>
            </a:r>
            <a:r>
              <a:rPr lang="el-GR" sz="2200" dirty="0" err="1"/>
              <a:t>αντιμικροβιακή</a:t>
            </a:r>
            <a:r>
              <a:rPr lang="el-GR" sz="2200" dirty="0"/>
              <a:t> ουσία.</a:t>
            </a:r>
            <a:endParaRPr lang="el-GR" sz="2200" dirty="0" smtClean="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219657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Μέτρηση της Ελάχιστης Ανασταλτικής Συγκέντρωσης (</a:t>
            </a:r>
            <a:r>
              <a:rPr lang="en-US" dirty="0"/>
              <a:t>ΜΙC</a:t>
            </a:r>
            <a:r>
              <a:rPr lang="el-GR" dirty="0"/>
              <a:t>) και Ελάχιστης Θανατηφόρου Συγκέντρωσης (</a:t>
            </a:r>
            <a:r>
              <a:rPr lang="en-US" dirty="0"/>
              <a:t>MLC</a:t>
            </a:r>
            <a:r>
              <a:rPr lang="el-GR" dirty="0"/>
              <a:t>)</a:t>
            </a:r>
            <a:br>
              <a:rPr lang="el-GR" dirty="0"/>
            </a:br>
            <a:r>
              <a:rPr lang="el-GR" dirty="0" smtClean="0"/>
              <a:t>(2 </a:t>
            </a:r>
            <a:r>
              <a:rPr lang="el-GR" dirty="0"/>
              <a:t>από </a:t>
            </a:r>
            <a:r>
              <a:rPr lang="el-GR" dirty="0" smtClean="0"/>
              <a:t>5)</a:t>
            </a:r>
            <a:endParaRPr lang="el-GR" dirty="0"/>
          </a:p>
        </p:txBody>
      </p:sp>
      <p:sp>
        <p:nvSpPr>
          <p:cNvPr id="2" name="Ορθογώνιο 1" descr="‘Εστω ότι έχουμε προσθέσει την αντιμικροβιακή ουσία σε διαδοχικές συγκεντρώσεις 0 (μάρτυρας), 0,5 , 1, 2, 3, 5 g/l. Aν για παράδειγμα μετά την επώαση παρατηρήσουμε ανάπτυξη του μικροοργανισμού υπό τη μορφή ιζήματος/θολώματος (για βακτήρια/ζύμες) ή επιφανειακή ανάπτυξη μυκκηλίου (για μύκητες) στις συγκεντρώσεις 0, 0,5, 1 g/l αλλά δεν υπάρχει ανάπτυξη στις επόμενες συγκεντρώσεις τότε η MIC=2g/l (ελάχιστη ανασταλτική συγκέντρωση). &#10;"/>
          <p:cNvSpPr/>
          <p:nvPr/>
        </p:nvSpPr>
        <p:spPr>
          <a:xfrm>
            <a:off x="467544" y="2686268"/>
            <a:ext cx="8219256" cy="3046988"/>
          </a:xfrm>
          <a:prstGeom prst="rect">
            <a:avLst/>
          </a:prstGeom>
        </p:spPr>
        <p:txBody>
          <a:bodyPr wrap="square">
            <a:spAutoFit/>
          </a:bodyPr>
          <a:lstStyle/>
          <a:p>
            <a:r>
              <a:rPr lang="el-GR" sz="2400" dirty="0"/>
              <a:t>‘</a:t>
            </a:r>
            <a:r>
              <a:rPr lang="el-GR" sz="2400" dirty="0" err="1"/>
              <a:t>Εστω</a:t>
            </a:r>
            <a:r>
              <a:rPr lang="el-GR" sz="2400" dirty="0"/>
              <a:t> ότι έχουμε προσθέσει την </a:t>
            </a:r>
            <a:r>
              <a:rPr lang="el-GR" sz="2400" dirty="0" err="1"/>
              <a:t>αντιμικροβιακή</a:t>
            </a:r>
            <a:r>
              <a:rPr lang="el-GR" sz="2400" dirty="0"/>
              <a:t> ουσία σε διαδοχικές συγκεντρώσεις 0 (μάρτυρας), 0,5 , 1, 2, 3, 5 </a:t>
            </a:r>
            <a:r>
              <a:rPr lang="en-US" sz="2400" dirty="0"/>
              <a:t>g</a:t>
            </a:r>
            <a:r>
              <a:rPr lang="el-GR" sz="2400" dirty="0"/>
              <a:t>/</a:t>
            </a:r>
            <a:r>
              <a:rPr lang="en-US" sz="2400" dirty="0"/>
              <a:t>l</a:t>
            </a:r>
            <a:r>
              <a:rPr lang="el-GR" sz="2400" dirty="0"/>
              <a:t>. </a:t>
            </a:r>
            <a:r>
              <a:rPr lang="en-US" sz="2400" dirty="0"/>
              <a:t>A</a:t>
            </a:r>
            <a:r>
              <a:rPr lang="el-GR" sz="2400" dirty="0"/>
              <a:t>ν για παράδειγμα μετά την επώαση παρατηρήσουμε ανάπτυξη του μικροοργανισμού υπό τη μορφή ιζήματος/θολώματος (για βακτήρια/ζύμες) ή επιφανειακή ανάπτυξη </a:t>
            </a:r>
            <a:r>
              <a:rPr lang="el-GR" sz="2400" dirty="0" err="1"/>
              <a:t>μυκκηλίου</a:t>
            </a:r>
            <a:r>
              <a:rPr lang="el-GR" sz="2400" dirty="0"/>
              <a:t> (για μύκητες) στις συγκεντρώσεις 0, 0,5, 1 </a:t>
            </a:r>
            <a:r>
              <a:rPr lang="en-US" sz="2400" dirty="0"/>
              <a:t>g</a:t>
            </a:r>
            <a:r>
              <a:rPr lang="el-GR" sz="2400" dirty="0"/>
              <a:t>/</a:t>
            </a:r>
            <a:r>
              <a:rPr lang="en-US" sz="2400" dirty="0"/>
              <a:t>l</a:t>
            </a:r>
            <a:r>
              <a:rPr lang="el-GR" sz="2400" dirty="0"/>
              <a:t> αλλά δεν υπάρχει ανάπτυξη στις επόμενες συγκεντρώσεις τότε η </a:t>
            </a:r>
            <a:r>
              <a:rPr lang="en-US" sz="2400" dirty="0"/>
              <a:t>MIC</a:t>
            </a:r>
            <a:r>
              <a:rPr lang="el-GR" sz="2400" dirty="0"/>
              <a:t>=2</a:t>
            </a:r>
            <a:r>
              <a:rPr lang="en-US" sz="2400" dirty="0"/>
              <a:t>g</a:t>
            </a:r>
            <a:r>
              <a:rPr lang="el-GR" sz="2400" dirty="0"/>
              <a:t>/</a:t>
            </a:r>
            <a:r>
              <a:rPr lang="en-US" sz="2400" dirty="0"/>
              <a:t>l </a:t>
            </a:r>
            <a:r>
              <a:rPr lang="el-GR" sz="2400" dirty="0"/>
              <a:t>(ελάχιστη ανασταλτική συγκέντρωση).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285"/>
            <a:ext cx="8424936" cy="2268587"/>
          </a:xfrm>
        </p:spPr>
        <p:txBody>
          <a:bodyPr>
            <a:normAutofit fontScale="90000"/>
          </a:bodyPr>
          <a:lstStyle/>
          <a:p>
            <a:r>
              <a:rPr lang="el-GR" dirty="0"/>
              <a:t>Μέτρηση της Ελάχιστης Ανασταλτικής Συγκέντρωσης (</a:t>
            </a:r>
            <a:r>
              <a:rPr lang="en-US" dirty="0"/>
              <a:t>ΜΙC</a:t>
            </a:r>
            <a:r>
              <a:rPr lang="el-GR" dirty="0"/>
              <a:t>) και Ελάχιστης Θανατηφόρου Συγκέντρωσης (</a:t>
            </a:r>
            <a:r>
              <a:rPr lang="en-US" dirty="0"/>
              <a:t>MLC</a:t>
            </a:r>
            <a:r>
              <a:rPr lang="el-GR" dirty="0"/>
              <a:t>)</a:t>
            </a:r>
            <a:br>
              <a:rPr lang="el-GR" dirty="0"/>
            </a:br>
            <a:r>
              <a:rPr lang="el-GR" dirty="0" smtClean="0"/>
              <a:t>(3 </a:t>
            </a:r>
            <a:r>
              <a:rPr lang="el-GR" dirty="0"/>
              <a:t>από </a:t>
            </a:r>
            <a:r>
              <a:rPr lang="el-GR" dirty="0" smtClean="0"/>
              <a:t>5)</a:t>
            </a:r>
            <a:endParaRPr lang="el-GR" dirty="0"/>
          </a:p>
        </p:txBody>
      </p:sp>
      <p:sp>
        <p:nvSpPr>
          <p:cNvPr id="6" name="Ορθογώνιο 5" descr="Για να βρούμε την ελάχιστη θανατηφόρο συγκέντρωση ανακαλλιεργούμε μια μικρή ποσότητα εμβολίου από τους σωλήνες όπου παρατηρήσαμε αναστολή (δηαδή από τους σωλήνες που είχαν 2, 3 και 5g/l) σε αντίστοιχους νέους σωλήνες με φρέσκο θρεπτικό υπόστρωμα που δεν περιέχει την αντιμικροβιακή ουσία, ή σε στερεό θρεπτικό υπόστρωμα χωρίς την αντιμικροβιακή ουσία. Για να δούμε αν το εμβόλιο ήταν ζωντανό, επωάζουμε αυτή τη δεύτερη σειρά σωλήνων ή τρυβλίων και η συγκέντρωση στην οποία δεν παρατηρούμε ανάπτυξη είναι η ελάχιστη θανατηφόρος συγκέντρωση.&#10;"/>
          <p:cNvSpPr/>
          <p:nvPr/>
        </p:nvSpPr>
        <p:spPr>
          <a:xfrm>
            <a:off x="467544" y="2451660"/>
            <a:ext cx="8208912" cy="3785652"/>
          </a:xfrm>
          <a:prstGeom prst="rect">
            <a:avLst/>
          </a:prstGeom>
        </p:spPr>
        <p:txBody>
          <a:bodyPr wrap="square">
            <a:spAutoFit/>
          </a:bodyPr>
          <a:lstStyle/>
          <a:p>
            <a:pPr marL="342900" indent="-342900">
              <a:buFont typeface="Wingdings" panose="05000000000000000000" pitchFamily="2" charset="2"/>
              <a:buChar char="§"/>
            </a:pPr>
            <a:r>
              <a:rPr lang="el-GR" sz="2400" dirty="0"/>
              <a:t>Για να βρούμε την ελάχιστη θανατηφόρο συγκέντρωση </a:t>
            </a:r>
            <a:r>
              <a:rPr lang="el-GR" sz="2400" dirty="0" err="1"/>
              <a:t>ανακαλλιεργούμε</a:t>
            </a:r>
            <a:r>
              <a:rPr lang="el-GR" sz="2400" dirty="0"/>
              <a:t> μια μικρή ποσότητα εμβολίου από τους σωλήνες όπου παρατηρήσαμε αναστολή (δηλ. από τους σωλήνες που είχαν 2, 3 και 5</a:t>
            </a:r>
            <a:r>
              <a:rPr lang="en-US" sz="2400" dirty="0"/>
              <a:t>g</a:t>
            </a:r>
            <a:r>
              <a:rPr lang="el-GR" sz="2400" dirty="0"/>
              <a:t>/</a:t>
            </a:r>
            <a:r>
              <a:rPr lang="en-US" sz="2400" dirty="0"/>
              <a:t>l</a:t>
            </a:r>
            <a:r>
              <a:rPr lang="el-GR" sz="2400" dirty="0"/>
              <a:t>) σε αντίστοιχους νέους σωλήνες με φρέσκο θρεπτικό υπόστρωμα που δεν περιέχει την </a:t>
            </a:r>
            <a:r>
              <a:rPr lang="el-GR" sz="2400" dirty="0" err="1"/>
              <a:t>αντιμικροβιακή</a:t>
            </a:r>
            <a:r>
              <a:rPr lang="el-GR" sz="2400" dirty="0"/>
              <a:t> ουσία, ή σε στερεό θρεπτικό υπόστρωμα χωρίς την </a:t>
            </a:r>
            <a:r>
              <a:rPr lang="el-GR" sz="2400" dirty="0" err="1"/>
              <a:t>αντιμικροβιακή</a:t>
            </a:r>
            <a:r>
              <a:rPr lang="el-GR" sz="2400" dirty="0"/>
              <a:t> ουσία. Για να δούμε αν το εμβόλιο ήταν ζωντανό, επωάζουμε αυτή τη δεύτερη σειρά σωλήνων ή </a:t>
            </a:r>
            <a:r>
              <a:rPr lang="el-GR" sz="2400" dirty="0" err="1"/>
              <a:t>τρυβλίων</a:t>
            </a:r>
            <a:r>
              <a:rPr lang="el-GR" sz="2400" dirty="0"/>
              <a:t> και η συγκέντρωση στην οποία δεν παρατηρούμε ανάπτυξη είναι η ελάχιστη θανατηφόρος συγκέντρωση.</a:t>
            </a:r>
            <a:endParaRPr 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57956" y="8285"/>
            <a:ext cx="8318500" cy="2196579"/>
          </a:xfrm>
        </p:spPr>
        <p:txBody>
          <a:bodyPr>
            <a:noAutofit/>
          </a:bodyPr>
          <a:lstStyle/>
          <a:p>
            <a:r>
              <a:rPr lang="el-GR" sz="4000" dirty="0"/>
              <a:t>Μέτρηση της Ελάχιστης Ανασταλτικής Συγκέντρωσης (</a:t>
            </a:r>
            <a:r>
              <a:rPr lang="en-US" sz="4000" dirty="0"/>
              <a:t>ΜΙC</a:t>
            </a:r>
            <a:r>
              <a:rPr lang="el-GR" sz="4000" dirty="0"/>
              <a:t>) και Ελάχιστης Θανατηφόρου Συγκέντρωσης (</a:t>
            </a:r>
            <a:r>
              <a:rPr lang="en-US" sz="4000" dirty="0"/>
              <a:t>MLC</a:t>
            </a:r>
            <a:r>
              <a:rPr lang="el-GR" sz="4000" dirty="0"/>
              <a:t>)</a:t>
            </a:r>
            <a:br>
              <a:rPr lang="el-GR" sz="4000" dirty="0"/>
            </a:br>
            <a:r>
              <a:rPr lang="el-GR" sz="4000" dirty="0" smtClean="0"/>
              <a:t>(4 </a:t>
            </a:r>
            <a:r>
              <a:rPr lang="el-GR" sz="4000" dirty="0"/>
              <a:t>από </a:t>
            </a:r>
            <a:r>
              <a:rPr lang="el-GR" sz="4000" dirty="0" smtClean="0"/>
              <a:t>5)</a:t>
            </a:r>
            <a:endParaRPr lang="el-GR" sz="4000" dirty="0"/>
          </a:p>
        </p:txBody>
      </p:sp>
      <p:sp>
        <p:nvSpPr>
          <p:cNvPr id="10" name="TextBox 4" descr="Για παράδειγμα αν μετά την ανακαλλιέργεια σε υπόστρωμα χωρίς την ανασταλτική ουσία παρατηρήσουμε ανάπτυξη από το εμβόλιο που προήλθε από τον αρχικό σωλήνα με συγκέντρωση 3g/l, αλλά δεν παρατηρήσουμε ανάπτυξη για τις συγκεντρώσεις 3 και 5g/l, τότε η MLC=3 g/l. &#10;"/>
          <p:cNvSpPr txBox="1">
            <a:spLocks noChangeArrowheads="1"/>
          </p:cNvSpPr>
          <p:nvPr>
            <p:custDataLst>
              <p:tags r:id="rId3"/>
            </p:custDataLst>
          </p:nvPr>
        </p:nvSpPr>
        <p:spPr bwMode="auto">
          <a:xfrm>
            <a:off x="357956" y="2858160"/>
            <a:ext cx="8318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400" dirty="0"/>
              <a:t>Π.χ. αν μετά την </a:t>
            </a:r>
            <a:r>
              <a:rPr lang="el-GR" sz="2400" dirty="0" err="1"/>
              <a:t>ανακαλλιέργεια</a:t>
            </a:r>
            <a:r>
              <a:rPr lang="el-GR" sz="2400" dirty="0"/>
              <a:t> σε υπόστρωμα χωρίς την ανασταλτική ουσία παρατηρήσουμε ανάπτυξη από το εμβόλιο που προήλθε από τον αρχικό σωλήνα με συγκέντρωση 3</a:t>
            </a:r>
            <a:r>
              <a:rPr lang="en-US" sz="2400" dirty="0"/>
              <a:t>g</a:t>
            </a:r>
            <a:r>
              <a:rPr lang="el-GR" sz="2400" dirty="0"/>
              <a:t>/</a:t>
            </a:r>
            <a:r>
              <a:rPr lang="en-US" sz="2400" dirty="0"/>
              <a:t>l</a:t>
            </a:r>
            <a:r>
              <a:rPr lang="el-GR" sz="2400" dirty="0"/>
              <a:t>, αλλά δεν παρατηρήσουμε ανάπτυξη για τις συγκεντρώσεις 3 και 5</a:t>
            </a:r>
            <a:r>
              <a:rPr lang="en-US" sz="2400" dirty="0"/>
              <a:t>g</a:t>
            </a:r>
            <a:r>
              <a:rPr lang="el-GR" sz="2400" dirty="0"/>
              <a:t>/</a:t>
            </a:r>
            <a:r>
              <a:rPr lang="en-US" sz="2400" dirty="0"/>
              <a:t>l</a:t>
            </a:r>
            <a:r>
              <a:rPr lang="el-GR" sz="2400" dirty="0"/>
              <a:t>, τότε η </a:t>
            </a:r>
            <a:r>
              <a:rPr lang="en-US" sz="2400" dirty="0"/>
              <a:t>MLC</a:t>
            </a:r>
            <a:r>
              <a:rPr lang="el-GR" sz="2400" dirty="0"/>
              <a:t>=3 </a:t>
            </a:r>
            <a:r>
              <a:rPr lang="en-US" sz="2400" dirty="0"/>
              <a:t>g</a:t>
            </a:r>
            <a:r>
              <a:rPr lang="el-GR" sz="2400" dirty="0"/>
              <a:t>/</a:t>
            </a:r>
            <a:r>
              <a:rPr lang="en-US" sz="2400" dirty="0"/>
              <a:t>l</a:t>
            </a:r>
            <a:r>
              <a:rPr lang="el-GR" sz="2400" dirty="0"/>
              <a:t>. </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44624"/>
            <a:ext cx="7772400" cy="2226171"/>
          </a:xfrm>
        </p:spPr>
        <p:txBody>
          <a:bodyPr>
            <a:normAutofit fontScale="90000"/>
          </a:bodyPr>
          <a:lstStyle/>
          <a:p>
            <a:pPr algn="ctr"/>
            <a:r>
              <a:rPr lang="el-GR" dirty="0"/>
              <a:t>Μέτρηση της Ελάχιστης Ανασταλτικής Συγκέντρωσης (</a:t>
            </a:r>
            <a:r>
              <a:rPr lang="en-US" dirty="0"/>
              <a:t>ΜΙC</a:t>
            </a:r>
            <a:r>
              <a:rPr lang="el-GR" dirty="0"/>
              <a:t>) και Ελάχιστης Θανατηφόρου Συγκέντρωσης (</a:t>
            </a:r>
            <a:r>
              <a:rPr lang="en-US" dirty="0"/>
              <a:t>MLC</a:t>
            </a:r>
            <a:r>
              <a:rPr lang="el-GR" dirty="0"/>
              <a:t>)</a:t>
            </a:r>
            <a:br>
              <a:rPr lang="el-GR" dirty="0"/>
            </a:br>
            <a:r>
              <a:rPr lang="el-GR" dirty="0" smtClean="0"/>
              <a:t>(5 </a:t>
            </a:r>
            <a:r>
              <a:rPr lang="el-GR" dirty="0"/>
              <a:t>από </a:t>
            </a:r>
            <a:r>
              <a:rPr lang="el-GR" dirty="0" smtClean="0"/>
              <a:t>5)</a:t>
            </a:r>
            <a:endParaRPr lang="el-GR" dirty="0"/>
          </a:p>
        </p:txBody>
      </p:sp>
      <p:pic>
        <p:nvPicPr>
          <p:cNvPr id="6" name="Εικόνα 5" descr="Εικόνα, Σχηματική περιγραφή της μεθόδου ΜΙC/MBC. To σκούρο χρώμα στους σωλήνες σημαίνει μικροβιακή ανάπτυξη, το λευκό σημαίνει αδυναμία ανάπτυξης. Στο παραπάνω παράδειγμα η ελάχιστη ανασταλτική συγκέντρωση-MIC (πρώτη σειρά σωλήνων με αντιμικροβιακή ουσία) είναι η συγκέντρωση 2 (π.χ. g/l), ενώ η Ελάχιστη Βακτηριοκτόνος Συγκέντρωση-ΜΒC (δεύτερη σειρά σωλήνων χωρίς την αντιμικροβιακή ουσία) είναι η 8 (π.χ. g/l).  "/>
          <p:cNvPicPr/>
          <p:nvPr/>
        </p:nvPicPr>
        <p:blipFill>
          <a:blip r:embed="rId5" cstate="print"/>
          <a:srcRect/>
          <a:stretch>
            <a:fillRect/>
          </a:stretch>
        </p:blipFill>
        <p:spPr bwMode="auto">
          <a:xfrm>
            <a:off x="755576" y="2348880"/>
            <a:ext cx="7488832" cy="4019872"/>
          </a:xfrm>
          <a:prstGeom prst="rect">
            <a:avLst/>
          </a:prstGeom>
          <a:noFill/>
          <a:ln w="9525">
            <a:noFill/>
            <a:miter lim="800000"/>
            <a:headEnd/>
            <a:tailEnd/>
          </a:ln>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049635"/>
            <a:ext cx="8229600" cy="1523381"/>
          </a:xfrm>
        </p:spPr>
        <p:txBody>
          <a:bodyPr>
            <a:normAutofit/>
          </a:bodyPr>
          <a:lstStyle/>
          <a:p>
            <a:pPr marL="0"/>
            <a:r>
              <a:rPr lang="el-GR" sz="2800" dirty="0" smtClean="0"/>
              <a:t>Εξοικείωση των φοιτητών με τις μεθόδους μελέτης της </a:t>
            </a:r>
            <a:r>
              <a:rPr lang="el-GR" sz="2800" dirty="0" err="1" smtClean="0"/>
              <a:t>αντιμικροβιακής</a:t>
            </a:r>
            <a:r>
              <a:rPr lang="el-GR" sz="2800" dirty="0" smtClean="0"/>
              <a:t> δράσης </a:t>
            </a:r>
            <a:r>
              <a:rPr lang="en-US" sz="2800" dirty="0" smtClean="0"/>
              <a:t>in vitro </a:t>
            </a:r>
            <a:r>
              <a:rPr lang="el-GR" sz="2800" dirty="0" smtClean="0"/>
              <a:t>(μέθοδος </a:t>
            </a:r>
            <a:r>
              <a:rPr lang="en-US" sz="2800" dirty="0" smtClean="0"/>
              <a:t>ΜΙC-MBC</a:t>
            </a:r>
            <a:r>
              <a:rPr lang="el-GR" sz="2800" dirty="0" smtClean="0"/>
              <a:t>, μέθοδος μέτρηση ζωνών αναστολής σε </a:t>
            </a:r>
            <a:r>
              <a:rPr lang="el-GR" sz="2800" dirty="0" err="1" smtClean="0"/>
              <a:t>τρυβλία</a:t>
            </a:r>
            <a:r>
              <a:rPr lang="el-GR" sz="2800" dirty="0" smtClean="0"/>
              <a:t>).</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descr="Μέθοδοι μελέτης της αντιμικροβιακής δράσης in vitro (μέθοδος ΜΙC-MBC, μέτρηση ζωνών αναστολής σε τρυβλία).&#10;"/>
          <p:cNvSpPr>
            <a:spLocks noGrp="1"/>
          </p:cNvSpPr>
          <p:nvPr>
            <p:ph idx="1"/>
          </p:nvPr>
        </p:nvSpPr>
        <p:spPr>
          <a:xfrm>
            <a:off x="467544" y="2287413"/>
            <a:ext cx="8208912" cy="1861667"/>
          </a:xfrm>
        </p:spPr>
        <p:txBody>
          <a:bodyPr>
            <a:noAutofit/>
          </a:bodyPr>
          <a:lstStyle/>
          <a:p>
            <a:pPr>
              <a:buFont typeface="Wingdings" pitchFamily="2" charset="2"/>
              <a:buChar char="§"/>
            </a:pPr>
            <a:r>
              <a:rPr lang="el-GR" dirty="0" smtClean="0"/>
              <a:t>Μέθοδοι μελέτης της </a:t>
            </a:r>
            <a:r>
              <a:rPr lang="el-GR" dirty="0" err="1" smtClean="0"/>
              <a:t>αντιμικροβιακής</a:t>
            </a:r>
            <a:r>
              <a:rPr lang="el-GR" dirty="0" smtClean="0"/>
              <a:t> δράσης </a:t>
            </a:r>
            <a:r>
              <a:rPr lang="en-US" dirty="0" smtClean="0"/>
              <a:t>in vitro</a:t>
            </a:r>
            <a:r>
              <a:rPr lang="el-GR" dirty="0" smtClean="0"/>
              <a:t> (μέθοδος ΜΙ</a:t>
            </a:r>
            <a:r>
              <a:rPr lang="en-US" dirty="0" smtClean="0"/>
              <a:t>C</a:t>
            </a:r>
            <a:r>
              <a:rPr lang="el-GR" dirty="0" smtClean="0"/>
              <a:t>-</a:t>
            </a:r>
            <a:r>
              <a:rPr lang="en-US" dirty="0" smtClean="0"/>
              <a:t>MBC</a:t>
            </a:r>
            <a:r>
              <a:rPr lang="el-GR" dirty="0" smtClean="0"/>
              <a:t>, μέτρηση ζωνών αναστολής σε </a:t>
            </a:r>
            <a:r>
              <a:rPr lang="el-GR" dirty="0" err="1" smtClean="0"/>
              <a:t>τρυβλία</a:t>
            </a:r>
            <a:r>
              <a:rPr lang="el-GR" dirty="0" smtClean="0"/>
              <a:t>).</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584176"/>
          </a:xfrm>
        </p:spPr>
        <p:txBody>
          <a:bodyPr>
            <a:noAutofit/>
          </a:bodyPr>
          <a:lstStyle/>
          <a:p>
            <a:r>
              <a:rPr lang="el-GR" sz="4000" dirty="0" smtClean="0"/>
              <a:t>Μέθοδοι μελέτης της </a:t>
            </a:r>
            <a:r>
              <a:rPr lang="el-GR" sz="4000" dirty="0" err="1" smtClean="0"/>
              <a:t>αντιμικροβιακής</a:t>
            </a:r>
            <a:r>
              <a:rPr lang="el-GR" sz="4000" dirty="0" smtClean="0"/>
              <a:t> δράσης </a:t>
            </a:r>
            <a:r>
              <a:rPr lang="en-US" sz="4000" dirty="0" smtClean="0"/>
              <a:t>in vitro </a:t>
            </a:r>
            <a:r>
              <a:rPr lang="el-GR" sz="4000" dirty="0" smtClean="0"/>
              <a:t>(μέθοδος </a:t>
            </a:r>
            <a:r>
              <a:rPr lang="en-US" sz="4000" dirty="0" smtClean="0"/>
              <a:t>ΜΙC-MBC</a:t>
            </a:r>
            <a:r>
              <a:rPr lang="el-GR" sz="4000" dirty="0" smtClean="0"/>
              <a:t>) (1 από 4)</a:t>
            </a:r>
            <a:endParaRPr lang="el-GR" sz="4000" dirty="0"/>
          </a:p>
        </p:txBody>
      </p:sp>
      <p:sp>
        <p:nvSpPr>
          <p:cNvPr id="23" name="Rectangle 3" descr="Σε πολλές περιπτώσεις μελέτης ή ανάπτυξης νέων αντιβιοτικών ή αντιμικροβακών γενικά ουσιών (όπως τα συντηρητικά των τροφίμων) ή για τη μελέτη της επίδρασης φυσικών αντιμικροβιακών ουσιών στους μικροοργανισμούς (όπως τα αιθέρια έλαια, οι φαινολικές ουσίες, οι βακτηριοσίνες, και λοιπά) υπάρχει η ανάγκη συγκριτικής μελέτης της δράσης των ουσιών αυτών για να διακριβωθεί ποια ουσία έχει τη μεγαλύτερη αντιμικροβιακή δράση ή σε ποια συγκέντρωση έχουμε επαρκή αντιμικροβιακή δράση, ή ποια είναι ελάχιστη συγκέντρωση που απαιτείται για την αντιμικροβιακή δράση. &#10;"/>
          <p:cNvSpPr>
            <a:spLocks noGrp="1" noChangeArrowheads="1"/>
          </p:cNvSpPr>
          <p:nvPr>
            <p:ph idx="1"/>
            <p:custDataLst>
              <p:tags r:id="rId3"/>
            </p:custDataLst>
          </p:nvPr>
        </p:nvSpPr>
        <p:spPr>
          <a:xfrm>
            <a:off x="457200" y="1988840"/>
            <a:ext cx="8229600" cy="4151486"/>
          </a:xfrm>
        </p:spPr>
        <p:txBody>
          <a:bodyPr>
            <a:noAutofit/>
          </a:bodyPr>
          <a:lstStyle/>
          <a:p>
            <a:r>
              <a:rPr lang="el-GR" sz="2400" dirty="0"/>
              <a:t>Σε πολλές περιπτώσεις μελέτης ή ανάπτυξης νέων αντιβιοτικών ή </a:t>
            </a:r>
            <a:r>
              <a:rPr lang="el-GR" sz="2400" dirty="0" err="1"/>
              <a:t>αντιμικροβακών</a:t>
            </a:r>
            <a:r>
              <a:rPr lang="el-GR" sz="2400" dirty="0"/>
              <a:t> γενικά ουσιών (όπως τα συντηρητικά των τροφίμων) ή για τη μελέτη της επίδρασης φυσικών </a:t>
            </a:r>
            <a:r>
              <a:rPr lang="el-GR" sz="2400" dirty="0" err="1"/>
              <a:t>αντιμικροβιακών</a:t>
            </a:r>
            <a:r>
              <a:rPr lang="el-GR" sz="2400" dirty="0"/>
              <a:t> ουσιών στους μικροοργανισμούς (όπως τα αιθέρια έλαια, οι </a:t>
            </a:r>
            <a:r>
              <a:rPr lang="el-GR" sz="2400" dirty="0" err="1"/>
              <a:t>φαινολικές</a:t>
            </a:r>
            <a:r>
              <a:rPr lang="el-GR" sz="2400" dirty="0"/>
              <a:t> ουσίες, οι </a:t>
            </a:r>
            <a:r>
              <a:rPr lang="el-GR" sz="2400" dirty="0" err="1"/>
              <a:t>βακτηριοσίνες</a:t>
            </a:r>
            <a:r>
              <a:rPr lang="el-GR" sz="2400" dirty="0"/>
              <a:t>, κλπ) υπάρχει η ανάγκη συγκριτικής μελέτης της δράσης των ουσιών αυτών για να διακριβωθεί ποια ουσία έχει τη μεγαλύτερη </a:t>
            </a:r>
            <a:r>
              <a:rPr lang="el-GR" sz="2400" dirty="0" err="1"/>
              <a:t>αντιμικροβιακή</a:t>
            </a:r>
            <a:r>
              <a:rPr lang="el-GR" sz="2400" dirty="0"/>
              <a:t> δράση ή σε ποια συγκέντρωση έχουμε επαρκή </a:t>
            </a:r>
            <a:r>
              <a:rPr lang="el-GR" sz="2400" dirty="0" err="1"/>
              <a:t>αντιμικροβιακή</a:t>
            </a:r>
            <a:r>
              <a:rPr lang="el-GR" sz="2400" dirty="0"/>
              <a:t> δράση, ή ποια είναι ελάχιστη συγκέντρωση που απαιτείται για την </a:t>
            </a:r>
            <a:r>
              <a:rPr lang="el-GR" sz="2400" dirty="0" err="1"/>
              <a:t>αντιμικροβιακή</a:t>
            </a:r>
            <a:r>
              <a:rPr lang="el-GR" sz="2400" dirty="0"/>
              <a:t> δράση.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656184"/>
          </a:xfrm>
        </p:spPr>
        <p:txBody>
          <a:bodyPr>
            <a:noAutofit/>
          </a:bodyPr>
          <a:lstStyle/>
          <a:p>
            <a:r>
              <a:rPr lang="el-GR" sz="4000" dirty="0" smtClean="0"/>
              <a:t>Μέθοδοι μελέτης της </a:t>
            </a:r>
            <a:r>
              <a:rPr lang="el-GR" sz="4000" dirty="0" err="1" smtClean="0"/>
              <a:t>αντιμικροβιακής</a:t>
            </a:r>
            <a:r>
              <a:rPr lang="el-GR" sz="4000" dirty="0" smtClean="0"/>
              <a:t> δράσης </a:t>
            </a:r>
            <a:r>
              <a:rPr lang="en-US" sz="4000" dirty="0" smtClean="0"/>
              <a:t>in vitro </a:t>
            </a:r>
            <a:r>
              <a:rPr lang="el-GR" sz="4000" dirty="0" smtClean="0"/>
              <a:t>(μέθοδος </a:t>
            </a:r>
            <a:r>
              <a:rPr lang="en-US" sz="4000" dirty="0" smtClean="0"/>
              <a:t>ΜΙC-MBC</a:t>
            </a:r>
            <a:r>
              <a:rPr lang="el-GR" sz="4000" dirty="0" smtClean="0"/>
              <a:t>) (2 από 4)</a:t>
            </a:r>
            <a:endParaRPr lang="el-GR" sz="4000" dirty="0"/>
          </a:p>
        </p:txBody>
      </p:sp>
      <p:sp>
        <p:nvSpPr>
          <p:cNvPr id="9" name="Rectangle 3" descr="Η αντιμικροβιακή δράση των παραπάνω ουσιών διακρίνεται σε αυτή που προκαλεί:&#10;&#10;Α) Αναστολή ανάπτυξης των μικροοργανισμών (βακτηριοστατική, μυκοστατική, ή γενικώς μικροβιοστατική δράση), δηλαδή σταματάει την περαιτέρω αύξηση του πληθυσμού των μικροοργανισμών χωρίς να προκαλεί ουσιαστική μείωση στον πληθυσμό τους. Αυτό μπορεί να συμβεί παραδείγματος χάριν λόγω αναστολής της δράσης σημαντικών ενζύμων του μεταβολισμού,&#10;"/>
          <p:cNvSpPr txBox="1">
            <a:spLocks noChangeArrowheads="1"/>
          </p:cNvSpPr>
          <p:nvPr>
            <p:custDataLst>
              <p:tags r:id="rId2"/>
            </p:custDataLst>
          </p:nvPr>
        </p:nvSpPr>
        <p:spPr>
          <a:xfrm>
            <a:off x="467544" y="2060848"/>
            <a:ext cx="8219256" cy="38164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Η </a:t>
            </a:r>
            <a:r>
              <a:rPr lang="el-GR" sz="2400" dirty="0" err="1"/>
              <a:t>αντιμικροβιακή</a:t>
            </a:r>
            <a:r>
              <a:rPr lang="el-GR" sz="2400" dirty="0"/>
              <a:t> δράση των παραπάνω ουσιών διακρίνεται σε αυτή που προκαλεί</a:t>
            </a:r>
            <a:r>
              <a:rPr lang="el-GR" sz="2400" dirty="0" smtClean="0"/>
              <a:t>:</a:t>
            </a:r>
          </a:p>
          <a:p>
            <a:pPr algn="l"/>
            <a:endParaRPr lang="el-GR" sz="2400" dirty="0"/>
          </a:p>
          <a:p>
            <a:pPr algn="l"/>
            <a:r>
              <a:rPr lang="el-GR" sz="2400" dirty="0"/>
              <a:t>Α) Αναστολή ανάπτυξης των μικροοργανισμών (</a:t>
            </a:r>
            <a:r>
              <a:rPr lang="el-GR" sz="2400" dirty="0" err="1"/>
              <a:t>βακτηριοστατική</a:t>
            </a:r>
            <a:r>
              <a:rPr lang="el-GR" sz="2400" dirty="0"/>
              <a:t>, </a:t>
            </a:r>
            <a:r>
              <a:rPr lang="el-GR" sz="2400" dirty="0" err="1"/>
              <a:t>μυκοστατική</a:t>
            </a:r>
            <a:r>
              <a:rPr lang="el-GR" sz="2400" dirty="0"/>
              <a:t>, ή γενικώς </a:t>
            </a:r>
            <a:r>
              <a:rPr lang="el-GR" sz="2400" dirty="0" err="1"/>
              <a:t>μικροβιοστατική</a:t>
            </a:r>
            <a:r>
              <a:rPr lang="el-GR" sz="2400" dirty="0"/>
              <a:t> δράση), δηλαδή σταματάει την περαιτέρω αύξηση του πληθυσμού των μικροοργανισμών χωρίς να προκαλεί ουσιαστική μείωση στον πληθυσμό τους. Αυτό μπορεί να συμβεί π.χ. λόγω αναστολής της δράσης σημαντικών ενζύμων του </a:t>
            </a:r>
            <a:r>
              <a:rPr lang="el-GR" sz="2400" dirty="0" smtClean="0"/>
              <a:t>μεταβολισμού,</a:t>
            </a:r>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Μέθοδοι μελέτης της </a:t>
            </a:r>
            <a:r>
              <a:rPr lang="el-GR" dirty="0" smtClean="0"/>
              <a:t/>
            </a:r>
            <a:br>
              <a:rPr lang="el-GR" dirty="0" smtClean="0"/>
            </a:br>
            <a:r>
              <a:rPr lang="el-GR" dirty="0" err="1" smtClean="0"/>
              <a:t>αντιμικροβιακής</a:t>
            </a:r>
            <a:r>
              <a:rPr lang="el-GR" dirty="0" smtClean="0"/>
              <a:t> </a:t>
            </a:r>
            <a:r>
              <a:rPr lang="el-GR" dirty="0"/>
              <a:t>δράσης </a:t>
            </a:r>
            <a:r>
              <a:rPr lang="en-US" dirty="0"/>
              <a:t>in vitro </a:t>
            </a:r>
            <a:r>
              <a:rPr lang="el-GR" dirty="0" smtClean="0"/>
              <a:t/>
            </a:r>
            <a:br>
              <a:rPr lang="el-GR" dirty="0" smtClean="0"/>
            </a:br>
            <a:r>
              <a:rPr lang="el-GR" dirty="0" smtClean="0"/>
              <a:t>(</a:t>
            </a:r>
            <a:r>
              <a:rPr lang="el-GR" dirty="0"/>
              <a:t>μέθοδος </a:t>
            </a:r>
            <a:r>
              <a:rPr lang="en-US" dirty="0"/>
              <a:t>ΜΙC-MBC</a:t>
            </a:r>
            <a:r>
              <a:rPr lang="el-GR" dirty="0"/>
              <a:t>) </a:t>
            </a:r>
            <a:r>
              <a:rPr lang="el-GR" dirty="0" smtClean="0"/>
              <a:t>(3 </a:t>
            </a:r>
            <a:r>
              <a:rPr lang="el-GR" dirty="0"/>
              <a:t>από </a:t>
            </a:r>
            <a:r>
              <a:rPr lang="el-GR" dirty="0" smtClean="0"/>
              <a:t>4)</a:t>
            </a:r>
            <a:endParaRPr lang="el-GR" dirty="0"/>
          </a:p>
        </p:txBody>
      </p:sp>
      <p:sp>
        <p:nvSpPr>
          <p:cNvPr id="7" name="2 - Θέση περιεχομένου" descr="Β) Καταστροφή (θανάτωση) των μικροοργανισμών (βακτηριοκτόνος, μυκητοκτόνος, η γενικώς μικροβιοκτόνος δράση), δηλαδή προκαλείται δραστική μείωση του πληθυσμού των μικροοργανισμών, παραδείγματος χάριν λόγω διάρρηξης της κυτταρικής μεμβράνης ή καταστροφής του γενετικού υλικού. &#10;Κάποιες ουσίες προκαλούν μόνο αναστολή και κάποιες απευθείας καταστροφή των κυττάρων, αλλά στις περισσότερες περιπτώσεις η αντιμικροβιακή δράση ξεκινάει με αναστολή σε χαμηλές συγκεντρώσεις και εξελίσσεται σε θανάτωση σε υψηλές συγκεντρώσεις. &#10;"/>
          <p:cNvSpPr>
            <a:spLocks noGrp="1"/>
          </p:cNvSpPr>
          <p:nvPr>
            <p:ph idx="1"/>
          </p:nvPr>
        </p:nvSpPr>
        <p:spPr>
          <a:xfrm>
            <a:off x="467544" y="1988840"/>
            <a:ext cx="8219256" cy="3960440"/>
          </a:xfrm>
        </p:spPr>
        <p:txBody>
          <a:bodyPr>
            <a:noAutofit/>
          </a:bodyPr>
          <a:lstStyle/>
          <a:p>
            <a:pPr marL="0" indent="0">
              <a:buNone/>
            </a:pPr>
            <a:r>
              <a:rPr lang="el-GR" sz="2400" dirty="0"/>
              <a:t>Β) Καταστροφή (θανάτωση) των μικροοργανισμών (βακτηριοκτόνος, μυκητοκτόνος, η γενικώς μικροβιοκτόνος δράση), δηλαδή προκαλείται δραστική μείωση του πληθυσμού των μικροοργανισμών, π.χ. λόγω διάρρηξης της κυτταρικής μεμβράνης ή καταστροφής του γενετικού υλικού. </a:t>
            </a:r>
          </a:p>
          <a:p>
            <a:pPr marL="0" indent="0">
              <a:buNone/>
            </a:pPr>
            <a:r>
              <a:rPr lang="el-GR" sz="2400" dirty="0"/>
              <a:t>Κάποιες ουσίες προκαλούν μόνο αναστολή και κάποιες απευθείας καταστροφή των κυττάρων, αλλά στις περισσότερες περιπτώσεις η </a:t>
            </a:r>
            <a:r>
              <a:rPr lang="el-GR" sz="2400" dirty="0" err="1"/>
              <a:t>αντιμικροβιακή</a:t>
            </a:r>
            <a:r>
              <a:rPr lang="el-GR" sz="2400" dirty="0"/>
              <a:t> δράση ξεκινάει με αναστολή σε χαμηλές συγκεντρώσεις και εξελίσσεται σε θανάτωση σε υψηλές συγκεντρώσεις.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54850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Μέθοδοι μελέτης της </a:t>
            </a:r>
            <a:br>
              <a:rPr lang="el-GR" dirty="0"/>
            </a:br>
            <a:r>
              <a:rPr lang="el-GR" dirty="0" err="1"/>
              <a:t>αντιμικροβιακής</a:t>
            </a:r>
            <a:r>
              <a:rPr lang="el-GR" dirty="0"/>
              <a:t> δράσης </a:t>
            </a:r>
            <a:r>
              <a:rPr lang="en-US" dirty="0"/>
              <a:t>in vitro </a:t>
            </a:r>
            <a:r>
              <a:rPr lang="el-GR" dirty="0"/>
              <a:t/>
            </a:r>
            <a:br>
              <a:rPr lang="el-GR" dirty="0"/>
            </a:br>
            <a:r>
              <a:rPr lang="el-GR" dirty="0"/>
              <a:t>(μέθοδος </a:t>
            </a:r>
            <a:r>
              <a:rPr lang="en-US" dirty="0"/>
              <a:t>ΜΙC-MBC</a:t>
            </a:r>
            <a:r>
              <a:rPr lang="el-GR" dirty="0"/>
              <a:t>) </a:t>
            </a:r>
            <a:r>
              <a:rPr lang="el-GR" dirty="0" smtClean="0"/>
              <a:t>(4 </a:t>
            </a:r>
            <a:r>
              <a:rPr lang="el-GR" dirty="0"/>
              <a:t>από </a:t>
            </a:r>
            <a:r>
              <a:rPr lang="el-GR" dirty="0" smtClean="0"/>
              <a:t>4)</a:t>
            </a:r>
            <a:endParaRPr lang="el-GR" dirty="0"/>
          </a:p>
        </p:txBody>
      </p:sp>
      <p:sp>
        <p:nvSpPr>
          <p:cNvPr id="2" name="Ορθογώνιο 1" descr="Για αυτό το λόγω πολλές φορές χρειάζεται να γνωρίζουμε την Ελάχιστη Ανασταλτική Συγκέντρωση (MIC-Minimum Inhibitory Concentration) και την ΜLC (Minimum Lethal Concentration) ή ΜΒC αν πρόκειται για βακτήρια (Minimum Bacteriocidal Concentration).&#10;"/>
          <p:cNvSpPr/>
          <p:nvPr/>
        </p:nvSpPr>
        <p:spPr>
          <a:xfrm>
            <a:off x="467544" y="2498120"/>
            <a:ext cx="8219256" cy="1938992"/>
          </a:xfrm>
          <a:prstGeom prst="rect">
            <a:avLst/>
          </a:prstGeom>
        </p:spPr>
        <p:txBody>
          <a:bodyPr wrap="square">
            <a:spAutoFit/>
          </a:bodyPr>
          <a:lstStyle/>
          <a:p>
            <a:r>
              <a:rPr lang="el-GR" sz="2400" dirty="0"/>
              <a:t>Για αυτό το λόγω πολλές φορές χρειάζεται να γνωρίζουμε την Ελάχιστη Ανασταλτική Συγκέντρωση (</a:t>
            </a:r>
            <a:r>
              <a:rPr lang="en-US" sz="2400" dirty="0"/>
              <a:t>MIC</a:t>
            </a:r>
            <a:r>
              <a:rPr lang="el-GR" sz="2400" dirty="0"/>
              <a:t>-</a:t>
            </a:r>
            <a:r>
              <a:rPr lang="en-US" sz="2400" dirty="0"/>
              <a:t>Minimum Inhibitory Concentration</a:t>
            </a:r>
            <a:r>
              <a:rPr lang="el-GR" sz="2400" dirty="0"/>
              <a:t>) και την Μ</a:t>
            </a:r>
            <a:r>
              <a:rPr lang="en-US" sz="2400" dirty="0"/>
              <a:t>LC </a:t>
            </a:r>
            <a:r>
              <a:rPr lang="el-GR" sz="2400" dirty="0"/>
              <a:t>(</a:t>
            </a:r>
            <a:r>
              <a:rPr lang="en-US" sz="2400" dirty="0"/>
              <a:t>Minimum Lethal Concentration</a:t>
            </a:r>
            <a:r>
              <a:rPr lang="el-GR" sz="2400" dirty="0"/>
              <a:t>) ή ΜΒ</a:t>
            </a:r>
            <a:r>
              <a:rPr lang="en-US" sz="2400" dirty="0"/>
              <a:t>C </a:t>
            </a:r>
            <a:r>
              <a:rPr lang="el-GR" sz="2400" dirty="0"/>
              <a:t>αν πρόκειται για βακτήρια (</a:t>
            </a:r>
            <a:r>
              <a:rPr lang="en-US" sz="2400" dirty="0"/>
              <a:t>Minimum </a:t>
            </a:r>
            <a:r>
              <a:rPr lang="en-US" sz="2400" dirty="0" err="1"/>
              <a:t>Bacteriocidal</a:t>
            </a:r>
            <a:r>
              <a:rPr lang="en-US" sz="2400" dirty="0"/>
              <a:t> Concentration</a:t>
            </a:r>
            <a:r>
              <a:rPr lang="el-GR"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Μέθοδοι μελέτης της </a:t>
            </a:r>
            <a:r>
              <a:rPr lang="el-GR" sz="1400" dirty="0" err="1"/>
              <a:t>αντιμικροβιακής</a:t>
            </a:r>
            <a:r>
              <a:rPr lang="el-GR" sz="1400" dirty="0"/>
              <a:t> δράσης </a:t>
            </a:r>
            <a:r>
              <a:rPr lang="en-US" sz="1400" dirty="0"/>
              <a:t>in vitro</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7:24:27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3,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6,7,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6,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E8E2CE2-2CC1-48A3-AFB4-C3FE39F95AB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4539</TotalTime>
  <Words>1436</Words>
  <Application>Microsoft Office PowerPoint</Application>
  <PresentationFormat>Προβολή στην οθόνη (4:3)</PresentationFormat>
  <Paragraphs>110</Paragraphs>
  <Slides>20</Slides>
  <Notes>19</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Μέθοδοι μελέτης της αντιμικροβιακής δράσης in vitro (μέθοδος ΜΙC-MBC) (1 από 4)</vt:lpstr>
      <vt:lpstr>Μέθοδοι μελέτης της αντιμικροβιακής δράσης in vitro (μέθοδος ΜΙC-MBC) (2 από 4)</vt:lpstr>
      <vt:lpstr>Μέθοδοι μελέτης της  αντιμικροβιακής δράσης in vitro  (μέθοδος ΜΙC-MBC) (3 από 4)</vt:lpstr>
      <vt:lpstr>Μέθοδοι μελέτης της  αντιμικροβιακής δράσης in vitro  (μέθοδος ΜΙC-MBC) (4 από 4)</vt:lpstr>
      <vt:lpstr>Μέτρηση Ζωνών Αναστολής σε τρυβλιά (1 από 5)</vt:lpstr>
      <vt:lpstr>Μέτρηση Ζωνών Αναστολής σε τρυβλιά (2 από 5)</vt:lpstr>
      <vt:lpstr>Μέτρηση Ζωνών Αναστολής σε τρυβλιά (3 από 5)</vt:lpstr>
      <vt:lpstr>Μέτρηση Ζωνών Αναστολής σε τρυβλιά (4 από 5)</vt:lpstr>
      <vt:lpstr>Μέτρηση Ζωνών Αναστολής σε τρυβλιά (5 από 5)</vt:lpstr>
      <vt:lpstr>Μέτρηση της Ελάχιστης Ανασταλτικής Συγκέντρωσης (ΜΙC) και Ελάχιστης Θανατηφόρου Συγκέντρωσης (MLC) (1 από 5)</vt:lpstr>
      <vt:lpstr>Μέτρηση της Ελάχιστης Ανασταλτικής Συγκέντρωσης (ΜΙC) και Ελάχιστης Θανατηφόρου Συγκέντρωσης (MLC) (2 από 5)</vt:lpstr>
      <vt:lpstr>Μέτρηση της Ελάχιστης Ανασταλτικής Συγκέντρωσης (ΜΙC) και Ελάχιστης Θανατηφόρου Συγκέντρωσης (MLC) (3 από 5)</vt:lpstr>
      <vt:lpstr>Μέτρηση της Ελάχιστης Ανασταλτικής Συγκέντρωσης (ΜΙC) και Ελάχιστης Θανατηφόρου Συγκέντρωσης (MLC) (4 από 5)</vt:lpstr>
      <vt:lpstr>Μέτρηση της Ελάχιστης Ανασταλτικής Συγκέντρωσης (ΜΙC) και Ελάχιστης Θανατηφόρου Συγκέντρωσης (MLC) (5 από 5)</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Μέθοδοι μελέτης της αντιμικροβιακής δράσης in vitro (μέθοδος ΜΙC-MBC, μέτρηση ζωνών αναστολής σε τρυβλία).</dc:subject>
  <dc:creator>Δρ. Ιωάννης Γιαβάσης</dc:creator>
  <cp:keywords>Μέθοδοι μελέτης της αντιμικροβιακής δράσης in vitro (μέθοδος ΜΙC-MBC, μέτρηση ζωνών αναστολής σε τρυβλία)</cp:keywords>
  <cp:lastModifiedBy>Windows User</cp:lastModifiedBy>
  <cp:revision>405</cp:revision>
  <dcterms:created xsi:type="dcterms:W3CDTF">2012-09-06T09:03:05Z</dcterms:created>
  <dcterms:modified xsi:type="dcterms:W3CDTF">2005-10-02T04:24:39Z</dcterms:modified>
</cp:coreProperties>
</file>