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39"/>
  </p:notesMasterIdLst>
  <p:sldIdLst>
    <p:sldId id="291" r:id="rId2"/>
    <p:sldId id="256" r:id="rId3"/>
    <p:sldId id="257" r:id="rId4"/>
    <p:sldId id="267" r:id="rId5"/>
    <p:sldId id="262" r:id="rId6"/>
    <p:sldId id="263" r:id="rId7"/>
    <p:sldId id="279" r:id="rId8"/>
    <p:sldId id="264" r:id="rId9"/>
    <p:sldId id="282" r:id="rId10"/>
    <p:sldId id="280" r:id="rId11"/>
    <p:sldId id="265" r:id="rId12"/>
    <p:sldId id="266" r:id="rId13"/>
    <p:sldId id="269" r:id="rId14"/>
    <p:sldId id="281" r:id="rId15"/>
    <p:sldId id="271" r:id="rId16"/>
    <p:sldId id="290" r:id="rId17"/>
    <p:sldId id="283" r:id="rId18"/>
    <p:sldId id="272" r:id="rId19"/>
    <p:sldId id="273" r:id="rId20"/>
    <p:sldId id="289" r:id="rId21"/>
    <p:sldId id="296" r:id="rId22"/>
    <p:sldId id="258" r:id="rId23"/>
    <p:sldId id="259" r:id="rId24"/>
    <p:sldId id="260" r:id="rId25"/>
    <p:sldId id="274" r:id="rId26"/>
    <p:sldId id="278" r:id="rId27"/>
    <p:sldId id="275" r:id="rId28"/>
    <p:sldId id="276" r:id="rId29"/>
    <p:sldId id="277" r:id="rId30"/>
    <p:sldId id="284" r:id="rId31"/>
    <p:sldId id="285" r:id="rId32"/>
    <p:sldId id="286" r:id="rId33"/>
    <p:sldId id="287" r:id="rId34"/>
    <p:sldId id="292" r:id="rId35"/>
    <p:sldId id="293" r:id="rId36"/>
    <p:sldId id="294" r:id="rId37"/>
    <p:sldId id="295" r:id="rId38"/>
  </p:sldIdLst>
  <p:sldSz cx="9144000" cy="6858000" type="screen4x3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9143" autoAdjust="0"/>
    <p:restoredTop sz="96433" autoAdjust="0"/>
  </p:normalViewPr>
  <p:slideViewPr>
    <p:cSldViewPr>
      <p:cViewPr varScale="1">
        <p:scale>
          <a:sx n="113" d="100"/>
          <a:sy n="113" d="100"/>
        </p:scale>
        <p:origin x="18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8ED7F3D-103B-4027-945A-0A02103CA22C}" type="datetimeFigureOut">
              <a:rPr lang="el-GR"/>
              <a:pPr>
                <a:defRPr/>
              </a:pPr>
              <a:t>4/6/2015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 smtClean="0"/>
              <a:t>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8A3C622-35B2-4BF4-B8FE-F7BE1FD394C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22058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•"/>
            </a:pPr>
            <a:endParaRPr lang="el-GR" altLang="el-GR" smtClean="0">
              <a:solidFill>
                <a:srgbClr val="FF0000"/>
              </a:solidFill>
            </a:endParaRPr>
          </a:p>
        </p:txBody>
      </p:sp>
      <p:sp>
        <p:nvSpPr>
          <p:cNvPr id="4100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6663E3A-BAAF-447A-9850-E2099A0CB31E}" type="slidenum">
              <a:rPr lang="el-GR" altLang="el-GR" smtClean="0"/>
              <a:pPr/>
              <a:t>1</a:t>
            </a:fld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70402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11268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D81D13-96EB-48D3-8476-FBF9DFFB9235}" type="slidenum">
              <a:rPr lang="el-GR" altLang="el-GR" smtClean="0"/>
              <a:pPr/>
              <a:t>9</a:t>
            </a:fld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047596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5203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3145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2222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804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CB3AB-1559-49A6-B4AB-DB043EFFDAE5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44531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8E5AC-2C98-4828-A720-CEDF1FDA49BC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04699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67908-9B6D-426A-A211-58BCC124E147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477550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9C5E6-7F91-4F8F-A92F-4E6250F492C8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9540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87356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6464369"/>
            <a:ext cx="792088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1200" b="0" dirty="0" smtClean="0">
                <a:latin typeface="+mn-lt"/>
              </a:rPr>
              <a:t>Ενότητα</a:t>
            </a:r>
            <a:r>
              <a:rPr lang="el-GR" sz="1200" b="0" baseline="0" dirty="0" smtClean="0">
                <a:latin typeface="+mn-lt"/>
              </a:rPr>
              <a:t> 2.1: Αίτια κινητικής αναπηρίας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34064" y="6464369"/>
            <a:ext cx="658416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1200" b="0" dirty="0" smtClean="0">
                <a:latin typeface="+mn-lt"/>
              </a:rPr>
              <a:t>-</a:t>
            </a:r>
            <a:fld id="{B55FABF0-E590-41F8-8765-B40ADFCD345B}" type="slidenum">
              <a:rPr lang="el-GR" sz="1200" b="0" smtClean="0">
                <a:latin typeface="+mn-lt"/>
              </a:rPr>
              <a:pPr algn="ctr"/>
              <a:t>‹#›</a:t>
            </a:fld>
            <a:r>
              <a:rPr lang="el-GR" sz="1200" b="0" dirty="0" smtClean="0">
                <a:latin typeface="+mn-lt"/>
              </a:rPr>
              <a:t>-</a:t>
            </a:r>
            <a:endParaRPr lang="el-GR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4593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CA01E-958B-4243-9C90-14DA42D80444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30197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AB5F2-8821-4DB5-AB98-D4F0F02778BD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6903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6372A-62B3-4641-8207-0DCF9F8B4976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54745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67031-E1C9-4AB0-BAA3-F237327700B9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53653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0D65F-717B-4AC5-94C7-999C1156ADAB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995621955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1B025-1D02-4444-91BA-651CFA0EC51C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27873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FBD26-B11B-4A2F-906E-81C78A38FD45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6517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F9C5E6-7F91-4F8F-A92F-4E6250F492C8}" type="slidenum">
              <a:rPr lang="el-GR" altLang="el-GR" smtClean="0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60912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Εικόνα 4" descr="Λογότυπο Πανεπιστήμιο Θεσσαλίας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04813"/>
            <a:ext cx="410368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Τίτλος 1"/>
          <p:cNvSpPr>
            <a:spLocks noGrp="1"/>
          </p:cNvSpPr>
          <p:nvPr>
            <p:ph type="ctrTitle"/>
          </p:nvPr>
        </p:nvSpPr>
        <p:spPr>
          <a:xfrm>
            <a:off x="679450" y="1484313"/>
            <a:ext cx="7772400" cy="1470025"/>
          </a:xfrm>
        </p:spPr>
        <p:txBody>
          <a:bodyPr/>
          <a:lstStyle/>
          <a:p>
            <a:r>
              <a:rPr lang="el-GR" altLang="el-GR" dirty="0" smtClean="0">
                <a:solidFill>
                  <a:srgbClr val="5075BC"/>
                </a:solidFill>
              </a:rPr>
              <a:t>Κινητικά προβλήματα Πολλαπλές αναπηρίες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09600" y="3429000"/>
            <a:ext cx="8135938" cy="27813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l-GR" sz="28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l-GR" sz="2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.1 </a:t>
            </a:r>
          </a:p>
          <a:p>
            <a:pPr>
              <a:defRPr/>
            </a:pPr>
            <a:r>
              <a:rPr lang="el-GR" sz="2800" b="1" dirty="0" smtClean="0">
                <a:solidFill>
                  <a:srgbClr val="0070C0"/>
                </a:solidFill>
              </a:rPr>
              <a:t>Αίτια κινητικής αναπηρίας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l-GR" sz="2400" dirty="0" smtClean="0"/>
              <a:t>Ι. </a:t>
            </a:r>
            <a:r>
              <a:rPr lang="el-GR" sz="2400" dirty="0" err="1" smtClean="0"/>
              <a:t>Νησιώτου</a:t>
            </a:r>
            <a:r>
              <a:rPr lang="el-GR" sz="2400" dirty="0" smtClean="0"/>
              <a:t> - Μαντέλου</a:t>
            </a:r>
            <a:endParaRPr lang="el-GR" sz="2400" dirty="0"/>
          </a:p>
          <a:p>
            <a:pPr>
              <a:defRPr/>
            </a:pPr>
            <a:r>
              <a:rPr lang="el-GR" sz="2400" dirty="0" smtClean="0"/>
              <a:t>Σχολή </a:t>
            </a:r>
            <a:r>
              <a:rPr lang="el-GR" sz="2400" dirty="0"/>
              <a:t>Ανθρωπιστικών και Κοινωνικών </a:t>
            </a:r>
            <a:r>
              <a:rPr lang="el-GR" sz="2400" dirty="0" smtClean="0"/>
              <a:t>Επιστημών  Παιδαγωγικό Τμήμα Ειδικής Αγωγής</a:t>
            </a:r>
            <a:endParaRPr lang="en-US" sz="2400" dirty="0" smtClean="0"/>
          </a:p>
          <a:p>
            <a:pPr>
              <a:defRPr/>
            </a:pPr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76109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32766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altLang="el-GR" sz="3200" dirty="0" smtClean="0">
                <a:solidFill>
                  <a:prstClr val="black"/>
                </a:solidFill>
              </a:rPr>
              <a:t>Περιλαμβάνουν τις συχνότερες και βαρύτερες μυοπάθειες που εκδηλώνονται με προοδευτική εκφύλιση των μυών και μυϊκή ατροφία, αδυναμία, πόνο και ανώμαλη σύσπαση του μυός.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/>
          <a:lstStyle/>
          <a:p>
            <a:pPr eaLnBrk="1" hangingPunct="1"/>
            <a:r>
              <a:rPr lang="fr-FR" altLang="el-GR" sz="3600" dirty="0" smtClean="0"/>
              <a:t>Guillaume Duchenne de Boulogne</a:t>
            </a:r>
            <a:r>
              <a:rPr lang="el-GR" altLang="el-GR" sz="3600" dirty="0" smtClean="0"/>
              <a:t/>
            </a:r>
            <a:br>
              <a:rPr lang="el-GR" altLang="el-GR" sz="3600" dirty="0" smtClean="0"/>
            </a:br>
            <a:r>
              <a:rPr lang="el-GR" altLang="el-GR" sz="3600" dirty="0" smtClean="0"/>
              <a:t>(1806-1875) </a:t>
            </a:r>
          </a:p>
        </p:txBody>
      </p:sp>
      <p:pic>
        <p:nvPicPr>
          <p:cNvPr id="13315" name="Picture 3" descr="duchenn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4600" y="1981200"/>
            <a:ext cx="4273006" cy="3657600"/>
          </a:xfr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Στην ομάδα αυτή ανήκουν οι  δυστροφίες  τύπου </a:t>
            </a:r>
            <a:r>
              <a:rPr lang="en-US" altLang="el-GR" sz="3600" dirty="0" err="1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Duchenne</a:t>
            </a:r>
            <a:r>
              <a:rPr lang="en-US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και τύπου </a:t>
            </a:r>
            <a:r>
              <a:rPr lang="en-US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Becker</a:t>
            </a:r>
            <a:endParaRPr lang="el-GR" altLang="el-GR" sz="3600" dirty="0" smtClean="0">
              <a:solidFill>
                <a:srgbClr val="0070C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1"/>
            <a:ext cx="8229600" cy="3962400"/>
          </a:xfrm>
        </p:spPr>
        <p:txBody>
          <a:bodyPr/>
          <a:lstStyle/>
          <a:p>
            <a:pPr eaLnBrk="1" hangingPunct="1"/>
            <a:r>
              <a:rPr lang="el-GR" altLang="el-GR" sz="3200" dirty="0" smtClean="0"/>
              <a:t>Η μυϊκή δυστροφία </a:t>
            </a:r>
            <a:r>
              <a:rPr lang="en-US" altLang="el-GR" sz="3200" dirty="0" err="1" smtClean="0"/>
              <a:t>Duchenne</a:t>
            </a:r>
            <a:r>
              <a:rPr lang="el-GR" altLang="el-GR" sz="3200" dirty="0" smtClean="0"/>
              <a:t> είναι η συχνότερη κληρονομική μυοπάθεια, (1/3.500 γεννήσεις  αρρένων, περίπου 15 νέες περιπτώσεις κάθε χρόνο στην Ελλάδα), με βαρύτερη κλινική εικόνα</a:t>
            </a:r>
            <a:r>
              <a:rPr lang="en-US" altLang="el-GR" sz="3200" dirty="0" smtClean="0"/>
              <a:t>.</a:t>
            </a:r>
            <a:r>
              <a:rPr lang="el-GR" altLang="el-GR" sz="3200" dirty="0" smtClean="0"/>
              <a:t> </a:t>
            </a:r>
            <a:endParaRPr lang="en-US" altLang="el-GR" sz="3200" dirty="0" smtClean="0"/>
          </a:p>
          <a:p>
            <a:pPr eaLnBrk="1" hangingPunct="1"/>
            <a:r>
              <a:rPr lang="en-US" altLang="el-GR" sz="3200" dirty="0" smtClean="0"/>
              <a:t>H</a:t>
            </a:r>
            <a:r>
              <a:rPr lang="el-GR" altLang="el-GR" sz="3200" dirty="0" smtClean="0"/>
              <a:t> δυστροφία  </a:t>
            </a:r>
            <a:r>
              <a:rPr lang="en-US" altLang="el-GR" sz="3200" dirty="0" smtClean="0"/>
              <a:t>Becker</a:t>
            </a:r>
            <a:r>
              <a:rPr lang="el-GR" altLang="el-GR" sz="3200" dirty="0" smtClean="0"/>
              <a:t> είναι ηπιότερη και λιγότερο συχνή (1/20.000 αρρένων).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dirty="0" smtClean="0"/>
              <a:t>  </a:t>
            </a:r>
            <a:r>
              <a:rPr lang="el-GR" altLang="el-GR" dirty="0" smtClean="0">
                <a:latin typeface="+mn-lt"/>
              </a:rPr>
              <a:t>Μυοπάθεια τύπου </a:t>
            </a:r>
            <a:r>
              <a:rPr lang="en-US" altLang="el-GR" dirty="0" err="1" smtClean="0">
                <a:latin typeface="+mn-lt"/>
              </a:rPr>
              <a:t>Duchenne</a:t>
            </a:r>
            <a:endParaRPr lang="el-GR" altLang="el-GR" dirty="0" smtClean="0">
              <a:latin typeface="+mn-lt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90688"/>
            <a:ext cx="7886700" cy="43513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altLang="el-GR" sz="3200" dirty="0" smtClean="0"/>
              <a:t>H</a:t>
            </a:r>
            <a:r>
              <a:rPr lang="el-GR" altLang="el-GR" sz="3200" dirty="0" smtClean="0"/>
              <a:t> συμπτωματολογία αρχίζει από το δεύτερο με τρίτο χρόνο της ζωής με επιβράδυνση της αδρής κινητικής ανάπτυξης (μέση ηλικία βάδισης 18 μήνες), </a:t>
            </a:r>
          </a:p>
          <a:p>
            <a:pPr>
              <a:lnSpc>
                <a:spcPct val="80000"/>
              </a:lnSpc>
            </a:pPr>
            <a:r>
              <a:rPr lang="el-GR" altLang="el-GR" sz="3200" dirty="0" smtClean="0"/>
              <a:t>βάδισμα στα νύχια, </a:t>
            </a:r>
          </a:p>
          <a:p>
            <a:pPr>
              <a:lnSpc>
                <a:spcPct val="80000"/>
              </a:lnSpc>
            </a:pPr>
            <a:r>
              <a:rPr lang="el-GR" altLang="el-GR" sz="3200" dirty="0" smtClean="0"/>
              <a:t>λικνιστικό (</a:t>
            </a:r>
            <a:r>
              <a:rPr lang="el-GR" altLang="el-GR" sz="3200" dirty="0" err="1" smtClean="0"/>
              <a:t>νήσσειο</a:t>
            </a:r>
            <a:r>
              <a:rPr lang="el-GR" altLang="el-GR" sz="3200" dirty="0" smtClean="0"/>
              <a:t>) βάδισμα, </a:t>
            </a:r>
          </a:p>
          <a:p>
            <a:pPr>
              <a:lnSpc>
                <a:spcPct val="80000"/>
              </a:lnSpc>
            </a:pPr>
            <a:r>
              <a:rPr lang="el-GR" altLang="el-GR" sz="3200" dirty="0" smtClean="0"/>
              <a:t>συχνές πτώσεις, </a:t>
            </a:r>
          </a:p>
          <a:p>
            <a:pPr>
              <a:lnSpc>
                <a:spcPct val="80000"/>
              </a:lnSpc>
            </a:pPr>
            <a:r>
              <a:rPr lang="el-GR" altLang="el-GR" sz="3200" dirty="0" smtClean="0"/>
              <a:t>καθυστέρηση στην ομιλία.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Bef>
                <a:spcPts val="750"/>
              </a:spcBef>
              <a:spcAft>
                <a:spcPts val="0"/>
              </a:spcAft>
              <a:defRPr/>
            </a:pPr>
            <a:r>
              <a:rPr lang="el-GR" altLang="el-GR" sz="3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l-GR" altLang="el-GR" sz="3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l-GR" altLang="el-GR" sz="3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l-GR" altLang="el-GR" sz="3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l-GR" altLang="el-GR" sz="3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l-GR" altLang="el-GR" sz="3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l-GR" altLang="el-GR" sz="3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l-GR" altLang="el-GR" sz="3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l-GR" sz="3200" dirty="0" smtClean="0"/>
          </a:p>
        </p:txBody>
      </p:sp>
      <p:sp>
        <p:nvSpPr>
          <p:cNvPr id="16387" name="Θέση περιεχομένου 2"/>
          <p:cNvSpPr>
            <a:spLocks noGrp="1"/>
          </p:cNvSpPr>
          <p:nvPr>
            <p:ph idx="1"/>
          </p:nvPr>
        </p:nvSpPr>
        <p:spPr>
          <a:xfrm>
            <a:off x="609600" y="609600"/>
            <a:ext cx="8229600" cy="54864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l-GR" altLang="el-GR" dirty="0" smtClean="0">
                <a:solidFill>
                  <a:srgbClr val="000000"/>
                </a:solidFill>
              </a:rPr>
              <a:t>Η </a:t>
            </a:r>
            <a:r>
              <a:rPr lang="el-GR" altLang="el-GR" dirty="0">
                <a:solidFill>
                  <a:srgbClr val="000000"/>
                </a:solidFill>
              </a:rPr>
              <a:t>αδυναμία παρουσιάζεται εκλεκτικά στα κάτω     άκρα, με προοδευτική απώλεια της μυϊκής ισχύος τους και ιδιαίτερα στους μυς της πυελικής ζώνης (λεκάνης</a:t>
            </a:r>
            <a:r>
              <a:rPr lang="el-GR" altLang="el-GR" dirty="0" smtClean="0">
                <a:solidFill>
                  <a:srgbClr val="000000"/>
                </a:solidFill>
              </a:rPr>
              <a:t>). </a:t>
            </a:r>
            <a:endParaRPr lang="en-US" altLang="el-GR" dirty="0" smtClean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l-GR" altLang="el-GR" dirty="0" smtClean="0">
                <a:solidFill>
                  <a:srgbClr val="000000"/>
                </a:solidFill>
              </a:rPr>
              <a:t>Το παιδί είναι αδέξιο (δεν έχει πλήρη έλεγχο των κινήσεων), και σε πολλές περιπτώσεις δεν καταφέρνει να τρέξει, να πηδήξει ή να ανεβεί σκάλες, παραπονιέται για μυαλγίες. </a:t>
            </a:r>
          </a:p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l-GR" altLang="el-GR" dirty="0" smtClean="0">
                <a:solidFill>
                  <a:srgbClr val="000000"/>
                </a:solidFill>
              </a:rPr>
              <a:t>Χαρακτηριστική είναι η δυσκολία  στη γρήγορη ανόρθωση</a:t>
            </a:r>
            <a:r>
              <a:rPr lang="en-US" altLang="el-GR" dirty="0" smtClean="0">
                <a:solidFill>
                  <a:srgbClr val="000000"/>
                </a:solidFill>
              </a:rPr>
              <a:t>:</a:t>
            </a:r>
            <a:r>
              <a:rPr lang="el-GR" altLang="el-GR" dirty="0" smtClean="0">
                <a:solidFill>
                  <a:srgbClr val="000000"/>
                </a:solidFill>
              </a:rPr>
              <a:t> αναγκάζεται να χρησιμοποιήσει τα χέρια του για να σπρώξει τα γόνατα και να στηρίξει τον κορμό καθώς σηκώνεται (σημείο </a:t>
            </a:r>
            <a:r>
              <a:rPr lang="en-US" altLang="el-GR" dirty="0" smtClean="0">
                <a:solidFill>
                  <a:srgbClr val="000000"/>
                </a:solidFill>
              </a:rPr>
              <a:t>Gower</a:t>
            </a:r>
            <a:r>
              <a:rPr lang="el-GR" altLang="el-GR" dirty="0" smtClean="0">
                <a:solidFill>
                  <a:srgbClr val="000000"/>
                </a:solidFill>
              </a:rPr>
              <a:t>).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371600"/>
            <a:ext cx="7391400" cy="3581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l-GR" altLang="el-GR" sz="3600" dirty="0" smtClean="0"/>
              <a:t>Πολύ γρήγορα, η αδυναμία και η ατροφία καταλαμβάνουν και άλλες ομάδες  μυών και, στη δεύτερη δεκαετία, το παιδί καθηλώνεται στο αναπηρικό </a:t>
            </a:r>
            <a:r>
              <a:rPr lang="el-GR" altLang="el-GR" sz="3600" dirty="0" err="1" smtClean="0"/>
              <a:t>αμαξίδιο</a:t>
            </a:r>
            <a:r>
              <a:rPr lang="el-GR" altLang="el-GR" sz="3600" dirty="0" smtClean="0"/>
              <a:t>, με τελική κατάληξη την παράλυση του κορμού και των άκρων.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err="1" smtClean="0">
                <a:latin typeface="+mn-lt"/>
              </a:rPr>
              <a:t>Κυφοσκολίωση</a:t>
            </a:r>
            <a:endParaRPr lang="el-GR" dirty="0" smtClean="0">
              <a:latin typeface="+mn-lt"/>
            </a:endParaRPr>
          </a:p>
        </p:txBody>
      </p:sp>
      <p:pic>
        <p:nvPicPr>
          <p:cNvPr id="18435" name="Picture 2" descr="Kyphoscoliosis hereditary sensory autonomic neuropathy II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152" y="3547419"/>
            <a:ext cx="701695" cy="631525"/>
          </a:xfrm>
          <a:noFill/>
        </p:spPr>
      </p:pic>
      <p:pic>
        <p:nvPicPr>
          <p:cNvPr id="18436" name="Picture 4" descr="Kyphoscoliosis hereditary sensory autonomic neuropathy I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299" y="1355725"/>
            <a:ext cx="5867400" cy="501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914400" y="1066800"/>
            <a:ext cx="7620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l-GR" altLang="el-GR" sz="3200" dirty="0">
                <a:solidFill>
                  <a:prstClr val="black"/>
                </a:solidFill>
                <a:latin typeface="Calibri" panose="020F0502020204030204"/>
                <a:cs typeface="+mn-cs"/>
              </a:rPr>
              <a:t>Η προσβολή του καρδιακού μυός οδηγεί σε καρδιακή ανεπάρκεια, η οποία επιδεινώνεται ακόμη περισσότερο από τη σοβαρή σκολίωση που περιορίζει την πνευμονική λειτουργία.</a:t>
            </a:r>
          </a:p>
          <a:p>
            <a:pPr eaLnBrk="1" hangingPunct="1">
              <a:defRPr/>
            </a:pPr>
            <a:r>
              <a:rPr lang="el-GR" altLang="el-GR" sz="3200" dirty="0" smtClean="0">
                <a:solidFill>
                  <a:prstClr val="black"/>
                </a:solidFill>
                <a:latin typeface="Calibri" panose="020F0502020204030204"/>
                <a:cs typeface="+mn-cs"/>
              </a:rPr>
              <a:t>Στο </a:t>
            </a:r>
            <a:r>
              <a:rPr lang="el-GR" altLang="el-GR" sz="3200" dirty="0">
                <a:solidFill>
                  <a:prstClr val="black"/>
                </a:solidFill>
                <a:latin typeface="Calibri" panose="020F0502020204030204"/>
                <a:cs typeface="+mn-cs"/>
              </a:rPr>
              <a:t>1/3 των ασθενών, συνυπάρχει και ήπια νοητική υστέρηση (νοητικό πηλίκο μια σταθερή απόκλιση κάτω από το μέσο όρο), η οποία, εκδηλώνεται από την αρχή. </a:t>
            </a:r>
            <a:endParaRPr lang="el-GR" sz="3200" dirty="0"/>
          </a:p>
        </p:txBody>
      </p:sp>
    </p:spTree>
  </p:cSld>
  <p:clrMapOvr>
    <a:masterClrMapping/>
  </p:clrMapOvr>
  <p:transition>
    <p:push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Μυϊκή δυστροφία τύπου </a:t>
            </a:r>
            <a:r>
              <a:rPr lang="en-US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Becker</a:t>
            </a:r>
            <a: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 (</a:t>
            </a:r>
            <a:r>
              <a:rPr lang="en-US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BMD</a:t>
            </a:r>
            <a: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)</a:t>
            </a:r>
            <a:endParaRPr lang="el-GR" altLang="el-GR" sz="3600" dirty="0" smtClean="0">
              <a:solidFill>
                <a:srgbClr val="0070C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 rtlCol="0">
            <a:normAutofit lnSpcReduction="10000"/>
          </a:bodyPr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l-GR" altLang="el-GR" sz="3200" dirty="0" smtClean="0"/>
              <a:t>Μυϊκή δυστροφία, η οποία εκδηλώνεται σε μεγαλύτερη ηλικία, η εξέλιξή της είναι ηπιότερη και βραδύτερη, η νοημοσύνη είναι συνήθως φυσιολογική, οφείλεται δε σε «ηπιότερες» μεταλλάξεις στο ίδιο γονίδιο. Η μέση ηλικία έναρξης των συμπτωμάτων είναι τα 12 χρόνια και συνήθως η απώλεια της κινητικότητας επέρχεται γύρω στο 40</a:t>
            </a:r>
            <a:r>
              <a:rPr lang="fr-FR" altLang="el-GR" sz="3200" dirty="0" smtClean="0"/>
              <a:t>o</a:t>
            </a:r>
            <a:r>
              <a:rPr lang="el-GR" altLang="el-GR" sz="3200" dirty="0" smtClean="0"/>
              <a:t> έτος, ενώ αργότερα εμφανίζεται αναπνευστική  ή καρδιακή ανεπάρκεια.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ANd9GcQav5dWH0ENBzO2seLqhNYqWD0fVb871vu_ikqaFBEGw_Kdiln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399" y="2856368"/>
            <a:ext cx="4368325" cy="308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685800" y="609600"/>
            <a:ext cx="8077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el-GR" sz="2800" dirty="0">
                <a:solidFill>
                  <a:prstClr val="black"/>
                </a:solidFill>
                <a:latin typeface="Calibri" panose="020F0502020204030204"/>
              </a:rPr>
              <a:t>Διερεύνηση: ηλικία έναρξης, οικογενειακό ιστορικό, βιοχημικός και μοριακός έλεγχος, ηλεκτρομυογράφημα, ηλεκτροκαρδιογράφημα, βιοψία μυός.</a:t>
            </a:r>
            <a:br>
              <a:rPr lang="el-GR" altLang="el-GR" sz="2800" dirty="0">
                <a:solidFill>
                  <a:prstClr val="black"/>
                </a:solidFill>
                <a:latin typeface="Calibri" panose="020F0502020204030204"/>
              </a:rPr>
            </a:br>
            <a:endParaRPr lang="el-G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l-GR" sz="36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n-US" altLang="el-GR" sz="36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n-US" altLang="el-GR" sz="36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n-US" altLang="el-GR" sz="36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l-GR" altLang="el-GR" sz="36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229600" cy="3611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l-GR" altLang="el-GR" dirty="0" smtClean="0"/>
              <a:t>   </a:t>
            </a:r>
            <a:r>
              <a:rPr lang="el-GR" altLang="el-GR" dirty="0" smtClean="0">
                <a:solidFill>
                  <a:prstClr val="black"/>
                </a:solidFill>
              </a:rPr>
              <a:t>Μια </a:t>
            </a:r>
            <a:r>
              <a:rPr lang="el-GR" altLang="el-GR" dirty="0">
                <a:solidFill>
                  <a:prstClr val="black"/>
                </a:solidFill>
              </a:rPr>
              <a:t>αδρή διάκριση των κινητικών αναπηριών σε παιδιά  σχολικής ηλικίας μπορεί να γίνει με κριτήριο το σύστημα που πάσχει:</a:t>
            </a:r>
            <a:endParaRPr lang="en-US" altLang="el-GR" b="1" dirty="0" smtClean="0"/>
          </a:p>
          <a:p>
            <a:pPr eaLnBrk="1" hangingPunct="1"/>
            <a:r>
              <a:rPr lang="el-GR" altLang="el-GR" sz="3200" b="1" dirty="0" smtClean="0"/>
              <a:t>Παθήσεις  του </a:t>
            </a:r>
            <a:r>
              <a:rPr lang="el-GR" altLang="el-GR" sz="3200" b="1" dirty="0" err="1" smtClean="0"/>
              <a:t>μυοσκελετικού</a:t>
            </a:r>
            <a:r>
              <a:rPr lang="el-GR" altLang="el-GR" sz="3200" b="1" dirty="0" smtClean="0"/>
              <a:t>  συστήματος  (οστά, αρθρώσεις, μύες)</a:t>
            </a:r>
            <a:endParaRPr lang="en-US" altLang="el-GR" sz="3200" b="1" dirty="0" smtClean="0"/>
          </a:p>
          <a:p>
            <a:pPr eaLnBrk="1" hangingPunct="1"/>
            <a:r>
              <a:rPr lang="el-GR" altLang="el-GR" sz="3200" b="1" dirty="0" smtClean="0"/>
              <a:t>Βλάβες του κεντρικού νευρικού συστήματος</a:t>
            </a:r>
            <a:r>
              <a:rPr lang="el-GR" altLang="el-GR" sz="32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2" descr="http://www.thebusynothings.com/wp-content/uploads/2013/02/MDA-Summer-Camp-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066800"/>
            <a:ext cx="7710686" cy="4648200"/>
          </a:xfr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229600" cy="2358956"/>
          </a:xfrm>
        </p:spPr>
        <p:txBody>
          <a:bodyPr/>
          <a:lstStyle/>
          <a:p>
            <a:r>
              <a:rPr lang="el-GR" dirty="0"/>
              <a:t>Βλάβες του κεντρικού νευρικού συστήματος </a:t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542921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2876"/>
            <a:ext cx="8229600" cy="98735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sz="3600" dirty="0" smtClean="0">
                <a:latin typeface="+mn-lt"/>
              </a:rPr>
              <a:t>Δισχιδής ράχη (</a:t>
            </a:r>
            <a:r>
              <a:rPr lang="en-US" altLang="el-GR" sz="3600" dirty="0" err="1" smtClean="0">
                <a:latin typeface="+mn-lt"/>
              </a:rPr>
              <a:t>Spina</a:t>
            </a:r>
            <a:r>
              <a:rPr lang="en-US" altLang="el-GR" sz="3600" dirty="0" smtClean="0">
                <a:latin typeface="+mn-lt"/>
              </a:rPr>
              <a:t> bifida)</a:t>
            </a:r>
            <a:endParaRPr lang="el-GR" altLang="el-GR" sz="3600" dirty="0" smtClean="0">
              <a:latin typeface="+mn-lt"/>
            </a:endParaRPr>
          </a:p>
        </p:txBody>
      </p:sp>
      <p:sp>
        <p:nvSpPr>
          <p:cNvPr id="24581" name="AutoShape 4" descr="2Q==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4582" name="AutoShape 5" descr="2Q==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pic>
        <p:nvPicPr>
          <p:cNvPr id="24583" name="Picture 6" descr="spina_bifida-we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810000"/>
            <a:ext cx="249498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4" name="AutoShape 7" descr="2Q==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4585" name="AutoShape 8" descr="2Q==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pic>
        <p:nvPicPr>
          <p:cNvPr id="24586" name="Picture 9" descr="jama_children_birthdefects_lev20_spinabifida_jpp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130232"/>
            <a:ext cx="4257675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7" name="Picture 10" descr="spina-bifi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022657"/>
            <a:ext cx="3381375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8" name="Picture 11" descr="ANd9GcSdHdbV0X4AwySthNgyy8GPgJlvBd8zQ7ROZhhKrQnutWzbZDN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96" y="1164099"/>
            <a:ext cx="2442104" cy="243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4" descr="sbgir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143000"/>
            <a:ext cx="3506055" cy="4413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5" descr="AlexisAll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109662"/>
            <a:ext cx="3124200" cy="444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ANd9GcSEQE9IP6ZHmAgTcsF7eb49Ul98BR49YZnucYrZiOfhwwRIqqg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0"/>
            <a:ext cx="7156174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sz="4000" dirty="0" smtClean="0">
                <a:latin typeface="+mn-lt"/>
              </a:rPr>
              <a:t>     Τραυματισμοί του εγκεφάλου</a:t>
            </a:r>
            <a:endParaRPr lang="el-GR" altLang="el-GR" sz="4000" b="1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l-GR" altLang="el-GR" sz="2400" dirty="0" smtClean="0"/>
              <a:t>    </a:t>
            </a:r>
            <a:r>
              <a:rPr lang="el-GR" altLang="el-GR" sz="3200" dirty="0" smtClean="0"/>
              <a:t>Ο τραυματισμός του εγκεφάλου είναι η συχνότερη αιτία ανικανότητας και θανάτου των παιδιών στις Η.Π.Α., όπου περίπου ένα εκατομμύριο παιδιά παθαίνουν </a:t>
            </a:r>
            <a:r>
              <a:rPr lang="el-GR" altLang="el-GR" sz="3200" dirty="0" err="1" smtClean="0"/>
              <a:t>κρανιοεγκεφαλικές</a:t>
            </a:r>
            <a:r>
              <a:rPr lang="el-GR" altLang="el-GR" sz="3200" dirty="0" smtClean="0"/>
              <a:t> κακώσεις κάθε χρόνο και περισσότερα από 30.000 παιδιά αποκτούν μόνιμες δυσλειτουργίες εξαιτίας των τραυματισμών.  </a:t>
            </a:r>
            <a:endParaRPr lang="el-GR" alt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990601"/>
            <a:ext cx="8229600" cy="4343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l-GR" altLang="el-GR" sz="2800" dirty="0" smtClean="0"/>
              <a:t>Είναι κυρίως αποτέλεσμα: ατυχημάτων κατά τη διάρκεια ποδηλασίας, πτώσεων σε παιδικές χαρές (η πιο κοινή αιτία, με τα ¾ των παιδιών να πεθαίνουν), επισφαλών οδών (τα περισσότερα παιδιά που τραυματίζονται ή σκοτώνονται από αυτοκίνητα, παίζουν στο δρόμο), τροχαίων ατυχημάτων, συμμετοχής σε αθλήματα (πολλοί τραυματισμοί γίνονται όταν κουράζονται τα παιδιά ή όταν είναι αρχάρια).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14401"/>
            <a:ext cx="8229600" cy="41910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l-GR" altLang="el-GR" sz="3200" dirty="0" smtClean="0"/>
              <a:t>Ως επίκτητη βλάβη από τραυματισμό του εγκεφάλου ορίζεται η δυσλειτουργία του εγκεφάλου που προκλήθηκε  από την επίδραση μιας εξωτερικής φυσικής δύναμης, με συνέπεια τη συνολική ή μερική λειτουργική ανικανότητα ή την ψυχοκοινωνική εξασθένιση ή και τα δύο, η οποία έχει επιπτώσεις στην εκπαιδευτική απόδοση ενός παιδιού.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pPr eaLnBrk="1" hangingPunct="1"/>
            <a:r>
              <a:rPr lang="el-GR" altLang="el-GR" sz="3600" dirty="0" smtClean="0"/>
              <a:t>Οι </a:t>
            </a:r>
            <a:r>
              <a:rPr lang="el-GR" altLang="el-GR" sz="3600" dirty="0" err="1" smtClean="0"/>
              <a:t>κρανιοεγκεφαλικές</a:t>
            </a:r>
            <a:r>
              <a:rPr lang="el-GR" altLang="el-GR" sz="3600" dirty="0" smtClean="0"/>
              <a:t> κακώσεις </a:t>
            </a:r>
            <a:r>
              <a:rPr lang="en-US" altLang="el-GR" sz="3600" dirty="0" smtClean="0"/>
              <a:t/>
            </a:r>
            <a:br>
              <a:rPr lang="en-US" altLang="el-GR" sz="3600" dirty="0" smtClean="0"/>
            </a:br>
            <a:r>
              <a:rPr lang="el-GR" altLang="el-GR" sz="3600" dirty="0" smtClean="0"/>
              <a:t>ταξινομούνται ανάλογα: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1"/>
            <a:ext cx="8229600" cy="3200400"/>
          </a:xfrm>
        </p:spPr>
        <p:txBody>
          <a:bodyPr/>
          <a:lstStyle/>
          <a:p>
            <a:pPr eaLnBrk="1" hangingPunct="1"/>
            <a:r>
              <a:rPr lang="el-GR" altLang="el-GR" sz="3200" dirty="0" smtClean="0"/>
              <a:t>Με το μηχανισμό: κλειστές/ανοιχτές.</a:t>
            </a:r>
          </a:p>
          <a:p>
            <a:pPr eaLnBrk="1" hangingPunct="1"/>
            <a:r>
              <a:rPr lang="el-GR" altLang="el-GR" sz="3200" dirty="0" smtClean="0"/>
              <a:t>Με τη μορφολογία: κατάγματα, εστιακή </a:t>
            </a:r>
            <a:r>
              <a:rPr lang="el-GR" altLang="el-GR" sz="3200" dirty="0" err="1" smtClean="0"/>
              <a:t>ενδοκρανιακή</a:t>
            </a:r>
            <a:r>
              <a:rPr lang="el-GR" altLang="el-GR" sz="3200" dirty="0" smtClean="0"/>
              <a:t> βλάβη και διάσπαρτος </a:t>
            </a:r>
            <a:r>
              <a:rPr lang="el-GR" altLang="el-GR" sz="3200" dirty="0" err="1" smtClean="0"/>
              <a:t>ενδοκρανιακός</a:t>
            </a:r>
            <a:r>
              <a:rPr lang="el-GR" altLang="el-GR" sz="3200" dirty="0" smtClean="0"/>
              <a:t> τραυματισμός.</a:t>
            </a:r>
          </a:p>
          <a:p>
            <a:pPr eaLnBrk="1" hangingPunct="1"/>
            <a:r>
              <a:rPr lang="el-GR" altLang="el-GR" sz="3200" dirty="0" smtClean="0"/>
              <a:t>Με τη δριμύτητα: ήπια, μέτρια, βαριά κάκωση</a:t>
            </a:r>
          </a:p>
          <a:p>
            <a:pPr eaLnBrk="1" hangingPunct="1"/>
            <a:endParaRPr lang="el-GR" altLang="el-G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sz="3200" dirty="0" smtClean="0">
                <a:latin typeface="+mn-lt"/>
              </a:rPr>
              <a:t>Μετά από τον τραυματισμό του εγκεφάλου.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8229600" cy="32766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l-GR" altLang="el-GR" sz="3200" b="1" dirty="0" smtClean="0"/>
              <a:t>Σωματικές δυσλειτουργίες: </a:t>
            </a:r>
            <a:endParaRPr lang="en-US" altLang="el-GR" sz="3200" b="1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l-GR" altLang="el-GR" sz="3200" dirty="0" smtClean="0"/>
              <a:t>Κυρίως ομιλία, όραση, ακοή. </a:t>
            </a:r>
            <a:endParaRPr lang="en-US" altLang="el-GR" sz="32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l-GR" altLang="el-GR" sz="3200" dirty="0" smtClean="0"/>
              <a:t>Πονοκέφαλοι, έλλειψη συντονισμού στη λεπτή κινητικότητα, </a:t>
            </a:r>
            <a:r>
              <a:rPr lang="el-GR" altLang="el-GR" sz="3200" dirty="0" err="1" smtClean="0"/>
              <a:t>σπαστικότητα</a:t>
            </a:r>
            <a:r>
              <a:rPr lang="el-GR" altLang="el-GR" sz="3200" dirty="0" smtClean="0"/>
              <a:t> των μυών, πάρεση, ή παράλυση της μίας ή και των δύο πλευρών, διαταραχές σύλληψης, ισορροπίας, προβλήματα στη βάδιση.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marL="171450" indent="-171450" eaLnBrk="1" fontAlgn="auto" hangingPunct="1">
              <a:spcBef>
                <a:spcPts val="750"/>
              </a:spcBef>
              <a:spcAft>
                <a:spcPts val="0"/>
              </a:spcAft>
              <a:defRPr/>
            </a:pPr>
            <a:r>
              <a:rPr lang="el-GR" altLang="el-GR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Παθήσεις  του </a:t>
            </a:r>
            <a:r>
              <a:rPr lang="el-GR" altLang="el-GR" dirty="0" err="1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μυοσκελετικού</a:t>
            </a:r>
            <a:r>
              <a:rPr lang="en-US" altLang="el-GR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el-GR" altLang="el-GR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συστήματος</a:t>
            </a:r>
            <a:endParaRPr lang="el-GR" altLang="el-GR" dirty="0" smtClean="0">
              <a:solidFill>
                <a:srgbClr val="0070C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l-GR" altLang="el-GR" sz="3200" dirty="0" smtClean="0"/>
              <a:t>Παθήσεις των μυών.</a:t>
            </a:r>
          </a:p>
          <a:p>
            <a:pPr eaLnBrk="1" hangingPunct="1"/>
            <a:r>
              <a:rPr lang="el-GR" altLang="el-GR" sz="3200" dirty="0" smtClean="0"/>
              <a:t>Διαταραχές στην ανάπτυξη ενός ή περισσοτέρων μελών του σώματος (συγγενείς δυσπλασίες).</a:t>
            </a:r>
          </a:p>
          <a:p>
            <a:pPr eaLnBrk="1" hangingPunct="1"/>
            <a:r>
              <a:rPr lang="el-GR" altLang="el-GR" sz="3200" dirty="0" smtClean="0"/>
              <a:t>Κατάγματα- </a:t>
            </a:r>
            <a:r>
              <a:rPr lang="el-GR" altLang="el-GR" sz="3200" b="1" dirty="0" smtClean="0"/>
              <a:t>Ακρωτηριασμοί</a:t>
            </a:r>
            <a:r>
              <a:rPr lang="el-GR" altLang="el-GR" sz="3200" dirty="0" smtClean="0"/>
              <a:t>. Ατυχήματα κατά την άθληση-αυξανόμενη εμπλοκή παιδιών σε τροχαία ατυχήματα. </a:t>
            </a:r>
          </a:p>
          <a:p>
            <a:pPr eaLnBrk="1" hangingPunct="1"/>
            <a:r>
              <a:rPr lang="el-GR" altLang="el-GR" sz="3200" dirty="0" smtClean="0"/>
              <a:t>Αρθρίτιδες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1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l-GR" altLang="el-GR" sz="3200" b="1" dirty="0" smtClean="0">
                <a:solidFill>
                  <a:srgbClr val="000000"/>
                </a:solidFill>
              </a:rPr>
              <a:t>Γνωστικές δυσλειτουργίες: </a:t>
            </a:r>
            <a:endParaRPr lang="en-US" altLang="el-GR" sz="3200" b="1" dirty="0" smtClean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l-GR" altLang="el-GR" sz="3200" dirty="0" smtClean="0">
                <a:solidFill>
                  <a:srgbClr val="000000"/>
                </a:solidFill>
              </a:rPr>
              <a:t>Διαταραχές  μνήμης, συγκέντρωσης, βραδύτητα στη σκέψη και περιορισμένη προσοχή, προβλήματα αντίληψης, επικοινωνίας, ανάγνωσης,  προγραμματισμού, αλληλουχίας  πράξεων και κρίσης.</a:t>
            </a:r>
          </a:p>
          <a:p>
            <a:pPr eaLnBrk="1" hangingPunct="1"/>
            <a:endParaRPr lang="el-GR" altLang="el-G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Θέση περιεχομένου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3962399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el-GR" altLang="el-GR" sz="3200" b="1" dirty="0" smtClean="0">
                <a:solidFill>
                  <a:srgbClr val="000000"/>
                </a:solidFill>
              </a:rPr>
              <a:t>Ψυχοκοινωνικές, συναισθηματικές μειονεξίες: </a:t>
            </a:r>
            <a:r>
              <a:rPr lang="el-GR" altLang="el-GR" sz="3200" dirty="0" smtClean="0">
                <a:solidFill>
                  <a:srgbClr val="000000"/>
                </a:solidFill>
              </a:rPr>
              <a:t>Κούραση, εναλλαγές διάθεσης, αρνητισμός, ανησυχία, κατάθλιψη, μειωμένη αυτοεκτίμηση, σεξουαλική δυσλειτουργία, έλλειψη κινήτρων, συναισθηματικές διαταραχές.</a:t>
            </a:r>
          </a:p>
          <a:p>
            <a:pPr eaLnBrk="1" hangingPunct="1">
              <a:lnSpc>
                <a:spcPct val="150000"/>
              </a:lnSpc>
            </a:pPr>
            <a:endParaRPr lang="el-GR" alt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638244"/>
            <a:ext cx="8229600" cy="987356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600" dirty="0" smtClean="0">
                <a:latin typeface="+mn-lt"/>
              </a:rPr>
              <a:t>Παραπληγία</a:t>
            </a:r>
            <a:r>
              <a:rPr lang="en-US" sz="3600" dirty="0" smtClean="0">
                <a:latin typeface="+mn-lt"/>
              </a:rPr>
              <a:t> </a:t>
            </a:r>
            <a:r>
              <a:rPr lang="el-GR" sz="3600" dirty="0" smtClean="0">
                <a:latin typeface="+mn-lt"/>
              </a:rPr>
              <a:t>ή τετραπληγία  από τραυματισμό του Νωτιαίου Μυελού</a:t>
            </a:r>
          </a:p>
        </p:txBody>
      </p:sp>
      <p:sp>
        <p:nvSpPr>
          <p:cNvPr id="34819" name="Θέση περιεχομένου 8"/>
          <p:cNvSpPr>
            <a:spLocks noGrp="1"/>
          </p:cNvSpPr>
          <p:nvPr>
            <p:ph idx="1"/>
          </p:nvPr>
        </p:nvSpPr>
        <p:spPr>
          <a:xfrm>
            <a:off x="1066800" y="2514600"/>
            <a:ext cx="7391400" cy="12954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l-GR" altLang="el-GR" sz="3200" dirty="0" smtClean="0"/>
              <a:t>Αποτέλεσμα διατομής του Ν.Μ. μετά από τραυματισμό της σπονδυλικής στήλης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Τίτλος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987356"/>
          </a:xfrm>
        </p:spPr>
        <p:txBody>
          <a:bodyPr/>
          <a:lstStyle/>
          <a:p>
            <a:pPr eaLnBrk="1" hangingPunct="1"/>
            <a:r>
              <a:rPr lang="el-GR" altLang="el-GR" dirty="0" smtClean="0"/>
              <a:t>Εγκεφαλική παράλυση</a:t>
            </a:r>
          </a:p>
        </p:txBody>
      </p:sp>
      <p:sp>
        <p:nvSpPr>
          <p:cNvPr id="35844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2362200"/>
            <a:ext cx="7696200" cy="16002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l-GR" altLang="el-GR" sz="3600" dirty="0" smtClean="0"/>
              <a:t>Το συχνότερο αίτιο κινητικής αναπηρίας στην παιδική ηλικία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57224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Χρηματοδότηση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3168352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Logo espa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92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510952" y="44623"/>
            <a:ext cx="8229600" cy="792088"/>
          </a:xfrm>
        </p:spPr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Αδειοδότησης</a:t>
            </a:r>
            <a:endParaRPr lang="el-GR" b="1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20093" y="800708"/>
            <a:ext cx="8928992" cy="16561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</a:t>
            </a:r>
            <a:r>
              <a:rPr lang="el-GR" sz="2000" b="1" dirty="0"/>
              <a:t>της</a:t>
            </a:r>
            <a:r>
              <a:rPr lang="el-GR" sz="2000" dirty="0"/>
              <a:t>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copyright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dirty="0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461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59221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722218"/>
            <a:ext cx="6912768" cy="38164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000" dirty="0" smtClean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 algn="ctr">
              <a:buNone/>
            </a:pPr>
            <a:r>
              <a:rPr lang="el-GR" sz="2000" b="1" dirty="0" smtClean="0"/>
              <a:t>Εικόνες</a:t>
            </a:r>
            <a:r>
              <a:rPr lang="en-US" sz="2000" b="1" dirty="0" smtClean="0"/>
              <a:t>/</a:t>
            </a:r>
            <a:r>
              <a:rPr lang="el-GR" sz="2000" b="1" dirty="0" smtClean="0"/>
              <a:t>Φωτογραφίες</a:t>
            </a:r>
            <a:endParaRPr lang="en-US" sz="2000" b="1" dirty="0" smtClean="0"/>
          </a:p>
          <a:p>
            <a:pPr marL="0" indent="0" algn="ctr">
              <a:buNone/>
            </a:pPr>
            <a:endParaRPr lang="el-GR" sz="2000" b="1" dirty="0" smtClean="0"/>
          </a:p>
          <a:p>
            <a:pPr marL="0" indent="0" algn="ctr">
              <a:buNone/>
            </a:pPr>
            <a:r>
              <a:rPr lang="el-GR" sz="2000" i="1" dirty="0" smtClean="0"/>
              <a:t>Τα εν λόγω έργα έχουν ανακτηθεί από το διαδίκτυο για εκπαιδευτικούς σκοπούς</a:t>
            </a:r>
            <a:endParaRPr lang="el-GR" sz="2000" i="1" dirty="0"/>
          </a:p>
        </p:txBody>
      </p:sp>
    </p:spTree>
    <p:extLst>
      <p:ext uri="{BB962C8B-B14F-4D97-AF65-F5344CB8AC3E}">
        <p14:creationId xmlns:p14="http://schemas.microsoft.com/office/powerpoint/2010/main" val="202307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8735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dirty="0" smtClean="0">
                <a:latin typeface="+mn-lt"/>
              </a:rPr>
              <a:t>Άρθρωση του γόνατος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447800"/>
            <a:ext cx="5223164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3600" smtClean="0"/>
              <a:t>Νεανική ρευματοειδής αρθρίτιδα</a:t>
            </a:r>
            <a:br>
              <a:rPr lang="el-GR" altLang="el-GR" sz="3600" smtClean="0"/>
            </a:br>
            <a:r>
              <a:rPr lang="el-GR" altLang="el-GR" sz="3600" smtClean="0"/>
              <a:t>1:1000 παιδιά</a:t>
            </a:r>
          </a:p>
        </p:txBody>
      </p:sp>
      <p:pic>
        <p:nvPicPr>
          <p:cNvPr id="6148" name="Picture 4" descr="ANd9GcQ8GuAwr8GDeO2NTikByZ-vdSeMgdBdgb5kZwNTBDcFCMfW7H9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0164" y="1332902"/>
            <a:ext cx="2769033" cy="2150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ANd9GcSYKF8F7eY5ns4f6-6ibkV9txVJ65htBRCmFsLHAsz_34cFRc7Eh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175" y="3520016"/>
            <a:ext cx="2286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ANd9GcR1Q5CTnZ4kHE_ijz0OuGiUJSZmSWS0sdkzMPbRXxwVVShUKRYRQ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450675"/>
            <a:ext cx="239077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ANd9GcQpTtLyBqE8qhyXVc8p6M5lCkS4xWiC5f1sifRiLWz6EPB_1x2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545416"/>
            <a:ext cx="2290761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l-GR" dirty="0" smtClean="0">
                <a:latin typeface="+mn-lt"/>
              </a:rPr>
              <a:t>Μυοπάθειες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8077200" cy="3048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l-GR" altLang="el-GR" sz="3200" dirty="0" smtClean="0"/>
              <a:t>Νοσήματα στα οποία πάσχουν οι μύες, επομένως τα κινητικά προβλήματα και η αναπηρία δεν οφείλονται σε παθήσεις του Κεντρικού Νευρικού Συστήματος, αλλά σε αδυναμία εκτέλεσης από τους μύες της εντολής για κίνηση που δίνουν τα νεύρα.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1447801"/>
            <a:ext cx="7620000" cy="35052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altLang="el-GR" sz="3200" dirty="0" smtClean="0">
                <a:solidFill>
                  <a:prstClr val="black"/>
                </a:solidFill>
              </a:rPr>
              <a:t>Τα νοσήματα που προσβάλλουν το μυϊκό σύστημα εκδηλώνονται στη βρεφική, παιδική ή εφηβική ηλικία και είναι συνήθως κληρονομικά, με χρόνια πορεία, προοδευτική επιδείνωση και πιθανή συμμετοχή και άλλων οργάνων, ιδίως της καρδιάς και του εγκεφάλου. </a:t>
            </a:r>
            <a:endParaRPr lang="en-US" altLang="el-GR" sz="3200" dirty="0" smtClean="0">
              <a:solidFill>
                <a:prstClr val="black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altLang="el-GR" sz="3200" dirty="0" smtClean="0">
              <a:solidFill>
                <a:prstClr val="black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altLang="el-GR" sz="2400" dirty="0" smtClean="0">
              <a:solidFill>
                <a:prstClr val="black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l-G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524000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defRPr/>
            </a:pPr>
            <a: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Οι Μυϊκές δυστροφίες αποτελούν τη συχνότερη ομάδα κληρονομικών μυοπαθειών.</a:t>
            </a:r>
            <a:b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l-GR" altLang="el-GR" sz="3600" dirty="0" smtClean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</a:br>
            <a:endParaRPr lang="el-GR" altLang="el-GR" sz="3600" dirty="0" smtClean="0">
              <a:solidFill>
                <a:srgbClr val="0070C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1"/>
            <a:ext cx="8229600" cy="28194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l-GR" altLang="el-GR" sz="3200" dirty="0" smtClean="0"/>
              <a:t>Νοσήματα που προκαλούν προοδευτική εκφύλιση των μυών. Οφείλονται σε μεταλλάξεις που διαταράσσουν τη σύνθεση πρωτεϊνών στο εσωτερικό της  μυϊκής ίνας ή στη μεμβράνη της. </a:t>
            </a:r>
            <a:r>
              <a:rPr lang="el-GR" altLang="el-GR" sz="3200" u="sng" dirty="0" smtClean="0"/>
              <a:t> </a:t>
            </a:r>
            <a:endParaRPr lang="el-GR" altLang="el-G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Εικόνα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3733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Εικόνα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05000"/>
            <a:ext cx="39624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Τίτλος 5"/>
          <p:cNvSpPr>
            <a:spLocks noGrp="1"/>
          </p:cNvSpPr>
          <p:nvPr>
            <p:ph type="title"/>
          </p:nvPr>
        </p:nvSpPr>
        <p:spPr>
          <a:xfrm>
            <a:off x="457200" y="277881"/>
            <a:ext cx="8229600" cy="987356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600" dirty="0" smtClean="0">
                <a:latin typeface="+mn-lt"/>
              </a:rPr>
              <a:t>Φυλοσύνδετα κληρονομικά νοσήματα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las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lass" id="{A2BEF58C-2AA5-4091-B815-C1B0686454D5}" vid="{491EB830-406A-4F52-820B-94AF25C6C333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eclass</Template>
  <TotalTime>188</TotalTime>
  <Words>1151</Words>
  <Application>Microsoft Office PowerPoint</Application>
  <PresentationFormat>Προβολή στην οθόνη (4:3)</PresentationFormat>
  <Paragraphs>95</Paragraphs>
  <Slides>37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37</vt:i4>
      </vt:variant>
    </vt:vector>
  </HeadingPairs>
  <TitlesOfParts>
    <vt:vector size="41" baseType="lpstr">
      <vt:lpstr>Arial</vt:lpstr>
      <vt:lpstr>Calibri</vt:lpstr>
      <vt:lpstr>Tahoma</vt:lpstr>
      <vt:lpstr>eclass</vt:lpstr>
      <vt:lpstr>Κινητικά προβλήματα Πολλαπλές αναπηρίες</vt:lpstr>
      <vt:lpstr>  </vt:lpstr>
      <vt:lpstr>Παθήσεις  του μυοσκελετικού συστήματος</vt:lpstr>
      <vt:lpstr>Άρθρωση του γόνατος</vt:lpstr>
      <vt:lpstr>Νεανική ρευματοειδής αρθρίτιδα 1:1000 παιδιά</vt:lpstr>
      <vt:lpstr>Μυοπάθειες</vt:lpstr>
      <vt:lpstr>Παρουσίαση του PowerPoint</vt:lpstr>
      <vt:lpstr>  Οι Μυϊκές δυστροφίες αποτελούν τη συχνότερη ομάδα κληρονομικών μυοπαθειών.  </vt:lpstr>
      <vt:lpstr>Φυλοσύνδετα κληρονομικά νοσήματα</vt:lpstr>
      <vt:lpstr>Παρουσίαση του PowerPoint</vt:lpstr>
      <vt:lpstr>Guillaume Duchenne de Boulogne (1806-1875) </vt:lpstr>
      <vt:lpstr>Στην ομάδα αυτή ανήκουν οι  δυστροφίες  τύπου Duchenne και τύπου Becker</vt:lpstr>
      <vt:lpstr>  Μυοπάθεια τύπου Duchenne</vt:lpstr>
      <vt:lpstr>    </vt:lpstr>
      <vt:lpstr>Παρουσίαση του PowerPoint</vt:lpstr>
      <vt:lpstr>Κυφοσκολίωση</vt:lpstr>
      <vt:lpstr>Παρουσίαση του PowerPoint</vt:lpstr>
      <vt:lpstr>Μυϊκή δυστροφία τύπου Becker (BMD)</vt:lpstr>
      <vt:lpstr>Παρουσίαση του PowerPoint</vt:lpstr>
      <vt:lpstr>Παρουσίαση του PowerPoint</vt:lpstr>
      <vt:lpstr>Βλάβες του κεντρικού νευρικού συστήματος  </vt:lpstr>
      <vt:lpstr>Δισχιδής ράχη (Spina bifida)</vt:lpstr>
      <vt:lpstr>Παρουσίαση του PowerPoint</vt:lpstr>
      <vt:lpstr>Παρουσίαση του PowerPoint</vt:lpstr>
      <vt:lpstr>     Τραυματισμοί του εγκεφάλου</vt:lpstr>
      <vt:lpstr>Παρουσίαση του PowerPoint</vt:lpstr>
      <vt:lpstr>Παρουσίαση του PowerPoint</vt:lpstr>
      <vt:lpstr>Οι κρανιοεγκεφαλικές κακώσεις  ταξινομούνται ανάλογα:</vt:lpstr>
      <vt:lpstr>Μετά από τον τραυματισμό του εγκεφάλου.</vt:lpstr>
      <vt:lpstr>Παρουσίαση του PowerPoint</vt:lpstr>
      <vt:lpstr>Παρουσίαση του PowerPoint</vt:lpstr>
      <vt:lpstr>Παραπληγία ή τετραπληγία  από τραυματισμό του Νωτιαίου Μυελού</vt:lpstr>
      <vt:lpstr>Εγκεφαλική παράλυση</vt:lpstr>
      <vt:lpstr>Τέλος Ενότητας</vt:lpstr>
      <vt:lpstr>Χρηματοδότηση</vt:lpstr>
      <vt:lpstr>Σημείωμα Αδειοδότησης</vt:lpstr>
      <vt:lpstr>Σημείωμα Χρήσης Έργων Τρίτων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Kiriazis Vaitsis</cp:lastModifiedBy>
  <cp:revision>35</cp:revision>
  <cp:lastPrinted>1601-01-01T00:00:00Z</cp:lastPrinted>
  <dcterms:created xsi:type="dcterms:W3CDTF">2013-05-23T08:20:08Z</dcterms:created>
  <dcterms:modified xsi:type="dcterms:W3CDTF">2015-06-04T06:30:45Z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