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notesSlides/notesSlide41.xml" ContentType="application/vnd.openxmlformats-officedocument.presentationml.notesSlide+xml"/>
  <Override PartName="/ppt/tags/tag74.xml" ContentType="application/vnd.openxmlformats-officedocument.presentationml.tags+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ppt/tags/tag75.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82.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24.xml" ContentType="application/vnd.openxmlformats-officedocument.presentationml.tags+xml"/>
  <Default Extension="gif" ContentType="image/gif"/>
  <Override PartName="/ppt/notesSlides/notesSlide2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notesSlides/notesSlide36.xml" ContentType="application/vnd.openxmlformats-officedocument.presentationml.notesSlide+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notesSlides/notesSlide37.xml" ContentType="application/vnd.openxmlformats-officedocument.presentationml.notesSlide+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73.xml" ContentType="application/vnd.openxmlformats-officedocument.presentationml.tags+xml"/>
  <Override PartName="/ppt/notesSlides/notesSlide51.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tags/tag80.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tags/tag78.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notesSlides/notesSlide34.xml" ContentType="application/vnd.openxmlformats-officedocument.presentationml.notesSlide+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0"/>
  </p:notesMasterIdLst>
  <p:sldIdLst>
    <p:sldId id="256" r:id="rId3"/>
    <p:sldId id="416" r:id="rId4"/>
    <p:sldId id="315" r:id="rId5"/>
    <p:sldId id="261" r:id="rId6"/>
    <p:sldId id="262" r:id="rId7"/>
    <p:sldId id="273" r:id="rId8"/>
    <p:sldId id="284" r:id="rId9"/>
    <p:sldId id="282" r:id="rId10"/>
    <p:sldId id="396" r:id="rId11"/>
    <p:sldId id="397" r:id="rId12"/>
    <p:sldId id="398" r:id="rId13"/>
    <p:sldId id="399" r:id="rId14"/>
    <p:sldId id="320" r:id="rId15"/>
    <p:sldId id="321" r:id="rId16"/>
    <p:sldId id="400" r:id="rId17"/>
    <p:sldId id="401" r:id="rId18"/>
    <p:sldId id="402" r:id="rId19"/>
    <p:sldId id="403" r:id="rId20"/>
    <p:sldId id="318" r:id="rId21"/>
    <p:sldId id="324"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281" r:id="rId35"/>
    <p:sldId id="283" r:id="rId36"/>
    <p:sldId id="285" r:id="rId37"/>
    <p:sldId id="317"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417" r:id="rId58"/>
    <p:sldId id="280" r:id="rId59"/>
  </p:sldIdLst>
  <p:sldSz cx="9144000" cy="6858000" type="screen4x3"/>
  <p:notesSz cx="6858000" cy="9144000"/>
  <p:custDataLst>
    <p:tags r:id="rId6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 xmlns:p14="http://schemas.microsoft.com/office/powerpoint/2010/main" val="1841799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 xmlns:p14="http://schemas.microsoft.com/office/powerpoint/2010/main" val="2404464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 xmlns:p14="http://schemas.microsoft.com/office/powerpoint/2010/main" val="3256669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46</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350156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26866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390299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2.jpe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21.jpeg"/><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57.xml"/><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3.jpeg"/><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24.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28.png"/><Relationship Id="rId4" Type="http://schemas.openxmlformats.org/officeDocument/2006/relationships/image" Target="../media/image27.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7.xml"/><Relationship Id="rId5" Type="http://schemas.openxmlformats.org/officeDocument/2006/relationships/image" Target="../media/image33.png"/><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35.jpeg"/><Relationship Id="rId4" Type="http://schemas.openxmlformats.org/officeDocument/2006/relationships/image" Target="../media/image34.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45.jpeg"/><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47.jpeg"/><Relationship Id="rId4" Type="http://schemas.openxmlformats.org/officeDocument/2006/relationships/image" Target="../media/image46.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51.gif"/><Relationship Id="rId5" Type="http://schemas.openxmlformats.org/officeDocument/2006/relationships/image" Target="../media/image50.jpeg"/><Relationship Id="rId4"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53.jpeg"/><Relationship Id="rId4" Type="http://schemas.openxmlformats.org/officeDocument/2006/relationships/image" Target="../media/image5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55.gif"/><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82.xml"/><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2" Type="http://schemas.openxmlformats.org/officeDocument/2006/relationships/hyperlink" Target="https://www.google.gr/imghp?hl=el&amp;tab=wi&amp;ei=Z2ktVv-1NYO5swHG2rH4Ag&amp;ved=0CBEQqi4oAQ"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hyperlink" Target="http://www.edulll.gr/" TargetMode="External"/><Relationship Id="rId5" Type="http://schemas.openxmlformats.org/officeDocument/2006/relationships/image" Target="../media/image57.png"/><Relationship Id="rId4" Type="http://schemas.openxmlformats.org/officeDocument/2006/relationships/hyperlink" Target="http://www.creativecommons.gr/?page_id=118"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254001"/>
          </a:xfrm>
        </p:spPr>
        <p:txBody>
          <a:bodyPr/>
          <a:lstStyle/>
          <a:p>
            <a:r>
              <a:rPr lang="el-GR" dirty="0"/>
              <a:t>Γενική Μικροβιολογία </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636912"/>
            <a:ext cx="7776864" cy="4056856"/>
          </a:xfrm>
        </p:spPr>
        <p:txBody>
          <a:bodyPr>
            <a:noAutofit/>
          </a:bodyPr>
          <a:lstStyle/>
          <a:p>
            <a:r>
              <a:rPr lang="el-GR" sz="2800" b="1" dirty="0"/>
              <a:t>Ενότητα 2: </a:t>
            </a:r>
            <a:r>
              <a:rPr lang="el-GR" sz="2800" dirty="0" smtClean="0"/>
              <a:t>Ταξινόμηση Μικροοργανισμών</a:t>
            </a:r>
          </a:p>
          <a:p>
            <a:endParaRPr lang="en-GB" sz="2800"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Ιωάννης </a:t>
            </a:r>
            <a:r>
              <a:rPr lang="el-GR" sz="2800" dirty="0" err="1"/>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Τεχνολογίας 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41982" y="0"/>
            <a:ext cx="8424936" cy="242088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n-US" sz="4000" dirty="0" err="1" smtClean="0"/>
              <a:t>Bergey’s</a:t>
            </a:r>
            <a:r>
              <a:rPr lang="en-US" sz="4000" dirty="0" smtClean="0"/>
              <a:t> Manual of Determinative Bacteriology -</a:t>
            </a:r>
            <a:r>
              <a:rPr lang="el-GR" sz="4000" dirty="0" smtClean="0"/>
              <a:t> Σημαντικές ομάδες (</a:t>
            </a:r>
            <a:r>
              <a:rPr lang="en-US" sz="4000" dirty="0" smtClean="0"/>
              <a:t>group</a:t>
            </a:r>
            <a:r>
              <a:rPr lang="el-GR" sz="4000" dirty="0" smtClean="0"/>
              <a:t>) ταξινόμησης για τα τρόφιμα </a:t>
            </a:r>
            <a:br>
              <a:rPr lang="el-GR" sz="4000" dirty="0" smtClean="0"/>
            </a:br>
            <a:r>
              <a:rPr lang="el-GR" sz="4000" dirty="0" smtClean="0"/>
              <a:t>(3 από 5)</a:t>
            </a:r>
            <a:endParaRPr lang="el-GR" sz="4000" dirty="0"/>
          </a:p>
        </p:txBody>
      </p:sp>
      <p:sp>
        <p:nvSpPr>
          <p:cNvPr id="8" name="Rectangle 3" descr="GROUP 17&#10;Description: Gram Positive Cocci&#10;Key differences : oxygen requirements, morph., growth requirements (45 Celsus Degrees and supplements)&#10;Examples: Micrococcus, Staphylococcus, Streptococcus, Enterococcus, Lactococcus, Aerococcus,&#10;"/>
          <p:cNvSpPr txBox="1">
            <a:spLocks noChangeArrowheads="1"/>
          </p:cNvSpPr>
          <p:nvPr>
            <p:custDataLst>
              <p:tags r:id="rId3"/>
            </p:custDataLst>
          </p:nvPr>
        </p:nvSpPr>
        <p:spPr>
          <a:xfrm>
            <a:off x="395288" y="2708920"/>
            <a:ext cx="8281168" cy="31683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GROUP 17</a:t>
            </a:r>
          </a:p>
          <a:p>
            <a:pPr marL="0" indent="0">
              <a:buNone/>
            </a:pPr>
            <a:r>
              <a:rPr lang="en-US" sz="2400" b="1" u="sng" dirty="0" smtClean="0">
                <a:solidFill>
                  <a:srgbClr val="7030A0"/>
                </a:solidFill>
              </a:rPr>
              <a:t>Description: Gram-Positive Cocci</a:t>
            </a:r>
          </a:p>
          <a:p>
            <a:pPr marL="0" indent="0">
              <a:buNone/>
            </a:pPr>
            <a:r>
              <a:rPr lang="en-US" sz="2400" b="1" dirty="0" smtClean="0"/>
              <a:t>Key differences : oxygen requirements, morph., growth requirements (45°C and supplements)</a:t>
            </a:r>
            <a:endParaRPr lang="en-US" sz="2400" dirty="0" smtClean="0"/>
          </a:p>
          <a:p>
            <a:pPr marL="0" indent="0">
              <a:buNone/>
            </a:pPr>
            <a:r>
              <a:rPr lang="en-US" sz="2400" b="1" dirty="0" smtClean="0"/>
              <a:t>Examples: </a:t>
            </a:r>
            <a:r>
              <a:rPr lang="en-US" sz="2400" b="1" i="1" dirty="0" smtClean="0"/>
              <a:t>Micrococcus, Staphylococcus, Streptococcus, Enterococcus, </a:t>
            </a:r>
            <a:r>
              <a:rPr lang="en-US" sz="2400" b="1" i="1" dirty="0" err="1" smtClean="0"/>
              <a:t>Lactococcus</a:t>
            </a:r>
            <a:r>
              <a:rPr lang="en-US" sz="2400" b="1" i="1" dirty="0" smtClean="0"/>
              <a:t>, </a:t>
            </a:r>
            <a:r>
              <a:rPr lang="en-US" sz="2400" b="1" i="1" dirty="0" err="1" smtClean="0"/>
              <a:t>Aerococcus</a:t>
            </a:r>
            <a:r>
              <a:rPr lang="el-GR" sz="2400" b="1" i="1" dirty="0" smtClean="0"/>
              <a:t>,</a:t>
            </a:r>
            <a:endParaRPr lang="en-US" sz="2400" b="1" i="1"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10</a:t>
            </a:fld>
            <a:endParaRPr lang="el-GR" dirty="0"/>
          </a:p>
        </p:txBody>
      </p:sp>
    </p:spTree>
    <p:custDataLst>
      <p:tags r:id="rId1"/>
    </p:custDataLst>
    <p:extLst>
      <p:ext uri="{BB962C8B-B14F-4D97-AF65-F5344CB8AC3E}">
        <p14:creationId xmlns="" xmlns:p14="http://schemas.microsoft.com/office/powerpoint/2010/main" val="2315501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41982" y="0"/>
            <a:ext cx="8424936" cy="242088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n-US" sz="4000" dirty="0" err="1" smtClean="0"/>
              <a:t>Bergey’s</a:t>
            </a:r>
            <a:r>
              <a:rPr lang="en-US" sz="4000" dirty="0" smtClean="0"/>
              <a:t> Manual of Determinative Bacteriology -</a:t>
            </a:r>
            <a:r>
              <a:rPr lang="el-GR" sz="4000" dirty="0" smtClean="0"/>
              <a:t> Σημαντικές </a:t>
            </a:r>
            <a:r>
              <a:rPr lang="el-GR" sz="4000" dirty="0"/>
              <a:t>ομάδες </a:t>
            </a:r>
            <a:r>
              <a:rPr lang="en-US" sz="4000" dirty="0"/>
              <a:t>(group) </a:t>
            </a:r>
            <a:r>
              <a:rPr lang="el-GR" sz="4000" dirty="0" smtClean="0"/>
              <a:t>ταξινόμησης για τα τρόφιμα </a:t>
            </a:r>
            <a:br>
              <a:rPr lang="el-GR" sz="4000" dirty="0" smtClean="0"/>
            </a:br>
            <a:r>
              <a:rPr lang="el-GR" sz="4000" dirty="0" smtClean="0"/>
              <a:t>(4 από 5)</a:t>
            </a:r>
            <a:endParaRPr lang="el-GR" sz="4000" dirty="0"/>
          </a:p>
        </p:txBody>
      </p:sp>
      <p:sp>
        <p:nvSpPr>
          <p:cNvPr id="8" name="Rectangle 3" descr="GROUP 18&#10;Description: Endospore - Forming Gram positive rods and cocci&#10;Key differences : oxygen requirements, motility, morph, catalase. Examples: Bacillus, Clostridium,&#10;GROUP 19&#10;Description: Regular, Nonsporlating Gram positive rods&#10;Key differences : morph., oxygen require, catalase. Examples: Lactobacillus, Listeria,&#10;"/>
          <p:cNvSpPr txBox="1">
            <a:spLocks noChangeArrowheads="1"/>
          </p:cNvSpPr>
          <p:nvPr>
            <p:custDataLst>
              <p:tags r:id="rId3"/>
            </p:custDataLst>
          </p:nvPr>
        </p:nvSpPr>
        <p:spPr>
          <a:xfrm>
            <a:off x="395288" y="2528491"/>
            <a:ext cx="8281168" cy="3708821"/>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t>GROUP 18</a:t>
            </a:r>
          </a:p>
          <a:p>
            <a:pPr marL="0" indent="0">
              <a:buNone/>
            </a:pPr>
            <a:r>
              <a:rPr lang="en-US" sz="2200" b="1" u="sng" dirty="0" smtClean="0">
                <a:solidFill>
                  <a:srgbClr val="7030A0"/>
                </a:solidFill>
              </a:rPr>
              <a:t>Description: Endospore-Forming Gram positive rods and cocci</a:t>
            </a:r>
          </a:p>
          <a:p>
            <a:pPr marL="0" indent="0">
              <a:buNone/>
            </a:pPr>
            <a:r>
              <a:rPr lang="en-US" sz="2200" b="1" dirty="0" smtClean="0"/>
              <a:t>Key differences : oxygen requirements, motility, morph, catalase. Examples: </a:t>
            </a:r>
            <a:r>
              <a:rPr lang="en-US" sz="2200" b="1" i="1" dirty="0" smtClean="0"/>
              <a:t>Bacillus, Clostridium,</a:t>
            </a:r>
          </a:p>
          <a:p>
            <a:pPr marL="0" indent="0">
              <a:buNone/>
            </a:pPr>
            <a:r>
              <a:rPr lang="en-US" sz="2200" b="1" dirty="0" smtClean="0"/>
              <a:t>GROUP 19</a:t>
            </a:r>
          </a:p>
          <a:p>
            <a:pPr marL="0" indent="0">
              <a:buNone/>
            </a:pPr>
            <a:r>
              <a:rPr lang="en-US" sz="2200" b="1" u="sng" dirty="0" smtClean="0">
                <a:solidFill>
                  <a:srgbClr val="7030A0"/>
                </a:solidFill>
              </a:rPr>
              <a:t>Description: Regular, </a:t>
            </a:r>
            <a:r>
              <a:rPr lang="en-US" sz="2200" b="1" u="sng" dirty="0" err="1" smtClean="0">
                <a:solidFill>
                  <a:srgbClr val="7030A0"/>
                </a:solidFill>
              </a:rPr>
              <a:t>Nonsporlating</a:t>
            </a:r>
            <a:r>
              <a:rPr lang="en-US" sz="2200" b="1" u="sng" dirty="0" smtClean="0">
                <a:solidFill>
                  <a:srgbClr val="7030A0"/>
                </a:solidFill>
              </a:rPr>
              <a:t> Gram positive rods</a:t>
            </a:r>
          </a:p>
          <a:p>
            <a:pPr marL="0" indent="0">
              <a:buNone/>
            </a:pPr>
            <a:r>
              <a:rPr lang="en-US" sz="2200" b="1" dirty="0" smtClean="0"/>
              <a:t>Key differences : morph., oxygen require, catalase. Examples: </a:t>
            </a:r>
            <a:r>
              <a:rPr lang="en-US" sz="2200" b="1" i="1" dirty="0" smtClean="0"/>
              <a:t>Lactobacillus, Listeria,</a:t>
            </a:r>
            <a:endParaRPr lang="en-US" sz="2200" b="1" i="1"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11</a:t>
            </a:fld>
            <a:endParaRPr lang="el-GR" dirty="0"/>
          </a:p>
        </p:txBody>
      </p:sp>
    </p:spTree>
    <p:custDataLst>
      <p:tags r:id="rId1"/>
    </p:custDataLst>
    <p:extLst>
      <p:ext uri="{BB962C8B-B14F-4D97-AF65-F5344CB8AC3E}">
        <p14:creationId xmlns="" xmlns:p14="http://schemas.microsoft.com/office/powerpoint/2010/main" val="2315501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41982" y="0"/>
            <a:ext cx="8424936" cy="242088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n-US" sz="4000" dirty="0" err="1"/>
              <a:t>Bergey’s</a:t>
            </a:r>
            <a:r>
              <a:rPr lang="en-US" sz="4000" dirty="0"/>
              <a:t> Manual of Determinative </a:t>
            </a:r>
            <a:r>
              <a:rPr lang="en-US" sz="4000" dirty="0" smtClean="0"/>
              <a:t>Bacteriology</a:t>
            </a:r>
            <a:r>
              <a:rPr lang="el-GR" sz="4000" dirty="0" smtClean="0"/>
              <a:t> </a:t>
            </a:r>
            <a:r>
              <a:rPr lang="en-US" sz="4000" dirty="0" smtClean="0"/>
              <a:t>-</a:t>
            </a:r>
            <a:r>
              <a:rPr lang="el-GR" sz="4000" dirty="0" smtClean="0"/>
              <a:t> Σημαντικές </a:t>
            </a:r>
            <a:r>
              <a:rPr lang="el-GR" sz="4000" dirty="0"/>
              <a:t>ομάδες </a:t>
            </a:r>
            <a:r>
              <a:rPr lang="en-US" sz="4000" dirty="0"/>
              <a:t>(group) </a:t>
            </a:r>
            <a:r>
              <a:rPr lang="el-GR" sz="4000" dirty="0" smtClean="0"/>
              <a:t>ταξινόμησης για τα τρόφιμα </a:t>
            </a:r>
            <a:br>
              <a:rPr lang="el-GR" sz="4000" dirty="0" smtClean="0"/>
            </a:br>
            <a:r>
              <a:rPr lang="el-GR" sz="4000" dirty="0" smtClean="0"/>
              <a:t>(5 από 5)</a:t>
            </a:r>
            <a:endParaRPr lang="el-GR" sz="4000" dirty="0"/>
          </a:p>
        </p:txBody>
      </p:sp>
      <p:sp>
        <p:nvSpPr>
          <p:cNvPr id="8" name="Rectangle 3" descr="GROUP 20&#10;Description: Irregular, Nonsporlating Gram-positive rods&#10;Key differences : catalase, motility, morph. Examples: Actinomyces, Corynebacterium, Arthrobacter, Propionibacterium&#10;GROUP 21&#10;Description: Weakly Gram-Positive Nonsporlating Acid Fast Slender Rods&#10;Key differences : acid fast, growth. Examples: Mycobacterium.&#10;"/>
          <p:cNvSpPr txBox="1">
            <a:spLocks noChangeArrowheads="1"/>
          </p:cNvSpPr>
          <p:nvPr>
            <p:custDataLst>
              <p:tags r:id="rId3"/>
            </p:custDataLst>
          </p:nvPr>
        </p:nvSpPr>
        <p:spPr>
          <a:xfrm>
            <a:off x="395288" y="2636912"/>
            <a:ext cx="8281168" cy="352839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t>GROUP 20</a:t>
            </a:r>
          </a:p>
          <a:p>
            <a:pPr marL="0" indent="0">
              <a:buNone/>
            </a:pPr>
            <a:r>
              <a:rPr lang="en-US" sz="2200" b="1" u="sng" dirty="0" smtClean="0">
                <a:solidFill>
                  <a:srgbClr val="7030A0"/>
                </a:solidFill>
              </a:rPr>
              <a:t>Description: Irregular, </a:t>
            </a:r>
            <a:r>
              <a:rPr lang="en-US" sz="2200" b="1" u="sng" dirty="0" err="1" smtClean="0">
                <a:solidFill>
                  <a:srgbClr val="7030A0"/>
                </a:solidFill>
              </a:rPr>
              <a:t>Nonsporlating</a:t>
            </a:r>
            <a:r>
              <a:rPr lang="en-US" sz="2200" b="1" u="sng" dirty="0" smtClean="0">
                <a:solidFill>
                  <a:srgbClr val="7030A0"/>
                </a:solidFill>
              </a:rPr>
              <a:t> Gram-positive rods</a:t>
            </a:r>
          </a:p>
          <a:p>
            <a:pPr marL="0" indent="0">
              <a:buNone/>
            </a:pPr>
            <a:r>
              <a:rPr lang="en-US" sz="2200" b="1" dirty="0" smtClean="0"/>
              <a:t>Key differences : catalase, motility, morph. Examples: </a:t>
            </a:r>
            <a:r>
              <a:rPr lang="en-US" sz="2200" b="1" i="1" dirty="0" err="1" smtClean="0"/>
              <a:t>Actinomyces</a:t>
            </a:r>
            <a:r>
              <a:rPr lang="en-US" sz="2200" b="1" i="1" dirty="0" smtClean="0"/>
              <a:t>, </a:t>
            </a:r>
            <a:r>
              <a:rPr lang="en-US" sz="2200" b="1" i="1" dirty="0" err="1" smtClean="0"/>
              <a:t>Corynebacterium</a:t>
            </a:r>
            <a:r>
              <a:rPr lang="en-US" sz="2200" b="1" i="1" dirty="0" smtClean="0"/>
              <a:t>, </a:t>
            </a:r>
            <a:r>
              <a:rPr lang="en-US" sz="2200" b="1" i="1" dirty="0" err="1" smtClean="0"/>
              <a:t>Arthrobacter</a:t>
            </a:r>
            <a:r>
              <a:rPr lang="en-US" sz="2200" b="1" i="1" dirty="0" smtClean="0"/>
              <a:t>, </a:t>
            </a:r>
            <a:r>
              <a:rPr lang="en-US" sz="2200" b="1" i="1" dirty="0" err="1" smtClean="0"/>
              <a:t>Propionibacterium</a:t>
            </a:r>
            <a:endParaRPr lang="en-US" sz="2200" b="1" i="1" dirty="0" smtClean="0"/>
          </a:p>
          <a:p>
            <a:pPr marL="0" indent="0">
              <a:buNone/>
            </a:pPr>
            <a:r>
              <a:rPr lang="en-US" sz="2200" b="1" dirty="0" smtClean="0"/>
              <a:t>GROUP 21</a:t>
            </a:r>
          </a:p>
          <a:p>
            <a:pPr marL="0" indent="0">
              <a:buNone/>
            </a:pPr>
            <a:r>
              <a:rPr lang="en-US" sz="2200" b="1" u="sng" dirty="0" smtClean="0">
                <a:solidFill>
                  <a:srgbClr val="7030A0"/>
                </a:solidFill>
              </a:rPr>
              <a:t>Description: Weakly Gram-Positive </a:t>
            </a:r>
            <a:r>
              <a:rPr lang="en-US" sz="2200" b="1" u="sng" dirty="0" err="1" smtClean="0">
                <a:solidFill>
                  <a:srgbClr val="7030A0"/>
                </a:solidFill>
              </a:rPr>
              <a:t>Nonsporlating</a:t>
            </a:r>
            <a:r>
              <a:rPr lang="en-US" sz="2200" b="1" u="sng" dirty="0" smtClean="0">
                <a:solidFill>
                  <a:srgbClr val="7030A0"/>
                </a:solidFill>
              </a:rPr>
              <a:t> Acid Fast Slender Rods</a:t>
            </a:r>
          </a:p>
          <a:p>
            <a:pPr marL="0" indent="0">
              <a:buNone/>
            </a:pPr>
            <a:r>
              <a:rPr lang="en-US" sz="2200" b="1" dirty="0" smtClean="0"/>
              <a:t>Key differences : acid fast, growth. Examples: </a:t>
            </a:r>
            <a:r>
              <a:rPr lang="en-US" sz="2200" b="1" i="1" dirty="0" smtClean="0"/>
              <a:t>Mycobacterium</a:t>
            </a:r>
            <a:r>
              <a:rPr lang="el-GR" sz="2200" b="1" i="1" dirty="0" smtClean="0"/>
              <a:t>.</a:t>
            </a:r>
            <a:endParaRPr lang="en-US" sz="22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12</a:t>
            </a:fld>
            <a:endParaRPr lang="el-GR" dirty="0"/>
          </a:p>
        </p:txBody>
      </p:sp>
    </p:spTree>
    <p:custDataLst>
      <p:tags r:id="rId1"/>
    </p:custDataLst>
    <p:extLst>
      <p:ext uri="{BB962C8B-B14F-4D97-AF65-F5344CB8AC3E}">
        <p14:creationId xmlns="" xmlns:p14="http://schemas.microsoft.com/office/powerpoint/2010/main" val="2315501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descr="Σύστημα Ταξινόμησης Βακτηρίων σε Gram plus και Gram minus."/>
          <p:cNvSpPr>
            <a:spLocks noGrp="1" noChangeArrowheads="1"/>
          </p:cNvSpPr>
          <p:nvPr>
            <p:ph type="title"/>
          </p:nvPr>
        </p:nvSpPr>
        <p:spPr>
          <a:xfrm>
            <a:off x="467544" y="44624"/>
            <a:ext cx="8352928" cy="115212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Σύστημα Ταξινόμησης</a:t>
            </a:r>
            <a:r>
              <a:rPr lang="en-US" dirty="0"/>
              <a:t> </a:t>
            </a:r>
            <a:r>
              <a:rPr lang="el-GR" dirty="0"/>
              <a:t>Βακτηρίων</a:t>
            </a:r>
            <a:r>
              <a:rPr lang="en-US" dirty="0"/>
              <a:t> </a:t>
            </a:r>
            <a:r>
              <a:rPr lang="el-GR" dirty="0"/>
              <a:t>σε </a:t>
            </a:r>
            <a:r>
              <a:rPr lang="en-US" dirty="0"/>
              <a:t>Gram+ </a:t>
            </a:r>
            <a:r>
              <a:rPr lang="el-GR" dirty="0"/>
              <a:t>και</a:t>
            </a:r>
            <a:r>
              <a:rPr lang="en-US" dirty="0"/>
              <a:t> </a:t>
            </a:r>
            <a:r>
              <a:rPr lang="en-US" dirty="0" smtClean="0"/>
              <a:t>Gram-</a:t>
            </a:r>
            <a:endParaRPr lang="el-GR" dirty="0">
              <a:latin typeface="+mn-lt"/>
            </a:endParaRPr>
          </a:p>
        </p:txBody>
      </p:sp>
      <p:sp>
        <p:nvSpPr>
          <p:cNvPr id="3" name="Ορθογώνιο 2" descr="GRAM minus βακτήρια:&#10;&#10;Spirochaetes: (spirochaeta, treponema, ceptospira): Σπειροειδή βακτήρια του νερού με περιπλασματικά μαστίγια. Καποια παθογόνα,&#10;Σπειροειδή και καμπυλωτά βακτήρια: (spirillum, atospirillum, helicobacter): Μαστιγιοφόρα, σπειροειδή, καμπυλωτά συνήθως μικροαερόφιλα χωρίς αξονικά νημάτια,&#10;Gram- κόκκοι και ραβδιά: (pseudomonas, atomobacter, phitobium, Agrobacter, methy lococacae). Αερόβια με δυνατότητα κίνησης, συνήθως με παραγωγή εξωπολυσακχαρητών.&#10;"/>
          <p:cNvSpPr/>
          <p:nvPr>
            <p:custDataLst>
              <p:tags r:id="rId2"/>
            </p:custDataLst>
          </p:nvPr>
        </p:nvSpPr>
        <p:spPr>
          <a:xfrm>
            <a:off x="395536" y="1424965"/>
            <a:ext cx="8219256" cy="4524315"/>
          </a:xfrm>
          <a:prstGeom prst="rect">
            <a:avLst/>
          </a:prstGeom>
        </p:spPr>
        <p:txBody>
          <a:bodyPr wrap="square">
            <a:spAutoFit/>
          </a:bodyPr>
          <a:lstStyle/>
          <a:p>
            <a:r>
              <a:rPr lang="en-US" sz="2400" b="1" u="sng" dirty="0"/>
              <a:t>GRAM- </a:t>
            </a:r>
            <a:r>
              <a:rPr lang="el-GR" sz="2400" b="1" u="sng" dirty="0" smtClean="0"/>
              <a:t>βακτήρια:</a:t>
            </a:r>
            <a:endParaRPr lang="en-US" sz="2400" dirty="0" smtClean="0"/>
          </a:p>
          <a:p>
            <a:pPr marL="342900" lvl="0" indent="-342900">
              <a:buFont typeface="Wingdings" panose="05000000000000000000" pitchFamily="2" charset="2"/>
              <a:buChar char="§"/>
            </a:pPr>
            <a:endParaRPr lang="en-US" sz="2400" dirty="0"/>
          </a:p>
          <a:p>
            <a:pPr marL="342900" lvl="0" indent="-342900">
              <a:buFont typeface="Wingdings" panose="05000000000000000000" pitchFamily="2" charset="2"/>
              <a:buChar char="§"/>
            </a:pPr>
            <a:r>
              <a:rPr lang="en-US" sz="2400" dirty="0" err="1" smtClean="0"/>
              <a:t>Spirochaetes</a:t>
            </a:r>
            <a:r>
              <a:rPr lang="el-GR" sz="2400" dirty="0" smtClean="0"/>
              <a:t>: </a:t>
            </a:r>
            <a:r>
              <a:rPr lang="el-GR" sz="2400" u="sng" dirty="0" smtClean="0"/>
              <a:t>(</a:t>
            </a:r>
            <a:r>
              <a:rPr lang="en-US" sz="2400" dirty="0" err="1"/>
              <a:t>spirochaeta</a:t>
            </a:r>
            <a:r>
              <a:rPr lang="el-GR" sz="2400" dirty="0" smtClean="0"/>
              <a:t>, </a:t>
            </a:r>
            <a:r>
              <a:rPr lang="en-US" sz="2400" dirty="0" err="1" smtClean="0"/>
              <a:t>treponema</a:t>
            </a:r>
            <a:r>
              <a:rPr lang="el-GR" sz="2400" dirty="0" smtClean="0"/>
              <a:t>, </a:t>
            </a:r>
            <a:r>
              <a:rPr lang="en-US" sz="2400" dirty="0" err="1" smtClean="0"/>
              <a:t>ceptospira</a:t>
            </a:r>
            <a:r>
              <a:rPr lang="el-GR" sz="2400" dirty="0" smtClean="0"/>
              <a:t>): Σπειροειδή </a:t>
            </a:r>
            <a:r>
              <a:rPr lang="el-GR" sz="2400" dirty="0"/>
              <a:t>βακτήρια του νερού με </a:t>
            </a:r>
            <a:r>
              <a:rPr lang="el-GR" sz="2400" dirty="0" err="1"/>
              <a:t>περιπλασματικά</a:t>
            </a:r>
            <a:r>
              <a:rPr lang="el-GR" sz="2400" dirty="0"/>
              <a:t> </a:t>
            </a:r>
            <a:r>
              <a:rPr lang="el-GR" sz="2400" dirty="0" smtClean="0"/>
              <a:t>μαστίγια. </a:t>
            </a:r>
            <a:r>
              <a:rPr lang="el-GR" sz="2400" dirty="0" err="1" smtClean="0"/>
              <a:t>Καποια</a:t>
            </a:r>
            <a:r>
              <a:rPr lang="el-GR" sz="2400" dirty="0" smtClean="0"/>
              <a:t> παθογόνα,</a:t>
            </a:r>
            <a:endParaRPr lang="el-GR" sz="2400" dirty="0"/>
          </a:p>
          <a:p>
            <a:pPr marL="342900" indent="-342900">
              <a:buFont typeface="Wingdings" panose="05000000000000000000" pitchFamily="2" charset="2"/>
              <a:buChar char="§"/>
            </a:pPr>
            <a:r>
              <a:rPr lang="el-GR" sz="2400" dirty="0"/>
              <a:t>Σπειροειδή και καμπυλωτά </a:t>
            </a:r>
            <a:r>
              <a:rPr lang="el-GR" sz="2400" dirty="0" smtClean="0"/>
              <a:t>βακτήρια: (</a:t>
            </a:r>
            <a:r>
              <a:rPr lang="en-US" sz="2400" dirty="0" err="1"/>
              <a:t>spirillum</a:t>
            </a:r>
            <a:r>
              <a:rPr lang="el-GR" sz="2400" dirty="0" smtClean="0"/>
              <a:t>, </a:t>
            </a:r>
            <a:r>
              <a:rPr lang="en-US" sz="2400" dirty="0" err="1" smtClean="0"/>
              <a:t>atospirillum</a:t>
            </a:r>
            <a:r>
              <a:rPr lang="el-GR" sz="2400" dirty="0" smtClean="0"/>
              <a:t>, </a:t>
            </a:r>
            <a:r>
              <a:rPr lang="en-US" sz="2400" dirty="0" smtClean="0"/>
              <a:t>helicobacter</a:t>
            </a:r>
            <a:r>
              <a:rPr lang="el-GR" sz="2400" dirty="0" smtClean="0"/>
              <a:t>): </a:t>
            </a:r>
            <a:r>
              <a:rPr lang="el-GR" sz="2400" dirty="0" err="1" smtClean="0"/>
              <a:t>Μαστιγιοφόρα</a:t>
            </a:r>
            <a:r>
              <a:rPr lang="el-GR" sz="2400" dirty="0" smtClean="0"/>
              <a:t>, σπειροειδή, καμπυλωτά συνήθως </a:t>
            </a:r>
            <a:r>
              <a:rPr lang="el-GR" sz="2400" dirty="0" err="1" smtClean="0"/>
              <a:t>μικροαερόφιλα</a:t>
            </a:r>
            <a:r>
              <a:rPr lang="el-GR" sz="2400" dirty="0" smtClean="0"/>
              <a:t> </a:t>
            </a:r>
            <a:r>
              <a:rPr lang="el-GR" sz="2400" dirty="0"/>
              <a:t>χωρίς αξονικά </a:t>
            </a:r>
            <a:r>
              <a:rPr lang="el-GR" sz="2400" dirty="0" smtClean="0"/>
              <a:t>νημάτια,</a:t>
            </a:r>
            <a:endParaRPr lang="el-GR" sz="2400" dirty="0"/>
          </a:p>
          <a:p>
            <a:pPr marL="342900" lvl="0" indent="-342900">
              <a:buFont typeface="Wingdings" panose="05000000000000000000" pitchFamily="2" charset="2"/>
              <a:buChar char="§"/>
            </a:pPr>
            <a:r>
              <a:rPr lang="en-US" sz="2400" dirty="0"/>
              <a:t>Gram</a:t>
            </a:r>
            <a:r>
              <a:rPr lang="el-GR" sz="2400" baseline="30000" dirty="0"/>
              <a:t>-</a:t>
            </a:r>
            <a:r>
              <a:rPr lang="el-GR" sz="2400" dirty="0"/>
              <a:t> κόκκοι και ραβδιά</a:t>
            </a:r>
            <a:r>
              <a:rPr lang="el-GR" sz="2400" dirty="0" smtClean="0"/>
              <a:t>: (</a:t>
            </a:r>
            <a:r>
              <a:rPr lang="en-US" sz="2400" dirty="0"/>
              <a:t>pseudomonas</a:t>
            </a:r>
            <a:r>
              <a:rPr lang="el-GR" sz="2400" dirty="0" smtClean="0"/>
              <a:t>, </a:t>
            </a:r>
            <a:r>
              <a:rPr lang="en-US" sz="2400" dirty="0" err="1" smtClean="0"/>
              <a:t>atomobacter</a:t>
            </a:r>
            <a:r>
              <a:rPr lang="el-GR" sz="2400" dirty="0" smtClean="0"/>
              <a:t>, </a:t>
            </a:r>
            <a:r>
              <a:rPr lang="en-US" sz="2400" dirty="0" err="1" smtClean="0"/>
              <a:t>phitobium</a:t>
            </a:r>
            <a:r>
              <a:rPr lang="el-GR" sz="2400" dirty="0" smtClean="0"/>
              <a:t>, </a:t>
            </a:r>
            <a:r>
              <a:rPr lang="en-US" sz="2400" dirty="0" err="1" smtClean="0"/>
              <a:t>Agrobacter</a:t>
            </a:r>
            <a:r>
              <a:rPr lang="en-US" sz="2400" dirty="0" smtClean="0"/>
              <a:t>,</a:t>
            </a:r>
            <a:r>
              <a:rPr lang="el-GR" sz="2400" dirty="0" smtClean="0"/>
              <a:t> </a:t>
            </a:r>
            <a:r>
              <a:rPr lang="en-US" sz="2400" dirty="0" err="1" smtClean="0"/>
              <a:t>methy</a:t>
            </a:r>
            <a:r>
              <a:rPr lang="en-US" sz="2400" dirty="0" smtClean="0"/>
              <a:t> </a:t>
            </a:r>
            <a:r>
              <a:rPr lang="en-US" sz="2400" dirty="0" err="1"/>
              <a:t>lococacae</a:t>
            </a:r>
            <a:r>
              <a:rPr lang="en-US" sz="2400" dirty="0" smtClean="0"/>
              <a:t>)</a:t>
            </a:r>
            <a:r>
              <a:rPr lang="el-GR" sz="2400" dirty="0" smtClean="0"/>
              <a:t>. Αερόβια </a:t>
            </a:r>
            <a:r>
              <a:rPr lang="el-GR" sz="2400" dirty="0"/>
              <a:t>με δυνατότητα κίνησης,</a:t>
            </a:r>
            <a:r>
              <a:rPr lang="en-US" sz="2400" dirty="0"/>
              <a:t> </a:t>
            </a:r>
            <a:r>
              <a:rPr lang="el-GR" sz="2400" dirty="0"/>
              <a:t>συνήθως με </a:t>
            </a:r>
            <a:r>
              <a:rPr lang="el-GR" sz="2400" dirty="0" smtClean="0"/>
              <a:t>παραγωγή </a:t>
            </a:r>
            <a:r>
              <a:rPr lang="el-GR" sz="2400" dirty="0" err="1" smtClean="0"/>
              <a:t>εξωπολυσακχαρητών</a:t>
            </a:r>
            <a:r>
              <a:rPr lang="el-GR" sz="2400" dirty="0" smtClean="0"/>
              <a:t>.</a:t>
            </a:r>
            <a:endParaRPr lang="el-GR"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descr="Σύστημα Ταξινόμησης Βακτηρίων σε Gram plus και Gram minus."/>
          <p:cNvSpPr>
            <a:spLocks noGrp="1" noChangeArrowheads="1"/>
          </p:cNvSpPr>
          <p:nvPr>
            <p:ph type="title"/>
          </p:nvPr>
        </p:nvSpPr>
        <p:spPr>
          <a:xfrm>
            <a:off x="467544" y="44624"/>
            <a:ext cx="8352928" cy="162096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Σύστημα Ταξινόμησης</a:t>
            </a:r>
            <a:r>
              <a:rPr lang="en-US" sz="4000" dirty="0"/>
              <a:t> </a:t>
            </a:r>
            <a:r>
              <a:rPr lang="el-GR" sz="4000" dirty="0"/>
              <a:t>Βακτηρίων</a:t>
            </a:r>
            <a:r>
              <a:rPr lang="en-US" sz="4000" dirty="0"/>
              <a:t> </a:t>
            </a:r>
            <a:r>
              <a:rPr lang="el-GR" sz="4000" dirty="0"/>
              <a:t>σε </a:t>
            </a:r>
            <a:r>
              <a:rPr lang="en-US" sz="4000" dirty="0"/>
              <a:t>Gram+ </a:t>
            </a:r>
            <a:r>
              <a:rPr lang="el-GR" sz="4000" dirty="0"/>
              <a:t>και</a:t>
            </a:r>
            <a:r>
              <a:rPr lang="en-US" sz="4000" dirty="0"/>
              <a:t> Gram-</a:t>
            </a:r>
            <a:endParaRPr lang="el-GR" sz="4000" dirty="0">
              <a:latin typeface="+mn-lt"/>
            </a:endParaRPr>
          </a:p>
        </p:txBody>
      </p:sp>
      <p:sp>
        <p:nvSpPr>
          <p:cNvPr id="2" name="Ορθογώνιο 1" descr="Gram minus αναερόβια ραβδιά (βάκιλλοι): Οικογένειες Enterobacteriacae (Escherichia, Salmonella, Shigella, Yersinia, Proteus, Erwinia, Enterobacter) , Vibrionacae (Vibrio, Aeromonas, Photobacterium, Lucibacterium), λοιπά ανεξάρτητα γένη (Ζymomonas, Haemophilus, Flavobacterium),&#10;&#10;Gram minus αναερόβιοι καμπυλωτοί βάκιλλοι: Bacteriodes (Εντερική χλωρίδα), &#10;"/>
          <p:cNvSpPr/>
          <p:nvPr>
            <p:custDataLst>
              <p:tags r:id="rId2"/>
            </p:custDataLst>
          </p:nvPr>
        </p:nvSpPr>
        <p:spPr>
          <a:xfrm>
            <a:off x="467544" y="1938312"/>
            <a:ext cx="8219256" cy="3416320"/>
          </a:xfrm>
          <a:prstGeom prst="rect">
            <a:avLst/>
          </a:prstGeom>
        </p:spPr>
        <p:txBody>
          <a:bodyPr wrap="square">
            <a:spAutoFit/>
          </a:bodyPr>
          <a:lstStyle/>
          <a:p>
            <a:pPr marL="342900" indent="-342900">
              <a:buFont typeface="Wingdings" panose="05000000000000000000" pitchFamily="2" charset="2"/>
              <a:buChar char="§"/>
            </a:pPr>
            <a:r>
              <a:rPr lang="en-US" sz="2400" dirty="0" smtClean="0"/>
              <a:t>Gram</a:t>
            </a:r>
            <a:r>
              <a:rPr lang="el-GR" sz="2400" baseline="30000" dirty="0" smtClean="0"/>
              <a:t>- </a:t>
            </a:r>
            <a:r>
              <a:rPr lang="el-GR" sz="2400" dirty="0" smtClean="0"/>
              <a:t>- αναερόβια ραβδιά (</a:t>
            </a:r>
            <a:r>
              <a:rPr lang="el-GR" sz="2400" dirty="0" err="1"/>
              <a:t>βάκιλλοι</a:t>
            </a:r>
            <a:r>
              <a:rPr lang="el-GR" sz="2400" dirty="0" smtClean="0"/>
              <a:t>): </a:t>
            </a:r>
            <a:r>
              <a:rPr lang="el-GR" sz="2400" dirty="0"/>
              <a:t>Οικογένειες </a:t>
            </a:r>
            <a:r>
              <a:rPr lang="en-US" sz="2400" dirty="0" err="1"/>
              <a:t>Enterobacteriacae</a:t>
            </a:r>
            <a:r>
              <a:rPr lang="el-GR" sz="2400" dirty="0"/>
              <a:t> (</a:t>
            </a:r>
            <a:r>
              <a:rPr lang="en-US" sz="2400" dirty="0"/>
              <a:t>Escherichia, Salmonella, </a:t>
            </a:r>
            <a:r>
              <a:rPr lang="en-US" sz="2400" dirty="0" err="1"/>
              <a:t>Shigella</a:t>
            </a:r>
            <a:r>
              <a:rPr lang="en-US" sz="2400" dirty="0"/>
              <a:t>, Yersinia, Proteus, </a:t>
            </a:r>
            <a:r>
              <a:rPr lang="en-US" sz="2400" dirty="0" err="1"/>
              <a:t>Erwinia</a:t>
            </a:r>
            <a:r>
              <a:rPr lang="en-US" sz="2400" dirty="0"/>
              <a:t>, </a:t>
            </a:r>
            <a:r>
              <a:rPr lang="en-US" sz="2400" dirty="0" err="1"/>
              <a:t>Enterobacter</a:t>
            </a:r>
            <a:r>
              <a:rPr lang="el-GR" sz="2400" dirty="0"/>
              <a:t>)</a:t>
            </a:r>
            <a:r>
              <a:rPr lang="en-US" sz="2400" dirty="0"/>
              <a:t> , </a:t>
            </a:r>
            <a:r>
              <a:rPr lang="en-US" sz="2400" dirty="0" err="1"/>
              <a:t>Vibrionacae</a:t>
            </a:r>
            <a:r>
              <a:rPr lang="en-US" sz="2400" dirty="0"/>
              <a:t> (Vibrio, </a:t>
            </a:r>
            <a:r>
              <a:rPr lang="en-US" sz="2400" dirty="0" err="1"/>
              <a:t>Aeromonas</a:t>
            </a:r>
            <a:r>
              <a:rPr lang="en-US" sz="2400" dirty="0"/>
              <a:t>, </a:t>
            </a:r>
            <a:r>
              <a:rPr lang="en-US" sz="2400" dirty="0" err="1"/>
              <a:t>Photobacterium</a:t>
            </a:r>
            <a:r>
              <a:rPr lang="en-US" sz="2400" dirty="0"/>
              <a:t>, </a:t>
            </a:r>
            <a:r>
              <a:rPr lang="en-US" sz="2400" dirty="0" err="1"/>
              <a:t>Lucibacterium</a:t>
            </a:r>
            <a:r>
              <a:rPr lang="en-US" sz="2400" dirty="0"/>
              <a:t>), </a:t>
            </a:r>
            <a:r>
              <a:rPr lang="el-GR" sz="2400" dirty="0"/>
              <a:t>λοιπά ανεξάρτητα γένη (Ζ</a:t>
            </a:r>
            <a:r>
              <a:rPr lang="en-US" sz="2400" dirty="0" err="1"/>
              <a:t>ymomonas</a:t>
            </a:r>
            <a:r>
              <a:rPr lang="en-US" sz="2400" dirty="0"/>
              <a:t>, </a:t>
            </a:r>
            <a:r>
              <a:rPr lang="en-US" sz="2400" dirty="0" err="1"/>
              <a:t>Haemophilus</a:t>
            </a:r>
            <a:r>
              <a:rPr lang="en-US" sz="2400" dirty="0"/>
              <a:t>, </a:t>
            </a:r>
            <a:r>
              <a:rPr lang="en-US" sz="2400" dirty="0" err="1"/>
              <a:t>Flavobacterium</a:t>
            </a:r>
            <a:r>
              <a:rPr lang="en-US" sz="2400" dirty="0" smtClean="0"/>
              <a:t>),</a:t>
            </a:r>
            <a:endParaRPr lang="el-GR" sz="2400" dirty="0"/>
          </a:p>
          <a:p>
            <a:pPr marL="342900" lvl="0" indent="-342900">
              <a:buFont typeface="Wingdings" panose="05000000000000000000" pitchFamily="2" charset="2"/>
              <a:buChar char="§"/>
            </a:pPr>
            <a:endParaRPr lang="el-GR" sz="2400" dirty="0"/>
          </a:p>
          <a:p>
            <a:pPr marL="342900" lvl="0" indent="-342900">
              <a:buFont typeface="Wingdings" panose="05000000000000000000" pitchFamily="2" charset="2"/>
              <a:buChar char="§"/>
            </a:pPr>
            <a:r>
              <a:rPr lang="en-US" sz="2400" dirty="0" smtClean="0"/>
              <a:t>Gram</a:t>
            </a:r>
            <a:r>
              <a:rPr lang="el-GR" sz="2400" baseline="30000" dirty="0" smtClean="0"/>
              <a:t>-  </a:t>
            </a:r>
            <a:r>
              <a:rPr lang="el-GR" sz="2400" dirty="0" smtClean="0"/>
              <a:t>αναερόβιοι </a:t>
            </a:r>
            <a:r>
              <a:rPr lang="el-GR" sz="2400" dirty="0"/>
              <a:t>καμπυλωτοί </a:t>
            </a:r>
            <a:r>
              <a:rPr lang="el-GR" sz="2400" dirty="0" err="1" smtClean="0"/>
              <a:t>βάκιλλοι</a:t>
            </a:r>
            <a:r>
              <a:rPr lang="el-GR" sz="2400" dirty="0" smtClean="0"/>
              <a:t>: </a:t>
            </a:r>
            <a:r>
              <a:rPr lang="en-US" sz="2400" dirty="0" err="1" smtClean="0"/>
              <a:t>Bacteriodes</a:t>
            </a:r>
            <a:r>
              <a:rPr lang="el-GR" sz="2400" dirty="0" smtClean="0"/>
              <a:t> (Εντερική </a:t>
            </a:r>
            <a:r>
              <a:rPr lang="el-GR" sz="2400" dirty="0"/>
              <a:t>χλωρίδα</a:t>
            </a:r>
            <a:r>
              <a:rPr lang="el-GR" sz="2400" dirty="0" smtClean="0"/>
              <a:t>), </a:t>
            </a:r>
            <a:endParaRPr lang="el-GR"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descr="Σύστημα Ταξινόμησης Βακτηρίων σε Gram plus και Gram minus."/>
          <p:cNvSpPr>
            <a:spLocks noGrp="1" noChangeArrowheads="1"/>
          </p:cNvSpPr>
          <p:nvPr>
            <p:ph type="title"/>
          </p:nvPr>
        </p:nvSpPr>
        <p:spPr>
          <a:xfrm>
            <a:off x="467544" y="44624"/>
            <a:ext cx="8352928" cy="162096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Σύστημα Ταξινόμησης</a:t>
            </a:r>
            <a:r>
              <a:rPr lang="en-US" sz="4000" dirty="0"/>
              <a:t> </a:t>
            </a:r>
            <a:r>
              <a:rPr lang="el-GR" sz="4000" dirty="0"/>
              <a:t>Βακτηρίων</a:t>
            </a:r>
            <a:r>
              <a:rPr lang="en-US" sz="4000" dirty="0"/>
              <a:t> </a:t>
            </a:r>
            <a:r>
              <a:rPr lang="el-GR" sz="4000" dirty="0"/>
              <a:t>σε </a:t>
            </a:r>
            <a:r>
              <a:rPr lang="en-US" sz="4000" dirty="0"/>
              <a:t>Gram+ </a:t>
            </a:r>
            <a:r>
              <a:rPr lang="el-GR" sz="4000" dirty="0"/>
              <a:t>και</a:t>
            </a:r>
            <a:r>
              <a:rPr lang="en-US" sz="4000" dirty="0"/>
              <a:t> Gram-</a:t>
            </a:r>
            <a:endParaRPr lang="el-GR" sz="4000" dirty="0">
              <a:latin typeface="+mn-lt"/>
            </a:endParaRPr>
          </a:p>
        </p:txBody>
      </p:sp>
      <p:sp>
        <p:nvSpPr>
          <p:cNvPr id="2" name="Ορθογώνιο 1" descr="Θειοαναγωγικά Gram minus : (Desulfovibrio, Desulfotomaculum). Ανάγουν το S ή τo SO2 προς H2S.Υποχρεωτικά αναερόβια.&#10;Gram minus αναερόβιοι κόκκοι: (Richettsiales, Chlamydiales, Mycoplarmatales)&#10;Gram minus φωτοσυνθετικά βακτήρια: R κυανοβακτήρια a)Ανοξυγενή φωτοσυνθετικά (οικ. Rhodospirillacae, Chromatiacae, Chlorobiacae)   &#10;     b)Οξυγενή φωτοσυνθετικά(κυανοβακτήρια)&#10;Νιτροποιά βακτήρια: (Nitrobacter, Νitrosomonas, Νitrospira)&#10;Αερόβια θειοβακτήρια: (Thiobacillus, Thiothrix): οξειδώνουν το H2S.&#10;"/>
          <p:cNvSpPr/>
          <p:nvPr>
            <p:custDataLst>
              <p:tags r:id="rId2"/>
            </p:custDataLst>
          </p:nvPr>
        </p:nvSpPr>
        <p:spPr>
          <a:xfrm>
            <a:off x="467544" y="1772816"/>
            <a:ext cx="8219256" cy="4154984"/>
          </a:xfrm>
          <a:prstGeom prst="rect">
            <a:avLst/>
          </a:prstGeom>
        </p:spPr>
        <p:txBody>
          <a:bodyPr wrap="square">
            <a:spAutoFit/>
          </a:bodyPr>
          <a:lstStyle/>
          <a:p>
            <a:pPr marL="342900" lvl="0" indent="-342900">
              <a:buFont typeface="Wingdings" panose="05000000000000000000" pitchFamily="2" charset="2"/>
              <a:buChar char="§"/>
            </a:pPr>
            <a:r>
              <a:rPr lang="el-GR" sz="2400" dirty="0" err="1"/>
              <a:t>Θειοαναγωγικά</a:t>
            </a:r>
            <a:r>
              <a:rPr lang="en-US" sz="2400" dirty="0"/>
              <a:t> Gram- </a:t>
            </a:r>
            <a:r>
              <a:rPr lang="el-GR" sz="2400" dirty="0" smtClean="0"/>
              <a:t>:</a:t>
            </a:r>
            <a:r>
              <a:rPr lang="en-GB" sz="2400" dirty="0" smtClean="0"/>
              <a:t> </a:t>
            </a:r>
            <a:r>
              <a:rPr lang="el-GR" sz="2400" dirty="0" smtClean="0"/>
              <a:t>(</a:t>
            </a:r>
            <a:r>
              <a:rPr lang="en-US" sz="2400" dirty="0" err="1"/>
              <a:t>Desulfovibrio</a:t>
            </a:r>
            <a:r>
              <a:rPr lang="el-GR" sz="2400" dirty="0"/>
              <a:t>,</a:t>
            </a:r>
            <a:r>
              <a:rPr lang="en-US" sz="2400" dirty="0"/>
              <a:t> </a:t>
            </a:r>
            <a:r>
              <a:rPr lang="en-US" sz="2400" dirty="0" err="1"/>
              <a:t>Desulfotomaculum</a:t>
            </a:r>
            <a:r>
              <a:rPr lang="el-GR" sz="2400" dirty="0"/>
              <a:t>)</a:t>
            </a:r>
            <a:r>
              <a:rPr lang="en-US" sz="2400" dirty="0"/>
              <a:t>. </a:t>
            </a:r>
            <a:r>
              <a:rPr lang="el-GR" sz="2400" dirty="0"/>
              <a:t>Ανάγουν το </a:t>
            </a:r>
            <a:r>
              <a:rPr lang="en-US" sz="2400" dirty="0"/>
              <a:t>S</a:t>
            </a:r>
            <a:r>
              <a:rPr lang="el-GR" sz="2400" dirty="0"/>
              <a:t> ή τ</a:t>
            </a:r>
            <a:r>
              <a:rPr lang="en-US" sz="2400" dirty="0"/>
              <a:t>o</a:t>
            </a:r>
            <a:r>
              <a:rPr lang="el-GR" sz="2400" dirty="0"/>
              <a:t> </a:t>
            </a:r>
            <a:r>
              <a:rPr lang="en-US" sz="2400" dirty="0"/>
              <a:t>SO</a:t>
            </a:r>
            <a:r>
              <a:rPr lang="el-GR" sz="2400" baseline="-25000" dirty="0"/>
              <a:t>2</a:t>
            </a:r>
            <a:r>
              <a:rPr lang="el-GR" sz="2400" dirty="0"/>
              <a:t> προς </a:t>
            </a:r>
            <a:r>
              <a:rPr lang="en-US" sz="2400" dirty="0"/>
              <a:t>H</a:t>
            </a:r>
            <a:r>
              <a:rPr lang="el-GR" sz="2400" baseline="-25000" dirty="0"/>
              <a:t>2</a:t>
            </a:r>
            <a:r>
              <a:rPr lang="en-US" sz="2400" dirty="0"/>
              <a:t>S</a:t>
            </a:r>
            <a:r>
              <a:rPr lang="el-GR" sz="2400" dirty="0"/>
              <a:t>.Υποχρεωτικά αναερόβια.</a:t>
            </a:r>
          </a:p>
          <a:p>
            <a:pPr marL="342900" lvl="0" indent="-342900">
              <a:buFont typeface="Wingdings" panose="05000000000000000000" pitchFamily="2" charset="2"/>
              <a:buChar char="§"/>
            </a:pPr>
            <a:r>
              <a:rPr lang="en-US" sz="2400" dirty="0"/>
              <a:t>Gram- </a:t>
            </a:r>
            <a:r>
              <a:rPr lang="el-GR" sz="2400" dirty="0"/>
              <a:t>αναερόβιοι κόκκοι</a:t>
            </a:r>
            <a:r>
              <a:rPr lang="en-US" sz="2400" dirty="0" smtClean="0"/>
              <a:t>: (</a:t>
            </a:r>
            <a:r>
              <a:rPr lang="en-US" sz="2400" dirty="0" err="1"/>
              <a:t>Richettsiales</a:t>
            </a:r>
            <a:r>
              <a:rPr lang="en-US" sz="2400" dirty="0"/>
              <a:t>, </a:t>
            </a:r>
            <a:r>
              <a:rPr lang="en-US" sz="2400" dirty="0" err="1"/>
              <a:t>Chlamydiales</a:t>
            </a:r>
            <a:r>
              <a:rPr lang="en-US" sz="2400" dirty="0"/>
              <a:t>, </a:t>
            </a:r>
            <a:r>
              <a:rPr lang="en-US" sz="2400" dirty="0" err="1"/>
              <a:t>Mycoplarmatales</a:t>
            </a:r>
            <a:r>
              <a:rPr lang="en-US" sz="2400" dirty="0"/>
              <a:t>)</a:t>
            </a:r>
            <a:endParaRPr lang="el-GR" sz="2400" dirty="0"/>
          </a:p>
          <a:p>
            <a:pPr marL="342900" lvl="0" indent="-342900">
              <a:buFont typeface="Wingdings" panose="05000000000000000000" pitchFamily="2" charset="2"/>
              <a:buChar char="§"/>
            </a:pPr>
            <a:r>
              <a:rPr lang="en-US" sz="2400" dirty="0"/>
              <a:t>Gram-</a:t>
            </a:r>
            <a:r>
              <a:rPr lang="el-GR" sz="2400" dirty="0"/>
              <a:t> φωτοσυνθετικά βακτήρια: </a:t>
            </a:r>
            <a:r>
              <a:rPr lang="en-US" sz="2400" dirty="0"/>
              <a:t>R </a:t>
            </a:r>
            <a:r>
              <a:rPr lang="el-GR" sz="2400" dirty="0" err="1"/>
              <a:t>κυανοβακτήρια</a:t>
            </a:r>
            <a:r>
              <a:rPr lang="el-GR" sz="2400" u="sng" dirty="0">
                <a:solidFill>
                  <a:srgbClr val="FFC000"/>
                </a:solidFill>
              </a:rPr>
              <a:t> </a:t>
            </a:r>
            <a:r>
              <a:rPr lang="en-US" sz="2400" dirty="0" smtClean="0"/>
              <a:t>a</a:t>
            </a:r>
            <a:r>
              <a:rPr lang="el-GR" sz="2400" dirty="0"/>
              <a:t>)</a:t>
            </a:r>
            <a:r>
              <a:rPr lang="el-GR" sz="2400" dirty="0" err="1"/>
              <a:t>Ανοξυγενή</a:t>
            </a:r>
            <a:r>
              <a:rPr lang="el-GR" sz="2400" dirty="0"/>
              <a:t> φωτοσυνθετικά (οικ. </a:t>
            </a:r>
            <a:r>
              <a:rPr lang="en-US" sz="2400" dirty="0" err="1"/>
              <a:t>Rhodospirillacae</a:t>
            </a:r>
            <a:r>
              <a:rPr lang="en-US" sz="2400" dirty="0"/>
              <a:t>, </a:t>
            </a:r>
            <a:r>
              <a:rPr lang="en-US" sz="2400" dirty="0" err="1"/>
              <a:t>Chromatiacae</a:t>
            </a:r>
            <a:r>
              <a:rPr lang="en-US" sz="2400" dirty="0"/>
              <a:t>, </a:t>
            </a:r>
            <a:r>
              <a:rPr lang="en-US" sz="2400" dirty="0" err="1"/>
              <a:t>Chlorobiacae</a:t>
            </a:r>
            <a:r>
              <a:rPr lang="el-GR" sz="2400" dirty="0"/>
              <a:t>) </a:t>
            </a:r>
            <a:r>
              <a:rPr lang="en-GB" sz="2400" dirty="0" smtClean="0"/>
              <a:t>  </a:t>
            </a:r>
          </a:p>
          <a:p>
            <a:pPr lvl="0"/>
            <a:r>
              <a:rPr lang="en-GB" sz="2400" dirty="0"/>
              <a:t> </a:t>
            </a:r>
            <a:r>
              <a:rPr lang="en-GB" sz="2400" dirty="0" smtClean="0"/>
              <a:t>    </a:t>
            </a:r>
            <a:r>
              <a:rPr lang="en-US" sz="2400" dirty="0" smtClean="0"/>
              <a:t>b</a:t>
            </a:r>
            <a:r>
              <a:rPr lang="el-GR" sz="2400" dirty="0"/>
              <a:t>)</a:t>
            </a:r>
            <a:r>
              <a:rPr lang="el-GR" sz="2400" dirty="0" err="1"/>
              <a:t>Οξυγενή</a:t>
            </a:r>
            <a:r>
              <a:rPr lang="el-GR" sz="2400" dirty="0"/>
              <a:t> </a:t>
            </a:r>
            <a:r>
              <a:rPr lang="el-GR" sz="2400" dirty="0" err="1"/>
              <a:t>φωτοσυνθετικά(κυανοβακτήρια</a:t>
            </a:r>
            <a:r>
              <a:rPr lang="el-GR" sz="2400" dirty="0"/>
              <a:t>)</a:t>
            </a:r>
          </a:p>
          <a:p>
            <a:pPr marL="342900" lvl="0" indent="-342900">
              <a:buFont typeface="Wingdings" panose="05000000000000000000" pitchFamily="2" charset="2"/>
              <a:buChar char="§"/>
            </a:pPr>
            <a:r>
              <a:rPr lang="el-GR" sz="2400" dirty="0" err="1"/>
              <a:t>Νιτροποιά</a:t>
            </a:r>
            <a:r>
              <a:rPr lang="el-GR" sz="2400" dirty="0"/>
              <a:t> βακτήρια</a:t>
            </a:r>
            <a:r>
              <a:rPr lang="en-US" sz="2400" dirty="0" smtClean="0"/>
              <a:t>: (</a:t>
            </a:r>
            <a:r>
              <a:rPr lang="en-US" sz="2400" dirty="0" err="1"/>
              <a:t>Nitrobacter</a:t>
            </a:r>
            <a:r>
              <a:rPr lang="en-US" sz="2400" dirty="0"/>
              <a:t>,</a:t>
            </a:r>
            <a:r>
              <a:rPr lang="el-GR" sz="2400" dirty="0"/>
              <a:t> Ν</a:t>
            </a:r>
            <a:r>
              <a:rPr lang="en-US" sz="2400" dirty="0" err="1"/>
              <a:t>itrosomonas</a:t>
            </a:r>
            <a:r>
              <a:rPr lang="en-US" sz="2400" dirty="0"/>
              <a:t>,</a:t>
            </a:r>
            <a:r>
              <a:rPr lang="el-GR" sz="2400" dirty="0"/>
              <a:t> Ν</a:t>
            </a:r>
            <a:r>
              <a:rPr lang="en-US" sz="2400" dirty="0" err="1"/>
              <a:t>itrospira</a:t>
            </a:r>
            <a:r>
              <a:rPr lang="en-US" sz="2400" dirty="0"/>
              <a:t>)</a:t>
            </a:r>
            <a:endParaRPr lang="el-GR" sz="2400" dirty="0"/>
          </a:p>
          <a:p>
            <a:pPr marL="342900" lvl="0" indent="-342900">
              <a:buFont typeface="Wingdings" panose="05000000000000000000" pitchFamily="2" charset="2"/>
              <a:buChar char="§"/>
            </a:pPr>
            <a:r>
              <a:rPr lang="el-GR" sz="2400" u="sng" dirty="0"/>
              <a:t>Αερόβια</a:t>
            </a:r>
            <a:r>
              <a:rPr lang="en-US" sz="2400" u="sng" dirty="0"/>
              <a:t> </a:t>
            </a:r>
            <a:r>
              <a:rPr lang="el-GR" sz="2400" u="sng" dirty="0" err="1"/>
              <a:t>θειοβακτήρια</a:t>
            </a:r>
            <a:r>
              <a:rPr lang="en-US" sz="2400" u="sng" dirty="0" smtClean="0"/>
              <a:t>:</a:t>
            </a:r>
            <a:r>
              <a:rPr lang="en-GB" sz="2400" u="sng" dirty="0" smtClean="0"/>
              <a:t> </a:t>
            </a:r>
            <a:r>
              <a:rPr lang="en-US" sz="2400" dirty="0" smtClean="0"/>
              <a:t>(</a:t>
            </a:r>
            <a:r>
              <a:rPr lang="en-US" sz="2400" dirty="0" err="1"/>
              <a:t>Thiobacillus</a:t>
            </a:r>
            <a:r>
              <a:rPr lang="en-US" sz="2400" dirty="0"/>
              <a:t>, </a:t>
            </a:r>
            <a:r>
              <a:rPr lang="en-US" sz="2400" dirty="0" err="1"/>
              <a:t>Thiothrix</a:t>
            </a:r>
            <a:r>
              <a:rPr lang="en-US" sz="2400" dirty="0"/>
              <a:t>): </a:t>
            </a:r>
            <a:r>
              <a:rPr lang="el-GR" sz="2400" dirty="0"/>
              <a:t>οξειδώνουν το</a:t>
            </a:r>
            <a:r>
              <a:rPr lang="en-US" sz="2400" dirty="0"/>
              <a:t> H</a:t>
            </a:r>
            <a:r>
              <a:rPr lang="en-US" sz="2400" baseline="-25000" dirty="0"/>
              <a:t>2</a:t>
            </a:r>
            <a:r>
              <a:rPr lang="en-US" sz="2400" dirty="0"/>
              <a:t>S.</a:t>
            </a:r>
            <a:endParaRPr lang="el-GR"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 xmlns:p14="http://schemas.microsoft.com/office/powerpoint/2010/main" val="1302889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descr="Σύστημα Ταξινόμησης Βακτηρίων σε Gram plus και Gram minus."/>
          <p:cNvSpPr>
            <a:spLocks noGrp="1" noChangeArrowheads="1"/>
          </p:cNvSpPr>
          <p:nvPr>
            <p:ph type="title"/>
          </p:nvPr>
        </p:nvSpPr>
        <p:spPr>
          <a:xfrm>
            <a:off x="467544" y="44624"/>
            <a:ext cx="8352928" cy="162096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Σύστημα Ταξινόμησης</a:t>
            </a:r>
            <a:r>
              <a:rPr lang="en-US" sz="4000" dirty="0"/>
              <a:t> </a:t>
            </a:r>
            <a:r>
              <a:rPr lang="el-GR" sz="4000" dirty="0"/>
              <a:t>Βακτηρίων</a:t>
            </a:r>
            <a:r>
              <a:rPr lang="en-US" sz="4000" dirty="0"/>
              <a:t> </a:t>
            </a:r>
            <a:r>
              <a:rPr lang="el-GR" sz="4000" dirty="0"/>
              <a:t>σε </a:t>
            </a:r>
            <a:r>
              <a:rPr lang="en-US" sz="4000" dirty="0"/>
              <a:t>Gram+ </a:t>
            </a:r>
            <a:r>
              <a:rPr lang="el-GR" sz="4000" dirty="0"/>
              <a:t>και</a:t>
            </a:r>
            <a:r>
              <a:rPr lang="en-US" sz="4000" dirty="0"/>
              <a:t> Gram-</a:t>
            </a:r>
            <a:endParaRPr lang="el-GR" sz="4000" dirty="0">
              <a:latin typeface="+mn-lt"/>
            </a:endParaRPr>
          </a:p>
        </p:txBody>
      </p:sp>
      <p:sp>
        <p:nvSpPr>
          <p:cNvPr id="2" name="Ορθογώνιο 1" descr="GRAM plus  βακτήρια&#10;&#10;Gram plus κόκκοι: (Micrococcus, Staphylococcus, Enterococcus, Streptococcus, Pediococcus, Leuconostoc),&#10;Βάκιλλοι σπορογόνοι: (Bacillus, Clostridium),&#10;Βάκιλλοι μη σπορογόνοι: (Lactobacillus, Listeria),&#10;Mycobacteriacae (mycobacterium): αερόβια,καμπυλωτά,&#10;Ακτινομύκητες: βάκιλλοι με διακλαδώσεις μυκητιακής υφής(Actinomyces, Streptomyces, Mycobacterium, οικ. Propionibacteriacae: Pripionibacterium, Bifidobacterium),&#10;Αρχαιοβακτήρια: (Ηalococcus, Sulfolobus).&#10;"/>
          <p:cNvSpPr/>
          <p:nvPr>
            <p:custDataLst>
              <p:tags r:id="rId2"/>
            </p:custDataLst>
          </p:nvPr>
        </p:nvSpPr>
        <p:spPr>
          <a:xfrm>
            <a:off x="467544" y="1938312"/>
            <a:ext cx="8219256" cy="4154984"/>
          </a:xfrm>
          <a:prstGeom prst="rect">
            <a:avLst/>
          </a:prstGeom>
        </p:spPr>
        <p:txBody>
          <a:bodyPr wrap="square">
            <a:spAutoFit/>
          </a:bodyPr>
          <a:lstStyle/>
          <a:p>
            <a:pPr lvl="0">
              <a:buNone/>
            </a:pPr>
            <a:r>
              <a:rPr lang="en-US" sz="2400" b="1" dirty="0"/>
              <a:t>GRAM</a:t>
            </a:r>
            <a:r>
              <a:rPr lang="en-US" sz="2400" b="1" baseline="30000" dirty="0"/>
              <a:t>+</a:t>
            </a:r>
            <a:r>
              <a:rPr lang="en-US" sz="2400" b="1" dirty="0"/>
              <a:t> </a:t>
            </a:r>
            <a:r>
              <a:rPr lang="el-GR" sz="2400" b="1" dirty="0" smtClean="0"/>
              <a:t>βακτήρια</a:t>
            </a:r>
            <a:endParaRPr lang="el-GR" sz="2400" b="1" dirty="0"/>
          </a:p>
          <a:p>
            <a:pPr lvl="0"/>
            <a:endParaRPr lang="el-GR" sz="2400" dirty="0"/>
          </a:p>
          <a:p>
            <a:pPr marL="342900" lvl="0" indent="-342900">
              <a:buFont typeface="Wingdings" panose="05000000000000000000" pitchFamily="2" charset="2"/>
              <a:buChar char="§"/>
            </a:pPr>
            <a:r>
              <a:rPr lang="en-US" sz="2400" dirty="0"/>
              <a:t>Gram</a:t>
            </a:r>
            <a:r>
              <a:rPr lang="en-US" sz="2400" baseline="30000" dirty="0"/>
              <a:t>+</a:t>
            </a:r>
            <a:r>
              <a:rPr lang="el-GR" sz="2400" dirty="0"/>
              <a:t>κόκκοι</a:t>
            </a:r>
            <a:r>
              <a:rPr lang="en-US" sz="2400" dirty="0"/>
              <a:t>: (Micrococcus, Staphylococcus, Enterococcus, Streptococcus, </a:t>
            </a:r>
            <a:r>
              <a:rPr lang="en-US" sz="2400" dirty="0" err="1"/>
              <a:t>Pediococcus</a:t>
            </a:r>
            <a:r>
              <a:rPr lang="en-US" sz="2400" dirty="0"/>
              <a:t>, </a:t>
            </a:r>
            <a:r>
              <a:rPr lang="en-US" sz="2400" dirty="0" err="1"/>
              <a:t>Leuconostoc</a:t>
            </a:r>
            <a:r>
              <a:rPr lang="en-US" sz="2400" dirty="0" smtClean="0"/>
              <a:t>)</a:t>
            </a:r>
            <a:r>
              <a:rPr lang="el-GR" sz="2400" dirty="0" smtClean="0"/>
              <a:t>,</a:t>
            </a:r>
            <a:endParaRPr lang="el-GR" sz="2400" dirty="0"/>
          </a:p>
          <a:p>
            <a:pPr marL="342900" lvl="0" indent="-342900">
              <a:buFont typeface="Wingdings" panose="05000000000000000000" pitchFamily="2" charset="2"/>
              <a:buChar char="§"/>
            </a:pPr>
            <a:r>
              <a:rPr lang="el-GR" sz="2400" dirty="0" err="1"/>
              <a:t>Βάκιλλοι</a:t>
            </a:r>
            <a:r>
              <a:rPr lang="el-GR" sz="2400" dirty="0"/>
              <a:t> σπορογόνοι</a:t>
            </a:r>
            <a:r>
              <a:rPr lang="en-US" sz="2400" dirty="0"/>
              <a:t>: (Bacillus, Clostridium</a:t>
            </a:r>
            <a:r>
              <a:rPr lang="en-US" sz="2400" dirty="0" smtClean="0"/>
              <a:t>)</a:t>
            </a:r>
            <a:r>
              <a:rPr lang="el-GR" sz="2400" dirty="0" smtClean="0"/>
              <a:t>,</a:t>
            </a:r>
            <a:endParaRPr lang="el-GR" sz="2400" dirty="0"/>
          </a:p>
          <a:p>
            <a:pPr marL="342900" lvl="0" indent="-342900">
              <a:buFont typeface="Wingdings" panose="05000000000000000000" pitchFamily="2" charset="2"/>
              <a:buChar char="§"/>
            </a:pPr>
            <a:r>
              <a:rPr lang="el-GR" sz="2400" dirty="0" err="1"/>
              <a:t>Βάκιλλοι</a:t>
            </a:r>
            <a:r>
              <a:rPr lang="el-GR" sz="2400" dirty="0"/>
              <a:t> μη</a:t>
            </a:r>
            <a:r>
              <a:rPr lang="en-US" sz="2400" dirty="0"/>
              <a:t> </a:t>
            </a:r>
            <a:r>
              <a:rPr lang="el-GR" sz="2400" dirty="0"/>
              <a:t>σπορογόνοι</a:t>
            </a:r>
            <a:r>
              <a:rPr lang="en-US" sz="2400" dirty="0"/>
              <a:t>: (Lactobacillus, Listeria</a:t>
            </a:r>
            <a:r>
              <a:rPr lang="en-US" sz="2400" dirty="0" smtClean="0"/>
              <a:t>)</a:t>
            </a:r>
            <a:r>
              <a:rPr lang="el-GR" sz="2400" dirty="0" smtClean="0"/>
              <a:t>,</a:t>
            </a:r>
            <a:endParaRPr lang="el-GR" sz="2400" dirty="0"/>
          </a:p>
          <a:p>
            <a:pPr marL="342900" lvl="0" indent="-342900">
              <a:buFont typeface="Wingdings" panose="05000000000000000000" pitchFamily="2" charset="2"/>
              <a:buChar char="§"/>
            </a:pPr>
            <a:r>
              <a:rPr lang="en-US" sz="2400" dirty="0" err="1"/>
              <a:t>Mycobacteriacae</a:t>
            </a:r>
            <a:r>
              <a:rPr lang="en-US" sz="2400" dirty="0"/>
              <a:t> (mycobacterium): </a:t>
            </a:r>
            <a:r>
              <a:rPr lang="el-GR" sz="2400" dirty="0" err="1" smtClean="0"/>
              <a:t>αερόβια,καμπυλωτά</a:t>
            </a:r>
            <a:r>
              <a:rPr lang="el-GR" sz="2400" dirty="0" smtClean="0"/>
              <a:t>,</a:t>
            </a:r>
            <a:endParaRPr lang="el-GR" sz="2400" dirty="0"/>
          </a:p>
          <a:p>
            <a:pPr marL="342900" lvl="0" indent="-342900">
              <a:buFont typeface="Wingdings" panose="05000000000000000000" pitchFamily="2" charset="2"/>
              <a:buChar char="§"/>
            </a:pPr>
            <a:r>
              <a:rPr lang="el-GR" sz="2400" dirty="0" err="1"/>
              <a:t>Ακτινομύκητες</a:t>
            </a:r>
            <a:r>
              <a:rPr lang="en-US" sz="2400" dirty="0"/>
              <a:t>: </a:t>
            </a:r>
            <a:r>
              <a:rPr lang="el-GR" sz="2400" dirty="0" err="1"/>
              <a:t>βάκιλλοι</a:t>
            </a:r>
            <a:r>
              <a:rPr lang="el-GR" sz="2400" dirty="0"/>
              <a:t> με διακλαδώσεις </a:t>
            </a:r>
            <a:r>
              <a:rPr lang="el-GR" sz="2400" dirty="0" err="1"/>
              <a:t>μυκητιακής</a:t>
            </a:r>
            <a:r>
              <a:rPr lang="el-GR" sz="2400" dirty="0"/>
              <a:t> υφής</a:t>
            </a:r>
            <a:r>
              <a:rPr lang="en-US" sz="2400" dirty="0"/>
              <a:t>(</a:t>
            </a:r>
            <a:r>
              <a:rPr lang="en-US" sz="2400" dirty="0" err="1"/>
              <a:t>Actinomyces</a:t>
            </a:r>
            <a:r>
              <a:rPr lang="en-US" sz="2400" dirty="0"/>
              <a:t>, Streptomyces, Mycobacterium, </a:t>
            </a:r>
            <a:r>
              <a:rPr lang="el-GR" sz="2400" dirty="0"/>
              <a:t>οικ. </a:t>
            </a:r>
            <a:r>
              <a:rPr lang="en-US" sz="2400" dirty="0" err="1"/>
              <a:t>Propionibacteriacae</a:t>
            </a:r>
            <a:r>
              <a:rPr lang="en-US" sz="2400" dirty="0"/>
              <a:t>: </a:t>
            </a:r>
            <a:r>
              <a:rPr lang="en-US" sz="2400" dirty="0" err="1"/>
              <a:t>Pripionibacterium</a:t>
            </a:r>
            <a:r>
              <a:rPr lang="en-US" sz="2400" dirty="0"/>
              <a:t>, </a:t>
            </a:r>
            <a:r>
              <a:rPr lang="en-US" sz="2400" dirty="0" err="1"/>
              <a:t>Bifidobacterium</a:t>
            </a:r>
            <a:r>
              <a:rPr lang="en-US" sz="2400" dirty="0" smtClean="0"/>
              <a:t>)</a:t>
            </a:r>
            <a:r>
              <a:rPr lang="el-GR" sz="2400" dirty="0" smtClean="0"/>
              <a:t>,</a:t>
            </a:r>
            <a:endParaRPr lang="el-GR" sz="2400" dirty="0"/>
          </a:p>
          <a:p>
            <a:pPr marL="342900" indent="-342900">
              <a:buFont typeface="Wingdings" panose="05000000000000000000" pitchFamily="2" charset="2"/>
              <a:buChar char="§"/>
            </a:pPr>
            <a:r>
              <a:rPr lang="el-GR" sz="2400" dirty="0" err="1"/>
              <a:t>Αρχαιοβακτήρια</a:t>
            </a:r>
            <a:r>
              <a:rPr lang="en-US" sz="2400" dirty="0"/>
              <a:t>: </a:t>
            </a:r>
            <a:r>
              <a:rPr lang="el-GR" sz="2400" dirty="0"/>
              <a:t>(Η</a:t>
            </a:r>
            <a:r>
              <a:rPr lang="en-US" sz="2400" dirty="0" err="1"/>
              <a:t>alococcus</a:t>
            </a:r>
            <a:r>
              <a:rPr lang="en-US" sz="2400" dirty="0"/>
              <a:t>, </a:t>
            </a:r>
            <a:r>
              <a:rPr lang="en-US" sz="2400" dirty="0" err="1"/>
              <a:t>Sulfolobus</a:t>
            </a:r>
            <a:r>
              <a:rPr lang="en-US" sz="2400" dirty="0" smtClean="0"/>
              <a:t>)</a:t>
            </a:r>
            <a:r>
              <a:rPr lang="el-GR" sz="2400" dirty="0" smtClean="0"/>
              <a:t>.</a:t>
            </a:r>
            <a:endParaRPr lang="el-GR" sz="2400" dirty="0">
              <a:sym typeface="Symbol" pitchFamily="18" charset="2"/>
            </a:endParaRP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 xmlns:p14="http://schemas.microsoft.com/office/powerpoint/2010/main" val="1302889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93610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Η απαρχή της ζωής (1 από 2)</a:t>
            </a:r>
            <a:endParaRPr lang="el-GR" dirty="0">
              <a:latin typeface="+mn-lt"/>
            </a:endParaRPr>
          </a:p>
        </p:txBody>
      </p:sp>
      <p:sp>
        <p:nvSpPr>
          <p:cNvPr id="2" name="Ορθογώνιο 1" descr="Gram minus αναερόβια ραβδιά (βάκιλλοι): Οικογένειες Enterobacteriacae (Escherichia, Salmonella, Shigella, Yersinia, Proteus, Erwinia, Enterobacter) , Vibrionacae (Vibrio, Aeromonas, Photobacterium, Lucibacterium), λοιπά ανεξάρτητα γένη (Ζymomonas, Haemophilus, Flavobacterium),&#10;&#10;Gram minus αναερόβιοι καμπυλωτοί βάκιλλοι: Bacteriodes (Εντερική χλωρίδα), &#10;"/>
          <p:cNvSpPr/>
          <p:nvPr>
            <p:custDataLst>
              <p:tags r:id="rId2"/>
            </p:custDataLst>
          </p:nvPr>
        </p:nvSpPr>
        <p:spPr>
          <a:xfrm>
            <a:off x="467544" y="980728"/>
            <a:ext cx="8219256" cy="830997"/>
          </a:xfrm>
          <a:prstGeom prst="rect">
            <a:avLst/>
          </a:prstGeom>
        </p:spPr>
        <p:txBody>
          <a:bodyPr wrap="square">
            <a:spAutoFit/>
          </a:bodyPr>
          <a:lstStyle/>
          <a:p>
            <a:pPr lvl="0">
              <a:buNone/>
            </a:pPr>
            <a:r>
              <a:rPr lang="el-GR" sz="2400" b="1" dirty="0" err="1"/>
              <a:t>Προκαρυωτικά</a:t>
            </a:r>
            <a:r>
              <a:rPr lang="el-GR" sz="2400" b="1" dirty="0"/>
              <a:t> κύτταρα: Φωτοσυνθετικά βακτήρια, </a:t>
            </a:r>
            <a:r>
              <a:rPr lang="el-GR" sz="2400" b="1" dirty="0" err="1" smtClean="0"/>
              <a:t>αρχαιοβακτήρια</a:t>
            </a:r>
            <a:r>
              <a:rPr lang="en-US" sz="2400" b="1" dirty="0" smtClean="0"/>
              <a:t>.</a:t>
            </a:r>
            <a:endParaRPr lang="el-GR" sz="2400" b="1" dirty="0"/>
          </a:p>
        </p:txBody>
      </p:sp>
      <p:pic>
        <p:nvPicPr>
          <p:cNvPr id="6" name="4 - Εικόνα" descr="http://upload.wikimedia.org/wikipedia/commons/thumb/5/5b/Tolypothrix_%28Cyanobacteria%29.JPG/240px-Tolypothrix_%28Cyanobacteria%29.JPG"/>
          <p:cNvPicPr/>
          <p:nvPr/>
        </p:nvPicPr>
        <p:blipFill>
          <a:blip r:embed="rId5" cstate="print"/>
          <a:srcRect/>
          <a:stretch>
            <a:fillRect/>
          </a:stretch>
        </p:blipFill>
        <p:spPr bwMode="auto">
          <a:xfrm>
            <a:off x="1576806" y="2064448"/>
            <a:ext cx="2229644" cy="1940616"/>
          </a:xfrm>
          <a:prstGeom prst="rect">
            <a:avLst/>
          </a:prstGeom>
          <a:noFill/>
          <a:ln w="9525">
            <a:noFill/>
            <a:miter lim="800000"/>
            <a:headEnd/>
            <a:tailEnd/>
          </a:ln>
        </p:spPr>
      </p:pic>
      <p:pic>
        <p:nvPicPr>
          <p:cNvPr id="8" name="6 - Εικόνα" descr="http://www.ucmp.berkeley.edu/bacteria/nostocsmall.gif"/>
          <p:cNvPicPr/>
          <p:nvPr/>
        </p:nvPicPr>
        <p:blipFill>
          <a:blip r:embed="rId6" cstate="print"/>
          <a:srcRect/>
          <a:stretch>
            <a:fillRect/>
          </a:stretch>
        </p:blipFill>
        <p:spPr bwMode="auto">
          <a:xfrm>
            <a:off x="5396880" y="1776416"/>
            <a:ext cx="1584176" cy="1940616"/>
          </a:xfrm>
          <a:prstGeom prst="rect">
            <a:avLst/>
          </a:prstGeom>
          <a:noFill/>
          <a:ln w="9525">
            <a:noFill/>
            <a:miter lim="800000"/>
            <a:headEnd/>
            <a:tailEnd/>
          </a:ln>
        </p:spPr>
      </p:pic>
      <p:pic>
        <p:nvPicPr>
          <p:cNvPr id="10" name="7 - Εικόνα" descr="http://upload.wikimedia.org/wikipedia/commons/thumb/1/18/Blue-green_algae_cultured_in_specific_media.jpg/220px-Blue-green_algae_cultured_in_specific_media.jpg"/>
          <p:cNvPicPr/>
          <p:nvPr/>
        </p:nvPicPr>
        <p:blipFill>
          <a:blip r:embed="rId7" cstate="print"/>
          <a:srcRect/>
          <a:stretch>
            <a:fillRect/>
          </a:stretch>
        </p:blipFill>
        <p:spPr bwMode="auto">
          <a:xfrm>
            <a:off x="1578294" y="4437112"/>
            <a:ext cx="2381803" cy="1548172"/>
          </a:xfrm>
          <a:prstGeom prst="rect">
            <a:avLst/>
          </a:prstGeom>
          <a:noFill/>
          <a:ln w="9525">
            <a:noFill/>
            <a:miter lim="800000"/>
            <a:headEnd/>
            <a:tailEnd/>
          </a:ln>
        </p:spPr>
      </p:pic>
      <p:pic>
        <p:nvPicPr>
          <p:cNvPr id="11" name="8 - Εικόνα" descr="http://upload.wikimedia.org/wikipedia/commons/thumb/6/60/2010_Filamentous_Cyanobacteria_Bloom_near_Fiji.jpg/200px-2010_Filamentous_Cyanobacteria_Bloom_near_Fiji.jpg"/>
          <p:cNvPicPr/>
          <p:nvPr/>
        </p:nvPicPr>
        <p:blipFill>
          <a:blip r:embed="rId8" cstate="print"/>
          <a:srcRect/>
          <a:stretch>
            <a:fillRect/>
          </a:stretch>
        </p:blipFill>
        <p:spPr bwMode="auto">
          <a:xfrm>
            <a:off x="5508104" y="4041068"/>
            <a:ext cx="1472952" cy="2124236"/>
          </a:xfrm>
          <a:prstGeom prst="rect">
            <a:avLst/>
          </a:prstGeom>
          <a:noFill/>
          <a:ln w="9525">
            <a:noFill/>
            <a:miter lim="800000"/>
            <a:headEnd/>
            <a:tailEnd/>
          </a:ln>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 xmlns:p14="http://schemas.microsoft.com/office/powerpoint/2010/main" val="1302889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115212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Η απαρχή της ζωής (1 από 2)</a:t>
            </a:r>
            <a:endParaRPr lang="el-GR" dirty="0">
              <a:latin typeface="+mn-lt"/>
            </a:endParaRPr>
          </a:p>
        </p:txBody>
      </p:sp>
      <p:sp>
        <p:nvSpPr>
          <p:cNvPr id="6" name="Ορθογώνιο 5" descr="Sulfolobus από ηφαιστειακές θερμές πηγές.&#10;"/>
          <p:cNvSpPr/>
          <p:nvPr>
            <p:custDataLst>
              <p:tags r:id="rId2"/>
            </p:custDataLst>
          </p:nvPr>
        </p:nvSpPr>
        <p:spPr>
          <a:xfrm>
            <a:off x="563689" y="1455167"/>
            <a:ext cx="6029471" cy="461665"/>
          </a:xfrm>
          <a:prstGeom prst="rect">
            <a:avLst/>
          </a:prstGeom>
        </p:spPr>
        <p:txBody>
          <a:bodyPr wrap="none">
            <a:spAutoFit/>
          </a:bodyPr>
          <a:lstStyle/>
          <a:p>
            <a:pPr marL="342900" lvl="0" indent="-342900">
              <a:buFont typeface="Wingdings" panose="05000000000000000000" pitchFamily="2" charset="2"/>
              <a:buChar char="§"/>
            </a:pPr>
            <a:r>
              <a:rPr lang="en-US" sz="2400" dirty="0" err="1"/>
              <a:t>Sulfolobus</a:t>
            </a:r>
            <a:r>
              <a:rPr lang="en-US" sz="2400" dirty="0"/>
              <a:t> </a:t>
            </a:r>
            <a:r>
              <a:rPr lang="el-GR" sz="2400" dirty="0"/>
              <a:t>από ηφαιστειακές θερμές </a:t>
            </a:r>
            <a:r>
              <a:rPr lang="el-GR" sz="2400" dirty="0" smtClean="0"/>
              <a:t>πηγές.</a:t>
            </a:r>
            <a:endParaRPr lang="el-GR" sz="2400" dirty="0"/>
          </a:p>
        </p:txBody>
      </p:sp>
      <p:pic>
        <p:nvPicPr>
          <p:cNvPr id="11" name="Picture 9"/>
          <p:cNvPicPr>
            <a:picLocks noChangeAspect="1" noChangeArrowheads="1"/>
          </p:cNvPicPr>
          <p:nvPr/>
        </p:nvPicPr>
        <p:blipFill>
          <a:blip r:embed="rId5" cstate="print"/>
          <a:srcRect/>
          <a:stretch>
            <a:fillRect/>
          </a:stretch>
        </p:blipFill>
        <p:spPr bwMode="auto">
          <a:xfrm>
            <a:off x="539552" y="2600908"/>
            <a:ext cx="2819080" cy="2556284"/>
          </a:xfrm>
          <a:prstGeom prst="rect">
            <a:avLst/>
          </a:prstGeom>
          <a:noFill/>
          <a:ln w="9525">
            <a:noFill/>
            <a:miter lim="800000"/>
            <a:headEnd/>
            <a:tailEnd/>
          </a:ln>
        </p:spPr>
      </p:pic>
      <p:pic>
        <p:nvPicPr>
          <p:cNvPr id="8" name="Picture 7"/>
          <p:cNvPicPr>
            <a:picLocks noChangeAspect="1" noChangeArrowheads="1"/>
          </p:cNvPicPr>
          <p:nvPr/>
        </p:nvPicPr>
        <p:blipFill>
          <a:blip r:embed="rId6" cstate="print"/>
          <a:srcRect/>
          <a:stretch>
            <a:fillRect/>
          </a:stretch>
        </p:blipFill>
        <p:spPr bwMode="auto">
          <a:xfrm>
            <a:off x="3707904" y="2636912"/>
            <a:ext cx="1890210" cy="2520280"/>
          </a:xfrm>
          <a:prstGeom prst="rect">
            <a:avLst/>
          </a:prstGeom>
          <a:noFill/>
          <a:ln w="9525">
            <a:noFill/>
            <a:miter lim="800000"/>
            <a:headEnd/>
            <a:tailEnd/>
          </a:ln>
        </p:spPr>
      </p:pic>
      <p:pic>
        <p:nvPicPr>
          <p:cNvPr id="10" name="Picture 8"/>
          <p:cNvPicPr>
            <a:picLocks noChangeAspect="1" noChangeArrowheads="1"/>
          </p:cNvPicPr>
          <p:nvPr/>
        </p:nvPicPr>
        <p:blipFill>
          <a:blip r:embed="rId7" cstate="print"/>
          <a:srcRect/>
          <a:stretch>
            <a:fillRect/>
          </a:stretch>
        </p:blipFill>
        <p:spPr bwMode="auto">
          <a:xfrm>
            <a:off x="5796136" y="2852936"/>
            <a:ext cx="2980166" cy="2232248"/>
          </a:xfrm>
          <a:prstGeom prst="rect">
            <a:avLst/>
          </a:prstGeom>
          <a:noFill/>
          <a:ln w="9525">
            <a:noFill/>
            <a:miter lim="800000"/>
            <a:headEnd/>
            <a:tailEnd/>
          </a:ln>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 xmlns:p14="http://schemas.microsoft.com/office/powerpoint/2010/main" val="1302889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116632"/>
            <a:ext cx="8424936" cy="1368152"/>
          </a:xfrm>
        </p:spPr>
        <p:txBody>
          <a:bodyPr>
            <a:noAutofit/>
          </a:bodyPr>
          <a:lstStyle/>
          <a:p>
            <a:r>
              <a:rPr lang="el-GR" dirty="0"/>
              <a:t>Χαρακτηριστικά </a:t>
            </a:r>
            <a:r>
              <a:rPr lang="el-GR" dirty="0" smtClean="0"/>
              <a:t>ταξινόμησης Βακτηρίων (1 από 2)</a:t>
            </a:r>
            <a:endParaRPr lang="el-GR" dirty="0">
              <a:latin typeface="+mn-lt"/>
            </a:endParaRPr>
          </a:p>
        </p:txBody>
      </p:sp>
      <p:sp>
        <p:nvSpPr>
          <p:cNvPr id="2" name="Ορθογώνιο 1" descr="Μορφολογικά, διατροφικά, φυσιολογικά, βιοχημικά, αντιγονικά, γενετικά κριτήρια ταξινόμησης &#10;&#10;Μορφολογία (κόκκοι, ραβδιά, σπειροειδή, και λοιπά),&#10;Χρώση Gram (θετικά ή αρνητικά),&#10;Διατροφικά χαρακτηριστικά (απαιτήσεις σε οργανικές πηγές άνθρακα-σάκχαρα, άζωτο-αμινοξέα, βιταμίνες, άλατα),&#10;Απαιτήσεις σε οξυγόνο (αερόβια, αναερόβια, προαιρετικά αναερόβια, μικροαερόφιλα),&#10;Χρησιμοποίηση (μεταβολισμός) γλυκόζης ή άλλων σακχάρων (ζυμωτικά ή οξειδωτικά),&#10;"/>
          <p:cNvSpPr/>
          <p:nvPr/>
        </p:nvSpPr>
        <p:spPr>
          <a:xfrm>
            <a:off x="539552" y="1700808"/>
            <a:ext cx="8136904" cy="4154984"/>
          </a:xfrm>
          <a:prstGeom prst="rect">
            <a:avLst/>
          </a:prstGeom>
        </p:spPr>
        <p:txBody>
          <a:bodyPr wrap="square">
            <a:spAutoFit/>
          </a:bodyPr>
          <a:lstStyle/>
          <a:p>
            <a:pPr lvl="0">
              <a:buNone/>
            </a:pPr>
            <a:r>
              <a:rPr lang="el-GR" sz="2400" b="1" u="sng" dirty="0">
                <a:solidFill>
                  <a:schemeClr val="accent1"/>
                </a:solidFill>
              </a:rPr>
              <a:t>Μορφολογικά, διατροφικά, φυσιολογικά, βιοχημικά, </a:t>
            </a:r>
            <a:r>
              <a:rPr lang="el-GR" sz="2400" b="1" u="sng" dirty="0" err="1">
                <a:solidFill>
                  <a:schemeClr val="accent1"/>
                </a:solidFill>
              </a:rPr>
              <a:t>αντιγονικά</a:t>
            </a:r>
            <a:r>
              <a:rPr lang="en-US" sz="2400" b="1" u="sng" dirty="0">
                <a:solidFill>
                  <a:schemeClr val="accent1"/>
                </a:solidFill>
              </a:rPr>
              <a:t>,</a:t>
            </a:r>
            <a:r>
              <a:rPr lang="el-GR" sz="2400" b="1" u="sng" dirty="0">
                <a:solidFill>
                  <a:schemeClr val="accent1"/>
                </a:solidFill>
              </a:rPr>
              <a:t> γενετικά κριτήρια </a:t>
            </a:r>
            <a:r>
              <a:rPr lang="el-GR" sz="2400" b="1" u="sng" dirty="0" smtClean="0">
                <a:solidFill>
                  <a:schemeClr val="accent1"/>
                </a:solidFill>
              </a:rPr>
              <a:t>ταξινόμησης.</a:t>
            </a:r>
          </a:p>
          <a:p>
            <a:pPr lvl="0">
              <a:buNone/>
            </a:pPr>
            <a:endParaRPr lang="el-GR" sz="2400" b="1" u="sng" dirty="0">
              <a:solidFill>
                <a:schemeClr val="accent1"/>
              </a:solidFill>
            </a:endParaRPr>
          </a:p>
          <a:p>
            <a:pPr marL="342900" lvl="0" indent="-342900">
              <a:buFont typeface="Wingdings" panose="05000000000000000000" pitchFamily="2" charset="2"/>
              <a:buChar char="§"/>
            </a:pPr>
            <a:r>
              <a:rPr lang="el-GR" sz="2400" dirty="0"/>
              <a:t>Μορφολογία (κόκκοι, ραβδιά, σπειροειδή, κλπ</a:t>
            </a:r>
            <a:r>
              <a:rPr lang="el-GR" sz="2400" dirty="0" smtClean="0"/>
              <a:t>),</a:t>
            </a:r>
            <a:endParaRPr lang="el-GR" sz="2400" dirty="0"/>
          </a:p>
          <a:p>
            <a:pPr marL="342900" lvl="0" indent="-342900">
              <a:buFont typeface="Wingdings" panose="05000000000000000000" pitchFamily="2" charset="2"/>
              <a:buChar char="§"/>
            </a:pPr>
            <a:r>
              <a:rPr lang="el-GR" sz="2400" dirty="0"/>
              <a:t>Χρώση </a:t>
            </a:r>
            <a:r>
              <a:rPr lang="en-US" sz="2400" dirty="0"/>
              <a:t>Gram</a:t>
            </a:r>
            <a:r>
              <a:rPr lang="el-GR" sz="2400" dirty="0"/>
              <a:t> (θετικά/</a:t>
            </a:r>
            <a:r>
              <a:rPr lang="el-GR" sz="2400" dirty="0" err="1"/>
              <a:t>αρνητικ</a:t>
            </a:r>
            <a:r>
              <a:rPr lang="el-GR" sz="2400" dirty="0"/>
              <a:t>ά</a:t>
            </a:r>
            <a:r>
              <a:rPr lang="el-GR" sz="2400" dirty="0" smtClean="0"/>
              <a:t>),</a:t>
            </a:r>
            <a:endParaRPr lang="el-GR" sz="2400" dirty="0"/>
          </a:p>
          <a:p>
            <a:pPr marL="342900" lvl="0" indent="-342900">
              <a:buFont typeface="Wingdings" panose="05000000000000000000" pitchFamily="2" charset="2"/>
              <a:buChar char="§"/>
            </a:pPr>
            <a:r>
              <a:rPr lang="el-GR" sz="2400" dirty="0"/>
              <a:t>Διατροφικά χαρακτηριστικά (απαιτήσεις σε οργανικές πηγές άνθρακα-σάκχαρα, άζωτο-αμινοξέα, βιταμίνες, άλατα</a:t>
            </a:r>
            <a:r>
              <a:rPr lang="el-GR" sz="2400" dirty="0" smtClean="0"/>
              <a:t>),</a:t>
            </a:r>
            <a:endParaRPr lang="el-GR" sz="2400" dirty="0"/>
          </a:p>
          <a:p>
            <a:pPr marL="342900" lvl="0" indent="-342900">
              <a:buFont typeface="Wingdings" panose="05000000000000000000" pitchFamily="2" charset="2"/>
              <a:buChar char="§"/>
            </a:pPr>
            <a:r>
              <a:rPr lang="el-GR" sz="2400" dirty="0"/>
              <a:t>Απαιτήσεις σε οξυγόνο (αερόβια, αναερόβια, προαιρετικά αναερόβια, </a:t>
            </a:r>
            <a:r>
              <a:rPr lang="el-GR" sz="2400" dirty="0" err="1"/>
              <a:t>μικροαερόφιλα</a:t>
            </a:r>
            <a:r>
              <a:rPr lang="el-GR" sz="2400" dirty="0" smtClean="0"/>
              <a:t>),</a:t>
            </a:r>
            <a:endParaRPr lang="el-GR" sz="2400" dirty="0"/>
          </a:p>
          <a:p>
            <a:pPr marL="342900" lvl="0" indent="-342900">
              <a:buFont typeface="Wingdings" panose="05000000000000000000" pitchFamily="2" charset="2"/>
              <a:buChar char="§"/>
            </a:pPr>
            <a:r>
              <a:rPr lang="el-GR" sz="2400" dirty="0"/>
              <a:t>Χρησιμοποίηση (μεταβολισμός) γλυκόζης</a:t>
            </a:r>
            <a:r>
              <a:rPr lang="en-US" sz="2400" dirty="0"/>
              <a:t> </a:t>
            </a:r>
            <a:r>
              <a:rPr lang="el-GR" sz="2400" dirty="0"/>
              <a:t>ή άλλων σακχάρων (ζυμωτικά ή οξειδωτικά</a:t>
            </a:r>
            <a:r>
              <a:rPr lang="el-GR" sz="2400" dirty="0" smtClean="0"/>
              <a:t>),</a:t>
            </a:r>
            <a:endParaRPr lang="el-GR" sz="2400" dirty="0"/>
          </a:p>
        </p:txBody>
      </p:sp>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19</a:t>
            </a:fld>
            <a:endParaRPr lang="el-GR" dirty="0"/>
          </a:p>
        </p:txBody>
      </p:sp>
    </p:spTree>
    <p:custDataLst>
      <p:tags r:id="rId1"/>
    </p:custDataLst>
    <p:extLst>
      <p:ext uri="{BB962C8B-B14F-4D97-AF65-F5344CB8AC3E}">
        <p14:creationId xmlns="" xmlns:p14="http://schemas.microsoft.com/office/powerpoint/2010/main" val="2855012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xmlns="">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xmlns=""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Χαρακτηριστικά ταξινόμησης Βακτηρίων (2 από 2)</a:t>
            </a:r>
            <a:endParaRPr lang="el-GR" dirty="0">
              <a:latin typeface="+mn-lt"/>
            </a:endParaRPr>
          </a:p>
        </p:txBody>
      </p:sp>
      <p:sp>
        <p:nvSpPr>
          <p:cNvPr id="2" name="Ορθογώνιο 1" descr="Φυσιολογία μικροοργανισμών και περιβαλλοντικοί παράγοντες που επηρεάζουν τη μικροβιακή ανάπτυξη (πεχά, θ βαθμούς κελσίου ανάπτυξης, ενεργότητα νερού, ωσμωτική και υδροστατική πίεση, συγκέντρωση αλάτων), &#10;Παραγωγή ενζύμων (καταλάση, οξειδάση, αμινοπεπτιδάση, αμυλάση, β-γαλακτοσιδάση, και λοιπά),&#10;Παραγωγή χρωστικών ή φθορισμού, &#10;Παραγωγή  αερίων,&#10;Κινητικότητα,&#10;Σύνθεση (βάσεων) DNA, Ριβοσωμικό RNA,&#10;Αντιγονικά χαρακτηριστικά (παθογένεια).&#10;"/>
          <p:cNvSpPr/>
          <p:nvPr/>
        </p:nvSpPr>
        <p:spPr>
          <a:xfrm>
            <a:off x="467544" y="1700808"/>
            <a:ext cx="8219256" cy="4154984"/>
          </a:xfrm>
          <a:prstGeom prst="rect">
            <a:avLst/>
          </a:prstGeom>
        </p:spPr>
        <p:txBody>
          <a:bodyPr wrap="square">
            <a:spAutoFit/>
          </a:bodyPr>
          <a:lstStyle/>
          <a:p>
            <a:pPr marL="342900" indent="-342900">
              <a:buFont typeface="Wingdings" panose="05000000000000000000" pitchFamily="2" charset="2"/>
              <a:buChar char="§"/>
            </a:pPr>
            <a:r>
              <a:rPr lang="el-GR" sz="2400" dirty="0"/>
              <a:t>Φυσιολογία μικροοργανισμών και περιβαλλοντικοί παράγοντες που επηρεάζουν τη μικροβιακή ανάπτυξη (</a:t>
            </a:r>
            <a:r>
              <a:rPr lang="en-US" sz="2400" dirty="0"/>
              <a:t>p</a:t>
            </a:r>
            <a:r>
              <a:rPr lang="el-GR" sz="2400" dirty="0"/>
              <a:t>Η, </a:t>
            </a:r>
            <a:r>
              <a:rPr lang="el-GR" sz="2400" dirty="0" err="1"/>
              <a:t>θ</a:t>
            </a:r>
            <a:r>
              <a:rPr lang="el-GR" sz="2400" baseline="30000" dirty="0" err="1"/>
              <a:t>ο</a:t>
            </a:r>
            <a:r>
              <a:rPr lang="en-US" sz="2400" dirty="0"/>
              <a:t>C</a:t>
            </a:r>
            <a:r>
              <a:rPr lang="el-GR" sz="2400" dirty="0"/>
              <a:t> ανάπτυξης, </a:t>
            </a:r>
            <a:r>
              <a:rPr lang="el-GR" sz="2400" dirty="0" err="1"/>
              <a:t>ενεργότητα</a:t>
            </a:r>
            <a:r>
              <a:rPr lang="el-GR" sz="2400" dirty="0"/>
              <a:t> νερού, ωσμωτική και υδροστατική πίεση, συγκέντρωση αλάτων</a:t>
            </a:r>
            <a:r>
              <a:rPr lang="el-GR" sz="2400" dirty="0" smtClean="0"/>
              <a:t>), </a:t>
            </a:r>
          </a:p>
          <a:p>
            <a:pPr marL="342900" lvl="0" indent="-342900">
              <a:buFont typeface="Wingdings" panose="05000000000000000000" pitchFamily="2" charset="2"/>
              <a:buChar char="§"/>
            </a:pPr>
            <a:r>
              <a:rPr lang="el-GR" sz="2400" dirty="0" smtClean="0"/>
              <a:t>Παραγωγή </a:t>
            </a:r>
            <a:r>
              <a:rPr lang="el-GR" sz="2400" dirty="0"/>
              <a:t>ενζύμων (</a:t>
            </a:r>
            <a:r>
              <a:rPr lang="el-GR" sz="2400" dirty="0" err="1"/>
              <a:t>καταλάση</a:t>
            </a:r>
            <a:r>
              <a:rPr lang="el-GR" sz="2400" dirty="0"/>
              <a:t>, </a:t>
            </a:r>
            <a:r>
              <a:rPr lang="el-GR" sz="2400" dirty="0" err="1"/>
              <a:t>οξειδάση</a:t>
            </a:r>
            <a:r>
              <a:rPr lang="el-GR" sz="2400" dirty="0"/>
              <a:t>, </a:t>
            </a:r>
            <a:r>
              <a:rPr lang="el-GR" sz="2400" dirty="0" err="1"/>
              <a:t>αμινοπεπτιδάση</a:t>
            </a:r>
            <a:r>
              <a:rPr lang="el-GR" sz="2400" dirty="0"/>
              <a:t>, </a:t>
            </a:r>
            <a:r>
              <a:rPr lang="el-GR" sz="2400" dirty="0" err="1"/>
              <a:t>αμυλάση</a:t>
            </a:r>
            <a:r>
              <a:rPr lang="el-GR" sz="2400" dirty="0"/>
              <a:t>, β-</a:t>
            </a:r>
            <a:r>
              <a:rPr lang="el-GR" sz="2400" dirty="0" err="1"/>
              <a:t>γαλακτοσιδάση</a:t>
            </a:r>
            <a:r>
              <a:rPr lang="el-GR" sz="2400" dirty="0"/>
              <a:t>, κλπ</a:t>
            </a:r>
            <a:r>
              <a:rPr lang="el-GR" sz="2400" dirty="0" smtClean="0"/>
              <a:t>),</a:t>
            </a:r>
            <a:endParaRPr lang="el-GR" sz="2400" dirty="0"/>
          </a:p>
          <a:p>
            <a:pPr marL="342900" lvl="0" indent="-342900">
              <a:buFont typeface="Wingdings" panose="05000000000000000000" pitchFamily="2" charset="2"/>
              <a:buChar char="§"/>
            </a:pPr>
            <a:r>
              <a:rPr lang="el-GR" sz="2400" dirty="0"/>
              <a:t>Παραγωγή χρωστικών ή </a:t>
            </a:r>
            <a:r>
              <a:rPr lang="el-GR" sz="2400" dirty="0" smtClean="0"/>
              <a:t>φθορισμού, </a:t>
            </a:r>
            <a:endParaRPr lang="el-GR" sz="2400" dirty="0"/>
          </a:p>
          <a:p>
            <a:pPr marL="342900" lvl="0" indent="-342900">
              <a:buFont typeface="Wingdings" panose="05000000000000000000" pitchFamily="2" charset="2"/>
              <a:buChar char="§"/>
            </a:pPr>
            <a:r>
              <a:rPr lang="el-GR" sz="2400" dirty="0"/>
              <a:t>Παραγωγή  </a:t>
            </a:r>
            <a:r>
              <a:rPr lang="el-GR" sz="2400" dirty="0" smtClean="0"/>
              <a:t>αερίων,</a:t>
            </a:r>
            <a:endParaRPr lang="el-GR" sz="2400" dirty="0"/>
          </a:p>
          <a:p>
            <a:pPr marL="342900" lvl="0" indent="-342900">
              <a:buFont typeface="Wingdings" panose="05000000000000000000" pitchFamily="2" charset="2"/>
              <a:buChar char="§"/>
            </a:pPr>
            <a:r>
              <a:rPr lang="el-GR" sz="2400" dirty="0" smtClean="0"/>
              <a:t>Κινητικότητα,</a:t>
            </a:r>
            <a:endParaRPr lang="el-GR" sz="2400" dirty="0"/>
          </a:p>
          <a:p>
            <a:pPr marL="342900" lvl="0" indent="-342900">
              <a:buFont typeface="Wingdings" panose="05000000000000000000" pitchFamily="2" charset="2"/>
              <a:buChar char="§"/>
            </a:pPr>
            <a:r>
              <a:rPr lang="el-GR" sz="2400" dirty="0"/>
              <a:t>Σύνθεση (βάσεων) </a:t>
            </a:r>
            <a:r>
              <a:rPr lang="en-US" sz="2400" dirty="0"/>
              <a:t>DNA</a:t>
            </a:r>
            <a:r>
              <a:rPr lang="el-GR" sz="2400" dirty="0"/>
              <a:t>, </a:t>
            </a:r>
            <a:r>
              <a:rPr lang="el-GR" sz="2400" dirty="0" err="1"/>
              <a:t>Ριβοσωμικό</a:t>
            </a:r>
            <a:r>
              <a:rPr lang="el-GR" sz="2400" dirty="0"/>
              <a:t> </a:t>
            </a:r>
            <a:r>
              <a:rPr lang="en-US" sz="2400" dirty="0" smtClean="0"/>
              <a:t>RNA</a:t>
            </a:r>
            <a:r>
              <a:rPr lang="el-GR" sz="2400" dirty="0" smtClean="0"/>
              <a:t>,</a:t>
            </a:r>
            <a:endParaRPr lang="el-GR" sz="2400" dirty="0"/>
          </a:p>
          <a:p>
            <a:pPr marL="342900" lvl="0" indent="-342900">
              <a:buFont typeface="Wingdings" panose="05000000000000000000" pitchFamily="2" charset="2"/>
              <a:buChar char="§"/>
            </a:pPr>
            <a:r>
              <a:rPr lang="el-GR" sz="2400" dirty="0" err="1"/>
              <a:t>Αντιγονικά</a:t>
            </a:r>
            <a:r>
              <a:rPr lang="el-GR" sz="2400" dirty="0"/>
              <a:t> χαρακτηριστικά (παθογένεια</a:t>
            </a:r>
            <a:r>
              <a:rPr lang="el-GR" sz="2400" dirty="0" smtClean="0"/>
              <a:t>).</a:t>
            </a:r>
            <a:endParaRPr lang="el-GR"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440161"/>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Μορφολογικά </a:t>
            </a:r>
            <a:r>
              <a:rPr lang="el-GR" dirty="0"/>
              <a:t>κριτήρια </a:t>
            </a:r>
            <a:r>
              <a:rPr lang="el-GR" dirty="0" smtClean="0"/>
              <a:t>ταξινόμησης (1 </a:t>
            </a:r>
            <a:r>
              <a:rPr lang="el-GR" dirty="0"/>
              <a:t>από </a:t>
            </a:r>
            <a:r>
              <a:rPr lang="el-GR" dirty="0" smtClean="0"/>
              <a:t>8)</a:t>
            </a:r>
            <a:endParaRPr lang="el-GR" dirty="0">
              <a:latin typeface="+mn-lt"/>
            </a:endParaRPr>
          </a:p>
        </p:txBody>
      </p:sp>
      <p:sp>
        <p:nvSpPr>
          <p:cNvPr id="2" name="Ορθογώνιο 1" descr="Μορφολογικά κριτήρια ταξινόμησης άνω κάτω τελεία,&#10;Μορφολογία (κόκκοι, ραβδιά, σπειροειδή, και λοιπά). &#10;Υπό συνθήκες στρες μπορεί να αλλάξει (συρρίκνωση βακίλλων σε κόκκους!)&#10;"/>
          <p:cNvSpPr/>
          <p:nvPr>
            <p:custDataLst>
              <p:tags r:id="rId2"/>
            </p:custDataLst>
          </p:nvPr>
        </p:nvSpPr>
        <p:spPr>
          <a:xfrm>
            <a:off x="467544" y="1652607"/>
            <a:ext cx="8219256" cy="1200329"/>
          </a:xfrm>
          <a:prstGeom prst="rect">
            <a:avLst/>
          </a:prstGeom>
        </p:spPr>
        <p:txBody>
          <a:bodyPr wrap="square">
            <a:spAutoFit/>
          </a:bodyPr>
          <a:lstStyle/>
          <a:p>
            <a:pPr marL="342900" lvl="0" indent="-342900">
              <a:buFont typeface="Wingdings" panose="05000000000000000000" pitchFamily="2" charset="2"/>
              <a:buChar char="§"/>
            </a:pPr>
            <a:r>
              <a:rPr lang="el-GR" sz="2400" dirty="0" smtClean="0"/>
              <a:t>Μορφολογία </a:t>
            </a:r>
            <a:r>
              <a:rPr lang="el-GR" sz="2400" dirty="0"/>
              <a:t>(κόκκοι, ραβδιά, σπειροειδή, κλπ)</a:t>
            </a:r>
            <a:r>
              <a:rPr lang="en-US" sz="2400" dirty="0"/>
              <a:t>. </a:t>
            </a:r>
            <a:endParaRPr lang="el-GR" sz="2400" dirty="0"/>
          </a:p>
          <a:p>
            <a:pPr marL="342900" lvl="0" indent="-342900">
              <a:buFont typeface="Wingdings" panose="05000000000000000000" pitchFamily="2" charset="2"/>
              <a:buChar char="§"/>
            </a:pPr>
            <a:r>
              <a:rPr lang="el-GR" sz="2400" dirty="0"/>
              <a:t>Υπό συνθήκες στρες μπορεί να αλλάξει (συρρίκνωση </a:t>
            </a:r>
            <a:r>
              <a:rPr lang="el-GR" sz="2400" dirty="0" err="1"/>
              <a:t>βακίλλων</a:t>
            </a:r>
            <a:r>
              <a:rPr lang="el-GR" sz="2400" dirty="0"/>
              <a:t> σε κόκκους!)</a:t>
            </a:r>
          </a:p>
        </p:txBody>
      </p:sp>
      <p:pic>
        <p:nvPicPr>
          <p:cNvPr id="6" name="Picture 2" descr="http://qph.is.quoracdn.net/main-qimg-433b5a0b0d79c2c328e63cb811d79a3a?convert_to_webp=true"/>
          <p:cNvPicPr>
            <a:picLocks noChangeAspect="1" noChangeArrowheads="1"/>
          </p:cNvPicPr>
          <p:nvPr/>
        </p:nvPicPr>
        <p:blipFill>
          <a:blip r:embed="rId5" cstate="print"/>
          <a:srcRect/>
          <a:stretch>
            <a:fillRect/>
          </a:stretch>
        </p:blipFill>
        <p:spPr bwMode="auto">
          <a:xfrm>
            <a:off x="1956657" y="2852937"/>
            <a:ext cx="5639679" cy="3601218"/>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 xmlns:p14="http://schemas.microsoft.com/office/powerpoint/2010/main" val="1302889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116632"/>
            <a:ext cx="8352928" cy="129614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Μορφολογικά </a:t>
            </a:r>
            <a:r>
              <a:rPr lang="el-GR" dirty="0"/>
              <a:t>κριτήρια </a:t>
            </a:r>
            <a:r>
              <a:rPr lang="el-GR" dirty="0" smtClean="0"/>
              <a:t>ταξινόμησης (2 </a:t>
            </a:r>
            <a:r>
              <a:rPr lang="el-GR" dirty="0"/>
              <a:t>από </a:t>
            </a:r>
            <a:r>
              <a:rPr lang="el-GR" dirty="0" smtClean="0"/>
              <a:t>8)</a:t>
            </a:r>
            <a:endParaRPr lang="el-GR" dirty="0">
              <a:latin typeface="+mn-lt"/>
            </a:endParaRPr>
          </a:p>
        </p:txBody>
      </p:sp>
      <p:sp>
        <p:nvSpPr>
          <p:cNvPr id="2" name="Ορθογώνιο 1" descr="Μορφολογικά κριτήρια ταξινόμησης: &#10;Χρώση Gram (θετικά/αρνητικά).&#10;&#10;"/>
          <p:cNvSpPr/>
          <p:nvPr/>
        </p:nvSpPr>
        <p:spPr>
          <a:xfrm>
            <a:off x="467544" y="1743199"/>
            <a:ext cx="8219256" cy="461665"/>
          </a:xfrm>
          <a:prstGeom prst="rect">
            <a:avLst/>
          </a:prstGeom>
        </p:spPr>
        <p:txBody>
          <a:bodyPr wrap="square">
            <a:spAutoFit/>
          </a:bodyPr>
          <a:lstStyle/>
          <a:p>
            <a:pPr lvl="0"/>
            <a:r>
              <a:rPr lang="el-GR" sz="2400" dirty="0" smtClean="0"/>
              <a:t>Χρώση </a:t>
            </a:r>
            <a:r>
              <a:rPr lang="en-US" sz="2400" dirty="0"/>
              <a:t>Gram</a:t>
            </a:r>
            <a:r>
              <a:rPr lang="el-GR" sz="2400" dirty="0"/>
              <a:t> (θετικά/</a:t>
            </a:r>
            <a:r>
              <a:rPr lang="el-GR" sz="2400" dirty="0" err="1"/>
              <a:t>αρνητικ</a:t>
            </a:r>
            <a:r>
              <a:rPr lang="el-GR" sz="2400" dirty="0"/>
              <a:t>ά</a:t>
            </a:r>
            <a:r>
              <a:rPr lang="el-GR" sz="2400" dirty="0" smtClean="0"/>
              <a:t>).</a:t>
            </a:r>
            <a:endParaRPr lang="el-GR" sz="2400" dirty="0"/>
          </a:p>
        </p:txBody>
      </p:sp>
      <p:pic>
        <p:nvPicPr>
          <p:cNvPr id="8" name="Picture 4" descr="https://encrypted-tbn1.gstatic.com/images?q=tbn:ANd9GcSSfG-jZaRcT5hQLsVQfBFUut2OYiJduBJacctE31fCtEwxUmd6"/>
          <p:cNvPicPr>
            <a:picLocks noChangeAspect="1" noChangeArrowheads="1"/>
          </p:cNvPicPr>
          <p:nvPr/>
        </p:nvPicPr>
        <p:blipFill>
          <a:blip r:embed="rId4" cstate="print"/>
          <a:srcRect/>
          <a:stretch>
            <a:fillRect/>
          </a:stretch>
        </p:blipFill>
        <p:spPr bwMode="auto">
          <a:xfrm>
            <a:off x="467544" y="2666070"/>
            <a:ext cx="4270218" cy="3067186"/>
          </a:xfrm>
          <a:prstGeom prst="rect">
            <a:avLst/>
          </a:prstGeom>
          <a:noFill/>
        </p:spPr>
      </p:pic>
      <p:pic>
        <p:nvPicPr>
          <p:cNvPr id="6" name="Picture 2" descr="http://micro.digitalproteus.com/pics/morphologyshapes.jpg"/>
          <p:cNvPicPr>
            <a:picLocks noChangeAspect="1" noChangeArrowheads="1"/>
          </p:cNvPicPr>
          <p:nvPr/>
        </p:nvPicPr>
        <p:blipFill>
          <a:blip r:embed="rId5" cstate="print"/>
          <a:srcRect/>
          <a:stretch>
            <a:fillRect/>
          </a:stretch>
        </p:blipFill>
        <p:spPr bwMode="auto">
          <a:xfrm>
            <a:off x="5021411" y="2240144"/>
            <a:ext cx="3511029" cy="4069176"/>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5"/>
            <a:ext cx="8352928" cy="136815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Μορφολογικά κριτήρια ταξινόμησης: (3 </a:t>
            </a:r>
            <a:r>
              <a:rPr lang="el-GR" dirty="0"/>
              <a:t>από </a:t>
            </a:r>
            <a:r>
              <a:rPr lang="el-GR" dirty="0" smtClean="0"/>
              <a:t>8)</a:t>
            </a:r>
            <a:endParaRPr lang="el-GR" dirty="0">
              <a:latin typeface="+mn-lt"/>
            </a:endParaRPr>
          </a:p>
        </p:txBody>
      </p:sp>
      <p:sp>
        <p:nvSpPr>
          <p:cNvPr id="2" name="Ορθογώνιο 1" descr="Gram θετικά/αρνητικά βακτήρια.&#10;"/>
          <p:cNvSpPr/>
          <p:nvPr>
            <p:custDataLst>
              <p:tags r:id="rId2"/>
            </p:custDataLst>
          </p:nvPr>
        </p:nvSpPr>
        <p:spPr>
          <a:xfrm>
            <a:off x="467544" y="1484784"/>
            <a:ext cx="8219256" cy="461665"/>
          </a:xfrm>
          <a:prstGeom prst="rect">
            <a:avLst/>
          </a:prstGeom>
        </p:spPr>
        <p:txBody>
          <a:bodyPr wrap="square">
            <a:spAutoFit/>
          </a:bodyPr>
          <a:lstStyle/>
          <a:p>
            <a:pPr lvl="0"/>
            <a:r>
              <a:rPr lang="en-US" sz="2400" dirty="0" smtClean="0"/>
              <a:t>Gram</a:t>
            </a:r>
            <a:r>
              <a:rPr lang="el-GR" sz="2400" dirty="0" smtClean="0"/>
              <a:t> θετικά/αρνητικά βακτήρια.</a:t>
            </a:r>
            <a:endParaRPr lang="el-GR" sz="2400" dirty="0"/>
          </a:p>
        </p:txBody>
      </p:sp>
      <p:graphicFrame>
        <p:nvGraphicFramePr>
          <p:cNvPr id="6" name="6 - Πίνακας" descr="Διαφορές στη μορφολογία και τη σύσταση του κυτταρικού τοιχώματος άνω κάτω τελεία,&#10;&#10;Gram θετικά άνω κάτω τελεία,&#10;Περιέχει γλυκοπρωτεΐνες και πρωτεογλυκάνες,&#10;Πολυσακχαρίτες 35 εώς 60 τοις εκατό,&#10;Λιπίδια (0 εώς 2τοις εκατό),&#10;Περιέχει τειχοϊκό οξύ,&#10;Περιέχει μουραμικό οξύ, &#10;Δεν περιέχει αρωματικά ή θειούχα αμινοξέα,&#10;Αποτελείται από παχύ, σκληρό ομοειδές στρώμα.&#10;&#10;Gram αρνητικά άνω κάτω τελεία,&#10;Περιέχει λιποπρωτεΐνες και γλυκολιπίδια,&#10;Πολυσακχαρίτες 15 εώς 20 τοις εκατό,&#10;Λιπίδια 10 εώς 20 τοις εκατό,&#10;Δεν περιέχει τειχοϊκό,&#10;Περιέχουν λίγο ή καθόλου μουραμικό,&#10;Περιέχει πολλά αρωματικά ή θειούχα αμινοξέα,&#10;Αποτελείται από λεπτές, ελαστικές πολύφυλλες στρώσεις.&#10;&#10;&#10;"/>
          <p:cNvGraphicFramePr>
            <a:graphicFrameLocks noGrp="1"/>
          </p:cNvGraphicFramePr>
          <p:nvPr>
            <p:custDataLst>
              <p:tags r:id="rId3"/>
            </p:custDataLst>
            <p:extLst>
              <p:ext uri="{D42A27DB-BD31-4B8C-83A1-F6EECF244321}">
                <p14:modId xmlns="" xmlns:p14="http://schemas.microsoft.com/office/powerpoint/2010/main" val="3677080311"/>
              </p:ext>
            </p:extLst>
          </p:nvPr>
        </p:nvGraphicFramePr>
        <p:xfrm>
          <a:off x="647564" y="2119976"/>
          <a:ext cx="7884876" cy="4189344"/>
        </p:xfrm>
        <a:graphic>
          <a:graphicData uri="http://schemas.openxmlformats.org/drawingml/2006/table">
            <a:tbl>
              <a:tblPr firstRow="1" bandRow="1">
                <a:tableStyleId>{284E427A-3D55-4303-BF80-6455036E1DE7}</a:tableStyleId>
              </a:tblPr>
              <a:tblGrid>
                <a:gridCol w="3942438"/>
                <a:gridCol w="3942438"/>
              </a:tblGrid>
              <a:tr h="440304">
                <a:tc gridSpan="2">
                  <a:txBody>
                    <a:bodyPr/>
                    <a:lstStyle/>
                    <a:p>
                      <a:r>
                        <a:rPr lang="el-GR" dirty="0" smtClean="0"/>
                        <a:t>Διαφορές στη μορφολογί</a:t>
                      </a:r>
                      <a:r>
                        <a:rPr lang="el-GR" baseline="0" dirty="0" smtClean="0"/>
                        <a:t>α και τη σύσταση του κυτταρικού τοιχώματος</a:t>
                      </a:r>
                      <a:endParaRPr lang="el-GR" dirty="0"/>
                    </a:p>
                  </a:txBody>
                  <a:tcPr>
                    <a:solidFill>
                      <a:schemeClr val="accent4"/>
                    </a:solidFill>
                  </a:tcPr>
                </a:tc>
                <a:tc hMerge="1">
                  <a:txBody>
                    <a:bodyPr/>
                    <a:lstStyle/>
                    <a:p>
                      <a:endParaRPr lang="el-GR" dirty="0"/>
                    </a:p>
                  </a:txBody>
                  <a:tcPr/>
                </a:tc>
              </a:tr>
              <a:tr h="351483">
                <a:tc>
                  <a:txBody>
                    <a:bodyPr/>
                    <a:lstStyle/>
                    <a:p>
                      <a:r>
                        <a:rPr lang="en-US" dirty="0" smtClean="0"/>
                        <a:t>Gram</a:t>
                      </a:r>
                      <a:r>
                        <a:rPr lang="en-US" baseline="0" dirty="0" smtClean="0"/>
                        <a:t> + </a:t>
                      </a:r>
                      <a:endParaRPr lang="el-GR" dirty="0"/>
                    </a:p>
                  </a:txBody>
                  <a:tcPr>
                    <a:solidFill>
                      <a:schemeClr val="accent4"/>
                    </a:solidFill>
                  </a:tcPr>
                </a:tc>
                <a:tc>
                  <a:txBody>
                    <a:bodyPr/>
                    <a:lstStyle/>
                    <a:p>
                      <a:r>
                        <a:rPr lang="en-US" dirty="0" smtClean="0"/>
                        <a:t>Gram - </a:t>
                      </a:r>
                      <a:endParaRPr lang="el-GR" dirty="0"/>
                    </a:p>
                  </a:txBody>
                  <a:tcPr>
                    <a:solidFill>
                      <a:schemeClr val="accent4"/>
                    </a:solidFill>
                  </a:tcPr>
                </a:tc>
              </a:tr>
              <a:tr h="607438">
                <a:tc>
                  <a:txBody>
                    <a:bodyPr/>
                    <a:lstStyle/>
                    <a:p>
                      <a:r>
                        <a:rPr lang="el-GR" dirty="0" smtClean="0"/>
                        <a:t>Περιέχει</a:t>
                      </a:r>
                      <a:r>
                        <a:rPr lang="el-GR" baseline="0" dirty="0" smtClean="0"/>
                        <a:t> </a:t>
                      </a:r>
                      <a:r>
                        <a:rPr lang="el-GR" baseline="0" dirty="0" err="1" smtClean="0"/>
                        <a:t>γλυκοπρωτεΐνες</a:t>
                      </a:r>
                      <a:r>
                        <a:rPr lang="el-GR" baseline="0" dirty="0" smtClean="0"/>
                        <a:t> και </a:t>
                      </a:r>
                      <a:r>
                        <a:rPr lang="el-GR" baseline="0" dirty="0" err="1" smtClean="0"/>
                        <a:t>πρωτεογλυκάνες</a:t>
                      </a:r>
                      <a:endParaRPr lang="el-GR" dirty="0"/>
                    </a:p>
                  </a:txBody>
                  <a:tcPr>
                    <a:solidFill>
                      <a:schemeClr val="accent4"/>
                    </a:solidFill>
                  </a:tcPr>
                </a:tc>
                <a:tc>
                  <a:txBody>
                    <a:bodyPr/>
                    <a:lstStyle/>
                    <a:p>
                      <a:r>
                        <a:rPr lang="el-GR" dirty="0" smtClean="0"/>
                        <a:t>Περιέχει </a:t>
                      </a:r>
                      <a:r>
                        <a:rPr lang="el-GR" dirty="0" err="1" smtClean="0"/>
                        <a:t>λιποπρωτεΐνες</a:t>
                      </a:r>
                      <a:r>
                        <a:rPr lang="el-GR" dirty="0" smtClean="0"/>
                        <a:t> και </a:t>
                      </a:r>
                      <a:r>
                        <a:rPr lang="el-GR" dirty="0" err="1" smtClean="0"/>
                        <a:t>γλυκολιπίδια</a:t>
                      </a:r>
                      <a:endParaRPr lang="el-GR" dirty="0"/>
                    </a:p>
                  </a:txBody>
                  <a:tcPr>
                    <a:solidFill>
                      <a:schemeClr val="accent4"/>
                    </a:solidFill>
                  </a:tcPr>
                </a:tc>
              </a:tr>
              <a:tr h="351483">
                <a:tc>
                  <a:txBody>
                    <a:bodyPr/>
                    <a:lstStyle/>
                    <a:p>
                      <a:r>
                        <a:rPr lang="el-GR" dirty="0" smtClean="0"/>
                        <a:t>Πολυσακχαρίτες</a:t>
                      </a:r>
                      <a:r>
                        <a:rPr lang="el-GR" baseline="0" dirty="0" smtClean="0"/>
                        <a:t> 35-60%</a:t>
                      </a:r>
                      <a:endParaRPr lang="el-GR" dirty="0"/>
                    </a:p>
                  </a:txBody>
                  <a:tcPr>
                    <a:solidFill>
                      <a:schemeClr val="accent4"/>
                    </a:solidFill>
                  </a:tcPr>
                </a:tc>
                <a:tc>
                  <a:txBody>
                    <a:bodyPr/>
                    <a:lstStyle/>
                    <a:p>
                      <a:r>
                        <a:rPr lang="el-GR" dirty="0" smtClean="0"/>
                        <a:t>Πολυσακχαρίτες 15-20%</a:t>
                      </a:r>
                      <a:endParaRPr lang="el-GR" dirty="0"/>
                    </a:p>
                  </a:txBody>
                  <a:tcPr>
                    <a:solidFill>
                      <a:schemeClr val="accent4"/>
                    </a:solidFill>
                  </a:tcPr>
                </a:tc>
              </a:tr>
              <a:tr h="351483">
                <a:tc>
                  <a:txBody>
                    <a:bodyPr/>
                    <a:lstStyle/>
                    <a:p>
                      <a:r>
                        <a:rPr lang="el-GR" dirty="0" smtClean="0"/>
                        <a:t>Λιπίδια (0-2%)</a:t>
                      </a:r>
                      <a:endParaRPr lang="el-GR" dirty="0"/>
                    </a:p>
                  </a:txBody>
                  <a:tcPr>
                    <a:solidFill>
                      <a:schemeClr val="accent4"/>
                    </a:solidFill>
                  </a:tcPr>
                </a:tc>
                <a:tc>
                  <a:txBody>
                    <a:bodyPr/>
                    <a:lstStyle/>
                    <a:p>
                      <a:r>
                        <a:rPr lang="el-GR" dirty="0" smtClean="0"/>
                        <a:t>Λιπίδια 10-20%</a:t>
                      </a:r>
                      <a:endParaRPr lang="el-GR" dirty="0"/>
                    </a:p>
                  </a:txBody>
                  <a:tcPr>
                    <a:solidFill>
                      <a:schemeClr val="accent4"/>
                    </a:solidFill>
                  </a:tcPr>
                </a:tc>
              </a:tr>
              <a:tr h="351483">
                <a:tc>
                  <a:txBody>
                    <a:bodyPr/>
                    <a:lstStyle/>
                    <a:p>
                      <a:r>
                        <a:rPr lang="el-GR" dirty="0" smtClean="0"/>
                        <a:t>Περιέχει</a:t>
                      </a:r>
                      <a:r>
                        <a:rPr lang="el-GR" baseline="0" dirty="0" smtClean="0"/>
                        <a:t> </a:t>
                      </a:r>
                      <a:r>
                        <a:rPr lang="el-GR" baseline="0" dirty="0" err="1" smtClean="0"/>
                        <a:t>τειχοϊκό</a:t>
                      </a:r>
                      <a:r>
                        <a:rPr lang="el-GR" baseline="0" dirty="0" smtClean="0"/>
                        <a:t> οξύ</a:t>
                      </a:r>
                      <a:endParaRPr lang="el-GR" dirty="0"/>
                    </a:p>
                  </a:txBody>
                  <a:tcPr>
                    <a:solidFill>
                      <a:schemeClr val="accent4"/>
                    </a:solidFill>
                  </a:tcPr>
                </a:tc>
                <a:tc>
                  <a:txBody>
                    <a:bodyPr/>
                    <a:lstStyle/>
                    <a:p>
                      <a:r>
                        <a:rPr lang="el-GR" dirty="0" smtClean="0"/>
                        <a:t>Δεν περιέχει </a:t>
                      </a:r>
                      <a:r>
                        <a:rPr lang="el-GR" dirty="0" err="1" smtClean="0"/>
                        <a:t>τειχοϊκό</a:t>
                      </a:r>
                      <a:endParaRPr lang="el-GR" dirty="0"/>
                    </a:p>
                  </a:txBody>
                  <a:tcPr>
                    <a:solidFill>
                      <a:schemeClr val="accent4"/>
                    </a:solidFill>
                  </a:tcPr>
                </a:tc>
              </a:tr>
              <a:tr h="351483">
                <a:tc>
                  <a:txBody>
                    <a:bodyPr/>
                    <a:lstStyle/>
                    <a:p>
                      <a:r>
                        <a:rPr lang="el-GR" dirty="0" smtClean="0"/>
                        <a:t>Περιέχει </a:t>
                      </a:r>
                      <a:r>
                        <a:rPr lang="el-GR" dirty="0" err="1" smtClean="0"/>
                        <a:t>μουραμικό</a:t>
                      </a:r>
                      <a:r>
                        <a:rPr lang="el-GR" dirty="0" smtClean="0"/>
                        <a:t> οξύ </a:t>
                      </a:r>
                      <a:endParaRPr lang="el-GR" dirty="0"/>
                    </a:p>
                  </a:txBody>
                  <a:tcPr>
                    <a:solidFill>
                      <a:schemeClr val="accent4"/>
                    </a:solidFill>
                  </a:tcPr>
                </a:tc>
                <a:tc>
                  <a:txBody>
                    <a:bodyPr/>
                    <a:lstStyle/>
                    <a:p>
                      <a:r>
                        <a:rPr lang="el-GR" dirty="0" smtClean="0"/>
                        <a:t>Περιέχουν</a:t>
                      </a:r>
                      <a:r>
                        <a:rPr lang="el-GR" baseline="0" dirty="0" smtClean="0"/>
                        <a:t> λίγο ή καθόλου </a:t>
                      </a:r>
                      <a:r>
                        <a:rPr lang="el-GR" baseline="0" dirty="0" err="1" smtClean="0"/>
                        <a:t>μουραμικό</a:t>
                      </a:r>
                      <a:endParaRPr lang="el-GR" dirty="0"/>
                    </a:p>
                  </a:txBody>
                  <a:tcPr>
                    <a:solidFill>
                      <a:schemeClr val="accent4"/>
                    </a:solidFill>
                  </a:tcPr>
                </a:tc>
              </a:tr>
              <a:tr h="607438">
                <a:tc>
                  <a:txBody>
                    <a:bodyPr/>
                    <a:lstStyle/>
                    <a:p>
                      <a:r>
                        <a:rPr lang="el-GR" dirty="0" smtClean="0"/>
                        <a:t>Δεν περιέχει αρωματικά ή θειούχα αμινοξέα</a:t>
                      </a:r>
                      <a:endParaRPr lang="el-GR" dirty="0"/>
                    </a:p>
                  </a:txBody>
                  <a:tcPr>
                    <a:solidFill>
                      <a:schemeClr val="accent4"/>
                    </a:solidFill>
                  </a:tcPr>
                </a:tc>
                <a:tc>
                  <a:txBody>
                    <a:bodyPr/>
                    <a:lstStyle/>
                    <a:p>
                      <a:r>
                        <a:rPr lang="el-GR" dirty="0" smtClean="0"/>
                        <a:t>Περιέχει πολλά</a:t>
                      </a:r>
                      <a:r>
                        <a:rPr lang="el-GR" baseline="0" dirty="0" smtClean="0"/>
                        <a:t> </a:t>
                      </a:r>
                      <a:r>
                        <a:rPr lang="el-GR" dirty="0" smtClean="0"/>
                        <a:t>αρωματικά ή θειούχα αμινοξέα</a:t>
                      </a:r>
                      <a:endParaRPr lang="el-GR" dirty="0"/>
                    </a:p>
                  </a:txBody>
                  <a:tcPr>
                    <a:solidFill>
                      <a:schemeClr val="accent4"/>
                    </a:solidFill>
                  </a:tcPr>
                </a:tc>
              </a:tr>
              <a:tr h="607438">
                <a:tc>
                  <a:txBody>
                    <a:bodyPr/>
                    <a:lstStyle/>
                    <a:p>
                      <a:r>
                        <a:rPr lang="el-GR" dirty="0" smtClean="0"/>
                        <a:t>Αποτελείται από παχύ, σκληρό ομοειδές στρώμα</a:t>
                      </a:r>
                      <a:endParaRPr lang="el-GR" dirty="0"/>
                    </a:p>
                  </a:txBody>
                  <a:tcPr>
                    <a:solidFill>
                      <a:schemeClr val="accent4"/>
                    </a:solidFill>
                  </a:tcPr>
                </a:tc>
                <a:tc>
                  <a:txBody>
                    <a:bodyPr/>
                    <a:lstStyle/>
                    <a:p>
                      <a:r>
                        <a:rPr lang="el-GR" dirty="0" smtClean="0"/>
                        <a:t>Αποτελείται από λεπτές, ελαστικές πολύφυλλες στρώσεις</a:t>
                      </a:r>
                      <a:endParaRPr lang="el-GR" dirty="0"/>
                    </a:p>
                  </a:txBody>
                  <a:tcPr>
                    <a:solidFill>
                      <a:schemeClr val="accent4"/>
                    </a:solidFill>
                  </a:tcPr>
                </a:tc>
              </a:tr>
            </a:tbl>
          </a:graphicData>
        </a:graphic>
      </p:graphicFrame>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332930"/>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Μορφολογικά κριτήρια ταξινόμησης (4 από 8)</a:t>
            </a:r>
            <a:endParaRPr lang="el-GR" dirty="0">
              <a:latin typeface="+mn-lt"/>
            </a:endParaRPr>
          </a:p>
        </p:txBody>
      </p:sp>
      <p:sp>
        <p:nvSpPr>
          <p:cNvPr id="2" name="Ορθογώνιο 1" descr="Μορφολογικά κριτήρια ταξινόμησης:  &#10;Κινητικότητα με:&#10;Μαστίγια (μονότριχα, δίτριχα, πολύτριχα),&#10;Βλεφαρίδες-φίμπριες,&#10;Με συγγολητικές πρωτεΐνες (gliding bacteria).&#10;&#10;Τεστ κινητικότητας:&#10;Παρατήρηση στο μικροσκόπιο,&#10;Ανάπτυξη σε soft agar (agar motility test with TTC).&#10;"/>
          <p:cNvSpPr/>
          <p:nvPr/>
        </p:nvSpPr>
        <p:spPr>
          <a:xfrm>
            <a:off x="467544" y="1412776"/>
            <a:ext cx="8219256" cy="4524315"/>
          </a:xfrm>
          <a:prstGeom prst="rect">
            <a:avLst/>
          </a:prstGeom>
        </p:spPr>
        <p:txBody>
          <a:bodyPr wrap="square">
            <a:spAutoFit/>
          </a:bodyPr>
          <a:lstStyle/>
          <a:p>
            <a:pPr lvl="0">
              <a:lnSpc>
                <a:spcPct val="150000"/>
              </a:lnSpc>
            </a:pPr>
            <a:r>
              <a:rPr lang="el-GR" sz="2400" dirty="0" smtClean="0"/>
              <a:t>Κινητικότητα </a:t>
            </a:r>
            <a:r>
              <a:rPr lang="el-GR" sz="2400" dirty="0"/>
              <a:t>με:</a:t>
            </a:r>
          </a:p>
          <a:p>
            <a:pPr marL="342900" lvl="0" indent="-342900">
              <a:lnSpc>
                <a:spcPct val="150000"/>
              </a:lnSpc>
              <a:buFont typeface="Wingdings" panose="05000000000000000000" pitchFamily="2" charset="2"/>
              <a:buChar char="§"/>
            </a:pPr>
            <a:r>
              <a:rPr lang="el-GR" sz="2400" dirty="0"/>
              <a:t>Μαστίγια (</a:t>
            </a:r>
            <a:r>
              <a:rPr lang="el-GR" sz="2400" dirty="0" err="1"/>
              <a:t>μονότριχα</a:t>
            </a:r>
            <a:r>
              <a:rPr lang="el-GR" sz="2400" dirty="0"/>
              <a:t>, </a:t>
            </a:r>
            <a:r>
              <a:rPr lang="el-GR" sz="2400" dirty="0" err="1"/>
              <a:t>δίτριχα</a:t>
            </a:r>
            <a:r>
              <a:rPr lang="el-GR" sz="2400" dirty="0"/>
              <a:t>, πολύτριχα</a:t>
            </a:r>
            <a:r>
              <a:rPr lang="el-GR" sz="2400" dirty="0" smtClean="0"/>
              <a:t>),</a:t>
            </a:r>
            <a:endParaRPr lang="el-GR" sz="2400" dirty="0"/>
          </a:p>
          <a:p>
            <a:pPr marL="342900" lvl="0" indent="-342900">
              <a:lnSpc>
                <a:spcPct val="150000"/>
              </a:lnSpc>
              <a:buFont typeface="Wingdings" panose="05000000000000000000" pitchFamily="2" charset="2"/>
              <a:buChar char="§"/>
            </a:pPr>
            <a:r>
              <a:rPr lang="el-GR" sz="2400" dirty="0" smtClean="0"/>
              <a:t>Βλεφαρίδες-</a:t>
            </a:r>
            <a:r>
              <a:rPr lang="el-GR" sz="2400" dirty="0" err="1" smtClean="0"/>
              <a:t>φίμπριες</a:t>
            </a:r>
            <a:r>
              <a:rPr lang="el-GR" sz="2400" dirty="0" smtClean="0"/>
              <a:t>,</a:t>
            </a:r>
            <a:endParaRPr lang="el-GR" sz="2400" dirty="0"/>
          </a:p>
          <a:p>
            <a:pPr marL="342900" lvl="0" indent="-342900">
              <a:lnSpc>
                <a:spcPct val="150000"/>
              </a:lnSpc>
              <a:buFont typeface="Wingdings" panose="05000000000000000000" pitchFamily="2" charset="2"/>
              <a:buChar char="§"/>
            </a:pPr>
            <a:r>
              <a:rPr lang="el-GR" sz="2400" dirty="0"/>
              <a:t>Με </a:t>
            </a:r>
            <a:r>
              <a:rPr lang="el-GR" sz="2400" dirty="0" err="1"/>
              <a:t>συγγολητικές</a:t>
            </a:r>
            <a:r>
              <a:rPr lang="el-GR" sz="2400" dirty="0"/>
              <a:t> πρωτεΐνες </a:t>
            </a:r>
            <a:r>
              <a:rPr lang="en-US" sz="2400" dirty="0"/>
              <a:t>(gliding bacteria</a:t>
            </a:r>
            <a:r>
              <a:rPr lang="en-US" sz="2400" dirty="0" smtClean="0"/>
              <a:t>)</a:t>
            </a:r>
            <a:r>
              <a:rPr lang="el-GR" sz="2400" dirty="0" smtClean="0"/>
              <a:t>.</a:t>
            </a:r>
            <a:endParaRPr lang="en-US" sz="2400" dirty="0"/>
          </a:p>
          <a:p>
            <a:pPr marL="342900" lvl="0" indent="-342900">
              <a:lnSpc>
                <a:spcPct val="150000"/>
              </a:lnSpc>
              <a:buFont typeface="Wingdings" panose="05000000000000000000" pitchFamily="2" charset="2"/>
              <a:buChar char="§"/>
            </a:pPr>
            <a:endParaRPr lang="en-US" sz="2400" dirty="0"/>
          </a:p>
          <a:p>
            <a:pPr>
              <a:lnSpc>
                <a:spcPct val="150000"/>
              </a:lnSpc>
            </a:pPr>
            <a:r>
              <a:rPr lang="el-GR" sz="2400" dirty="0">
                <a:sym typeface="Symbol" pitchFamily="18" charset="2"/>
              </a:rPr>
              <a:t>Τεστ κινητικότητας:</a:t>
            </a:r>
          </a:p>
          <a:p>
            <a:pPr marL="342900" indent="-342900">
              <a:lnSpc>
                <a:spcPct val="150000"/>
              </a:lnSpc>
              <a:buFont typeface="Wingdings" panose="05000000000000000000" pitchFamily="2" charset="2"/>
              <a:buChar char="§"/>
            </a:pPr>
            <a:r>
              <a:rPr lang="el-GR" sz="2400" dirty="0">
                <a:sym typeface="Symbol" pitchFamily="18" charset="2"/>
              </a:rPr>
              <a:t>Παρατήρηση στο </a:t>
            </a:r>
            <a:r>
              <a:rPr lang="el-GR" sz="2400" dirty="0" smtClean="0">
                <a:sym typeface="Symbol" pitchFamily="18" charset="2"/>
              </a:rPr>
              <a:t>μικροσκόπιο,</a:t>
            </a:r>
            <a:endParaRPr lang="el-GR" sz="2400" dirty="0">
              <a:sym typeface="Symbol" pitchFamily="18" charset="2"/>
            </a:endParaRPr>
          </a:p>
          <a:p>
            <a:pPr marL="342900" indent="-342900">
              <a:lnSpc>
                <a:spcPct val="150000"/>
              </a:lnSpc>
              <a:buFont typeface="Wingdings" panose="05000000000000000000" pitchFamily="2" charset="2"/>
              <a:buChar char="§"/>
            </a:pPr>
            <a:r>
              <a:rPr lang="el-GR" sz="2400" dirty="0">
                <a:sym typeface="Symbol" pitchFamily="18" charset="2"/>
              </a:rPr>
              <a:t>Ανάπτυξη σε </a:t>
            </a:r>
            <a:r>
              <a:rPr lang="en-US" sz="2400" dirty="0">
                <a:sym typeface="Symbol" pitchFamily="18" charset="2"/>
              </a:rPr>
              <a:t>soft agar (agar motility test with TTC</a:t>
            </a:r>
            <a:r>
              <a:rPr lang="en-US" sz="2400" dirty="0" smtClean="0">
                <a:sym typeface="Symbol" pitchFamily="18" charset="2"/>
              </a:rPr>
              <a:t>)</a:t>
            </a:r>
            <a:r>
              <a:rPr lang="el-GR" sz="2400" dirty="0" smtClean="0">
                <a:sym typeface="Symbol" pitchFamily="18" charset="2"/>
              </a:rPr>
              <a:t>.</a:t>
            </a:r>
            <a:endParaRPr lang="en-US" sz="2400" dirty="0">
              <a:sym typeface="Symbol" pitchFamily="18" charset="2"/>
            </a:endParaRP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Μορφολογικά κριτήρια ταξινόμησης </a:t>
            </a:r>
            <a:r>
              <a:rPr lang="el-GR" dirty="0" smtClean="0"/>
              <a:t>(5 </a:t>
            </a:r>
            <a:r>
              <a:rPr lang="el-GR" dirty="0"/>
              <a:t>από </a:t>
            </a:r>
            <a:r>
              <a:rPr lang="el-GR" dirty="0" smtClean="0"/>
              <a:t>8)</a:t>
            </a:r>
            <a:endParaRPr lang="el-GR" dirty="0">
              <a:latin typeface="+mn-lt"/>
            </a:endParaRPr>
          </a:p>
        </p:txBody>
      </p:sp>
      <p:pic>
        <p:nvPicPr>
          <p:cNvPr id="8" name="Picture 5" descr="Τεστ κινητικότητας άνω κάτω τελεία, &#10;Ανάπτυξη σε soft agar (agar motility test with TTC).&#10;"/>
          <p:cNvPicPr>
            <a:picLocks noChangeAspect="1" noChangeArrowheads="1"/>
          </p:cNvPicPr>
          <p:nvPr/>
        </p:nvPicPr>
        <p:blipFill>
          <a:blip r:embed="rId4" cstate="print"/>
          <a:srcRect/>
          <a:stretch>
            <a:fillRect/>
          </a:stretch>
        </p:blipFill>
        <p:spPr bwMode="auto">
          <a:xfrm>
            <a:off x="683568" y="2564904"/>
            <a:ext cx="2880320" cy="2400267"/>
          </a:xfrm>
          <a:prstGeom prst="rect">
            <a:avLst/>
          </a:prstGeom>
          <a:noFill/>
        </p:spPr>
      </p:pic>
      <p:pic>
        <p:nvPicPr>
          <p:cNvPr id="6" name="Picture 2" descr="Μέθοδοι κίνησης βακτηρίων."/>
          <p:cNvPicPr>
            <a:picLocks noChangeAspect="1" noChangeArrowheads="1"/>
          </p:cNvPicPr>
          <p:nvPr/>
        </p:nvPicPr>
        <p:blipFill>
          <a:blip r:embed="rId5" cstate="print"/>
          <a:srcRect/>
          <a:stretch>
            <a:fillRect/>
          </a:stretch>
        </p:blipFill>
        <p:spPr bwMode="auto">
          <a:xfrm>
            <a:off x="4522440" y="1556792"/>
            <a:ext cx="3361928" cy="4818553"/>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Μορφολογικά κριτήρια ταξινόμησης </a:t>
            </a:r>
            <a:r>
              <a:rPr lang="el-GR" dirty="0" smtClean="0"/>
              <a:t>(6 </a:t>
            </a:r>
            <a:r>
              <a:rPr lang="el-GR" dirty="0"/>
              <a:t>από </a:t>
            </a:r>
            <a:r>
              <a:rPr lang="el-GR" dirty="0" smtClean="0"/>
              <a:t>8)</a:t>
            </a:r>
            <a:endParaRPr lang="el-GR" dirty="0">
              <a:latin typeface="+mn-lt"/>
            </a:endParaRPr>
          </a:p>
        </p:txBody>
      </p:sp>
      <p:sp>
        <p:nvSpPr>
          <p:cNvPr id="2" name="Ορθογώνιο 1" descr="Κινητικότητα βακτηρίων: &#10;&#10;α) κινητικότητα διαφορετικών βακτηρίων στο νερό (περιβαλλοντικό δείγμα),&#10;http://www.youtube.com/watch?v=HuNmflHs7do&#10;&#10;&#10;β) Διαφορετικά είδη κινητικότητας (και περιπτώσεις μη κινητικότητας),&#10;http://www.youtube.com/watch?v=1ccAxsIVmOA&#10;"/>
          <p:cNvSpPr/>
          <p:nvPr/>
        </p:nvSpPr>
        <p:spPr>
          <a:xfrm>
            <a:off x="467544" y="1803588"/>
            <a:ext cx="8219256" cy="3785652"/>
          </a:xfrm>
          <a:prstGeom prst="rect">
            <a:avLst/>
          </a:prstGeom>
        </p:spPr>
        <p:txBody>
          <a:bodyPr wrap="square">
            <a:spAutoFit/>
          </a:bodyPr>
          <a:lstStyle/>
          <a:p>
            <a:pPr lvl="0">
              <a:buNone/>
            </a:pPr>
            <a:r>
              <a:rPr lang="el-GR" sz="2400" dirty="0"/>
              <a:t>Κινητικότητα βακτηρίων:</a:t>
            </a:r>
            <a:r>
              <a:rPr lang="en-US" sz="2400" dirty="0"/>
              <a:t> </a:t>
            </a:r>
          </a:p>
          <a:p>
            <a:pPr lvl="0">
              <a:buNone/>
            </a:pPr>
            <a:endParaRPr lang="en-US" sz="2400" dirty="0"/>
          </a:p>
          <a:p>
            <a:pPr lvl="0">
              <a:buNone/>
            </a:pPr>
            <a:r>
              <a:rPr lang="el-GR" sz="2400" dirty="0" smtClean="0"/>
              <a:t>α) </a:t>
            </a:r>
            <a:r>
              <a:rPr lang="el-GR" sz="2400" dirty="0"/>
              <a:t>κινητικότητα διαφορετικών βακτηρίων στο νερό (περιβαλλοντικό δείγμα):</a:t>
            </a:r>
          </a:p>
          <a:p>
            <a:pPr lvl="0">
              <a:buNone/>
            </a:pPr>
            <a:r>
              <a:rPr lang="en-US" sz="2400" dirty="0" smtClean="0"/>
              <a:t>http</a:t>
            </a:r>
            <a:r>
              <a:rPr lang="en-US" sz="2400" dirty="0"/>
              <a:t>://www.youtube.com/watch?v=HuNmflHs7do</a:t>
            </a:r>
            <a:endParaRPr lang="el-GR" sz="2400" dirty="0"/>
          </a:p>
          <a:p>
            <a:pPr lvl="0">
              <a:buNone/>
            </a:pPr>
            <a:endParaRPr lang="el-GR" sz="2400" dirty="0"/>
          </a:p>
          <a:p>
            <a:pPr lvl="0">
              <a:buNone/>
            </a:pPr>
            <a:endParaRPr lang="el-GR" sz="2400" dirty="0"/>
          </a:p>
          <a:p>
            <a:pPr lvl="0">
              <a:buNone/>
            </a:pPr>
            <a:r>
              <a:rPr lang="el-GR" sz="2400" dirty="0" smtClean="0"/>
              <a:t>β) </a:t>
            </a:r>
            <a:r>
              <a:rPr lang="el-GR" sz="2400" dirty="0"/>
              <a:t>Διαφορετικά είδη κινητικότητας (και περιπτώσεις μη κινητικότητας</a:t>
            </a:r>
            <a:r>
              <a:rPr lang="el-GR" sz="2400" dirty="0" smtClean="0"/>
              <a:t>):</a:t>
            </a:r>
            <a:endParaRPr lang="en-US" sz="2400" dirty="0"/>
          </a:p>
          <a:p>
            <a:pPr lvl="0">
              <a:buNone/>
            </a:pPr>
            <a:r>
              <a:rPr lang="en-US" sz="2400" dirty="0"/>
              <a:t>http://www.youtube.com/watch?v=1ccAxsIVmOA</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Μορφολογικά κριτήρια ταξινόμησης </a:t>
            </a:r>
            <a:r>
              <a:rPr lang="el-GR" dirty="0" smtClean="0"/>
              <a:t>(7 </a:t>
            </a:r>
            <a:r>
              <a:rPr lang="el-GR" dirty="0"/>
              <a:t>από </a:t>
            </a:r>
            <a:r>
              <a:rPr lang="el-GR" dirty="0" smtClean="0"/>
              <a:t>8)</a:t>
            </a:r>
            <a:endParaRPr lang="el-GR" dirty="0">
              <a:latin typeface="+mn-lt"/>
            </a:endParaRPr>
          </a:p>
        </p:txBody>
      </p:sp>
      <p:sp>
        <p:nvSpPr>
          <p:cNvPr id="2" name="Ορθογώνιο 1" descr="Παρουσία ενδοσπορίων (σπορογονία) άνω κάτω τελεία,&#10;Σπόρια βακτηρίων Bacillus, Clostridium (εντοπισμός στο μικροσκόπιο με χρώση με πράσινο του μαλαχίτη και σαφρανίνη, χρώση Schaeffer Fulton),&#10;Πολύ ανθεκτικές και αφυδατωμένες μορφές κυτταρικής οργάνωσης με πολλαπλά στρώματα μεμβρανών που επιβιώνουν μετά τη θανάτωση των βλαστικών (μητρικών) κυττάρων, και διατηρούνται σε αδρανή μορφή, μέχρις ότου ενυδατωθούν και βρεθούν σε κατάλληλο περιβάλλον για να αναπτυχθούν,&#10;Δεν έχουν μεταβολισμό, μπορούν να συντηρηθούν αδρανή για πάρα πολλά χρόνια.&#10;"/>
          <p:cNvSpPr/>
          <p:nvPr/>
        </p:nvSpPr>
        <p:spPr>
          <a:xfrm>
            <a:off x="467544" y="1640989"/>
            <a:ext cx="8219256" cy="4524315"/>
          </a:xfrm>
          <a:prstGeom prst="rect">
            <a:avLst/>
          </a:prstGeom>
        </p:spPr>
        <p:txBody>
          <a:bodyPr wrap="square">
            <a:spAutoFit/>
          </a:bodyPr>
          <a:lstStyle/>
          <a:p>
            <a:pPr lvl="0">
              <a:buNone/>
            </a:pPr>
            <a:r>
              <a:rPr lang="el-GR" sz="2400" b="1" dirty="0"/>
              <a:t>Παρουσία </a:t>
            </a:r>
            <a:r>
              <a:rPr lang="el-GR" sz="2400" b="1" dirty="0" err="1"/>
              <a:t>ενδοσπορίων</a:t>
            </a:r>
            <a:r>
              <a:rPr lang="el-GR" sz="2400" b="1" dirty="0"/>
              <a:t> (σπορογονία</a:t>
            </a:r>
            <a:r>
              <a:rPr lang="el-GR" sz="2400" b="1" dirty="0" smtClean="0"/>
              <a:t>):</a:t>
            </a:r>
            <a:endParaRPr lang="el-GR" sz="2400" b="1" dirty="0"/>
          </a:p>
          <a:p>
            <a:pPr marL="342900" lvl="0" indent="-342900">
              <a:buFont typeface="Wingdings" panose="05000000000000000000" pitchFamily="2" charset="2"/>
              <a:buChar char="§"/>
            </a:pPr>
            <a:r>
              <a:rPr lang="el-GR" sz="2400" dirty="0"/>
              <a:t>Σπόρια βακτηρίων </a:t>
            </a:r>
            <a:r>
              <a:rPr lang="en-US" sz="2400" dirty="0"/>
              <a:t>Bacillus, Clostridium</a:t>
            </a:r>
            <a:r>
              <a:rPr lang="el-GR" sz="2400" dirty="0"/>
              <a:t> (εντοπισμός στο μικροσκόπιο με χρώση με πράσινο του μαλαχίτη και </a:t>
            </a:r>
            <a:r>
              <a:rPr lang="el-GR" sz="2400" dirty="0" err="1"/>
              <a:t>σαφρανίνη</a:t>
            </a:r>
            <a:r>
              <a:rPr lang="el-GR" sz="2400" dirty="0"/>
              <a:t>-</a:t>
            </a:r>
            <a:r>
              <a:rPr lang="es-PR" sz="2400" b="1" dirty="0"/>
              <a:t> </a:t>
            </a:r>
            <a:r>
              <a:rPr lang="el-GR" sz="2400" b="1" dirty="0" smtClean="0"/>
              <a:t>χρώση </a:t>
            </a:r>
            <a:r>
              <a:rPr lang="es-PR" sz="2400" b="1" dirty="0" smtClean="0"/>
              <a:t>Schaeffer–Fulton</a:t>
            </a:r>
            <a:r>
              <a:rPr lang="el-GR" sz="2400" dirty="0" smtClean="0"/>
              <a:t>),</a:t>
            </a:r>
            <a:endParaRPr lang="en-US" sz="2400" dirty="0"/>
          </a:p>
          <a:p>
            <a:pPr marL="342900" lvl="0" indent="-342900">
              <a:buFont typeface="Wingdings" panose="05000000000000000000" pitchFamily="2" charset="2"/>
              <a:buChar char="§"/>
            </a:pPr>
            <a:r>
              <a:rPr lang="el-GR" sz="2400" dirty="0"/>
              <a:t>Πολύ ανθεκτικές και αφυδατωμένες μορφές κυτταρικής οργάνωσης με πολλαπλά στρώματα μεμβρανών που επιβιώνουν μετά τη θανάτωση των βλαστικών (μητρικών) κυττάρων, και διατηρούνται σε αδρανή μορφή, μέχρις ότου ενυδατωθούν και βρεθούν σε κατάλληλο περιβάλλον για να </a:t>
            </a:r>
            <a:r>
              <a:rPr lang="el-GR" sz="2400" dirty="0" smtClean="0"/>
              <a:t>αναπτυχθούν,</a:t>
            </a:r>
            <a:endParaRPr lang="el-GR" sz="2400" dirty="0"/>
          </a:p>
          <a:p>
            <a:pPr marL="342900" lvl="0" indent="-342900">
              <a:buFont typeface="Wingdings" panose="05000000000000000000" pitchFamily="2" charset="2"/>
              <a:buChar char="§"/>
            </a:pPr>
            <a:r>
              <a:rPr lang="el-GR" sz="2400" dirty="0"/>
              <a:t>Δεν έχουν μεταβολισμό, μπορούν να συντηρηθούν αδρανή για πάρα πολλά </a:t>
            </a:r>
            <a:r>
              <a:rPr lang="el-GR" sz="2400" dirty="0" smtClean="0"/>
              <a:t>χρόνια</a:t>
            </a:r>
            <a:r>
              <a:rPr lang="el-GR" sz="2400" dirty="0"/>
              <a:t>.</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Μορφολογικά κριτήρια ταξινόμησης </a:t>
            </a:r>
            <a:r>
              <a:rPr lang="el-GR" dirty="0" smtClean="0"/>
              <a:t>(8 </a:t>
            </a:r>
            <a:r>
              <a:rPr lang="el-GR" dirty="0"/>
              <a:t>από </a:t>
            </a:r>
            <a:r>
              <a:rPr lang="el-GR" dirty="0" smtClean="0"/>
              <a:t>8)</a:t>
            </a:r>
            <a:endParaRPr lang="el-GR" dirty="0">
              <a:latin typeface="+mn-lt"/>
            </a:endParaRPr>
          </a:p>
        </p:txBody>
      </p:sp>
      <p:pic>
        <p:nvPicPr>
          <p:cNvPr id="6" name="Picture 6" descr="https://micro.cornell.edu/sites/micro.cornell.edu/files/shared/images/endospore.jpg"/>
          <p:cNvPicPr>
            <a:picLocks noChangeAspect="1" noChangeArrowheads="1"/>
          </p:cNvPicPr>
          <p:nvPr/>
        </p:nvPicPr>
        <p:blipFill>
          <a:blip r:embed="rId4" cstate="print"/>
          <a:srcRect/>
          <a:stretch>
            <a:fillRect/>
          </a:stretch>
        </p:blipFill>
        <p:spPr bwMode="auto">
          <a:xfrm>
            <a:off x="1040715" y="1372749"/>
            <a:ext cx="2381542" cy="2348880"/>
          </a:xfrm>
          <a:prstGeom prst="rect">
            <a:avLst/>
          </a:prstGeom>
          <a:noFill/>
        </p:spPr>
      </p:pic>
      <p:pic>
        <p:nvPicPr>
          <p:cNvPr id="8" name="Picture 8" descr="http://upload.wikimedia.org/wikipedia/commons/thumb/7/7a/Bacillus_subtilis_Spore.jpg/220px-Bacillus_subtilis_Spore.jpg"/>
          <p:cNvPicPr>
            <a:picLocks noChangeAspect="1" noChangeArrowheads="1"/>
          </p:cNvPicPr>
          <p:nvPr/>
        </p:nvPicPr>
        <p:blipFill>
          <a:blip r:embed="rId5" cstate="print"/>
          <a:srcRect/>
          <a:stretch>
            <a:fillRect/>
          </a:stretch>
        </p:blipFill>
        <p:spPr bwMode="auto">
          <a:xfrm>
            <a:off x="4626986" y="1988840"/>
            <a:ext cx="3852428" cy="3465578"/>
          </a:xfrm>
          <a:prstGeom prst="rect">
            <a:avLst/>
          </a:prstGeom>
          <a:noFill/>
        </p:spPr>
      </p:pic>
      <p:pic>
        <p:nvPicPr>
          <p:cNvPr id="10" name="Picture 10" descr="File:Paenibacillus alvei endospore microscope image.tif"/>
          <p:cNvPicPr>
            <a:picLocks noChangeAspect="1" noChangeArrowheads="1"/>
          </p:cNvPicPr>
          <p:nvPr/>
        </p:nvPicPr>
        <p:blipFill>
          <a:blip r:embed="rId6" cstate="print"/>
          <a:srcRect/>
          <a:stretch>
            <a:fillRect/>
          </a:stretch>
        </p:blipFill>
        <p:spPr bwMode="auto">
          <a:xfrm>
            <a:off x="827584" y="4052913"/>
            <a:ext cx="2807804" cy="2448272"/>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lvl="0">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Διατροφικά κριτήρια ταξινόμησης </a:t>
            </a:r>
            <a:r>
              <a:rPr lang="el-GR" u="sng" dirty="0">
                <a:solidFill>
                  <a:srgbClr val="FFC000"/>
                </a:solidFill>
              </a:rPr>
              <a:t/>
            </a:r>
            <a:br>
              <a:rPr lang="el-GR" u="sng" dirty="0">
                <a:solidFill>
                  <a:srgbClr val="FFC000"/>
                </a:solidFill>
              </a:rPr>
            </a:br>
            <a:r>
              <a:rPr lang="el-GR" dirty="0" smtClean="0"/>
              <a:t>(</a:t>
            </a:r>
            <a:r>
              <a:rPr lang="el-GR" dirty="0"/>
              <a:t>1</a:t>
            </a:r>
            <a:r>
              <a:rPr lang="el-GR" dirty="0" smtClean="0"/>
              <a:t> </a:t>
            </a:r>
            <a:r>
              <a:rPr lang="el-GR" dirty="0"/>
              <a:t>από </a:t>
            </a:r>
            <a:r>
              <a:rPr lang="el-GR" dirty="0" smtClean="0"/>
              <a:t>2)</a:t>
            </a:r>
            <a:endParaRPr lang="el-GR" dirty="0">
              <a:latin typeface="+mn-lt"/>
            </a:endParaRPr>
          </a:p>
        </p:txBody>
      </p:sp>
      <p:sp>
        <p:nvSpPr>
          <p:cNvPr id="2" name="Ορθογώνιο 1" descr="Απαιτήσεις σε οργανικές πηγές άνθρακα - σάκχαρα, άζωτο - αμινοξέα, βιταμίνες, άλατα) άνω κάτω τελεία,&#10;Αυτότροφοι μικροοργανισμοί, λαμβάνουν άνθρακα και παράγουν ενέργεια από ανόργανες πηγές (διοξείδιο του άνθρακα),&#10;Ετερότροφοι, λαμβάνουν άνθρακα και παράγουν ενέργεια από οργανικές πηγές (σάκχαρα, λιπίδια),&#10;Χημειότροφοι, τρέφονται με οργανικά (χημειοργανότροφοι) ή ανόργανα (χημειολιθότροφοι) συστατικά στο περιβάλλον, &#10;Φωτότροφοι, φωτοσυνθετικοί μικροοργανισμοί, δεσμεύουν διοξείδιο του άνθρακα από την ατμόσφαιρα και νερό από το περιβάλλον, και μετατρέπουν την ηλιακή ενέργεια σε χημική  (ATP),&#10;Τα βακτήρια απαιτούν εκτός από πηγές άνθρακα και αρκετές πηγές αζώτου και φωσφόρου-θείου (αμινοξέα, NH3, NΟ3-) για να συνθέσουν πρωτεΐνες,&#10;"/>
          <p:cNvSpPr/>
          <p:nvPr/>
        </p:nvSpPr>
        <p:spPr>
          <a:xfrm>
            <a:off x="467544" y="1268760"/>
            <a:ext cx="8219256" cy="5262979"/>
          </a:xfrm>
          <a:prstGeom prst="rect">
            <a:avLst/>
          </a:prstGeom>
        </p:spPr>
        <p:txBody>
          <a:bodyPr wrap="square">
            <a:spAutoFit/>
          </a:bodyPr>
          <a:lstStyle/>
          <a:p>
            <a:pPr lvl="0">
              <a:buNone/>
            </a:pPr>
            <a:r>
              <a:rPr lang="el-GR" sz="2400" dirty="0"/>
              <a:t>Απαιτήσεις σε οργανικές πηγές άνθρακα-σάκχαρα, άζωτο-αμινοξέα, βιταμίνες, άλατα</a:t>
            </a:r>
            <a:r>
              <a:rPr lang="el-GR" sz="2400" dirty="0" smtClean="0"/>
              <a:t>):</a:t>
            </a:r>
            <a:endParaRPr lang="el-GR" sz="2400" dirty="0"/>
          </a:p>
          <a:p>
            <a:pPr marL="342900" lvl="0" indent="-342900">
              <a:buClr>
                <a:schemeClr val="tx1"/>
              </a:buClr>
              <a:buFont typeface="Wingdings" panose="05000000000000000000" pitchFamily="2" charset="2"/>
              <a:buChar char="§"/>
            </a:pPr>
            <a:r>
              <a:rPr lang="el-GR" sz="2400" dirty="0" err="1">
                <a:solidFill>
                  <a:schemeClr val="accent1"/>
                </a:solidFill>
              </a:rPr>
              <a:t>Αυτότροφοι</a:t>
            </a:r>
            <a:r>
              <a:rPr lang="el-GR" sz="2400" dirty="0">
                <a:solidFill>
                  <a:schemeClr val="accent1"/>
                </a:solidFill>
              </a:rPr>
              <a:t> μ/ο: </a:t>
            </a:r>
            <a:r>
              <a:rPr lang="el-GR" sz="2400" dirty="0"/>
              <a:t>λαμβάνουν άνθρακα και παράγουν ενέργεια από ανόργανες πηγές </a:t>
            </a:r>
            <a:r>
              <a:rPr lang="en-US" sz="2400" dirty="0"/>
              <a:t>(CO</a:t>
            </a:r>
            <a:r>
              <a:rPr lang="en-US" sz="2400" baseline="-25000" dirty="0"/>
              <a:t>2</a:t>
            </a:r>
            <a:r>
              <a:rPr lang="en-US" sz="2400" dirty="0" smtClean="0"/>
              <a:t>)</a:t>
            </a:r>
            <a:r>
              <a:rPr lang="el-GR" sz="2400" dirty="0" smtClean="0"/>
              <a:t>,</a:t>
            </a:r>
            <a:endParaRPr lang="en-US" sz="2400" dirty="0"/>
          </a:p>
          <a:p>
            <a:pPr marL="342900" lvl="0" indent="-342900">
              <a:buClr>
                <a:schemeClr val="tx1"/>
              </a:buClr>
              <a:buFont typeface="Wingdings" panose="05000000000000000000" pitchFamily="2" charset="2"/>
              <a:buChar char="§"/>
            </a:pPr>
            <a:r>
              <a:rPr lang="el-GR" sz="2400" dirty="0" err="1">
                <a:solidFill>
                  <a:schemeClr val="accent1"/>
                </a:solidFill>
              </a:rPr>
              <a:t>Ετερότροφοι</a:t>
            </a:r>
            <a:r>
              <a:rPr lang="el-GR" sz="2400" dirty="0">
                <a:solidFill>
                  <a:schemeClr val="accent1"/>
                </a:solidFill>
              </a:rPr>
              <a:t>: </a:t>
            </a:r>
            <a:r>
              <a:rPr lang="el-GR" sz="2400" dirty="0"/>
              <a:t>λαμβάνουν άνθρακα και παράγουν ενέργεια από οργανικές πηγές (σάκχαρα, λιπίδια</a:t>
            </a:r>
            <a:r>
              <a:rPr lang="el-GR" sz="2400" dirty="0" smtClean="0"/>
              <a:t>),</a:t>
            </a:r>
            <a:endParaRPr lang="el-GR" sz="2400" dirty="0"/>
          </a:p>
          <a:p>
            <a:pPr marL="342900" lvl="0" indent="-342900">
              <a:buClr>
                <a:schemeClr val="tx1"/>
              </a:buClr>
              <a:buFont typeface="Wingdings" panose="05000000000000000000" pitchFamily="2" charset="2"/>
              <a:buChar char="§"/>
            </a:pPr>
            <a:r>
              <a:rPr lang="el-GR" sz="2400" dirty="0" err="1">
                <a:solidFill>
                  <a:schemeClr val="accent1"/>
                </a:solidFill>
              </a:rPr>
              <a:t>Χημειότροφοι</a:t>
            </a:r>
            <a:r>
              <a:rPr lang="el-GR" sz="2400" dirty="0">
                <a:solidFill>
                  <a:schemeClr val="accent1"/>
                </a:solidFill>
              </a:rPr>
              <a:t> : </a:t>
            </a:r>
            <a:r>
              <a:rPr lang="el-GR" sz="2400" dirty="0"/>
              <a:t>τρέφονται με οργανικά (</a:t>
            </a:r>
            <a:r>
              <a:rPr lang="el-GR" sz="2400" dirty="0" err="1"/>
              <a:t>χημειοργανότροφοι</a:t>
            </a:r>
            <a:r>
              <a:rPr lang="el-GR" sz="2400" dirty="0"/>
              <a:t>) ή ανόργανα (</a:t>
            </a:r>
            <a:r>
              <a:rPr lang="el-GR" sz="2400" dirty="0" err="1"/>
              <a:t>χημειολιθότροφοι</a:t>
            </a:r>
            <a:r>
              <a:rPr lang="el-GR" sz="2400" dirty="0"/>
              <a:t>) συστατικά στο </a:t>
            </a:r>
            <a:r>
              <a:rPr lang="el-GR" sz="2400" dirty="0" smtClean="0"/>
              <a:t>περιβάλλον, </a:t>
            </a:r>
            <a:endParaRPr lang="el-GR" sz="2400" dirty="0"/>
          </a:p>
          <a:p>
            <a:pPr marL="342900" lvl="0" indent="-342900">
              <a:buClr>
                <a:schemeClr val="tx1"/>
              </a:buClr>
              <a:buFont typeface="Wingdings" panose="05000000000000000000" pitchFamily="2" charset="2"/>
              <a:buChar char="§"/>
            </a:pPr>
            <a:r>
              <a:rPr lang="el-GR" sz="2400" dirty="0" err="1">
                <a:solidFill>
                  <a:schemeClr val="accent1"/>
                </a:solidFill>
              </a:rPr>
              <a:t>Φωτότροφοι</a:t>
            </a:r>
            <a:r>
              <a:rPr lang="el-GR" sz="2400" dirty="0">
                <a:solidFill>
                  <a:schemeClr val="accent1"/>
                </a:solidFill>
              </a:rPr>
              <a:t> : </a:t>
            </a:r>
            <a:r>
              <a:rPr lang="el-GR" sz="2400" dirty="0"/>
              <a:t>φωτοσυνθετικοί μ/οι, δεσμεύουν </a:t>
            </a:r>
            <a:r>
              <a:rPr lang="en-US" sz="2400" dirty="0"/>
              <a:t>CO</a:t>
            </a:r>
            <a:r>
              <a:rPr lang="en-US" sz="2400" baseline="-25000" dirty="0"/>
              <a:t>2</a:t>
            </a:r>
            <a:r>
              <a:rPr lang="en-US" sz="2400" dirty="0"/>
              <a:t> </a:t>
            </a:r>
            <a:r>
              <a:rPr lang="el-GR" sz="2400" dirty="0"/>
              <a:t>από την ατμόσφαιρα και νερό από το περιβάλλον, και μετατρέπουν την ηλιακή ενέργεια σε χημική  </a:t>
            </a:r>
            <a:r>
              <a:rPr lang="en-US" sz="2400" dirty="0"/>
              <a:t>(ATP</a:t>
            </a:r>
            <a:r>
              <a:rPr lang="en-US" sz="2400" dirty="0" smtClean="0"/>
              <a:t>)</a:t>
            </a:r>
            <a:r>
              <a:rPr lang="el-GR" sz="2400" dirty="0" smtClean="0"/>
              <a:t>,</a:t>
            </a:r>
            <a:endParaRPr lang="en-US" sz="2400" dirty="0" smtClean="0"/>
          </a:p>
          <a:p>
            <a:pPr marL="342900" lvl="0" indent="-342900">
              <a:buClr>
                <a:schemeClr val="tx1"/>
              </a:buClr>
              <a:buFont typeface="Wingdings" panose="05000000000000000000" pitchFamily="2" charset="2"/>
              <a:buChar char="§"/>
            </a:pPr>
            <a:r>
              <a:rPr lang="el-GR" sz="2400" dirty="0" smtClean="0">
                <a:solidFill>
                  <a:schemeClr val="accent1"/>
                </a:solidFill>
              </a:rPr>
              <a:t>Τα βακτήρια </a:t>
            </a:r>
            <a:r>
              <a:rPr lang="el-GR" sz="2400" dirty="0" smtClean="0"/>
              <a:t>απαιτούν εκτός από πηγές άνθρακα και αρκετές πηγές αζώτου και φωσφόρου-θείου (αμινοξέα, </a:t>
            </a:r>
            <a:r>
              <a:rPr lang="en-US" sz="2400" dirty="0" smtClean="0"/>
              <a:t>NH</a:t>
            </a:r>
            <a:r>
              <a:rPr lang="en-US" sz="2400" baseline="-25000" dirty="0" smtClean="0"/>
              <a:t>3</a:t>
            </a:r>
            <a:r>
              <a:rPr lang="en-US" sz="2400" dirty="0" smtClean="0"/>
              <a:t>, N</a:t>
            </a:r>
            <a:r>
              <a:rPr lang="el-GR" sz="2400" dirty="0" smtClean="0"/>
              <a:t>Ο</a:t>
            </a:r>
            <a:r>
              <a:rPr lang="el-GR" sz="2400" baseline="-25000" dirty="0" smtClean="0"/>
              <a:t>3</a:t>
            </a:r>
            <a:r>
              <a:rPr lang="en-US" sz="2400" baseline="30000" dirty="0" smtClean="0"/>
              <a:t>-</a:t>
            </a:r>
            <a:r>
              <a:rPr lang="en-US" sz="2400" dirty="0" smtClean="0"/>
              <a:t>) </a:t>
            </a:r>
            <a:r>
              <a:rPr lang="el-GR" sz="2400" dirty="0" smtClean="0"/>
              <a:t>για να συνθέσουν πρωτεΐνες,</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 xmlns:p14="http://schemas.microsoft.com/office/powerpoint/2010/main" val="4015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Διατροφικά κριτήρια ταξινόμησης </a:t>
            </a:r>
            <a:r>
              <a:rPr lang="el-GR" u="sng" dirty="0">
                <a:solidFill>
                  <a:srgbClr val="FFC000"/>
                </a:solidFill>
              </a:rPr>
              <a:t/>
            </a:r>
            <a:br>
              <a:rPr lang="el-GR" u="sng" dirty="0">
                <a:solidFill>
                  <a:srgbClr val="FFC000"/>
                </a:solidFill>
              </a:rPr>
            </a:br>
            <a:r>
              <a:rPr lang="el-GR" dirty="0" smtClean="0"/>
              <a:t>(2 </a:t>
            </a:r>
            <a:r>
              <a:rPr lang="el-GR" dirty="0"/>
              <a:t>από </a:t>
            </a:r>
            <a:r>
              <a:rPr lang="el-GR" dirty="0" smtClean="0"/>
              <a:t>2)</a:t>
            </a:r>
            <a:endParaRPr lang="el-GR" dirty="0">
              <a:latin typeface="+mn-lt"/>
            </a:endParaRPr>
          </a:p>
        </p:txBody>
      </p:sp>
      <p:sp>
        <p:nvSpPr>
          <p:cNvPr id="2" name="Ορθογώνιο 1" descr="Οι ζύμες και ιδίως οι μύκητες: δεν απαιτούν πολλές αζώτου-φωσφόρου-θείου (έχουν χαμηλή κυτταρική σύσταση σε πρωτεΐνες και διαθέτουν πολύ περισσότερα βιοσυνθετικά ένζυμα από ότι τα βακτήρια μεγάλη διατροφική αυτονομία-ευελιξία, &#10;Απαιτήσεις σε αυξητικούς παράγοντες:  Αρκετά βακτήρια απαιτούν την ύπαρξη αμινοξέων ή/και βιταμινών για να αναπτυχθούν (παραδείγματος χάρην Bifidobacterium ανάγκη παρουσία κυστεΐνης, ριβοφλαβίνης),&#10;Αλόφιλοι μ/οι: απαιτούν ΝαCl (2-30%) για να αναπτυχθούν, &#10;Αλόφιλα βακτήρια: (Halococcus, Halobacterium, Salinibacter), &#10;Aλόφιλοι Μύκητες: Wallemia ichthyophaga, Αλόφιλα άλγη: Dunaliella salina.&#10;"/>
          <p:cNvSpPr/>
          <p:nvPr/>
        </p:nvSpPr>
        <p:spPr>
          <a:xfrm>
            <a:off x="467544" y="1484784"/>
            <a:ext cx="8219256" cy="4893647"/>
          </a:xfrm>
          <a:prstGeom prst="rect">
            <a:avLst/>
          </a:prstGeom>
        </p:spPr>
        <p:txBody>
          <a:bodyPr wrap="square">
            <a:spAutoFit/>
          </a:bodyPr>
          <a:lstStyle/>
          <a:p>
            <a:pPr marL="342900" lvl="0" indent="-342900">
              <a:buClr>
                <a:schemeClr val="tx1"/>
              </a:buClr>
              <a:buFont typeface="Wingdings" panose="05000000000000000000" pitchFamily="2" charset="2"/>
              <a:buChar char="§"/>
            </a:pPr>
            <a:r>
              <a:rPr lang="el-GR" sz="2400" dirty="0">
                <a:solidFill>
                  <a:schemeClr val="accent1"/>
                </a:solidFill>
              </a:rPr>
              <a:t>Οι ζύμες και ιδίως οι </a:t>
            </a:r>
            <a:r>
              <a:rPr lang="el-GR" sz="2400" dirty="0" smtClean="0">
                <a:solidFill>
                  <a:schemeClr val="accent1"/>
                </a:solidFill>
              </a:rPr>
              <a:t>μύκητες: </a:t>
            </a:r>
            <a:r>
              <a:rPr lang="el-GR" sz="2400" dirty="0"/>
              <a:t>δεν απαιτούν πολλές </a:t>
            </a:r>
            <a:r>
              <a:rPr lang="el-GR" sz="2400" dirty="0" smtClean="0"/>
              <a:t>αζώτου-φωσφόρου-θείου (έχουν </a:t>
            </a:r>
            <a:r>
              <a:rPr lang="el-GR" sz="2400" dirty="0"/>
              <a:t>χαμηλή κυτταρική σύσταση σε πρωτεΐνες και διαθέτουν πολύ περισσότερα </a:t>
            </a:r>
            <a:r>
              <a:rPr lang="el-GR" sz="2400" dirty="0" err="1"/>
              <a:t>βιοσυνθετικά</a:t>
            </a:r>
            <a:r>
              <a:rPr lang="el-GR" sz="2400" dirty="0"/>
              <a:t> ένζυμα από ότι τα </a:t>
            </a:r>
            <a:r>
              <a:rPr lang="el-GR" sz="2400" dirty="0" smtClean="0"/>
              <a:t>βακτήρια μεγάλη </a:t>
            </a:r>
            <a:r>
              <a:rPr lang="el-GR" sz="2400" dirty="0"/>
              <a:t>διατροφική </a:t>
            </a:r>
            <a:r>
              <a:rPr lang="el-GR" sz="2400" dirty="0" smtClean="0"/>
              <a:t>αυτονομία-ευελιξία, </a:t>
            </a:r>
            <a:endParaRPr lang="el-GR" sz="2400" dirty="0"/>
          </a:p>
          <a:p>
            <a:pPr marL="342900" lvl="0" indent="-342900">
              <a:buClr>
                <a:schemeClr val="tx1"/>
              </a:buClr>
              <a:buFont typeface="Wingdings" panose="05000000000000000000" pitchFamily="2" charset="2"/>
              <a:buChar char="§"/>
            </a:pPr>
            <a:r>
              <a:rPr lang="el-GR" sz="2400" dirty="0">
                <a:solidFill>
                  <a:schemeClr val="accent1"/>
                </a:solidFill>
              </a:rPr>
              <a:t>Απαιτήσεις σε αυξητικούς παράγοντες:  </a:t>
            </a:r>
            <a:r>
              <a:rPr lang="el-GR" sz="2400" dirty="0"/>
              <a:t>Αρκετά βακτήρια απαιτούν την ύπαρξη αμινοξέων ή/και βιταμινών για να αναπτυχθούν (π.χ. </a:t>
            </a:r>
            <a:r>
              <a:rPr lang="en-US" sz="2400" dirty="0" err="1" smtClean="0"/>
              <a:t>Bifidobacterium</a:t>
            </a:r>
            <a:r>
              <a:rPr lang="el-GR" sz="2400" dirty="0" smtClean="0"/>
              <a:t> ανάγκη </a:t>
            </a:r>
            <a:r>
              <a:rPr lang="el-GR" sz="2400" dirty="0"/>
              <a:t>παρουσία </a:t>
            </a:r>
            <a:r>
              <a:rPr lang="el-GR" sz="2400" dirty="0" err="1"/>
              <a:t>κυστεΐνης</a:t>
            </a:r>
            <a:r>
              <a:rPr lang="el-GR" sz="2400" dirty="0"/>
              <a:t>, </a:t>
            </a:r>
            <a:r>
              <a:rPr lang="el-GR" sz="2400" dirty="0" err="1"/>
              <a:t>ριβοφλαβίνης</a:t>
            </a:r>
            <a:r>
              <a:rPr lang="el-GR" sz="2400" dirty="0" smtClean="0"/>
              <a:t>),</a:t>
            </a:r>
            <a:endParaRPr lang="el-GR" sz="2400" dirty="0"/>
          </a:p>
          <a:p>
            <a:pPr marL="342900" lvl="0" indent="-342900">
              <a:buClr>
                <a:schemeClr val="tx1"/>
              </a:buClr>
              <a:buFont typeface="Wingdings" panose="05000000000000000000" pitchFamily="2" charset="2"/>
              <a:buChar char="§"/>
            </a:pPr>
            <a:r>
              <a:rPr lang="el-GR" sz="2400" dirty="0" err="1">
                <a:solidFill>
                  <a:schemeClr val="accent1"/>
                </a:solidFill>
              </a:rPr>
              <a:t>Αλόφιλοι</a:t>
            </a:r>
            <a:r>
              <a:rPr lang="el-GR" sz="2400" dirty="0">
                <a:solidFill>
                  <a:schemeClr val="accent1"/>
                </a:solidFill>
              </a:rPr>
              <a:t> μ/οι: </a:t>
            </a:r>
            <a:r>
              <a:rPr lang="el-GR" sz="2400" dirty="0"/>
              <a:t>απαιτούν Να</a:t>
            </a:r>
            <a:r>
              <a:rPr lang="en-US" sz="2400" dirty="0"/>
              <a:t>Cl </a:t>
            </a:r>
            <a:r>
              <a:rPr lang="el-GR" sz="2400" dirty="0"/>
              <a:t>(</a:t>
            </a:r>
            <a:r>
              <a:rPr lang="en-US" sz="2400" dirty="0"/>
              <a:t>2</a:t>
            </a:r>
            <a:r>
              <a:rPr lang="el-GR" sz="2400" dirty="0"/>
              <a:t>-30%) για να </a:t>
            </a:r>
            <a:r>
              <a:rPr lang="el-GR" sz="2400" dirty="0" smtClean="0"/>
              <a:t>αναπτυχθούν,</a:t>
            </a:r>
            <a:r>
              <a:rPr lang="en-US" sz="2400" dirty="0" smtClean="0"/>
              <a:t> </a:t>
            </a:r>
            <a:endParaRPr lang="en-US" sz="2400" dirty="0"/>
          </a:p>
          <a:p>
            <a:pPr marL="342900" indent="-342900">
              <a:buClr>
                <a:schemeClr val="tx1"/>
              </a:buClr>
              <a:buFont typeface="Wingdings" panose="05000000000000000000" pitchFamily="2" charset="2"/>
              <a:buChar char="§"/>
            </a:pPr>
            <a:r>
              <a:rPr lang="el-GR" sz="2400" dirty="0" err="1">
                <a:solidFill>
                  <a:schemeClr val="accent1"/>
                </a:solidFill>
              </a:rPr>
              <a:t>Αλόφιλα</a:t>
            </a:r>
            <a:r>
              <a:rPr lang="el-GR" sz="2400" dirty="0">
                <a:solidFill>
                  <a:schemeClr val="accent1"/>
                </a:solidFill>
              </a:rPr>
              <a:t> </a:t>
            </a:r>
            <a:r>
              <a:rPr lang="el-GR" sz="2400" dirty="0" smtClean="0">
                <a:solidFill>
                  <a:schemeClr val="accent1"/>
                </a:solidFill>
              </a:rPr>
              <a:t>βακτήρια: </a:t>
            </a:r>
            <a:r>
              <a:rPr lang="en-US" sz="2400" dirty="0"/>
              <a:t>(</a:t>
            </a:r>
            <a:r>
              <a:rPr lang="en-US" sz="2400" dirty="0" err="1"/>
              <a:t>Halococcus</a:t>
            </a:r>
            <a:r>
              <a:rPr lang="el-GR" sz="2400" dirty="0"/>
              <a:t>, </a:t>
            </a:r>
            <a:r>
              <a:rPr lang="en-US" sz="2400" dirty="0" err="1"/>
              <a:t>Halobacterium</a:t>
            </a:r>
            <a:r>
              <a:rPr lang="en-US" sz="2400" dirty="0"/>
              <a:t>, </a:t>
            </a:r>
            <a:r>
              <a:rPr lang="en-US" sz="2400" dirty="0" err="1"/>
              <a:t>Salinibacter</a:t>
            </a:r>
            <a:r>
              <a:rPr lang="en-US" sz="2400" dirty="0"/>
              <a:t>)</a:t>
            </a:r>
            <a:r>
              <a:rPr lang="el-GR" sz="2400" dirty="0"/>
              <a:t>, </a:t>
            </a:r>
            <a:endParaRPr lang="el-GR" sz="2400" dirty="0" smtClean="0"/>
          </a:p>
          <a:p>
            <a:pPr marL="342900" indent="-342900">
              <a:buClr>
                <a:schemeClr val="tx1"/>
              </a:buClr>
              <a:buFont typeface="Wingdings" panose="05000000000000000000" pitchFamily="2" charset="2"/>
              <a:buChar char="§"/>
            </a:pPr>
            <a:r>
              <a:rPr lang="en-US" sz="2400" dirty="0" smtClean="0">
                <a:solidFill>
                  <a:schemeClr val="accent1"/>
                </a:solidFill>
              </a:rPr>
              <a:t>A</a:t>
            </a:r>
            <a:r>
              <a:rPr lang="el-GR" sz="2400" dirty="0" err="1">
                <a:solidFill>
                  <a:schemeClr val="accent1"/>
                </a:solidFill>
              </a:rPr>
              <a:t>λόφιλοι</a:t>
            </a:r>
            <a:r>
              <a:rPr lang="el-GR" sz="2400" dirty="0">
                <a:solidFill>
                  <a:schemeClr val="accent1"/>
                </a:solidFill>
              </a:rPr>
              <a:t> </a:t>
            </a:r>
            <a:r>
              <a:rPr lang="el-GR" sz="2400" dirty="0" smtClean="0">
                <a:solidFill>
                  <a:schemeClr val="accent1"/>
                </a:solidFill>
              </a:rPr>
              <a:t>Μύκητες: </a:t>
            </a:r>
            <a:r>
              <a:rPr lang="en-US" sz="2400" dirty="0" err="1"/>
              <a:t>Wallemia</a:t>
            </a:r>
            <a:r>
              <a:rPr lang="en-US" sz="2400" dirty="0"/>
              <a:t> </a:t>
            </a:r>
            <a:r>
              <a:rPr lang="en-US" sz="2400" dirty="0" err="1"/>
              <a:t>ichthyophaga</a:t>
            </a:r>
            <a:r>
              <a:rPr lang="el-GR" sz="2400" dirty="0"/>
              <a:t>, </a:t>
            </a:r>
            <a:r>
              <a:rPr lang="el-GR" sz="2400" dirty="0" err="1"/>
              <a:t>Αλόφιλα</a:t>
            </a:r>
            <a:r>
              <a:rPr lang="el-GR" sz="2400" dirty="0"/>
              <a:t> άλγη: </a:t>
            </a:r>
            <a:r>
              <a:rPr lang="en-US" sz="2400" dirty="0" err="1"/>
              <a:t>Dunaliella</a:t>
            </a:r>
            <a:r>
              <a:rPr lang="en-US" sz="2400" dirty="0"/>
              <a:t> </a:t>
            </a:r>
            <a:r>
              <a:rPr lang="en-US" sz="2400" dirty="0" err="1" smtClean="0"/>
              <a:t>salina</a:t>
            </a:r>
            <a:r>
              <a:rPr lang="el-GR" sz="2400" dirty="0" smtClean="0"/>
              <a:t>.</a:t>
            </a:r>
            <a:endParaRPr lang="el-GR"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Φυσιολογικά </a:t>
            </a:r>
            <a:r>
              <a:rPr lang="el-GR" dirty="0"/>
              <a:t>κριτήρια ταξινόμησης </a:t>
            </a:r>
            <a:r>
              <a:rPr lang="el-GR" u="sng" dirty="0">
                <a:solidFill>
                  <a:srgbClr val="FFC000"/>
                </a:solidFill>
              </a:rPr>
              <a:t/>
            </a:r>
            <a:br>
              <a:rPr lang="el-GR" u="sng" dirty="0">
                <a:solidFill>
                  <a:srgbClr val="FFC000"/>
                </a:solidFill>
              </a:rPr>
            </a:br>
            <a:r>
              <a:rPr lang="el-GR" dirty="0" smtClean="0"/>
              <a:t>(1 </a:t>
            </a:r>
            <a:r>
              <a:rPr lang="el-GR" dirty="0"/>
              <a:t>από </a:t>
            </a:r>
            <a:r>
              <a:rPr lang="el-GR" dirty="0" smtClean="0"/>
              <a:t>11)</a:t>
            </a:r>
            <a:endParaRPr lang="el-GR" dirty="0">
              <a:latin typeface="+mn-lt"/>
            </a:endParaRPr>
          </a:p>
        </p:txBody>
      </p:sp>
      <p:sp>
        <p:nvSpPr>
          <p:cNvPr id="2" name="Ορθογώνιο 1"/>
          <p:cNvSpPr/>
          <p:nvPr/>
        </p:nvSpPr>
        <p:spPr>
          <a:xfrm>
            <a:off x="467544" y="1340768"/>
            <a:ext cx="8219256" cy="830997"/>
          </a:xfrm>
          <a:prstGeom prst="rect">
            <a:avLst/>
          </a:prstGeom>
        </p:spPr>
        <p:txBody>
          <a:bodyPr wrap="square">
            <a:spAutoFit/>
          </a:bodyPr>
          <a:lstStyle/>
          <a:p>
            <a:pPr marL="342900" lvl="0" indent="-342900">
              <a:buFont typeface="Wingdings" panose="05000000000000000000" pitchFamily="2" charset="2"/>
              <a:buChar char="§"/>
            </a:pPr>
            <a:r>
              <a:rPr lang="el-GR" sz="2400" dirty="0" smtClean="0"/>
              <a:t>Απαιτήσεις σε οξυγόνο (αερόβια, αναερόβια, προαιρετικά αναερόβια, </a:t>
            </a:r>
            <a:r>
              <a:rPr lang="el-GR" sz="2400" dirty="0" err="1" smtClean="0"/>
              <a:t>μικροαερόφιλα</a:t>
            </a:r>
            <a:r>
              <a:rPr lang="el-GR" sz="2400" dirty="0" smtClean="0"/>
              <a:t>).</a:t>
            </a:r>
            <a:endParaRPr lang="el-GR" sz="2400" dirty="0"/>
          </a:p>
        </p:txBody>
      </p:sp>
      <p:pic>
        <p:nvPicPr>
          <p:cNvPr id="6" name="Picture 2" descr="http://classes.midlandstech.edu/carterp/Courses/bio225/chap06/table_06_01_labeled_edit2.jpg"/>
          <p:cNvPicPr>
            <a:picLocks noChangeAspect="1" noChangeArrowheads="1"/>
          </p:cNvPicPr>
          <p:nvPr/>
        </p:nvPicPr>
        <p:blipFill>
          <a:blip r:embed="rId4" cstate="print"/>
          <a:srcRect/>
          <a:stretch>
            <a:fillRect/>
          </a:stretch>
        </p:blipFill>
        <p:spPr bwMode="auto">
          <a:xfrm>
            <a:off x="971600" y="2132856"/>
            <a:ext cx="7200800" cy="4242138"/>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Φυσιολογικά κριτήρια ταξινόμησης </a:t>
            </a:r>
            <a:r>
              <a:rPr lang="el-GR" u="sng" dirty="0">
                <a:solidFill>
                  <a:srgbClr val="FFC000"/>
                </a:solidFill>
              </a:rPr>
              <a:t/>
            </a:r>
            <a:br>
              <a:rPr lang="el-GR" u="sng" dirty="0">
                <a:solidFill>
                  <a:srgbClr val="FFC000"/>
                </a:solidFill>
              </a:rPr>
            </a:br>
            <a:r>
              <a:rPr lang="el-GR" dirty="0" smtClean="0"/>
              <a:t>(2 </a:t>
            </a:r>
            <a:r>
              <a:rPr lang="el-GR" dirty="0"/>
              <a:t>από </a:t>
            </a:r>
            <a:r>
              <a:rPr lang="el-GR" dirty="0" smtClean="0"/>
              <a:t>11)</a:t>
            </a:r>
            <a:endParaRPr lang="el-GR" dirty="0">
              <a:latin typeface="+mn-lt"/>
            </a:endParaRPr>
          </a:p>
        </p:txBody>
      </p:sp>
      <p:sp>
        <p:nvSpPr>
          <p:cNvPr id="2" name="Ορθογώνιο 1"/>
          <p:cNvSpPr/>
          <p:nvPr>
            <p:custDataLst>
              <p:tags r:id="rId2"/>
            </p:custDataLst>
          </p:nvPr>
        </p:nvSpPr>
        <p:spPr>
          <a:xfrm>
            <a:off x="467544" y="1301859"/>
            <a:ext cx="8219256" cy="830997"/>
          </a:xfrm>
          <a:prstGeom prst="rect">
            <a:avLst/>
          </a:prstGeom>
        </p:spPr>
        <p:txBody>
          <a:bodyPr wrap="square">
            <a:spAutoFit/>
          </a:bodyPr>
          <a:lstStyle/>
          <a:p>
            <a:pPr marL="342900" lvl="0" indent="-342900">
              <a:buFont typeface="Wingdings" panose="05000000000000000000" pitchFamily="2" charset="2"/>
              <a:buChar char="§"/>
            </a:pPr>
            <a:r>
              <a:rPr lang="en-US" sz="2400" dirty="0" err="1" smtClean="0"/>
              <a:t>pΗ</a:t>
            </a:r>
            <a:r>
              <a:rPr lang="el-GR" sz="2400" dirty="0" smtClean="0"/>
              <a:t> ανάπτυξης : </a:t>
            </a:r>
            <a:r>
              <a:rPr lang="el-GR" sz="2400" dirty="0" err="1" smtClean="0"/>
              <a:t>Οξεόφιλα</a:t>
            </a:r>
            <a:r>
              <a:rPr lang="el-GR" sz="2400" dirty="0" smtClean="0"/>
              <a:t>, </a:t>
            </a:r>
            <a:r>
              <a:rPr lang="el-GR" sz="2400" dirty="0" err="1" smtClean="0"/>
              <a:t>οξυάντοχα</a:t>
            </a:r>
            <a:r>
              <a:rPr lang="el-GR" sz="2400" dirty="0" smtClean="0"/>
              <a:t>, ουδετερόφιλα, </a:t>
            </a:r>
            <a:r>
              <a:rPr lang="el-GR" sz="2400" dirty="0" err="1" smtClean="0"/>
              <a:t>αλκαλόφιλα</a:t>
            </a:r>
            <a:r>
              <a:rPr lang="el-GR" sz="2400" dirty="0" smtClean="0"/>
              <a:t>, </a:t>
            </a:r>
            <a:r>
              <a:rPr lang="el-GR" sz="2400" dirty="0" err="1" smtClean="0"/>
              <a:t>αλκαλοάντοχα</a:t>
            </a:r>
            <a:r>
              <a:rPr lang="el-GR" sz="2400" dirty="0" smtClean="0"/>
              <a:t>.</a:t>
            </a:r>
            <a:endParaRPr lang="el-GR" sz="2400" dirty="0"/>
          </a:p>
        </p:txBody>
      </p:sp>
      <p:pic>
        <p:nvPicPr>
          <p:cNvPr id="6" name="Picture 4" descr="http://textbookofbacteriology.net/themicrobialworld/pH.jpg"/>
          <p:cNvPicPr>
            <a:picLocks noChangeAspect="1" noChangeArrowheads="1"/>
          </p:cNvPicPr>
          <p:nvPr/>
        </p:nvPicPr>
        <p:blipFill>
          <a:blip r:embed="rId5" cstate="print"/>
          <a:srcRect/>
          <a:stretch>
            <a:fillRect/>
          </a:stretch>
        </p:blipFill>
        <p:spPr bwMode="auto">
          <a:xfrm>
            <a:off x="1541990" y="2564904"/>
            <a:ext cx="5550290" cy="3096344"/>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07504" y="44624"/>
            <a:ext cx="9036496" cy="1440159"/>
          </a:xfrm>
        </p:spPr>
        <p:txBody>
          <a:bodyPr>
            <a:noAutofit/>
          </a:bodyPr>
          <a:lstStyle/>
          <a:p>
            <a:pPr algn="ctr"/>
            <a:r>
              <a:rPr lang="el-GR" sz="4400" dirty="0"/>
              <a:t>Φυσιολογικά </a:t>
            </a:r>
            <a:r>
              <a:rPr lang="el-GR" sz="4400" dirty="0" smtClean="0"/>
              <a:t>κριτήρια ταξινόμησης (3 </a:t>
            </a:r>
            <a:r>
              <a:rPr lang="el-GR" sz="4400" dirty="0"/>
              <a:t>από </a:t>
            </a:r>
            <a:r>
              <a:rPr lang="el-GR" sz="4400" dirty="0" smtClean="0"/>
              <a:t>11)</a:t>
            </a:r>
            <a:endParaRPr lang="el-GR" sz="4400" dirty="0">
              <a:latin typeface="+mn-lt"/>
            </a:endParaRPr>
          </a:p>
        </p:txBody>
      </p:sp>
      <p:sp>
        <p:nvSpPr>
          <p:cNvPr id="2" name="Ορθογώνιο 1" descr="Βακτήρια: &#10;ουδετερόφιλα, &#10;λίγα οξυάντοχα &#10;(γαλακτικά &#10;βακτήρια, &#10;Acetobacter),&#10;&#10;Ζύμες, Μύκητες: &#10;οξεόφιλοι, &#10;ή οξυάντοχοι μικροοργανισμοί,&#10;&#10;Μύκητες: αλκαλόφιλοι / αλκαλοάντοχοι.&#10;"/>
          <p:cNvSpPr/>
          <p:nvPr/>
        </p:nvSpPr>
        <p:spPr>
          <a:xfrm>
            <a:off x="529208" y="1532239"/>
            <a:ext cx="8147248" cy="4524315"/>
          </a:xfrm>
          <a:prstGeom prst="rect">
            <a:avLst/>
          </a:prstGeom>
        </p:spPr>
        <p:txBody>
          <a:bodyPr wrap="square">
            <a:spAutoFit/>
          </a:bodyPr>
          <a:lstStyle/>
          <a:p>
            <a:pPr marL="342900" lvl="0" indent="-342900">
              <a:buFont typeface="Wingdings" panose="05000000000000000000" pitchFamily="2" charset="2"/>
              <a:buChar char="§"/>
            </a:pPr>
            <a:r>
              <a:rPr lang="el-GR" sz="2400" dirty="0"/>
              <a:t>Βακτήρια: </a:t>
            </a:r>
            <a:endParaRPr lang="el-GR" sz="2400" dirty="0" smtClean="0"/>
          </a:p>
          <a:p>
            <a:pPr lvl="0"/>
            <a:r>
              <a:rPr lang="el-GR" sz="2400" dirty="0" smtClean="0"/>
              <a:t>ουδετερόφιλα</a:t>
            </a:r>
            <a:r>
              <a:rPr lang="el-GR" sz="2400" dirty="0"/>
              <a:t>, </a:t>
            </a:r>
            <a:endParaRPr lang="el-GR" sz="2400" dirty="0" smtClean="0"/>
          </a:p>
          <a:p>
            <a:pPr lvl="0"/>
            <a:r>
              <a:rPr lang="el-GR" sz="2400" dirty="0" smtClean="0"/>
              <a:t>λίγα </a:t>
            </a:r>
            <a:r>
              <a:rPr lang="el-GR" sz="2400" dirty="0" err="1"/>
              <a:t>οξυάντοχα</a:t>
            </a:r>
            <a:r>
              <a:rPr lang="el-GR" sz="2400" dirty="0"/>
              <a:t> </a:t>
            </a:r>
            <a:endParaRPr lang="el-GR" sz="2400" dirty="0" smtClean="0"/>
          </a:p>
          <a:p>
            <a:pPr lvl="0"/>
            <a:r>
              <a:rPr lang="en-US" sz="2400" dirty="0" smtClean="0"/>
              <a:t>(</a:t>
            </a:r>
            <a:r>
              <a:rPr lang="el-GR" sz="2400" dirty="0"/>
              <a:t>γαλακτικά </a:t>
            </a:r>
            <a:endParaRPr lang="el-GR" sz="2400" dirty="0" smtClean="0"/>
          </a:p>
          <a:p>
            <a:pPr lvl="0"/>
            <a:r>
              <a:rPr lang="el-GR" sz="2400" dirty="0" smtClean="0"/>
              <a:t>βακτήρια</a:t>
            </a:r>
            <a:r>
              <a:rPr lang="en-US" sz="2400" dirty="0"/>
              <a:t>, </a:t>
            </a:r>
            <a:endParaRPr lang="el-GR" sz="2400" dirty="0" smtClean="0"/>
          </a:p>
          <a:p>
            <a:pPr lvl="0"/>
            <a:r>
              <a:rPr lang="en-US" sz="2400" dirty="0" err="1" smtClean="0"/>
              <a:t>Acetobacter</a:t>
            </a:r>
            <a:r>
              <a:rPr lang="en-US" sz="2400" dirty="0" smtClean="0"/>
              <a:t>)</a:t>
            </a:r>
            <a:r>
              <a:rPr lang="el-GR" sz="2400" dirty="0" smtClean="0"/>
              <a:t>,</a:t>
            </a:r>
            <a:endParaRPr lang="el-GR" sz="2400" dirty="0"/>
          </a:p>
          <a:p>
            <a:pPr lvl="0"/>
            <a:endParaRPr lang="el-GR" sz="2400" dirty="0" smtClean="0"/>
          </a:p>
          <a:p>
            <a:pPr marL="342900" lvl="0" indent="-342900">
              <a:buFont typeface="Wingdings" panose="05000000000000000000" pitchFamily="2" charset="2"/>
              <a:buChar char="§"/>
            </a:pPr>
            <a:r>
              <a:rPr lang="el-GR" sz="2400" dirty="0" smtClean="0"/>
              <a:t>Ζύμες-Μύκητες</a:t>
            </a:r>
            <a:r>
              <a:rPr lang="el-GR" sz="2400" dirty="0"/>
              <a:t>: </a:t>
            </a:r>
            <a:endParaRPr lang="el-GR" sz="2400" dirty="0" smtClean="0"/>
          </a:p>
          <a:p>
            <a:pPr lvl="0"/>
            <a:r>
              <a:rPr lang="el-GR" sz="2400" dirty="0" err="1" smtClean="0"/>
              <a:t>οξεόφιλοι</a:t>
            </a:r>
            <a:r>
              <a:rPr lang="el-GR" sz="2400" dirty="0"/>
              <a:t>, </a:t>
            </a:r>
            <a:endParaRPr lang="el-GR" sz="2400" dirty="0" smtClean="0"/>
          </a:p>
          <a:p>
            <a:pPr lvl="0"/>
            <a:r>
              <a:rPr lang="el-GR" sz="2400" dirty="0" smtClean="0"/>
              <a:t>ή </a:t>
            </a:r>
            <a:r>
              <a:rPr lang="el-GR" sz="2400" dirty="0" err="1"/>
              <a:t>οξυάντοχοι</a:t>
            </a:r>
            <a:r>
              <a:rPr lang="el-GR" sz="2400" dirty="0"/>
              <a:t> </a:t>
            </a:r>
            <a:r>
              <a:rPr lang="el-GR" sz="2400" dirty="0" smtClean="0"/>
              <a:t>μ/οι,</a:t>
            </a:r>
            <a:endParaRPr lang="el-GR" sz="2400" dirty="0"/>
          </a:p>
          <a:p>
            <a:pPr lvl="0"/>
            <a:endParaRPr lang="el-GR" sz="2400" dirty="0" smtClean="0"/>
          </a:p>
          <a:p>
            <a:pPr marL="342900" lvl="0" indent="-342900">
              <a:buFont typeface="Wingdings" panose="05000000000000000000" pitchFamily="2" charset="2"/>
              <a:buChar char="§"/>
            </a:pPr>
            <a:r>
              <a:rPr lang="el-GR" sz="2400" dirty="0" smtClean="0"/>
              <a:t>Μύκητες</a:t>
            </a:r>
            <a:r>
              <a:rPr lang="el-GR" sz="2400" dirty="0"/>
              <a:t>: </a:t>
            </a:r>
            <a:r>
              <a:rPr lang="el-GR" sz="2400" dirty="0" err="1" smtClean="0"/>
              <a:t>αλκαλόφιλοι</a:t>
            </a:r>
            <a:r>
              <a:rPr lang="el-GR" sz="2400" dirty="0" smtClean="0"/>
              <a:t> / </a:t>
            </a:r>
            <a:r>
              <a:rPr lang="el-GR" sz="2400" dirty="0" err="1" smtClean="0"/>
              <a:t>αλκαλοάντοχοι</a:t>
            </a:r>
            <a:r>
              <a:rPr lang="el-GR" sz="2400" dirty="0" smtClean="0"/>
              <a:t>.</a:t>
            </a:r>
            <a:endParaRPr lang="el-GR" sz="2400" dirty="0"/>
          </a:p>
        </p:txBody>
      </p:sp>
      <p:pic>
        <p:nvPicPr>
          <p:cNvPr id="6" name="Picture 6" descr="http://www.nature.com/nrmicro/journal/v5/n4/images/nrmicro1619-f2.jpg"/>
          <p:cNvPicPr>
            <a:picLocks noChangeAspect="1" noChangeArrowheads="1"/>
          </p:cNvPicPr>
          <p:nvPr/>
        </p:nvPicPr>
        <p:blipFill>
          <a:blip r:embed="rId4" cstate="print"/>
          <a:srcRect/>
          <a:stretch>
            <a:fillRect/>
          </a:stretch>
        </p:blipFill>
        <p:spPr bwMode="auto">
          <a:xfrm>
            <a:off x="2914025" y="1628800"/>
            <a:ext cx="5762431" cy="3600400"/>
          </a:xfrm>
          <a:prstGeom prst="rect">
            <a:avLst/>
          </a:prstGeom>
          <a:noFill/>
        </p:spPr>
      </p:pic>
      <p:sp>
        <p:nvSpPr>
          <p:cNvPr id="10"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 xmlns:p14="http://schemas.microsoft.com/office/powerpoint/2010/main" val="717380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179512" y="-27384"/>
            <a:ext cx="8784976" cy="1440160"/>
          </a:xfrm>
          <a:ln/>
          <a:extLst>
            <a:ext uri="{91240B29-F687-4F45-9708-019B960494DF}">
              <a14:hiddenLine xmlns="" xmlns:a14="http://schemas.microsoft.com/office/drawing/2010/main" w="9525">
                <a:solidFill>
                  <a:srgbClr val="000000"/>
                </a:solidFill>
                <a:round/>
                <a:headEnd/>
                <a:tailEnd/>
              </a14:hiddenLine>
            </a:ext>
          </a:extLst>
        </p:spPr>
        <p:txBody>
          <a:bodyPr lIns="89964" tIns="46781" rIns="89964" bIns="46781">
            <a:noAutofit/>
          </a:bodyPr>
          <a:lstStyle/>
          <a:p>
            <a:r>
              <a:rPr lang="el-GR" dirty="0"/>
              <a:t>Φυσιολογικά κριτήρια ταξινόμησης </a:t>
            </a:r>
            <a:r>
              <a:rPr lang="el-GR" u="sng" dirty="0">
                <a:solidFill>
                  <a:srgbClr val="FFC000"/>
                </a:solidFill>
              </a:rPr>
              <a:t/>
            </a:r>
            <a:br>
              <a:rPr lang="el-GR" u="sng" dirty="0">
                <a:solidFill>
                  <a:srgbClr val="FFC000"/>
                </a:solidFill>
              </a:rPr>
            </a:br>
            <a:r>
              <a:rPr lang="el-GR" dirty="0" smtClean="0"/>
              <a:t>(4 </a:t>
            </a:r>
            <a:r>
              <a:rPr lang="el-GR" dirty="0"/>
              <a:t>από </a:t>
            </a:r>
            <a:r>
              <a:rPr lang="el-GR" dirty="0" smtClean="0"/>
              <a:t>11)</a:t>
            </a:r>
            <a:endParaRPr lang="el-GR" dirty="0"/>
          </a:p>
        </p:txBody>
      </p:sp>
      <p:sp>
        <p:nvSpPr>
          <p:cNvPr id="3" name="Ορθογώνιο 2" descr="Θερμοκρασία (βαθμοί κελσίου) ανάπτυξης: ψυχρόφιλα, ψυχρότροφα, μεσόφιλα, θερμόφιλα, θερμοάντοχα&#10;"/>
          <p:cNvSpPr/>
          <p:nvPr/>
        </p:nvSpPr>
        <p:spPr>
          <a:xfrm>
            <a:off x="467544" y="1556792"/>
            <a:ext cx="8280920" cy="830997"/>
          </a:xfrm>
          <a:prstGeom prst="rect">
            <a:avLst/>
          </a:prstGeom>
        </p:spPr>
        <p:txBody>
          <a:bodyPr wrap="square">
            <a:spAutoFit/>
          </a:bodyPr>
          <a:lstStyle/>
          <a:p>
            <a:pPr marL="342900" lvl="0" indent="-342900">
              <a:buFont typeface="Wingdings" panose="05000000000000000000" pitchFamily="2" charset="2"/>
              <a:buChar char="§"/>
            </a:pPr>
            <a:r>
              <a:rPr lang="el-GR" sz="2400" dirty="0"/>
              <a:t>Θερμοκρασία (</a:t>
            </a:r>
            <a:r>
              <a:rPr lang="el-GR" sz="2400" baseline="30000" dirty="0"/>
              <a:t>ο</a:t>
            </a:r>
            <a:r>
              <a:rPr lang="en-US" sz="2400" dirty="0"/>
              <a:t>C</a:t>
            </a:r>
            <a:r>
              <a:rPr lang="el-GR" sz="2400" dirty="0"/>
              <a:t>) ανάπτυξης:</a:t>
            </a:r>
            <a:r>
              <a:rPr lang="el-GR" sz="2400" dirty="0">
                <a:sym typeface="Symbol" pitchFamily="18" charset="2"/>
              </a:rPr>
              <a:t> ψυχρόφιλα, </a:t>
            </a:r>
            <a:r>
              <a:rPr lang="el-GR" sz="2400" dirty="0" err="1">
                <a:sym typeface="Symbol" pitchFamily="18" charset="2"/>
              </a:rPr>
              <a:t>ψυχρότροφα</a:t>
            </a:r>
            <a:r>
              <a:rPr lang="el-GR" sz="2400" dirty="0">
                <a:sym typeface="Symbol" pitchFamily="18" charset="2"/>
              </a:rPr>
              <a:t>, </a:t>
            </a:r>
            <a:r>
              <a:rPr lang="el-GR" sz="2400" dirty="0" err="1">
                <a:sym typeface="Symbol" pitchFamily="18" charset="2"/>
              </a:rPr>
              <a:t>μεσόφιλα</a:t>
            </a:r>
            <a:r>
              <a:rPr lang="el-GR" sz="2400" dirty="0">
                <a:sym typeface="Symbol" pitchFamily="18" charset="2"/>
              </a:rPr>
              <a:t>, θερμόφιλα, </a:t>
            </a:r>
            <a:r>
              <a:rPr lang="el-GR" sz="2400" dirty="0" err="1" smtClean="0">
                <a:sym typeface="Symbol" pitchFamily="18" charset="2"/>
              </a:rPr>
              <a:t>θερμοάντοχα</a:t>
            </a:r>
            <a:r>
              <a:rPr lang="el-GR" sz="2400" dirty="0" smtClean="0">
                <a:sym typeface="Symbol" pitchFamily="18" charset="2"/>
              </a:rPr>
              <a:t>.</a:t>
            </a:r>
            <a:endParaRPr lang="el-GR" sz="2400" dirty="0">
              <a:sym typeface="Symbol" pitchFamily="18" charset="2"/>
            </a:endParaRPr>
          </a:p>
        </p:txBody>
      </p:sp>
      <p:pic>
        <p:nvPicPr>
          <p:cNvPr id="6" name="Picture 2" descr="http://classes.midlandstech.com/carterp/courses/bio225/chap06/06-02_FoodSpoilage_1.jpg"/>
          <p:cNvPicPr>
            <a:picLocks noChangeAspect="1" noChangeArrowheads="1"/>
          </p:cNvPicPr>
          <p:nvPr/>
        </p:nvPicPr>
        <p:blipFill>
          <a:blip r:embed="rId5" cstate="print"/>
          <a:srcRect/>
          <a:stretch>
            <a:fillRect/>
          </a:stretch>
        </p:blipFill>
        <p:spPr bwMode="auto">
          <a:xfrm>
            <a:off x="2675050" y="2395593"/>
            <a:ext cx="3769158" cy="3971696"/>
          </a:xfrm>
          <a:prstGeom prst="rect">
            <a:avLst/>
          </a:prstGeom>
          <a:noFill/>
        </p:spPr>
      </p:pic>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476499"/>
          </a:xfrm>
        </p:spPr>
        <p:txBody>
          <a:bodyPr>
            <a:noAutofit/>
          </a:bodyPr>
          <a:lstStyle/>
          <a:p>
            <a:pPr>
              <a:tabLst>
                <a:tab pos="457200" algn="l"/>
                <a:tab pos="1584325" algn="l"/>
              </a:tabLst>
            </a:pPr>
            <a:r>
              <a:rPr lang="el-GR" dirty="0"/>
              <a:t>Φυσιολογικά κριτήρια ταξινόμησης </a:t>
            </a:r>
            <a:r>
              <a:rPr lang="el-GR" u="sng" dirty="0">
                <a:solidFill>
                  <a:srgbClr val="FFC000"/>
                </a:solidFill>
              </a:rPr>
              <a:t/>
            </a:r>
            <a:br>
              <a:rPr lang="el-GR" u="sng" dirty="0">
                <a:solidFill>
                  <a:srgbClr val="FFC000"/>
                </a:solidFill>
              </a:rPr>
            </a:br>
            <a:r>
              <a:rPr lang="el-GR" dirty="0" smtClean="0"/>
              <a:t>(5 </a:t>
            </a:r>
            <a:r>
              <a:rPr lang="el-GR" dirty="0"/>
              <a:t>από </a:t>
            </a:r>
            <a:r>
              <a:rPr lang="el-GR" dirty="0" smtClean="0"/>
              <a:t>11)</a:t>
            </a:r>
            <a:endParaRPr lang="el-GR" dirty="0">
              <a:latin typeface="+mn-lt"/>
            </a:endParaRPr>
          </a:p>
        </p:txBody>
      </p:sp>
      <p:pic>
        <p:nvPicPr>
          <p:cNvPr id="11" name="Picture 12" descr="http://deltabiology.com/wp-content/uploads/2012/01/temperature-requirements.jpg"/>
          <p:cNvPicPr>
            <a:picLocks noChangeAspect="1" noChangeArrowheads="1"/>
          </p:cNvPicPr>
          <p:nvPr/>
        </p:nvPicPr>
        <p:blipFill>
          <a:blip r:embed="rId4" cstate="print"/>
          <a:srcRect/>
          <a:stretch>
            <a:fillRect/>
          </a:stretch>
        </p:blipFill>
        <p:spPr bwMode="auto">
          <a:xfrm>
            <a:off x="323528" y="2420888"/>
            <a:ext cx="4139952" cy="2772307"/>
          </a:xfrm>
          <a:prstGeom prst="rect">
            <a:avLst/>
          </a:prstGeom>
          <a:noFill/>
        </p:spPr>
      </p:pic>
      <p:graphicFrame>
        <p:nvGraphicFramePr>
          <p:cNvPr id="12" name="10 - Πίνακας"/>
          <p:cNvGraphicFramePr>
            <a:graphicFrameLocks noGrp="1"/>
          </p:cNvGraphicFramePr>
          <p:nvPr>
            <p:extLst>
              <p:ext uri="{D42A27DB-BD31-4B8C-83A1-F6EECF244321}">
                <p14:modId xmlns="" xmlns:p14="http://schemas.microsoft.com/office/powerpoint/2010/main" val="214276341"/>
              </p:ext>
            </p:extLst>
          </p:nvPr>
        </p:nvGraphicFramePr>
        <p:xfrm>
          <a:off x="4614342" y="2420886"/>
          <a:ext cx="4350146" cy="2772308"/>
        </p:xfrm>
        <a:graphic>
          <a:graphicData uri="http://schemas.openxmlformats.org/drawingml/2006/table">
            <a:tbl>
              <a:tblPr firstRow="1" bandRow="1">
                <a:tableStyleId>{5C22544A-7EE6-4342-B048-85BDC9FD1C3A}</a:tableStyleId>
              </a:tblPr>
              <a:tblGrid>
                <a:gridCol w="1598965"/>
                <a:gridCol w="1561779"/>
                <a:gridCol w="1189402"/>
              </a:tblGrid>
              <a:tr h="396044">
                <a:tc>
                  <a:txBody>
                    <a:bodyPr/>
                    <a:lstStyle/>
                    <a:p>
                      <a:r>
                        <a:rPr lang="el-GR" sz="1600" dirty="0" smtClean="0">
                          <a:latin typeface="Calibri" pitchFamily="34" charset="0"/>
                        </a:rPr>
                        <a:t>Κατηγορία</a:t>
                      </a:r>
                      <a:endParaRPr lang="el-GR" sz="1600" dirty="0">
                        <a:latin typeface="Calibri" pitchFamily="34" charset="0"/>
                      </a:endParaRPr>
                    </a:p>
                  </a:txBody>
                  <a:tcPr/>
                </a:tc>
                <a:tc>
                  <a:txBody>
                    <a:bodyPr/>
                    <a:lstStyle/>
                    <a:p>
                      <a:r>
                        <a:rPr lang="el-GR" sz="1600" dirty="0" smtClean="0">
                          <a:latin typeface="Calibri" pitchFamily="34" charset="0"/>
                        </a:rPr>
                        <a:t>θ°</a:t>
                      </a:r>
                      <a:r>
                        <a:rPr lang="en-US" sz="1600" dirty="0" smtClean="0">
                          <a:latin typeface="Calibri" pitchFamily="34" charset="0"/>
                        </a:rPr>
                        <a:t>C</a:t>
                      </a:r>
                      <a:r>
                        <a:rPr lang="el-GR" sz="1600" baseline="0" dirty="0" smtClean="0">
                          <a:latin typeface="Calibri" pitchFamily="34" charset="0"/>
                        </a:rPr>
                        <a:t> ανάπτυξης</a:t>
                      </a:r>
                      <a:endParaRPr lang="el-GR" sz="1600" dirty="0">
                        <a:latin typeface="Calibri" pitchFamily="34" charset="0"/>
                      </a:endParaRPr>
                    </a:p>
                  </a:txBody>
                  <a:tcPr/>
                </a:tc>
                <a:tc>
                  <a:txBody>
                    <a:bodyPr/>
                    <a:lstStyle/>
                    <a:p>
                      <a:r>
                        <a:rPr lang="el-GR" sz="1600" dirty="0" smtClean="0">
                          <a:latin typeface="Calibri" pitchFamily="34" charset="0"/>
                        </a:rPr>
                        <a:t>Άριστη θ°</a:t>
                      </a:r>
                      <a:r>
                        <a:rPr lang="en-US" sz="1600" dirty="0" smtClean="0">
                          <a:latin typeface="Calibri" pitchFamily="34" charset="0"/>
                        </a:rPr>
                        <a:t>C</a:t>
                      </a:r>
                      <a:endParaRPr lang="el-GR" sz="1600" dirty="0">
                        <a:latin typeface="Calibri" pitchFamily="34" charset="0"/>
                      </a:endParaRPr>
                    </a:p>
                  </a:txBody>
                  <a:tcPr/>
                </a:tc>
              </a:tr>
              <a:tr h="396044">
                <a:tc>
                  <a:txBody>
                    <a:bodyPr/>
                    <a:lstStyle/>
                    <a:p>
                      <a:r>
                        <a:rPr lang="el-GR" sz="1600" dirty="0" smtClean="0">
                          <a:latin typeface="Calibri" pitchFamily="34" charset="0"/>
                        </a:rPr>
                        <a:t>Ψυχρόφιλα</a:t>
                      </a:r>
                      <a:endParaRPr lang="el-GR" sz="1600" dirty="0">
                        <a:latin typeface="Calibri" pitchFamily="34" charset="0"/>
                      </a:endParaRPr>
                    </a:p>
                  </a:txBody>
                  <a:tcPr/>
                </a:tc>
                <a:tc>
                  <a:txBody>
                    <a:bodyPr/>
                    <a:lstStyle/>
                    <a:p>
                      <a:r>
                        <a:rPr lang="el-GR" sz="1600" dirty="0" smtClean="0">
                          <a:latin typeface="Calibri" pitchFamily="34" charset="0"/>
                        </a:rPr>
                        <a:t>-2 έως</a:t>
                      </a:r>
                      <a:r>
                        <a:rPr lang="el-GR" sz="1600" baseline="0" dirty="0" smtClean="0">
                          <a:latin typeface="Calibri" pitchFamily="34" charset="0"/>
                        </a:rPr>
                        <a:t> 18</a:t>
                      </a:r>
                      <a:endParaRPr lang="el-GR" sz="1600" dirty="0">
                        <a:latin typeface="Calibri" pitchFamily="34" charset="0"/>
                      </a:endParaRPr>
                    </a:p>
                  </a:txBody>
                  <a:tcPr/>
                </a:tc>
                <a:tc>
                  <a:txBody>
                    <a:bodyPr/>
                    <a:lstStyle/>
                    <a:p>
                      <a:r>
                        <a:rPr lang="el-GR" sz="1600" dirty="0" smtClean="0">
                          <a:latin typeface="Calibri" pitchFamily="34" charset="0"/>
                        </a:rPr>
                        <a:t>~ 6,5</a:t>
                      </a:r>
                      <a:endParaRPr lang="el-GR" sz="1600" dirty="0">
                        <a:latin typeface="Calibri" pitchFamily="34" charset="0"/>
                      </a:endParaRPr>
                    </a:p>
                  </a:txBody>
                  <a:tcPr/>
                </a:tc>
              </a:tr>
              <a:tr h="396044">
                <a:tc>
                  <a:txBody>
                    <a:bodyPr/>
                    <a:lstStyle/>
                    <a:p>
                      <a:r>
                        <a:rPr lang="el-GR" sz="1600" dirty="0" err="1" smtClean="0">
                          <a:latin typeface="Calibri" pitchFamily="34" charset="0"/>
                        </a:rPr>
                        <a:t>Ψυχρότροφα</a:t>
                      </a:r>
                      <a:endParaRPr lang="el-GR" sz="1600" dirty="0">
                        <a:latin typeface="Calibri" pitchFamily="34" charset="0"/>
                      </a:endParaRPr>
                    </a:p>
                  </a:txBody>
                  <a:tcPr/>
                </a:tc>
                <a:tc>
                  <a:txBody>
                    <a:bodyPr/>
                    <a:lstStyle/>
                    <a:p>
                      <a:r>
                        <a:rPr lang="el-GR" sz="1600" dirty="0" smtClean="0">
                          <a:latin typeface="Calibri" pitchFamily="34" charset="0"/>
                        </a:rPr>
                        <a:t>0</a:t>
                      </a:r>
                      <a:r>
                        <a:rPr lang="el-GR" sz="1600" baseline="0" dirty="0" smtClean="0">
                          <a:latin typeface="Calibri" pitchFamily="34" charset="0"/>
                        </a:rPr>
                        <a:t> έως 35</a:t>
                      </a:r>
                      <a:endParaRPr lang="el-GR" sz="1600" dirty="0">
                        <a:latin typeface="Calibri" pitchFamily="34" charset="0"/>
                      </a:endParaRPr>
                    </a:p>
                  </a:txBody>
                  <a:tcPr/>
                </a:tc>
                <a:tc>
                  <a:txBody>
                    <a:bodyPr/>
                    <a:lstStyle/>
                    <a:p>
                      <a:r>
                        <a:rPr lang="el-GR" sz="1600" dirty="0" smtClean="0">
                          <a:latin typeface="Calibri" pitchFamily="34" charset="0"/>
                        </a:rPr>
                        <a:t>~ 21</a:t>
                      </a:r>
                      <a:endParaRPr lang="el-GR" sz="1600" dirty="0">
                        <a:latin typeface="Calibri" pitchFamily="34" charset="0"/>
                      </a:endParaRPr>
                    </a:p>
                  </a:txBody>
                  <a:tcPr/>
                </a:tc>
              </a:tr>
              <a:tr h="396044">
                <a:tc>
                  <a:txBody>
                    <a:bodyPr/>
                    <a:lstStyle/>
                    <a:p>
                      <a:r>
                        <a:rPr lang="el-GR" sz="1600" dirty="0" err="1" smtClean="0">
                          <a:latin typeface="Calibri" pitchFamily="34" charset="0"/>
                        </a:rPr>
                        <a:t>Μεσόφιλα</a:t>
                      </a:r>
                      <a:endParaRPr lang="el-GR" sz="1600" dirty="0">
                        <a:latin typeface="Calibri" pitchFamily="34" charset="0"/>
                      </a:endParaRPr>
                    </a:p>
                  </a:txBody>
                  <a:tcPr/>
                </a:tc>
                <a:tc>
                  <a:txBody>
                    <a:bodyPr/>
                    <a:lstStyle/>
                    <a:p>
                      <a:r>
                        <a:rPr lang="el-GR" sz="1600" dirty="0" smtClean="0">
                          <a:latin typeface="Calibri" pitchFamily="34" charset="0"/>
                        </a:rPr>
                        <a:t>12</a:t>
                      </a:r>
                      <a:r>
                        <a:rPr lang="el-GR" sz="1600" baseline="0" dirty="0" smtClean="0">
                          <a:latin typeface="Calibri" pitchFamily="34" charset="0"/>
                        </a:rPr>
                        <a:t> έως 45</a:t>
                      </a:r>
                      <a:endParaRPr lang="el-GR" sz="1600" dirty="0">
                        <a:latin typeface="Calibri" pitchFamily="34" charset="0"/>
                      </a:endParaRPr>
                    </a:p>
                  </a:txBody>
                  <a:tcPr/>
                </a:tc>
                <a:tc>
                  <a:txBody>
                    <a:bodyPr/>
                    <a:lstStyle/>
                    <a:p>
                      <a:r>
                        <a:rPr lang="el-GR" sz="1600" dirty="0" smtClean="0">
                          <a:latin typeface="Calibri" pitchFamily="34" charset="0"/>
                        </a:rPr>
                        <a:t>~ 32</a:t>
                      </a:r>
                      <a:endParaRPr lang="el-GR" sz="1600" dirty="0">
                        <a:latin typeface="Calibri" pitchFamily="34" charset="0"/>
                      </a:endParaRPr>
                    </a:p>
                  </a:txBody>
                  <a:tcPr/>
                </a:tc>
              </a:tr>
              <a:tr h="396044">
                <a:tc>
                  <a:txBody>
                    <a:bodyPr/>
                    <a:lstStyle/>
                    <a:p>
                      <a:r>
                        <a:rPr lang="el-GR" sz="1600" dirty="0" smtClean="0">
                          <a:latin typeface="Calibri" pitchFamily="34" charset="0"/>
                        </a:rPr>
                        <a:t>Θερμόφιλα</a:t>
                      </a:r>
                      <a:endParaRPr lang="el-GR" sz="1600" dirty="0">
                        <a:latin typeface="Calibri" pitchFamily="34" charset="0"/>
                      </a:endParaRPr>
                    </a:p>
                  </a:txBody>
                  <a:tcPr/>
                </a:tc>
                <a:tc>
                  <a:txBody>
                    <a:bodyPr/>
                    <a:lstStyle/>
                    <a:p>
                      <a:r>
                        <a:rPr lang="el-GR" sz="1600" dirty="0" smtClean="0">
                          <a:latin typeface="Calibri" pitchFamily="34" charset="0"/>
                        </a:rPr>
                        <a:t>42 έως 75</a:t>
                      </a:r>
                      <a:endParaRPr lang="el-GR" sz="1600" dirty="0">
                        <a:latin typeface="Calibri" pitchFamily="34" charset="0"/>
                      </a:endParaRPr>
                    </a:p>
                  </a:txBody>
                  <a:tcPr/>
                </a:tc>
                <a:tc>
                  <a:txBody>
                    <a:bodyPr/>
                    <a:lstStyle/>
                    <a:p>
                      <a:r>
                        <a:rPr lang="el-GR" sz="1600" dirty="0" smtClean="0">
                          <a:latin typeface="Calibri" pitchFamily="34" charset="0"/>
                        </a:rPr>
                        <a:t>~ 65</a:t>
                      </a:r>
                      <a:endParaRPr lang="el-GR" sz="1600" dirty="0">
                        <a:latin typeface="Calibri" pitchFamily="34" charset="0"/>
                      </a:endParaRPr>
                    </a:p>
                  </a:txBody>
                  <a:tcPr/>
                </a:tc>
              </a:tr>
              <a:tr h="396044">
                <a:tc>
                  <a:txBody>
                    <a:bodyPr/>
                    <a:lstStyle/>
                    <a:p>
                      <a:r>
                        <a:rPr lang="el-GR" sz="1600" dirty="0" err="1" smtClean="0">
                          <a:latin typeface="Calibri" pitchFamily="34" charset="0"/>
                        </a:rPr>
                        <a:t>Υπερθερμόφιλα</a:t>
                      </a:r>
                      <a:endParaRPr lang="el-GR" sz="1600" dirty="0">
                        <a:latin typeface="Calibri" pitchFamily="34" charset="0"/>
                      </a:endParaRPr>
                    </a:p>
                  </a:txBody>
                  <a:tcPr/>
                </a:tc>
                <a:tc>
                  <a:txBody>
                    <a:bodyPr/>
                    <a:lstStyle/>
                    <a:p>
                      <a:r>
                        <a:rPr lang="el-GR" sz="1600" dirty="0" smtClean="0">
                          <a:latin typeface="Calibri" pitchFamily="34" charset="0"/>
                        </a:rPr>
                        <a:t>65 έως 105</a:t>
                      </a:r>
                      <a:endParaRPr lang="el-GR" sz="1600" dirty="0">
                        <a:latin typeface="Calibri" pitchFamily="34" charset="0"/>
                      </a:endParaRPr>
                    </a:p>
                  </a:txBody>
                  <a:tcPr/>
                </a:tc>
                <a:tc>
                  <a:txBody>
                    <a:bodyPr/>
                    <a:lstStyle/>
                    <a:p>
                      <a:r>
                        <a:rPr lang="el-GR" sz="1600" dirty="0" smtClean="0">
                          <a:latin typeface="Calibri" pitchFamily="34" charset="0"/>
                        </a:rPr>
                        <a:t>~ 95</a:t>
                      </a:r>
                      <a:endParaRPr lang="el-GR" sz="1600" dirty="0">
                        <a:latin typeface="Calibri" pitchFamily="34" charset="0"/>
                      </a:endParaRPr>
                    </a:p>
                  </a:txBody>
                  <a:tcPr/>
                </a:tc>
              </a:tr>
              <a:tr h="396044">
                <a:tc>
                  <a:txBody>
                    <a:bodyPr/>
                    <a:lstStyle/>
                    <a:p>
                      <a:r>
                        <a:rPr lang="el-GR" sz="1600" dirty="0" err="1" smtClean="0">
                          <a:latin typeface="Calibri" pitchFamily="34" charset="0"/>
                        </a:rPr>
                        <a:t>Θερμοάντοχα</a:t>
                      </a:r>
                      <a:endParaRPr lang="el-GR" sz="1600" dirty="0">
                        <a:latin typeface="Calibri" pitchFamily="34" charset="0"/>
                      </a:endParaRPr>
                    </a:p>
                  </a:txBody>
                  <a:tcPr/>
                </a:tc>
                <a:tc gridSpan="2">
                  <a:txBody>
                    <a:bodyPr/>
                    <a:lstStyle/>
                    <a:p>
                      <a:r>
                        <a:rPr lang="el-GR" sz="1600" dirty="0" smtClean="0">
                          <a:latin typeface="Calibri" pitchFamily="34" charset="0"/>
                        </a:rPr>
                        <a:t>Όσα αντέχουν σε θ°</a:t>
                      </a:r>
                      <a:r>
                        <a:rPr lang="en-US" sz="1600" dirty="0" smtClean="0">
                          <a:latin typeface="Calibri" pitchFamily="34" charset="0"/>
                        </a:rPr>
                        <a:t>C</a:t>
                      </a:r>
                      <a:r>
                        <a:rPr lang="el-GR" sz="1600" baseline="0" dirty="0" smtClean="0">
                          <a:latin typeface="Calibri" pitchFamily="34" charset="0"/>
                        </a:rPr>
                        <a:t> &gt;65 </a:t>
                      </a:r>
                      <a:r>
                        <a:rPr lang="el-GR" sz="1600" dirty="0" smtClean="0">
                          <a:latin typeface="Calibri" pitchFamily="34" charset="0"/>
                        </a:rPr>
                        <a:t>°</a:t>
                      </a:r>
                      <a:r>
                        <a:rPr lang="en-US" sz="1600" dirty="0" smtClean="0">
                          <a:latin typeface="Calibri" pitchFamily="34" charset="0"/>
                        </a:rPr>
                        <a:t>C</a:t>
                      </a:r>
                      <a:endParaRPr lang="el-GR" sz="1600" dirty="0">
                        <a:latin typeface="Calibri" pitchFamily="34" charset="0"/>
                      </a:endParaRPr>
                    </a:p>
                  </a:txBody>
                  <a:tcPr/>
                </a:tc>
                <a:tc hMerge="1">
                  <a:txBody>
                    <a:bodyPr/>
                    <a:lstStyle/>
                    <a:p>
                      <a:endParaRPr lang="el-GR" sz="1600" dirty="0">
                        <a:latin typeface="Calibri" pitchFamily="34" charset="0"/>
                      </a:endParaRPr>
                    </a:p>
                  </a:txBody>
                  <a:tcPr/>
                </a:tc>
              </a:tr>
            </a:tbl>
          </a:graphicData>
        </a:graphic>
      </p:graphicFrame>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179512" y="-27384"/>
            <a:ext cx="8784975" cy="1440160"/>
          </a:xfrm>
        </p:spPr>
        <p:txBody>
          <a:bodyPr>
            <a:noAutofit/>
          </a:bodyPr>
          <a:lstStyle/>
          <a:p>
            <a:r>
              <a:rPr lang="el-GR" dirty="0"/>
              <a:t>Φυσιολογικά </a:t>
            </a:r>
            <a:r>
              <a:rPr lang="el-GR" dirty="0" smtClean="0"/>
              <a:t>κριτήρια ταξινόμησης </a:t>
            </a:r>
            <a:r>
              <a:rPr lang="el-GR" u="sng" dirty="0">
                <a:solidFill>
                  <a:srgbClr val="FFC000"/>
                </a:solidFill>
              </a:rPr>
              <a:t/>
            </a:r>
            <a:br>
              <a:rPr lang="el-GR" u="sng" dirty="0">
                <a:solidFill>
                  <a:srgbClr val="FFC000"/>
                </a:solidFill>
              </a:rPr>
            </a:br>
            <a:r>
              <a:rPr lang="el-GR" dirty="0" smtClean="0"/>
              <a:t>(6 </a:t>
            </a:r>
            <a:r>
              <a:rPr lang="el-GR" dirty="0"/>
              <a:t>από </a:t>
            </a:r>
            <a:r>
              <a:rPr lang="el-GR" dirty="0" smtClean="0"/>
              <a:t>11)</a:t>
            </a:r>
            <a:endParaRPr lang="el-GR" dirty="0">
              <a:latin typeface="+mn-lt"/>
            </a:endParaRPr>
          </a:p>
        </p:txBody>
      </p:sp>
      <p:sp>
        <p:nvSpPr>
          <p:cNvPr id="2" name="Ορθογώνιο 1" descr="Ενεργότητα νερού (aw) &amp; ωσμωτική πίεση: οσμώφιλοι / ξηροφιλικοί μικροοργανισμοί, οσμωάντοχοι μικροοργανισμοί.&#10;Σχέση υγρασίας (τιμές 0 εώς 100 τοις εκατό) με aw (τιμές 0 εώς1), &#10;Χαμηλή (aw) υψηλή οσμωτική πίεση,&#10;Μείωση aw  με αφυδάτωση/συμπύκνωση, προσθήκη αλάτων, σακχάρων, και λοιπά.&#10;"/>
          <p:cNvSpPr/>
          <p:nvPr/>
        </p:nvSpPr>
        <p:spPr>
          <a:xfrm>
            <a:off x="395287" y="1412776"/>
            <a:ext cx="8353425" cy="2308324"/>
          </a:xfrm>
          <a:prstGeom prst="rect">
            <a:avLst/>
          </a:prstGeom>
        </p:spPr>
        <p:txBody>
          <a:bodyPr wrap="square">
            <a:spAutoFit/>
          </a:bodyPr>
          <a:lstStyle/>
          <a:p>
            <a:pPr marL="342900" lvl="0" indent="-342900">
              <a:buFont typeface="Wingdings" panose="05000000000000000000" pitchFamily="2" charset="2"/>
              <a:buChar char="§"/>
            </a:pPr>
            <a:r>
              <a:rPr lang="el-GR" sz="2400" dirty="0" err="1"/>
              <a:t>Ενεργότητα</a:t>
            </a:r>
            <a:r>
              <a:rPr lang="el-GR" sz="2400" dirty="0"/>
              <a:t> νερού (</a:t>
            </a:r>
            <a:r>
              <a:rPr lang="en-US" sz="2400" dirty="0"/>
              <a:t>a</a:t>
            </a:r>
            <a:r>
              <a:rPr lang="en-US" sz="2400" baseline="-25000" dirty="0"/>
              <a:t>w</a:t>
            </a:r>
            <a:r>
              <a:rPr lang="el-GR" sz="2400" dirty="0"/>
              <a:t>) &amp; ωσμωτική πίεση: </a:t>
            </a:r>
            <a:r>
              <a:rPr lang="el-GR" sz="2400" dirty="0" err="1"/>
              <a:t>οσμώφιλοι</a:t>
            </a:r>
            <a:r>
              <a:rPr lang="el-GR" sz="2400" dirty="0"/>
              <a:t>/</a:t>
            </a:r>
            <a:r>
              <a:rPr lang="el-GR" sz="2400" dirty="0" err="1"/>
              <a:t>ξηροφιλικοί</a:t>
            </a:r>
            <a:r>
              <a:rPr lang="el-GR" sz="2400" dirty="0"/>
              <a:t> μ/οι, </a:t>
            </a:r>
            <a:r>
              <a:rPr lang="el-GR" sz="2400" dirty="0" err="1"/>
              <a:t>οσμωάντοχοι</a:t>
            </a:r>
            <a:r>
              <a:rPr lang="el-GR" sz="2400" dirty="0"/>
              <a:t> </a:t>
            </a:r>
            <a:r>
              <a:rPr lang="el-GR" sz="2400" dirty="0" smtClean="0"/>
              <a:t>μ/οι.</a:t>
            </a:r>
            <a:endParaRPr lang="el-GR" sz="2400" dirty="0"/>
          </a:p>
          <a:p>
            <a:pPr marL="342900" lvl="0" indent="-342900">
              <a:buFont typeface="Wingdings" panose="05000000000000000000" pitchFamily="2" charset="2"/>
              <a:buChar char="§"/>
            </a:pPr>
            <a:r>
              <a:rPr lang="el-GR" sz="2400" dirty="0"/>
              <a:t>Σχέση υγρασίας (τιμές 0-100%) με </a:t>
            </a:r>
            <a:r>
              <a:rPr lang="en-US" sz="2400" dirty="0"/>
              <a:t>a</a:t>
            </a:r>
            <a:r>
              <a:rPr lang="en-US" sz="2400" baseline="-25000" dirty="0"/>
              <a:t>w</a:t>
            </a:r>
            <a:r>
              <a:rPr lang="el-GR" sz="2400" baseline="-25000" dirty="0"/>
              <a:t> </a:t>
            </a:r>
            <a:r>
              <a:rPr lang="el-GR" sz="2400" dirty="0"/>
              <a:t>(τιμές 0-1</a:t>
            </a:r>
            <a:r>
              <a:rPr lang="el-GR" sz="2400" dirty="0" smtClean="0"/>
              <a:t>), </a:t>
            </a:r>
            <a:endParaRPr lang="el-GR" sz="2400" baseline="-25000" dirty="0"/>
          </a:p>
          <a:p>
            <a:pPr marL="342900" indent="-342900">
              <a:buFont typeface="Wingdings" panose="05000000000000000000" pitchFamily="2" charset="2"/>
              <a:buChar char="§"/>
            </a:pPr>
            <a:r>
              <a:rPr lang="el-GR" sz="2400" dirty="0"/>
              <a:t>Χαμηλή </a:t>
            </a:r>
            <a:r>
              <a:rPr lang="en-US" sz="2400" dirty="0"/>
              <a:t>(</a:t>
            </a:r>
            <a:r>
              <a:rPr lang="en-US" sz="2400" dirty="0" smtClean="0"/>
              <a:t>a</a:t>
            </a:r>
            <a:r>
              <a:rPr lang="en-US" sz="2400" baseline="-25000" dirty="0" smtClean="0"/>
              <a:t>w</a:t>
            </a:r>
            <a:r>
              <a:rPr lang="en-US" sz="2400" dirty="0" smtClean="0"/>
              <a:t>)</a:t>
            </a:r>
            <a:r>
              <a:rPr lang="el-GR" sz="2400" dirty="0" smtClean="0"/>
              <a:t> υψηλή </a:t>
            </a:r>
            <a:r>
              <a:rPr lang="el-GR" sz="2400" dirty="0"/>
              <a:t>οσμωτική </a:t>
            </a:r>
            <a:r>
              <a:rPr lang="el-GR" sz="2400" dirty="0" smtClean="0"/>
              <a:t>πίεση,</a:t>
            </a:r>
            <a:endParaRPr lang="el-GR" sz="2400" dirty="0"/>
          </a:p>
          <a:p>
            <a:pPr marL="342900" indent="-342900">
              <a:buFont typeface="Wingdings" panose="05000000000000000000" pitchFamily="2" charset="2"/>
              <a:buChar char="§"/>
            </a:pPr>
            <a:r>
              <a:rPr lang="el-GR" sz="2400" dirty="0"/>
              <a:t>Μείωση </a:t>
            </a:r>
            <a:r>
              <a:rPr lang="en-US" sz="2400" dirty="0"/>
              <a:t>a</a:t>
            </a:r>
            <a:r>
              <a:rPr lang="en-US" sz="2400" baseline="-25000" dirty="0"/>
              <a:t>w </a:t>
            </a:r>
            <a:r>
              <a:rPr lang="el-GR" sz="2400" baseline="-25000" dirty="0"/>
              <a:t> </a:t>
            </a:r>
            <a:r>
              <a:rPr lang="el-GR" sz="2400" dirty="0"/>
              <a:t>με αφυδάτωση/συμπύκνωση, προσθήκη αλάτων, σακχάρων, κλπ. </a:t>
            </a:r>
          </a:p>
        </p:txBody>
      </p:sp>
      <p:pic>
        <p:nvPicPr>
          <p:cNvPr id="10" name="Picture 4" descr="http://textbookofbacteriology.net/themicrobialworld/wateractivity.jpg"/>
          <p:cNvPicPr>
            <a:picLocks noChangeAspect="1" noChangeArrowheads="1"/>
          </p:cNvPicPr>
          <p:nvPr/>
        </p:nvPicPr>
        <p:blipFill>
          <a:blip r:embed="rId4" cstate="print"/>
          <a:srcRect/>
          <a:stretch>
            <a:fillRect/>
          </a:stretch>
        </p:blipFill>
        <p:spPr bwMode="auto">
          <a:xfrm>
            <a:off x="2844316" y="3655612"/>
            <a:ext cx="3743908" cy="2767661"/>
          </a:xfrm>
          <a:prstGeom prst="rect">
            <a:avLst/>
          </a:prstGeom>
          <a:noFill/>
        </p:spPr>
      </p:pic>
      <p:sp>
        <p:nvSpPr>
          <p:cNvPr id="7"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36</a:t>
            </a:fld>
            <a:endParaRPr lang="el-GR" dirty="0"/>
          </a:p>
        </p:txBody>
      </p:sp>
    </p:spTree>
    <p:custDataLst>
      <p:tags r:id="rId1"/>
    </p:custDataLst>
    <p:extLst>
      <p:ext uri="{BB962C8B-B14F-4D97-AF65-F5344CB8AC3E}">
        <p14:creationId xmlns="" xmlns:p14="http://schemas.microsoft.com/office/powerpoint/2010/main" val="2855012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Φυσιολογικά κριτήρια ταξινόμησης </a:t>
            </a:r>
            <a:r>
              <a:rPr lang="el-GR" u="sng" dirty="0">
                <a:solidFill>
                  <a:srgbClr val="FFC000"/>
                </a:solidFill>
              </a:rPr>
              <a:t/>
            </a:r>
            <a:br>
              <a:rPr lang="el-GR" u="sng" dirty="0">
                <a:solidFill>
                  <a:srgbClr val="FFC000"/>
                </a:solidFill>
              </a:rPr>
            </a:br>
            <a:r>
              <a:rPr lang="el-GR" dirty="0" smtClean="0"/>
              <a:t>(7 </a:t>
            </a:r>
            <a:r>
              <a:rPr lang="el-GR" dirty="0"/>
              <a:t>από </a:t>
            </a:r>
            <a:r>
              <a:rPr lang="el-GR" dirty="0" smtClean="0"/>
              <a:t>11)</a:t>
            </a:r>
            <a:endParaRPr lang="el-GR" dirty="0">
              <a:latin typeface="+mn-lt"/>
            </a:endParaRPr>
          </a:p>
        </p:txBody>
      </p:sp>
      <p:pic>
        <p:nvPicPr>
          <p:cNvPr id="6" name="Picture 9" descr="http://www.aqualab.com/assets/Water-Activity-Stability-Diagram.jpg"/>
          <p:cNvPicPr>
            <a:picLocks noChangeAspect="1" noChangeArrowheads="1"/>
          </p:cNvPicPr>
          <p:nvPr/>
        </p:nvPicPr>
        <p:blipFill>
          <a:blip r:embed="rId4" cstate="print"/>
          <a:srcRect/>
          <a:stretch>
            <a:fillRect/>
          </a:stretch>
        </p:blipFill>
        <p:spPr bwMode="auto">
          <a:xfrm>
            <a:off x="1187624" y="1340768"/>
            <a:ext cx="6832003" cy="5085184"/>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838"/>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Φυσιολογικά κριτήρια ταξινόμησης </a:t>
            </a:r>
            <a:r>
              <a:rPr lang="el-GR" u="sng" dirty="0">
                <a:solidFill>
                  <a:srgbClr val="FFC000"/>
                </a:solidFill>
              </a:rPr>
              <a:t/>
            </a:r>
            <a:br>
              <a:rPr lang="el-GR" u="sng" dirty="0">
                <a:solidFill>
                  <a:srgbClr val="FFC000"/>
                </a:solidFill>
              </a:rPr>
            </a:br>
            <a:r>
              <a:rPr lang="el-GR" dirty="0" smtClean="0"/>
              <a:t>(8 </a:t>
            </a:r>
            <a:r>
              <a:rPr lang="el-GR" dirty="0"/>
              <a:t>από </a:t>
            </a:r>
            <a:r>
              <a:rPr lang="el-GR" dirty="0" smtClean="0"/>
              <a:t>11)</a:t>
            </a:r>
            <a:endParaRPr lang="el-GR" dirty="0">
              <a:latin typeface="+mn-lt"/>
            </a:endParaRPr>
          </a:p>
        </p:txBody>
      </p:sp>
      <p:sp>
        <p:nvSpPr>
          <p:cNvPr id="2" name="Ορθογώνιο 1" descr="Ενεργότητα νερού (aw) &amp; ωσμωτική πίεση: οσμώφιλοι/ξηροφιλικοί μ/οι, οσμωάντοχοι μικροοργανισμοί&#10;Ζύμες-μύκητες: πιο οσμωάντοχοι από τα βακτήρια,&#10;Το πλέον οσμωάντοχο βακτήριο: Staphylococcus aureus,&#10;Oσμοάντοχες ζύμες: Schizosaccharomyces,&#10;Ξηροφιλικοί μύκητες: Wallemia,&#10;Προσοχή: Δεν υπάρχει μικροβιακή ανάπτυξη σε aw μικρότερο του 0 κόμμα 62.&#10;"/>
          <p:cNvSpPr/>
          <p:nvPr/>
        </p:nvSpPr>
        <p:spPr>
          <a:xfrm>
            <a:off x="467544" y="2047488"/>
            <a:ext cx="8219256" cy="2677656"/>
          </a:xfrm>
          <a:prstGeom prst="rect">
            <a:avLst/>
          </a:prstGeom>
        </p:spPr>
        <p:txBody>
          <a:bodyPr wrap="square">
            <a:spAutoFit/>
          </a:bodyPr>
          <a:lstStyle/>
          <a:p>
            <a:pPr marL="342900" lvl="0" indent="-342900">
              <a:buFont typeface="Wingdings" panose="05000000000000000000" pitchFamily="2" charset="2"/>
              <a:buChar char="§"/>
            </a:pPr>
            <a:r>
              <a:rPr lang="el-GR" sz="2400" dirty="0" err="1"/>
              <a:t>Ενεργότητα</a:t>
            </a:r>
            <a:r>
              <a:rPr lang="el-GR" sz="2400" dirty="0"/>
              <a:t> νερού (</a:t>
            </a:r>
            <a:r>
              <a:rPr lang="en-US" sz="2400" dirty="0"/>
              <a:t>a</a:t>
            </a:r>
            <a:r>
              <a:rPr lang="en-US" sz="2400" baseline="-25000" dirty="0"/>
              <a:t>w</a:t>
            </a:r>
            <a:r>
              <a:rPr lang="en-US" sz="2400" dirty="0"/>
              <a:t>)</a:t>
            </a:r>
            <a:r>
              <a:rPr lang="el-GR" sz="2400" dirty="0"/>
              <a:t> &amp; ωσμωτική πίεση: </a:t>
            </a:r>
            <a:r>
              <a:rPr lang="el-GR" sz="2400" dirty="0" err="1"/>
              <a:t>οσμώφιλοι</a:t>
            </a:r>
            <a:r>
              <a:rPr lang="el-GR" sz="2400" dirty="0"/>
              <a:t>/</a:t>
            </a:r>
            <a:r>
              <a:rPr lang="el-GR" sz="2400" dirty="0" err="1"/>
              <a:t>ξηροφιλικοί</a:t>
            </a:r>
            <a:r>
              <a:rPr lang="el-GR" sz="2400" dirty="0"/>
              <a:t> μ/οι, </a:t>
            </a:r>
            <a:r>
              <a:rPr lang="el-GR" sz="2400" dirty="0" err="1"/>
              <a:t>οσμωάντοχοι</a:t>
            </a:r>
            <a:r>
              <a:rPr lang="el-GR" sz="2400" dirty="0"/>
              <a:t> </a:t>
            </a:r>
            <a:r>
              <a:rPr lang="el-GR" sz="2400" dirty="0" smtClean="0"/>
              <a:t>μ/οι,</a:t>
            </a:r>
            <a:endParaRPr lang="el-GR" sz="2400" dirty="0"/>
          </a:p>
          <a:p>
            <a:pPr marL="342900" lvl="0" indent="-342900">
              <a:buFont typeface="Wingdings" panose="05000000000000000000" pitchFamily="2" charset="2"/>
              <a:buChar char="§"/>
            </a:pPr>
            <a:r>
              <a:rPr lang="el-GR" sz="2400" dirty="0"/>
              <a:t>Ζύμες-μύκητες: πιο </a:t>
            </a:r>
            <a:r>
              <a:rPr lang="el-GR" sz="2400" dirty="0" err="1"/>
              <a:t>οσμωάντοχοι</a:t>
            </a:r>
            <a:r>
              <a:rPr lang="el-GR" sz="2400" dirty="0"/>
              <a:t> από τα </a:t>
            </a:r>
            <a:r>
              <a:rPr lang="el-GR" sz="2400" dirty="0" smtClean="0"/>
              <a:t>βακτήρια,</a:t>
            </a:r>
            <a:endParaRPr lang="el-GR" sz="2400" dirty="0"/>
          </a:p>
          <a:p>
            <a:pPr marL="342900" lvl="0" indent="-342900">
              <a:buFont typeface="Wingdings" panose="05000000000000000000" pitchFamily="2" charset="2"/>
              <a:buChar char="§"/>
            </a:pPr>
            <a:r>
              <a:rPr lang="el-GR" sz="2400" dirty="0"/>
              <a:t>Το πλέον </a:t>
            </a:r>
            <a:r>
              <a:rPr lang="el-GR" sz="2400" dirty="0" err="1"/>
              <a:t>οσμωάντοχο</a:t>
            </a:r>
            <a:r>
              <a:rPr lang="el-GR" sz="2400" dirty="0"/>
              <a:t> βακτήριο: </a:t>
            </a:r>
            <a:r>
              <a:rPr lang="en-US" sz="2400" dirty="0"/>
              <a:t>Staphylococcus </a:t>
            </a:r>
            <a:r>
              <a:rPr lang="en-US" sz="2400" dirty="0" err="1" smtClean="0"/>
              <a:t>aureus</a:t>
            </a:r>
            <a:r>
              <a:rPr lang="el-GR" sz="2400" dirty="0" smtClean="0"/>
              <a:t>,</a:t>
            </a:r>
            <a:endParaRPr lang="en-US" sz="2400" dirty="0"/>
          </a:p>
          <a:p>
            <a:pPr marL="342900" lvl="0" indent="-342900">
              <a:buFont typeface="Wingdings" panose="05000000000000000000" pitchFamily="2" charset="2"/>
              <a:buChar char="§"/>
            </a:pPr>
            <a:r>
              <a:rPr lang="en-US" sz="2400" dirty="0"/>
              <a:t>O</a:t>
            </a:r>
            <a:r>
              <a:rPr lang="el-GR" sz="2400" dirty="0" err="1"/>
              <a:t>σμοάντοχες</a:t>
            </a:r>
            <a:r>
              <a:rPr lang="el-GR" sz="2400" dirty="0"/>
              <a:t> ζύμες: </a:t>
            </a:r>
            <a:r>
              <a:rPr lang="en-US" sz="2400" dirty="0" err="1" smtClean="0"/>
              <a:t>Schizosaccharomyces</a:t>
            </a:r>
            <a:r>
              <a:rPr lang="el-GR" sz="2400" dirty="0" smtClean="0"/>
              <a:t>,</a:t>
            </a:r>
            <a:endParaRPr lang="en-US" sz="2400" dirty="0"/>
          </a:p>
          <a:p>
            <a:pPr marL="342900" lvl="0" indent="-342900">
              <a:buFont typeface="Wingdings" panose="05000000000000000000" pitchFamily="2" charset="2"/>
              <a:buChar char="§"/>
            </a:pPr>
            <a:r>
              <a:rPr lang="el-GR" sz="2400" dirty="0" err="1"/>
              <a:t>Ξηροφιλικοί</a:t>
            </a:r>
            <a:r>
              <a:rPr lang="el-GR" sz="2400" dirty="0"/>
              <a:t> μύκητες: </a:t>
            </a:r>
            <a:r>
              <a:rPr lang="en-US" sz="2400" dirty="0" err="1" smtClean="0"/>
              <a:t>Wallemia</a:t>
            </a:r>
            <a:r>
              <a:rPr lang="el-GR" sz="2400" dirty="0" smtClean="0"/>
              <a:t>,</a:t>
            </a:r>
            <a:endParaRPr lang="en-US" sz="2400" dirty="0"/>
          </a:p>
          <a:p>
            <a:pPr marL="342900" lvl="0" indent="-342900">
              <a:buClr>
                <a:schemeClr val="tx1"/>
              </a:buClr>
              <a:buFont typeface="Wingdings" panose="05000000000000000000" pitchFamily="2" charset="2"/>
              <a:buChar char="§"/>
            </a:pPr>
            <a:r>
              <a:rPr lang="el-GR" sz="2400" dirty="0">
                <a:solidFill>
                  <a:schemeClr val="accent1"/>
                </a:solidFill>
              </a:rPr>
              <a:t>Προσοχή: Δεν υπάρχει μικροβιακή ανάπτυξη σε </a:t>
            </a:r>
            <a:r>
              <a:rPr lang="en-US" sz="2400" dirty="0">
                <a:solidFill>
                  <a:schemeClr val="accent1"/>
                </a:solidFill>
              </a:rPr>
              <a:t>a</a:t>
            </a:r>
            <a:r>
              <a:rPr lang="en-US" sz="2400" baseline="-25000" dirty="0">
                <a:solidFill>
                  <a:schemeClr val="accent1"/>
                </a:solidFill>
              </a:rPr>
              <a:t>w </a:t>
            </a:r>
            <a:r>
              <a:rPr lang="en-US" sz="2400" dirty="0">
                <a:solidFill>
                  <a:schemeClr val="accent1"/>
                </a:solidFill>
              </a:rPr>
              <a:t>&lt;</a:t>
            </a:r>
            <a:r>
              <a:rPr lang="en-US" sz="2400" dirty="0" smtClean="0">
                <a:solidFill>
                  <a:schemeClr val="accent1"/>
                </a:solidFill>
              </a:rPr>
              <a:t>0.62</a:t>
            </a:r>
            <a:r>
              <a:rPr lang="el-GR" sz="2400" dirty="0" smtClean="0">
                <a:solidFill>
                  <a:schemeClr val="accent1"/>
                </a:solidFill>
              </a:rPr>
              <a:t>.</a:t>
            </a:r>
            <a:endParaRPr lang="el-GR" sz="2400" dirty="0">
              <a:solidFill>
                <a:schemeClr val="accent1"/>
              </a:solidFill>
            </a:endParaRP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Φυσιολογικά κριτήρια ταξινόμησης </a:t>
            </a:r>
            <a:r>
              <a:rPr lang="el-GR" u="sng" dirty="0">
                <a:solidFill>
                  <a:srgbClr val="FFC000"/>
                </a:solidFill>
              </a:rPr>
              <a:t/>
            </a:r>
            <a:br>
              <a:rPr lang="el-GR" u="sng" dirty="0">
                <a:solidFill>
                  <a:srgbClr val="FFC000"/>
                </a:solidFill>
              </a:rPr>
            </a:br>
            <a:r>
              <a:rPr lang="el-GR" dirty="0" smtClean="0"/>
              <a:t>(9 </a:t>
            </a:r>
            <a:r>
              <a:rPr lang="el-GR" dirty="0"/>
              <a:t>από </a:t>
            </a:r>
            <a:r>
              <a:rPr lang="el-GR" dirty="0" smtClean="0"/>
              <a:t>11)</a:t>
            </a:r>
            <a:endParaRPr lang="el-GR" dirty="0">
              <a:latin typeface="+mn-lt"/>
            </a:endParaRPr>
          </a:p>
        </p:txBody>
      </p:sp>
      <p:pic>
        <p:nvPicPr>
          <p:cNvPr id="6" name="Picture 2" descr="http://www.fao.org/docrep/003/x6556e/X655639.gif"/>
          <p:cNvPicPr>
            <a:picLocks noChangeAspect="1" noChangeArrowheads="1"/>
          </p:cNvPicPr>
          <p:nvPr/>
        </p:nvPicPr>
        <p:blipFill>
          <a:blip r:embed="rId4" cstate="print"/>
          <a:srcRect/>
          <a:stretch>
            <a:fillRect/>
          </a:stretch>
        </p:blipFill>
        <p:spPr bwMode="auto">
          <a:xfrm>
            <a:off x="323528" y="2060848"/>
            <a:ext cx="4824536" cy="3592425"/>
          </a:xfrm>
          <a:prstGeom prst="rect">
            <a:avLst/>
          </a:prstGeom>
          <a:noFill/>
        </p:spPr>
      </p:pic>
      <p:pic>
        <p:nvPicPr>
          <p:cNvPr id="8" name="Picture 7"/>
          <p:cNvPicPr>
            <a:picLocks noChangeAspect="1" noChangeArrowheads="1"/>
          </p:cNvPicPr>
          <p:nvPr/>
        </p:nvPicPr>
        <p:blipFill>
          <a:blip r:embed="rId5" cstate="print"/>
          <a:srcRect/>
          <a:stretch>
            <a:fillRect/>
          </a:stretch>
        </p:blipFill>
        <p:spPr bwMode="auto">
          <a:xfrm>
            <a:off x="5220072" y="1339949"/>
            <a:ext cx="3344997" cy="5185395"/>
          </a:xfrm>
          <a:prstGeom prst="rect">
            <a:avLst/>
          </a:prstGeom>
          <a:noFill/>
          <a:ln w="9525">
            <a:noFill/>
            <a:miter lim="800000"/>
            <a:headEnd/>
            <a:tailEnd/>
          </a:ln>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Εξοικείωση των φοιτητών με τα παρακάτω:</a:t>
            </a:r>
          </a:p>
          <a:p>
            <a:pPr>
              <a:buNone/>
            </a:pPr>
            <a:r>
              <a:rPr lang="el-GR" sz="2800" dirty="0" smtClean="0"/>
              <a:t>     Ταξινόμηση μικροοργανισμών (με έμφαση στα βακτήρια) σε Τάξεις, Οικογένειες, Γένη, Είδη, κλπ. Ταξινόμηση μικροβίων με βάση μορφολογικά, φυσιολογικά, βιοχημικά, γενετικά και άλλα κριτήρια.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115212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Φυσιολογικά κριτήρια ταξινόμησης </a:t>
            </a:r>
            <a:r>
              <a:rPr lang="el-GR" u="sng" dirty="0">
                <a:solidFill>
                  <a:srgbClr val="FFC000"/>
                </a:solidFill>
              </a:rPr>
              <a:t/>
            </a:r>
            <a:br>
              <a:rPr lang="el-GR" u="sng" dirty="0">
                <a:solidFill>
                  <a:srgbClr val="FFC000"/>
                </a:solidFill>
              </a:rPr>
            </a:br>
            <a:r>
              <a:rPr lang="el-GR" dirty="0" smtClean="0"/>
              <a:t>(10 </a:t>
            </a:r>
            <a:r>
              <a:rPr lang="el-GR" dirty="0"/>
              <a:t>από </a:t>
            </a:r>
            <a:r>
              <a:rPr lang="el-GR" dirty="0" smtClean="0"/>
              <a:t>11)</a:t>
            </a:r>
            <a:endParaRPr lang="el-GR" dirty="0">
              <a:latin typeface="+mn-lt"/>
            </a:endParaRPr>
          </a:p>
        </p:txBody>
      </p:sp>
      <p:sp>
        <p:nvSpPr>
          <p:cNvPr id="2" name="Ορθογώνιο 1" descr="Υδροστατική πίεση : βαρόφιλοι/βαροάντοχοι μικροργανισμοί,&#10;Εφαρμογή πίεσης μέχρι 600mPa για λίγα δευτερόλεπτα ή λεπτά σε υγρά ή στερεά συσκευασμένα τρόφιμα, μέσω του νερού που συμπιέζει το τρόφιμο,&#10;Προκαλεί θανάτωση βακτηρίων (ψυχρή παστερίωση).&#10;"/>
          <p:cNvSpPr/>
          <p:nvPr/>
        </p:nvSpPr>
        <p:spPr>
          <a:xfrm>
            <a:off x="467544" y="1345992"/>
            <a:ext cx="8219256" cy="1938992"/>
          </a:xfrm>
          <a:prstGeom prst="rect">
            <a:avLst/>
          </a:prstGeom>
        </p:spPr>
        <p:txBody>
          <a:bodyPr wrap="square">
            <a:spAutoFit/>
          </a:bodyPr>
          <a:lstStyle/>
          <a:p>
            <a:pPr marL="342900" lvl="0" indent="-342900">
              <a:buFont typeface="Wingdings" panose="05000000000000000000" pitchFamily="2" charset="2"/>
              <a:buChar char="§"/>
            </a:pPr>
            <a:r>
              <a:rPr lang="el-GR" sz="2400" dirty="0"/>
              <a:t>Υδροστατική πίεση : </a:t>
            </a:r>
            <a:r>
              <a:rPr lang="el-GR" sz="2400" dirty="0" err="1" smtClean="0"/>
              <a:t>βαρόφιλοι</a:t>
            </a:r>
            <a:r>
              <a:rPr lang="el-GR" sz="2400" dirty="0" smtClean="0"/>
              <a:t>/</a:t>
            </a:r>
            <a:r>
              <a:rPr lang="el-GR" sz="2400" dirty="0" err="1" smtClean="0"/>
              <a:t>βαροάντοχοι</a:t>
            </a:r>
            <a:r>
              <a:rPr lang="el-GR" sz="2400" dirty="0" smtClean="0"/>
              <a:t> μ/οι,</a:t>
            </a:r>
            <a:endParaRPr lang="el-GR" sz="2400" dirty="0"/>
          </a:p>
          <a:p>
            <a:pPr marL="342900" lvl="0" indent="-342900">
              <a:buFont typeface="Wingdings" panose="05000000000000000000" pitchFamily="2" charset="2"/>
              <a:buChar char="§"/>
            </a:pPr>
            <a:r>
              <a:rPr lang="el-GR" sz="2400" dirty="0"/>
              <a:t>Εφαρμογή πίεσης μέχρι 600</a:t>
            </a:r>
            <a:r>
              <a:rPr lang="en-US" sz="2400" dirty="0"/>
              <a:t>mPa</a:t>
            </a:r>
            <a:r>
              <a:rPr lang="el-GR" sz="2400" dirty="0"/>
              <a:t> για λίγα δευτερόλεπτα ή λεπτά σε υγρά ή στερεά συσκευασμένα τρόφιμα, μέσω του νερού που συμπιέζει το </a:t>
            </a:r>
            <a:r>
              <a:rPr lang="el-GR" sz="2400" dirty="0" smtClean="0"/>
              <a:t>τρόφιμο,</a:t>
            </a:r>
            <a:endParaRPr lang="el-GR" sz="2400" dirty="0"/>
          </a:p>
          <a:p>
            <a:pPr marL="342900" lvl="0" indent="-342900">
              <a:buFont typeface="Wingdings" panose="05000000000000000000" pitchFamily="2" charset="2"/>
              <a:buChar char="§"/>
            </a:pPr>
            <a:r>
              <a:rPr lang="el-GR" sz="2400" dirty="0"/>
              <a:t>Προκαλεί θανάτωση βακτηρίων (ψυχρή παστερίωση</a:t>
            </a:r>
            <a:r>
              <a:rPr lang="el-GR" sz="2400" dirty="0" smtClean="0"/>
              <a:t>).</a:t>
            </a:r>
            <a:endParaRPr lang="el-GR" sz="2400" dirty="0"/>
          </a:p>
        </p:txBody>
      </p:sp>
      <p:pic>
        <p:nvPicPr>
          <p:cNvPr id="8" name="Picture 8" descr="https://encrypted-tbn0.gstatic.com/images?q=tbn:ANd9GcTI37KUzVQ86aoQkT2w_e1KUqlQNORRuiRBKunmFhQwQZKrERE5"/>
          <p:cNvPicPr>
            <a:picLocks noChangeAspect="1" noChangeArrowheads="1"/>
          </p:cNvPicPr>
          <p:nvPr/>
        </p:nvPicPr>
        <p:blipFill>
          <a:blip r:embed="rId4" cstate="print"/>
          <a:srcRect/>
          <a:stretch>
            <a:fillRect/>
          </a:stretch>
        </p:blipFill>
        <p:spPr bwMode="auto">
          <a:xfrm>
            <a:off x="819705" y="3356991"/>
            <a:ext cx="2096111" cy="2880321"/>
          </a:xfrm>
          <a:prstGeom prst="rect">
            <a:avLst/>
          </a:prstGeom>
          <a:noFill/>
        </p:spPr>
      </p:pic>
      <p:pic>
        <p:nvPicPr>
          <p:cNvPr id="6" name="Picture 2" descr="https://encrypted-tbn1.gstatic.com/images?q=tbn:ANd9GcTUwkbe7I3zUIlXwirUl4qpNjYp3Lqlr1LcLrdHgtu_6SgtdYoF"/>
          <p:cNvPicPr>
            <a:picLocks noChangeAspect="1" noChangeArrowheads="1"/>
          </p:cNvPicPr>
          <p:nvPr/>
        </p:nvPicPr>
        <p:blipFill>
          <a:blip r:embed="rId5" cstate="print"/>
          <a:srcRect/>
          <a:stretch>
            <a:fillRect/>
          </a:stretch>
        </p:blipFill>
        <p:spPr bwMode="auto">
          <a:xfrm>
            <a:off x="3635896" y="3410279"/>
            <a:ext cx="1944216" cy="2683018"/>
          </a:xfrm>
          <a:prstGeom prst="rect">
            <a:avLst/>
          </a:prstGeom>
          <a:noFill/>
        </p:spPr>
      </p:pic>
      <p:pic>
        <p:nvPicPr>
          <p:cNvPr id="10" name="Picture 2" descr="listeria-en.jpg"/>
          <p:cNvPicPr>
            <a:picLocks noChangeAspect="1" noChangeArrowheads="1"/>
          </p:cNvPicPr>
          <p:nvPr/>
        </p:nvPicPr>
        <p:blipFill>
          <a:blip r:embed="rId6" cstate="print"/>
          <a:srcRect/>
          <a:stretch>
            <a:fillRect/>
          </a:stretch>
        </p:blipFill>
        <p:spPr bwMode="auto">
          <a:xfrm>
            <a:off x="6012161" y="3488790"/>
            <a:ext cx="2736304" cy="2676514"/>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Φυσιολογικά </a:t>
            </a:r>
            <a:r>
              <a:rPr lang="el-GR" dirty="0"/>
              <a:t>κριτήρια ταξινόμησης </a:t>
            </a:r>
            <a:r>
              <a:rPr lang="el-GR" u="sng" dirty="0">
                <a:solidFill>
                  <a:srgbClr val="FFC000"/>
                </a:solidFill>
              </a:rPr>
              <a:t/>
            </a:r>
            <a:br>
              <a:rPr lang="el-GR" u="sng" dirty="0">
                <a:solidFill>
                  <a:srgbClr val="FFC000"/>
                </a:solidFill>
              </a:rPr>
            </a:br>
            <a:r>
              <a:rPr lang="el-GR" dirty="0" smtClean="0"/>
              <a:t>(11 </a:t>
            </a:r>
            <a:r>
              <a:rPr lang="el-GR" dirty="0"/>
              <a:t>από </a:t>
            </a:r>
            <a:r>
              <a:rPr lang="el-GR" dirty="0" smtClean="0"/>
              <a:t>11)</a:t>
            </a:r>
            <a:endParaRPr lang="el-GR" dirty="0">
              <a:latin typeface="+mn-lt"/>
            </a:endParaRPr>
          </a:p>
        </p:txBody>
      </p:sp>
      <p:pic>
        <p:nvPicPr>
          <p:cNvPr id="12" name="Picture 6" descr="http://openi.nlm.nih.gov/imgs/512/5/2687106/2687106_TOORTHJ-3-1_F3.png"/>
          <p:cNvPicPr>
            <a:picLocks noChangeAspect="1" noChangeArrowheads="1"/>
          </p:cNvPicPr>
          <p:nvPr/>
        </p:nvPicPr>
        <p:blipFill>
          <a:blip r:embed="rId4" cstate="print"/>
          <a:srcRect/>
          <a:stretch>
            <a:fillRect/>
          </a:stretch>
        </p:blipFill>
        <p:spPr bwMode="auto">
          <a:xfrm>
            <a:off x="607563" y="2331853"/>
            <a:ext cx="3892429" cy="2537307"/>
          </a:xfrm>
          <a:prstGeom prst="rect">
            <a:avLst/>
          </a:prstGeom>
          <a:noFill/>
        </p:spPr>
      </p:pic>
      <p:pic>
        <p:nvPicPr>
          <p:cNvPr id="11" name="Picture 4" descr="http://www.foodspot.eu/sites/default/files/fs1.png"/>
          <p:cNvPicPr>
            <a:picLocks noChangeAspect="1" noChangeArrowheads="1"/>
          </p:cNvPicPr>
          <p:nvPr/>
        </p:nvPicPr>
        <p:blipFill>
          <a:blip r:embed="rId5" cstate="print"/>
          <a:srcRect/>
          <a:stretch>
            <a:fillRect/>
          </a:stretch>
        </p:blipFill>
        <p:spPr bwMode="auto">
          <a:xfrm>
            <a:off x="4788024" y="2528900"/>
            <a:ext cx="3942819" cy="2412268"/>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24136"/>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Βιοχημικά </a:t>
            </a:r>
            <a:r>
              <a:rPr lang="el-GR" dirty="0"/>
              <a:t>κριτήρια ταξινόμησης </a:t>
            </a:r>
            <a:r>
              <a:rPr lang="el-GR" u="sng" dirty="0">
                <a:solidFill>
                  <a:srgbClr val="FFC000"/>
                </a:solidFill>
              </a:rPr>
              <a:t/>
            </a:r>
            <a:br>
              <a:rPr lang="el-GR" u="sng" dirty="0">
                <a:solidFill>
                  <a:srgbClr val="FFC000"/>
                </a:solidFill>
              </a:rPr>
            </a:br>
            <a:r>
              <a:rPr lang="el-GR" dirty="0" smtClean="0"/>
              <a:t>(1 </a:t>
            </a:r>
            <a:r>
              <a:rPr lang="el-GR" dirty="0"/>
              <a:t>από </a:t>
            </a:r>
            <a:r>
              <a:rPr lang="el-GR" dirty="0" smtClean="0"/>
              <a:t>6)</a:t>
            </a:r>
            <a:endParaRPr lang="el-GR" dirty="0">
              <a:latin typeface="+mn-lt"/>
            </a:endParaRPr>
          </a:p>
        </p:txBody>
      </p:sp>
      <p:sp>
        <p:nvSpPr>
          <p:cNvPr id="2" name="Ορθογώνιο 1" descr="Μεταβολικά μονοπάτια για παραγωγή ενέργειας και μέθοδος μεταβολισμού σακχάρων (οξειδωτικά, ζυμωτικά),&#10;Παραγωγή ενζύμων (καταλάση, οξειδάση, αμινοπεπτιδάση, αμυλάση, β, γαλακτοσιδάση, ουρεάση, και λοιπά),&#10;Παραγωγή χρωστικών ή φθορισμού, &#10;Παραγωγή  αερίων.&#10;"/>
          <p:cNvSpPr/>
          <p:nvPr/>
        </p:nvSpPr>
        <p:spPr>
          <a:xfrm>
            <a:off x="467544" y="1668864"/>
            <a:ext cx="8219256" cy="3416320"/>
          </a:xfrm>
          <a:prstGeom prst="rect">
            <a:avLst/>
          </a:prstGeom>
        </p:spPr>
        <p:txBody>
          <a:bodyPr wrap="square">
            <a:spAutoFit/>
          </a:bodyPr>
          <a:lstStyle/>
          <a:p>
            <a:pPr marL="342900" lvl="0" indent="-342900">
              <a:lnSpc>
                <a:spcPct val="150000"/>
              </a:lnSpc>
              <a:buFont typeface="Wingdings" panose="05000000000000000000" pitchFamily="2" charset="2"/>
              <a:buChar char="§"/>
            </a:pPr>
            <a:r>
              <a:rPr lang="el-GR" sz="2400" dirty="0"/>
              <a:t>Μεταβολικά μονοπάτια για παραγωγή ενέργειας και μέθοδος μεταβολισμού σακχάρων (οξειδωτικά/</a:t>
            </a:r>
            <a:r>
              <a:rPr lang="el-GR" sz="2400" dirty="0" err="1"/>
              <a:t>ζυμωτικ</a:t>
            </a:r>
            <a:r>
              <a:rPr lang="el-GR" sz="2400" dirty="0"/>
              <a:t>ά</a:t>
            </a:r>
            <a:r>
              <a:rPr lang="el-GR" sz="2400" dirty="0" smtClean="0"/>
              <a:t>),</a:t>
            </a:r>
            <a:endParaRPr lang="el-GR" sz="2400" dirty="0"/>
          </a:p>
          <a:p>
            <a:pPr marL="342900" lvl="0" indent="-342900">
              <a:lnSpc>
                <a:spcPct val="150000"/>
              </a:lnSpc>
              <a:buFont typeface="Wingdings" panose="05000000000000000000" pitchFamily="2" charset="2"/>
              <a:buChar char="§"/>
            </a:pPr>
            <a:r>
              <a:rPr lang="el-GR" sz="2400" dirty="0"/>
              <a:t>Παραγωγή ενζύμων (</a:t>
            </a:r>
            <a:r>
              <a:rPr lang="el-GR" sz="2400" dirty="0" err="1"/>
              <a:t>καταλάση</a:t>
            </a:r>
            <a:r>
              <a:rPr lang="el-GR" sz="2400" dirty="0"/>
              <a:t>, </a:t>
            </a:r>
            <a:r>
              <a:rPr lang="el-GR" sz="2400" dirty="0" err="1"/>
              <a:t>οξειδάση</a:t>
            </a:r>
            <a:r>
              <a:rPr lang="el-GR" sz="2400" dirty="0"/>
              <a:t>, </a:t>
            </a:r>
            <a:r>
              <a:rPr lang="el-GR" sz="2400" dirty="0" err="1"/>
              <a:t>αμινοπεπτιδάση</a:t>
            </a:r>
            <a:r>
              <a:rPr lang="el-GR" sz="2400" dirty="0"/>
              <a:t>, </a:t>
            </a:r>
            <a:r>
              <a:rPr lang="el-GR" sz="2400" dirty="0" err="1"/>
              <a:t>αμυλάση</a:t>
            </a:r>
            <a:r>
              <a:rPr lang="el-GR" sz="2400" dirty="0"/>
              <a:t>, β-</a:t>
            </a:r>
            <a:r>
              <a:rPr lang="el-GR" sz="2400" dirty="0" err="1"/>
              <a:t>γαλακτοσιδάση</a:t>
            </a:r>
            <a:r>
              <a:rPr lang="el-GR" sz="2400" dirty="0"/>
              <a:t>, </a:t>
            </a:r>
            <a:r>
              <a:rPr lang="el-GR" sz="2400" dirty="0" err="1"/>
              <a:t>ουρεάση</a:t>
            </a:r>
            <a:r>
              <a:rPr lang="el-GR" sz="2400" dirty="0"/>
              <a:t>, κλπ</a:t>
            </a:r>
            <a:r>
              <a:rPr lang="el-GR" sz="2400" dirty="0" smtClean="0"/>
              <a:t>),</a:t>
            </a:r>
            <a:endParaRPr lang="el-GR" sz="2400" dirty="0"/>
          </a:p>
          <a:p>
            <a:pPr marL="342900" lvl="0" indent="-342900">
              <a:lnSpc>
                <a:spcPct val="150000"/>
              </a:lnSpc>
              <a:buFont typeface="Wingdings" panose="05000000000000000000" pitchFamily="2" charset="2"/>
              <a:buChar char="§"/>
            </a:pPr>
            <a:r>
              <a:rPr lang="el-GR" sz="2400" dirty="0"/>
              <a:t>Παραγωγή χρωστικών ή </a:t>
            </a:r>
            <a:r>
              <a:rPr lang="el-GR" sz="2400" dirty="0" smtClean="0"/>
              <a:t>φθορισμού, </a:t>
            </a:r>
            <a:endParaRPr lang="el-GR" sz="2400" dirty="0"/>
          </a:p>
          <a:p>
            <a:pPr marL="342900" lvl="0" indent="-342900">
              <a:lnSpc>
                <a:spcPct val="150000"/>
              </a:lnSpc>
              <a:buFont typeface="Wingdings" panose="05000000000000000000" pitchFamily="2" charset="2"/>
              <a:buChar char="§"/>
            </a:pPr>
            <a:r>
              <a:rPr lang="el-GR" sz="2400" dirty="0"/>
              <a:t>Παραγωγή  </a:t>
            </a:r>
            <a:r>
              <a:rPr lang="el-GR" sz="2400" dirty="0" smtClean="0"/>
              <a:t>αερίων.</a:t>
            </a:r>
            <a:endParaRPr lang="el-GR"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24136"/>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Βιοχημικά κριτήρια ταξινόμησης </a:t>
            </a:r>
            <a:r>
              <a:rPr lang="el-GR" u="sng" dirty="0">
                <a:solidFill>
                  <a:srgbClr val="FFC000"/>
                </a:solidFill>
              </a:rPr>
              <a:t/>
            </a:r>
            <a:br>
              <a:rPr lang="el-GR" u="sng" dirty="0">
                <a:solidFill>
                  <a:srgbClr val="FFC000"/>
                </a:solidFill>
              </a:rPr>
            </a:br>
            <a:r>
              <a:rPr lang="el-GR" dirty="0" smtClean="0"/>
              <a:t>(2 </a:t>
            </a:r>
            <a:r>
              <a:rPr lang="el-GR" dirty="0"/>
              <a:t>από 6)</a:t>
            </a:r>
            <a:endParaRPr lang="el-GR" dirty="0">
              <a:latin typeface="+mn-lt"/>
            </a:endParaRPr>
          </a:p>
        </p:txBody>
      </p:sp>
      <p:sp>
        <p:nvSpPr>
          <p:cNvPr id="2" name="Ορθογώνιο 1" descr="Χρησιμοποίηση (μεταβολισμός) γλυκόζης ή άλλων σακχάρων (ζυμωτικά ή οξειδωτικά),&#10;Οξειδωτική διάσπαση παρουσία οξυγόνου: χωρίς μείωση του αριθμού ατόμων άνθρακα (μετατροπή γλυκόζης σε πυρουβικό και είσοδος στον κύκλο Krebs ATP, μέσω γλυκόλυσης ή Pentose Phosphate Pathway).&#10;"/>
          <p:cNvSpPr/>
          <p:nvPr/>
        </p:nvSpPr>
        <p:spPr>
          <a:xfrm>
            <a:off x="467544" y="1225197"/>
            <a:ext cx="8219256" cy="2308324"/>
          </a:xfrm>
          <a:prstGeom prst="rect">
            <a:avLst/>
          </a:prstGeom>
        </p:spPr>
        <p:txBody>
          <a:bodyPr wrap="square">
            <a:spAutoFit/>
          </a:bodyPr>
          <a:lstStyle/>
          <a:p>
            <a:pPr lvl="0">
              <a:buNone/>
            </a:pPr>
            <a:r>
              <a:rPr lang="el-GR" sz="2400" dirty="0">
                <a:solidFill>
                  <a:schemeClr val="accent1"/>
                </a:solidFill>
              </a:rPr>
              <a:t>Χρησιμοποίηση (μεταβολισμός) γλυκόζης</a:t>
            </a:r>
            <a:r>
              <a:rPr lang="en-US" sz="2400" dirty="0">
                <a:solidFill>
                  <a:schemeClr val="accent1"/>
                </a:solidFill>
              </a:rPr>
              <a:t> </a:t>
            </a:r>
            <a:r>
              <a:rPr lang="el-GR" sz="2400" dirty="0">
                <a:solidFill>
                  <a:schemeClr val="accent1"/>
                </a:solidFill>
              </a:rPr>
              <a:t>ή άλλων σακχάρων (ζυμωτικά ή οξειδωτικά</a:t>
            </a:r>
            <a:r>
              <a:rPr lang="el-GR" sz="2400" dirty="0" smtClean="0">
                <a:solidFill>
                  <a:schemeClr val="accent1"/>
                </a:solidFill>
              </a:rPr>
              <a:t>),</a:t>
            </a:r>
            <a:endParaRPr lang="el-GR" sz="2400" dirty="0">
              <a:solidFill>
                <a:schemeClr val="accent1"/>
              </a:solidFill>
            </a:endParaRPr>
          </a:p>
          <a:p>
            <a:pPr marL="342900" indent="-342900">
              <a:buFont typeface="Wingdings" panose="05000000000000000000" pitchFamily="2" charset="2"/>
              <a:buChar char="§"/>
            </a:pPr>
            <a:r>
              <a:rPr lang="el-GR" sz="2400" dirty="0"/>
              <a:t>Οξειδωτική διάσπαση παρουσία Ο2: χωρίς μείωση του αριθμού ατόμων άνθρακα (μετατροπή γλυκόζης σε </a:t>
            </a:r>
            <a:r>
              <a:rPr lang="el-GR" sz="2400" dirty="0" err="1"/>
              <a:t>πυρουβικό</a:t>
            </a:r>
            <a:r>
              <a:rPr lang="el-GR" sz="2400" dirty="0"/>
              <a:t> και είσοδος στον κύκλο </a:t>
            </a:r>
            <a:r>
              <a:rPr lang="en-US" sz="2400" dirty="0" smtClean="0"/>
              <a:t>Krebs</a:t>
            </a:r>
            <a:r>
              <a:rPr lang="el-GR" sz="2400" dirty="0" smtClean="0"/>
              <a:t> </a:t>
            </a:r>
            <a:r>
              <a:rPr lang="en-US" sz="2400" dirty="0" smtClean="0"/>
              <a:t>ATP</a:t>
            </a:r>
            <a:r>
              <a:rPr lang="el-GR" sz="2400" dirty="0"/>
              <a:t>, μέσω </a:t>
            </a:r>
            <a:r>
              <a:rPr lang="el-GR" sz="2400" dirty="0" err="1"/>
              <a:t>γλυκόλυσης</a:t>
            </a:r>
            <a:r>
              <a:rPr lang="el-GR" sz="2400" dirty="0"/>
              <a:t> ή </a:t>
            </a:r>
            <a:r>
              <a:rPr lang="en-US" sz="2400" dirty="0"/>
              <a:t>Pentose Phosphate Pathway</a:t>
            </a:r>
            <a:r>
              <a:rPr lang="el-GR" sz="2400" dirty="0" smtClean="0"/>
              <a:t>).</a:t>
            </a:r>
            <a:endParaRPr lang="en-US" sz="2400" dirty="0"/>
          </a:p>
        </p:txBody>
      </p:sp>
      <p:pic>
        <p:nvPicPr>
          <p:cNvPr id="6" name="Picture 2" descr="http://www.nature.com/nrmicro/journal/v8/n6/images/nrmicro2351-f2.jpg"/>
          <p:cNvPicPr>
            <a:picLocks noChangeAspect="1" noChangeArrowheads="1"/>
          </p:cNvPicPr>
          <p:nvPr/>
        </p:nvPicPr>
        <p:blipFill>
          <a:blip r:embed="rId4" cstate="print"/>
          <a:srcRect/>
          <a:stretch>
            <a:fillRect/>
          </a:stretch>
        </p:blipFill>
        <p:spPr bwMode="auto">
          <a:xfrm>
            <a:off x="1152128" y="3538601"/>
            <a:ext cx="3636734" cy="2914735"/>
          </a:xfrm>
          <a:prstGeom prst="rect">
            <a:avLst/>
          </a:prstGeom>
          <a:noFill/>
        </p:spPr>
      </p:pic>
      <p:pic>
        <p:nvPicPr>
          <p:cNvPr id="8" name="Picture 4" descr="http://jem.rupress.org/content/209/2/211/F1.large.jpg"/>
          <p:cNvPicPr>
            <a:picLocks noChangeAspect="1" noChangeArrowheads="1"/>
          </p:cNvPicPr>
          <p:nvPr/>
        </p:nvPicPr>
        <p:blipFill>
          <a:blip r:embed="rId5" cstate="print"/>
          <a:srcRect/>
          <a:stretch>
            <a:fillRect/>
          </a:stretch>
        </p:blipFill>
        <p:spPr bwMode="auto">
          <a:xfrm>
            <a:off x="5400600" y="3643254"/>
            <a:ext cx="2843808" cy="2829837"/>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116906"/>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Βιοχημικά κριτήρια ταξινόμησης </a:t>
            </a:r>
            <a:r>
              <a:rPr lang="el-GR" u="sng" dirty="0">
                <a:solidFill>
                  <a:srgbClr val="FFC000"/>
                </a:solidFill>
              </a:rPr>
              <a:t/>
            </a:r>
            <a:br>
              <a:rPr lang="el-GR" u="sng" dirty="0">
                <a:solidFill>
                  <a:srgbClr val="FFC000"/>
                </a:solidFill>
              </a:rPr>
            </a:br>
            <a:r>
              <a:rPr lang="el-GR" dirty="0" smtClean="0"/>
              <a:t>(3 </a:t>
            </a:r>
            <a:r>
              <a:rPr lang="el-GR" dirty="0"/>
              <a:t>από 6)</a:t>
            </a:r>
            <a:endParaRPr lang="el-GR" dirty="0">
              <a:latin typeface="+mn-lt"/>
            </a:endParaRPr>
          </a:p>
        </p:txBody>
      </p:sp>
      <p:sp>
        <p:nvSpPr>
          <p:cNvPr id="2" name="Ορθογώνιο 1" descr="Χρησιμοποίηση (μεταβολισμός) γλυκόζης ή άλλων σακχάρων (ζυμωτικά ή οξειδωτικά),&#10;Ζυμωτική (αναερόβια) διάσπαση σακχάρων απουσία οξυγόνου διάσπαση της ανθρακικής αλυσίδας, &#10;[παραδείγματος χάρην ζύμωση λακτόζης σε γαλακτικό οξύ και διοξείδιου του άνθρακα, ζύμωση γλυκόζης σε (δύο επί) αιθανόλη και διοξείδιο του άνθρακα].&#10;"/>
          <p:cNvSpPr/>
          <p:nvPr/>
        </p:nvSpPr>
        <p:spPr>
          <a:xfrm>
            <a:off x="467544" y="2344812"/>
            <a:ext cx="8219256" cy="2308324"/>
          </a:xfrm>
          <a:prstGeom prst="rect">
            <a:avLst/>
          </a:prstGeom>
        </p:spPr>
        <p:txBody>
          <a:bodyPr wrap="square">
            <a:spAutoFit/>
          </a:bodyPr>
          <a:lstStyle/>
          <a:p>
            <a:pPr lvl="0">
              <a:buNone/>
            </a:pPr>
            <a:r>
              <a:rPr lang="el-GR" sz="2400" dirty="0">
                <a:solidFill>
                  <a:schemeClr val="accent1"/>
                </a:solidFill>
              </a:rPr>
              <a:t>Χρησιμοποίηση (μεταβολισμός) γλυκόζης</a:t>
            </a:r>
            <a:r>
              <a:rPr lang="en-US" sz="2400" dirty="0">
                <a:solidFill>
                  <a:schemeClr val="accent1"/>
                </a:solidFill>
              </a:rPr>
              <a:t> </a:t>
            </a:r>
            <a:r>
              <a:rPr lang="el-GR" sz="2400" dirty="0">
                <a:solidFill>
                  <a:schemeClr val="accent1"/>
                </a:solidFill>
              </a:rPr>
              <a:t>ή άλλων σακχάρων (ζυμωτικά ή οξειδωτικά</a:t>
            </a:r>
            <a:r>
              <a:rPr lang="el-GR" sz="2400" dirty="0" smtClean="0">
                <a:solidFill>
                  <a:schemeClr val="accent1"/>
                </a:solidFill>
              </a:rPr>
              <a:t>),</a:t>
            </a:r>
            <a:endParaRPr lang="el-GR" sz="2400" dirty="0">
              <a:solidFill>
                <a:schemeClr val="accent1"/>
              </a:solidFill>
            </a:endParaRPr>
          </a:p>
          <a:p>
            <a:pPr marL="342900" lvl="0" indent="-342900">
              <a:buFont typeface="Wingdings" panose="05000000000000000000" pitchFamily="2" charset="2"/>
              <a:buChar char="§"/>
            </a:pPr>
            <a:r>
              <a:rPr lang="el-GR" sz="2400" dirty="0"/>
              <a:t>Ζυμωτική (αναερόβια) διάσπαση σακχάρων απουσία Ο2 διάσπαση της ανθρακικής </a:t>
            </a:r>
            <a:r>
              <a:rPr lang="el-GR" sz="2400" dirty="0" smtClean="0"/>
              <a:t>αλυσίδας, </a:t>
            </a:r>
            <a:endParaRPr lang="en-US" sz="2400" dirty="0"/>
          </a:p>
          <a:p>
            <a:pPr lvl="0">
              <a:buNone/>
            </a:pPr>
            <a:r>
              <a:rPr lang="en-US" sz="2400" dirty="0"/>
              <a:t>[</a:t>
            </a:r>
            <a:r>
              <a:rPr lang="el-GR" sz="2400" dirty="0"/>
              <a:t>π.χ. ζύμωση λακτόζης σε γαλακτικό οξύ και </a:t>
            </a:r>
            <a:r>
              <a:rPr lang="en-US" sz="2400" dirty="0"/>
              <a:t>CO2, </a:t>
            </a:r>
            <a:r>
              <a:rPr lang="el-GR" sz="2400" dirty="0"/>
              <a:t>ζύμωση γλυκόζης σε </a:t>
            </a:r>
            <a:r>
              <a:rPr lang="en-US" sz="2400" dirty="0"/>
              <a:t>(2x)</a:t>
            </a:r>
            <a:r>
              <a:rPr lang="el-GR" sz="2400" dirty="0"/>
              <a:t> αιθανόλη και </a:t>
            </a:r>
            <a:r>
              <a:rPr lang="en-US" sz="2400" dirty="0"/>
              <a:t>CO2</a:t>
            </a:r>
            <a:r>
              <a:rPr lang="en-US" sz="2400" dirty="0" smtClean="0"/>
              <a:t>]</a:t>
            </a:r>
            <a:r>
              <a:rPr lang="el-GR" sz="2400" dirty="0" smtClean="0"/>
              <a:t>.</a:t>
            </a:r>
            <a:endParaRPr lang="en-US" sz="2400" dirty="0"/>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Βιοχημικά κριτήρια ταξινόμησης </a:t>
            </a:r>
            <a:r>
              <a:rPr lang="el-GR" u="sng" dirty="0">
                <a:solidFill>
                  <a:srgbClr val="FFC000"/>
                </a:solidFill>
              </a:rPr>
              <a:t/>
            </a:r>
            <a:br>
              <a:rPr lang="el-GR" u="sng" dirty="0">
                <a:solidFill>
                  <a:srgbClr val="FFC000"/>
                </a:solidFill>
              </a:rPr>
            </a:br>
            <a:r>
              <a:rPr lang="el-GR" dirty="0" smtClean="0"/>
              <a:t>(4 </a:t>
            </a:r>
            <a:r>
              <a:rPr lang="el-GR" dirty="0"/>
              <a:t>από 6)</a:t>
            </a:r>
            <a:endParaRPr lang="el-GR" dirty="0">
              <a:latin typeface="+mn-lt"/>
            </a:endParaRPr>
          </a:p>
        </p:txBody>
      </p:sp>
      <p:pic>
        <p:nvPicPr>
          <p:cNvPr id="6" name="Picture 2" descr="http://textbookofbacteriology.net/pyrupath.jpeg"/>
          <p:cNvPicPr>
            <a:picLocks noChangeAspect="1" noChangeArrowheads="1"/>
          </p:cNvPicPr>
          <p:nvPr/>
        </p:nvPicPr>
        <p:blipFill>
          <a:blip r:embed="rId4" cstate="print"/>
          <a:srcRect/>
          <a:stretch>
            <a:fillRect/>
          </a:stretch>
        </p:blipFill>
        <p:spPr bwMode="auto">
          <a:xfrm>
            <a:off x="1343980" y="1340768"/>
            <a:ext cx="6756412" cy="5058935"/>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Βιοχημικά κριτήρια ταξινόμησης </a:t>
            </a:r>
            <a:r>
              <a:rPr lang="el-GR" u="sng" dirty="0">
                <a:solidFill>
                  <a:srgbClr val="FFC000"/>
                </a:solidFill>
              </a:rPr>
              <a:t/>
            </a:r>
            <a:br>
              <a:rPr lang="el-GR" u="sng" dirty="0">
                <a:solidFill>
                  <a:srgbClr val="FFC000"/>
                </a:solidFill>
              </a:rPr>
            </a:br>
            <a:r>
              <a:rPr lang="el-GR" dirty="0" smtClean="0"/>
              <a:t>(5 </a:t>
            </a:r>
            <a:r>
              <a:rPr lang="el-GR" dirty="0"/>
              <a:t>από 6)</a:t>
            </a:r>
            <a:endParaRPr lang="el-GR" dirty="0">
              <a:latin typeface="+mn-lt"/>
            </a:endParaRPr>
          </a:p>
        </p:txBody>
      </p:sp>
      <p:sp>
        <p:nvSpPr>
          <p:cNvPr id="2" name="Ορθογώνιο 1" descr="Παραγωγή ενζύμων (καταλάση, οξειδάση, αμινοπεπτιδάση, αμυλάση, β, γαλακτοσιδάση, ουρεάση, τεστ διάσπασης διαφορετικών σακχάρων, παραδείγματος χάρην γλυκόζη, μαλτόζη, σακχαρόζη, λακτόζη, αραβινόζη, άμυλο, και λοιπά),&#10;Παραγωγή αεριών ή χρωστικών,&#10;Καταβολισμός (διάσπαση) διαφορετικών ειδών σακχάρων.&#10;"/>
          <p:cNvSpPr/>
          <p:nvPr/>
        </p:nvSpPr>
        <p:spPr>
          <a:xfrm>
            <a:off x="467544" y="1412776"/>
            <a:ext cx="8219256" cy="2308324"/>
          </a:xfrm>
          <a:prstGeom prst="rect">
            <a:avLst/>
          </a:prstGeom>
        </p:spPr>
        <p:txBody>
          <a:bodyPr wrap="square">
            <a:spAutoFit/>
          </a:bodyPr>
          <a:lstStyle/>
          <a:p>
            <a:pPr marL="342900" lvl="0" indent="-342900">
              <a:buFont typeface="Wingdings" panose="05000000000000000000" pitchFamily="2" charset="2"/>
              <a:buChar char="§"/>
            </a:pPr>
            <a:r>
              <a:rPr lang="el-GR" sz="2400" dirty="0"/>
              <a:t>Παραγωγή ενζύμων (</a:t>
            </a:r>
            <a:r>
              <a:rPr lang="el-GR" sz="2400" dirty="0" err="1"/>
              <a:t>καταλάση</a:t>
            </a:r>
            <a:r>
              <a:rPr lang="el-GR" sz="2400" dirty="0"/>
              <a:t>, </a:t>
            </a:r>
            <a:r>
              <a:rPr lang="el-GR" sz="2400" dirty="0" err="1"/>
              <a:t>οξειδάση</a:t>
            </a:r>
            <a:r>
              <a:rPr lang="el-GR" sz="2400" dirty="0"/>
              <a:t>, </a:t>
            </a:r>
            <a:r>
              <a:rPr lang="el-GR" sz="2400" dirty="0" err="1"/>
              <a:t>αμινοπεπτιδάση</a:t>
            </a:r>
            <a:r>
              <a:rPr lang="el-GR" sz="2400" dirty="0"/>
              <a:t>, </a:t>
            </a:r>
            <a:r>
              <a:rPr lang="el-GR" sz="2400" dirty="0" err="1"/>
              <a:t>αμυλάση</a:t>
            </a:r>
            <a:r>
              <a:rPr lang="el-GR" sz="2400" dirty="0"/>
              <a:t>, β-</a:t>
            </a:r>
            <a:r>
              <a:rPr lang="el-GR" sz="2400" dirty="0" err="1"/>
              <a:t>γαλακτοσιδάση</a:t>
            </a:r>
            <a:r>
              <a:rPr lang="el-GR" sz="2400" dirty="0"/>
              <a:t>, </a:t>
            </a:r>
            <a:r>
              <a:rPr lang="el-GR" sz="2400" dirty="0" err="1"/>
              <a:t>ουρεάση</a:t>
            </a:r>
            <a:r>
              <a:rPr lang="el-GR" sz="2400" dirty="0"/>
              <a:t>, τεστ διάσπασης διαφορετικών σακχάρων, π.χ. γλυκόζη, </a:t>
            </a:r>
            <a:r>
              <a:rPr lang="el-GR" sz="2400" dirty="0" err="1"/>
              <a:t>μαλτόζη</a:t>
            </a:r>
            <a:r>
              <a:rPr lang="el-GR" sz="2400" dirty="0"/>
              <a:t>, σακχαρόζη, λακτόζη, </a:t>
            </a:r>
            <a:r>
              <a:rPr lang="el-GR" sz="2400" dirty="0" err="1"/>
              <a:t>αραβινόζη</a:t>
            </a:r>
            <a:r>
              <a:rPr lang="el-GR" sz="2400" dirty="0"/>
              <a:t>, άμυλο, κλπ</a:t>
            </a:r>
            <a:r>
              <a:rPr lang="el-GR" sz="2400" dirty="0" smtClean="0"/>
              <a:t>),</a:t>
            </a:r>
            <a:endParaRPr lang="en-US" sz="2400" dirty="0"/>
          </a:p>
          <a:p>
            <a:pPr marL="342900" lvl="0" indent="-342900">
              <a:buFont typeface="Wingdings" panose="05000000000000000000" pitchFamily="2" charset="2"/>
              <a:buChar char="§"/>
            </a:pPr>
            <a:r>
              <a:rPr lang="el-GR" sz="2400" dirty="0"/>
              <a:t>Παραγωγή αεριών ή </a:t>
            </a:r>
            <a:r>
              <a:rPr lang="el-GR" sz="2400" dirty="0" smtClean="0"/>
              <a:t>χρωστικών,</a:t>
            </a:r>
            <a:endParaRPr lang="en-US" sz="2400" dirty="0"/>
          </a:p>
          <a:p>
            <a:pPr marL="342900" lvl="0" indent="-342900">
              <a:buFont typeface="Wingdings" panose="05000000000000000000" pitchFamily="2" charset="2"/>
              <a:buChar char="§"/>
            </a:pPr>
            <a:r>
              <a:rPr lang="el-GR" sz="2400" dirty="0"/>
              <a:t>Καταβολισμός (διάσπαση) διαφορετικών ειδών </a:t>
            </a:r>
            <a:r>
              <a:rPr lang="el-GR" sz="2400" dirty="0" smtClean="0"/>
              <a:t>σακχάρων.</a:t>
            </a:r>
            <a:endParaRPr lang="en-US" sz="2400" dirty="0"/>
          </a:p>
        </p:txBody>
      </p:sp>
      <p:pic>
        <p:nvPicPr>
          <p:cNvPr id="6" name="Picture 2" descr="Εικόνα 1: Τεστ καταλάσης."/>
          <p:cNvPicPr>
            <a:picLocks noChangeAspect="1" noChangeArrowheads="1"/>
          </p:cNvPicPr>
          <p:nvPr/>
        </p:nvPicPr>
        <p:blipFill>
          <a:blip r:embed="rId4" cstate="print"/>
          <a:srcRect/>
          <a:stretch>
            <a:fillRect/>
          </a:stretch>
        </p:blipFill>
        <p:spPr bwMode="auto">
          <a:xfrm>
            <a:off x="322091" y="4077072"/>
            <a:ext cx="3286743" cy="1728192"/>
          </a:xfrm>
          <a:prstGeom prst="rect">
            <a:avLst/>
          </a:prstGeom>
          <a:noFill/>
        </p:spPr>
      </p:pic>
      <p:pic>
        <p:nvPicPr>
          <p:cNvPr id="8" name="Picture 6" descr="Εικόνα 2: Τεστ καταλάσης."/>
          <p:cNvPicPr>
            <a:picLocks noChangeAspect="1" noChangeArrowheads="1"/>
          </p:cNvPicPr>
          <p:nvPr/>
        </p:nvPicPr>
        <p:blipFill>
          <a:blip r:embed="rId5" cstate="print"/>
          <a:srcRect/>
          <a:stretch>
            <a:fillRect/>
          </a:stretch>
        </p:blipFill>
        <p:spPr bwMode="auto">
          <a:xfrm>
            <a:off x="3726896" y="3721101"/>
            <a:ext cx="2402218" cy="2389708"/>
          </a:xfrm>
          <a:prstGeom prst="rect">
            <a:avLst/>
          </a:prstGeom>
          <a:noFill/>
        </p:spPr>
      </p:pic>
      <p:pic>
        <p:nvPicPr>
          <p:cNvPr id="11" name="Picture 19" descr="Εικόνα 3: Τεστ ουρεάσης."/>
          <p:cNvPicPr>
            <a:picLocks noChangeAspect="1" noChangeArrowheads="1"/>
          </p:cNvPicPr>
          <p:nvPr/>
        </p:nvPicPr>
        <p:blipFill>
          <a:blip r:embed="rId6" cstate="print"/>
          <a:srcRect/>
          <a:stretch>
            <a:fillRect/>
          </a:stretch>
        </p:blipFill>
        <p:spPr bwMode="auto">
          <a:xfrm>
            <a:off x="6349206" y="3694038"/>
            <a:ext cx="2399258" cy="2399258"/>
          </a:xfrm>
          <a:prstGeom prst="rect">
            <a:avLst/>
          </a:prstGeom>
          <a:noFill/>
          <a:ln w="9525">
            <a:noFill/>
            <a:miter lim="800000"/>
            <a:headEnd/>
            <a:tailEnd/>
          </a:ln>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Βιοχημικά κριτήρια ταξινόμησης </a:t>
            </a:r>
            <a:r>
              <a:rPr lang="el-GR" u="sng" dirty="0">
                <a:solidFill>
                  <a:srgbClr val="FFC000"/>
                </a:solidFill>
              </a:rPr>
              <a:t/>
            </a:r>
            <a:br>
              <a:rPr lang="el-GR" u="sng" dirty="0">
                <a:solidFill>
                  <a:srgbClr val="FFC000"/>
                </a:solidFill>
              </a:rPr>
            </a:br>
            <a:r>
              <a:rPr lang="el-GR" dirty="0" smtClean="0"/>
              <a:t>(6 </a:t>
            </a:r>
            <a:r>
              <a:rPr lang="el-GR" dirty="0"/>
              <a:t>από 6)</a:t>
            </a:r>
            <a:endParaRPr lang="el-GR" dirty="0">
              <a:latin typeface="+mn-lt"/>
            </a:endParaRPr>
          </a:p>
        </p:txBody>
      </p:sp>
      <p:pic>
        <p:nvPicPr>
          <p:cNvPr id="6" name="Picture 10" descr="Εικόνα 1: Τεστ οξειδάσης."/>
          <p:cNvPicPr>
            <a:picLocks noChangeAspect="1" noChangeArrowheads="1"/>
          </p:cNvPicPr>
          <p:nvPr/>
        </p:nvPicPr>
        <p:blipFill>
          <a:blip r:embed="rId4" cstate="print"/>
          <a:srcRect/>
          <a:stretch>
            <a:fillRect/>
          </a:stretch>
        </p:blipFill>
        <p:spPr bwMode="auto">
          <a:xfrm>
            <a:off x="624264" y="1550074"/>
            <a:ext cx="3773852" cy="2238965"/>
          </a:xfrm>
          <a:prstGeom prst="rect">
            <a:avLst/>
          </a:prstGeom>
          <a:noFill/>
        </p:spPr>
      </p:pic>
      <p:pic>
        <p:nvPicPr>
          <p:cNvPr id="10" name="Picture 2" descr="Εικόνα 2: Τεστ παραγωγής χρωστικών ή φθορισμού."/>
          <p:cNvPicPr>
            <a:picLocks noChangeAspect="1" noChangeArrowheads="1"/>
          </p:cNvPicPr>
          <p:nvPr/>
        </p:nvPicPr>
        <p:blipFill>
          <a:blip r:embed="rId5" cstate="print"/>
          <a:srcRect/>
          <a:stretch>
            <a:fillRect/>
          </a:stretch>
        </p:blipFill>
        <p:spPr bwMode="auto">
          <a:xfrm>
            <a:off x="5113781" y="1550073"/>
            <a:ext cx="2986611" cy="2238965"/>
          </a:xfrm>
          <a:prstGeom prst="rect">
            <a:avLst/>
          </a:prstGeom>
          <a:noFill/>
        </p:spPr>
      </p:pic>
      <p:pic>
        <p:nvPicPr>
          <p:cNvPr id="11" name="Picture 4" descr="Εικόνα 3: Τεστ παραγωγής χρωστικών ή φθορισμού."/>
          <p:cNvPicPr>
            <a:picLocks noChangeAspect="1" noChangeArrowheads="1"/>
          </p:cNvPicPr>
          <p:nvPr/>
        </p:nvPicPr>
        <p:blipFill>
          <a:blip r:embed="rId6" cstate="print"/>
          <a:srcRect/>
          <a:stretch>
            <a:fillRect/>
          </a:stretch>
        </p:blipFill>
        <p:spPr bwMode="auto">
          <a:xfrm>
            <a:off x="821475" y="4043097"/>
            <a:ext cx="3390485" cy="2266224"/>
          </a:xfrm>
          <a:prstGeom prst="rect">
            <a:avLst/>
          </a:prstGeom>
          <a:noFill/>
        </p:spPr>
      </p:pic>
      <p:pic>
        <p:nvPicPr>
          <p:cNvPr id="8" name="Picture 21" descr="Εικόνα 4: ΤSI (triple sugar iron) Τest.&#10;&#10;"/>
          <p:cNvPicPr>
            <a:picLocks noChangeAspect="1" noChangeArrowheads="1"/>
          </p:cNvPicPr>
          <p:nvPr/>
        </p:nvPicPr>
        <p:blipFill>
          <a:blip r:embed="rId7" cstate="print"/>
          <a:srcRect/>
          <a:stretch>
            <a:fillRect/>
          </a:stretch>
        </p:blipFill>
        <p:spPr bwMode="auto">
          <a:xfrm>
            <a:off x="4572001" y="4043096"/>
            <a:ext cx="3528392" cy="2266224"/>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Γενετικά </a:t>
            </a:r>
            <a:r>
              <a:rPr lang="el-GR" dirty="0"/>
              <a:t>κριτήρια ταξινόμησης </a:t>
            </a:r>
            <a:r>
              <a:rPr lang="el-GR" u="sng" dirty="0">
                <a:solidFill>
                  <a:srgbClr val="FFC000"/>
                </a:solidFill>
              </a:rPr>
              <a:t/>
            </a:r>
            <a:br>
              <a:rPr lang="el-GR" u="sng" dirty="0">
                <a:solidFill>
                  <a:srgbClr val="FFC000"/>
                </a:solidFill>
              </a:rPr>
            </a:br>
            <a:r>
              <a:rPr lang="el-GR" dirty="0" smtClean="0"/>
              <a:t>(</a:t>
            </a:r>
            <a:r>
              <a:rPr lang="el-GR" dirty="0"/>
              <a:t>1</a:t>
            </a:r>
            <a:r>
              <a:rPr lang="el-GR" dirty="0" smtClean="0"/>
              <a:t> </a:t>
            </a:r>
            <a:r>
              <a:rPr lang="el-GR" dirty="0"/>
              <a:t>από 6</a:t>
            </a:r>
            <a:r>
              <a:rPr lang="el-GR" dirty="0" smtClean="0"/>
              <a:t>)</a:t>
            </a:r>
            <a:endParaRPr lang="el-GR" dirty="0">
              <a:latin typeface="+mn-lt"/>
            </a:endParaRPr>
          </a:p>
        </p:txBody>
      </p:sp>
      <p:sp>
        <p:nvSpPr>
          <p:cNvPr id="2" name="Ορθογώνιο 1" descr="Το DNA αποτελείται από τις βάσεις,&#10;Aδενίνη (Α), Γουανίνη (G), Κυτοσίνη (C), Θυμίνη (Τ).&#10;"/>
          <p:cNvSpPr/>
          <p:nvPr/>
        </p:nvSpPr>
        <p:spPr>
          <a:xfrm>
            <a:off x="467544" y="1373867"/>
            <a:ext cx="8219256" cy="830997"/>
          </a:xfrm>
          <a:prstGeom prst="rect">
            <a:avLst/>
          </a:prstGeom>
        </p:spPr>
        <p:txBody>
          <a:bodyPr wrap="square">
            <a:spAutoFit/>
          </a:bodyPr>
          <a:lstStyle/>
          <a:p>
            <a:pPr lvl="0"/>
            <a:r>
              <a:rPr lang="el-GR" sz="2400" dirty="0"/>
              <a:t>Το </a:t>
            </a:r>
            <a:r>
              <a:rPr lang="en-US" sz="2400" dirty="0"/>
              <a:t>DNA </a:t>
            </a:r>
            <a:r>
              <a:rPr lang="el-GR" sz="2400" dirty="0"/>
              <a:t>αποτελείται από τις βάσεις:</a:t>
            </a:r>
          </a:p>
          <a:p>
            <a:pPr marL="342900" lvl="0" indent="-342900">
              <a:buFont typeface="Wingdings" panose="05000000000000000000" pitchFamily="2" charset="2"/>
              <a:buChar char="§"/>
            </a:pPr>
            <a:r>
              <a:rPr lang="en-US" sz="2400" dirty="0"/>
              <a:t>A</a:t>
            </a:r>
            <a:r>
              <a:rPr lang="el-GR" sz="2400" dirty="0" err="1"/>
              <a:t>δενίνη</a:t>
            </a:r>
            <a:r>
              <a:rPr lang="el-GR" sz="2400" dirty="0"/>
              <a:t> (Α), </a:t>
            </a:r>
            <a:r>
              <a:rPr lang="el-GR" sz="2400" dirty="0" err="1"/>
              <a:t>Γουανίνη</a:t>
            </a:r>
            <a:r>
              <a:rPr lang="el-GR" sz="2400" dirty="0"/>
              <a:t> </a:t>
            </a:r>
            <a:r>
              <a:rPr lang="en-US" sz="2400" dirty="0"/>
              <a:t>(G), </a:t>
            </a:r>
            <a:r>
              <a:rPr lang="el-GR" sz="2400" dirty="0" err="1"/>
              <a:t>Κυτοσίνη</a:t>
            </a:r>
            <a:r>
              <a:rPr lang="el-GR" sz="2400" dirty="0"/>
              <a:t> (</a:t>
            </a:r>
            <a:r>
              <a:rPr lang="en-US" sz="2400" dirty="0"/>
              <a:t>C), </a:t>
            </a:r>
            <a:r>
              <a:rPr lang="el-GR" sz="2400" dirty="0" err="1"/>
              <a:t>Θυμίνη</a:t>
            </a:r>
            <a:r>
              <a:rPr lang="el-GR" sz="2400" dirty="0"/>
              <a:t> (Τ)</a:t>
            </a:r>
            <a:endParaRPr lang="en-US" sz="2400" dirty="0"/>
          </a:p>
        </p:txBody>
      </p:sp>
      <p:pic>
        <p:nvPicPr>
          <p:cNvPr id="10" name="Picture 6" descr="http://www.uic.edu/classes/phys/phys461/phys450/ANJUM04/DNA_helix.jpg"/>
          <p:cNvPicPr>
            <a:picLocks noChangeAspect="1" noChangeArrowheads="1"/>
          </p:cNvPicPr>
          <p:nvPr/>
        </p:nvPicPr>
        <p:blipFill>
          <a:blip r:embed="rId4" cstate="print"/>
          <a:srcRect/>
          <a:stretch>
            <a:fillRect/>
          </a:stretch>
        </p:blipFill>
        <p:spPr bwMode="auto">
          <a:xfrm>
            <a:off x="467543" y="3278086"/>
            <a:ext cx="4859489" cy="1802481"/>
          </a:xfrm>
          <a:prstGeom prst="rect">
            <a:avLst/>
          </a:prstGeom>
          <a:noFill/>
        </p:spPr>
      </p:pic>
      <p:pic>
        <p:nvPicPr>
          <p:cNvPr id="8" name="Picture 4" descr="http://www.uic.edu/classes/phys/phys461/phys450/ANJUM04/DNA_bbone.jpg"/>
          <p:cNvPicPr>
            <a:picLocks noChangeAspect="1" noChangeArrowheads="1"/>
          </p:cNvPicPr>
          <p:nvPr/>
        </p:nvPicPr>
        <p:blipFill>
          <a:blip r:embed="rId5" cstate="print"/>
          <a:srcRect/>
          <a:stretch>
            <a:fillRect/>
          </a:stretch>
        </p:blipFill>
        <p:spPr bwMode="auto">
          <a:xfrm>
            <a:off x="5292080" y="2852936"/>
            <a:ext cx="3456384" cy="2803695"/>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Γενετικά κριτήρια ταξινόμησης </a:t>
            </a:r>
            <a:r>
              <a:rPr lang="el-GR" u="sng" dirty="0">
                <a:solidFill>
                  <a:srgbClr val="FFC000"/>
                </a:solidFill>
              </a:rPr>
              <a:t/>
            </a:r>
            <a:br>
              <a:rPr lang="el-GR" u="sng" dirty="0">
                <a:solidFill>
                  <a:srgbClr val="FFC000"/>
                </a:solidFill>
              </a:rPr>
            </a:br>
            <a:r>
              <a:rPr lang="el-GR" dirty="0" smtClean="0"/>
              <a:t>(2 </a:t>
            </a:r>
            <a:r>
              <a:rPr lang="el-GR" dirty="0"/>
              <a:t>από </a:t>
            </a:r>
            <a:r>
              <a:rPr lang="el-GR" dirty="0" smtClean="0"/>
              <a:t>6)</a:t>
            </a:r>
            <a:endParaRPr lang="el-GR" dirty="0">
              <a:latin typeface="+mn-lt"/>
            </a:endParaRPr>
          </a:p>
        </p:txBody>
      </p:sp>
      <p:sp>
        <p:nvSpPr>
          <p:cNvPr id="2" name="Ορθογώνιο 1" descr="Σύνθεση (βάσεων) DNA (επί τοις εκατό G σύν C) ως κριτήριο φυλογεντικής ταξινόμησης (δημιουργία φυλογενετικών δένδρων). &#10;"/>
          <p:cNvSpPr/>
          <p:nvPr/>
        </p:nvSpPr>
        <p:spPr>
          <a:xfrm>
            <a:off x="467544" y="1412776"/>
            <a:ext cx="8219256" cy="830997"/>
          </a:xfrm>
          <a:prstGeom prst="rect">
            <a:avLst/>
          </a:prstGeom>
        </p:spPr>
        <p:txBody>
          <a:bodyPr wrap="square">
            <a:spAutoFit/>
          </a:bodyPr>
          <a:lstStyle/>
          <a:p>
            <a:pPr marL="342900" lvl="0" indent="-342900">
              <a:buFont typeface="Wingdings" panose="05000000000000000000" pitchFamily="2" charset="2"/>
              <a:buChar char="§"/>
            </a:pPr>
            <a:r>
              <a:rPr lang="el-GR" sz="2400" dirty="0"/>
              <a:t>Σύνθεση (βάσεων) </a:t>
            </a:r>
            <a:r>
              <a:rPr lang="en-US" sz="2400" dirty="0"/>
              <a:t>DNA</a:t>
            </a:r>
            <a:r>
              <a:rPr lang="el-GR" sz="2400" dirty="0"/>
              <a:t> (</a:t>
            </a:r>
            <a:r>
              <a:rPr lang="en-US" sz="2400" dirty="0"/>
              <a:t>% G+C) </a:t>
            </a:r>
            <a:r>
              <a:rPr lang="el-GR" sz="2400" dirty="0"/>
              <a:t>ως κριτήριο </a:t>
            </a:r>
            <a:r>
              <a:rPr lang="el-GR" sz="2400" dirty="0" err="1"/>
              <a:t>φυλογεντικής</a:t>
            </a:r>
            <a:r>
              <a:rPr lang="el-GR" sz="2400" dirty="0"/>
              <a:t> </a:t>
            </a:r>
            <a:r>
              <a:rPr lang="el-GR" sz="2400" dirty="0" smtClean="0"/>
              <a:t>ταξινόμησης </a:t>
            </a:r>
            <a:r>
              <a:rPr lang="el-GR" sz="2400" dirty="0"/>
              <a:t>(δημιουργία φυλογενετικών δένδρων</a:t>
            </a:r>
            <a:r>
              <a:rPr lang="el-GR" sz="2400" dirty="0" smtClean="0"/>
              <a:t>).</a:t>
            </a:r>
            <a:r>
              <a:rPr lang="en-US" sz="2400" dirty="0" smtClean="0"/>
              <a:t> </a:t>
            </a:r>
            <a:endParaRPr lang="el-GR" sz="2400" dirty="0"/>
          </a:p>
        </p:txBody>
      </p:sp>
      <p:pic>
        <p:nvPicPr>
          <p:cNvPr id="6" name="Picture 4" descr="http://post.queensu.ca/%7Eforsdyke/images/chi02fg1.gif"/>
          <p:cNvPicPr>
            <a:picLocks noChangeAspect="1" noChangeArrowheads="1"/>
          </p:cNvPicPr>
          <p:nvPr/>
        </p:nvPicPr>
        <p:blipFill>
          <a:blip r:embed="rId4" cstate="print"/>
          <a:srcRect/>
          <a:stretch>
            <a:fillRect/>
          </a:stretch>
        </p:blipFill>
        <p:spPr bwMode="auto">
          <a:xfrm>
            <a:off x="539552" y="2492896"/>
            <a:ext cx="4352423" cy="3376797"/>
          </a:xfrm>
          <a:prstGeom prst="rect">
            <a:avLst/>
          </a:prstGeom>
          <a:noFill/>
        </p:spPr>
      </p:pic>
      <p:pic>
        <p:nvPicPr>
          <p:cNvPr id="8" name="Picture 2" descr="https://www.bio.cmu.edu/courses/03441/TermPapers/99TermPapers/GenEvo/figure1.JPG"/>
          <p:cNvPicPr>
            <a:picLocks noChangeAspect="1" noChangeArrowheads="1"/>
          </p:cNvPicPr>
          <p:nvPr/>
        </p:nvPicPr>
        <p:blipFill>
          <a:blip r:embed="rId5" cstate="print"/>
          <a:srcRect/>
          <a:stretch>
            <a:fillRect/>
          </a:stretch>
        </p:blipFill>
        <p:spPr bwMode="auto">
          <a:xfrm>
            <a:off x="5148064" y="2285838"/>
            <a:ext cx="3461555" cy="4095490"/>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smtClean="0"/>
              <a:t>Ταξινόμηση μικροοργανισμών (με έμφαση στα βακτήρια) σε Τάξεις, Οικογένειες, Γένη, Είδη, κλπ. Ταξινόμηση μικροβίων με βάση μορφολογικά, φυσιολογικά, βιοχημικά, γενετικά και άλλα κριτήρια. </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Γενετικά κριτήρια ταξινόμησης </a:t>
            </a:r>
            <a:r>
              <a:rPr lang="el-GR" u="sng" dirty="0">
                <a:solidFill>
                  <a:srgbClr val="FFC000"/>
                </a:solidFill>
              </a:rPr>
              <a:t/>
            </a:r>
            <a:br>
              <a:rPr lang="el-GR" u="sng" dirty="0">
                <a:solidFill>
                  <a:srgbClr val="FFC000"/>
                </a:solidFill>
              </a:rPr>
            </a:br>
            <a:r>
              <a:rPr lang="el-GR" dirty="0" smtClean="0"/>
              <a:t>(3 </a:t>
            </a:r>
            <a:r>
              <a:rPr lang="el-GR" dirty="0"/>
              <a:t>από </a:t>
            </a:r>
            <a:r>
              <a:rPr lang="el-GR" dirty="0" smtClean="0"/>
              <a:t>6)</a:t>
            </a:r>
            <a:endParaRPr lang="el-GR" dirty="0">
              <a:latin typeface="+mn-lt"/>
            </a:endParaRPr>
          </a:p>
        </p:txBody>
      </p:sp>
      <p:sp>
        <p:nvSpPr>
          <p:cNvPr id="2" name="Ορθογώνιο 1" descr="Σύνθεση (βάσεων) DNA (επί τοις εκατό G+C). &#10;"/>
          <p:cNvSpPr/>
          <p:nvPr/>
        </p:nvSpPr>
        <p:spPr>
          <a:xfrm>
            <a:off x="467544" y="1412776"/>
            <a:ext cx="8219256" cy="461665"/>
          </a:xfrm>
          <a:prstGeom prst="rect">
            <a:avLst/>
          </a:prstGeom>
        </p:spPr>
        <p:txBody>
          <a:bodyPr wrap="square">
            <a:spAutoFit/>
          </a:bodyPr>
          <a:lstStyle/>
          <a:p>
            <a:pPr lvl="0"/>
            <a:r>
              <a:rPr lang="el-GR" sz="2400" dirty="0"/>
              <a:t>Σύνθεση (βάσεων) </a:t>
            </a:r>
            <a:r>
              <a:rPr lang="en-US" sz="2400" dirty="0"/>
              <a:t>DNA</a:t>
            </a:r>
            <a:r>
              <a:rPr lang="el-GR" sz="2400" dirty="0"/>
              <a:t> (%</a:t>
            </a:r>
            <a:r>
              <a:rPr lang="en-US" sz="2400" dirty="0"/>
              <a:t>G+C</a:t>
            </a:r>
            <a:r>
              <a:rPr lang="en-US" sz="2400" dirty="0" smtClean="0"/>
              <a:t>)</a:t>
            </a:r>
            <a:r>
              <a:rPr lang="el-GR" sz="2400" dirty="0" smtClean="0"/>
              <a:t>.</a:t>
            </a:r>
            <a:r>
              <a:rPr lang="en-US" sz="2400" dirty="0" smtClean="0"/>
              <a:t> </a:t>
            </a:r>
            <a:endParaRPr lang="el-GR" sz="2400" dirty="0"/>
          </a:p>
        </p:txBody>
      </p:sp>
      <p:pic>
        <p:nvPicPr>
          <p:cNvPr id="6" name="Picture 2" descr="http://1.bp.blogspot.com/_TUHmd6aLkE0/TGFB186CN1I/AAAAAAAAAK0/UrnLku4ntbI/s1600/GC-vs-size.jpg"/>
          <p:cNvPicPr>
            <a:picLocks noChangeAspect="1" noChangeArrowheads="1"/>
          </p:cNvPicPr>
          <p:nvPr/>
        </p:nvPicPr>
        <p:blipFill>
          <a:blip r:embed="rId4" cstate="print"/>
          <a:srcRect/>
          <a:stretch>
            <a:fillRect/>
          </a:stretch>
        </p:blipFill>
        <p:spPr bwMode="auto">
          <a:xfrm>
            <a:off x="1986348" y="1874441"/>
            <a:ext cx="5393964" cy="4573612"/>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50</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Γενετικά κριτήρια ταξινόμησης </a:t>
            </a:r>
            <a:r>
              <a:rPr lang="el-GR" u="sng" dirty="0">
                <a:solidFill>
                  <a:srgbClr val="FFC000"/>
                </a:solidFill>
              </a:rPr>
              <a:t/>
            </a:r>
            <a:br>
              <a:rPr lang="el-GR" u="sng" dirty="0">
                <a:solidFill>
                  <a:srgbClr val="FFC000"/>
                </a:solidFill>
              </a:rPr>
            </a:br>
            <a:r>
              <a:rPr lang="el-GR" dirty="0" smtClean="0"/>
              <a:t>(4 </a:t>
            </a:r>
            <a:r>
              <a:rPr lang="el-GR" dirty="0"/>
              <a:t>από </a:t>
            </a:r>
            <a:r>
              <a:rPr lang="el-GR" dirty="0" smtClean="0"/>
              <a:t>6)</a:t>
            </a:r>
            <a:endParaRPr lang="el-GR" dirty="0">
              <a:latin typeface="+mn-lt"/>
            </a:endParaRPr>
          </a:p>
        </p:txBody>
      </p:sp>
      <p:pic>
        <p:nvPicPr>
          <p:cNvPr id="6" name="Picture 8" descr="http://www.oocities.org/researchtriangle/node/5345/jpg_files/reykfig5.jpg"/>
          <p:cNvPicPr>
            <a:picLocks noChangeAspect="1" noChangeArrowheads="1"/>
          </p:cNvPicPr>
          <p:nvPr/>
        </p:nvPicPr>
        <p:blipFill>
          <a:blip r:embed="rId4" cstate="print"/>
          <a:srcRect/>
          <a:stretch>
            <a:fillRect/>
          </a:stretch>
        </p:blipFill>
        <p:spPr bwMode="auto">
          <a:xfrm>
            <a:off x="3029200" y="1484784"/>
            <a:ext cx="3559024" cy="4907182"/>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51</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Γενετικά κριτήρια ταξινόμησης </a:t>
            </a:r>
            <a:r>
              <a:rPr lang="el-GR" u="sng" dirty="0">
                <a:solidFill>
                  <a:srgbClr val="FFC000"/>
                </a:solidFill>
              </a:rPr>
              <a:t/>
            </a:r>
            <a:br>
              <a:rPr lang="el-GR" u="sng" dirty="0">
                <a:solidFill>
                  <a:srgbClr val="FFC000"/>
                </a:solidFill>
              </a:rPr>
            </a:br>
            <a:r>
              <a:rPr lang="el-GR" dirty="0" smtClean="0"/>
              <a:t>(5 </a:t>
            </a:r>
            <a:r>
              <a:rPr lang="el-GR" dirty="0"/>
              <a:t>από </a:t>
            </a:r>
            <a:r>
              <a:rPr lang="el-GR" dirty="0" smtClean="0"/>
              <a:t>6)</a:t>
            </a:r>
            <a:endParaRPr lang="el-GR" dirty="0">
              <a:latin typeface="+mn-lt"/>
            </a:endParaRPr>
          </a:p>
        </p:txBody>
      </p:sp>
      <p:sp>
        <p:nvSpPr>
          <p:cNvPr id="2" name="Ορθογώνιο 1" descr="To ριβοσωμικό RNA είναι σταθερό σε κάθε μικροοργανισμό (δεν υπόκειται σε μεταλλάξεις) και δείχνει την εξελικτική πορεία,&#10;Σύνθεση Ριβοσωμικού RNA: το 23 S r RNA με ~3000 νουκλεοτίδια και το 16 S r RNA με ~1,540 νουκλεοτίδια,&#10;16 S r RNA: μικρό μόριο και εύκολο να αναπαραχθεί με την αλυσιδωτή αντίδραση πολυμεράσης (PCR).&#10;"/>
          <p:cNvSpPr/>
          <p:nvPr>
            <p:custDataLst>
              <p:tags r:id="rId2"/>
            </p:custDataLst>
          </p:nvPr>
        </p:nvSpPr>
        <p:spPr>
          <a:xfrm>
            <a:off x="467544" y="1340768"/>
            <a:ext cx="8219256" cy="2308324"/>
          </a:xfrm>
          <a:prstGeom prst="rect">
            <a:avLst/>
          </a:prstGeom>
        </p:spPr>
        <p:txBody>
          <a:bodyPr wrap="square">
            <a:spAutoFit/>
          </a:bodyPr>
          <a:lstStyle/>
          <a:p>
            <a:pPr marL="342900" lvl="0" indent="-342900">
              <a:buFont typeface="Wingdings" panose="05000000000000000000" pitchFamily="2" charset="2"/>
              <a:buChar char="§"/>
            </a:pPr>
            <a:r>
              <a:rPr lang="en-US" sz="2400" dirty="0"/>
              <a:t>To </a:t>
            </a:r>
            <a:r>
              <a:rPr lang="el-GR" sz="2400" dirty="0" err="1"/>
              <a:t>ριβοσωμικό</a:t>
            </a:r>
            <a:r>
              <a:rPr lang="el-GR" sz="2400" dirty="0"/>
              <a:t> </a:t>
            </a:r>
            <a:r>
              <a:rPr lang="en-US" sz="2400" dirty="0"/>
              <a:t>RNA </a:t>
            </a:r>
            <a:r>
              <a:rPr lang="el-GR" sz="2400" dirty="0"/>
              <a:t>είναι σταθερό σε κάθε μ/ο (δεν υπόκειται σε μεταλλάξεις) και δείχνει την εξελικτική </a:t>
            </a:r>
            <a:r>
              <a:rPr lang="el-GR" sz="2400" dirty="0" smtClean="0"/>
              <a:t>πορεία,</a:t>
            </a:r>
            <a:endParaRPr lang="en-US" sz="2400" dirty="0"/>
          </a:p>
          <a:p>
            <a:pPr marL="342900" lvl="0" indent="-342900">
              <a:buFont typeface="Wingdings" panose="05000000000000000000" pitchFamily="2" charset="2"/>
              <a:buChar char="§"/>
            </a:pPr>
            <a:r>
              <a:rPr lang="el-GR" sz="2400" dirty="0"/>
              <a:t>Σύνθεση </a:t>
            </a:r>
            <a:r>
              <a:rPr lang="el-GR" sz="2400" dirty="0" err="1"/>
              <a:t>Ριβοσωμικού</a:t>
            </a:r>
            <a:r>
              <a:rPr lang="el-GR" sz="2400" dirty="0"/>
              <a:t> </a:t>
            </a:r>
            <a:r>
              <a:rPr lang="en-US" sz="2400" dirty="0"/>
              <a:t>RNA</a:t>
            </a:r>
            <a:r>
              <a:rPr lang="el-GR" sz="2400" dirty="0"/>
              <a:t>: το </a:t>
            </a:r>
            <a:r>
              <a:rPr lang="en-US" sz="2400" dirty="0"/>
              <a:t>23S </a:t>
            </a:r>
            <a:r>
              <a:rPr lang="en-US" sz="2400" dirty="0" err="1"/>
              <a:t>rRNA</a:t>
            </a:r>
            <a:r>
              <a:rPr lang="en-US" sz="2400" dirty="0"/>
              <a:t> </a:t>
            </a:r>
            <a:r>
              <a:rPr lang="el-GR" sz="2400" dirty="0"/>
              <a:t>με </a:t>
            </a:r>
            <a:r>
              <a:rPr lang="en-US" sz="2400" dirty="0"/>
              <a:t>~</a:t>
            </a:r>
            <a:r>
              <a:rPr lang="en-US" sz="2400" dirty="0" smtClean="0"/>
              <a:t>3000 </a:t>
            </a:r>
            <a:r>
              <a:rPr lang="el-GR" sz="2400" dirty="0" err="1"/>
              <a:t>νουκλεοτίδια</a:t>
            </a:r>
            <a:r>
              <a:rPr lang="el-GR" sz="2400" dirty="0"/>
              <a:t> και το </a:t>
            </a:r>
            <a:r>
              <a:rPr lang="en-US" sz="2400" dirty="0"/>
              <a:t>16S </a:t>
            </a:r>
            <a:r>
              <a:rPr lang="en-US" sz="2400" dirty="0" err="1"/>
              <a:t>rRNA</a:t>
            </a:r>
            <a:r>
              <a:rPr lang="en-US" sz="2400" dirty="0"/>
              <a:t> </a:t>
            </a:r>
            <a:r>
              <a:rPr lang="el-GR" sz="2400" dirty="0"/>
              <a:t>με </a:t>
            </a:r>
            <a:r>
              <a:rPr lang="en-US" sz="2400" dirty="0"/>
              <a:t>~1,5</a:t>
            </a:r>
            <a:r>
              <a:rPr lang="el-GR" sz="2400" dirty="0"/>
              <a:t>40 </a:t>
            </a:r>
            <a:r>
              <a:rPr lang="el-GR" sz="2400" dirty="0" err="1" smtClean="0"/>
              <a:t>νουκλεοτίδια</a:t>
            </a:r>
            <a:r>
              <a:rPr lang="el-GR" sz="2400" dirty="0" smtClean="0"/>
              <a:t>,</a:t>
            </a:r>
            <a:endParaRPr lang="el-GR" sz="2400" dirty="0"/>
          </a:p>
          <a:p>
            <a:pPr marL="342900" lvl="0" indent="-342900">
              <a:buFont typeface="Wingdings" panose="05000000000000000000" pitchFamily="2" charset="2"/>
              <a:buChar char="§"/>
            </a:pPr>
            <a:r>
              <a:rPr lang="el-GR" sz="2400" dirty="0">
                <a:sym typeface="Symbol" pitchFamily="18" charset="2"/>
              </a:rPr>
              <a:t>16</a:t>
            </a:r>
            <a:r>
              <a:rPr lang="en-US" sz="2400" dirty="0">
                <a:sym typeface="Symbol" pitchFamily="18" charset="2"/>
              </a:rPr>
              <a:t>S </a:t>
            </a:r>
            <a:r>
              <a:rPr lang="en-US" sz="2400" dirty="0" err="1">
                <a:sym typeface="Symbol" pitchFamily="18" charset="2"/>
              </a:rPr>
              <a:t>rRNA</a:t>
            </a:r>
            <a:r>
              <a:rPr lang="en-US" sz="2400" dirty="0">
                <a:sym typeface="Symbol" pitchFamily="18" charset="2"/>
              </a:rPr>
              <a:t>: </a:t>
            </a:r>
            <a:r>
              <a:rPr lang="el-GR" sz="2400" dirty="0">
                <a:sym typeface="Symbol" pitchFamily="18" charset="2"/>
              </a:rPr>
              <a:t>μικρό μόριο και εύκολο να αναπαραχθεί με την αλυσιδωτή αντίδραση </a:t>
            </a:r>
            <a:r>
              <a:rPr lang="el-GR" sz="2400" dirty="0" err="1">
                <a:sym typeface="Symbol" pitchFamily="18" charset="2"/>
              </a:rPr>
              <a:t>πολυμεράσης</a:t>
            </a:r>
            <a:r>
              <a:rPr lang="el-GR" sz="2400" dirty="0">
                <a:sym typeface="Symbol" pitchFamily="18" charset="2"/>
              </a:rPr>
              <a:t> </a:t>
            </a:r>
            <a:r>
              <a:rPr lang="en-US" sz="2400" dirty="0">
                <a:sym typeface="Symbol" pitchFamily="18" charset="2"/>
              </a:rPr>
              <a:t>(PCR</a:t>
            </a:r>
            <a:r>
              <a:rPr lang="en-US" sz="2400" dirty="0" smtClean="0">
                <a:sym typeface="Symbol" pitchFamily="18" charset="2"/>
              </a:rPr>
              <a:t>)</a:t>
            </a:r>
            <a:r>
              <a:rPr lang="el-GR" sz="2400" dirty="0" smtClean="0">
                <a:sym typeface="Symbol" pitchFamily="18" charset="2"/>
              </a:rPr>
              <a:t>.</a:t>
            </a:r>
            <a:endParaRPr lang="en-US" sz="2400" dirty="0">
              <a:sym typeface="Symbol" pitchFamily="18" charset="2"/>
            </a:endParaRPr>
          </a:p>
        </p:txBody>
      </p:sp>
      <p:pic>
        <p:nvPicPr>
          <p:cNvPr id="6" name="Picture 4" descr="http://www.uic.edu/classes/phys/phys461/phys450/ANJUM04/RNA_sstrand.jpg"/>
          <p:cNvPicPr>
            <a:picLocks noChangeAspect="1" noChangeArrowheads="1"/>
          </p:cNvPicPr>
          <p:nvPr/>
        </p:nvPicPr>
        <p:blipFill>
          <a:blip r:embed="rId5" cstate="print"/>
          <a:srcRect/>
          <a:stretch>
            <a:fillRect/>
          </a:stretch>
        </p:blipFill>
        <p:spPr bwMode="auto">
          <a:xfrm>
            <a:off x="958311" y="3712767"/>
            <a:ext cx="3109633" cy="2741387"/>
          </a:xfrm>
          <a:prstGeom prst="rect">
            <a:avLst/>
          </a:prstGeom>
          <a:noFill/>
        </p:spPr>
      </p:pic>
      <p:pic>
        <p:nvPicPr>
          <p:cNvPr id="8" name="Picture 8" descr="http://www.bacterialphylogeny.com/img/overview/16SrRNATree_color.gif"/>
          <p:cNvPicPr>
            <a:picLocks noChangeAspect="1" noChangeArrowheads="1"/>
          </p:cNvPicPr>
          <p:nvPr/>
        </p:nvPicPr>
        <p:blipFill>
          <a:blip r:embed="rId6" cstate="print"/>
          <a:srcRect/>
          <a:stretch>
            <a:fillRect/>
          </a:stretch>
        </p:blipFill>
        <p:spPr bwMode="auto">
          <a:xfrm>
            <a:off x="5004048" y="3708412"/>
            <a:ext cx="3296164" cy="2744924"/>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52</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Γενετικά κριτήρια ταξινόμησης </a:t>
            </a:r>
            <a:r>
              <a:rPr lang="el-GR" u="sng" dirty="0">
                <a:solidFill>
                  <a:srgbClr val="FFC000"/>
                </a:solidFill>
              </a:rPr>
              <a:t/>
            </a:r>
            <a:br>
              <a:rPr lang="el-GR" u="sng" dirty="0">
                <a:solidFill>
                  <a:srgbClr val="FFC000"/>
                </a:solidFill>
              </a:rPr>
            </a:br>
            <a:r>
              <a:rPr lang="el-GR" dirty="0" smtClean="0"/>
              <a:t>(6 </a:t>
            </a:r>
            <a:r>
              <a:rPr lang="el-GR" dirty="0"/>
              <a:t>από </a:t>
            </a:r>
            <a:r>
              <a:rPr lang="el-GR" dirty="0" smtClean="0"/>
              <a:t>6)</a:t>
            </a:r>
            <a:endParaRPr lang="el-GR" dirty="0">
              <a:latin typeface="+mn-lt"/>
            </a:endParaRPr>
          </a:p>
        </p:txBody>
      </p:sp>
      <p:pic>
        <p:nvPicPr>
          <p:cNvPr id="6" name="Picture 2" descr="http://www.uic.edu/classes/phys/phys461/phys450/ANJUM04/ribosome.jpg"/>
          <p:cNvPicPr>
            <a:picLocks noChangeAspect="1" noChangeArrowheads="1"/>
          </p:cNvPicPr>
          <p:nvPr/>
        </p:nvPicPr>
        <p:blipFill>
          <a:blip r:embed="rId4" cstate="print"/>
          <a:srcRect/>
          <a:stretch>
            <a:fillRect/>
          </a:stretch>
        </p:blipFill>
        <p:spPr bwMode="auto">
          <a:xfrm>
            <a:off x="1331640" y="1401294"/>
            <a:ext cx="3131840" cy="5076475"/>
          </a:xfrm>
          <a:prstGeom prst="rect">
            <a:avLst/>
          </a:prstGeom>
          <a:noFill/>
        </p:spPr>
      </p:pic>
      <p:pic>
        <p:nvPicPr>
          <p:cNvPr id="8" name="Picture 6" descr="http://www.nature.com/nrg/journal/v6/n11/images/nrg1709-i1.jpg"/>
          <p:cNvPicPr>
            <a:picLocks noChangeAspect="1" noChangeArrowheads="1"/>
          </p:cNvPicPr>
          <p:nvPr/>
        </p:nvPicPr>
        <p:blipFill>
          <a:blip r:embed="rId5" cstate="print"/>
          <a:srcRect/>
          <a:stretch>
            <a:fillRect/>
          </a:stretch>
        </p:blipFill>
        <p:spPr bwMode="auto">
          <a:xfrm>
            <a:off x="5221306" y="1283141"/>
            <a:ext cx="2663788" cy="5193196"/>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53</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err="1" smtClean="0"/>
              <a:t>Αντιγονικά</a:t>
            </a:r>
            <a:r>
              <a:rPr lang="el-GR" dirty="0" smtClean="0"/>
              <a:t> </a:t>
            </a:r>
            <a:r>
              <a:rPr lang="el-GR" dirty="0"/>
              <a:t>κριτήρια ταξινόμησης </a:t>
            </a:r>
            <a:r>
              <a:rPr lang="el-GR" u="sng" dirty="0">
                <a:solidFill>
                  <a:srgbClr val="FFC000"/>
                </a:solidFill>
              </a:rPr>
              <a:t/>
            </a:r>
            <a:br>
              <a:rPr lang="el-GR" u="sng" dirty="0">
                <a:solidFill>
                  <a:srgbClr val="FFC000"/>
                </a:solidFill>
              </a:rPr>
            </a:br>
            <a:r>
              <a:rPr lang="el-GR" dirty="0" smtClean="0"/>
              <a:t>(1 </a:t>
            </a:r>
            <a:r>
              <a:rPr lang="el-GR" dirty="0"/>
              <a:t>από </a:t>
            </a:r>
            <a:r>
              <a:rPr lang="el-GR" dirty="0" smtClean="0"/>
              <a:t>2)</a:t>
            </a:r>
            <a:endParaRPr lang="el-GR" dirty="0">
              <a:latin typeface="+mn-lt"/>
            </a:endParaRPr>
          </a:p>
        </p:txBody>
      </p:sp>
      <p:sp>
        <p:nvSpPr>
          <p:cNvPr id="2" name="Ορθογώνιο 1" descr="Τρόποι έκφρασης παθογένειας: &#10;Παραγωγή τοξινών,&#10;Έκκριση αντιγόνων από το έλυτρο / κάψουλα,&#10;Αντιγονικά χαρακτηριστικά σε μαστίγια-βλεφαρίδες (πρωτεΐνες, λιποπολυσακχαρίτες).&#10;"/>
          <p:cNvSpPr/>
          <p:nvPr/>
        </p:nvSpPr>
        <p:spPr>
          <a:xfrm>
            <a:off x="467544" y="1484784"/>
            <a:ext cx="8219256" cy="1938992"/>
          </a:xfrm>
          <a:prstGeom prst="rect">
            <a:avLst/>
          </a:prstGeom>
        </p:spPr>
        <p:txBody>
          <a:bodyPr wrap="square">
            <a:spAutoFit/>
          </a:bodyPr>
          <a:lstStyle/>
          <a:p>
            <a:pPr lvl="0"/>
            <a:r>
              <a:rPr lang="el-GR" sz="2400" dirty="0"/>
              <a:t>Τρόποι έκφρασης </a:t>
            </a:r>
            <a:r>
              <a:rPr lang="el-GR" sz="2400" dirty="0" smtClean="0"/>
              <a:t>παθογένειας: </a:t>
            </a:r>
            <a:endParaRPr lang="el-GR" sz="2400" dirty="0"/>
          </a:p>
          <a:p>
            <a:pPr marL="342900" lvl="0" indent="-342900">
              <a:buFont typeface="Wingdings" panose="05000000000000000000" pitchFamily="2" charset="2"/>
              <a:buChar char="§"/>
            </a:pPr>
            <a:r>
              <a:rPr lang="el-GR" sz="2400" dirty="0"/>
              <a:t>Παραγωγή </a:t>
            </a:r>
            <a:r>
              <a:rPr lang="el-GR" sz="2400" dirty="0" smtClean="0"/>
              <a:t>τοξινών,</a:t>
            </a:r>
            <a:endParaRPr lang="el-GR" sz="2400" dirty="0"/>
          </a:p>
          <a:p>
            <a:pPr marL="342900" lvl="0" indent="-342900">
              <a:buFont typeface="Wingdings" panose="05000000000000000000" pitchFamily="2" charset="2"/>
              <a:buChar char="§"/>
            </a:pPr>
            <a:r>
              <a:rPr lang="el-GR" sz="2400" dirty="0"/>
              <a:t>Έκκριση αντιγόνων από το έλυτρο / </a:t>
            </a:r>
            <a:r>
              <a:rPr lang="el-GR" sz="2400" dirty="0" smtClean="0"/>
              <a:t>κάψουλα,</a:t>
            </a:r>
            <a:endParaRPr lang="el-GR" sz="2400" dirty="0"/>
          </a:p>
          <a:p>
            <a:pPr marL="342900" lvl="0" indent="-342900">
              <a:buFont typeface="Wingdings" panose="05000000000000000000" pitchFamily="2" charset="2"/>
              <a:buChar char="§"/>
            </a:pPr>
            <a:r>
              <a:rPr lang="el-GR" sz="2400" dirty="0" err="1"/>
              <a:t>Αντιγονικά</a:t>
            </a:r>
            <a:r>
              <a:rPr lang="el-GR" sz="2400" dirty="0"/>
              <a:t> χαρακτηριστικά σε μαστίγια-βλεφαρίδες (πρωτεΐνες, </a:t>
            </a:r>
            <a:r>
              <a:rPr lang="el-GR" sz="2400" dirty="0" err="1"/>
              <a:t>λιποπολυσακχαρίτες</a:t>
            </a:r>
            <a:r>
              <a:rPr lang="el-GR" sz="2400" dirty="0" smtClean="0"/>
              <a:t>).</a:t>
            </a:r>
            <a:endParaRPr lang="el-GR" sz="2400" dirty="0"/>
          </a:p>
        </p:txBody>
      </p:sp>
      <p:pic>
        <p:nvPicPr>
          <p:cNvPr id="6" name="Picture 4" descr="http://www.ecl-lab.com/contribute_images/Ecoli_EN.jpg"/>
          <p:cNvPicPr>
            <a:picLocks noChangeAspect="1" noChangeArrowheads="1"/>
          </p:cNvPicPr>
          <p:nvPr/>
        </p:nvPicPr>
        <p:blipFill>
          <a:blip r:embed="rId4" cstate="print"/>
          <a:srcRect/>
          <a:stretch>
            <a:fillRect/>
          </a:stretch>
        </p:blipFill>
        <p:spPr bwMode="auto">
          <a:xfrm>
            <a:off x="467544" y="3429000"/>
            <a:ext cx="4689066" cy="2553174"/>
          </a:xfrm>
          <a:prstGeom prst="rect">
            <a:avLst/>
          </a:prstGeom>
          <a:noFill/>
        </p:spPr>
      </p:pic>
      <p:pic>
        <p:nvPicPr>
          <p:cNvPr id="8" name="Picture 6" descr="http://2007.igem.org/wiki/images/e/e4/BerkiGEM2007-ColiOuterSurface.gif"/>
          <p:cNvPicPr>
            <a:picLocks noChangeAspect="1" noChangeArrowheads="1"/>
          </p:cNvPicPr>
          <p:nvPr/>
        </p:nvPicPr>
        <p:blipFill>
          <a:blip r:embed="rId5" cstate="print"/>
          <a:srcRect/>
          <a:stretch>
            <a:fillRect/>
          </a:stretch>
        </p:blipFill>
        <p:spPr bwMode="auto">
          <a:xfrm>
            <a:off x="4889680" y="3423776"/>
            <a:ext cx="3797120" cy="2528900"/>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54</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838"/>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err="1"/>
              <a:t>Αντιγονικά</a:t>
            </a:r>
            <a:r>
              <a:rPr lang="el-GR" dirty="0"/>
              <a:t> κριτήρια ταξινόμησης </a:t>
            </a:r>
            <a:r>
              <a:rPr lang="el-GR" u="sng" dirty="0">
                <a:solidFill>
                  <a:srgbClr val="FFC000"/>
                </a:solidFill>
              </a:rPr>
              <a:t/>
            </a:r>
            <a:br>
              <a:rPr lang="el-GR" u="sng" dirty="0">
                <a:solidFill>
                  <a:srgbClr val="FFC000"/>
                </a:solidFill>
              </a:rPr>
            </a:br>
            <a:r>
              <a:rPr lang="el-GR" dirty="0" smtClean="0"/>
              <a:t>(2 </a:t>
            </a:r>
            <a:r>
              <a:rPr lang="el-GR" dirty="0"/>
              <a:t>από 2)</a:t>
            </a:r>
            <a:endParaRPr lang="el-GR" dirty="0">
              <a:latin typeface="+mn-lt"/>
            </a:endParaRPr>
          </a:p>
        </p:txBody>
      </p:sp>
      <p:pic>
        <p:nvPicPr>
          <p:cNvPr id="8" name="Picture 2" descr="http://www.biken.osaka-u.ac.jp/act/images/horiguchiB.png"/>
          <p:cNvPicPr>
            <a:picLocks noChangeAspect="1" noChangeArrowheads="1"/>
          </p:cNvPicPr>
          <p:nvPr/>
        </p:nvPicPr>
        <p:blipFill>
          <a:blip r:embed="rId4" cstate="print"/>
          <a:srcRect/>
          <a:stretch>
            <a:fillRect/>
          </a:stretch>
        </p:blipFill>
        <p:spPr bwMode="auto">
          <a:xfrm>
            <a:off x="1825724" y="1278262"/>
            <a:ext cx="5842620" cy="5175074"/>
          </a:xfrm>
          <a:prstGeom prst="rect">
            <a:avLst/>
          </a:prstGeom>
          <a:noFill/>
        </p:spPr>
      </p:pic>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55</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4525963"/>
          </a:xfrm>
        </p:spPr>
        <p:txBody>
          <a:bodyPr>
            <a:normAutofit fontScale="92500"/>
          </a:bodyPr>
          <a:lstStyle/>
          <a:p>
            <a:pPr>
              <a:buNone/>
            </a:pPr>
            <a:r>
              <a:rPr lang="en-US" altLang="el-GR" dirty="0" smtClean="0">
                <a:latin typeface="Calibri" panose="020F0502020204030204" pitchFamily="34" charset="0"/>
              </a:rPr>
              <a:t>    </a:t>
            </a:r>
            <a:r>
              <a:rPr lang="el-GR" altLang="el-GR" dirty="0" smtClean="0">
                <a:latin typeface="Calibri" panose="020F0502020204030204" pitchFamily="34" charset="0"/>
              </a:rPr>
              <a:t>Δηλώνεται </a:t>
            </a:r>
            <a:r>
              <a:rPr lang="el-GR" altLang="el-GR" dirty="0" smtClean="0">
                <a:latin typeface="Calibri" panose="020F0502020204030204" pitchFamily="34" charset="0"/>
              </a:rPr>
              <a:t>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a:t>
            </a:r>
            <a:r>
              <a:rPr lang="es-PR" altLang="el-GR" dirty="0" smtClean="0">
                <a:latin typeface="Calibri" panose="020F0502020204030204" pitchFamily="34" charset="0"/>
                <a:hlinkClick r:id="rId2"/>
              </a:rPr>
              <a:t>https://www.google.gr/imghp?hl=el&amp;tab=wi&amp;ei=Z2ktVv-1NYO5swHG2rH4Ag&amp;ved=0CBEQqi4oAQ</a:t>
            </a:r>
            <a:r>
              <a:rPr lang="el-GR" altLang="el-GR" dirty="0" smtClean="0">
                <a:latin typeface="Calibri" panose="020F0502020204030204" pitchFamily="34" charset="0"/>
              </a:rPr>
              <a:t> (εικόνες </a:t>
            </a:r>
            <a:r>
              <a:rPr lang="en-US" altLang="el-GR" dirty="0" smtClean="0">
                <a:latin typeface="Calibri" panose="020F0502020204030204" pitchFamily="34" charset="0"/>
              </a:rPr>
              <a:t>google.com)</a:t>
            </a:r>
            <a:r>
              <a:rPr lang="el-GR" altLang="el-GR" dirty="0" smtClean="0">
                <a:latin typeface="Calibri" panose="020F0502020204030204" pitchFamily="34" charset="0"/>
              </a:rPr>
              <a:t>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56</a:t>
            </a:fld>
            <a:endParaRPr lang="el-G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44624"/>
            <a:ext cx="8174484" cy="1152128"/>
          </a:xfrm>
        </p:spPr>
        <p:txBody>
          <a:bodyPr>
            <a:noAutofit/>
          </a:bodyPr>
          <a:lstStyle/>
          <a:p>
            <a:r>
              <a:rPr lang="el-GR" sz="4000" dirty="0"/>
              <a:t>Ταξινομικές βαθμίδες στο </a:t>
            </a:r>
            <a:r>
              <a:rPr lang="en-US" sz="4000" dirty="0" err="1" smtClean="0"/>
              <a:t>Bergey’s</a:t>
            </a:r>
            <a:r>
              <a:rPr lang="en-US" sz="4000" dirty="0" smtClean="0"/>
              <a:t> Manual of Systematic Bacteriology</a:t>
            </a:r>
            <a:endParaRPr lang="en-US" sz="4000" dirty="0">
              <a:latin typeface="+mn-lt"/>
              <a:cs typeface="Times New Roman" pitchFamily="18" charset="0"/>
            </a:endParaRPr>
          </a:p>
        </p:txBody>
      </p:sp>
      <p:sp>
        <p:nvSpPr>
          <p:cNvPr id="2" name="Ορθογώνιο 1" descr="Kingdom, (Bασίλειο) άνω κάτω τελεία Procaryote,&#10;Division, (Διαίρεση) άνω κάτω τελεία Bacteria,&#10;Part Number άνω κάτω τελεία παραδείγματος χάρην 14,&#10;Order, (Τάξη) άνω κάτω τελεία Gram plus cocci,&#10;Family, (Οικογένεια) άνω κάτω τελεία Streptococcaceae,&#10;Genus, (Γένος) άνω κάτω τελεία Streptococcus,&#10;Species, (Είδος) άνω κάτω τελεία thermophillus,&#10;Subspieces, (Υπoείδος) άνω κάτω τελεία ---,&#10;&#10;Βασικό διωνυμικό σύστημα ονοματολογίας (Γένος-είδος).&#10;"/>
          <p:cNvSpPr/>
          <p:nvPr>
            <p:custDataLst>
              <p:tags r:id="rId2"/>
            </p:custDataLst>
          </p:nvPr>
        </p:nvSpPr>
        <p:spPr>
          <a:xfrm>
            <a:off x="467544" y="1404059"/>
            <a:ext cx="8208912" cy="4832092"/>
          </a:xfrm>
          <a:prstGeom prst="rect">
            <a:avLst/>
          </a:prstGeom>
        </p:spPr>
        <p:txBody>
          <a:bodyPr wrap="square">
            <a:spAutoFit/>
          </a:bodyPr>
          <a:lstStyle/>
          <a:p>
            <a:pPr marL="457200" lvl="0" indent="-457200">
              <a:buFont typeface="Wingdings" panose="05000000000000000000" pitchFamily="2" charset="2"/>
              <a:buChar char="§"/>
            </a:pPr>
            <a:r>
              <a:rPr lang="en-US" sz="2800" dirty="0"/>
              <a:t>Kingdom(B</a:t>
            </a:r>
            <a:r>
              <a:rPr lang="el-GR" sz="2800" dirty="0" err="1"/>
              <a:t>ασίλειο</a:t>
            </a:r>
            <a:r>
              <a:rPr lang="el-GR" sz="2800" dirty="0"/>
              <a:t>)</a:t>
            </a:r>
            <a:r>
              <a:rPr lang="en-US" sz="2800" dirty="0" smtClean="0"/>
              <a:t>:</a:t>
            </a:r>
            <a:r>
              <a:rPr lang="el-GR" sz="2800" dirty="0" smtClean="0"/>
              <a:t> </a:t>
            </a:r>
            <a:r>
              <a:rPr lang="en-US" sz="2800" dirty="0" err="1" smtClean="0"/>
              <a:t>Procaryote</a:t>
            </a:r>
            <a:r>
              <a:rPr lang="el-GR" sz="2800" dirty="0" smtClean="0"/>
              <a:t>,</a:t>
            </a:r>
            <a:endParaRPr lang="el-GR" sz="2800" dirty="0"/>
          </a:p>
          <a:p>
            <a:pPr marL="457200" lvl="0" indent="-457200">
              <a:buFont typeface="Wingdings" panose="05000000000000000000" pitchFamily="2" charset="2"/>
              <a:buChar char="§"/>
            </a:pPr>
            <a:r>
              <a:rPr lang="en-US" sz="2800" dirty="0"/>
              <a:t>Division(</a:t>
            </a:r>
            <a:r>
              <a:rPr lang="el-GR" sz="2800" dirty="0"/>
              <a:t>Διαίρεση)</a:t>
            </a:r>
            <a:r>
              <a:rPr lang="en-US" sz="2800" dirty="0" smtClean="0"/>
              <a:t>:</a:t>
            </a:r>
            <a:r>
              <a:rPr lang="el-GR" sz="2800" dirty="0" smtClean="0"/>
              <a:t> </a:t>
            </a:r>
            <a:r>
              <a:rPr lang="en-US" sz="2800" dirty="0" smtClean="0"/>
              <a:t>Bacteria</a:t>
            </a:r>
            <a:r>
              <a:rPr lang="el-GR" sz="2800" dirty="0" smtClean="0"/>
              <a:t>,</a:t>
            </a:r>
            <a:endParaRPr lang="el-GR" sz="2800" dirty="0"/>
          </a:p>
          <a:p>
            <a:pPr marL="457200" lvl="0" indent="-457200">
              <a:buFont typeface="Wingdings" panose="05000000000000000000" pitchFamily="2" charset="2"/>
              <a:buChar char="§"/>
            </a:pPr>
            <a:r>
              <a:rPr lang="en-US" sz="2800" dirty="0"/>
              <a:t>Part No:</a:t>
            </a:r>
            <a:r>
              <a:rPr lang="el-GR" sz="2800" dirty="0"/>
              <a:t> </a:t>
            </a:r>
            <a:r>
              <a:rPr lang="el-GR" sz="2800" dirty="0" err="1"/>
              <a:t>π.χ</a:t>
            </a:r>
            <a:r>
              <a:rPr lang="el-GR" sz="2800" dirty="0"/>
              <a:t> </a:t>
            </a:r>
            <a:r>
              <a:rPr lang="el-GR" sz="2800" dirty="0" smtClean="0"/>
              <a:t>14,</a:t>
            </a:r>
            <a:endParaRPr lang="el-GR" sz="2800" dirty="0"/>
          </a:p>
          <a:p>
            <a:pPr marL="457200" lvl="0" indent="-457200">
              <a:buFont typeface="Wingdings" panose="05000000000000000000" pitchFamily="2" charset="2"/>
              <a:buChar char="§"/>
            </a:pPr>
            <a:r>
              <a:rPr lang="en-US" sz="2800" dirty="0"/>
              <a:t>Order(</a:t>
            </a:r>
            <a:r>
              <a:rPr lang="el-GR" sz="2800" dirty="0"/>
              <a:t>Τάξη)</a:t>
            </a:r>
            <a:r>
              <a:rPr lang="en-US" sz="2800" dirty="0"/>
              <a:t>:</a:t>
            </a:r>
            <a:r>
              <a:rPr lang="el-GR" sz="2800" dirty="0"/>
              <a:t> </a:t>
            </a:r>
            <a:r>
              <a:rPr lang="en-US" sz="2800" dirty="0"/>
              <a:t>Gram</a:t>
            </a:r>
            <a:r>
              <a:rPr lang="en-US" sz="2800" baseline="30000" dirty="0"/>
              <a:t>+</a:t>
            </a:r>
            <a:r>
              <a:rPr lang="en-US" sz="2800" dirty="0"/>
              <a:t> </a:t>
            </a:r>
            <a:r>
              <a:rPr lang="en-US" sz="2800" dirty="0" smtClean="0"/>
              <a:t>cocci</a:t>
            </a:r>
            <a:r>
              <a:rPr lang="el-GR" sz="2800" dirty="0" smtClean="0"/>
              <a:t>,</a:t>
            </a:r>
            <a:endParaRPr lang="el-GR" sz="2800" dirty="0"/>
          </a:p>
          <a:p>
            <a:pPr marL="457200" lvl="0" indent="-457200">
              <a:buFont typeface="Wingdings" panose="05000000000000000000" pitchFamily="2" charset="2"/>
              <a:buChar char="§"/>
            </a:pPr>
            <a:r>
              <a:rPr lang="en-US" sz="2800" dirty="0"/>
              <a:t>Family (</a:t>
            </a:r>
            <a:r>
              <a:rPr lang="el-GR" sz="2800" dirty="0"/>
              <a:t>Οικογένεια)</a:t>
            </a:r>
            <a:r>
              <a:rPr lang="en-US" sz="2800" dirty="0" smtClean="0"/>
              <a:t>:</a:t>
            </a:r>
            <a:r>
              <a:rPr lang="el-GR" sz="2800" dirty="0" smtClean="0"/>
              <a:t> </a:t>
            </a:r>
            <a:r>
              <a:rPr lang="en-US" sz="2800" dirty="0" err="1" smtClean="0"/>
              <a:t>Streptococcaceae</a:t>
            </a:r>
            <a:r>
              <a:rPr lang="el-GR" sz="2800" dirty="0" smtClean="0"/>
              <a:t>,</a:t>
            </a:r>
            <a:endParaRPr lang="el-GR" sz="2800" dirty="0"/>
          </a:p>
          <a:p>
            <a:pPr marL="457200" lvl="0" indent="-457200">
              <a:buFont typeface="Wingdings" panose="05000000000000000000" pitchFamily="2" charset="2"/>
              <a:buChar char="§"/>
            </a:pPr>
            <a:r>
              <a:rPr lang="en-US" sz="2800" dirty="0"/>
              <a:t>Genus (</a:t>
            </a:r>
            <a:r>
              <a:rPr lang="el-GR" sz="2800" dirty="0"/>
              <a:t>Γένος)</a:t>
            </a:r>
            <a:r>
              <a:rPr lang="en-US" sz="2800" dirty="0"/>
              <a:t>: </a:t>
            </a:r>
            <a:r>
              <a:rPr lang="en-US" sz="2800" dirty="0" smtClean="0"/>
              <a:t>Streptococcus</a:t>
            </a:r>
            <a:r>
              <a:rPr lang="el-GR" sz="2800" dirty="0" smtClean="0"/>
              <a:t>,</a:t>
            </a:r>
            <a:endParaRPr lang="el-GR" sz="2800" dirty="0"/>
          </a:p>
          <a:p>
            <a:pPr marL="457200" lvl="0" indent="-457200">
              <a:buFont typeface="Wingdings" panose="05000000000000000000" pitchFamily="2" charset="2"/>
              <a:buChar char="§"/>
            </a:pPr>
            <a:r>
              <a:rPr lang="en-US" sz="2800" dirty="0"/>
              <a:t>Species (</a:t>
            </a:r>
            <a:r>
              <a:rPr lang="el-GR" sz="2800" dirty="0"/>
              <a:t>Είδος)</a:t>
            </a:r>
            <a:r>
              <a:rPr lang="en-US" sz="2800" dirty="0" smtClean="0"/>
              <a:t>:</a:t>
            </a:r>
            <a:r>
              <a:rPr lang="el-GR" sz="2800" dirty="0" smtClean="0"/>
              <a:t> </a:t>
            </a:r>
            <a:r>
              <a:rPr lang="en-US" sz="2800" dirty="0" err="1" smtClean="0"/>
              <a:t>thermophillus</a:t>
            </a:r>
            <a:r>
              <a:rPr lang="el-GR" sz="2800" dirty="0" smtClean="0"/>
              <a:t>,</a:t>
            </a:r>
            <a:endParaRPr lang="el-GR" sz="2800" dirty="0"/>
          </a:p>
          <a:p>
            <a:pPr marL="457200" lvl="0" indent="-457200">
              <a:buFont typeface="Wingdings" panose="05000000000000000000" pitchFamily="2" charset="2"/>
              <a:buChar char="§"/>
            </a:pPr>
            <a:r>
              <a:rPr lang="en-US" sz="2800" dirty="0" err="1"/>
              <a:t>Subspieces</a:t>
            </a:r>
            <a:r>
              <a:rPr lang="en-US" sz="2800" dirty="0"/>
              <a:t> (</a:t>
            </a:r>
            <a:r>
              <a:rPr lang="el-GR" sz="2800" dirty="0"/>
              <a:t>Υπ</a:t>
            </a:r>
            <a:r>
              <a:rPr lang="en-US" sz="2800" dirty="0"/>
              <a:t>o</a:t>
            </a:r>
            <a:r>
              <a:rPr lang="el-GR" sz="2800" dirty="0"/>
              <a:t>είδος)</a:t>
            </a:r>
            <a:r>
              <a:rPr lang="en-US" sz="2800" dirty="0"/>
              <a:t>: </a:t>
            </a:r>
            <a:r>
              <a:rPr lang="el-GR" sz="2800" dirty="0" smtClean="0"/>
              <a:t> </a:t>
            </a:r>
            <a:r>
              <a:rPr lang="en-US" sz="2800" dirty="0" smtClean="0"/>
              <a:t>---</a:t>
            </a:r>
            <a:r>
              <a:rPr lang="el-GR" sz="2800" dirty="0" smtClean="0"/>
              <a:t>,</a:t>
            </a:r>
            <a:endParaRPr lang="en-US" sz="2800" dirty="0"/>
          </a:p>
          <a:p>
            <a:pPr lvl="0">
              <a:buNone/>
            </a:pPr>
            <a:endParaRPr lang="el-GR" sz="2800" dirty="0" smtClean="0">
              <a:solidFill>
                <a:schemeClr val="accent1"/>
              </a:solidFill>
            </a:endParaRPr>
          </a:p>
          <a:p>
            <a:pPr lvl="0">
              <a:buNone/>
            </a:pPr>
            <a:r>
              <a:rPr lang="el-GR" sz="2800" dirty="0" smtClean="0">
                <a:solidFill>
                  <a:schemeClr val="accent1"/>
                </a:solidFill>
              </a:rPr>
              <a:t>Βασικό </a:t>
            </a:r>
            <a:r>
              <a:rPr lang="el-GR" sz="2800" dirty="0" err="1">
                <a:solidFill>
                  <a:schemeClr val="accent1"/>
                </a:solidFill>
              </a:rPr>
              <a:t>διωνυμικό</a:t>
            </a:r>
            <a:r>
              <a:rPr lang="el-GR" sz="2800" dirty="0">
                <a:solidFill>
                  <a:schemeClr val="accent1"/>
                </a:solidFill>
              </a:rPr>
              <a:t> σύστημα ονοματολογίας (Γένος-</a:t>
            </a:r>
            <a:r>
              <a:rPr lang="el-GR" sz="2800" dirty="0" err="1">
                <a:solidFill>
                  <a:schemeClr val="accent1"/>
                </a:solidFill>
              </a:rPr>
              <a:t>είδο</a:t>
            </a:r>
            <a:r>
              <a:rPr lang="el-GR" sz="2800" dirty="0">
                <a:solidFill>
                  <a:schemeClr val="accent1"/>
                </a:solidFill>
              </a:rPr>
              <a:t>ς</a:t>
            </a:r>
            <a:r>
              <a:rPr lang="el-GR" sz="2800" dirty="0" smtClean="0">
                <a:solidFill>
                  <a:schemeClr val="accent1"/>
                </a:solidFill>
              </a:rPr>
              <a:t>)</a:t>
            </a:r>
            <a:endParaRPr lang="el-GR" sz="2800" dirty="0">
              <a:solidFill>
                <a:schemeClr val="accent1"/>
              </a:solidFill>
            </a:endParaRPr>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6</a:t>
            </a:fld>
            <a:endParaRPr lang="el-GR" dirty="0"/>
          </a:p>
        </p:txBody>
      </p:sp>
    </p:spTree>
    <p:custDataLst>
      <p:tags r:id="rId1"/>
    </p:custDataLst>
    <p:extLst>
      <p:ext uri="{BB962C8B-B14F-4D97-AF65-F5344CB8AC3E}">
        <p14:creationId xmlns="" xmlns:p14="http://schemas.microsoft.com/office/powerpoint/2010/main" val="388877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080120"/>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l-GR" dirty="0"/>
              <a:t>Λοιποί όροι Ταξινόμησης </a:t>
            </a:r>
            <a:endParaRPr lang="el-GR" dirty="0">
              <a:cs typeface="Times New Roman" pitchFamily="18" charset="0"/>
            </a:endParaRPr>
          </a:p>
        </p:txBody>
      </p:sp>
      <p:sp>
        <p:nvSpPr>
          <p:cNvPr id="2" name="Ορθογώνιο 1" descr="Ομάδα, (Group),&#10;Ποικιλία, (Variation),&#10;Oρότυπος, (Serotype),&#10;Βιότυπος, (Biotype),&#10;Λυσίτυπος, (Lysotype),&#10;Στέλεχος, (strain).&#10;"/>
          <p:cNvSpPr/>
          <p:nvPr/>
        </p:nvSpPr>
        <p:spPr>
          <a:xfrm>
            <a:off x="539552" y="1402898"/>
            <a:ext cx="8136904" cy="3970318"/>
          </a:xfrm>
          <a:prstGeom prst="rect">
            <a:avLst/>
          </a:prstGeom>
        </p:spPr>
        <p:txBody>
          <a:bodyPr wrap="square">
            <a:spAutoFit/>
          </a:bodyPr>
          <a:lstStyle/>
          <a:p>
            <a:pPr marL="457200" lvl="0" indent="-457200">
              <a:lnSpc>
                <a:spcPct val="150000"/>
              </a:lnSpc>
              <a:buFont typeface="Wingdings" panose="05000000000000000000" pitchFamily="2" charset="2"/>
              <a:buChar char="§"/>
            </a:pPr>
            <a:r>
              <a:rPr lang="el-GR" sz="2800" dirty="0"/>
              <a:t>Ομάδα (</a:t>
            </a:r>
            <a:r>
              <a:rPr lang="en-US" sz="2800" dirty="0"/>
              <a:t>Group</a:t>
            </a:r>
            <a:r>
              <a:rPr lang="en-US" sz="2800" dirty="0" smtClean="0"/>
              <a:t>)</a:t>
            </a:r>
            <a:r>
              <a:rPr lang="el-GR" sz="2800" dirty="0" smtClean="0"/>
              <a:t>,</a:t>
            </a:r>
            <a:endParaRPr lang="el-GR" sz="2800" dirty="0"/>
          </a:p>
          <a:p>
            <a:pPr marL="457200" lvl="0" indent="-457200">
              <a:lnSpc>
                <a:spcPct val="150000"/>
              </a:lnSpc>
              <a:buFont typeface="Wingdings" panose="05000000000000000000" pitchFamily="2" charset="2"/>
              <a:buChar char="§"/>
            </a:pPr>
            <a:r>
              <a:rPr lang="el-GR" sz="2800" dirty="0"/>
              <a:t>Ποικιλία (</a:t>
            </a:r>
            <a:r>
              <a:rPr lang="en-US" sz="2800" dirty="0"/>
              <a:t>Variation</a:t>
            </a:r>
            <a:r>
              <a:rPr lang="en-US" sz="2800" dirty="0" smtClean="0"/>
              <a:t>)</a:t>
            </a:r>
            <a:r>
              <a:rPr lang="el-GR" sz="2800" dirty="0" smtClean="0"/>
              <a:t>,</a:t>
            </a:r>
            <a:endParaRPr lang="el-GR" sz="2800" dirty="0"/>
          </a:p>
          <a:p>
            <a:pPr marL="457200" lvl="0" indent="-457200">
              <a:lnSpc>
                <a:spcPct val="150000"/>
              </a:lnSpc>
              <a:buFont typeface="Wingdings" panose="05000000000000000000" pitchFamily="2" charset="2"/>
              <a:buChar char="§"/>
            </a:pPr>
            <a:r>
              <a:rPr lang="en-US" sz="2800" dirty="0"/>
              <a:t>O</a:t>
            </a:r>
            <a:r>
              <a:rPr lang="el-GR" sz="2800" dirty="0" err="1"/>
              <a:t>ρότυπος</a:t>
            </a:r>
            <a:r>
              <a:rPr lang="el-GR" sz="2800" dirty="0"/>
              <a:t> (</a:t>
            </a:r>
            <a:r>
              <a:rPr lang="en-US" sz="2800" dirty="0"/>
              <a:t>Serotype</a:t>
            </a:r>
            <a:r>
              <a:rPr lang="en-US" sz="2800" dirty="0" smtClean="0"/>
              <a:t>)</a:t>
            </a:r>
            <a:r>
              <a:rPr lang="el-GR" sz="2800" dirty="0" smtClean="0"/>
              <a:t>,</a:t>
            </a:r>
            <a:endParaRPr lang="el-GR" sz="2800" dirty="0"/>
          </a:p>
          <a:p>
            <a:pPr marL="457200" lvl="0" indent="-457200">
              <a:lnSpc>
                <a:spcPct val="150000"/>
              </a:lnSpc>
              <a:buFont typeface="Wingdings" panose="05000000000000000000" pitchFamily="2" charset="2"/>
              <a:buChar char="§"/>
            </a:pPr>
            <a:r>
              <a:rPr lang="el-GR" sz="2800" dirty="0"/>
              <a:t>Βιότυπος (</a:t>
            </a:r>
            <a:r>
              <a:rPr lang="en-US" sz="2800" dirty="0"/>
              <a:t>Biotype</a:t>
            </a:r>
            <a:r>
              <a:rPr lang="en-US" sz="2800" dirty="0" smtClean="0"/>
              <a:t>)</a:t>
            </a:r>
            <a:r>
              <a:rPr lang="el-GR" sz="2800" dirty="0" smtClean="0"/>
              <a:t>,</a:t>
            </a:r>
            <a:endParaRPr lang="el-GR" sz="2800" dirty="0"/>
          </a:p>
          <a:p>
            <a:pPr marL="457200" lvl="0" indent="-457200">
              <a:lnSpc>
                <a:spcPct val="150000"/>
              </a:lnSpc>
              <a:buFont typeface="Wingdings" panose="05000000000000000000" pitchFamily="2" charset="2"/>
              <a:buChar char="§"/>
            </a:pPr>
            <a:r>
              <a:rPr lang="el-GR" sz="2800" dirty="0" err="1"/>
              <a:t>Λυσίτυπος</a:t>
            </a:r>
            <a:r>
              <a:rPr lang="el-GR" sz="2800" dirty="0"/>
              <a:t> (</a:t>
            </a:r>
            <a:r>
              <a:rPr lang="en-US" sz="2800" dirty="0" err="1"/>
              <a:t>Lysotype</a:t>
            </a:r>
            <a:r>
              <a:rPr lang="en-US" sz="2800" dirty="0" smtClean="0"/>
              <a:t>)</a:t>
            </a:r>
            <a:r>
              <a:rPr lang="el-GR" sz="2800" dirty="0" smtClean="0"/>
              <a:t>,</a:t>
            </a:r>
            <a:endParaRPr lang="el-GR" sz="2800" dirty="0"/>
          </a:p>
          <a:p>
            <a:pPr marL="457200" lvl="0" indent="-457200">
              <a:lnSpc>
                <a:spcPct val="150000"/>
              </a:lnSpc>
              <a:buFont typeface="Wingdings" panose="05000000000000000000" pitchFamily="2" charset="2"/>
              <a:buChar char="§"/>
            </a:pPr>
            <a:r>
              <a:rPr lang="el-GR" sz="2800" dirty="0"/>
              <a:t>Στέλεχος(</a:t>
            </a:r>
            <a:r>
              <a:rPr lang="en-US" sz="2800" dirty="0"/>
              <a:t>strain</a:t>
            </a:r>
            <a:r>
              <a:rPr lang="en-US" sz="2800" dirty="0" smtClean="0"/>
              <a:t>)</a:t>
            </a:r>
            <a:r>
              <a:rPr lang="el-GR" sz="2800" dirty="0"/>
              <a:t>.</a:t>
            </a:r>
            <a:endParaRPr lang="el-GR" sz="2800" dirty="0">
              <a:sym typeface="Symbol" pitchFamily="18" charset="2"/>
            </a:endParaRPr>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7</a:t>
            </a:fld>
            <a:endParaRPr lang="el-GR" dirty="0"/>
          </a:p>
        </p:txBody>
      </p:sp>
    </p:spTree>
    <p:custDataLst>
      <p:tags r:id="rId1"/>
    </p:custDataLst>
    <p:extLst>
      <p:ext uri="{BB962C8B-B14F-4D97-AF65-F5344CB8AC3E}">
        <p14:creationId xmlns="" xmlns:p14="http://schemas.microsoft.com/office/powerpoint/2010/main" val="279416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41982" y="0"/>
            <a:ext cx="8424936" cy="242088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n-US" sz="4000" dirty="0" err="1"/>
              <a:t>Bergey’s</a:t>
            </a:r>
            <a:r>
              <a:rPr lang="en-US" sz="4000" dirty="0"/>
              <a:t> Manual of Determinative </a:t>
            </a:r>
            <a:r>
              <a:rPr lang="en-US" sz="4000" dirty="0" smtClean="0"/>
              <a:t>Bacteriology</a:t>
            </a:r>
            <a:r>
              <a:rPr lang="el-GR" sz="4000" dirty="0" smtClean="0"/>
              <a:t> </a:t>
            </a:r>
            <a:r>
              <a:rPr lang="en-US" sz="4000" dirty="0" smtClean="0"/>
              <a:t>-</a:t>
            </a:r>
            <a:r>
              <a:rPr lang="el-GR" sz="4000" dirty="0" smtClean="0"/>
              <a:t> Σημαντικές </a:t>
            </a:r>
            <a:r>
              <a:rPr lang="el-GR" sz="4000" dirty="0"/>
              <a:t>ομάδες </a:t>
            </a:r>
            <a:r>
              <a:rPr lang="en-US" sz="4000" dirty="0"/>
              <a:t>(group) </a:t>
            </a:r>
            <a:r>
              <a:rPr lang="el-GR" sz="4000" dirty="0" smtClean="0"/>
              <a:t>ταξινόμησης για τα τρόφιμα </a:t>
            </a:r>
            <a:br>
              <a:rPr lang="el-GR" sz="4000" dirty="0" smtClean="0"/>
            </a:br>
            <a:r>
              <a:rPr lang="el-GR" sz="4000" dirty="0" smtClean="0"/>
              <a:t>(1 από 5)</a:t>
            </a:r>
            <a:endParaRPr lang="el-GR" sz="4000" dirty="0"/>
          </a:p>
        </p:txBody>
      </p:sp>
      <p:sp>
        <p:nvSpPr>
          <p:cNvPr id="8" name="Rectangle 3" descr="GROUP 4&#10;Description: Gram Negative, Aerobic, Microaerophilic rods and cocci&#10;Key differences : pigments, fluorescent, motility, growth requirements, denitrification, morphology, and oxidase Examples: Acinetobacter, Pseudomonas, Beijerinckia, Acetobacter,&#10;"/>
          <p:cNvSpPr txBox="1">
            <a:spLocks noChangeArrowheads="1"/>
          </p:cNvSpPr>
          <p:nvPr>
            <p:custDataLst>
              <p:tags r:id="rId3"/>
            </p:custDataLst>
          </p:nvPr>
        </p:nvSpPr>
        <p:spPr>
          <a:xfrm>
            <a:off x="395288" y="2708920"/>
            <a:ext cx="8281168" cy="31683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GROUP 4</a:t>
            </a:r>
          </a:p>
          <a:p>
            <a:pPr marL="0" indent="0">
              <a:buNone/>
            </a:pPr>
            <a:r>
              <a:rPr lang="en-US" sz="2400" b="1" u="sng" dirty="0" smtClean="0">
                <a:solidFill>
                  <a:srgbClr val="7030A0"/>
                </a:solidFill>
              </a:rPr>
              <a:t>Description: Gram Negative, Aerobic/Microaerophilic rods and cocci</a:t>
            </a:r>
          </a:p>
          <a:p>
            <a:pPr marL="0" indent="0">
              <a:buNone/>
            </a:pPr>
            <a:r>
              <a:rPr lang="en-US" sz="2400" b="1" dirty="0" smtClean="0"/>
              <a:t>Key differences : pigments/fluorescent, motility, growth requirements, denitrification, </a:t>
            </a:r>
            <a:r>
              <a:rPr lang="en-US" sz="2400" dirty="0" smtClean="0"/>
              <a:t>morphology, and oxidase </a:t>
            </a:r>
            <a:r>
              <a:rPr lang="en-US" sz="2400" b="1" dirty="0" smtClean="0"/>
              <a:t>Examples: </a:t>
            </a:r>
            <a:r>
              <a:rPr lang="en-US" sz="2400" b="1" i="1" dirty="0" err="1" smtClean="0"/>
              <a:t>Acinetobacter</a:t>
            </a:r>
            <a:r>
              <a:rPr lang="en-US" sz="2400" b="1" i="1" dirty="0" smtClean="0"/>
              <a:t>, Pseudomonas, </a:t>
            </a:r>
            <a:r>
              <a:rPr lang="en-US" sz="2400" b="1" i="1" dirty="0" err="1" smtClean="0"/>
              <a:t>Beijerinckia</a:t>
            </a:r>
            <a:r>
              <a:rPr lang="en-US" sz="2400" b="1" i="1" dirty="0" smtClean="0"/>
              <a:t>, </a:t>
            </a:r>
            <a:r>
              <a:rPr lang="en-US" sz="2400" b="1" i="1" dirty="0" err="1" smtClean="0"/>
              <a:t>Acetobacter</a:t>
            </a:r>
            <a:r>
              <a:rPr lang="en-US" sz="2400" b="1" i="1" dirty="0" smtClean="0"/>
              <a:t>,</a:t>
            </a:r>
            <a:endParaRPr lang="en-US" sz="2400" b="1" i="1"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8</a:t>
            </a:fld>
            <a:endParaRPr lang="el-GR" dirty="0"/>
          </a:p>
        </p:txBody>
      </p:sp>
    </p:spTree>
    <p:custDataLst>
      <p:tags r:id="rId1"/>
    </p:custDataLst>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41982" y="0"/>
            <a:ext cx="8424936" cy="242088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n-US" sz="4000" dirty="0" err="1" smtClean="0"/>
              <a:t>Bergey’s</a:t>
            </a:r>
            <a:r>
              <a:rPr lang="en-US" sz="4000" dirty="0" smtClean="0"/>
              <a:t> Manual of Determinative Bacteriology - </a:t>
            </a:r>
            <a:r>
              <a:rPr lang="el-GR" sz="4000" dirty="0" smtClean="0"/>
              <a:t>Σημαντικές ομάδες </a:t>
            </a:r>
            <a:r>
              <a:rPr lang="en-US" sz="4000" dirty="0" smtClean="0"/>
              <a:t>(group) </a:t>
            </a:r>
            <a:r>
              <a:rPr lang="el-GR" sz="4000" dirty="0" smtClean="0"/>
              <a:t>ταξινόμησης για τα τρόφιμα </a:t>
            </a:r>
            <a:br>
              <a:rPr lang="el-GR" sz="4000" dirty="0" smtClean="0"/>
            </a:br>
            <a:r>
              <a:rPr lang="el-GR" sz="4000" dirty="0" smtClean="0"/>
              <a:t>(2 από 5)</a:t>
            </a:r>
            <a:endParaRPr lang="el-GR" sz="4000" dirty="0"/>
          </a:p>
        </p:txBody>
      </p:sp>
      <p:sp>
        <p:nvSpPr>
          <p:cNvPr id="8" name="Rectangle 3" descr="GROUP 5&#10;Description: Facultatively Anaerobic Gram negative rods&#10;Key differences : growth factors, morph., gram rxn., oxidase rxn&#10;Examples: Family Enterobacteriaceae and Vibrionaceae,&#10;"/>
          <p:cNvSpPr txBox="1">
            <a:spLocks noChangeArrowheads="1"/>
          </p:cNvSpPr>
          <p:nvPr>
            <p:custDataLst>
              <p:tags r:id="rId3"/>
            </p:custDataLst>
          </p:nvPr>
        </p:nvSpPr>
        <p:spPr>
          <a:xfrm>
            <a:off x="395288" y="2852936"/>
            <a:ext cx="8281168" cy="23042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t>GROUP 5</a:t>
            </a:r>
          </a:p>
          <a:p>
            <a:pPr marL="0" indent="0">
              <a:buNone/>
            </a:pPr>
            <a:r>
              <a:rPr lang="en-US" sz="2400" b="1" u="sng" dirty="0" smtClean="0">
                <a:solidFill>
                  <a:srgbClr val="7030A0"/>
                </a:solidFill>
              </a:rPr>
              <a:t>Description: </a:t>
            </a:r>
            <a:r>
              <a:rPr lang="en-US" sz="2400" b="1" u="sng" dirty="0" err="1" smtClean="0">
                <a:solidFill>
                  <a:srgbClr val="7030A0"/>
                </a:solidFill>
              </a:rPr>
              <a:t>Facultatively</a:t>
            </a:r>
            <a:r>
              <a:rPr lang="en-US" sz="2400" b="1" u="sng" dirty="0" smtClean="0">
                <a:solidFill>
                  <a:srgbClr val="7030A0"/>
                </a:solidFill>
              </a:rPr>
              <a:t> Anaerobic Gram negative rods</a:t>
            </a:r>
          </a:p>
          <a:p>
            <a:pPr marL="0" indent="0">
              <a:buNone/>
            </a:pPr>
            <a:r>
              <a:rPr lang="en-US" sz="2400" b="1" dirty="0" smtClean="0"/>
              <a:t>Key differences : growth factors, morph., gram </a:t>
            </a:r>
            <a:r>
              <a:rPr lang="en-US" sz="2400" b="1" dirty="0" err="1" smtClean="0"/>
              <a:t>rxn</a:t>
            </a:r>
            <a:r>
              <a:rPr lang="en-US" sz="2400" b="1" dirty="0" smtClean="0"/>
              <a:t>., oxidase </a:t>
            </a:r>
            <a:r>
              <a:rPr lang="en-US" sz="2400" b="1" dirty="0" err="1" smtClean="0"/>
              <a:t>rxn</a:t>
            </a:r>
            <a:endParaRPr lang="en-US" sz="2400" b="1" dirty="0" smtClean="0"/>
          </a:p>
          <a:p>
            <a:pPr marL="0" indent="0">
              <a:buNone/>
            </a:pPr>
            <a:r>
              <a:rPr lang="en-US" sz="2400" b="1" dirty="0" smtClean="0"/>
              <a:t>Examples: Family </a:t>
            </a:r>
            <a:r>
              <a:rPr lang="en-US" sz="2400" b="1" dirty="0" err="1" smtClean="0"/>
              <a:t>Enterobacteriaceae</a:t>
            </a:r>
            <a:r>
              <a:rPr lang="en-US" sz="2400" b="1" dirty="0" smtClean="0"/>
              <a:t> and </a:t>
            </a:r>
            <a:r>
              <a:rPr lang="en-US" sz="2400" b="1" dirty="0" err="1" smtClean="0"/>
              <a:t>Vibrionaceae</a:t>
            </a:r>
            <a:r>
              <a:rPr lang="el-GR" sz="2400" b="1" dirty="0"/>
              <a:t>,</a:t>
            </a:r>
            <a:endParaRPr lang="en-US" sz="2400" b="1"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Ταξινόμηση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9</a:t>
            </a:fld>
            <a:endParaRPr lang="el-GR" dirty="0"/>
          </a:p>
        </p:txBody>
      </p:sp>
    </p:spTree>
    <p:custDataLst>
      <p:tags r:id="rId1"/>
    </p:custDataLst>
    <p:extLst>
      <p:ext uri="{BB962C8B-B14F-4D97-AF65-F5344CB8AC3E}">
        <p14:creationId xmlns="" xmlns:p14="http://schemas.microsoft.com/office/powerpoint/2010/main" val="23155019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8/7/2014 8:35:02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3,5,9,"/>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2,6,8,10,11,5,9,"/>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6,11,8,10,5,9,"/>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2,8,6,5,9,"/>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8,6,5,9,"/>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6,8,10,5,9,"/>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3,2,6,10,9,"/>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3,6,10,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7,11,12,10,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5,2,10,7,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6,8,5,9,"/>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2,8,6,10,5,9,"/>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12,11,5,9,"/>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7,2,6,8,5,9,"/>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12,2,15,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7,2,6,8,11,5,9,"/>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7,6,10,11,8,5,9,"/>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2,10,8,5,9,"/>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7,2,6,8,5,9,"/>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7,2,6,8,5,9,"/>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7,6,8,5,9,"/>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7,2,6,8,5,9,"/>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2EAB401-29B7-48A0-A855-80255266BF7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8768</TotalTime>
  <Words>2592</Words>
  <Application>Microsoft Office PowerPoint</Application>
  <PresentationFormat>On-screen Show (4:3)</PresentationFormat>
  <Paragraphs>474</Paragraphs>
  <Slides>57</Slides>
  <Notes>53</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Θέμα του Office</vt:lpstr>
      <vt:lpstr>Γενική Μικροβιολογία </vt:lpstr>
      <vt:lpstr>Άδειες χρήσης </vt:lpstr>
      <vt:lpstr>Χρηματοδότηση </vt:lpstr>
      <vt:lpstr>Σκοποί  ενότητας</vt:lpstr>
      <vt:lpstr>Περιεχόμενα ενότητας</vt:lpstr>
      <vt:lpstr>Ταξινομικές βαθμίδες στο Bergey’s Manual of Systematic Bacteriology</vt:lpstr>
      <vt:lpstr>Λοιποί όροι Ταξινόμησης </vt:lpstr>
      <vt:lpstr>Bergey’s Manual of Determinative Bacteriology - Σημαντικές ομάδες (group) ταξινόμησης για τα τρόφιμα  (1 από 5)</vt:lpstr>
      <vt:lpstr>Bergey’s Manual of Determinative Bacteriology - Σημαντικές ομάδες (group) ταξινόμησης για τα τρόφιμα  (2 από 5)</vt:lpstr>
      <vt:lpstr>Bergey’s Manual of Determinative Bacteriology - Σημαντικές ομάδες (group) ταξινόμησης για τα τρόφιμα  (3 από 5)</vt:lpstr>
      <vt:lpstr>Bergey’s Manual of Determinative Bacteriology - Σημαντικές ομάδες (group) ταξινόμησης για τα τρόφιμα  (4 από 5)</vt:lpstr>
      <vt:lpstr>Bergey’s Manual of Determinative Bacteriology - Σημαντικές ομάδες (group) ταξινόμησης για τα τρόφιμα  (5 από 5)</vt:lpstr>
      <vt:lpstr>Σύστημα Ταξινόμησης Βακτηρίων σε Gram+ και Gram-</vt:lpstr>
      <vt:lpstr>Σύστημα Ταξινόμησης Βακτηρίων σε Gram+ και Gram-</vt:lpstr>
      <vt:lpstr>Σύστημα Ταξινόμησης Βακτηρίων σε Gram+ και Gram-</vt:lpstr>
      <vt:lpstr>Σύστημα Ταξινόμησης Βακτηρίων σε Gram+ και Gram-</vt:lpstr>
      <vt:lpstr>Η απαρχή της ζωής (1 από 2)</vt:lpstr>
      <vt:lpstr>Η απαρχή της ζωής (1 από 2)</vt:lpstr>
      <vt:lpstr>Χαρακτηριστικά ταξινόμησης Βακτηρίων (1 από 2)</vt:lpstr>
      <vt:lpstr>Χαρακτηριστικά ταξινόμησης Βακτηρίων (2 από 2)</vt:lpstr>
      <vt:lpstr>Μορφολογικά κριτήρια ταξινόμησης (1 από 8)</vt:lpstr>
      <vt:lpstr>Μορφολογικά κριτήρια ταξινόμησης (2 από 8)</vt:lpstr>
      <vt:lpstr>Μορφολογικά κριτήρια ταξινόμησης: (3 από 8)</vt:lpstr>
      <vt:lpstr>Μορφολογικά κριτήρια ταξινόμησης (4 από 8)</vt:lpstr>
      <vt:lpstr>Μορφολογικά κριτήρια ταξινόμησης (5 από 8)</vt:lpstr>
      <vt:lpstr>Μορφολογικά κριτήρια ταξινόμησης (6 από 8)</vt:lpstr>
      <vt:lpstr>Μορφολογικά κριτήρια ταξινόμησης (7 από 8)</vt:lpstr>
      <vt:lpstr>Μορφολογικά κριτήρια ταξινόμησης (8 από 8)</vt:lpstr>
      <vt:lpstr>Διατροφικά κριτήρια ταξινόμησης  (1 από 2)</vt:lpstr>
      <vt:lpstr>Διατροφικά κριτήρια ταξινόμησης  (2 από 2)</vt:lpstr>
      <vt:lpstr>Φυσιολογικά κριτήρια ταξινόμησης  (1 από 11)</vt:lpstr>
      <vt:lpstr>Φυσιολογικά κριτήρια ταξινόμησης  (2 από 11)</vt:lpstr>
      <vt:lpstr>Φυσιολογικά κριτήρια ταξινόμησης (3 από 11)</vt:lpstr>
      <vt:lpstr>Φυσιολογικά κριτήρια ταξινόμησης  (4 από 11)</vt:lpstr>
      <vt:lpstr>Φυσιολογικά κριτήρια ταξινόμησης  (5 από 11)</vt:lpstr>
      <vt:lpstr>Φυσιολογικά κριτήρια ταξινόμησης  (6 από 11)</vt:lpstr>
      <vt:lpstr>Φυσιολογικά κριτήρια ταξινόμησης  (7 από 11)</vt:lpstr>
      <vt:lpstr>Φυσιολογικά κριτήρια ταξινόμησης  (8 από 11)</vt:lpstr>
      <vt:lpstr>Φυσιολογικά κριτήρια ταξινόμησης  (9 από 11)</vt:lpstr>
      <vt:lpstr>Φυσιολογικά κριτήρια ταξινόμησης  (10 από 11)</vt:lpstr>
      <vt:lpstr>Φυσιολογικά κριτήρια ταξινόμησης  (11 από 11)</vt:lpstr>
      <vt:lpstr>Βιοχημικά κριτήρια ταξινόμησης  (1 από 6)</vt:lpstr>
      <vt:lpstr>Βιοχημικά κριτήρια ταξινόμησης  (2 από 6)</vt:lpstr>
      <vt:lpstr>Βιοχημικά κριτήρια ταξινόμησης  (3 από 6)</vt:lpstr>
      <vt:lpstr>Βιοχημικά κριτήρια ταξινόμησης  (4 από 6)</vt:lpstr>
      <vt:lpstr>Βιοχημικά κριτήρια ταξινόμησης  (5 από 6)</vt:lpstr>
      <vt:lpstr>Βιοχημικά κριτήρια ταξινόμησης  (6 από 6)</vt:lpstr>
      <vt:lpstr>Γενετικά κριτήρια ταξινόμησης  (1 από 6)</vt:lpstr>
      <vt:lpstr>Γενετικά κριτήρια ταξινόμησης  (2 από 6)</vt:lpstr>
      <vt:lpstr>Γενετικά κριτήρια ταξινόμησης  (3 από 6)</vt:lpstr>
      <vt:lpstr>Γενετικά κριτήρια ταξινόμησης  (4 από 6)</vt:lpstr>
      <vt:lpstr>Γενετικά κριτήρια ταξινόμησης  (5 από 6)</vt:lpstr>
      <vt:lpstr>Γενετικά κριτήρια ταξινόμησης  (6 από 6)</vt:lpstr>
      <vt:lpstr>Αντιγονικά κριτήρια ταξινόμησης  (1 από 2)</vt:lpstr>
      <vt:lpstr>Αντιγονικά κριτήρια ταξινόμησης  (2 από 2)</vt:lpstr>
      <vt:lpstr>Slide 56</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Μικροβιολογία: Ταξινόμηση Μικροοργανισμών</dc:title>
  <dc:creator>Ιωάννης Γιαβάσης</dc:creator>
  <cp:keywords>Γενική Μικροβιολογία, Ταξινόμηση Μικροοργανισμών</cp:keywords>
  <cp:lastModifiedBy>Alex</cp:lastModifiedBy>
  <cp:revision>640</cp:revision>
  <dcterms:created xsi:type="dcterms:W3CDTF">2012-09-06T09:03:05Z</dcterms:created>
  <dcterms:modified xsi:type="dcterms:W3CDTF">2015-11-05T12:42:56Z</dcterms:modified>
</cp:coreProperties>
</file>