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7"/>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317" r:id="rId21"/>
    <p:sldId id="318" r:id="rId22"/>
    <p:sldId id="319" r:id="rId23"/>
    <p:sldId id="320" r:id="rId24"/>
    <p:sldId id="321" r:id="rId25"/>
    <p:sldId id="280" r:id="rId26"/>
  </p:sldIdLst>
  <p:sldSz cx="9144000" cy="6858000" type="screen4x3"/>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60" d="100"/>
          <a:sy n="60" d="100"/>
        </p:scale>
        <p:origin x="-792" y="-414"/>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28/3/2005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hyperlink" Target="http://www.edulll.gr/" TargetMode="External"/><Relationship Id="rId5" Type="http://schemas.openxmlformats.org/officeDocument/2006/relationships/image" Target="../media/image10.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r>
              <a:rPr lang="en-US" altLang="el-GR" dirty="0" smtClean="0"/>
              <a:t> (</a:t>
            </a:r>
            <a:r>
              <a:rPr lang="el-GR" altLang="el-GR" dirty="0" smtClean="0"/>
              <a:t>Εργαστήριο)</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l-GR" sz="2800" b="1" dirty="0" smtClean="0"/>
              <a:t>1: Εισαγωγή</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n-US" alt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Συμβουλή</a:t>
            </a:r>
            <a:endParaRPr lang="el-GR" dirty="0"/>
          </a:p>
        </p:txBody>
      </p:sp>
      <p:sp>
        <p:nvSpPr>
          <p:cNvPr id="2" name="Ορθογώνιο 1"/>
          <p:cNvSpPr/>
          <p:nvPr/>
        </p:nvSpPr>
        <p:spPr>
          <a:xfrm>
            <a:off x="467544" y="836712"/>
            <a:ext cx="8219256" cy="5632311"/>
          </a:xfrm>
          <a:prstGeom prst="rect">
            <a:avLst/>
          </a:prstGeom>
        </p:spPr>
        <p:txBody>
          <a:bodyPr wrap="square">
            <a:spAutoFit/>
          </a:bodyPr>
          <a:lstStyle/>
          <a:p>
            <a:pPr>
              <a:lnSpc>
                <a:spcPct val="150000"/>
              </a:lnSpc>
              <a:defRPr/>
            </a:pPr>
            <a:r>
              <a:rPr lang="el-GR" altLang="el-GR" sz="2400" dirty="0"/>
              <a:t>Για την αρτιότερη κατανόηση του τρόπου λειτουργίας του λογισμικού κάθε επιθυμητή ενέργεια υλοποιείται με τη βοήθεια τριών (τουλάχιστον) προτάσεων στη μορφή:</a:t>
            </a:r>
          </a:p>
          <a:p>
            <a:pPr marL="342900" indent="-342900">
              <a:lnSpc>
                <a:spcPct val="150000"/>
              </a:lnSpc>
              <a:buClr>
                <a:schemeClr val="tx1"/>
              </a:buClr>
              <a:buFont typeface="Wingdings" panose="05000000000000000000" pitchFamily="2" charset="2"/>
              <a:buChar char="§"/>
              <a:defRPr/>
            </a:pPr>
            <a:r>
              <a:rPr lang="el-GR" altLang="el-GR" sz="2400" dirty="0">
                <a:solidFill>
                  <a:schemeClr val="tx2"/>
                </a:solidFill>
              </a:rPr>
              <a:t>Πρόταση 1/ Πρόταση 2/ Πρόταση 3</a:t>
            </a:r>
            <a:r>
              <a:rPr lang="el-GR" altLang="el-GR" sz="2400" dirty="0"/>
              <a:t>, </a:t>
            </a:r>
            <a:r>
              <a:rPr lang="el-GR" altLang="el-GR" sz="2400" dirty="0" smtClean="0"/>
              <a:t>όπου,</a:t>
            </a:r>
            <a:endParaRPr lang="el-GR" altLang="el-GR" sz="2400" dirty="0"/>
          </a:p>
          <a:p>
            <a:pPr marL="342900" indent="-342900">
              <a:lnSpc>
                <a:spcPct val="150000"/>
              </a:lnSpc>
              <a:buClr>
                <a:schemeClr val="tx1"/>
              </a:buClr>
              <a:buFont typeface="Wingdings" panose="05000000000000000000" pitchFamily="2" charset="2"/>
              <a:buChar char="§"/>
              <a:defRPr/>
            </a:pPr>
            <a:r>
              <a:rPr lang="el-GR" altLang="el-GR" sz="2400" dirty="0">
                <a:solidFill>
                  <a:schemeClr val="tx2"/>
                </a:solidFill>
              </a:rPr>
              <a:t>Πρόταση 1</a:t>
            </a:r>
            <a:r>
              <a:rPr lang="el-GR" altLang="el-GR" sz="2400" dirty="0"/>
              <a:t>, βασική επιλογή (εντολή) που βρίσκεται </a:t>
            </a:r>
            <a:r>
              <a:rPr lang="el-GR" altLang="el-GR" sz="2400" dirty="0" smtClean="0"/>
              <a:t>στην πρώτη </a:t>
            </a:r>
            <a:r>
              <a:rPr lang="el-GR" altLang="el-GR" sz="2400" dirty="0"/>
              <a:t>γραμμή εντολών </a:t>
            </a:r>
            <a:r>
              <a:rPr lang="el-GR" altLang="el-GR" sz="2400" dirty="0" smtClean="0"/>
              <a:t>(</a:t>
            </a:r>
            <a:r>
              <a:rPr lang="en-US" altLang="el-GR" sz="2400" dirty="0" smtClean="0"/>
              <a:t>main menu</a:t>
            </a:r>
            <a:r>
              <a:rPr lang="el-GR" altLang="el-GR" sz="2400" dirty="0" smtClean="0"/>
              <a:t>),</a:t>
            </a:r>
            <a:endParaRPr lang="el-GR" altLang="el-GR" sz="2400" dirty="0"/>
          </a:p>
          <a:p>
            <a:pPr marL="342900" indent="-342900">
              <a:lnSpc>
                <a:spcPct val="150000"/>
              </a:lnSpc>
              <a:buClr>
                <a:schemeClr val="tx1"/>
              </a:buClr>
              <a:buFont typeface="Wingdings" panose="05000000000000000000" pitchFamily="2" charset="2"/>
              <a:buChar char="§"/>
              <a:defRPr/>
            </a:pPr>
            <a:r>
              <a:rPr lang="el-GR" altLang="el-GR" sz="2400" dirty="0">
                <a:solidFill>
                  <a:schemeClr val="tx2"/>
                </a:solidFill>
              </a:rPr>
              <a:t>Πρόταση 2</a:t>
            </a:r>
            <a:r>
              <a:rPr lang="el-GR" altLang="el-GR" sz="2400" dirty="0"/>
              <a:t>, επιλογή (εντολή) που βρίσκεται ως υποσύνολο στην καρτέλα της βασικής επιλογής </a:t>
            </a:r>
            <a:r>
              <a:rPr lang="el-GR" altLang="el-GR" sz="2400" dirty="0" smtClean="0"/>
              <a:t>και,</a:t>
            </a:r>
            <a:endParaRPr lang="el-GR" altLang="el-GR" sz="2400" dirty="0"/>
          </a:p>
          <a:p>
            <a:pPr marL="342900" indent="-342900">
              <a:lnSpc>
                <a:spcPct val="150000"/>
              </a:lnSpc>
              <a:buClr>
                <a:schemeClr val="tx1"/>
              </a:buClr>
              <a:buFont typeface="Wingdings" panose="05000000000000000000" pitchFamily="2" charset="2"/>
              <a:buChar char="§"/>
              <a:defRPr/>
            </a:pPr>
            <a:r>
              <a:rPr lang="el-GR" altLang="el-GR" sz="2400" dirty="0">
                <a:solidFill>
                  <a:schemeClr val="tx2"/>
                </a:solidFill>
              </a:rPr>
              <a:t>Πρόταση 3</a:t>
            </a:r>
            <a:r>
              <a:rPr lang="el-GR" altLang="el-GR" sz="2400" dirty="0"/>
              <a:t>, επιλογή (εντολή) μέσα στο προηγούμενο </a:t>
            </a:r>
            <a:r>
              <a:rPr lang="el-GR" altLang="el-GR" sz="2400" dirty="0" smtClean="0"/>
              <a:t>υποσύνολο.</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52301"/>
            <a:ext cx="8352928"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Ως Πρόταση 1 </a:t>
            </a:r>
            <a:r>
              <a:rPr lang="el-GR" altLang="el-GR" dirty="0" smtClean="0"/>
              <a:t>έχουμε (1 από 4)</a:t>
            </a:r>
            <a:endParaRPr lang="el-GR" dirty="0">
              <a:latin typeface="+mn-lt"/>
            </a:endParaRPr>
          </a:p>
        </p:txBody>
      </p:sp>
      <p:sp>
        <p:nvSpPr>
          <p:cNvPr id="10" name="Rectangle 3" descr="Αρχείο:  Η επιλογή αυτή περιλαμβάνει όλες τις εντολές για τη διαχείριση του αρχείου. Επιλέγοντας Αρχείο. Πατώντας (αριστερό) κλικ πάνω στο εικονίδιο εμφανίζεται το πλαίσιο με όλες τις εντολές. Οι περισσότερες από αυτές δεν χρήζουν κάποιας ιδιαίτερης αναφοράς (παραδείγματος χάρην Αποθήκευση, Αποθήκευση ως και λοιπά. Επιλογές:  η οποία δίνει τη δυνατότητα διαμόρφωσης του λογισμικού σύμφωνα με τις επιθυμίες του χρήστη και ου το καθεξής),&#10;Εργασία: Η επιλογή αυτή περιέχει όλες τις εντολές για τη δημιουργία δραστηριοτήτων (απλών, πακέτων εργασίας ή φάσεων, οροσήμων), για την αναδιάταξή τους, για τη δημιουργία των αλληλουχιών μεταξύ τους. &#10;&#10;"/>
          <p:cNvSpPr txBox="1">
            <a:spLocks noChangeArrowheads="1"/>
          </p:cNvSpPr>
          <p:nvPr/>
        </p:nvSpPr>
        <p:spPr>
          <a:xfrm>
            <a:off x="467544" y="1340768"/>
            <a:ext cx="8219256" cy="46188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l-GR" altLang="el-GR" sz="2400" b="1" dirty="0"/>
              <a:t>Αρχείο</a:t>
            </a:r>
            <a:r>
              <a:rPr lang="el-GR" altLang="el-GR" sz="2400" dirty="0"/>
              <a:t>:  Η επιλογή αυτή περιλαμβάνει όλες τις εντολές για τη διαχείριση του αρχείου. Επιλέγοντας </a:t>
            </a:r>
            <a:r>
              <a:rPr lang="el-GR" altLang="el-GR" sz="2400" dirty="0" smtClean="0"/>
              <a:t>Αρχείο. </a:t>
            </a:r>
            <a:r>
              <a:rPr lang="el-GR" altLang="el-GR" sz="2400" dirty="0"/>
              <a:t>Πατώντας (αριστερό) κλικ πάνω στο εικονίδιο εμφανίζεται το πλαίσιο με όλες τις εντολές. Οι περισσότερες από αυτές δεν χρήζουν κάποιας ιδιαίτερης αναφοράς (</a:t>
            </a:r>
            <a:r>
              <a:rPr lang="el-GR" altLang="el-GR" sz="2400" dirty="0" smtClean="0"/>
              <a:t>π.χ. </a:t>
            </a:r>
            <a:r>
              <a:rPr lang="el-GR" altLang="el-GR" sz="2400" dirty="0"/>
              <a:t>Αποθήκευση, Αποθήκευση </a:t>
            </a:r>
            <a:r>
              <a:rPr lang="el-GR" altLang="el-GR" sz="2400" dirty="0" smtClean="0"/>
              <a:t>ως κλπ. </a:t>
            </a:r>
            <a:r>
              <a:rPr lang="el-GR" altLang="el-GR" sz="2400" b="1" dirty="0">
                <a:solidFill>
                  <a:schemeClr val="tx2"/>
                </a:solidFill>
              </a:rPr>
              <a:t>Επιλογές</a:t>
            </a:r>
            <a:r>
              <a:rPr lang="el-GR" altLang="el-GR" sz="2400" dirty="0"/>
              <a:t>:  η οποία δίνει τη δυνατότητα διαμόρφωσης του λογισμικού σύμφωνα με τις επιθυμίες του χρήστη κοκ</a:t>
            </a:r>
            <a:r>
              <a:rPr lang="el-GR" altLang="el-GR" sz="2400" dirty="0" smtClean="0"/>
              <a:t>),</a:t>
            </a:r>
            <a:endParaRPr lang="el-GR" altLang="el-GR" sz="2400" dirty="0"/>
          </a:p>
          <a:p>
            <a:pPr>
              <a:buFont typeface="Wingdings" panose="05000000000000000000" pitchFamily="2" charset="2"/>
              <a:buChar char="§"/>
            </a:pPr>
            <a:r>
              <a:rPr lang="el-GR" altLang="el-GR" sz="2400" b="1" dirty="0"/>
              <a:t>Εργασία</a:t>
            </a:r>
            <a:r>
              <a:rPr lang="el-GR" altLang="el-GR" sz="2400" dirty="0"/>
              <a:t>: </a:t>
            </a:r>
            <a:r>
              <a:rPr lang="el-GR" altLang="el-GR" sz="2400" dirty="0" smtClean="0"/>
              <a:t>Η </a:t>
            </a:r>
            <a:r>
              <a:rPr lang="el-GR" altLang="el-GR" sz="2400" dirty="0"/>
              <a:t>επιλογή αυτή περιέχει όλες τις εντολές για τη δημιουργία δραστηριοτήτων (απλών, πακέτων εργασίας ή φάσεων, οροσήμων), για την αναδιάταξή τους, για τη δημιουργία των αλληλουχιών μεταξύ τους. </a:t>
            </a:r>
          </a:p>
          <a:p>
            <a:pPr>
              <a:buFont typeface="Wingdings" panose="05000000000000000000" pitchFamily="2" charset="2"/>
              <a:buChar char="§"/>
            </a:pPr>
            <a:endParaRPr lang="el-GR" alt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116632"/>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Ως Πρόταση 1 έχουμε </a:t>
            </a:r>
            <a:r>
              <a:rPr lang="el-GR" altLang="el-GR" dirty="0" smtClean="0"/>
              <a:t>(2 </a:t>
            </a:r>
            <a:r>
              <a:rPr lang="el-GR" altLang="el-GR" dirty="0"/>
              <a:t>από </a:t>
            </a:r>
            <a:r>
              <a:rPr lang="el-GR" altLang="el-GR" dirty="0" smtClean="0"/>
              <a:t>4)</a:t>
            </a:r>
            <a:endParaRPr lang="el-GR" dirty="0">
              <a:latin typeface="+mn-lt"/>
              <a:cs typeface="Times New Roman" pitchFamily="18" charset="0"/>
            </a:endParaRPr>
          </a:p>
        </p:txBody>
      </p:sp>
      <p:sp>
        <p:nvSpPr>
          <p:cNvPr id="2" name="Ορθογώνιο 1"/>
          <p:cNvSpPr/>
          <p:nvPr/>
        </p:nvSpPr>
        <p:spPr>
          <a:xfrm>
            <a:off x="467544" y="1231007"/>
            <a:ext cx="8219256" cy="5078313"/>
          </a:xfrm>
          <a:prstGeom prst="rect">
            <a:avLst/>
          </a:prstGeom>
        </p:spPr>
        <p:txBody>
          <a:bodyPr wrap="square">
            <a:spAutoFit/>
          </a:bodyPr>
          <a:lstStyle/>
          <a:p>
            <a:pPr marL="342900" indent="-342900">
              <a:lnSpc>
                <a:spcPct val="150000"/>
              </a:lnSpc>
              <a:buFont typeface="Wingdings" panose="05000000000000000000" pitchFamily="2" charset="2"/>
              <a:buChar char="§"/>
            </a:pPr>
            <a:r>
              <a:rPr lang="el-GR" altLang="el-GR" sz="2400" b="1" dirty="0"/>
              <a:t>Πόρος</a:t>
            </a:r>
            <a:r>
              <a:rPr lang="el-GR" altLang="el-GR" sz="2400" dirty="0"/>
              <a:t>:  Η επιλογή αυτή χρησιμεύει στη διαχείριση των πόρων και περιέχει όλες τις εντολές οι οποίες είναι προσανατολισμένες στους </a:t>
            </a:r>
            <a:r>
              <a:rPr lang="el-GR" altLang="el-GR" sz="2400" dirty="0" smtClean="0"/>
              <a:t>πόρους</a:t>
            </a:r>
            <a:r>
              <a:rPr lang="el-GR" altLang="el-GR" sz="2400" dirty="0"/>
              <a:t>,</a:t>
            </a:r>
          </a:p>
          <a:p>
            <a:pPr marL="342900" indent="-342900">
              <a:lnSpc>
                <a:spcPct val="150000"/>
              </a:lnSpc>
              <a:buFont typeface="Wingdings" panose="05000000000000000000" pitchFamily="2" charset="2"/>
              <a:buChar char="§"/>
            </a:pPr>
            <a:r>
              <a:rPr lang="el-GR" altLang="el-GR" sz="2400" b="1" dirty="0"/>
              <a:t>Έργο</a:t>
            </a:r>
            <a:r>
              <a:rPr lang="el-GR" altLang="el-GR" sz="2400" dirty="0"/>
              <a:t>: Η επιλογή αυτή συγκεντρώνει όλες τις εντολές που αφορούν συνολικά το έργο. Περιέχει τις εντολές που δίνουν συγκεντρωτικές πληροφορίες για το έργο, δίνει τη δυνατότητα ορισμού ημερολογίων εργασίας, δημιουργεί αναφορές και συνδέει τα διάφορα έργα που διαχειριζόμαστε.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Ως Πρόταση 1 έχουμε </a:t>
            </a:r>
            <a:r>
              <a:rPr lang="el-GR" altLang="el-GR" dirty="0" smtClean="0"/>
              <a:t>(3 </a:t>
            </a:r>
            <a:r>
              <a:rPr lang="el-GR" altLang="el-GR" dirty="0"/>
              <a:t>από </a:t>
            </a:r>
            <a:r>
              <a:rPr lang="el-GR" altLang="el-GR" dirty="0" smtClean="0"/>
              <a:t>4)</a:t>
            </a:r>
            <a:endParaRPr lang="el-GR" dirty="0">
              <a:cs typeface="Times New Roman" pitchFamily="18" charset="0"/>
            </a:endParaRPr>
          </a:p>
        </p:txBody>
      </p:sp>
      <p:sp>
        <p:nvSpPr>
          <p:cNvPr id="13" name="Rectangle 3"/>
          <p:cNvSpPr>
            <a:spLocks noGrp="1" noChangeArrowheads="1"/>
          </p:cNvSpPr>
          <p:nvPr>
            <p:ph type="body" idx="1"/>
          </p:nvPr>
        </p:nvSpPr>
        <p:spPr>
          <a:xfrm>
            <a:off x="467544" y="1412776"/>
            <a:ext cx="8295456" cy="4320480"/>
          </a:xfrm>
        </p:spPr>
        <p:txBody>
          <a:bodyPr>
            <a:noAutofit/>
          </a:bodyPr>
          <a:lstStyle/>
          <a:p>
            <a:pPr marL="342900" indent="-342900">
              <a:buClr>
                <a:schemeClr val="tx1"/>
              </a:buClr>
              <a:buFont typeface="Wingdings" panose="05000000000000000000" pitchFamily="2" charset="2"/>
              <a:buChar char="§"/>
            </a:pPr>
            <a:r>
              <a:rPr lang="el-GR" altLang="el-GR" b="0" dirty="0">
                <a:solidFill>
                  <a:schemeClr val="tx2"/>
                </a:solidFill>
              </a:rPr>
              <a:t>Προβολή:</a:t>
            </a:r>
            <a:r>
              <a:rPr lang="el-GR" altLang="el-GR" b="0" dirty="0">
                <a:solidFill>
                  <a:srgbClr val="000000"/>
                </a:solidFill>
              </a:rPr>
              <a:t>  Η επιλογή αρχίζοντας από τις πιο δημοφιλείς προβολές για τις δραστηριότητες και τους πόρους παρέχει τη δυνατότητα να χρησιμοποιήσουμε οποιαδήποτε άλλη προβολή επιθυμούμε ακόμα και να δημιουργήσουμε μια νέα προβολή των δεδομένων προσαρμοσμένη στις απαιτήσεις μας. Επίσης, μέσα από την επιλογή αυτή μπορούμε να διαχειριστούμε και τις όποιες </a:t>
            </a:r>
            <a:r>
              <a:rPr lang="el-GR" altLang="el-GR" b="0" dirty="0" err="1">
                <a:solidFill>
                  <a:srgbClr val="000000"/>
                </a:solidFill>
              </a:rPr>
              <a:t>μακροεντολές</a:t>
            </a:r>
            <a:r>
              <a:rPr lang="el-GR" altLang="el-GR" b="0" dirty="0">
                <a:solidFill>
                  <a:srgbClr val="000000"/>
                </a:solidFill>
              </a:rPr>
              <a:t> πιθανόν θα </a:t>
            </a:r>
            <a:r>
              <a:rPr lang="el-GR" altLang="el-GR" b="0" dirty="0" smtClean="0">
                <a:solidFill>
                  <a:srgbClr val="000000"/>
                </a:solidFill>
              </a:rPr>
              <a:t>δημιουργήσουμε,</a:t>
            </a:r>
            <a:endParaRPr lang="el-GR" altLang="el-GR" b="0" dirty="0">
              <a:solidFill>
                <a:srgbClr val="000000"/>
              </a:solidFill>
            </a:endParaRPr>
          </a:p>
          <a:p>
            <a:pPr marL="342900" indent="-342900">
              <a:buClr>
                <a:schemeClr val="tx1"/>
              </a:buClr>
              <a:buFont typeface="Wingdings" panose="05000000000000000000" pitchFamily="2" charset="2"/>
              <a:buChar char="§"/>
            </a:pPr>
            <a:r>
              <a:rPr lang="el-GR" altLang="el-GR" b="0" dirty="0">
                <a:solidFill>
                  <a:schemeClr val="tx2"/>
                </a:solidFill>
              </a:rPr>
              <a:t>Μορφή:</a:t>
            </a:r>
            <a:r>
              <a:rPr lang="el-GR" altLang="el-GR" b="0" dirty="0">
                <a:solidFill>
                  <a:srgbClr val="000000"/>
                </a:solidFill>
              </a:rPr>
              <a:t>  Η επιλογή αυτή προσφέρει συγκεντρωμένες όλες τις εντολές για τη διαμόρφωση των δεδομένων μας ανάλογα με την ενεργό προβολή που διαθέτουμε κάθε φορά</a:t>
            </a:r>
            <a:r>
              <a:rPr lang="el-GR" altLang="el-GR" b="0" dirty="0" smtClean="0">
                <a:solidFill>
                  <a:srgbClr val="000000"/>
                </a:solidFill>
              </a:rPr>
              <a:t>.</a:t>
            </a:r>
            <a:endParaRPr lang="el-GR" altLang="el-GR" b="0" dirty="0">
              <a:solidFill>
                <a:srgbClr val="000000"/>
              </a:solidFill>
            </a:endParaRPr>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11645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t>Ως Πρόταση 1 έχουμε </a:t>
            </a:r>
            <a:r>
              <a:rPr lang="el-GR" altLang="el-GR" dirty="0" smtClean="0"/>
              <a:t>(4 </a:t>
            </a:r>
            <a:r>
              <a:rPr lang="el-GR" altLang="el-GR" dirty="0"/>
              <a:t>από 4)</a:t>
            </a:r>
            <a:endParaRPr lang="el-GR" dirty="0">
              <a:cs typeface="Times New Roman" pitchFamily="18" charset="0"/>
            </a:endParaRPr>
          </a:p>
        </p:txBody>
      </p:sp>
      <p:pic>
        <p:nvPicPr>
          <p:cNvPr id="7" name="Picture 2" descr="Όταν στην οθόνη εμφανίζεται η όψη Γράφημα Gantt στην άνω αριστερή γωνία βρίσκουμε την εργαλειοθήκη γρήγορης πρόσβασης. Η οθόνη κάτω από την εργαλειοθήκη αυτή περιέχει το βασικό μενού του λογισμικού. Κάτω από το βασικό μενού εμφανίζεται η κορδέλα η οποία ανάλογα με την εντολή που έχουμε επιλέξει από το βασικό μενού παρουσιάζει τις επιμέρους εντολές που αντιστοιχούν σε αυτή. Κάτω από την κορδέλα η οθόνη χωρίζεται σε δύο τμήματα. Από την αριστερή πλευρά βρίσκεται ο Πίνακας και στη δεξιά πλευρά ο χώρος για την ανάπτυξη του γραφήματος Gantt. Εάν, επιλέξουμε Προβολή/Διαίρεση προβολής/Λεπτομέρειες τότε η οθόνη εμφανίζεται με τρία τμήματα καθώς στο κάτω μέρος της προκύπτει μια φόρμα εργασίας στην οποία μπορούμε να κάνουμε εισαγωγή ή επεξεργασία επιμέρους λεπτομερειών για την κάθε δραστηριότητα που υπάρχει στον πίνακα.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043608" y="1052736"/>
            <a:ext cx="7128792" cy="5253772"/>
          </a:xfrm>
          <a:prstGeom prst="rect">
            <a:avLst/>
          </a:prstGeom>
          <a:solidFill>
            <a:schemeClr val="bg1"/>
          </a:solidFill>
        </p:spPr>
      </p:pic>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0293"/>
            <a:ext cx="8291264"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altLang="el-GR" dirty="0" smtClean="0"/>
              <a:t>Ξεκινώντας το πρόγραμμα </a:t>
            </a:r>
            <a:br>
              <a:rPr lang="el-GR" altLang="el-GR" dirty="0" smtClean="0"/>
            </a:br>
            <a:r>
              <a:rPr lang="el-GR" altLang="el-GR" dirty="0" smtClean="0"/>
              <a:t>(1 από 4)</a:t>
            </a:r>
            <a:endParaRPr lang="el-GR" dirty="0">
              <a:latin typeface="+mn-lt"/>
              <a:cs typeface="Times New Roman" pitchFamily="18" charset="0"/>
            </a:endParaRPr>
          </a:p>
        </p:txBody>
      </p:sp>
      <p:sp>
        <p:nvSpPr>
          <p:cNvPr id="10" name="Rectangle 4"/>
          <p:cNvSpPr>
            <a:spLocks noChangeArrowheads="1"/>
          </p:cNvSpPr>
          <p:nvPr/>
        </p:nvSpPr>
        <p:spPr bwMode="auto">
          <a:xfrm>
            <a:off x="467544" y="1231007"/>
            <a:ext cx="821925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Font typeface="Wingdings" panose="05000000000000000000" pitchFamily="2" charset="2"/>
              <a:buChar char="§"/>
            </a:pPr>
            <a:r>
              <a:rPr lang="el-GR" altLang="el-GR" sz="2400" dirty="0"/>
              <a:t>Στις περισσότερες περιπτώσεις ο πίνακας που εμφανίζεται είναι ο πίνακας καταχώρησης. (</a:t>
            </a:r>
            <a:r>
              <a:rPr lang="el-GR" altLang="el-GR" sz="2400" b="1" dirty="0">
                <a:solidFill>
                  <a:schemeClr val="tx2"/>
                </a:solidFill>
              </a:rPr>
              <a:t>Προβολή/ Δεδομένα/ Πίνακας/ Καταχώρηση</a:t>
            </a:r>
            <a:r>
              <a:rPr lang="el-GR" altLang="el-GR" sz="2400" dirty="0" smtClean="0"/>
              <a:t>),</a:t>
            </a:r>
            <a:endParaRPr lang="el-GR" altLang="el-GR" sz="2400" dirty="0"/>
          </a:p>
          <a:p>
            <a:pPr marL="342900" indent="-342900">
              <a:lnSpc>
                <a:spcPct val="150000"/>
              </a:lnSpc>
              <a:buFont typeface="Wingdings" panose="05000000000000000000" pitchFamily="2" charset="2"/>
              <a:buChar char="§"/>
            </a:pPr>
            <a:r>
              <a:rPr lang="el-GR" altLang="el-GR" sz="2400" dirty="0"/>
              <a:t>Πριν αρχίσουμε την εισαγωγή των δραστηριοτήτων σε ένα έργο, επιλέγουμε </a:t>
            </a:r>
            <a:r>
              <a:rPr lang="el-GR" altLang="el-GR" sz="2400" b="1" dirty="0">
                <a:solidFill>
                  <a:schemeClr val="tx2"/>
                </a:solidFill>
              </a:rPr>
              <a:t>Έργο/ Ιδιότητες/ Πληροφορίες έργου</a:t>
            </a:r>
            <a:r>
              <a:rPr lang="el-GR" altLang="el-GR" sz="2400" dirty="0"/>
              <a:t>, έτσι ώστε να δώσουμε την ημερομηνία έναρξης του έργου. Η ημερομηνία μπορεί είτε να πληκτρολογηθεί στο πεδίο Ημερομηνία έναρξης ή να τοποθετηθεί με τη βοήθεια του ημερολογίου (πατάμε κλικ πάνω στο βέλος κύλισης</a:t>
            </a:r>
            <a:r>
              <a:rPr lang="el-GR" altLang="el-GR" sz="2400" dirty="0" smtClean="0"/>
              <a:t>).</a:t>
            </a:r>
            <a:endParaRPr lang="el-GR" alt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altLang="el-GR" dirty="0"/>
              <a:t>Ξεκινώντας το πρόγραμμα </a:t>
            </a:r>
            <a:br>
              <a:rPr lang="el-GR" altLang="el-GR" dirty="0"/>
            </a:br>
            <a:r>
              <a:rPr lang="el-GR" altLang="el-GR" dirty="0" smtClean="0"/>
              <a:t>(2 </a:t>
            </a:r>
            <a:r>
              <a:rPr lang="el-GR" altLang="el-GR" dirty="0"/>
              <a:t>από 4)</a:t>
            </a:r>
            <a:endParaRPr lang="el-GR" dirty="0">
              <a:latin typeface="+mn-lt"/>
              <a:cs typeface="Times New Roman" pitchFamily="18" charset="0"/>
            </a:endParaRPr>
          </a:p>
        </p:txBody>
      </p:sp>
      <p:pic>
        <p:nvPicPr>
          <p:cNvPr id="6" name="Picture 3" descr="Η προηγούμενη επιλογή μας, οδηγεί στην εμφάνιση ενός πλαισίου διαλόγου. Το πλαίσιο αυτό περιλαμβάνει στο άνω μισό του τμήμα επτά πεδία και στο κάτω μισό του ένα χώρο προεπισκόπησης και τέσσερα κουμπιά. Στο άνω μέρος τα πεδία κατανέμονται τρία στην αριστερή πλευρά και τέσσερα στη δεξιά πλευρά. Από τα τρία που βρίσκονται αριστερά είναι ενεργοποιημένα μόνο τα δύο κάθε φορά. Η ενεργοποίηση ή η κάποιου πεδίου εξαρτάται από την επιλογή που θα κάνουμε στο τρίτο πεδίο που ονομάζεται Χρονοδιάγραμμα από: και μπορεί να έχει τη μια από τις δύο τιμές. Η πρώτη τιμή η οποία και εμφανίζεται με την ενεργοποίηση του λογισμικού είναι Ημερομηνία έναρξης έργου, ενώ με το βέλος κύλισης στη δεξιά πλευρά μπορούμε να επιλέξουμε την άλλη τιμή που είναι Ημερομηνία λήξης έργου. Όταν λοιπόν είναι επιλεγμένη η Ημερομηνία έναρξης έργου τότε είναι σε λειτουργία το πρώτο πεδίο άνω αριστερά μέσα από το οποίο μπορούμε να δηλώσουμε την ημερομηνία έναρξης και απενεργοποιημένο το δεύτερο πεδίο, που βρίσκεται κάτω από το πρώτο και ονομάζεται ημερομηνία λήξης. Προφανώς με την αντίστροφη επιλογή αλλάζουν και τα δύο αυτά πεδία. Με επιλογή το χρονοδιάγραμμα να γίνει από την ημερομηνία έναρξης του έργου στο πεδίο ημερομηνία έναρξης υπάρχει μια τιμή από το ημερολόγιο η οποία συμπίπτει με την τιμή του άνω δεξιά πεδίου το οποίο είναι η τρέχουσα ημερομηνία. Μπορούμε γενικά να αλλάξουμε τις ημερομηνίες με το βέλος κύλισης το οποίο βρίσκεται στο δεξί τμήμα του πεδίου. Πατώντας το εμφανίζεται μηνιαίο ερωτηματολόγιο, στο οποίο δηλώνεται ο μήνας και το έτος και από κάτω όλες οι ημερομηνίες υπό μορφή εβδομάδας. Στην άνω δεξιά πλευρά τώρα και κάτω από την τρέχουσα ημερομηνία υπάρχει το πεδίο ημερομηνία κατάστασης η οποία καθώς είμαστε στην έναρξη των εργασιών μας δεν έχει δηλωθεί επομένως το πεδίο έχει την τιμή ΔΥ, δηλαδή δεν υπάρχει. Ακριβώς από κάτω είναι το πεδίο Ημερολόγιο το οποίο έχει την τιμή Τυπικό. Το Τυπικό σημαίνει ότι στο έργο που ετοιμάζουμε οι εργασίες μπορούν να γίνονται 5 ημέρες την εβδομάδα, πλην δηλαδή Σαββάτου και Κυριακής, και κάθε ημέρα για ένα οκτάωρο, συνήθως 8πμ έως 12μμ και 1μμ έως 5μμ. Κάτω από το ημερολόγιο   υπάρχει το πεδίο Προτεραιότητα το οποίο ορίζεται από το χρήστη με αριθμητική τιμή από 0 έως 1000, ενώ τα κουμπιά στο κάτω μέρος του πλαισίου είναι από αριστερά προς τα δεξιά η Βοήθεια, τα Στατιστικά στοιχεία στα οποία μπορούμε να δούμε άμεσα ημερομηνίες έναρξης και λήξης, διάρκεια, εργασία και κόστος το ΟΚ που επικυρώνει τις επιλογές μας όταν κάνουμε κάποια αλλαγή στο πλαίσιο και το Άκυρο.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458051"/>
            <a:ext cx="6951335" cy="49232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116632"/>
            <a:ext cx="8174484" cy="1404491"/>
          </a:xfrm>
        </p:spPr>
        <p:txBody>
          <a:bodyPr>
            <a:noAutofit/>
          </a:bodyPr>
          <a:lstStyle/>
          <a:p>
            <a:r>
              <a:rPr lang="el-GR" altLang="el-GR" dirty="0"/>
              <a:t>Ξεκινώντας το πρόγραμμα </a:t>
            </a:r>
            <a:br>
              <a:rPr lang="el-GR" altLang="el-GR" dirty="0"/>
            </a:br>
            <a:r>
              <a:rPr lang="el-GR" altLang="el-GR" dirty="0" smtClean="0"/>
              <a:t>(3 </a:t>
            </a:r>
            <a:r>
              <a:rPr lang="el-GR" altLang="el-GR" dirty="0"/>
              <a:t>από 4)</a:t>
            </a:r>
            <a:endParaRPr lang="el-GR" dirty="0">
              <a:latin typeface="+mn-lt"/>
              <a:cs typeface="Times New Roman" pitchFamily="18" charset="0"/>
            </a:endParaRPr>
          </a:p>
        </p:txBody>
      </p:sp>
      <p:sp>
        <p:nvSpPr>
          <p:cNvPr id="10" name="TextBox 4"/>
          <p:cNvSpPr txBox="1">
            <a:spLocks noChangeArrowheads="1"/>
          </p:cNvSpPr>
          <p:nvPr>
            <p:custDataLst>
              <p:tags r:id="rId2"/>
            </p:custDataLst>
          </p:nvPr>
        </p:nvSpPr>
        <p:spPr bwMode="auto">
          <a:xfrm>
            <a:off x="467544" y="1484784"/>
            <a:ext cx="81744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el-GR" altLang="el-GR" sz="2400" dirty="0" smtClean="0"/>
              <a:t>Στην πρώτη γραμμή του πίνακα καταχώρησης και στο πεδίο </a:t>
            </a:r>
            <a:r>
              <a:rPr lang="el-GR" altLang="el-GR" sz="2400" i="1" dirty="0" smtClean="0"/>
              <a:t>Όνομα εργασίας</a:t>
            </a:r>
            <a:r>
              <a:rPr lang="el-GR" altLang="el-GR" sz="2400" dirty="0" smtClean="0"/>
              <a:t> πληκτρολογούμε Έρευνα στο διαδίκτυο για τον αθλητισμό και τη χρήση απαγορευμένων ουσιών και πατάμε </a:t>
            </a:r>
            <a:r>
              <a:rPr lang="en-US" altLang="el-GR" sz="2400" dirty="0" smtClean="0">
                <a:solidFill>
                  <a:schemeClr val="tx2"/>
                </a:solidFill>
              </a:rPr>
              <a:t>Enter</a:t>
            </a:r>
            <a:r>
              <a:rPr lang="el-GR" altLang="el-GR" sz="2400" dirty="0" smtClean="0"/>
              <a:t>. Η εικόνα που έχουμε είναι η παρακάτω:</a:t>
            </a:r>
            <a:endParaRPr lang="el-GR" altLang="el-GR" sz="2400" dirty="0"/>
          </a:p>
        </p:txBody>
      </p:sp>
      <p:pic>
        <p:nvPicPr>
          <p:cNvPr id="6" name="Picture 2" descr="Στην πρώτη γραμμή του πίνακα και στο πεδίο Όνομα εργασίας εμφανίζεται η έκφραση την οποία πληκτρολογήσαμε, στην αριστερή πλευρά του πίνακα και στη γκρίζα στήλη εμφανίστηκε αυτόματα το αναγνωριστικό (ID) 1 και στο πεδίο Λειτουργία εργασίας εμφανίστηκε μια πινέζα χρώματος οινοπνευματί, η οποία δηλώνει ότι βρισκόμαστε σε μη αυτόματο προγραμματισμό δηλαδή μπορούμε να επηρεάσουμε εμείς τις ημερομηνίες έναρξης, λήξης και τη διάρκεια της δραστηριότητ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2847137"/>
            <a:ext cx="6336704" cy="360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362075"/>
          </a:xfrm>
        </p:spPr>
        <p:txBody>
          <a:bodyPr>
            <a:noAutofit/>
          </a:bodyPr>
          <a:lstStyle/>
          <a:p>
            <a:pPr algn="ctr"/>
            <a:r>
              <a:rPr lang="el-GR" altLang="el-GR" sz="4400" dirty="0"/>
              <a:t>Ξεκινώντας το πρόγραμμα </a:t>
            </a:r>
            <a:br>
              <a:rPr lang="el-GR" altLang="el-GR" sz="4400" dirty="0"/>
            </a:br>
            <a:r>
              <a:rPr lang="el-GR" altLang="el-GR" sz="4400" dirty="0" smtClean="0"/>
              <a:t>(4 </a:t>
            </a:r>
            <a:r>
              <a:rPr lang="el-GR" altLang="el-GR" sz="4400" dirty="0"/>
              <a:t>από 4)</a:t>
            </a:r>
            <a:endParaRPr lang="el-GR" sz="4400" dirty="0">
              <a:latin typeface="+mn-lt"/>
            </a:endParaRPr>
          </a:p>
        </p:txBody>
      </p:sp>
      <p:sp>
        <p:nvSpPr>
          <p:cNvPr id="2" name="Ορθογώνιο 1"/>
          <p:cNvSpPr/>
          <p:nvPr/>
        </p:nvSpPr>
        <p:spPr>
          <a:xfrm>
            <a:off x="476300" y="1412776"/>
            <a:ext cx="8219256" cy="1200329"/>
          </a:xfrm>
          <a:prstGeom prst="rect">
            <a:avLst/>
          </a:prstGeom>
        </p:spPr>
        <p:txBody>
          <a:bodyPr wrap="square">
            <a:spAutoFit/>
          </a:bodyPr>
          <a:lstStyle/>
          <a:p>
            <a:pPr>
              <a:spcBef>
                <a:spcPct val="0"/>
              </a:spcBef>
            </a:pPr>
            <a:r>
              <a:rPr lang="el-GR" altLang="el-GR" sz="2400" dirty="0"/>
              <a:t>Επαναλαμβάνουμε την ίδια κίνηση και για τις υπόλοιπες δραστηριότητες της φάσης </a:t>
            </a:r>
            <a:r>
              <a:rPr lang="el-GR" altLang="el-GR" sz="2400" dirty="0" smtClean="0">
                <a:solidFill>
                  <a:schemeClr val="tx2"/>
                </a:solidFill>
              </a:rPr>
              <a:t>Προετοιμασία</a:t>
            </a:r>
            <a:r>
              <a:rPr lang="el-GR" altLang="el-GR" sz="2400" dirty="0" smtClean="0"/>
              <a:t>. </a:t>
            </a:r>
            <a:r>
              <a:rPr lang="el-GR" altLang="el-GR" sz="2400" dirty="0"/>
              <a:t>Το παράθυρο θα πρέπει να διαμορφωθεί ως εξής:</a:t>
            </a:r>
          </a:p>
        </p:txBody>
      </p:sp>
      <p:pic>
        <p:nvPicPr>
          <p:cNvPr id="6" name="Picture 2" descr="Η εικόνα τώρα είναι ότι στις πέντε πρώτες γραμμές του πίνακα και στο πεδίο Όνομα εργασίας εμφανίζονται οι εκφράσεις τις οποίες πληκτρολογήσαμε, στην αριστερή πλευρά του πίνακα και στη γκρίζα στήλη εμφανίστηκαν αυτόματα τα αναγνωριστικά (ID) από 1 έως 5 και στο πεδίο Λειτουργία εργασίας εμφανίστηκε για όλες τις δραστηριότητας που εισάγαμε η πινέζα χρώματος οινοπνευματί, η οποία δηλώνει ότι βρισκόμαστε σε μη αυτόματο προγραμματισμ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613106"/>
            <a:ext cx="7912864" cy="38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80020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sz="4000" dirty="0"/>
              <a:t>Σχέδιο  </a:t>
            </a:r>
            <a:r>
              <a:rPr lang="en-US" sz="4000" dirty="0"/>
              <a:t>Youth In Action </a:t>
            </a:r>
            <a:r>
              <a:rPr lang="el-GR" sz="4000" dirty="0"/>
              <a:t/>
            </a:r>
            <a:br>
              <a:rPr lang="el-GR" sz="4000" dirty="0"/>
            </a:br>
            <a:r>
              <a:rPr lang="el-GR" sz="4000" dirty="0"/>
              <a:t>(Θέμα: Αθλητισμός)</a:t>
            </a:r>
            <a:br>
              <a:rPr lang="el-GR" sz="4000" dirty="0"/>
            </a:br>
            <a:r>
              <a:rPr lang="el-GR" sz="4000" dirty="0" smtClean="0"/>
              <a:t>(1 </a:t>
            </a:r>
            <a:r>
              <a:rPr lang="el-GR" sz="4000" dirty="0"/>
              <a:t>από </a:t>
            </a:r>
            <a:r>
              <a:rPr lang="el-GR" sz="4000" dirty="0" smtClean="0"/>
              <a:t>5)</a:t>
            </a:r>
            <a:endParaRPr lang="el-GR" sz="4000" dirty="0"/>
          </a:p>
        </p:txBody>
      </p:sp>
      <p:sp>
        <p:nvSpPr>
          <p:cNvPr id="2" name="Ορθογώνιο 1" descr="Στα πλαίσια του Προγράμματος «Νέα Γενιά σε Δράση» έχει υποβληθεί και εγκριθεί μια πρωτοβουλία νέων με συνολικό εγκεκριμένο προϋπολογισμό τέσσερις χιλιάδες ευρώ και διάρκεια 6 μήνες. Κύριος στόχος της πρωτοβουλίας είναι να προσφέρει ορθή ενημέρωση σε νέους για θέμα αντιντόπινγκ, αλλά και αθλητισμού γενικότερα, και αποτελείται από 3 διακριτές φάσεις, οι οποίες είναι: &#10;Η φάση της προετοιμασίας, στην οποία περιλαμβάνονται: &#10;Έρευνα στο διαδίκτυο για τον αθλητισμό και τη χρήση απαγορευμένων ουσιών, &#10;Συλλογή στοιχείων και βίντεο από το διαδίκτυο για τη χρήση απαγορευμένων ουσιών,  &#10;"/>
          <p:cNvSpPr/>
          <p:nvPr/>
        </p:nvSpPr>
        <p:spPr>
          <a:xfrm>
            <a:off x="467544" y="1844824"/>
            <a:ext cx="8219256" cy="4524315"/>
          </a:xfrm>
          <a:prstGeom prst="rect">
            <a:avLst/>
          </a:prstGeom>
        </p:spPr>
        <p:txBody>
          <a:bodyPr wrap="square">
            <a:spAutoFit/>
          </a:bodyPr>
          <a:lstStyle/>
          <a:p>
            <a:r>
              <a:rPr lang="el-GR" sz="2400" dirty="0"/>
              <a:t>Στα πλαίσια του Προγράμματος «Νέα Γενιά σε Δράση» έχει υποβληθεί και εγκριθεί μια πρωτοβουλία νέων με συνολικό εγκεκριμένο προϋπολογισμό 4.000,00 € και διάρκεια 6 μήνες. Κύριος στόχος της πρωτοβουλίας είναι να προσφέρει ορθή ενημέρωση σε νέους για θέμα αντιντόπινγκ, αλλά και αθλητισμού γενικότερα, και αποτελείται από 3 διακριτές φάσεις, οι οποίες είναι: </a:t>
            </a:r>
          </a:p>
          <a:p>
            <a:r>
              <a:rPr lang="el-GR" sz="2400" dirty="0">
                <a:solidFill>
                  <a:schemeClr val="tx2"/>
                </a:solidFill>
              </a:rPr>
              <a:t>Η φάση της προετοιμασίας</a:t>
            </a:r>
            <a:r>
              <a:rPr lang="el-GR" sz="2400" dirty="0"/>
              <a:t>, στην οποία περιλαμβάνονται: </a:t>
            </a:r>
          </a:p>
          <a:p>
            <a:pPr marL="342900" lvl="0" indent="-342900">
              <a:buFont typeface="Wingdings" panose="05000000000000000000" pitchFamily="2" charset="2"/>
              <a:buChar char="§"/>
            </a:pPr>
            <a:r>
              <a:rPr lang="el-GR" sz="2400" dirty="0"/>
              <a:t>Έρευνα στο διαδίκτυο για τον αθλητισμό και τη χρήση απαγορευμένων </a:t>
            </a:r>
            <a:r>
              <a:rPr lang="el-GR" sz="2400" dirty="0" smtClean="0"/>
              <a:t>ουσιών, </a:t>
            </a:r>
            <a:endParaRPr lang="el-GR" sz="2400" dirty="0"/>
          </a:p>
          <a:p>
            <a:pPr marL="342900" lvl="0" indent="-342900">
              <a:buFont typeface="Wingdings" panose="05000000000000000000" pitchFamily="2" charset="2"/>
              <a:buChar char="§"/>
            </a:pPr>
            <a:r>
              <a:rPr lang="el-GR" sz="2400" dirty="0"/>
              <a:t>Συλλογή στοιχείων και βίντεο από το διαδίκτυο για τη χρήση απαγορευμένων </a:t>
            </a:r>
            <a:r>
              <a:rPr lang="el-GR" sz="2400" dirty="0" smtClean="0"/>
              <a:t>ουσιών,  </a:t>
            </a:r>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72819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Σχέδιο  </a:t>
            </a:r>
            <a:r>
              <a:rPr lang="en-US" sz="4000" dirty="0" smtClean="0"/>
              <a:t>Youth In Action </a:t>
            </a:r>
            <a:r>
              <a:rPr lang="el-GR" sz="4000" dirty="0" smtClean="0"/>
              <a:t/>
            </a:r>
            <a:br>
              <a:rPr lang="el-GR" sz="4000" dirty="0" smtClean="0"/>
            </a:br>
            <a:r>
              <a:rPr lang="el-GR" sz="4000" dirty="0" smtClean="0"/>
              <a:t>(Θέμα: Αθλητισμός)</a:t>
            </a:r>
            <a:br>
              <a:rPr lang="el-GR" sz="4000" dirty="0" smtClean="0"/>
            </a:br>
            <a:r>
              <a:rPr lang="el-GR" sz="4000" dirty="0" smtClean="0"/>
              <a:t>(2 από 5)</a:t>
            </a:r>
            <a:endParaRPr lang="el-GR" sz="4000" dirty="0"/>
          </a:p>
        </p:txBody>
      </p:sp>
      <p:sp>
        <p:nvSpPr>
          <p:cNvPr id="2" name="Ορθογώνιο 1"/>
          <p:cNvSpPr/>
          <p:nvPr/>
        </p:nvSpPr>
        <p:spPr>
          <a:xfrm>
            <a:off x="467544" y="1772816"/>
            <a:ext cx="8219256" cy="4524315"/>
          </a:xfrm>
          <a:prstGeom prst="rect">
            <a:avLst/>
          </a:prstGeom>
        </p:spPr>
        <p:txBody>
          <a:bodyPr wrap="square">
            <a:spAutoFit/>
          </a:bodyPr>
          <a:lstStyle/>
          <a:p>
            <a:pPr marL="342900" lvl="0" indent="-342900">
              <a:buFont typeface="Wingdings" panose="05000000000000000000" pitchFamily="2" charset="2"/>
              <a:buChar char="§"/>
            </a:pPr>
            <a:r>
              <a:rPr lang="el-GR" sz="2400" dirty="0"/>
              <a:t>Σχεδιασμός της υλοποίησης έρευνας πεδίου σε αθλητικές τοπικές ομάδες και σε νέους που ασχολούνται με τον </a:t>
            </a:r>
            <a:r>
              <a:rPr lang="el-GR" sz="2400" dirty="0" smtClean="0"/>
              <a:t>αθλητισμό, </a:t>
            </a:r>
            <a:endParaRPr lang="el-GR" sz="2400" dirty="0"/>
          </a:p>
          <a:p>
            <a:pPr marL="342900" lvl="0" indent="-342900">
              <a:buFont typeface="Wingdings" panose="05000000000000000000" pitchFamily="2" charset="2"/>
              <a:buChar char="§"/>
            </a:pPr>
            <a:r>
              <a:rPr lang="el-GR" sz="2400" dirty="0"/>
              <a:t>Ανάπτυξη και διαμόρφωση ερωτηματολογίου που θα χρησιμοποιηθεί στην </a:t>
            </a:r>
            <a:r>
              <a:rPr lang="el-GR" sz="2400" dirty="0" smtClean="0"/>
              <a:t>έρευνα, </a:t>
            </a:r>
            <a:endParaRPr lang="el-GR" sz="2400" dirty="0"/>
          </a:p>
          <a:p>
            <a:pPr marL="342900" lvl="0" indent="-342900">
              <a:buFont typeface="Wingdings" panose="05000000000000000000" pitchFamily="2" charset="2"/>
              <a:buChar char="§"/>
            </a:pPr>
            <a:r>
              <a:rPr lang="el-GR" sz="2400" dirty="0"/>
              <a:t>Ανάπτυξη αφίσας και ενημερωτικού φυλλαδίου για διανομή και ενημέρωση των κατοίκων της περιοχής σχετικά με την </a:t>
            </a:r>
            <a:r>
              <a:rPr lang="el-GR" sz="2400" dirty="0" smtClean="0"/>
              <a:t>πρωτοβουλία. </a:t>
            </a:r>
          </a:p>
          <a:p>
            <a:r>
              <a:rPr lang="el-GR" sz="2400" dirty="0">
                <a:solidFill>
                  <a:schemeClr val="tx2"/>
                </a:solidFill>
              </a:rPr>
              <a:t>Η φάση της υλοποίησης </a:t>
            </a:r>
            <a:r>
              <a:rPr lang="el-GR" sz="2400" dirty="0"/>
              <a:t>όπου θα πραγματοποιηθούν οι εξής δραστηριότητες:</a:t>
            </a:r>
          </a:p>
          <a:p>
            <a:pPr marL="342900" lvl="0" indent="-342900">
              <a:buFont typeface="Wingdings" panose="05000000000000000000" pitchFamily="2" charset="2"/>
              <a:buChar char="§"/>
            </a:pPr>
            <a:r>
              <a:rPr lang="el-GR" sz="2400" dirty="0"/>
              <a:t>Διεξαγωγή της έρευνας πεδίου και διανομή του ενημερωτικού </a:t>
            </a:r>
            <a:r>
              <a:rPr lang="el-GR" sz="2400" dirty="0" smtClean="0"/>
              <a:t>φυλλαδίου, </a:t>
            </a:r>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Σχέδιο  </a:t>
            </a:r>
            <a:r>
              <a:rPr lang="en-US" sz="4000" dirty="0"/>
              <a:t>Youth In Action </a:t>
            </a:r>
            <a:r>
              <a:rPr lang="el-GR" sz="4000" dirty="0"/>
              <a:t/>
            </a:r>
            <a:br>
              <a:rPr lang="el-GR" sz="4000" dirty="0"/>
            </a:br>
            <a:r>
              <a:rPr lang="el-GR" sz="4000" dirty="0"/>
              <a:t>(Θέμα: Αθλητισμός)</a:t>
            </a:r>
            <a:br>
              <a:rPr lang="el-GR" sz="4000" dirty="0"/>
            </a:br>
            <a:r>
              <a:rPr lang="el-GR" sz="4000" dirty="0" smtClean="0"/>
              <a:t>(3 </a:t>
            </a:r>
            <a:r>
              <a:rPr lang="el-GR" sz="4000" dirty="0"/>
              <a:t>από </a:t>
            </a:r>
            <a:r>
              <a:rPr lang="el-GR" sz="4000" dirty="0" smtClean="0"/>
              <a:t>5)</a:t>
            </a:r>
            <a:endParaRPr lang="el-GR" sz="4000" dirty="0"/>
          </a:p>
        </p:txBody>
      </p:sp>
      <p:sp>
        <p:nvSpPr>
          <p:cNvPr id="2" name="Ορθογώνιο 1" descr="Κωδικοποίηση των ερωτηματολογίων, εισαγωγή δεδομένων και ανάλυση των αποτελεσμάτων,&#10;Προετοιμασία αγώνων, διαμόρφωση χώρου, στήσιμο κατασκευών και αποστολή προσκλήσεων σε ομιλητές και αθλητές για την παρουσίαση των εμπειριών τους από τον αθλητισμό. Για την υλοποίηση των αγώνων θα κατασκευαστούν και θα στηθούν διάφορες κατασκευές – εμπόδια διαμορφώνοντας το χώρο των αγώνων σαν ένα «κύκλο περιπέτειας». Κάποιες από τις κατασκευές θα είναι αναρριχητικό δίχτυ, κρίκοι, εμπόδια, τούνελ, και λοιπά,   &#10;"/>
          <p:cNvSpPr/>
          <p:nvPr/>
        </p:nvSpPr>
        <p:spPr>
          <a:xfrm>
            <a:off x="469454" y="2019612"/>
            <a:ext cx="8219256" cy="3785652"/>
          </a:xfrm>
          <a:prstGeom prst="rect">
            <a:avLst/>
          </a:prstGeom>
        </p:spPr>
        <p:txBody>
          <a:bodyPr wrap="square">
            <a:spAutoFit/>
          </a:bodyPr>
          <a:lstStyle/>
          <a:p>
            <a:pPr marL="342900" lvl="0" indent="-342900">
              <a:buFont typeface="Wingdings" panose="05000000000000000000" pitchFamily="2" charset="2"/>
              <a:buChar char="§"/>
            </a:pPr>
            <a:r>
              <a:rPr lang="el-GR" sz="2400" dirty="0"/>
              <a:t>Κωδικοποίηση των ερωτηματολογίων, εισαγωγή δεδομένων και ανάλυση των </a:t>
            </a:r>
            <a:r>
              <a:rPr lang="el-GR" sz="2400" dirty="0" smtClean="0"/>
              <a:t>αποτελεσμάτων,</a:t>
            </a:r>
          </a:p>
          <a:p>
            <a:pPr marL="342900" lvl="0" indent="-342900">
              <a:buFont typeface="Wingdings" panose="05000000000000000000" pitchFamily="2" charset="2"/>
              <a:buChar char="§"/>
            </a:pPr>
            <a:r>
              <a:rPr lang="el-GR" sz="2400" dirty="0"/>
              <a:t>Προετοιμασία αγώνων, διαμόρφωση χώρου, στήσιμο κατασκευών και αποστολή προσκλήσεων σε ομιλητές και αθλητές για την παρουσίαση των εμπειριών τους από τον αθλητισμό. Για την υλοποίηση των αγώνων θα κατασκευαστούν και θα στηθούν διάφορες κατασκευές – εμπόδια διαμορφώνοντας το χώρο των αγώνων σαν ένα «κύκλο περιπέτειας». Κάποιες από τις κατασκευές θα είναι αναρριχητικό δίχτυ, κρίκοι, εμπόδια, τούνελ, </a:t>
            </a:r>
            <a:r>
              <a:rPr lang="el-GR" sz="2400" dirty="0" err="1"/>
              <a:t>κ.λ.π</a:t>
            </a:r>
            <a:r>
              <a:rPr lang="el-GR" sz="2400" dirty="0" smtClean="0"/>
              <a:t>.,   </a:t>
            </a:r>
            <a:endParaRPr lang="el-GR" sz="2400" dirty="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Σχέδιο  </a:t>
            </a:r>
            <a:r>
              <a:rPr lang="en-US" sz="4000" dirty="0"/>
              <a:t>Youth In Action </a:t>
            </a:r>
            <a:r>
              <a:rPr lang="el-GR" sz="4000" dirty="0"/>
              <a:t/>
            </a:r>
            <a:br>
              <a:rPr lang="el-GR" sz="4000" dirty="0"/>
            </a:br>
            <a:r>
              <a:rPr lang="el-GR" sz="4000" dirty="0"/>
              <a:t>(Θέμα: Αθλητισμός)</a:t>
            </a:r>
            <a:br>
              <a:rPr lang="el-GR" sz="4000" dirty="0"/>
            </a:br>
            <a:r>
              <a:rPr lang="el-GR" sz="4000" dirty="0" smtClean="0"/>
              <a:t>(4 </a:t>
            </a:r>
            <a:r>
              <a:rPr lang="el-GR" sz="4000" dirty="0"/>
              <a:t>από </a:t>
            </a:r>
            <a:r>
              <a:rPr lang="el-GR" sz="4000" dirty="0" smtClean="0"/>
              <a:t>5)</a:t>
            </a:r>
            <a:endParaRPr lang="el-GR" sz="4000" dirty="0"/>
          </a:p>
        </p:txBody>
      </p:sp>
      <p:sp>
        <p:nvSpPr>
          <p:cNvPr id="2" name="Ορθογώνιο 1" descr="Διοργάνωση αγώνων «κύκλος περιπέτειας» με τη συμμετοχή των νέων της περιοχής και παρουσίαση των αποτελεσμάτων της έρευνας, καθώς και ενημέρωση των κατοίκων και των νέων,&#10;Ανάπτυξη και παραγωγή ενημερωτικού DVD με υλικό που θα συλλεχθεί κατά τη διάρκεια των δραστηριοτήτων και προβολή/ παρουσίασή του τόσο κατά τη διάρκεια των αγώνων αλλά και σε προγραμματισμένες εκδηλώσεις του Δήμου. &#10;"/>
          <p:cNvSpPr/>
          <p:nvPr/>
        </p:nvSpPr>
        <p:spPr>
          <a:xfrm>
            <a:off x="470248" y="2204864"/>
            <a:ext cx="8219256" cy="3416320"/>
          </a:xfrm>
          <a:prstGeom prst="rect">
            <a:avLst/>
          </a:prstGeom>
        </p:spPr>
        <p:txBody>
          <a:bodyPr wrap="square">
            <a:spAutoFit/>
          </a:bodyPr>
          <a:lstStyle/>
          <a:p>
            <a:pPr marL="342900" lvl="0" indent="-342900">
              <a:buFont typeface="Wingdings" panose="05000000000000000000" pitchFamily="2" charset="2"/>
              <a:buChar char="§"/>
            </a:pPr>
            <a:r>
              <a:rPr lang="el-GR" sz="2400" dirty="0"/>
              <a:t>Διοργάνωση αγώνων «κύκλος περιπέτειας» με τη συμμετοχή των νέων της περιοχής και παρουσίαση των αποτελεσμάτων της έρευνας, καθώς και ενημέρωση των κατοίκων και των </a:t>
            </a:r>
            <a:r>
              <a:rPr lang="el-GR" sz="2400" dirty="0" smtClean="0"/>
              <a:t>νέων,</a:t>
            </a:r>
          </a:p>
          <a:p>
            <a:pPr marL="342900" lvl="0" indent="-342900">
              <a:buFont typeface="Wingdings" panose="05000000000000000000" pitchFamily="2" charset="2"/>
              <a:buChar char="§"/>
            </a:pPr>
            <a:r>
              <a:rPr lang="el-GR" sz="2400" dirty="0"/>
              <a:t>Ανάπτυξη και παραγωγή ενημερωτικού DVD με υλικό που θα συλλεχθεί κατά τη διάρκεια των δραστηριοτήτων και προβολή/ παρουσίασή του τόσο κατά τη διάρκεια των αγώνων αλλά και σε προγραμματισμένες εκδηλώσεις του Δήμου.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65618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Σχέδιο  </a:t>
            </a:r>
            <a:r>
              <a:rPr lang="en-US" sz="4000" dirty="0"/>
              <a:t>Youth In Action </a:t>
            </a:r>
            <a:r>
              <a:rPr lang="el-GR" sz="4000" dirty="0"/>
              <a:t/>
            </a:r>
            <a:br>
              <a:rPr lang="el-GR" sz="4000" dirty="0"/>
            </a:br>
            <a:r>
              <a:rPr lang="el-GR" sz="4000" dirty="0"/>
              <a:t>(Θέμα: Αθλητισμός)</a:t>
            </a:r>
            <a:br>
              <a:rPr lang="el-GR" sz="4000" dirty="0"/>
            </a:br>
            <a:r>
              <a:rPr lang="el-GR" sz="4000" dirty="0" smtClean="0"/>
              <a:t>(5 </a:t>
            </a:r>
            <a:r>
              <a:rPr lang="el-GR" sz="4000" dirty="0"/>
              <a:t>από </a:t>
            </a:r>
            <a:r>
              <a:rPr lang="el-GR" sz="4000" dirty="0" smtClean="0"/>
              <a:t>5)</a:t>
            </a:r>
            <a:endParaRPr lang="el-GR" sz="4000" dirty="0"/>
          </a:p>
        </p:txBody>
      </p:sp>
      <p:sp>
        <p:nvSpPr>
          <p:cNvPr id="2" name="Ορθογώνιο 1"/>
          <p:cNvSpPr/>
          <p:nvPr/>
        </p:nvSpPr>
        <p:spPr>
          <a:xfrm>
            <a:off x="467544" y="2254220"/>
            <a:ext cx="8219256" cy="3046988"/>
          </a:xfrm>
          <a:prstGeom prst="rect">
            <a:avLst/>
          </a:prstGeom>
        </p:spPr>
        <p:txBody>
          <a:bodyPr wrap="square">
            <a:spAutoFit/>
          </a:bodyPr>
          <a:lstStyle/>
          <a:p>
            <a:r>
              <a:rPr lang="el-GR" sz="2400" dirty="0"/>
              <a:t>Τέλος, </a:t>
            </a:r>
            <a:r>
              <a:rPr lang="el-GR" sz="2400" dirty="0">
                <a:solidFill>
                  <a:schemeClr val="tx2"/>
                </a:solidFill>
              </a:rPr>
              <a:t>η φάση της αξιολόγησης</a:t>
            </a:r>
            <a:r>
              <a:rPr lang="el-GR" sz="2400" dirty="0"/>
              <a:t>, κατά την οποία θα  πραγματοποιηθεί εσωτερική αξιολόγηση από τα μέλη της ομάδας και εξωτερική αξιολόγηση από νέους που θα συμμετάσχουν στις δράσεις.  </a:t>
            </a:r>
            <a:endParaRPr lang="el-GR" sz="2400" dirty="0" smtClean="0"/>
          </a:p>
          <a:p>
            <a:r>
              <a:rPr lang="el-GR" sz="2400" dirty="0"/>
              <a:t>Τα άτομα που θα απασχοληθούν για την υλοποίηση του σχεδίου είναι 1 συντονιστής έργου, 1 γραφίστας, 4 άτομα ως βοηθοί έρευνας, 1 άτομο για διοικητική υποστήριξη και 1 άτομο ως εργάτης για το στήσιμο των κατασκευών.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400786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marL="693738" lvl="1" indent="-457200">
              <a:lnSpc>
                <a:spcPct val="90000"/>
              </a:lnSpc>
              <a:buFont typeface="Wingdings" pitchFamily="2" charset="2"/>
              <a:buChar char="§"/>
            </a:pPr>
            <a:r>
              <a:rPr lang="el-GR" dirty="0" smtClean="0">
                <a:solidFill>
                  <a:prstClr val="black"/>
                </a:solidFill>
              </a:rPr>
              <a:t>Κατανόηση εννοιών και διαφορών λειτουργίας, έργου και προγράμματος,</a:t>
            </a:r>
          </a:p>
          <a:p>
            <a:pPr marL="693738" lvl="1" indent="-457200">
              <a:lnSpc>
                <a:spcPct val="90000"/>
              </a:lnSpc>
              <a:buFont typeface="Wingdings" pitchFamily="2" charset="2"/>
              <a:buChar char="§"/>
            </a:pPr>
            <a:r>
              <a:rPr lang="el-GR" dirty="0" smtClean="0">
                <a:solidFill>
                  <a:prstClr val="black"/>
                </a:solidFill>
              </a:rPr>
              <a:t>Αναγνώριση των διεργασιών της διαχείρισης έργου, του κύκλου ζωής και των φάσεών του,</a:t>
            </a:r>
          </a:p>
          <a:p>
            <a:pPr marL="693738" lvl="1" indent="-457200">
              <a:lnSpc>
                <a:spcPct val="90000"/>
              </a:lnSpc>
              <a:buFont typeface="Wingdings" pitchFamily="2" charset="2"/>
              <a:buChar char="§"/>
            </a:pPr>
            <a:r>
              <a:rPr lang="el-GR" dirty="0" smtClean="0">
                <a:solidFill>
                  <a:prstClr val="black"/>
                </a:solidFill>
              </a:rPr>
              <a:t>Εξοικείωση με το λογισμικό.</a:t>
            </a:r>
          </a:p>
          <a:p>
            <a:pPr>
              <a:buFont typeface="Wingdings" pitchFamily="2" charset="2"/>
              <a:buChar char="§"/>
            </a:pP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3672408"/>
          </a:xfrm>
        </p:spPr>
        <p:txBody>
          <a:bodyPr>
            <a:noAutofit/>
          </a:bodyPr>
          <a:lstStyle/>
          <a:p>
            <a:pPr>
              <a:lnSpc>
                <a:spcPct val="90000"/>
              </a:lnSpc>
              <a:buFont typeface="Wingdings" panose="05000000000000000000" pitchFamily="2" charset="2"/>
              <a:buChar char="§"/>
            </a:pPr>
            <a:r>
              <a:rPr lang="el-GR" altLang="el-GR" sz="2800" dirty="0" smtClean="0"/>
              <a:t>Σύντομη αναφορά στη θεωρία,</a:t>
            </a:r>
          </a:p>
          <a:p>
            <a:pPr>
              <a:lnSpc>
                <a:spcPct val="90000"/>
              </a:lnSpc>
              <a:buFont typeface="Wingdings" panose="05000000000000000000" pitchFamily="2" charset="2"/>
              <a:buChar char="§"/>
            </a:pPr>
            <a:r>
              <a:rPr lang="el-GR" altLang="el-GR" sz="2800" dirty="0" smtClean="0"/>
              <a:t>Σύντομη αναφορά στους στόχους του εργαστηρίου,</a:t>
            </a:r>
          </a:p>
          <a:p>
            <a:pPr>
              <a:lnSpc>
                <a:spcPct val="90000"/>
              </a:lnSpc>
              <a:buFont typeface="Wingdings" panose="05000000000000000000" pitchFamily="2" charset="2"/>
              <a:buChar char="§"/>
            </a:pPr>
            <a:r>
              <a:rPr lang="el-GR" altLang="el-GR" sz="2800" dirty="0" smtClean="0"/>
              <a:t>Εισαγωγή στο λογισμικό,</a:t>
            </a:r>
          </a:p>
          <a:p>
            <a:pPr>
              <a:lnSpc>
                <a:spcPct val="90000"/>
              </a:lnSpc>
              <a:buFont typeface="Wingdings" panose="05000000000000000000" pitchFamily="2" charset="2"/>
              <a:buChar char="§"/>
            </a:pPr>
            <a:r>
              <a:rPr lang="el-GR" altLang="el-GR" sz="2800" dirty="0" smtClean="0"/>
              <a:t>Το βασικό μενού,</a:t>
            </a:r>
          </a:p>
          <a:p>
            <a:pPr>
              <a:lnSpc>
                <a:spcPct val="90000"/>
              </a:lnSpc>
              <a:buFont typeface="Wingdings" panose="05000000000000000000" pitchFamily="2" charset="2"/>
              <a:buChar char="§"/>
            </a:pPr>
            <a:r>
              <a:rPr lang="el-GR" altLang="el-GR" sz="2800" dirty="0" smtClean="0"/>
              <a:t>Η εντολή Πληροφορίες έργου,</a:t>
            </a:r>
          </a:p>
          <a:p>
            <a:pPr>
              <a:lnSpc>
                <a:spcPct val="90000"/>
              </a:lnSpc>
              <a:buFont typeface="Wingdings" panose="05000000000000000000" pitchFamily="2" charset="2"/>
              <a:buChar char="§"/>
            </a:pPr>
            <a:r>
              <a:rPr lang="el-GR" altLang="el-GR" sz="2800" dirty="0" smtClean="0"/>
              <a:t>Εισαγωγή και επεξεργασία δραστηριοτήτων.</a:t>
            </a:r>
            <a:endParaRPr lang="el-GR" altLang="el-GR" sz="2800" dirty="0"/>
          </a:p>
          <a:p>
            <a:pPr>
              <a:buFont typeface="Wingdings" panose="05000000000000000000" pitchFamily="2" charset="2"/>
              <a:buChar char="§"/>
            </a:pPr>
            <a:endParaRPr lang="el-GR" alt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altLang="el-GR" dirty="0"/>
              <a:t>Χρονικός Προγραμματισμός </a:t>
            </a:r>
            <a:r>
              <a:rPr lang="el-GR" altLang="el-GR" dirty="0" smtClean="0"/>
              <a:t>Έργων (1 από 2)</a:t>
            </a:r>
            <a:endParaRPr lang="el-GR" dirty="0">
              <a:latin typeface="+mn-lt"/>
            </a:endParaRPr>
          </a:p>
        </p:txBody>
      </p:sp>
      <p:sp>
        <p:nvSpPr>
          <p:cNvPr id="7" name="Rectangle 330"/>
          <p:cNvSpPr>
            <a:spLocks noChangeArrowheads="1"/>
          </p:cNvSpPr>
          <p:nvPr/>
        </p:nvSpPr>
        <p:spPr bwMode="auto">
          <a:xfrm>
            <a:off x="467544" y="1052736"/>
            <a:ext cx="8219256"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nSpc>
                <a:spcPct val="150000"/>
              </a:lnSpc>
            </a:pPr>
            <a:r>
              <a:rPr lang="el-GR" altLang="el-GR" sz="2400" dirty="0" smtClean="0"/>
              <a:t>Είναι </a:t>
            </a:r>
            <a:r>
              <a:rPr lang="el-GR" altLang="el-GR" sz="2400" dirty="0"/>
              <a:t>σημαντικό κομμάτι της διαχείρισης έργων το οποίο περιλαμβάνει όλες τις απαραίτητες ενέργειες με σκοπό:</a:t>
            </a:r>
          </a:p>
          <a:p>
            <a:pPr marL="342900" indent="-342900">
              <a:lnSpc>
                <a:spcPct val="150000"/>
              </a:lnSpc>
              <a:buClr>
                <a:schemeClr val="tx1"/>
              </a:buClr>
              <a:buFont typeface="Wingdings" panose="05000000000000000000" pitchFamily="2" charset="2"/>
              <a:buChar char="§"/>
            </a:pPr>
            <a:r>
              <a:rPr lang="el-GR" altLang="el-GR" sz="2400" dirty="0"/>
              <a:t>την ολοκλήρωση του </a:t>
            </a:r>
            <a:r>
              <a:rPr lang="el-GR" altLang="el-GR" sz="2400" dirty="0" smtClean="0"/>
              <a:t>έργου,</a:t>
            </a:r>
            <a:endParaRPr lang="el-GR" altLang="el-GR" sz="2400" dirty="0"/>
          </a:p>
          <a:p>
            <a:pPr marL="342900" indent="-342900">
              <a:lnSpc>
                <a:spcPct val="150000"/>
              </a:lnSpc>
              <a:buClr>
                <a:schemeClr val="tx1"/>
              </a:buClr>
              <a:buFont typeface="Wingdings" panose="05000000000000000000" pitchFamily="2" charset="2"/>
              <a:buChar char="§"/>
            </a:pPr>
            <a:r>
              <a:rPr lang="el-GR" altLang="el-GR" sz="2400" dirty="0"/>
              <a:t>μέσα σε καθορισμένα χρονικά </a:t>
            </a:r>
            <a:r>
              <a:rPr lang="el-GR" altLang="el-GR" sz="2400" dirty="0" smtClean="0"/>
              <a:t>πλαίσια,</a:t>
            </a:r>
            <a:endParaRPr lang="el-GR" altLang="el-GR" sz="2400" dirty="0"/>
          </a:p>
          <a:p>
            <a:pPr marL="342900" indent="-342900">
              <a:lnSpc>
                <a:spcPct val="150000"/>
              </a:lnSpc>
              <a:buClr>
                <a:schemeClr val="tx1"/>
              </a:buClr>
              <a:buFont typeface="Wingdings" panose="05000000000000000000" pitchFamily="2" charset="2"/>
              <a:buChar char="§"/>
            </a:pPr>
            <a:r>
              <a:rPr lang="el-GR" altLang="el-GR" sz="2400" dirty="0"/>
              <a:t>με τη χρήση δεδομένων πόρων </a:t>
            </a:r>
            <a:r>
              <a:rPr lang="el-GR" altLang="el-GR" sz="2400" dirty="0" smtClean="0"/>
              <a:t>και,</a:t>
            </a:r>
            <a:endParaRPr lang="el-GR" altLang="el-GR" sz="2400" dirty="0"/>
          </a:p>
          <a:p>
            <a:pPr marL="342900" indent="-342900">
              <a:lnSpc>
                <a:spcPct val="150000"/>
              </a:lnSpc>
              <a:buClr>
                <a:schemeClr val="tx1"/>
              </a:buClr>
              <a:buFont typeface="Wingdings" panose="05000000000000000000" pitchFamily="2" charset="2"/>
              <a:buChar char="§"/>
            </a:pPr>
            <a:r>
              <a:rPr lang="el-GR" altLang="el-GR" sz="2400" dirty="0"/>
              <a:t>με συγκεκριμένο οικονομικό </a:t>
            </a:r>
            <a:r>
              <a:rPr lang="el-GR" altLang="el-GR" sz="2400" dirty="0" smtClean="0"/>
              <a:t>προϋπολογισμό.</a:t>
            </a:r>
          </a:p>
          <a:p>
            <a:endParaRPr lang="el-GR" altLang="el-GR" sz="2400" dirty="0" smtClean="0"/>
          </a:p>
          <a:p>
            <a:pPr>
              <a:lnSpc>
                <a:spcPct val="150000"/>
              </a:lnSpc>
            </a:pPr>
            <a:r>
              <a:rPr lang="el-GR" altLang="el-GR" sz="2400" dirty="0" smtClean="0"/>
              <a:t>Αναπτύσσεται </a:t>
            </a:r>
            <a:r>
              <a:rPr lang="el-GR" altLang="el-GR" sz="2400" dirty="0"/>
              <a:t>αφού </a:t>
            </a:r>
            <a:r>
              <a:rPr lang="el-GR" altLang="el-GR" sz="2400" dirty="0" smtClean="0"/>
              <a:t>πρώτα ξεκαθαριστούν </a:t>
            </a:r>
            <a:r>
              <a:rPr lang="el-GR" altLang="el-GR" sz="2400" dirty="0"/>
              <a:t>με </a:t>
            </a:r>
            <a:r>
              <a:rPr lang="el-GR" altLang="el-GR" sz="2400" dirty="0" smtClean="0"/>
              <a:t>σαφήνεια:</a:t>
            </a:r>
            <a:endParaRPr lang="el-GR" altLang="el-GR" sz="2400" dirty="0"/>
          </a:p>
          <a:p>
            <a:pPr marL="342900" indent="-342900">
              <a:lnSpc>
                <a:spcPct val="150000"/>
              </a:lnSpc>
              <a:buFont typeface="Wingdings" panose="05000000000000000000" pitchFamily="2" charset="2"/>
              <a:buChar char="§"/>
            </a:pPr>
            <a:r>
              <a:rPr lang="el-GR" altLang="el-GR" sz="2400" dirty="0" smtClean="0"/>
              <a:t>ο </a:t>
            </a:r>
            <a:r>
              <a:rPr lang="el-GR" altLang="el-GR" sz="2400" dirty="0"/>
              <a:t>σκοπός και το εύρος του έργου </a:t>
            </a:r>
            <a:r>
              <a:rPr lang="el-GR" altLang="el-GR" sz="2400" dirty="0" smtClean="0"/>
              <a:t>και,</a:t>
            </a:r>
            <a:endParaRPr lang="el-GR" altLang="el-GR" sz="2400" dirty="0"/>
          </a:p>
          <a:p>
            <a:pPr marL="342900" indent="-342900">
              <a:lnSpc>
                <a:spcPct val="150000"/>
              </a:lnSpc>
              <a:buFont typeface="Wingdings" panose="05000000000000000000" pitchFamily="2" charset="2"/>
              <a:buChar char="§"/>
            </a:pPr>
            <a:r>
              <a:rPr lang="el-GR" altLang="el-GR" sz="2400" dirty="0" smtClean="0"/>
              <a:t>οι </a:t>
            </a:r>
            <a:r>
              <a:rPr lang="el-GR" altLang="el-GR" sz="2400" dirty="0"/>
              <a:t>διαθέσιμοι </a:t>
            </a:r>
            <a:r>
              <a:rPr lang="el-GR" altLang="el-GR" sz="2400" dirty="0" smtClean="0"/>
              <a:t>πόροι.</a:t>
            </a:r>
            <a:endParaRPr lang="el-GR" altLang="el-GR" sz="2400" dirty="0"/>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3465"/>
          </a:xfrm>
        </p:spPr>
        <p:txBody>
          <a:bodyPr>
            <a:noAutofit/>
          </a:bodyPr>
          <a:lstStyle/>
          <a:p>
            <a:pPr eaLnBrk="0" hangingPunct="0"/>
            <a:r>
              <a:rPr lang="el-GR" altLang="el-GR" dirty="0"/>
              <a:t>Χρονικός Προγραμματισμός Έργων </a:t>
            </a:r>
            <a:r>
              <a:rPr lang="el-GR" altLang="el-GR" dirty="0" smtClean="0"/>
              <a:t>(2 </a:t>
            </a:r>
            <a:r>
              <a:rPr lang="el-GR" altLang="el-GR" dirty="0"/>
              <a:t>από 2)</a:t>
            </a:r>
            <a:endParaRPr lang="el-GR" dirty="0"/>
          </a:p>
        </p:txBody>
      </p:sp>
      <p:sp>
        <p:nvSpPr>
          <p:cNvPr id="20" name="Rectangle 17"/>
          <p:cNvSpPr txBox="1">
            <a:spLocks noChangeArrowheads="1"/>
          </p:cNvSpPr>
          <p:nvPr/>
        </p:nvSpPr>
        <p:spPr>
          <a:xfrm>
            <a:off x="467544" y="1484784"/>
            <a:ext cx="8219256" cy="432048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buClr>
                <a:schemeClr val="tx1"/>
              </a:buClr>
            </a:pPr>
            <a:r>
              <a:rPr lang="el-GR" altLang="el-GR" sz="2400" dirty="0"/>
              <a:t>Περιλαμβάνει:</a:t>
            </a:r>
          </a:p>
          <a:p>
            <a:pPr marL="901700" indent="-901700" algn="l">
              <a:lnSpc>
                <a:spcPct val="150000"/>
              </a:lnSpc>
              <a:buClr>
                <a:schemeClr val="tx1"/>
              </a:buClr>
              <a:buFont typeface="Wingdings" panose="05000000000000000000" pitchFamily="2" charset="2"/>
              <a:buChar char="§"/>
            </a:pPr>
            <a:r>
              <a:rPr lang="el-GR" altLang="el-GR" sz="2400" dirty="0"/>
              <a:t>	Πλήρη καθορισμό των επιμέρους δραστηριοτήτων οι οποίες συνθέτουν το </a:t>
            </a:r>
            <a:r>
              <a:rPr lang="el-GR" altLang="el-GR" sz="2400" dirty="0" smtClean="0"/>
              <a:t>έργο,</a:t>
            </a:r>
            <a:endParaRPr lang="el-GR" altLang="el-GR" sz="2400" dirty="0"/>
          </a:p>
          <a:p>
            <a:pPr marL="901700" indent="-901700" algn="l">
              <a:lnSpc>
                <a:spcPct val="150000"/>
              </a:lnSpc>
              <a:buClr>
                <a:schemeClr val="tx1"/>
              </a:buClr>
              <a:buFont typeface="Wingdings" panose="05000000000000000000" pitchFamily="2" charset="2"/>
              <a:buChar char="§"/>
            </a:pPr>
            <a:r>
              <a:rPr lang="el-GR" altLang="el-GR" sz="2400" dirty="0"/>
              <a:t>	Εντοπισμό της αλληλουχίας των </a:t>
            </a:r>
            <a:r>
              <a:rPr lang="el-GR" altLang="el-GR" sz="2400" dirty="0" smtClean="0"/>
              <a:t>δραστηριοτήτων,</a:t>
            </a:r>
            <a:endParaRPr lang="el-GR" altLang="el-GR" sz="2400" dirty="0"/>
          </a:p>
          <a:p>
            <a:pPr marL="901700" indent="-901700" algn="l">
              <a:lnSpc>
                <a:spcPct val="150000"/>
              </a:lnSpc>
              <a:buClr>
                <a:schemeClr val="tx1"/>
              </a:buClr>
              <a:buFont typeface="Wingdings" panose="05000000000000000000" pitchFamily="2" charset="2"/>
              <a:buChar char="§"/>
            </a:pPr>
            <a:r>
              <a:rPr lang="el-GR" altLang="el-GR" sz="2400" dirty="0"/>
              <a:t>	Εκτίμηση της χρονικής διάρκειας των </a:t>
            </a:r>
            <a:r>
              <a:rPr lang="el-GR" altLang="el-GR" sz="2400" dirty="0" smtClean="0"/>
              <a:t>δραστηριοτήτων,</a:t>
            </a:r>
            <a:endParaRPr lang="el-GR" altLang="el-GR" sz="2400" dirty="0"/>
          </a:p>
          <a:p>
            <a:pPr marL="901700" indent="-901700" algn="l">
              <a:lnSpc>
                <a:spcPct val="150000"/>
              </a:lnSpc>
              <a:buClr>
                <a:schemeClr val="tx1"/>
              </a:buClr>
              <a:buFont typeface="Wingdings" panose="05000000000000000000" pitchFamily="2" charset="2"/>
              <a:buChar char="§"/>
            </a:pPr>
            <a:r>
              <a:rPr lang="el-GR" altLang="el-GR" sz="2400" dirty="0"/>
              <a:t>	Ανάπτυξη χρονοδιαγράμματος </a:t>
            </a:r>
            <a:r>
              <a:rPr lang="el-GR" altLang="el-GR" sz="2400" dirty="0" smtClean="0"/>
              <a:t>έργου,</a:t>
            </a:r>
            <a:endParaRPr lang="el-GR" altLang="el-GR" sz="2400" dirty="0"/>
          </a:p>
          <a:p>
            <a:pPr marL="901700" indent="-901700" algn="l">
              <a:lnSpc>
                <a:spcPct val="150000"/>
              </a:lnSpc>
              <a:buClr>
                <a:schemeClr val="tx1"/>
              </a:buClr>
              <a:buFont typeface="Wingdings" panose="05000000000000000000" pitchFamily="2" charset="2"/>
              <a:buChar char="§"/>
            </a:pPr>
            <a:r>
              <a:rPr lang="el-GR" altLang="el-GR" sz="2400" dirty="0"/>
              <a:t>	Έλεγχο υλοποίησης του </a:t>
            </a:r>
            <a:r>
              <a:rPr lang="el-GR" altLang="el-GR" sz="2400" dirty="0" smtClean="0"/>
              <a:t>χρονοδιαγράμματος.</a:t>
            </a:r>
            <a:endParaRPr lang="el-GR" alt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144016"/>
            <a:ext cx="8305800" cy="11967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Στο εργαστήριο </a:t>
            </a:r>
            <a:r>
              <a:rPr lang="el-GR" altLang="el-GR" dirty="0" smtClean="0"/>
              <a:t>Χρονικού Προγραμματισμού Έργων</a:t>
            </a:r>
            <a:endParaRPr lang="el-GR" dirty="0">
              <a:latin typeface="+mn-lt"/>
            </a:endParaRPr>
          </a:p>
        </p:txBody>
      </p:sp>
      <p:sp>
        <p:nvSpPr>
          <p:cNvPr id="11" name="Rectangle 83"/>
          <p:cNvSpPr>
            <a:spLocks noChangeArrowheads="1"/>
          </p:cNvSpPr>
          <p:nvPr/>
        </p:nvSpPr>
        <p:spPr bwMode="auto">
          <a:xfrm>
            <a:off x="381000" y="1862822"/>
            <a:ext cx="83058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l-GR" altLang="el-GR" sz="2400" dirty="0" smtClean="0"/>
              <a:t>Θα μάθουμε τις βασικές δεξιότητες για το χειρισμό του λογισμικού </a:t>
            </a:r>
            <a:r>
              <a:rPr lang="en-US" altLang="el-GR" sz="2400" dirty="0" smtClean="0"/>
              <a:t>MS Project</a:t>
            </a:r>
            <a:r>
              <a:rPr lang="el-GR" altLang="el-GR" sz="2400" dirty="0" smtClean="0"/>
              <a:t>:</a:t>
            </a:r>
          </a:p>
          <a:p>
            <a:pPr marL="342900" indent="-342900">
              <a:lnSpc>
                <a:spcPct val="150000"/>
              </a:lnSpc>
              <a:buFont typeface="Wingdings" panose="05000000000000000000" pitchFamily="2" charset="2"/>
              <a:buChar char="§"/>
            </a:pPr>
            <a:r>
              <a:rPr lang="el-GR" altLang="el-GR" sz="2400" dirty="0" smtClean="0"/>
              <a:t>για την εισαγωγή ενός έργου,</a:t>
            </a:r>
          </a:p>
          <a:p>
            <a:pPr marL="342900" indent="-342900">
              <a:lnSpc>
                <a:spcPct val="150000"/>
              </a:lnSpc>
              <a:buFont typeface="Wingdings" panose="05000000000000000000" pitchFamily="2" charset="2"/>
              <a:buChar char="§"/>
            </a:pPr>
            <a:r>
              <a:rPr lang="el-GR" altLang="el-GR" sz="2400" dirty="0" smtClean="0"/>
              <a:t>για τη διαμόρφωση των δραστηριοτήτων,</a:t>
            </a:r>
          </a:p>
          <a:p>
            <a:pPr marL="342900" indent="-342900">
              <a:lnSpc>
                <a:spcPct val="150000"/>
              </a:lnSpc>
              <a:buFont typeface="Wingdings" panose="05000000000000000000" pitchFamily="2" charset="2"/>
              <a:buChar char="§"/>
            </a:pPr>
            <a:r>
              <a:rPr lang="el-GR" altLang="el-GR" sz="2400" dirty="0" smtClean="0"/>
              <a:t>για τη δημιουργία αναφορών για την πρόοδο του έργου.</a:t>
            </a:r>
            <a:endParaRPr lang="el-GR" altLang="el-GR" sz="24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44624"/>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Το περιβάλλον του λογισμικού</a:t>
            </a:r>
            <a:endParaRPr lang="el-GR" dirty="0">
              <a:latin typeface="+mn-lt"/>
            </a:endParaRPr>
          </a:p>
        </p:txBody>
      </p:sp>
      <p:pic>
        <p:nvPicPr>
          <p:cNvPr id="8" name="Picture 2" descr="Εικόνα. Παράθυρο έναρξης του MS Project."/>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527487" y="1333326"/>
            <a:ext cx="8159313" cy="4903986"/>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3/28/2005 12:54:0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10,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7,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6,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2,6,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52474C8-259C-4A72-A3FE-E40814E2CA8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5891</TotalTime>
  <Words>1310</Words>
  <Application>Microsoft Office PowerPoint</Application>
  <PresentationFormat>Προβολή στην οθόνη (4:3)</PresentationFormat>
  <Paragraphs>160</Paragraphs>
  <Slides>24</Slides>
  <Notes>17</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Χρονικός Προγραμματισμός Έργων (Εργαστήριο)</vt:lpstr>
      <vt:lpstr>Άδειες χρήσης </vt:lpstr>
      <vt:lpstr>Χρηματοδότηση </vt:lpstr>
      <vt:lpstr>Σκοποί  ενότητας</vt:lpstr>
      <vt:lpstr>Περιεχόμενα ενότητας</vt:lpstr>
      <vt:lpstr>Χρονικός Προγραμματισμός Έργων (1 από 2)</vt:lpstr>
      <vt:lpstr>Χρονικός Προγραμματισμός Έργων (2 από 2)</vt:lpstr>
      <vt:lpstr>Στο εργαστήριο Χρονικού Προγραμματισμού Έργων</vt:lpstr>
      <vt:lpstr>Το περιβάλλον του λογισμικού</vt:lpstr>
      <vt:lpstr>Συμβουλή</vt:lpstr>
      <vt:lpstr>Ως Πρόταση 1 έχουμε (1 από 4)</vt:lpstr>
      <vt:lpstr>Ως Πρόταση 1 έχουμε (2 από 4)</vt:lpstr>
      <vt:lpstr>Ως Πρόταση 1 έχουμε (3 από 4)</vt:lpstr>
      <vt:lpstr>Ως Πρόταση 1 έχουμε (4 από 4)</vt:lpstr>
      <vt:lpstr>Ξεκινώντας το πρόγραμμα  (1 από 4)</vt:lpstr>
      <vt:lpstr>Ξεκινώντας το πρόγραμμα  (2 από 4)</vt:lpstr>
      <vt:lpstr>Ξεκινώντας το πρόγραμμα  (3 από 4)</vt:lpstr>
      <vt:lpstr>Ξεκινώντας το πρόγραμμα  (4 από 4)</vt:lpstr>
      <vt:lpstr>Σχέδιο  Youth In Action  (Θέμα: Αθλητισμός) (1 από 5)</vt:lpstr>
      <vt:lpstr>Σχέδιο  Youth In Action  (Θέμα: Αθλητισμός) (2 από 5)</vt:lpstr>
      <vt:lpstr>Σχέδιο  Youth In Action  (Θέμα: Αθλητισμός) (3 από 5)</vt:lpstr>
      <vt:lpstr>Σχέδιο  Youth In Action  (Θέμα: Αθλητισμός) (4 από 5)</vt:lpstr>
      <vt:lpstr>Σχέδιο  Youth In Action  (Θέμα: Αθλητισμός)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Εισαγωγή</dc:title>
  <dc:creator>Κλεάνθης Συρακούλης</dc:creator>
  <cp:keywords>Χρονικός Προγραμματισμός Έργων, Εισαγωγή, Κατανόηση εννοιών και διαφορών λειτουργίας, έργου και προγράμματος, Αναγνώριση των διεργασιών της διαχείρισης έργου, του κύκλου ζωής και των φάσεών του, Εξοικείωση με το λογισμικό.</cp:keywords>
  <cp:lastModifiedBy>Windows User</cp:lastModifiedBy>
  <cp:revision>446</cp:revision>
  <dcterms:created xsi:type="dcterms:W3CDTF">2012-09-06T09:03:05Z</dcterms:created>
  <dcterms:modified xsi:type="dcterms:W3CDTF">2005-03-27T21:54:13Z</dcterms:modified>
</cp:coreProperties>
</file>