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4"/>
  </p:notesMasterIdLst>
  <p:sldIdLst>
    <p:sldId id="257" r:id="rId3"/>
    <p:sldId id="279"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80"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FD99C-239A-41E1-AB3C-6631B1FEF28B}" type="datetimeFigureOut">
              <a:rPr lang="el-GR" smtClean="0"/>
              <a:t>3/3/2014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72380A-2332-40E6-8325-4BD578B4DA11}" type="slidenum">
              <a:rPr lang="el-GR" smtClean="0"/>
              <a:t>‹#›</a:t>
            </a:fld>
            <a:endParaRPr lang="el-GR"/>
          </a:p>
        </p:txBody>
      </p:sp>
    </p:spTree>
    <p:extLst>
      <p:ext uri="{BB962C8B-B14F-4D97-AF65-F5344CB8AC3E}">
        <p14:creationId xmlns:p14="http://schemas.microsoft.com/office/powerpoint/2010/main" val="25554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BA38121-1262-406A-9858-2F36BCB1CC74}"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Μετρικές Ποιότητας Κώδικα</a:t>
            </a:r>
            <a:endParaRPr lang="el-GR"/>
          </a:p>
        </p:txBody>
      </p:sp>
      <p:sp>
        <p:nvSpPr>
          <p:cNvPr id="6" name="Θέση αριθμού διαφάνειας 5"/>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255800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4E298E7-D175-47E4-8C1E-FAB933566BCA}"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Μετρικές Ποιότητας Κώδικα</a:t>
            </a:r>
            <a:endParaRPr lang="el-GR"/>
          </a:p>
        </p:txBody>
      </p:sp>
      <p:sp>
        <p:nvSpPr>
          <p:cNvPr id="6" name="Θέση αριθμού διαφάνειας 5"/>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318041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B8449F9-313B-4322-8357-07CDDDCD7DF0}"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Μετρικές Ποιότητας Κώδικα</a:t>
            </a:r>
            <a:endParaRPr lang="el-GR"/>
          </a:p>
        </p:txBody>
      </p:sp>
      <p:sp>
        <p:nvSpPr>
          <p:cNvPr id="6" name="Θέση αριθμού διαφάνειας 5"/>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1757172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9281B2F-3BDF-4C1A-AFA5-E087C010DB72}"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Μετρικές Ποιότητας Κώδικα</a:t>
            </a:r>
            <a:endParaRPr lang="el-GR"/>
          </a:p>
        </p:txBody>
      </p:sp>
      <p:sp>
        <p:nvSpPr>
          <p:cNvPr id="6" name="Θέση αριθμού διαφάνειας 5"/>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4275887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345CEAB-CD68-4382-97DD-2C1E7CBE10B2}"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Μετρικές Ποιότητας Κώδικα</a:t>
            </a:r>
            <a:endParaRPr lang="el-GR"/>
          </a:p>
        </p:txBody>
      </p:sp>
      <p:sp>
        <p:nvSpPr>
          <p:cNvPr id="6" name="Θέση αριθμού διαφάνειας 5"/>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13907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3FE9044-8DBE-4350-B7C2-9BD0561C156A}"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Μετρικές Ποιότητας Κώδικα</a:t>
            </a:r>
            <a:endParaRPr lang="el-GR"/>
          </a:p>
        </p:txBody>
      </p:sp>
      <p:sp>
        <p:nvSpPr>
          <p:cNvPr id="7" name="Θέση αριθμού διαφάνειας 6"/>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1280269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86817AF-7FED-4077-9EEE-A86AC48ED418}" type="datetime1">
              <a:rPr lang="el-GR" smtClean="0"/>
              <a:t>3/3/2014</a:t>
            </a:fld>
            <a:endParaRPr lang="el-GR"/>
          </a:p>
        </p:txBody>
      </p:sp>
      <p:sp>
        <p:nvSpPr>
          <p:cNvPr id="8" name="Θέση υποσέλιδου 7"/>
          <p:cNvSpPr>
            <a:spLocks noGrp="1"/>
          </p:cNvSpPr>
          <p:nvPr>
            <p:ph type="ftr" sz="quarter" idx="11"/>
          </p:nvPr>
        </p:nvSpPr>
        <p:spPr/>
        <p:txBody>
          <a:bodyPr/>
          <a:lstStyle/>
          <a:p>
            <a:r>
              <a:rPr lang="el-GR" smtClean="0"/>
              <a:t>Μετρικές Ποιότητας Κώδικα</a:t>
            </a:r>
            <a:endParaRPr lang="el-GR"/>
          </a:p>
        </p:txBody>
      </p:sp>
      <p:sp>
        <p:nvSpPr>
          <p:cNvPr id="9" name="Θέση αριθμού διαφάνειας 8"/>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10167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67BAE34-3BF4-4D25-90E2-A0AD5989B2B8}" type="datetime1">
              <a:rPr lang="el-GR" smtClean="0"/>
              <a:t>3/3/2014</a:t>
            </a:fld>
            <a:endParaRPr lang="el-GR"/>
          </a:p>
        </p:txBody>
      </p:sp>
      <p:sp>
        <p:nvSpPr>
          <p:cNvPr id="4" name="Θέση υποσέλιδου 3"/>
          <p:cNvSpPr>
            <a:spLocks noGrp="1"/>
          </p:cNvSpPr>
          <p:nvPr>
            <p:ph type="ftr" sz="quarter" idx="11"/>
          </p:nvPr>
        </p:nvSpPr>
        <p:spPr/>
        <p:txBody>
          <a:bodyPr/>
          <a:lstStyle/>
          <a:p>
            <a:r>
              <a:rPr lang="el-GR" smtClean="0"/>
              <a:t>Μετρικές Ποιότητας Κώδικα</a:t>
            </a:r>
            <a:endParaRPr lang="el-GR"/>
          </a:p>
        </p:txBody>
      </p:sp>
      <p:sp>
        <p:nvSpPr>
          <p:cNvPr id="5" name="Θέση αριθμού διαφάνειας 4"/>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405359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F50FB0-A381-4EA9-9756-3FE1C7F281B4}" type="datetime1">
              <a:rPr lang="el-GR" smtClean="0"/>
              <a:t>3/3/2014</a:t>
            </a:fld>
            <a:endParaRPr lang="el-GR"/>
          </a:p>
        </p:txBody>
      </p:sp>
      <p:sp>
        <p:nvSpPr>
          <p:cNvPr id="3" name="Θέση υποσέλιδου 2"/>
          <p:cNvSpPr>
            <a:spLocks noGrp="1"/>
          </p:cNvSpPr>
          <p:nvPr>
            <p:ph type="ftr" sz="quarter" idx="11"/>
          </p:nvPr>
        </p:nvSpPr>
        <p:spPr/>
        <p:txBody>
          <a:bodyPr/>
          <a:lstStyle/>
          <a:p>
            <a:r>
              <a:rPr lang="el-GR" smtClean="0"/>
              <a:t>Μετρικές Ποιότητας Κώδικα</a:t>
            </a:r>
            <a:endParaRPr lang="el-GR"/>
          </a:p>
        </p:txBody>
      </p:sp>
      <p:sp>
        <p:nvSpPr>
          <p:cNvPr id="4" name="Θέση αριθμού διαφάνειας 3"/>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95908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391BC5D-7C16-4F3C-9BE8-A101B8CEACD0}"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Μετρικές Ποιότητας Κώδικα</a:t>
            </a:r>
            <a:endParaRPr lang="el-GR"/>
          </a:p>
        </p:txBody>
      </p:sp>
      <p:sp>
        <p:nvSpPr>
          <p:cNvPr id="7" name="Θέση αριθμού διαφάνειας 6"/>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3387217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A5CAB8F-1CF1-469B-8013-A761C86849BC}"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Μετρικές Ποιότητας Κώδικα</a:t>
            </a:r>
            <a:endParaRPr lang="el-GR"/>
          </a:p>
        </p:txBody>
      </p:sp>
      <p:sp>
        <p:nvSpPr>
          <p:cNvPr id="7" name="Θέση αριθμού διαφάνειας 6"/>
          <p:cNvSpPr>
            <a:spLocks noGrp="1"/>
          </p:cNvSpPr>
          <p:nvPr>
            <p:ph type="sldNum" sz="quarter" idx="12"/>
          </p:nvPr>
        </p:nvSpPr>
        <p:spPr/>
        <p:txBody>
          <a:bodyPr/>
          <a:lstStyle/>
          <a:p>
            <a:fld id="{FA9489E0-9BB4-4BB0-893E-8F2A95C0CA48}" type="slidenum">
              <a:rPr lang="el-GR" smtClean="0"/>
              <a:t>‹#›</a:t>
            </a:fld>
            <a:endParaRPr lang="el-GR"/>
          </a:p>
        </p:txBody>
      </p:sp>
    </p:spTree>
    <p:extLst>
      <p:ext uri="{BB962C8B-B14F-4D97-AF65-F5344CB8AC3E}">
        <p14:creationId xmlns:p14="http://schemas.microsoft.com/office/powerpoint/2010/main" val="95391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01674-4D17-4C77-B974-14608FFF7E2A}" type="datetime1">
              <a:rPr lang="el-GR" smtClean="0"/>
              <a:t>3/3/2014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Μετρικές Ποιότητας Κώδικα</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489E0-9BB4-4BB0-893E-8F2A95C0CA48}" type="slidenum">
              <a:rPr lang="el-GR" smtClean="0"/>
              <a:t>‹#›</a:t>
            </a:fld>
            <a:endParaRPr lang="el-GR"/>
          </a:p>
        </p:txBody>
      </p:sp>
    </p:spTree>
    <p:extLst>
      <p:ext uri="{BB962C8B-B14F-4D97-AF65-F5344CB8AC3E}">
        <p14:creationId xmlns:p14="http://schemas.microsoft.com/office/powerpoint/2010/main" val="2317928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4.xml"/></Relationships>
</file>

<file path=ppt/slides/_rels/slide13.xml.rels><?xml version="1.0" encoding="UTF-8" standalone="yes"?>
<Relationships xmlns="http://schemas.openxmlformats.org/package/2006/relationships"><Relationship Id="rId3" Type="http://schemas.openxmlformats.org/officeDocument/2006/relationships/hyperlink" Target="http://metrics2.sourceforge.net/" TargetMode="Externa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metrics2.sourceforge.net/update/"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commons.apache.org/emai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slideLayout" Target="../slideLayouts/slideLayout4.xml"/><Relationship Id="rId1" Type="http://schemas.openxmlformats.org/officeDocument/2006/relationships/tags" Target="../tags/tag15.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4.xml"/></Relationships>
</file>

<file path=ppt/slides/_rels/slide21.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xml"/><Relationship Id="rId1" Type="http://schemas.openxmlformats.org/officeDocument/2006/relationships/tags" Target="../tags/tag16.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1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metrics2.sourceforge.net/" TargetMode="Externa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hyperlink" Target="http://www.mccabe.com/pdf/mccabe-nist235r.pdf"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063"/>
          </a:xfrm>
        </p:spPr>
        <p:txBody>
          <a:bodyPr>
            <a:normAutofit/>
          </a:bodyPr>
          <a:lstStyle/>
          <a:p>
            <a:r>
              <a:rPr lang="el-GR" altLang="el-GR" b="1" dirty="0" smtClean="0">
                <a:solidFill>
                  <a:srgbClr val="000000"/>
                </a:solidFill>
              </a:rPr>
              <a:t>Ποιότητα Λογισμικού</a:t>
            </a:r>
            <a:endParaRPr lang="el-GR" altLang="el-GR" dirty="0" smtClean="0"/>
          </a:p>
        </p:txBody>
      </p:sp>
      <p:sp>
        <p:nvSpPr>
          <p:cNvPr id="3" name="Θέση περιεχομένου 1"/>
          <p:cNvSpPr>
            <a:spLocks noGrp="1"/>
          </p:cNvSpPr>
          <p:nvPr>
            <p:ph type="subTitle" idx="1"/>
          </p:nvPr>
        </p:nvSpPr>
        <p:spPr>
          <a:xfrm>
            <a:off x="611188" y="2705100"/>
            <a:ext cx="7993062" cy="2952750"/>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cs typeface="Arial" charset="0"/>
              </a:rPr>
              <a:t>Ενότητα </a:t>
            </a:r>
            <a:r>
              <a:rPr lang="en-US" sz="2800" b="1" dirty="0" smtClean="0">
                <a:solidFill>
                  <a:prstClr val="black"/>
                </a:solidFill>
                <a:cs typeface="Arial" charset="0"/>
              </a:rPr>
              <a:t>10:</a:t>
            </a:r>
            <a:r>
              <a:rPr lang="el-GR" sz="2800" b="1" dirty="0" smtClean="0">
                <a:solidFill>
                  <a:prstClr val="black"/>
                </a:solidFill>
                <a:cs typeface="Arial" charset="0"/>
              </a:rPr>
              <a:t> </a:t>
            </a:r>
            <a:r>
              <a:rPr lang="el-GR" sz="2800" dirty="0">
                <a:solidFill>
                  <a:schemeClr val="tx1"/>
                </a:solidFill>
              </a:rPr>
              <a:t>Μ</a:t>
            </a:r>
            <a:r>
              <a:rPr lang="el-GR" altLang="el-GR" sz="2800" dirty="0" smtClean="0">
                <a:solidFill>
                  <a:schemeClr val="tx1"/>
                </a:solidFill>
              </a:rPr>
              <a:t>ετρικές Ποιότητας Κώδικα</a:t>
            </a:r>
            <a:r>
              <a:rPr lang="en-US" sz="2800" dirty="0" smtClean="0">
                <a:solidFill>
                  <a:prstClr val="black"/>
                </a:solidFill>
                <a:cs typeface="Arial" charset="0"/>
              </a:rPr>
              <a:t>.</a:t>
            </a:r>
            <a:endParaRPr lang="el-GR" sz="2800" dirty="0" smtClean="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 </a:t>
            </a:r>
            <a:r>
              <a:rPr lang="el-GR" sz="2800" b="1" dirty="0" smtClean="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Γεώργιος </a:t>
            </a:r>
            <a:r>
              <a:rPr lang="el-GR" sz="2800" dirty="0" err="1" smtClean="0">
                <a:solidFill>
                  <a:prstClr val="black"/>
                </a:solidFill>
                <a:cs typeface="Arial" charset="0"/>
              </a:rPr>
              <a:t>Κακαρόντζας</a:t>
            </a:r>
            <a:r>
              <a:rPr lang="el-GR" sz="2800" dirty="0" smtClean="0">
                <a:solidFill>
                  <a:prstClr val="black"/>
                </a:solidFill>
                <a:cs typeface="Arial" charset="0"/>
              </a:rPr>
              <a:t>, </a:t>
            </a:r>
          </a:p>
          <a:p>
            <a:pPr fontAlgn="auto">
              <a:spcBef>
                <a:spcPts val="0"/>
              </a:spcBef>
              <a:spcAft>
                <a:spcPts val="600"/>
              </a:spcAft>
              <a:buFont typeface="Arial" panose="020B0604020202020204" pitchFamily="34" charset="0"/>
              <a:buNone/>
              <a:defRPr/>
            </a:pPr>
            <a:r>
              <a:rPr lang="el-GR" sz="2800" dirty="0" smtClean="0">
                <a:solidFill>
                  <a:prstClr val="black"/>
                </a:solidFill>
                <a:cs typeface="Arial" charset="0"/>
              </a:rPr>
              <a:t>Καθηγητής Εφαρμογών.</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Τμήμα Μηχανικών Πληροφορικής, </a:t>
            </a:r>
            <a:endParaRPr lang="el-GR" sz="2800" dirty="0" smtClean="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Τεχνολογικής </a:t>
            </a:r>
            <a:r>
              <a:rPr lang="el-GR" sz="2800" dirty="0">
                <a:solidFill>
                  <a:prstClr val="black"/>
                </a:solidFill>
                <a:cs typeface="Arial" charset="0"/>
              </a:rPr>
              <a:t>Εκπαίδευσης.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171438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solidFill>
                  <a:schemeClr val="tx1">
                    <a:lumMod val="75000"/>
                    <a:lumOff val="25000"/>
                  </a:schemeClr>
                </a:solidFill>
              </a:rPr>
              <a:t>Coupling Between Objects (CBO)</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p:txBody>
          <a:bodyPr/>
          <a:lstStyle/>
          <a:p>
            <a:pPr marL="274320" lvl="0" indent="-274320">
              <a:spcBef>
                <a:spcPts val="0"/>
              </a:spcBef>
              <a:spcAft>
                <a:spcPts val="1800"/>
              </a:spcAft>
              <a:buClr>
                <a:srgbClr val="C00000"/>
              </a:buClr>
              <a:buSzPct val="100000"/>
              <a:buFont typeface="Wingdings 2"/>
              <a:buChar char=""/>
            </a:pPr>
            <a:r>
              <a:rPr lang="el-GR" sz="2400" dirty="0">
                <a:solidFill>
                  <a:prstClr val="black"/>
                </a:solidFill>
              </a:rPr>
              <a:t>Το πλήθος των άλλων κλάσεων με τις οποίες συσχετίζεται μία κλάση</a:t>
            </a:r>
            <a:r>
              <a:rPr lang="el-GR" sz="2400" dirty="0" smtClean="0">
                <a:solidFill>
                  <a:prstClr val="black"/>
                </a:solidFill>
              </a:rPr>
              <a:t>.</a:t>
            </a:r>
            <a:endParaRPr lang="el-GR" sz="2400" dirty="0">
              <a:solidFill>
                <a:prstClr val="black"/>
              </a:solidFill>
            </a:endParaRPr>
          </a:p>
          <a:p>
            <a:pPr marL="274320" lvl="0" indent="-274320">
              <a:spcBef>
                <a:spcPts val="0"/>
              </a:spcBef>
              <a:spcAft>
                <a:spcPts val="1200"/>
              </a:spcAft>
              <a:buClr>
                <a:srgbClr val="C00000"/>
              </a:buClr>
              <a:buSzPct val="100000"/>
              <a:buFont typeface="Wingdings 2"/>
              <a:buChar char=""/>
            </a:pPr>
            <a:r>
              <a:rPr lang="el-GR" sz="2400" dirty="0">
                <a:solidFill>
                  <a:prstClr val="black"/>
                </a:solidFill>
              </a:rPr>
              <a:t>Ποιοτικές επιδράσεις [</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p>
          <a:p>
            <a:pPr marL="948690" lvl="2" indent="-274320">
              <a:spcBef>
                <a:spcPts val="0"/>
              </a:spcBef>
              <a:spcAft>
                <a:spcPts val="600"/>
              </a:spcAft>
              <a:buClr>
                <a:srgbClr val="777777"/>
              </a:buClr>
              <a:buSzPct val="100000"/>
              <a:buFont typeface="Wingdings 2"/>
              <a:buChar char=""/>
            </a:pPr>
            <a:r>
              <a:rPr lang="el-GR" sz="2000" dirty="0">
                <a:solidFill>
                  <a:prstClr val="black"/>
                </a:solidFill>
              </a:rPr>
              <a:t>Υψηλές </a:t>
            </a:r>
            <a:r>
              <a:rPr lang="el-GR" sz="2000" dirty="0" smtClean="0">
                <a:solidFill>
                  <a:prstClr val="black"/>
                </a:solidFill>
              </a:rPr>
              <a:t>τιμές, </a:t>
            </a:r>
            <a:r>
              <a:rPr lang="el-GR" sz="2000" dirty="0">
                <a:solidFill>
                  <a:prstClr val="black"/>
                </a:solidFill>
              </a:rPr>
              <a:t>δυσκολεύουν την επαναχρησιμοποίηση </a:t>
            </a:r>
            <a:r>
              <a:rPr lang="el-GR" sz="2000" dirty="0" smtClean="0">
                <a:solidFill>
                  <a:prstClr val="black"/>
                </a:solidFill>
              </a:rPr>
              <a:t>κώδικα, μιας </a:t>
            </a:r>
            <a:r>
              <a:rPr lang="el-GR" sz="2000" dirty="0">
                <a:solidFill>
                  <a:prstClr val="black"/>
                </a:solidFill>
              </a:rPr>
              <a:t>και για την επαναχρησιμοποίηση μιας κλάσης απαιτείται η κατανόηση όλων των κλάσεων με τις οποίες συσχετίζεται.</a:t>
            </a:r>
          </a:p>
          <a:p>
            <a:pPr marL="948690" lvl="2" indent="-274320">
              <a:spcBef>
                <a:spcPts val="0"/>
              </a:spcBef>
              <a:spcAft>
                <a:spcPts val="600"/>
              </a:spcAft>
              <a:buClr>
                <a:srgbClr val="777777"/>
              </a:buClr>
              <a:buSzPct val="100000"/>
              <a:buFont typeface="Wingdings 2"/>
              <a:buChar char=""/>
            </a:pPr>
            <a:r>
              <a:rPr lang="el-GR" sz="2000" dirty="0">
                <a:solidFill>
                  <a:prstClr val="black"/>
                </a:solidFill>
              </a:rPr>
              <a:t>Υψηλές </a:t>
            </a:r>
            <a:r>
              <a:rPr lang="el-GR" sz="2000" dirty="0" smtClean="0">
                <a:solidFill>
                  <a:prstClr val="black"/>
                </a:solidFill>
              </a:rPr>
              <a:t>τιμές, </a:t>
            </a:r>
            <a:r>
              <a:rPr lang="el-GR" sz="2000" dirty="0">
                <a:solidFill>
                  <a:prstClr val="black"/>
                </a:solidFill>
              </a:rPr>
              <a:t>δυσκολεύουν την συντήρηση του κώδικα γιατί αλλαγές σε μία </a:t>
            </a:r>
            <a:r>
              <a:rPr lang="el-GR" sz="2000" dirty="0" smtClean="0">
                <a:solidFill>
                  <a:prstClr val="black"/>
                </a:solidFill>
              </a:rPr>
              <a:t>κλάση, </a:t>
            </a:r>
            <a:r>
              <a:rPr lang="el-GR" sz="2000" dirty="0">
                <a:solidFill>
                  <a:prstClr val="black"/>
                </a:solidFill>
              </a:rPr>
              <a:t>ενδέχεται να επιφέρουν αλλαγές και σε άλλες κλάσεις.</a:t>
            </a:r>
          </a:p>
          <a:p>
            <a:pPr marL="948690" lvl="2" indent="-274320">
              <a:spcBef>
                <a:spcPts val="0"/>
              </a:spcBef>
              <a:buClr>
                <a:srgbClr val="777777"/>
              </a:buClr>
              <a:buSzPct val="100000"/>
              <a:buFont typeface="Wingdings 2"/>
              <a:buChar char=""/>
            </a:pPr>
            <a:r>
              <a:rPr lang="el-GR" sz="2000" dirty="0">
                <a:solidFill>
                  <a:prstClr val="black"/>
                </a:solidFill>
              </a:rPr>
              <a:t>Υψηλότερες </a:t>
            </a:r>
            <a:r>
              <a:rPr lang="el-GR" sz="2000" dirty="0" smtClean="0">
                <a:solidFill>
                  <a:prstClr val="black"/>
                </a:solidFill>
              </a:rPr>
              <a:t>τιμές, </a:t>
            </a:r>
            <a:r>
              <a:rPr lang="el-GR" sz="2000" dirty="0">
                <a:solidFill>
                  <a:prstClr val="black"/>
                </a:solidFill>
              </a:rPr>
              <a:t>επιφέρουν δυσκολίες στον έλεγχο μιας κλάσης (π.χ. απαιτείται μεγαλύτερος αριθμός πλαστών αντικειμένων </a:t>
            </a:r>
            <a:r>
              <a:rPr lang="el-GR" sz="2000" dirty="0" smtClean="0">
                <a:solidFill>
                  <a:prstClr val="black"/>
                </a:solidFill>
              </a:rPr>
              <a:t>- βλέπε. Ενότητα 7 - Πλαστά </a:t>
            </a:r>
            <a:r>
              <a:rPr lang="el-GR" sz="2000" dirty="0">
                <a:solidFill>
                  <a:prstClr val="black"/>
                </a:solidFill>
              </a:rPr>
              <a:t>Αντικείμενα</a:t>
            </a:r>
            <a:r>
              <a:rPr lang="el-GR" sz="2000" dirty="0" smtClean="0">
                <a:solidFill>
                  <a:prstClr val="black"/>
                </a:solidFill>
              </a:rPr>
              <a:t>).</a:t>
            </a:r>
            <a:endParaRPr lang="el-GR" sz="20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886105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solidFill>
                  <a:schemeClr val="tx1">
                    <a:lumMod val="75000"/>
                    <a:lumOff val="25000"/>
                  </a:schemeClr>
                </a:solidFill>
              </a:rPr>
              <a:t>Response set For a Class (RFC)</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p:txBody>
          <a:bodyPr/>
          <a:lstStyle/>
          <a:p>
            <a:pPr marL="274320" lvl="0" indent="-274320">
              <a:spcBef>
                <a:spcPts val="0"/>
              </a:spcBef>
              <a:spcAft>
                <a:spcPts val="1800"/>
              </a:spcAft>
              <a:buClr>
                <a:srgbClr val="C00000"/>
              </a:buClr>
              <a:buSzPct val="100000"/>
              <a:buFont typeface="Wingdings 2"/>
              <a:buChar char=""/>
            </a:pPr>
            <a:r>
              <a:rPr lang="el-GR" sz="2400" dirty="0">
                <a:solidFill>
                  <a:prstClr val="black"/>
                </a:solidFill>
              </a:rPr>
              <a:t>Το πλήθος των μεθόδων που ενδέχεται να εκτελεσθούν ως απόκριση στη λήψη ενός μηνύματος από μία κλάση. Αυτό συνήθως συμπεριλαμβάνει μόνο τις μεθόδους της κλάσης και τις μεθόδους που αυτές καλούν άμεσα λόγω πρακτικών δυσκολιών στον υπολογισμό της μετρικής</a:t>
            </a:r>
            <a:r>
              <a:rPr lang="el-GR" sz="2400" dirty="0" smtClean="0">
                <a:solidFill>
                  <a:prstClr val="black"/>
                </a:solidFill>
              </a:rPr>
              <a:t>.</a:t>
            </a:r>
            <a:endParaRPr lang="el-GR" sz="2400" dirty="0">
              <a:solidFill>
                <a:prstClr val="black"/>
              </a:solidFill>
            </a:endParaRPr>
          </a:p>
          <a:p>
            <a:pPr marL="274320" lvl="0" indent="-274320">
              <a:spcBef>
                <a:spcPts val="0"/>
              </a:spcBef>
              <a:spcAft>
                <a:spcPts val="1200"/>
              </a:spcAft>
              <a:buClr>
                <a:srgbClr val="C00000"/>
              </a:buClr>
              <a:buSzPct val="100000"/>
              <a:buFont typeface="Wingdings 2"/>
              <a:buChar char=""/>
            </a:pPr>
            <a:r>
              <a:rPr lang="el-GR" sz="2400" dirty="0">
                <a:solidFill>
                  <a:prstClr val="black"/>
                </a:solidFill>
              </a:rPr>
              <a:t>Ποιοτικές επιδράσεις [</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p>
          <a:p>
            <a:pPr marL="948690" lvl="2">
              <a:spcBef>
                <a:spcPts val="0"/>
              </a:spcBef>
              <a:spcAft>
                <a:spcPts val="600"/>
              </a:spcAft>
              <a:buClr>
                <a:srgbClr val="777777"/>
              </a:buClr>
              <a:buSzPct val="100000"/>
              <a:buFont typeface="Wingdings 2"/>
              <a:buChar char=""/>
            </a:pPr>
            <a:r>
              <a:rPr lang="el-GR" sz="2200" dirty="0">
                <a:solidFill>
                  <a:prstClr val="black"/>
                </a:solidFill>
              </a:rPr>
              <a:t>Υψηλές τιμές δείχνουν δυσκολίες στον έλεγχο και στην διόρθωση λαθών σε μία κλάση.</a:t>
            </a:r>
          </a:p>
          <a:p>
            <a:pPr marL="948690" lvl="2">
              <a:spcBef>
                <a:spcPts val="0"/>
              </a:spcBef>
              <a:buClr>
                <a:srgbClr val="777777"/>
              </a:buClr>
              <a:buSzPct val="100000"/>
              <a:buFont typeface="Wingdings 2"/>
              <a:buChar char=""/>
            </a:pPr>
            <a:r>
              <a:rPr lang="el-GR" sz="2200" dirty="0">
                <a:solidFill>
                  <a:prstClr val="black"/>
                </a:solidFill>
              </a:rPr>
              <a:t>Υψηλές τιμές δείχνουν πως μία κλάση ενδεχομένως να είναι περισσότερο πολύπλοκη από το συνηθισμένο</a:t>
            </a:r>
            <a:r>
              <a:rPr lang="el-GR" sz="2200" dirty="0" smtClean="0">
                <a:solidFill>
                  <a:prstClr val="black"/>
                </a:solidFill>
              </a:rPr>
              <a:t>.</a:t>
            </a:r>
            <a:endParaRPr lang="el-GR" sz="22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776751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p:txBody>
          <a:bodyPr>
            <a:noAutofit/>
          </a:bodyPr>
          <a:lstStyle/>
          <a:p>
            <a:r>
              <a:rPr lang="en-US" b="1" dirty="0" smtClean="0">
                <a:solidFill>
                  <a:schemeClr val="tx1">
                    <a:lumMod val="75000"/>
                    <a:lumOff val="25000"/>
                  </a:schemeClr>
                </a:solidFill>
              </a:rPr>
              <a:t>Lack of Co­hesion of Methods (LCOM)</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a:xfrm>
            <a:off x="457200" y="1600200"/>
            <a:ext cx="8229600" cy="4648200"/>
          </a:xfrm>
        </p:spPr>
        <p:txBody>
          <a:bodyPr>
            <a:normAutofit/>
          </a:bodyPr>
          <a:lstStyle/>
          <a:p>
            <a:pPr marL="274320" lvl="0" indent="-274320">
              <a:spcBef>
                <a:spcPts val="0"/>
              </a:spcBef>
              <a:spcAft>
                <a:spcPts val="1200"/>
              </a:spcAft>
              <a:buClr>
                <a:srgbClr val="C00000"/>
              </a:buClr>
              <a:buSzPct val="100000"/>
              <a:buFont typeface="Wingdings 2"/>
              <a:buChar char=""/>
            </a:pPr>
            <a:r>
              <a:rPr lang="el-GR" sz="2400" dirty="0">
                <a:solidFill>
                  <a:prstClr val="black"/>
                </a:solidFill>
              </a:rPr>
              <a:t>Το πλήθος των ζευγών μεθόδων μιας κλάσης με ομοιότητα 0 μείον το πλήθος των ζευγών μεθόδων μίας κλάσης με ομοιότητα διάφορη του 0. Η ομοιότητα των μεθόδων κρίνεται από την πρόσβασή τους σε κοινές μεταβλητές</a:t>
            </a:r>
            <a:r>
              <a:rPr lang="el-GR" sz="2400" dirty="0" smtClean="0">
                <a:solidFill>
                  <a:prstClr val="black"/>
                </a:solidFill>
              </a:rPr>
              <a:t>.</a:t>
            </a:r>
            <a:endParaRPr lang="el-GR" sz="2400" dirty="0">
              <a:solidFill>
                <a:prstClr val="black"/>
              </a:solidFill>
            </a:endParaRPr>
          </a:p>
          <a:p>
            <a:pPr marL="274320" lvl="0" indent="-274320">
              <a:spcBef>
                <a:spcPts val="0"/>
              </a:spcBef>
              <a:spcAft>
                <a:spcPts val="600"/>
              </a:spcAft>
              <a:buClr>
                <a:srgbClr val="C00000"/>
              </a:buClr>
              <a:buSzPct val="100000"/>
              <a:buFont typeface="Wingdings 2"/>
              <a:buChar char=""/>
            </a:pPr>
            <a:r>
              <a:rPr lang="el-GR" sz="2400" dirty="0">
                <a:solidFill>
                  <a:prstClr val="black"/>
                </a:solidFill>
              </a:rPr>
              <a:t>Ποιοτικές επιδράσεις [</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p>
          <a:p>
            <a:pPr marL="948690" lvl="2" indent="-274320">
              <a:spcBef>
                <a:spcPts val="0"/>
              </a:spcBef>
              <a:spcAft>
                <a:spcPts val="300"/>
              </a:spcAft>
              <a:buClr>
                <a:srgbClr val="777777"/>
              </a:buClr>
              <a:buSzPct val="100000"/>
              <a:buFont typeface="Wingdings 2"/>
              <a:buChar char=""/>
            </a:pPr>
            <a:r>
              <a:rPr lang="el-GR" sz="2200" dirty="0">
                <a:solidFill>
                  <a:prstClr val="black"/>
                </a:solidFill>
              </a:rPr>
              <a:t>Η συνοχή των μεθόδων μίας κλάσης είναι επιθυμητή μια και βελτιώνει την απόκρυψη δεδομένων.</a:t>
            </a:r>
          </a:p>
          <a:p>
            <a:pPr marL="948690" lvl="2" indent="-274320">
              <a:spcBef>
                <a:spcPts val="0"/>
              </a:spcBef>
              <a:spcAft>
                <a:spcPts val="300"/>
              </a:spcAft>
              <a:buClr>
                <a:srgbClr val="777777"/>
              </a:buClr>
              <a:buSzPct val="100000"/>
              <a:buFont typeface="Wingdings 2"/>
              <a:buChar char=""/>
            </a:pPr>
            <a:r>
              <a:rPr lang="el-GR" sz="2200" dirty="0">
                <a:solidFill>
                  <a:prstClr val="black"/>
                </a:solidFill>
              </a:rPr>
              <a:t>Η έλλειψη συνοχής ενδεχομένως σημαίνει πως μία κλάση θα έπρεπε να «σπάσει» σε δύο ή περισσότερες κλάσεις.</a:t>
            </a:r>
          </a:p>
          <a:p>
            <a:pPr marL="948690" lvl="2" indent="-274320">
              <a:spcBef>
                <a:spcPts val="0"/>
              </a:spcBef>
              <a:spcAft>
                <a:spcPts val="300"/>
              </a:spcAft>
              <a:buClr>
                <a:srgbClr val="777777"/>
              </a:buClr>
              <a:buSzPct val="100000"/>
              <a:buFont typeface="Wingdings 2"/>
              <a:buChar char=""/>
            </a:pPr>
            <a:r>
              <a:rPr lang="el-GR" sz="2200" dirty="0">
                <a:solidFill>
                  <a:prstClr val="black"/>
                </a:solidFill>
              </a:rPr>
              <a:t>Η έλλειψη συνοχής είναι ενδεικτική κακής σχεδίασης.</a:t>
            </a:r>
          </a:p>
          <a:p>
            <a:pPr marL="948690" lvl="2" indent="-274320">
              <a:spcBef>
                <a:spcPts val="0"/>
              </a:spcBef>
              <a:buClr>
                <a:srgbClr val="777777"/>
              </a:buClr>
              <a:buSzPct val="100000"/>
              <a:buFont typeface="Wingdings 2"/>
              <a:buChar char=""/>
            </a:pPr>
            <a:r>
              <a:rPr lang="el-GR" sz="2200" dirty="0">
                <a:solidFill>
                  <a:prstClr val="black"/>
                </a:solidFill>
              </a:rPr>
              <a:t>Αυξάνει την πολυπλοκότητα και επομένως αυξάνει την πιθανότητα λαθών</a:t>
            </a:r>
            <a:r>
              <a:rPr lang="el-GR" sz="2200" dirty="0" smtClean="0">
                <a:solidFill>
                  <a:prstClr val="black"/>
                </a:solidFill>
              </a:rPr>
              <a:t>.</a:t>
            </a:r>
            <a:endParaRPr lang="el-GR" sz="22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12</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1268222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solidFill>
                  <a:schemeClr val="tx1">
                    <a:lumMod val="75000"/>
                    <a:lumOff val="25000"/>
                  </a:schemeClr>
                </a:solidFill>
              </a:rPr>
              <a:t>Eclipse Metrics Plugin</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a:xfrm>
            <a:off x="457200" y="1600200"/>
            <a:ext cx="8534400" cy="4525963"/>
          </a:xfrm>
        </p:spPr>
        <p:txBody>
          <a:bodyPr/>
          <a:lstStyle/>
          <a:p>
            <a:pPr marL="274320" lvl="0" indent="-274320">
              <a:spcBef>
                <a:spcPts val="0"/>
              </a:spcBef>
              <a:spcAft>
                <a:spcPts val="2400"/>
              </a:spcAft>
              <a:buClr>
                <a:srgbClr val="C00000"/>
              </a:buClr>
              <a:buSzPct val="100000"/>
              <a:buFont typeface="Wingdings 2"/>
              <a:buChar char=""/>
            </a:pPr>
            <a:r>
              <a:rPr lang="el-GR" sz="2800" dirty="0">
                <a:solidFill>
                  <a:prstClr val="black"/>
                </a:solidFill>
              </a:rPr>
              <a:t>Κάποιες από τις μετρικές των </a:t>
            </a:r>
            <a:r>
              <a:rPr lang="en-US" sz="2800" i="1" dirty="0" err="1">
                <a:solidFill>
                  <a:prstClr val="black"/>
                </a:solidFill>
              </a:rPr>
              <a:t>Chidamber</a:t>
            </a:r>
            <a:r>
              <a:rPr lang="en-US" sz="2800" dirty="0">
                <a:solidFill>
                  <a:prstClr val="black"/>
                </a:solidFill>
              </a:rPr>
              <a:t> </a:t>
            </a:r>
            <a:r>
              <a:rPr lang="el-GR" sz="2800" dirty="0">
                <a:solidFill>
                  <a:prstClr val="black"/>
                </a:solidFill>
              </a:rPr>
              <a:t>και </a:t>
            </a:r>
            <a:r>
              <a:rPr lang="en-US" sz="2800" i="1" dirty="0" err="1">
                <a:solidFill>
                  <a:prstClr val="black"/>
                </a:solidFill>
              </a:rPr>
              <a:t>Kemerer</a:t>
            </a:r>
            <a:r>
              <a:rPr lang="en-US" sz="2800" dirty="0">
                <a:solidFill>
                  <a:prstClr val="black"/>
                </a:solidFill>
              </a:rPr>
              <a:t> </a:t>
            </a:r>
            <a:r>
              <a:rPr lang="el-GR" sz="2800" dirty="0">
                <a:solidFill>
                  <a:prstClr val="black"/>
                </a:solidFill>
              </a:rPr>
              <a:t>καθώς και πολλές άλλες χρήσιμες μετρικές παρέχονται από το </a:t>
            </a:r>
            <a:r>
              <a:rPr lang="en-US" sz="2800" i="1" dirty="0">
                <a:solidFill>
                  <a:prstClr val="black"/>
                </a:solidFill>
              </a:rPr>
              <a:t>Eclipse Metrics Plugin </a:t>
            </a:r>
            <a:r>
              <a:rPr lang="el-GR" sz="2800" dirty="0">
                <a:solidFill>
                  <a:prstClr val="black"/>
                </a:solidFill>
              </a:rPr>
              <a:t>που είναι ελεύθερα διαθέσιμο και μπορεί να εγκατασταθεί στο </a:t>
            </a:r>
            <a:r>
              <a:rPr lang="en-US" sz="2800" dirty="0">
                <a:solidFill>
                  <a:prstClr val="black"/>
                </a:solidFill>
              </a:rPr>
              <a:t>Eclipse </a:t>
            </a:r>
            <a:r>
              <a:rPr lang="el-GR" sz="2800" dirty="0">
                <a:solidFill>
                  <a:prstClr val="black"/>
                </a:solidFill>
              </a:rPr>
              <a:t>από το </a:t>
            </a:r>
            <a:r>
              <a:rPr lang="en-US" sz="2800" i="1" dirty="0">
                <a:solidFill>
                  <a:prstClr val="black"/>
                </a:solidFill>
                <a:hlinkClick r:id="rId3" tooltip="Μετάβαση στο site"/>
              </a:rPr>
              <a:t>update</a:t>
            </a:r>
            <a:r>
              <a:rPr lang="en-US" sz="2800" dirty="0">
                <a:solidFill>
                  <a:prstClr val="black"/>
                </a:solidFill>
                <a:hlinkClick r:id="rId3" tooltip="Μετάβαση στο site"/>
              </a:rPr>
              <a:t> </a:t>
            </a:r>
            <a:r>
              <a:rPr lang="en-US" sz="2800" i="1" dirty="0" smtClean="0">
                <a:solidFill>
                  <a:prstClr val="black"/>
                </a:solidFill>
                <a:hlinkClick r:id="rId3" tooltip="Μετάβαση στο site"/>
              </a:rPr>
              <a:t>site</a:t>
            </a:r>
            <a:r>
              <a:rPr lang="en-US" sz="2800" dirty="0" smtClean="0">
                <a:solidFill>
                  <a:schemeClr val="tx1">
                    <a:lumMod val="75000"/>
                    <a:lumOff val="25000"/>
                  </a:schemeClr>
                </a:solidFill>
              </a:rPr>
              <a:t>.</a:t>
            </a:r>
          </a:p>
          <a:p>
            <a:pPr marL="274320" lvl="0" indent="-274320">
              <a:spcBef>
                <a:spcPts val="0"/>
              </a:spcBef>
              <a:buClr>
                <a:srgbClr val="C00000"/>
              </a:buClr>
              <a:buSzPct val="100000"/>
              <a:buFont typeface="Wingdings 2"/>
              <a:buChar char=""/>
            </a:pPr>
            <a:r>
              <a:rPr lang="el-GR" sz="2800" dirty="0" smtClean="0">
                <a:solidFill>
                  <a:prstClr val="black"/>
                </a:solidFill>
              </a:rPr>
              <a:t>Η </a:t>
            </a:r>
            <a:r>
              <a:rPr lang="el-GR" sz="2800" dirty="0">
                <a:solidFill>
                  <a:prstClr val="black"/>
                </a:solidFill>
              </a:rPr>
              <a:t>διαδικασία εγκατάστασης καθώς και η βασική χρήση του πρόσθετου αυτού παρέχονται στις επόμενες διαφάνειες.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9041332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Εγκατάσταση του προσθέτου</a:t>
            </a:r>
          </a:p>
        </p:txBody>
      </p:sp>
      <p:sp>
        <p:nvSpPr>
          <p:cNvPr id="6" name="Θέση περιεχομένου 1"/>
          <p:cNvSpPr>
            <a:spLocks noGrp="1"/>
          </p:cNvSpPr>
          <p:nvPr>
            <p:ph sz="half" idx="1"/>
          </p:nvPr>
        </p:nvSpPr>
        <p:spPr>
          <a:xfrm>
            <a:off x="304800" y="1371600"/>
            <a:ext cx="4953000" cy="4953000"/>
          </a:xfrm>
        </p:spPr>
        <p:txBody>
          <a:bodyPr>
            <a:noAutofit/>
          </a:bodyPr>
          <a:lstStyle/>
          <a:p>
            <a:pPr marL="274320" lvl="0" indent="-274320">
              <a:spcBef>
                <a:spcPts val="0"/>
              </a:spcBef>
              <a:buClr>
                <a:srgbClr val="C00000"/>
              </a:buClr>
              <a:buSzPct val="100000"/>
              <a:buFont typeface="Wingdings 2"/>
              <a:buChar char=""/>
            </a:pPr>
            <a:r>
              <a:rPr lang="el-GR" sz="2000" dirty="0">
                <a:solidFill>
                  <a:prstClr val="black"/>
                </a:solidFill>
              </a:rPr>
              <a:t>Από το μενού </a:t>
            </a:r>
            <a:r>
              <a:rPr lang="en-US" sz="2000" dirty="0">
                <a:solidFill>
                  <a:prstClr val="black"/>
                </a:solidFill>
              </a:rPr>
              <a:t>Help </a:t>
            </a:r>
            <a:r>
              <a:rPr lang="el-GR" sz="2000" dirty="0">
                <a:solidFill>
                  <a:prstClr val="black"/>
                </a:solidFill>
              </a:rPr>
              <a:t>του </a:t>
            </a:r>
            <a:r>
              <a:rPr lang="en-US" sz="2000" dirty="0">
                <a:solidFill>
                  <a:prstClr val="black"/>
                </a:solidFill>
              </a:rPr>
              <a:t>Eclipse</a:t>
            </a:r>
            <a:r>
              <a:rPr lang="el-GR" sz="2000" dirty="0">
                <a:solidFill>
                  <a:prstClr val="black"/>
                </a:solidFill>
              </a:rPr>
              <a:t> επιλέγουμε </a:t>
            </a:r>
            <a:r>
              <a:rPr lang="en-US" sz="2000" dirty="0">
                <a:solidFill>
                  <a:prstClr val="black"/>
                </a:solidFill>
              </a:rPr>
              <a:t>“</a:t>
            </a:r>
            <a:r>
              <a:rPr lang="en-US" sz="2000" i="1" dirty="0">
                <a:solidFill>
                  <a:prstClr val="black"/>
                </a:solidFill>
              </a:rPr>
              <a:t>Install new Software</a:t>
            </a:r>
            <a:r>
              <a:rPr lang="en-US" sz="2000" dirty="0" smtClean="0">
                <a:solidFill>
                  <a:prstClr val="black"/>
                </a:solidFill>
              </a:rPr>
              <a:t>…” </a:t>
            </a:r>
            <a:r>
              <a:rPr lang="el-GR" sz="2000" dirty="0">
                <a:solidFill>
                  <a:prstClr val="black"/>
                </a:solidFill>
              </a:rPr>
              <a:t>και στην </a:t>
            </a:r>
            <a:r>
              <a:rPr lang="el-GR" sz="2000" dirty="0" smtClean="0">
                <a:solidFill>
                  <a:prstClr val="black"/>
                </a:solidFill>
              </a:rPr>
              <a:t>συνέχεια </a:t>
            </a:r>
            <a:r>
              <a:rPr lang="el-GR" sz="2000" dirty="0">
                <a:solidFill>
                  <a:prstClr val="black"/>
                </a:solidFill>
              </a:rPr>
              <a:t>στο πλαίσιο διαλόγου </a:t>
            </a:r>
            <a:r>
              <a:rPr lang="en-US" sz="2000" dirty="0">
                <a:solidFill>
                  <a:prstClr val="black"/>
                </a:solidFill>
              </a:rPr>
              <a:t>“</a:t>
            </a:r>
            <a:r>
              <a:rPr lang="en-US" sz="2000" i="1" dirty="0">
                <a:solidFill>
                  <a:prstClr val="black"/>
                </a:solidFill>
              </a:rPr>
              <a:t>Install</a:t>
            </a:r>
            <a:r>
              <a:rPr lang="en-US" sz="2000" dirty="0">
                <a:solidFill>
                  <a:prstClr val="black"/>
                </a:solidFill>
              </a:rPr>
              <a:t>” </a:t>
            </a:r>
            <a:r>
              <a:rPr lang="el-GR" sz="2000" dirty="0">
                <a:solidFill>
                  <a:prstClr val="black"/>
                </a:solidFill>
              </a:rPr>
              <a:t>δίνουμε στο πλαίσιο κειμένου </a:t>
            </a:r>
            <a:r>
              <a:rPr lang="en-US" sz="2000" dirty="0">
                <a:solidFill>
                  <a:prstClr val="black"/>
                </a:solidFill>
              </a:rPr>
              <a:t>“</a:t>
            </a:r>
            <a:r>
              <a:rPr lang="en-US" sz="2000" i="1" dirty="0">
                <a:solidFill>
                  <a:prstClr val="black"/>
                </a:solidFill>
              </a:rPr>
              <a:t>Work with</a:t>
            </a:r>
            <a:r>
              <a:rPr lang="en-US" sz="2000" dirty="0">
                <a:solidFill>
                  <a:prstClr val="black"/>
                </a:solidFill>
              </a:rPr>
              <a:t>:” </a:t>
            </a:r>
            <a:r>
              <a:rPr lang="el-GR" sz="2000" dirty="0">
                <a:solidFill>
                  <a:prstClr val="black"/>
                </a:solidFill>
              </a:rPr>
              <a:t>το </a:t>
            </a:r>
            <a:r>
              <a:rPr lang="en-US" sz="2000" i="1" dirty="0">
                <a:solidFill>
                  <a:prstClr val="black"/>
                </a:solidFill>
              </a:rPr>
              <a:t>update</a:t>
            </a:r>
            <a:r>
              <a:rPr lang="el-GR" sz="2000" i="1" dirty="0">
                <a:solidFill>
                  <a:prstClr val="black"/>
                </a:solidFill>
              </a:rPr>
              <a:t> </a:t>
            </a:r>
            <a:r>
              <a:rPr lang="en-US" sz="2000" i="1" dirty="0">
                <a:solidFill>
                  <a:prstClr val="black"/>
                </a:solidFill>
              </a:rPr>
              <a:t>site </a:t>
            </a:r>
            <a:r>
              <a:rPr lang="en-GB" sz="2000" dirty="0" smtClean="0">
                <a:solidFill>
                  <a:prstClr val="black"/>
                </a:solidFill>
              </a:rPr>
              <a:t/>
            </a:r>
            <a:br>
              <a:rPr lang="en-GB" sz="2000" dirty="0" smtClean="0">
                <a:solidFill>
                  <a:prstClr val="black"/>
                </a:solidFill>
              </a:rPr>
            </a:br>
            <a:r>
              <a:rPr lang="en-GB" sz="2000" b="1" i="1" dirty="0" smtClean="0">
                <a:solidFill>
                  <a:prstClr val="black"/>
                </a:solidFill>
                <a:hlinkClick r:id="rId2" tooltip="Μετάβαση στο site"/>
              </a:rPr>
              <a:t>http://metrics2.sourceforge.net/update/ </a:t>
            </a:r>
            <a:r>
              <a:rPr lang="el-GR" sz="2000" b="1" i="1" dirty="0" smtClean="0">
                <a:solidFill>
                  <a:prstClr val="black"/>
                </a:solidFill>
                <a:hlinkClick r:id="rId2" tooltip="Μετάβαση στο site"/>
              </a:rPr>
              <a:t> </a:t>
            </a:r>
            <a:r>
              <a:rPr lang="en-US" sz="2000" b="1" dirty="0" smtClean="0">
                <a:solidFill>
                  <a:prstClr val="black"/>
                </a:solidFill>
              </a:rPr>
              <a:t/>
            </a:r>
            <a:br>
              <a:rPr lang="en-US" sz="2000" b="1" dirty="0" smtClean="0">
                <a:solidFill>
                  <a:prstClr val="black"/>
                </a:solidFill>
              </a:rPr>
            </a:br>
            <a:r>
              <a:rPr lang="el-GR" sz="2000" dirty="0" smtClean="0">
                <a:solidFill>
                  <a:prstClr val="black"/>
                </a:solidFill>
              </a:rPr>
              <a:t>και </a:t>
            </a:r>
            <a:r>
              <a:rPr lang="el-GR" sz="2000" dirty="0">
                <a:solidFill>
                  <a:prstClr val="black"/>
                </a:solidFill>
              </a:rPr>
              <a:t>πατάμε το </a:t>
            </a:r>
            <a:r>
              <a:rPr lang="en-US" sz="2000" i="1" dirty="0">
                <a:solidFill>
                  <a:prstClr val="black"/>
                </a:solidFill>
              </a:rPr>
              <a:t>enter</a:t>
            </a:r>
            <a:r>
              <a:rPr lang="en-US" sz="2000" dirty="0">
                <a:solidFill>
                  <a:prstClr val="black"/>
                </a:solidFill>
              </a:rPr>
              <a:t>.</a:t>
            </a:r>
          </a:p>
          <a:p>
            <a:pPr marL="274320" lvl="0" indent="-274320">
              <a:spcBef>
                <a:spcPts val="0"/>
              </a:spcBef>
              <a:buClr>
                <a:srgbClr val="C00000"/>
              </a:buClr>
              <a:buSzPct val="100000"/>
              <a:buFont typeface="Wingdings 2"/>
              <a:buChar char=""/>
            </a:pPr>
            <a:r>
              <a:rPr lang="el-GR" sz="2000" dirty="0">
                <a:solidFill>
                  <a:prstClr val="black"/>
                </a:solidFill>
              </a:rPr>
              <a:t>Θα εμφανισθεί στη λίστα των διαθέσιμων προσθέτων το </a:t>
            </a:r>
            <a:r>
              <a:rPr lang="en-US" sz="2000" dirty="0">
                <a:solidFill>
                  <a:prstClr val="black"/>
                </a:solidFill>
              </a:rPr>
              <a:t>“</a:t>
            </a:r>
            <a:r>
              <a:rPr lang="en-US" sz="2000" i="1" dirty="0">
                <a:solidFill>
                  <a:prstClr val="black"/>
                </a:solidFill>
              </a:rPr>
              <a:t>Metrics plugin for Eclipse</a:t>
            </a:r>
            <a:r>
              <a:rPr lang="en-US" sz="2000" dirty="0">
                <a:solidFill>
                  <a:prstClr val="black"/>
                </a:solidFill>
              </a:rPr>
              <a:t>” </a:t>
            </a:r>
            <a:r>
              <a:rPr lang="el-GR" sz="2000" dirty="0">
                <a:solidFill>
                  <a:prstClr val="black"/>
                </a:solidFill>
              </a:rPr>
              <a:t>το οποίο και θα πρέπει να επιλέξετε. </a:t>
            </a:r>
          </a:p>
          <a:p>
            <a:pPr marL="274320" lvl="0" indent="-274320">
              <a:spcBef>
                <a:spcPts val="0"/>
              </a:spcBef>
              <a:buClr>
                <a:srgbClr val="C00000"/>
              </a:buClr>
              <a:buSzPct val="100000"/>
              <a:buFont typeface="Wingdings 2"/>
              <a:buChar char=""/>
            </a:pPr>
            <a:r>
              <a:rPr lang="el-GR" sz="2000" dirty="0">
                <a:solidFill>
                  <a:prstClr val="black"/>
                </a:solidFill>
              </a:rPr>
              <a:t>Πατάτε το πλήκτρο </a:t>
            </a:r>
            <a:r>
              <a:rPr lang="en-US" sz="2000" dirty="0">
                <a:solidFill>
                  <a:prstClr val="black"/>
                </a:solidFill>
              </a:rPr>
              <a:t>“</a:t>
            </a:r>
            <a:r>
              <a:rPr lang="en-US" sz="2000" i="1" dirty="0">
                <a:solidFill>
                  <a:prstClr val="black"/>
                </a:solidFill>
              </a:rPr>
              <a:t>Next</a:t>
            </a:r>
            <a:r>
              <a:rPr lang="en-US" sz="2000" dirty="0">
                <a:solidFill>
                  <a:prstClr val="black"/>
                </a:solidFill>
              </a:rPr>
              <a:t>” </a:t>
            </a:r>
            <a:r>
              <a:rPr lang="el-GR" sz="2000" dirty="0">
                <a:solidFill>
                  <a:prstClr val="black"/>
                </a:solidFill>
              </a:rPr>
              <a:t>και ακολουθείτε τα επόμενα βήματα του οδηγού (αποδέχεστε την </a:t>
            </a:r>
            <a:r>
              <a:rPr lang="el-GR" sz="2000" dirty="0" smtClean="0">
                <a:solidFill>
                  <a:prstClr val="black"/>
                </a:solidFill>
              </a:rPr>
              <a:t>άδεια, και τα λοιπά).</a:t>
            </a:r>
            <a:endParaRPr lang="el-GR" sz="2000" dirty="0">
              <a:solidFill>
                <a:prstClr val="black"/>
              </a:solidFill>
            </a:endParaRPr>
          </a:p>
          <a:p>
            <a:pPr marL="274320" lvl="0" indent="-274320">
              <a:spcBef>
                <a:spcPts val="0"/>
              </a:spcBef>
              <a:buClr>
                <a:srgbClr val="C00000"/>
              </a:buClr>
              <a:buSzPct val="100000"/>
              <a:buFont typeface="Wingdings 2"/>
              <a:buChar char=""/>
            </a:pPr>
            <a:r>
              <a:rPr lang="el-GR" sz="2000" dirty="0">
                <a:solidFill>
                  <a:prstClr val="black"/>
                </a:solidFill>
              </a:rPr>
              <a:t>Μόλις τελειώσει η εγκατάσταση του </a:t>
            </a:r>
            <a:r>
              <a:rPr lang="el-GR" sz="2000" dirty="0" smtClean="0">
                <a:solidFill>
                  <a:prstClr val="black"/>
                </a:solidFill>
              </a:rPr>
              <a:t>πρόσθετου, </a:t>
            </a:r>
            <a:r>
              <a:rPr lang="el-GR" sz="2000" dirty="0" err="1" smtClean="0">
                <a:solidFill>
                  <a:prstClr val="black"/>
                </a:solidFill>
              </a:rPr>
              <a:t>επανεκκινήστε</a:t>
            </a:r>
            <a:r>
              <a:rPr lang="el-GR" sz="2000" dirty="0" smtClean="0">
                <a:solidFill>
                  <a:prstClr val="black"/>
                </a:solidFill>
              </a:rPr>
              <a:t> </a:t>
            </a:r>
            <a:r>
              <a:rPr lang="el-GR" sz="2000" dirty="0">
                <a:solidFill>
                  <a:prstClr val="black"/>
                </a:solidFill>
              </a:rPr>
              <a:t>το </a:t>
            </a:r>
            <a:r>
              <a:rPr lang="en-US" sz="2000" i="1" dirty="0">
                <a:solidFill>
                  <a:prstClr val="black"/>
                </a:solidFill>
              </a:rPr>
              <a:t>Eclipse</a:t>
            </a:r>
            <a:r>
              <a:rPr lang="en-US" sz="2000" dirty="0">
                <a:solidFill>
                  <a:prstClr val="black"/>
                </a:solidFill>
              </a:rPr>
              <a:t> </a:t>
            </a:r>
            <a:r>
              <a:rPr lang="el-GR" sz="2000" dirty="0">
                <a:solidFill>
                  <a:prstClr val="black"/>
                </a:solidFill>
              </a:rPr>
              <a:t>για την ολοκλήρωση της διαδικασίας</a:t>
            </a:r>
            <a:r>
              <a:rPr lang="el-GR" sz="2000" dirty="0" smtClean="0">
                <a:solidFill>
                  <a:prstClr val="black"/>
                </a:solidFill>
              </a:rPr>
              <a:t>.</a:t>
            </a:r>
            <a:endParaRPr lang="el-GR" sz="2000" dirty="0">
              <a:solidFill>
                <a:prstClr val="black"/>
              </a:solidFill>
            </a:endParaRPr>
          </a:p>
        </p:txBody>
      </p:sp>
      <p:pic>
        <p:nvPicPr>
          <p:cNvPr id="8" name="Θέση περιεχομένου 2" descr="Εικόνα της διαδικασίας εγκατάστασης του προσθέτου."/>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283629" y="1905000"/>
            <a:ext cx="3631771" cy="3962400"/>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2606751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Δοκιμή του πρόσθετου</a:t>
            </a:r>
          </a:p>
        </p:txBody>
      </p:sp>
      <p:sp>
        <p:nvSpPr>
          <p:cNvPr id="3" name="Θέση περιεχομένου 1"/>
          <p:cNvSpPr>
            <a:spLocks noGrp="1"/>
          </p:cNvSpPr>
          <p:nvPr>
            <p:ph idx="1"/>
          </p:nvPr>
        </p:nvSpPr>
        <p:spPr/>
        <p:txBody>
          <a:bodyPr>
            <a:normAutofit/>
          </a:bodyPr>
          <a:lstStyle/>
          <a:p>
            <a:pPr marL="274320" lvl="0" indent="-274320">
              <a:spcBef>
                <a:spcPts val="0"/>
              </a:spcBef>
              <a:spcAft>
                <a:spcPts val="600"/>
              </a:spcAft>
              <a:buClr>
                <a:srgbClr val="C00000"/>
              </a:buClr>
              <a:buSzPct val="100000"/>
              <a:buFont typeface="Wingdings 2"/>
              <a:buChar char=""/>
            </a:pPr>
            <a:r>
              <a:rPr lang="el-GR" sz="2200" dirty="0">
                <a:solidFill>
                  <a:prstClr val="black"/>
                </a:solidFill>
              </a:rPr>
              <a:t>Θα δοκιμάσουμε το πρόσθετο σε ένα υπάρχον συστατικό λογισμικού το οποίο μπορεί να χρησιμοποιηθεί σε προγράμματα </a:t>
            </a:r>
            <a:r>
              <a:rPr lang="en-US" sz="2200" i="1" dirty="0">
                <a:solidFill>
                  <a:prstClr val="black"/>
                </a:solidFill>
              </a:rPr>
              <a:t>Java</a:t>
            </a:r>
            <a:r>
              <a:rPr lang="en-US" sz="2200" dirty="0">
                <a:solidFill>
                  <a:prstClr val="black"/>
                </a:solidFill>
              </a:rPr>
              <a:t> </a:t>
            </a:r>
            <a:r>
              <a:rPr lang="el-GR" sz="2200" dirty="0">
                <a:solidFill>
                  <a:prstClr val="black"/>
                </a:solidFill>
              </a:rPr>
              <a:t>για την αποστολή ηλεκτρονικού ταχυδρομείου.</a:t>
            </a:r>
          </a:p>
          <a:p>
            <a:pPr marL="274320" lvl="0" indent="-274320">
              <a:spcBef>
                <a:spcPts val="0"/>
              </a:spcBef>
              <a:spcAft>
                <a:spcPts val="600"/>
              </a:spcAft>
              <a:buClr>
                <a:srgbClr val="C00000"/>
              </a:buClr>
              <a:buSzPct val="100000"/>
              <a:buFont typeface="Wingdings 2"/>
              <a:buChar char=""/>
            </a:pPr>
            <a:r>
              <a:rPr lang="el-GR" sz="2200" dirty="0">
                <a:solidFill>
                  <a:prstClr val="black"/>
                </a:solidFill>
              </a:rPr>
              <a:t>Πρόκειται για το συστατικό </a:t>
            </a:r>
            <a:r>
              <a:rPr lang="en-US" sz="2200" i="1" dirty="0">
                <a:solidFill>
                  <a:prstClr val="black"/>
                </a:solidFill>
              </a:rPr>
              <a:t>Apache Commons Email </a:t>
            </a:r>
            <a:r>
              <a:rPr lang="el-GR" sz="2200" dirty="0">
                <a:solidFill>
                  <a:prstClr val="black"/>
                </a:solidFill>
              </a:rPr>
              <a:t>από την συλλογή συστατικών </a:t>
            </a:r>
            <a:r>
              <a:rPr lang="en-US" sz="2200" i="1" dirty="0">
                <a:solidFill>
                  <a:prstClr val="black"/>
                </a:solidFill>
              </a:rPr>
              <a:t>Apache Commons </a:t>
            </a:r>
            <a:r>
              <a:rPr lang="el-GR" sz="2200" dirty="0">
                <a:solidFill>
                  <a:prstClr val="black"/>
                </a:solidFill>
              </a:rPr>
              <a:t>που περιέχει πολλά χρήσιμα συστατικά λογισμικού για προγράμματα </a:t>
            </a:r>
            <a:r>
              <a:rPr lang="en-US" sz="2200" i="1" dirty="0">
                <a:solidFill>
                  <a:prstClr val="black"/>
                </a:solidFill>
              </a:rPr>
              <a:t>Java</a:t>
            </a:r>
            <a:r>
              <a:rPr lang="en-US" sz="2200" dirty="0">
                <a:solidFill>
                  <a:prstClr val="black"/>
                </a:solidFill>
              </a:rPr>
              <a:t>.</a:t>
            </a:r>
          </a:p>
          <a:p>
            <a:pPr marL="274320" lvl="0" indent="-274320">
              <a:spcBef>
                <a:spcPts val="0"/>
              </a:spcBef>
              <a:spcAft>
                <a:spcPts val="600"/>
              </a:spcAft>
              <a:buClr>
                <a:srgbClr val="C00000"/>
              </a:buClr>
              <a:buSzPct val="100000"/>
              <a:buFont typeface="Wingdings 2"/>
              <a:buChar char=""/>
            </a:pPr>
            <a:r>
              <a:rPr lang="el-GR" sz="2200" dirty="0">
                <a:solidFill>
                  <a:prstClr val="black"/>
                </a:solidFill>
              </a:rPr>
              <a:t>Ο κώδικας καθώς και όλες οι πληροφορίες χρήσης του συστατικού είναι διαθέσιμες από την σελίδα του </a:t>
            </a:r>
            <a:r>
              <a:rPr lang="en-US" sz="2200" i="1" dirty="0">
                <a:solidFill>
                  <a:prstClr val="black"/>
                </a:solidFill>
                <a:hlinkClick r:id="rId2" tooltip="Μετάβαση στο Apache Commons"/>
              </a:rPr>
              <a:t>Apache </a:t>
            </a:r>
            <a:r>
              <a:rPr lang="en-US" sz="2200" i="1" dirty="0" smtClean="0">
                <a:solidFill>
                  <a:prstClr val="black"/>
                </a:solidFill>
                <a:hlinkClick r:id="rId2" tooltip="Μετάβαση στο Apache Commons"/>
              </a:rPr>
              <a:t>Commons</a:t>
            </a:r>
            <a:r>
              <a:rPr lang="en-GB" sz="2200" dirty="0" smtClean="0"/>
              <a:t>.</a:t>
            </a:r>
            <a:endParaRPr lang="el-GR" sz="2200" dirty="0" smtClean="0"/>
          </a:p>
          <a:p>
            <a:pPr marL="274320" lvl="0" indent="-274320">
              <a:spcBef>
                <a:spcPts val="0"/>
              </a:spcBef>
              <a:spcAft>
                <a:spcPts val="400"/>
              </a:spcAft>
              <a:buClr>
                <a:srgbClr val="C00000"/>
              </a:buClr>
              <a:buSzPct val="100000"/>
              <a:buFont typeface="Wingdings 2"/>
              <a:buChar char=""/>
            </a:pPr>
            <a:r>
              <a:rPr lang="el-GR" sz="2200" dirty="0" smtClean="0">
                <a:solidFill>
                  <a:prstClr val="black"/>
                </a:solidFill>
              </a:rPr>
              <a:t>Στην άσκησή μας δεν χρειάζεται να καταλάβουμε πως μπορούμε να χρησιμοποιήσουμε αυτό το συστατικό παρά μόνο να αναλύσουμε τον πηγαίο κώδικά του.</a:t>
            </a:r>
          </a:p>
          <a:p>
            <a:pPr marL="948690" lvl="2" indent="-274320">
              <a:spcBef>
                <a:spcPts val="0"/>
              </a:spcBef>
              <a:buClr>
                <a:srgbClr val="777777"/>
              </a:buClr>
              <a:buSzPct val="100000"/>
              <a:buFont typeface="Wingdings 2"/>
              <a:buChar char=""/>
            </a:pPr>
            <a:r>
              <a:rPr lang="el-GR" sz="2000" dirty="0" smtClean="0">
                <a:solidFill>
                  <a:prstClr val="black"/>
                </a:solidFill>
              </a:rPr>
              <a:t>Κατεβάστε </a:t>
            </a:r>
            <a:r>
              <a:rPr lang="el-GR" sz="2000" dirty="0">
                <a:solidFill>
                  <a:prstClr val="black"/>
                </a:solidFill>
              </a:rPr>
              <a:t>το σχετικό </a:t>
            </a:r>
            <a:r>
              <a:rPr lang="en-US" sz="2000" i="1" dirty="0">
                <a:solidFill>
                  <a:prstClr val="black"/>
                </a:solidFill>
              </a:rPr>
              <a:t>Eclipse project </a:t>
            </a:r>
            <a:r>
              <a:rPr lang="el-GR" sz="2000" dirty="0">
                <a:solidFill>
                  <a:prstClr val="black"/>
                </a:solidFill>
              </a:rPr>
              <a:t>απευθείας από το </a:t>
            </a:r>
            <a:r>
              <a:rPr lang="en-US" sz="2000" i="1" dirty="0" smtClean="0">
                <a:solidFill>
                  <a:prstClr val="black"/>
                </a:solidFill>
              </a:rPr>
              <a:t>E-class</a:t>
            </a:r>
            <a:r>
              <a:rPr lang="el-GR" sz="2000" dirty="0" smtClean="0">
                <a:solidFill>
                  <a:prstClr val="black"/>
                </a:solidFill>
              </a:rPr>
              <a:t>.</a:t>
            </a:r>
            <a:endParaRPr lang="en-US" sz="20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23191915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Ενεργοποίηση συλλογής μετρικών</a:t>
            </a:r>
          </a:p>
        </p:txBody>
      </p:sp>
      <p:sp>
        <p:nvSpPr>
          <p:cNvPr id="6" name="Θέση περιεχομένου 1"/>
          <p:cNvSpPr>
            <a:spLocks noGrp="1"/>
          </p:cNvSpPr>
          <p:nvPr>
            <p:ph sz="half" idx="1"/>
          </p:nvPr>
        </p:nvSpPr>
        <p:spPr>
          <a:xfrm>
            <a:off x="304800" y="1371600"/>
            <a:ext cx="5334000" cy="5029200"/>
          </a:xfrm>
        </p:spPr>
        <p:txBody>
          <a:bodyPr>
            <a:noAutofit/>
          </a:bodyPr>
          <a:lstStyle/>
          <a:p>
            <a:pPr marL="274320" lvl="0" indent="-274320">
              <a:spcBef>
                <a:spcPts val="0"/>
              </a:spcBef>
              <a:buClr>
                <a:srgbClr val="C00000"/>
              </a:buClr>
              <a:buSzPct val="100000"/>
              <a:buFont typeface="Wingdings 2"/>
              <a:buChar char=""/>
            </a:pPr>
            <a:r>
              <a:rPr lang="el-GR" sz="2000" dirty="0">
                <a:solidFill>
                  <a:prstClr val="black"/>
                </a:solidFill>
              </a:rPr>
              <a:t>Έχοντας εισάγει το έργο στο </a:t>
            </a:r>
            <a:r>
              <a:rPr lang="en-US" sz="2000" i="1" dirty="0" smtClean="0">
                <a:solidFill>
                  <a:prstClr val="black"/>
                </a:solidFill>
              </a:rPr>
              <a:t>Eclipse</a:t>
            </a:r>
            <a:r>
              <a:rPr lang="en-US" sz="2000" dirty="0" smtClean="0">
                <a:solidFill>
                  <a:prstClr val="black"/>
                </a:solidFill>
              </a:rPr>
              <a:t>, </a:t>
            </a:r>
            <a:r>
              <a:rPr lang="el-GR" sz="2000" dirty="0">
                <a:solidFill>
                  <a:prstClr val="black"/>
                </a:solidFill>
              </a:rPr>
              <a:t>θα πρέπει να ενεργοποιήσουμε </a:t>
            </a:r>
            <a:r>
              <a:rPr lang="el-GR" sz="2000" dirty="0" smtClean="0">
                <a:solidFill>
                  <a:prstClr val="black"/>
                </a:solidFill>
              </a:rPr>
              <a:t>γι</a:t>
            </a:r>
            <a:r>
              <a:rPr lang="el-GR" sz="2000" dirty="0">
                <a:solidFill>
                  <a:prstClr val="black"/>
                </a:solidFill>
              </a:rPr>
              <a:t>α</a:t>
            </a:r>
            <a:r>
              <a:rPr lang="el-GR" sz="2000" dirty="0" smtClean="0">
                <a:solidFill>
                  <a:prstClr val="black"/>
                </a:solidFill>
              </a:rPr>
              <a:t> </a:t>
            </a:r>
            <a:r>
              <a:rPr lang="el-GR" sz="2000" dirty="0">
                <a:solidFill>
                  <a:prstClr val="black"/>
                </a:solidFill>
              </a:rPr>
              <a:t>αυτό την συλλογή των μετρικών.</a:t>
            </a:r>
          </a:p>
          <a:p>
            <a:pPr marL="274320" lvl="0" indent="-274320">
              <a:spcBef>
                <a:spcPts val="0"/>
              </a:spcBef>
              <a:buClr>
                <a:srgbClr val="C00000"/>
              </a:buClr>
              <a:buSzPct val="100000"/>
              <a:buFont typeface="Wingdings 2"/>
              <a:buChar char=""/>
            </a:pPr>
            <a:r>
              <a:rPr lang="el-GR" sz="2000" dirty="0">
                <a:solidFill>
                  <a:prstClr val="black"/>
                </a:solidFill>
              </a:rPr>
              <a:t>Ανοίγουμε το έργο και βεβαιωνόμαστε πως είμαστε στην </a:t>
            </a:r>
            <a:r>
              <a:rPr lang="en-US" sz="2000" i="1" dirty="0">
                <a:solidFill>
                  <a:prstClr val="black"/>
                </a:solidFill>
              </a:rPr>
              <a:t>Java</a:t>
            </a:r>
            <a:r>
              <a:rPr lang="en-US" sz="2000" dirty="0">
                <a:solidFill>
                  <a:prstClr val="black"/>
                </a:solidFill>
              </a:rPr>
              <a:t> </a:t>
            </a:r>
            <a:r>
              <a:rPr lang="en-US" sz="2000" i="1" dirty="0">
                <a:solidFill>
                  <a:prstClr val="black"/>
                </a:solidFill>
              </a:rPr>
              <a:t>Perspective</a:t>
            </a:r>
            <a:r>
              <a:rPr lang="en-US" sz="2000" dirty="0">
                <a:solidFill>
                  <a:prstClr val="black"/>
                </a:solidFill>
              </a:rPr>
              <a:t> </a:t>
            </a:r>
            <a:r>
              <a:rPr lang="el-GR" sz="2000" dirty="0">
                <a:solidFill>
                  <a:prstClr val="black"/>
                </a:solidFill>
              </a:rPr>
              <a:t>(μενού </a:t>
            </a:r>
            <a:r>
              <a:rPr lang="en-US" sz="2000" i="1" dirty="0">
                <a:solidFill>
                  <a:prstClr val="black"/>
                </a:solidFill>
              </a:rPr>
              <a:t>Window</a:t>
            </a:r>
            <a:r>
              <a:rPr lang="el-GR" sz="2000" dirty="0">
                <a:solidFill>
                  <a:prstClr val="black"/>
                </a:solidFill>
              </a:rPr>
              <a:t> </a:t>
            </a:r>
            <a:r>
              <a:rPr lang="en-US" sz="2000" dirty="0">
                <a:solidFill>
                  <a:prstClr val="black"/>
                </a:solidFill>
                <a:sym typeface="Wingdings" pitchFamily="2" charset="2"/>
              </a:rPr>
              <a:t></a:t>
            </a:r>
            <a:r>
              <a:rPr lang="el-GR" sz="2000" dirty="0">
                <a:solidFill>
                  <a:prstClr val="black"/>
                </a:solidFill>
                <a:sym typeface="Wingdings" pitchFamily="2" charset="2"/>
              </a:rPr>
              <a:t> </a:t>
            </a:r>
            <a:r>
              <a:rPr lang="en-US" sz="2000" i="1" dirty="0">
                <a:solidFill>
                  <a:prstClr val="black"/>
                </a:solidFill>
                <a:sym typeface="Wingdings" pitchFamily="2" charset="2"/>
              </a:rPr>
              <a:t>Open</a:t>
            </a:r>
            <a:r>
              <a:rPr lang="en-US" sz="2000" dirty="0">
                <a:solidFill>
                  <a:prstClr val="black"/>
                </a:solidFill>
                <a:sym typeface="Wingdings" pitchFamily="2" charset="2"/>
              </a:rPr>
              <a:t> </a:t>
            </a:r>
            <a:r>
              <a:rPr lang="en-US" sz="2000" i="1" dirty="0">
                <a:solidFill>
                  <a:prstClr val="black"/>
                </a:solidFill>
                <a:sym typeface="Wingdings" pitchFamily="2" charset="2"/>
              </a:rPr>
              <a:t>Perspective</a:t>
            </a:r>
            <a:r>
              <a:rPr lang="en-US" sz="2000" dirty="0">
                <a:solidFill>
                  <a:prstClr val="black"/>
                </a:solidFill>
                <a:sym typeface="Wingdings" pitchFamily="2" charset="2"/>
              </a:rPr>
              <a:t>  </a:t>
            </a:r>
            <a:r>
              <a:rPr lang="en-US" sz="2000" i="1" dirty="0">
                <a:solidFill>
                  <a:prstClr val="black"/>
                </a:solidFill>
                <a:sym typeface="Wingdings" pitchFamily="2" charset="2"/>
              </a:rPr>
              <a:t>Java</a:t>
            </a:r>
            <a:r>
              <a:rPr lang="el-GR" sz="2000" dirty="0">
                <a:solidFill>
                  <a:prstClr val="black"/>
                </a:solidFill>
                <a:sym typeface="Wingdings" pitchFamily="2" charset="2"/>
              </a:rPr>
              <a:t>)</a:t>
            </a:r>
            <a:r>
              <a:rPr lang="en-US" sz="2000" dirty="0">
                <a:solidFill>
                  <a:prstClr val="black"/>
                </a:solidFill>
                <a:sym typeface="Wingdings" pitchFamily="2" charset="2"/>
              </a:rPr>
              <a:t>.</a:t>
            </a:r>
            <a:endParaRPr lang="el-GR" sz="2000" dirty="0">
              <a:solidFill>
                <a:prstClr val="black"/>
              </a:solidFill>
            </a:endParaRPr>
          </a:p>
          <a:p>
            <a:pPr marL="274320" lvl="0" indent="-274320">
              <a:spcBef>
                <a:spcPts val="0"/>
              </a:spcBef>
              <a:buClr>
                <a:srgbClr val="C00000"/>
              </a:buClr>
              <a:buSzPct val="100000"/>
              <a:buFont typeface="Wingdings 2"/>
              <a:buChar char=""/>
            </a:pPr>
            <a:r>
              <a:rPr lang="el-GR" sz="2000" dirty="0">
                <a:solidFill>
                  <a:prstClr val="black"/>
                </a:solidFill>
              </a:rPr>
              <a:t>Για να ενεργοποιήσουμε την συλλογή </a:t>
            </a:r>
            <a:r>
              <a:rPr lang="el-GR" sz="2000" dirty="0" smtClean="0">
                <a:solidFill>
                  <a:prstClr val="black"/>
                </a:solidFill>
              </a:rPr>
              <a:t>μετρικών, </a:t>
            </a:r>
            <a:r>
              <a:rPr lang="el-GR" sz="2000" dirty="0">
                <a:solidFill>
                  <a:prstClr val="black"/>
                </a:solidFill>
              </a:rPr>
              <a:t>κάνουμε δεξί κλικ στο έργο από τον </a:t>
            </a:r>
            <a:r>
              <a:rPr lang="en-US" sz="2000" dirty="0">
                <a:solidFill>
                  <a:prstClr val="black"/>
                </a:solidFill>
              </a:rPr>
              <a:t>“</a:t>
            </a:r>
            <a:r>
              <a:rPr lang="en-US" sz="2000" i="1" dirty="0">
                <a:solidFill>
                  <a:prstClr val="black"/>
                </a:solidFill>
              </a:rPr>
              <a:t>Package Explorer</a:t>
            </a:r>
            <a:r>
              <a:rPr lang="en-US" sz="2000" dirty="0">
                <a:solidFill>
                  <a:prstClr val="black"/>
                </a:solidFill>
              </a:rPr>
              <a:t>”</a:t>
            </a:r>
            <a:r>
              <a:rPr lang="el-GR" sz="2000" dirty="0">
                <a:solidFill>
                  <a:prstClr val="black"/>
                </a:solidFill>
              </a:rPr>
              <a:t>, πηγαίνουμε στο </a:t>
            </a:r>
            <a:r>
              <a:rPr lang="en-US" sz="2000" dirty="0">
                <a:solidFill>
                  <a:prstClr val="black"/>
                </a:solidFill>
              </a:rPr>
              <a:t>“</a:t>
            </a:r>
            <a:r>
              <a:rPr lang="en-US" sz="2000" i="1" dirty="0">
                <a:solidFill>
                  <a:prstClr val="black"/>
                </a:solidFill>
              </a:rPr>
              <a:t>Properties</a:t>
            </a:r>
            <a:r>
              <a:rPr lang="en-US" sz="2000" dirty="0">
                <a:solidFill>
                  <a:prstClr val="black"/>
                </a:solidFill>
              </a:rPr>
              <a:t>”</a:t>
            </a:r>
            <a:r>
              <a:rPr lang="el-GR" sz="2000" dirty="0">
                <a:solidFill>
                  <a:prstClr val="black"/>
                </a:solidFill>
              </a:rPr>
              <a:t>, επιλέγουμε </a:t>
            </a:r>
            <a:r>
              <a:rPr lang="en-US" sz="2000" dirty="0">
                <a:solidFill>
                  <a:prstClr val="black"/>
                </a:solidFill>
              </a:rPr>
              <a:t>“</a:t>
            </a:r>
            <a:r>
              <a:rPr lang="en-US" sz="2000" i="1" dirty="0">
                <a:solidFill>
                  <a:prstClr val="black"/>
                </a:solidFill>
              </a:rPr>
              <a:t>Metrics</a:t>
            </a:r>
            <a:r>
              <a:rPr lang="en-US" sz="2000" dirty="0">
                <a:solidFill>
                  <a:prstClr val="black"/>
                </a:solidFill>
              </a:rPr>
              <a:t>” </a:t>
            </a:r>
            <a:r>
              <a:rPr lang="el-GR" sz="2000" dirty="0">
                <a:solidFill>
                  <a:prstClr val="black"/>
                </a:solidFill>
              </a:rPr>
              <a:t>και τσεκάρουμε το πλαίσιο ελέγχου </a:t>
            </a:r>
            <a:r>
              <a:rPr lang="en-US" sz="2000" dirty="0">
                <a:solidFill>
                  <a:prstClr val="black"/>
                </a:solidFill>
              </a:rPr>
              <a:t>“</a:t>
            </a:r>
            <a:r>
              <a:rPr lang="en-US" sz="2000" i="1" dirty="0">
                <a:solidFill>
                  <a:prstClr val="black"/>
                </a:solidFill>
              </a:rPr>
              <a:t>Enable</a:t>
            </a:r>
            <a:r>
              <a:rPr lang="en-US" sz="2000" dirty="0">
                <a:solidFill>
                  <a:prstClr val="black"/>
                </a:solidFill>
              </a:rPr>
              <a:t> </a:t>
            </a:r>
            <a:r>
              <a:rPr lang="en-US" sz="2000" i="1" dirty="0">
                <a:solidFill>
                  <a:prstClr val="black"/>
                </a:solidFill>
              </a:rPr>
              <a:t>Metrics</a:t>
            </a:r>
            <a:r>
              <a:rPr lang="en-US" sz="2000" dirty="0">
                <a:solidFill>
                  <a:prstClr val="black"/>
                </a:solidFill>
              </a:rPr>
              <a:t>” </a:t>
            </a:r>
            <a:r>
              <a:rPr lang="el-GR" sz="2000" dirty="0">
                <a:solidFill>
                  <a:prstClr val="black"/>
                </a:solidFill>
              </a:rPr>
              <a:t>(ενεργοποίηση μετρικών), όπως δείχνει η εικόνα.</a:t>
            </a:r>
          </a:p>
          <a:p>
            <a:pPr marL="274320" lvl="0" indent="-274320">
              <a:spcBef>
                <a:spcPts val="0"/>
              </a:spcBef>
              <a:buClr>
                <a:srgbClr val="C00000"/>
              </a:buClr>
              <a:buSzPct val="100000"/>
              <a:buFont typeface="Wingdings 2"/>
              <a:buChar char=""/>
            </a:pPr>
            <a:r>
              <a:rPr lang="el-GR" sz="2000" dirty="0">
                <a:solidFill>
                  <a:prstClr val="black"/>
                </a:solidFill>
              </a:rPr>
              <a:t>Τώρα κάθε φορά που μεταγλωττίζεται το </a:t>
            </a:r>
            <a:r>
              <a:rPr lang="el-GR" sz="2000" dirty="0" smtClean="0">
                <a:solidFill>
                  <a:prstClr val="black"/>
                </a:solidFill>
              </a:rPr>
              <a:t>έργο, </a:t>
            </a:r>
            <a:r>
              <a:rPr lang="el-GR" sz="2000" dirty="0">
                <a:solidFill>
                  <a:prstClr val="black"/>
                </a:solidFill>
              </a:rPr>
              <a:t>θα ανανεώνεται η συλλογή των μετρικών του από το πρόσθετο </a:t>
            </a:r>
            <a:r>
              <a:rPr lang="en-US" sz="2000" i="1" dirty="0">
                <a:solidFill>
                  <a:prstClr val="black"/>
                </a:solidFill>
              </a:rPr>
              <a:t>Eclipse metrics</a:t>
            </a:r>
            <a:r>
              <a:rPr lang="en-US" sz="2000" dirty="0" smtClean="0">
                <a:solidFill>
                  <a:prstClr val="black"/>
                </a:solidFill>
              </a:rPr>
              <a:t>.</a:t>
            </a:r>
            <a:endParaRPr lang="el-GR" sz="2000" dirty="0">
              <a:solidFill>
                <a:prstClr val="black"/>
              </a:solidFill>
            </a:endParaRPr>
          </a:p>
        </p:txBody>
      </p:sp>
      <p:pic>
        <p:nvPicPr>
          <p:cNvPr id="8" name="Θέση περιεχομένου 2" descr="Εικόνα με την διαδικασία ενεργοποίησης της συλλογής μετρικών."/>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573286" y="2209800"/>
            <a:ext cx="3418314" cy="3124201"/>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834770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Εμφάνιση </a:t>
            </a:r>
            <a:r>
              <a:rPr lang="el-GR" b="1" dirty="0" smtClean="0">
                <a:solidFill>
                  <a:schemeClr val="tx1">
                    <a:lumMod val="75000"/>
                    <a:lumOff val="25000"/>
                  </a:schemeClr>
                </a:solidFill>
              </a:rPr>
              <a:t>μετρικών (1 από 2)</a:t>
            </a:r>
            <a:endParaRPr lang="el-GR" b="1" dirty="0">
              <a:solidFill>
                <a:schemeClr val="tx1">
                  <a:lumMod val="75000"/>
                  <a:lumOff val="25000"/>
                </a:schemeClr>
              </a:solidFill>
            </a:endParaRPr>
          </a:p>
        </p:txBody>
      </p:sp>
      <p:sp>
        <p:nvSpPr>
          <p:cNvPr id="3" name="Θέση περιεχομένου 1"/>
          <p:cNvSpPr>
            <a:spLocks noGrp="1"/>
          </p:cNvSpPr>
          <p:nvPr>
            <p:ph sz="half" idx="1"/>
          </p:nvPr>
        </p:nvSpPr>
        <p:spPr/>
        <p:txBody>
          <a:bodyPr/>
          <a:lstStyle/>
          <a:p>
            <a:pPr marL="0" lvl="0" indent="0">
              <a:spcBef>
                <a:spcPts val="0"/>
              </a:spcBef>
              <a:spcAft>
                <a:spcPts val="4200"/>
              </a:spcAft>
              <a:buClr>
                <a:srgbClr val="C00000"/>
              </a:buClr>
              <a:buSzPct val="100000"/>
              <a:buNone/>
            </a:pPr>
            <a:endParaRPr lang="el-GR" sz="2000" dirty="0" smtClean="0">
              <a:solidFill>
                <a:prstClr val="black"/>
              </a:solidFill>
            </a:endParaRPr>
          </a:p>
          <a:p>
            <a:pPr marL="274320" lvl="0" indent="-274320">
              <a:spcBef>
                <a:spcPts val="0"/>
              </a:spcBef>
              <a:buClr>
                <a:srgbClr val="C00000"/>
              </a:buClr>
              <a:buSzPct val="100000"/>
              <a:buFont typeface="Wingdings 2"/>
              <a:buChar char=""/>
            </a:pPr>
            <a:r>
              <a:rPr lang="el-GR" sz="2400" dirty="0" smtClean="0">
                <a:solidFill>
                  <a:prstClr val="black"/>
                </a:solidFill>
              </a:rPr>
              <a:t>Για </a:t>
            </a:r>
            <a:r>
              <a:rPr lang="el-GR" sz="2400" dirty="0">
                <a:solidFill>
                  <a:prstClr val="black"/>
                </a:solidFill>
              </a:rPr>
              <a:t>να δείτε την καρτέλα των </a:t>
            </a:r>
            <a:r>
              <a:rPr lang="el-GR" sz="2400" dirty="0" smtClean="0">
                <a:solidFill>
                  <a:prstClr val="black"/>
                </a:solidFill>
              </a:rPr>
              <a:t>μετρικών </a:t>
            </a:r>
            <a:r>
              <a:rPr lang="el-GR" sz="2400" dirty="0">
                <a:solidFill>
                  <a:prstClr val="black"/>
                </a:solidFill>
              </a:rPr>
              <a:t>επιλέγετε </a:t>
            </a:r>
            <a:r>
              <a:rPr lang="en-US" sz="2400" i="1" dirty="0">
                <a:solidFill>
                  <a:prstClr val="black"/>
                </a:solidFill>
              </a:rPr>
              <a:t>Window</a:t>
            </a:r>
            <a:r>
              <a:rPr lang="en-US" sz="2400" dirty="0">
                <a:solidFill>
                  <a:prstClr val="black"/>
                </a:solidFill>
              </a:rPr>
              <a:t> </a:t>
            </a:r>
            <a:r>
              <a:rPr lang="en-US" sz="2400" dirty="0">
                <a:solidFill>
                  <a:prstClr val="black"/>
                </a:solidFill>
                <a:sym typeface="Wingdings" pitchFamily="2" charset="2"/>
              </a:rPr>
              <a:t> </a:t>
            </a:r>
            <a:r>
              <a:rPr lang="en-US" sz="2400" i="1" dirty="0">
                <a:solidFill>
                  <a:prstClr val="black"/>
                </a:solidFill>
                <a:sym typeface="Wingdings" pitchFamily="2" charset="2"/>
              </a:rPr>
              <a:t>Show View </a:t>
            </a:r>
            <a:r>
              <a:rPr lang="en-US" sz="2400" dirty="0">
                <a:solidFill>
                  <a:prstClr val="black"/>
                </a:solidFill>
                <a:sym typeface="Wingdings" pitchFamily="2" charset="2"/>
              </a:rPr>
              <a:t> </a:t>
            </a:r>
            <a:r>
              <a:rPr lang="en-US" sz="2400" i="1" dirty="0" smtClean="0">
                <a:solidFill>
                  <a:prstClr val="black"/>
                </a:solidFill>
                <a:sym typeface="Wingdings" pitchFamily="2" charset="2"/>
              </a:rPr>
              <a:t>Other</a:t>
            </a:r>
            <a:r>
              <a:rPr lang="el-GR" sz="2400" dirty="0" smtClean="0">
                <a:solidFill>
                  <a:prstClr val="black"/>
                </a:solidFill>
                <a:sym typeface="Wingdings" pitchFamily="2" charset="2"/>
              </a:rPr>
              <a:t>,</a:t>
            </a:r>
            <a:r>
              <a:rPr lang="en-US" sz="2400" dirty="0" smtClean="0">
                <a:solidFill>
                  <a:prstClr val="black"/>
                </a:solidFill>
                <a:sym typeface="Wingdings" pitchFamily="2" charset="2"/>
              </a:rPr>
              <a:t> </a:t>
            </a:r>
            <a:r>
              <a:rPr lang="el-GR" sz="2400" dirty="0">
                <a:solidFill>
                  <a:prstClr val="black"/>
                </a:solidFill>
                <a:sym typeface="Wingdings" pitchFamily="2" charset="2"/>
              </a:rPr>
              <a:t>και από το πλαίσιο διαλόγου </a:t>
            </a:r>
            <a:r>
              <a:rPr lang="en-US" sz="2400" dirty="0">
                <a:solidFill>
                  <a:prstClr val="black"/>
                </a:solidFill>
                <a:sym typeface="Wingdings" pitchFamily="2" charset="2"/>
              </a:rPr>
              <a:t>“</a:t>
            </a:r>
            <a:r>
              <a:rPr lang="en-US" sz="2400" i="1" dirty="0">
                <a:solidFill>
                  <a:prstClr val="black"/>
                </a:solidFill>
                <a:sym typeface="Wingdings" pitchFamily="2" charset="2"/>
              </a:rPr>
              <a:t>Show View</a:t>
            </a:r>
            <a:r>
              <a:rPr lang="en-US" sz="2400" dirty="0">
                <a:solidFill>
                  <a:prstClr val="black"/>
                </a:solidFill>
                <a:sym typeface="Wingdings" pitchFamily="2" charset="2"/>
              </a:rPr>
              <a:t>” </a:t>
            </a:r>
            <a:r>
              <a:rPr lang="el-GR" sz="2400" dirty="0">
                <a:solidFill>
                  <a:prstClr val="black"/>
                </a:solidFill>
                <a:sym typeface="Wingdings" pitchFamily="2" charset="2"/>
              </a:rPr>
              <a:t>πηγαίνετε στον φάκελο </a:t>
            </a:r>
            <a:r>
              <a:rPr lang="en-US" sz="2400" i="1" dirty="0" smtClean="0">
                <a:solidFill>
                  <a:prstClr val="black"/>
                </a:solidFill>
                <a:sym typeface="Wingdings" pitchFamily="2" charset="2"/>
              </a:rPr>
              <a:t>Metrics</a:t>
            </a:r>
            <a:r>
              <a:rPr lang="el-GR" sz="2400" dirty="0" smtClean="0">
                <a:solidFill>
                  <a:prstClr val="black"/>
                </a:solidFill>
                <a:sym typeface="Wingdings" pitchFamily="2" charset="2"/>
              </a:rPr>
              <a:t>,</a:t>
            </a:r>
            <a:r>
              <a:rPr lang="en-US" sz="2400" dirty="0" smtClean="0">
                <a:solidFill>
                  <a:prstClr val="black"/>
                </a:solidFill>
                <a:sym typeface="Wingdings" pitchFamily="2" charset="2"/>
              </a:rPr>
              <a:t> </a:t>
            </a:r>
            <a:r>
              <a:rPr lang="el-GR" sz="2400" dirty="0">
                <a:solidFill>
                  <a:prstClr val="black"/>
                </a:solidFill>
                <a:sym typeface="Wingdings" pitchFamily="2" charset="2"/>
              </a:rPr>
              <a:t>και επιλέγετε το </a:t>
            </a:r>
            <a:r>
              <a:rPr lang="en-US" sz="2400" dirty="0">
                <a:solidFill>
                  <a:prstClr val="black"/>
                </a:solidFill>
                <a:sym typeface="Wingdings" pitchFamily="2" charset="2"/>
              </a:rPr>
              <a:t>“</a:t>
            </a:r>
            <a:r>
              <a:rPr lang="en-US" sz="2400" i="1" dirty="0">
                <a:solidFill>
                  <a:prstClr val="black"/>
                </a:solidFill>
                <a:sym typeface="Wingdings" pitchFamily="2" charset="2"/>
              </a:rPr>
              <a:t>Metrics View</a:t>
            </a:r>
            <a:r>
              <a:rPr lang="en-US" sz="2400" dirty="0">
                <a:solidFill>
                  <a:prstClr val="black"/>
                </a:solidFill>
                <a:sym typeface="Wingdings" pitchFamily="2" charset="2"/>
              </a:rPr>
              <a:t>”. </a:t>
            </a:r>
            <a:endParaRPr lang="el-GR" sz="2400" dirty="0">
              <a:solidFill>
                <a:prstClr val="black"/>
              </a:solidFill>
              <a:sym typeface="Wingdings" pitchFamily="2" charset="2"/>
            </a:endParaRPr>
          </a:p>
          <a:p>
            <a:endParaRPr lang="el-GR" dirty="0"/>
          </a:p>
        </p:txBody>
      </p:sp>
      <p:pic>
        <p:nvPicPr>
          <p:cNvPr id="7" name="Θέση περιεχομένου 2" descr="Εικόνα με την διαδικασία εμφάνισης μετρικώ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181600" y="1676400"/>
            <a:ext cx="3119437" cy="4393291"/>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760888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Εμφάνιση μετρικών (</a:t>
            </a:r>
            <a:r>
              <a:rPr lang="en-US" b="1" dirty="0" smtClean="0">
                <a:solidFill>
                  <a:schemeClr val="tx1">
                    <a:lumMod val="75000"/>
                    <a:lumOff val="25000"/>
                  </a:schemeClr>
                </a:solidFill>
              </a:rPr>
              <a:t>2</a:t>
            </a:r>
            <a:r>
              <a:rPr lang="el-GR" b="1" dirty="0" smtClean="0">
                <a:solidFill>
                  <a:schemeClr val="tx1">
                    <a:lumMod val="75000"/>
                    <a:lumOff val="25000"/>
                  </a:schemeClr>
                </a:solidFill>
              </a:rPr>
              <a:t> από 2)</a:t>
            </a:r>
            <a:endParaRPr lang="el-GR" dirty="0"/>
          </a:p>
        </p:txBody>
      </p:sp>
      <p:sp>
        <p:nvSpPr>
          <p:cNvPr id="3" name="Θέση περιεχομένου 1"/>
          <p:cNvSpPr>
            <a:spLocks noGrp="1"/>
          </p:cNvSpPr>
          <p:nvPr>
            <p:ph idx="1"/>
          </p:nvPr>
        </p:nvSpPr>
        <p:spPr>
          <a:xfrm>
            <a:off x="457200" y="1600201"/>
            <a:ext cx="8229600" cy="1238250"/>
          </a:xfrm>
        </p:spPr>
        <p:txBody>
          <a:bodyPr>
            <a:normAutofit/>
          </a:bodyPr>
          <a:lstStyle/>
          <a:p>
            <a:pPr marL="274320" lvl="0" indent="-274320">
              <a:spcBef>
                <a:spcPts val="580"/>
              </a:spcBef>
              <a:buClr>
                <a:srgbClr val="C00000"/>
              </a:buClr>
              <a:buSzPct val="100000"/>
              <a:buFont typeface="Wingdings 2"/>
              <a:buChar char=""/>
            </a:pPr>
            <a:r>
              <a:rPr lang="el-GR" sz="2400" dirty="0" smtClean="0">
                <a:solidFill>
                  <a:prstClr val="black"/>
                </a:solidFill>
                <a:sym typeface="Wingdings" pitchFamily="2" charset="2"/>
              </a:rPr>
              <a:t>Αυτό </a:t>
            </a:r>
            <a:r>
              <a:rPr lang="el-GR" sz="2400" dirty="0">
                <a:solidFill>
                  <a:prstClr val="black"/>
                </a:solidFill>
                <a:sym typeface="Wingdings" pitchFamily="2" charset="2"/>
              </a:rPr>
              <a:t>θα εμφανίσει την καρτέλα των μετρικών η οποία αρχικά θα είναι κενή γιατί δεν έχουμε ακόμη υπολογίσει τις μετρικές του έργου (αν δεν κάναμε ακόμη </a:t>
            </a:r>
            <a:r>
              <a:rPr lang="en-US" sz="2400" i="1" dirty="0">
                <a:solidFill>
                  <a:prstClr val="black"/>
                </a:solidFill>
                <a:sym typeface="Wingdings" pitchFamily="2" charset="2"/>
              </a:rPr>
              <a:t>Build</a:t>
            </a:r>
            <a:r>
              <a:rPr lang="el-GR" sz="2400" dirty="0" smtClean="0">
                <a:solidFill>
                  <a:prstClr val="black"/>
                </a:solidFill>
                <a:sym typeface="Wingdings" pitchFamily="2" charset="2"/>
              </a:rPr>
              <a:t>).</a:t>
            </a:r>
            <a:endParaRPr lang="el-GR" sz="2400" dirty="0">
              <a:solidFill>
                <a:prstClr val="black"/>
              </a:solidFill>
            </a:endParaRPr>
          </a:p>
        </p:txBody>
      </p:sp>
      <p:pic>
        <p:nvPicPr>
          <p:cNvPr id="12" name="Θέση περιεχομένου 2" descr="Εικόνα με την διαδικασία εμφάνισης των μετρικών."/>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3124200"/>
            <a:ext cx="8305800" cy="2595954"/>
          </a:xfrm>
          <a:prstGeom prst="rect">
            <a:avLst/>
          </a:prstGeo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942123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Autofit/>
          </a:bodyPr>
          <a:lstStyle/>
          <a:p>
            <a:r>
              <a:rPr lang="el-GR" b="1" dirty="0">
                <a:solidFill>
                  <a:schemeClr val="tx1">
                    <a:lumMod val="75000"/>
                    <a:lumOff val="25000"/>
                  </a:schemeClr>
                </a:solidFill>
              </a:rPr>
              <a:t>Κτίσιμο του έργου για τον υπολογισμό των μετρικών</a:t>
            </a:r>
          </a:p>
        </p:txBody>
      </p:sp>
      <p:sp>
        <p:nvSpPr>
          <p:cNvPr id="7" name="Θέση περιεχομένου 1"/>
          <p:cNvSpPr>
            <a:spLocks noGrp="1"/>
          </p:cNvSpPr>
          <p:nvPr>
            <p:ph sz="half" idx="1"/>
          </p:nvPr>
        </p:nvSpPr>
        <p:spPr>
          <a:xfrm>
            <a:off x="381000" y="1600200"/>
            <a:ext cx="4495800" cy="4800600"/>
          </a:xfrm>
        </p:spPr>
        <p:txBody>
          <a:bodyPr>
            <a:normAutofit fontScale="92500"/>
          </a:bodyPr>
          <a:lstStyle/>
          <a:p>
            <a:pPr marL="274320" lvl="0" indent="-274320">
              <a:spcBef>
                <a:spcPts val="0"/>
              </a:spcBef>
              <a:spcAft>
                <a:spcPts val="600"/>
              </a:spcAft>
              <a:buClr>
                <a:srgbClr val="C00000"/>
              </a:buClr>
              <a:buSzPct val="100000"/>
              <a:buFont typeface="Wingdings 2"/>
              <a:buChar char=""/>
            </a:pPr>
            <a:r>
              <a:rPr lang="el-GR" sz="2200" dirty="0">
                <a:solidFill>
                  <a:prstClr val="black"/>
                </a:solidFill>
              </a:rPr>
              <a:t>Για τον υπολογισμό των μετρικών του </a:t>
            </a:r>
            <a:r>
              <a:rPr lang="el-GR" sz="2200" dirty="0" smtClean="0">
                <a:solidFill>
                  <a:prstClr val="black"/>
                </a:solidFill>
              </a:rPr>
              <a:t>έργου, </a:t>
            </a:r>
            <a:r>
              <a:rPr lang="el-GR" sz="2200" dirty="0">
                <a:solidFill>
                  <a:prstClr val="black"/>
                </a:solidFill>
              </a:rPr>
              <a:t>πηγαίνουμε στο μενού </a:t>
            </a:r>
            <a:r>
              <a:rPr lang="en-US" sz="2200" dirty="0">
                <a:solidFill>
                  <a:prstClr val="black"/>
                </a:solidFill>
              </a:rPr>
              <a:t>“</a:t>
            </a:r>
            <a:r>
              <a:rPr lang="en-US" sz="2200" i="1" dirty="0">
                <a:solidFill>
                  <a:prstClr val="black"/>
                </a:solidFill>
              </a:rPr>
              <a:t>Project</a:t>
            </a:r>
            <a:r>
              <a:rPr lang="en-US" sz="2200" dirty="0">
                <a:solidFill>
                  <a:prstClr val="black"/>
                </a:solidFill>
              </a:rPr>
              <a:t>”</a:t>
            </a:r>
            <a:r>
              <a:rPr lang="el-GR" sz="2200" dirty="0">
                <a:solidFill>
                  <a:prstClr val="black"/>
                </a:solidFill>
              </a:rPr>
              <a:t> και επιλέγουμε </a:t>
            </a:r>
            <a:r>
              <a:rPr lang="en-US" sz="2200" dirty="0">
                <a:solidFill>
                  <a:prstClr val="black"/>
                </a:solidFill>
              </a:rPr>
              <a:t>“</a:t>
            </a:r>
            <a:r>
              <a:rPr lang="en-US" sz="2200" i="1" dirty="0">
                <a:solidFill>
                  <a:prstClr val="black"/>
                </a:solidFill>
              </a:rPr>
              <a:t>Build All</a:t>
            </a:r>
            <a:r>
              <a:rPr lang="en-US" sz="2200" dirty="0">
                <a:solidFill>
                  <a:prstClr val="black"/>
                </a:solidFill>
              </a:rPr>
              <a:t>”. </a:t>
            </a:r>
            <a:endParaRPr lang="el-GR" sz="2200" dirty="0">
              <a:solidFill>
                <a:prstClr val="black"/>
              </a:solidFill>
            </a:endParaRPr>
          </a:p>
          <a:p>
            <a:pPr marL="274320" lvl="0" indent="-274320">
              <a:spcBef>
                <a:spcPts val="0"/>
              </a:spcBef>
              <a:buClr>
                <a:srgbClr val="C00000"/>
              </a:buClr>
              <a:buSzPct val="100000"/>
              <a:buFont typeface="Wingdings 2"/>
              <a:buChar char=""/>
            </a:pPr>
            <a:r>
              <a:rPr lang="el-GR" sz="2200" dirty="0">
                <a:solidFill>
                  <a:prstClr val="black"/>
                </a:solidFill>
              </a:rPr>
              <a:t>Προσέξτε πως αυτή η </a:t>
            </a:r>
            <a:r>
              <a:rPr lang="el-GR" sz="2200" dirty="0" smtClean="0">
                <a:solidFill>
                  <a:prstClr val="black"/>
                </a:solidFill>
              </a:rPr>
              <a:t>επιλογή, </a:t>
            </a:r>
            <a:r>
              <a:rPr lang="el-GR" sz="2200" dirty="0">
                <a:solidFill>
                  <a:prstClr val="black"/>
                </a:solidFill>
              </a:rPr>
              <a:t>ενδέχεται να μην είναι διαθέσιμη αν η επιλογή </a:t>
            </a:r>
            <a:r>
              <a:rPr lang="en-US" sz="2200" dirty="0">
                <a:solidFill>
                  <a:prstClr val="black"/>
                </a:solidFill>
              </a:rPr>
              <a:t>“</a:t>
            </a:r>
            <a:r>
              <a:rPr lang="en-US" sz="2200" i="1" dirty="0">
                <a:solidFill>
                  <a:prstClr val="black"/>
                </a:solidFill>
              </a:rPr>
              <a:t>Build Automatically</a:t>
            </a:r>
            <a:r>
              <a:rPr lang="en-US" sz="2200" dirty="0">
                <a:solidFill>
                  <a:prstClr val="black"/>
                </a:solidFill>
              </a:rPr>
              <a:t>” </a:t>
            </a:r>
            <a:r>
              <a:rPr lang="el-GR" sz="2200" dirty="0">
                <a:solidFill>
                  <a:prstClr val="black"/>
                </a:solidFill>
              </a:rPr>
              <a:t>είναι τσεκαρισμένη. Αν η επιλογή </a:t>
            </a:r>
            <a:r>
              <a:rPr lang="en-US" sz="2200" dirty="0">
                <a:solidFill>
                  <a:prstClr val="black"/>
                </a:solidFill>
              </a:rPr>
              <a:t>“</a:t>
            </a:r>
            <a:r>
              <a:rPr lang="en-US" sz="2200" i="1" dirty="0">
                <a:solidFill>
                  <a:prstClr val="black"/>
                </a:solidFill>
              </a:rPr>
              <a:t>Build Automatically</a:t>
            </a:r>
            <a:r>
              <a:rPr lang="en-US" sz="2200" dirty="0">
                <a:solidFill>
                  <a:prstClr val="black"/>
                </a:solidFill>
              </a:rPr>
              <a:t>” </a:t>
            </a:r>
            <a:r>
              <a:rPr lang="el-GR" sz="2200" dirty="0">
                <a:solidFill>
                  <a:prstClr val="black"/>
                </a:solidFill>
              </a:rPr>
              <a:t>είναι </a:t>
            </a:r>
            <a:r>
              <a:rPr lang="el-GR" sz="2200" dirty="0" smtClean="0">
                <a:solidFill>
                  <a:prstClr val="black"/>
                </a:solidFill>
              </a:rPr>
              <a:t>τσεκαρισμένη, </a:t>
            </a:r>
            <a:r>
              <a:rPr lang="el-GR" sz="2200" dirty="0">
                <a:solidFill>
                  <a:prstClr val="black"/>
                </a:solidFill>
              </a:rPr>
              <a:t>το έργο «κτίζεται» πάντα αυτόματα κάθε φορά που αλλάζει κάτι (π.χ. κάνουμε μία αλλαγή σε ένα αρχείο </a:t>
            </a:r>
            <a:r>
              <a:rPr lang="en-US" sz="2200" i="1" dirty="0" smtClean="0">
                <a:solidFill>
                  <a:prstClr val="black"/>
                </a:solidFill>
              </a:rPr>
              <a:t>Java</a:t>
            </a:r>
            <a:r>
              <a:rPr lang="el-GR" sz="2200" dirty="0" smtClean="0">
                <a:solidFill>
                  <a:prstClr val="black"/>
                </a:solidFill>
              </a:rPr>
              <a:t>,</a:t>
            </a:r>
            <a:r>
              <a:rPr lang="en-US" sz="2200" dirty="0" smtClean="0">
                <a:solidFill>
                  <a:prstClr val="black"/>
                </a:solidFill>
              </a:rPr>
              <a:t> </a:t>
            </a:r>
            <a:r>
              <a:rPr lang="el-GR" sz="2200" dirty="0">
                <a:solidFill>
                  <a:prstClr val="black"/>
                </a:solidFill>
              </a:rPr>
              <a:t>και αποθηκεύουμε το νέο αρχείο). Όταν το έργο αλλάζει οι μετρικές υπολογίζονται ξανά αυτόματα και αυτές</a:t>
            </a:r>
            <a:r>
              <a:rPr lang="el-GR" sz="2200" dirty="0" smtClean="0">
                <a:solidFill>
                  <a:prstClr val="black"/>
                </a:solidFill>
              </a:rPr>
              <a:t>.</a:t>
            </a:r>
            <a:endParaRPr lang="el-GR" sz="2200" dirty="0">
              <a:solidFill>
                <a:prstClr val="black"/>
              </a:solidFill>
            </a:endParaRPr>
          </a:p>
        </p:txBody>
      </p:sp>
      <p:pic>
        <p:nvPicPr>
          <p:cNvPr id="9" name="Θέση περιεχομένου 2" descr="Εικόνα που δείχνει τα αποτελέσματα των υπολογισμών των μετρικώ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53000" y="2438400"/>
            <a:ext cx="3908694" cy="2819400"/>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3375124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35858010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274638"/>
            <a:ext cx="8229600" cy="1020762"/>
          </a:xfrm>
        </p:spPr>
        <p:txBody>
          <a:bodyPr/>
          <a:lstStyle/>
          <a:p>
            <a:r>
              <a:rPr lang="el-GR" b="1" dirty="0">
                <a:solidFill>
                  <a:schemeClr val="tx1">
                    <a:lumMod val="75000"/>
                    <a:lumOff val="25000"/>
                  </a:schemeClr>
                </a:solidFill>
              </a:rPr>
              <a:t>Όρια μετρικών</a:t>
            </a:r>
          </a:p>
        </p:txBody>
      </p:sp>
      <p:sp>
        <p:nvSpPr>
          <p:cNvPr id="7" name="Θέση περιεχομένου 1"/>
          <p:cNvSpPr>
            <a:spLocks noGrp="1"/>
          </p:cNvSpPr>
          <p:nvPr>
            <p:ph sz="half" idx="1"/>
          </p:nvPr>
        </p:nvSpPr>
        <p:spPr>
          <a:xfrm>
            <a:off x="228600" y="1371600"/>
            <a:ext cx="6019800" cy="5029200"/>
          </a:xfrm>
        </p:spPr>
        <p:txBody>
          <a:bodyPr>
            <a:normAutofit/>
          </a:bodyPr>
          <a:lstStyle/>
          <a:p>
            <a:pPr marL="274320" lvl="0" indent="-274320">
              <a:spcBef>
                <a:spcPts val="0"/>
              </a:spcBef>
              <a:buClr>
                <a:srgbClr val="C00000"/>
              </a:buClr>
              <a:buSzPct val="100000"/>
              <a:buFont typeface="Wingdings 2"/>
              <a:buChar char=""/>
            </a:pPr>
            <a:r>
              <a:rPr lang="el-GR" sz="2000" dirty="0">
                <a:solidFill>
                  <a:prstClr val="black"/>
                </a:solidFill>
              </a:rPr>
              <a:t>Το παράθυρο των </a:t>
            </a:r>
            <a:r>
              <a:rPr lang="el-GR" sz="2000" dirty="0" smtClean="0">
                <a:solidFill>
                  <a:prstClr val="black"/>
                </a:solidFill>
              </a:rPr>
              <a:t>μετρικών, </a:t>
            </a:r>
            <a:r>
              <a:rPr lang="el-GR" sz="2000" dirty="0">
                <a:solidFill>
                  <a:prstClr val="black"/>
                </a:solidFill>
              </a:rPr>
              <a:t>εξειδικεύεται για κάθε τι που επιλέγουμε από τον </a:t>
            </a:r>
            <a:r>
              <a:rPr lang="en-US" sz="2000" dirty="0">
                <a:solidFill>
                  <a:prstClr val="black"/>
                </a:solidFill>
              </a:rPr>
              <a:t>“</a:t>
            </a:r>
            <a:r>
              <a:rPr lang="en-US" sz="2000" i="1" dirty="0">
                <a:solidFill>
                  <a:prstClr val="black"/>
                </a:solidFill>
              </a:rPr>
              <a:t>Project</a:t>
            </a:r>
            <a:r>
              <a:rPr lang="en-US" sz="2000" dirty="0">
                <a:solidFill>
                  <a:prstClr val="black"/>
                </a:solidFill>
              </a:rPr>
              <a:t> </a:t>
            </a:r>
            <a:r>
              <a:rPr lang="en-US" sz="2000" i="1" dirty="0">
                <a:solidFill>
                  <a:prstClr val="black"/>
                </a:solidFill>
              </a:rPr>
              <a:t>Explorer</a:t>
            </a:r>
            <a:r>
              <a:rPr lang="en-US" sz="2000" dirty="0">
                <a:solidFill>
                  <a:prstClr val="black"/>
                </a:solidFill>
              </a:rPr>
              <a:t>”. </a:t>
            </a:r>
            <a:endParaRPr lang="el-GR" sz="2000" dirty="0">
              <a:solidFill>
                <a:prstClr val="black"/>
              </a:solidFill>
            </a:endParaRPr>
          </a:p>
          <a:p>
            <a:pPr marL="948690" lvl="2" indent="-274320">
              <a:spcBef>
                <a:spcPts val="0"/>
              </a:spcBef>
              <a:buClr>
                <a:srgbClr val="777777"/>
              </a:buClr>
              <a:buSzPct val="100000"/>
              <a:buFont typeface="Wingdings 2"/>
              <a:buChar char=""/>
            </a:pPr>
            <a:r>
              <a:rPr lang="el-GR" dirty="0">
                <a:solidFill>
                  <a:prstClr val="black"/>
                </a:solidFill>
              </a:rPr>
              <a:t>Αν κάνουμε κλικ στο </a:t>
            </a:r>
            <a:r>
              <a:rPr lang="el-GR" dirty="0" smtClean="0">
                <a:solidFill>
                  <a:prstClr val="black"/>
                </a:solidFill>
              </a:rPr>
              <a:t>έργο, </a:t>
            </a:r>
            <a:r>
              <a:rPr lang="el-GR" dirty="0">
                <a:solidFill>
                  <a:prstClr val="black"/>
                </a:solidFill>
              </a:rPr>
              <a:t>εμφανίζονται οι μετρικές για το έργο συνολικά. </a:t>
            </a:r>
          </a:p>
          <a:p>
            <a:pPr marL="948690" lvl="2" indent="-274320">
              <a:spcBef>
                <a:spcPts val="0"/>
              </a:spcBef>
              <a:buClr>
                <a:srgbClr val="777777"/>
              </a:buClr>
              <a:buSzPct val="100000"/>
              <a:buFont typeface="Wingdings 2"/>
              <a:buChar char=""/>
            </a:pPr>
            <a:r>
              <a:rPr lang="el-GR" dirty="0">
                <a:solidFill>
                  <a:prstClr val="black"/>
                </a:solidFill>
              </a:rPr>
              <a:t>Αν κάνουμε κλικ σε μία κλάση, εμφανίζονται οι μετρικές για τη κλάση αυτή, </a:t>
            </a:r>
            <a:r>
              <a:rPr lang="el-GR" dirty="0" smtClean="0">
                <a:solidFill>
                  <a:prstClr val="black"/>
                </a:solidFill>
              </a:rPr>
              <a:t>και ούτω καθεξής.</a:t>
            </a:r>
            <a:endParaRPr lang="el-GR" dirty="0">
              <a:solidFill>
                <a:prstClr val="black"/>
              </a:solidFill>
            </a:endParaRPr>
          </a:p>
          <a:p>
            <a:pPr marL="274320" lvl="0" indent="-274320">
              <a:spcBef>
                <a:spcPts val="0"/>
              </a:spcBef>
              <a:buClr>
                <a:srgbClr val="C00000"/>
              </a:buClr>
              <a:buSzPct val="100000"/>
              <a:buFont typeface="Wingdings 2"/>
              <a:buChar char=""/>
            </a:pPr>
            <a:r>
              <a:rPr lang="el-GR" sz="2000" dirty="0">
                <a:solidFill>
                  <a:prstClr val="black"/>
                </a:solidFill>
              </a:rPr>
              <a:t>Κάποιες μετρικές εμφανίζονται με κόκκινο χρώμα αν είναι εκτός ορίων. </a:t>
            </a:r>
          </a:p>
          <a:p>
            <a:pPr marL="274320" lvl="0" indent="-274320">
              <a:spcBef>
                <a:spcPts val="0"/>
              </a:spcBef>
              <a:buClr>
                <a:srgbClr val="C00000"/>
              </a:buClr>
              <a:buSzPct val="100000"/>
              <a:buFont typeface="Wingdings 2"/>
              <a:buChar char=""/>
            </a:pPr>
            <a:r>
              <a:rPr lang="el-GR" sz="2000" dirty="0">
                <a:solidFill>
                  <a:prstClr val="black"/>
                </a:solidFill>
              </a:rPr>
              <a:t>Για να δείτε τα όρια των μετρικών επιλέγετε </a:t>
            </a:r>
            <a:r>
              <a:rPr lang="en-US" sz="2000" i="1" dirty="0">
                <a:solidFill>
                  <a:prstClr val="black"/>
                </a:solidFill>
              </a:rPr>
              <a:t>Window</a:t>
            </a:r>
            <a:r>
              <a:rPr lang="en-US" sz="2000" dirty="0">
                <a:solidFill>
                  <a:prstClr val="black"/>
                </a:solidFill>
              </a:rPr>
              <a:t> </a:t>
            </a:r>
            <a:r>
              <a:rPr lang="en-US" sz="2000" dirty="0">
                <a:solidFill>
                  <a:prstClr val="black"/>
                </a:solidFill>
                <a:sym typeface="Wingdings" pitchFamily="2" charset="2"/>
              </a:rPr>
              <a:t> </a:t>
            </a:r>
            <a:r>
              <a:rPr lang="en-US" sz="2000" i="1" dirty="0">
                <a:solidFill>
                  <a:prstClr val="black"/>
                </a:solidFill>
                <a:sym typeface="Wingdings" pitchFamily="2" charset="2"/>
              </a:rPr>
              <a:t>Preferences</a:t>
            </a:r>
            <a:r>
              <a:rPr lang="en-US" sz="2000" dirty="0">
                <a:solidFill>
                  <a:prstClr val="black"/>
                </a:solidFill>
                <a:sym typeface="Wingdings" pitchFamily="2" charset="2"/>
              </a:rPr>
              <a:t> </a:t>
            </a:r>
            <a:r>
              <a:rPr lang="el-GR" sz="2000" dirty="0">
                <a:solidFill>
                  <a:prstClr val="black"/>
                </a:solidFill>
                <a:sym typeface="Wingdings" pitchFamily="2" charset="2"/>
              </a:rPr>
              <a:t>και από την καρτέλα </a:t>
            </a:r>
            <a:r>
              <a:rPr lang="en-US" sz="2000" dirty="0">
                <a:solidFill>
                  <a:prstClr val="black"/>
                </a:solidFill>
                <a:sym typeface="Wingdings" pitchFamily="2" charset="2"/>
              </a:rPr>
              <a:t>“</a:t>
            </a:r>
            <a:r>
              <a:rPr lang="en-US" sz="2000" i="1" dirty="0">
                <a:solidFill>
                  <a:prstClr val="black"/>
                </a:solidFill>
                <a:sym typeface="Wingdings" pitchFamily="2" charset="2"/>
              </a:rPr>
              <a:t>Metrics Preferences</a:t>
            </a:r>
            <a:r>
              <a:rPr lang="en-US" sz="2000" dirty="0">
                <a:solidFill>
                  <a:prstClr val="black"/>
                </a:solidFill>
                <a:sym typeface="Wingdings" pitchFamily="2" charset="2"/>
              </a:rPr>
              <a:t>” </a:t>
            </a:r>
            <a:r>
              <a:rPr lang="el-GR" sz="2000" dirty="0">
                <a:solidFill>
                  <a:prstClr val="black"/>
                </a:solidFill>
                <a:sym typeface="Wingdings" pitchFamily="2" charset="2"/>
              </a:rPr>
              <a:t>επιλέγετε </a:t>
            </a:r>
            <a:r>
              <a:rPr lang="en-US" sz="2000" dirty="0">
                <a:solidFill>
                  <a:prstClr val="black"/>
                </a:solidFill>
                <a:sym typeface="Wingdings" pitchFamily="2" charset="2"/>
              </a:rPr>
              <a:t>“</a:t>
            </a:r>
            <a:r>
              <a:rPr lang="en-US" sz="2000" i="1" dirty="0">
                <a:solidFill>
                  <a:prstClr val="black"/>
                </a:solidFill>
                <a:sym typeface="Wingdings" pitchFamily="2" charset="2"/>
              </a:rPr>
              <a:t>Safe</a:t>
            </a:r>
            <a:r>
              <a:rPr lang="en-US" sz="2000" dirty="0">
                <a:solidFill>
                  <a:prstClr val="black"/>
                </a:solidFill>
                <a:sym typeface="Wingdings" pitchFamily="2" charset="2"/>
              </a:rPr>
              <a:t> </a:t>
            </a:r>
            <a:r>
              <a:rPr lang="en-US" sz="2000" i="1" dirty="0">
                <a:solidFill>
                  <a:prstClr val="black"/>
                </a:solidFill>
                <a:sym typeface="Wingdings" pitchFamily="2" charset="2"/>
              </a:rPr>
              <a:t>Ranges</a:t>
            </a:r>
            <a:r>
              <a:rPr lang="en-US" sz="2000" dirty="0">
                <a:solidFill>
                  <a:prstClr val="black"/>
                </a:solidFill>
                <a:sym typeface="Wingdings" pitchFamily="2" charset="2"/>
              </a:rPr>
              <a:t>”.</a:t>
            </a:r>
          </a:p>
          <a:p>
            <a:pPr marL="948690" lvl="2" indent="-274320">
              <a:spcBef>
                <a:spcPts val="0"/>
              </a:spcBef>
              <a:buClr>
                <a:srgbClr val="777777"/>
              </a:buClr>
              <a:buSzPct val="100000"/>
              <a:buFont typeface="Wingdings 2"/>
              <a:buChar char=""/>
            </a:pPr>
            <a:r>
              <a:rPr lang="el-GR" dirty="0">
                <a:solidFill>
                  <a:prstClr val="black"/>
                </a:solidFill>
                <a:sym typeface="Wingdings" pitchFamily="2" charset="2"/>
              </a:rPr>
              <a:t>Παρέχονται εξ ορισμού όρια μόνο για τρεις μετρικές. Οι υπόλοιπες θα πρέπει να τεθούν από τους </a:t>
            </a:r>
            <a:r>
              <a:rPr lang="el-GR" dirty="0" smtClean="0">
                <a:solidFill>
                  <a:prstClr val="black"/>
                </a:solidFill>
                <a:sym typeface="Wingdings" pitchFamily="2" charset="2"/>
              </a:rPr>
              <a:t>προγραμματιστές </a:t>
            </a:r>
            <a:r>
              <a:rPr lang="el-GR" dirty="0">
                <a:solidFill>
                  <a:prstClr val="black"/>
                </a:solidFill>
                <a:sym typeface="Wingdings" pitchFamily="2" charset="2"/>
              </a:rPr>
              <a:t>ανάλογα με τα επιθυμητά όρια (π.χ. ανάλογα με το τι θεωρεί ασφαλές ο τεχνικός διευθυντής του έργου</a:t>
            </a:r>
            <a:r>
              <a:rPr lang="el-GR" dirty="0" smtClean="0">
                <a:solidFill>
                  <a:prstClr val="black"/>
                </a:solidFill>
                <a:sym typeface="Wingdings" pitchFamily="2" charset="2"/>
              </a:rPr>
              <a:t>).</a:t>
            </a:r>
            <a:endParaRPr lang="el-GR" dirty="0">
              <a:solidFill>
                <a:prstClr val="black"/>
              </a:solidFill>
            </a:endParaRPr>
          </a:p>
        </p:txBody>
      </p:sp>
      <p:pic>
        <p:nvPicPr>
          <p:cNvPr id="9" name="Θέση περιεχομένου 2" descr="Εικόνα που δείχνει τις συνολικές μετρικές του έργου."/>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47234" y="2023546"/>
            <a:ext cx="2668166" cy="3843854"/>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20</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6337889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737358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430925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4" action="ppaction://hlinksldjump" tooltip="Μετάβαση στη Διαφάνεια 5"/>
          </p:cNvPr>
          <p:cNvSpPr/>
          <p:nvPr/>
        </p:nvSpPr>
        <p:spPr bwMode="gray">
          <a:xfrm>
            <a:off x="809625" y="23114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1) </a:t>
            </a:r>
            <a:r>
              <a:rPr lang="en-US" sz="2800" i="1" dirty="0" smtClean="0">
                <a:solidFill>
                  <a:srgbClr val="0070C0"/>
                </a:solidFill>
              </a:rPr>
              <a:t> </a:t>
            </a:r>
            <a:r>
              <a:rPr lang="el-GR" sz="2800" i="1" dirty="0" smtClean="0">
                <a:solidFill>
                  <a:srgbClr val="0070C0"/>
                </a:solidFill>
              </a:rPr>
              <a:t>Μετρικές Κώδικα</a:t>
            </a:r>
            <a:endParaRPr lang="el-GR" i="1" dirty="0">
              <a:solidFill>
                <a:srgbClr val="0070C0"/>
              </a:solidFill>
            </a:endParaRPr>
          </a:p>
        </p:txBody>
      </p:sp>
      <p:sp>
        <p:nvSpPr>
          <p:cNvPr id="14" name="Θέση περιεχομένου 2">
            <a:hlinkClick r:id="rId5" action="ppaction://hlinksldjump" tooltip="Μετάβαση στη Διαφάνεια 13"/>
          </p:cNvPr>
          <p:cNvSpPr/>
          <p:nvPr>
            <p:custDataLst>
              <p:tags r:id="rId2"/>
            </p:custDataLst>
          </p:nvPr>
        </p:nvSpPr>
        <p:spPr bwMode="gray">
          <a:xfrm>
            <a:off x="809171" y="32258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a:t>
            </a:r>
            <a:r>
              <a:rPr lang="en-US" sz="2800" i="1" dirty="0" smtClean="0">
                <a:solidFill>
                  <a:srgbClr val="0070C0"/>
                </a:solidFill>
              </a:rPr>
              <a:t>Eclipse Metrics </a:t>
            </a:r>
            <a:r>
              <a:rPr lang="en-US" sz="2800" i="1" dirty="0">
                <a:solidFill>
                  <a:srgbClr val="0070C0"/>
                </a:solidFill>
              </a:rPr>
              <a:t>P</a:t>
            </a:r>
            <a:r>
              <a:rPr lang="en-US" sz="2800" i="1" dirty="0" smtClean="0">
                <a:solidFill>
                  <a:srgbClr val="0070C0"/>
                </a:solidFill>
              </a:rPr>
              <a:t>lugin</a:t>
            </a:r>
            <a:endParaRPr lang="el-GR" i="1" dirty="0">
              <a:solidFill>
                <a:srgbClr val="0070C0"/>
              </a:solidFill>
            </a:endParaRPr>
          </a:p>
        </p:txBody>
      </p:sp>
      <p:sp>
        <p:nvSpPr>
          <p:cNvPr id="9"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Μετρικές Ποιότητας Κώδικα</a:t>
            </a:r>
            <a:endParaRPr lang="el-GR"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2930970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Μετρικές κώδικα</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lstStyle/>
          <a:p>
            <a:pPr marL="274320" lvl="0" indent="-274320">
              <a:spcBef>
                <a:spcPts val="0"/>
              </a:spcBef>
              <a:spcAft>
                <a:spcPts val="1200"/>
              </a:spcAft>
              <a:buClr>
                <a:srgbClr val="C00000"/>
              </a:buClr>
              <a:buSzPct val="100000"/>
              <a:buFont typeface="Wingdings 2"/>
              <a:buChar char=""/>
            </a:pPr>
            <a:r>
              <a:rPr lang="el-GR" sz="2400" dirty="0">
                <a:solidFill>
                  <a:prstClr val="black"/>
                </a:solidFill>
              </a:rPr>
              <a:t>Μία μετρική του κώδικα (</a:t>
            </a:r>
            <a:r>
              <a:rPr lang="en-US" sz="2400" i="1" dirty="0">
                <a:solidFill>
                  <a:prstClr val="black"/>
                </a:solidFill>
              </a:rPr>
              <a:t>source code metric</a:t>
            </a:r>
            <a:r>
              <a:rPr lang="el-GR" sz="2400" dirty="0">
                <a:solidFill>
                  <a:prstClr val="black"/>
                </a:solidFill>
              </a:rPr>
              <a:t>) είναι μία τιμή που υπολογίζεται με βάση τα </a:t>
            </a:r>
            <a:r>
              <a:rPr lang="el-GR" sz="2400" dirty="0" smtClean="0">
                <a:solidFill>
                  <a:prstClr val="black"/>
                </a:solidFill>
              </a:rPr>
              <a:t>αντικειμενικά, </a:t>
            </a:r>
            <a:r>
              <a:rPr lang="el-GR" sz="2400" dirty="0">
                <a:solidFill>
                  <a:prstClr val="black"/>
                </a:solidFill>
              </a:rPr>
              <a:t>και μετρήσιμα χαρακτηριστικά του κώδικα.</a:t>
            </a:r>
          </a:p>
          <a:p>
            <a:pPr marL="274320" lvl="0" indent="-274320">
              <a:spcBef>
                <a:spcPts val="0"/>
              </a:spcBef>
              <a:spcAft>
                <a:spcPts val="1200"/>
              </a:spcAft>
              <a:buClr>
                <a:srgbClr val="C00000"/>
              </a:buClr>
              <a:buSzPct val="100000"/>
              <a:buFont typeface="Wingdings 2"/>
              <a:buChar char=""/>
            </a:pPr>
            <a:r>
              <a:rPr lang="el-GR" sz="2400" dirty="0">
                <a:solidFill>
                  <a:prstClr val="black"/>
                </a:solidFill>
              </a:rPr>
              <a:t>Δεν επιδέχεται αμφισβήτηση η τιμή της μετρικής</a:t>
            </a:r>
          </a:p>
          <a:p>
            <a:pPr marL="274320" lvl="0" indent="-274320">
              <a:spcBef>
                <a:spcPts val="0"/>
              </a:spcBef>
              <a:spcAft>
                <a:spcPts val="1200"/>
              </a:spcAft>
              <a:buClr>
                <a:srgbClr val="C00000"/>
              </a:buClr>
              <a:buSzPct val="100000"/>
              <a:buFont typeface="Wingdings 2"/>
              <a:buChar char=""/>
            </a:pPr>
            <a:r>
              <a:rPr lang="el-GR" sz="2400" dirty="0">
                <a:solidFill>
                  <a:prstClr val="black"/>
                </a:solidFill>
              </a:rPr>
              <a:t>Η τιμή της μετρικής </a:t>
            </a:r>
            <a:r>
              <a:rPr lang="el-GR" sz="2400" dirty="0" smtClean="0">
                <a:solidFill>
                  <a:prstClr val="black"/>
                </a:solidFill>
              </a:rPr>
              <a:t>θεωρητικά, </a:t>
            </a:r>
            <a:r>
              <a:rPr lang="el-GR" sz="2400" dirty="0">
                <a:solidFill>
                  <a:prstClr val="black"/>
                </a:solidFill>
              </a:rPr>
              <a:t>έχει κάποια σημασία για την ποιότητα του κώδικα. Π.χ. πόσο εύκολο είναι να κατανοήσουμε ή να επαναχρησιμοποιήσουμε μία κλάση.</a:t>
            </a:r>
            <a:endParaRPr lang="en-US" sz="2400" dirty="0">
              <a:solidFill>
                <a:prstClr val="black"/>
              </a:solidFill>
            </a:endParaRPr>
          </a:p>
          <a:p>
            <a:pPr marL="274320" lvl="0" indent="-274320">
              <a:spcBef>
                <a:spcPts val="0"/>
              </a:spcBef>
              <a:buClr>
                <a:srgbClr val="C00000"/>
              </a:buClr>
              <a:buSzPct val="100000"/>
              <a:buFont typeface="Wingdings 2"/>
              <a:buChar char=""/>
            </a:pPr>
            <a:r>
              <a:rPr lang="el-GR" sz="2400" dirty="0">
                <a:solidFill>
                  <a:prstClr val="black"/>
                </a:solidFill>
              </a:rPr>
              <a:t>Η σημασία μιας μετρικής θα πρέπει να επιβεβαιωθεί με εκτεταμένες εμπειρικές </a:t>
            </a:r>
            <a:r>
              <a:rPr lang="el-GR" sz="2400" dirty="0" smtClean="0">
                <a:solidFill>
                  <a:prstClr val="black"/>
                </a:solidFill>
              </a:rPr>
              <a:t>μελέτες, </a:t>
            </a:r>
            <a:r>
              <a:rPr lang="el-GR" sz="2400" dirty="0">
                <a:solidFill>
                  <a:prstClr val="black"/>
                </a:solidFill>
              </a:rPr>
              <a:t>έτσι ώστε να έχει αξία η εφαρμογή της</a:t>
            </a:r>
            <a:r>
              <a:rPr lang="el-GR" sz="2400" dirty="0" smtClean="0">
                <a:solidFill>
                  <a:prstClr val="black"/>
                </a:solidFill>
              </a:rPr>
              <a:t>.</a:t>
            </a:r>
            <a:endParaRPr lang="el-GR" sz="24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1106177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tx1">
                    <a:lumMod val="75000"/>
                    <a:lumOff val="25000"/>
                  </a:schemeClr>
                </a:solidFill>
              </a:rPr>
              <a:t>Μετρικές του </a:t>
            </a:r>
            <a:r>
              <a:rPr lang="en-US" b="1" i="1" dirty="0" err="1" smtClean="0">
                <a:solidFill>
                  <a:schemeClr val="tx1">
                    <a:lumMod val="75000"/>
                    <a:lumOff val="25000"/>
                  </a:schemeClr>
                </a:solidFill>
              </a:rPr>
              <a:t>Chidamber</a:t>
            </a:r>
            <a:r>
              <a:rPr lang="en-US" b="1" dirty="0" smtClean="0">
                <a:solidFill>
                  <a:schemeClr val="tx1">
                    <a:lumMod val="75000"/>
                    <a:lumOff val="25000"/>
                  </a:schemeClr>
                </a:solidFill>
              </a:rPr>
              <a:t> </a:t>
            </a:r>
            <a:r>
              <a:rPr lang="el-GR" b="1" dirty="0" smtClean="0">
                <a:solidFill>
                  <a:schemeClr val="tx1">
                    <a:lumMod val="75000"/>
                    <a:lumOff val="25000"/>
                  </a:schemeClr>
                </a:solidFill>
              </a:rPr>
              <a:t>και </a:t>
            </a:r>
            <a:r>
              <a:rPr lang="en-US" b="1" i="1" dirty="0" err="1" smtClean="0">
                <a:solidFill>
                  <a:schemeClr val="tx1">
                    <a:lumMod val="75000"/>
                    <a:lumOff val="25000"/>
                  </a:schemeClr>
                </a:solidFill>
              </a:rPr>
              <a:t>Kemerer</a:t>
            </a:r>
            <a:endParaRPr lang="el-GR"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274320" lvl="0" indent="-274320">
              <a:spcBef>
                <a:spcPts val="0"/>
              </a:spcBef>
              <a:spcAft>
                <a:spcPts val="1200"/>
              </a:spcAft>
              <a:buClr>
                <a:srgbClr val="C00000"/>
              </a:buClr>
              <a:buSzPct val="100000"/>
              <a:buFont typeface="Wingdings 2"/>
              <a:buChar char=""/>
            </a:pPr>
            <a:r>
              <a:rPr lang="el-GR" sz="2200" dirty="0">
                <a:solidFill>
                  <a:prstClr val="black"/>
                </a:solidFill>
              </a:rPr>
              <a:t>Ως παράδειγμα μετρικών θα </a:t>
            </a:r>
            <a:r>
              <a:rPr lang="el-GR" sz="2200" dirty="0" smtClean="0">
                <a:solidFill>
                  <a:prstClr val="black"/>
                </a:solidFill>
              </a:rPr>
              <a:t>δούμε </a:t>
            </a:r>
            <a:r>
              <a:rPr lang="el-GR" sz="2200" dirty="0">
                <a:solidFill>
                  <a:prstClr val="black"/>
                </a:solidFill>
              </a:rPr>
              <a:t>τις μετρικές που προτάθηκαν στην εργασία: </a:t>
            </a:r>
            <a:r>
              <a:rPr lang="en-US" sz="2200" i="1" dirty="0" err="1">
                <a:solidFill>
                  <a:prstClr val="black"/>
                </a:solidFill>
              </a:rPr>
              <a:t>Chidamber</a:t>
            </a:r>
            <a:r>
              <a:rPr lang="en-US" sz="2200" i="1" dirty="0">
                <a:solidFill>
                  <a:prstClr val="black"/>
                </a:solidFill>
              </a:rPr>
              <a:t> S</a:t>
            </a:r>
            <a:r>
              <a:rPr lang="en-US" sz="2200" dirty="0">
                <a:solidFill>
                  <a:prstClr val="black"/>
                </a:solidFill>
              </a:rPr>
              <a:t>.</a:t>
            </a:r>
            <a:r>
              <a:rPr lang="en-US" sz="2200" i="1" dirty="0">
                <a:solidFill>
                  <a:prstClr val="black"/>
                </a:solidFill>
              </a:rPr>
              <a:t> R</a:t>
            </a:r>
            <a:r>
              <a:rPr lang="en-US" sz="2200" dirty="0">
                <a:solidFill>
                  <a:prstClr val="black"/>
                </a:solidFill>
              </a:rPr>
              <a:t>.</a:t>
            </a:r>
            <a:r>
              <a:rPr lang="en-US" sz="2200" i="1" dirty="0">
                <a:solidFill>
                  <a:prstClr val="black"/>
                </a:solidFill>
              </a:rPr>
              <a:t> and </a:t>
            </a:r>
            <a:r>
              <a:rPr lang="en-US" sz="2200" i="1" dirty="0" err="1">
                <a:solidFill>
                  <a:prstClr val="black"/>
                </a:solidFill>
              </a:rPr>
              <a:t>Kemerer</a:t>
            </a:r>
            <a:r>
              <a:rPr lang="en-US" sz="2200" i="1" dirty="0">
                <a:solidFill>
                  <a:prstClr val="black"/>
                </a:solidFill>
              </a:rPr>
              <a:t> C</a:t>
            </a:r>
            <a:r>
              <a:rPr lang="en-US" sz="2200" dirty="0">
                <a:solidFill>
                  <a:prstClr val="black"/>
                </a:solidFill>
              </a:rPr>
              <a:t>.</a:t>
            </a:r>
            <a:r>
              <a:rPr lang="en-US" sz="2200" i="1" dirty="0">
                <a:solidFill>
                  <a:prstClr val="black"/>
                </a:solidFill>
              </a:rPr>
              <a:t> F.</a:t>
            </a:r>
            <a:r>
              <a:rPr lang="en-US" sz="2200" dirty="0">
                <a:solidFill>
                  <a:prstClr val="black"/>
                </a:solidFill>
              </a:rPr>
              <a:t>: “</a:t>
            </a:r>
            <a:r>
              <a:rPr lang="en-US" sz="2200" i="1" dirty="0">
                <a:solidFill>
                  <a:prstClr val="black"/>
                </a:solidFill>
              </a:rPr>
              <a:t>A Metrics Suite for Object Oriented Design</a:t>
            </a:r>
            <a:r>
              <a:rPr lang="en-US" sz="2200" dirty="0">
                <a:solidFill>
                  <a:prstClr val="black"/>
                </a:solidFill>
              </a:rPr>
              <a:t>”, </a:t>
            </a:r>
            <a:r>
              <a:rPr lang="en-US" sz="2200" i="1" dirty="0">
                <a:solidFill>
                  <a:prstClr val="black"/>
                </a:solidFill>
              </a:rPr>
              <a:t>IEEE Transactions on Software Engineering</a:t>
            </a:r>
            <a:r>
              <a:rPr lang="en-US" sz="2200" dirty="0">
                <a:solidFill>
                  <a:prstClr val="black"/>
                </a:solidFill>
              </a:rPr>
              <a:t>,</a:t>
            </a:r>
            <a:r>
              <a:rPr lang="en-US" sz="2200" i="1" dirty="0">
                <a:solidFill>
                  <a:prstClr val="black"/>
                </a:solidFill>
              </a:rPr>
              <a:t> vol</a:t>
            </a:r>
            <a:r>
              <a:rPr lang="en-US" sz="2200" dirty="0">
                <a:solidFill>
                  <a:prstClr val="black"/>
                </a:solidFill>
              </a:rPr>
              <a:t>. </a:t>
            </a:r>
            <a:r>
              <a:rPr lang="en-US" sz="2200" i="1" dirty="0">
                <a:solidFill>
                  <a:prstClr val="black"/>
                </a:solidFill>
              </a:rPr>
              <a:t>20</a:t>
            </a:r>
            <a:r>
              <a:rPr lang="en-US" sz="2200" dirty="0">
                <a:solidFill>
                  <a:prstClr val="black"/>
                </a:solidFill>
              </a:rPr>
              <a:t>, </a:t>
            </a:r>
            <a:r>
              <a:rPr lang="en-US" sz="2200" i="1" dirty="0">
                <a:solidFill>
                  <a:prstClr val="black"/>
                </a:solidFill>
              </a:rPr>
              <a:t>no</a:t>
            </a:r>
            <a:r>
              <a:rPr lang="en-US" sz="2200" dirty="0">
                <a:solidFill>
                  <a:prstClr val="black"/>
                </a:solidFill>
              </a:rPr>
              <a:t>.</a:t>
            </a:r>
            <a:r>
              <a:rPr lang="en-US" sz="2200" i="1" dirty="0">
                <a:solidFill>
                  <a:prstClr val="black"/>
                </a:solidFill>
              </a:rPr>
              <a:t> 6</a:t>
            </a:r>
            <a:r>
              <a:rPr lang="en-US" sz="2200" dirty="0">
                <a:solidFill>
                  <a:prstClr val="black"/>
                </a:solidFill>
              </a:rPr>
              <a:t>, </a:t>
            </a:r>
            <a:r>
              <a:rPr lang="en-US" sz="2200" i="1" dirty="0">
                <a:solidFill>
                  <a:prstClr val="black"/>
                </a:solidFill>
              </a:rPr>
              <a:t>pp</a:t>
            </a:r>
            <a:r>
              <a:rPr lang="en-US" sz="2200" dirty="0">
                <a:solidFill>
                  <a:prstClr val="black"/>
                </a:solidFill>
              </a:rPr>
              <a:t>.</a:t>
            </a:r>
            <a:r>
              <a:rPr lang="en-US" sz="2200" i="1" dirty="0">
                <a:solidFill>
                  <a:prstClr val="black"/>
                </a:solidFill>
              </a:rPr>
              <a:t> </a:t>
            </a:r>
            <a:r>
              <a:rPr lang="en-US" sz="2200" i="1" dirty="0" smtClean="0">
                <a:solidFill>
                  <a:prstClr val="black"/>
                </a:solidFill>
              </a:rPr>
              <a:t>476</a:t>
            </a:r>
            <a:r>
              <a:rPr lang="el-GR" sz="2200" i="1" dirty="0" smtClean="0">
                <a:solidFill>
                  <a:prstClr val="black"/>
                </a:solidFill>
              </a:rPr>
              <a:t> </a:t>
            </a:r>
            <a:r>
              <a:rPr lang="el-GR" sz="2200" dirty="0">
                <a:solidFill>
                  <a:prstClr val="black"/>
                </a:solidFill>
              </a:rPr>
              <a:t>-</a:t>
            </a:r>
            <a:r>
              <a:rPr lang="el-GR" sz="2200" dirty="0" smtClean="0">
                <a:solidFill>
                  <a:prstClr val="black"/>
                </a:solidFill>
              </a:rPr>
              <a:t> </a:t>
            </a:r>
            <a:r>
              <a:rPr lang="en-US" sz="2200" i="1" dirty="0" smtClean="0">
                <a:solidFill>
                  <a:prstClr val="black"/>
                </a:solidFill>
              </a:rPr>
              <a:t>493</a:t>
            </a:r>
            <a:r>
              <a:rPr lang="en-US" sz="2200" dirty="0">
                <a:solidFill>
                  <a:prstClr val="black"/>
                </a:solidFill>
              </a:rPr>
              <a:t>, </a:t>
            </a:r>
            <a:r>
              <a:rPr lang="en-US" sz="2200" i="1" dirty="0">
                <a:solidFill>
                  <a:prstClr val="black"/>
                </a:solidFill>
              </a:rPr>
              <a:t>June </a:t>
            </a:r>
            <a:r>
              <a:rPr lang="en-US" sz="2200" i="1" dirty="0" smtClean="0">
                <a:solidFill>
                  <a:prstClr val="black"/>
                </a:solidFill>
              </a:rPr>
              <a:t>1994</a:t>
            </a:r>
            <a:r>
              <a:rPr lang="el-GR" sz="2200" dirty="0" smtClean="0">
                <a:solidFill>
                  <a:prstClr val="black"/>
                </a:solidFill>
              </a:rPr>
              <a:t>.</a:t>
            </a:r>
            <a:endParaRPr lang="el-GR" sz="2200" i="1" dirty="0">
              <a:solidFill>
                <a:prstClr val="black"/>
              </a:solidFill>
            </a:endParaRPr>
          </a:p>
          <a:p>
            <a:pPr marL="274320" lvl="0" indent="-274320">
              <a:spcBef>
                <a:spcPts val="0"/>
              </a:spcBef>
              <a:spcAft>
                <a:spcPts val="600"/>
              </a:spcAft>
              <a:buClr>
                <a:srgbClr val="C00000"/>
              </a:buClr>
              <a:buSzPct val="100000"/>
              <a:buFont typeface="Wingdings 2"/>
              <a:buChar char=""/>
            </a:pPr>
            <a:r>
              <a:rPr lang="el-GR" sz="2200" dirty="0">
                <a:solidFill>
                  <a:prstClr val="black"/>
                </a:solidFill>
              </a:rPr>
              <a:t>Πρόκειται για έξι μετρικές που μετράνε την πολυπλοκότητα της αντικειμενοστραφούς σχεδίασης:</a:t>
            </a:r>
          </a:p>
          <a:p>
            <a:pPr marL="1177290" lvl="3" indent="0">
              <a:spcBef>
                <a:spcPts val="0"/>
              </a:spcBef>
              <a:spcAft>
                <a:spcPts val="400"/>
              </a:spcAft>
              <a:buClr>
                <a:srgbClr val="9B2D1F"/>
              </a:buClr>
              <a:buSzPct val="85000"/>
              <a:buNone/>
            </a:pPr>
            <a:r>
              <a:rPr lang="el-GR" b="1" dirty="0" smtClean="0">
                <a:solidFill>
                  <a:srgbClr val="777777"/>
                </a:solidFill>
              </a:rPr>
              <a:t>1.  </a:t>
            </a:r>
            <a:r>
              <a:rPr lang="en-US" i="1" dirty="0" smtClean="0">
                <a:solidFill>
                  <a:prstClr val="black"/>
                </a:solidFill>
              </a:rPr>
              <a:t>Weighted </a:t>
            </a:r>
            <a:r>
              <a:rPr lang="en-US" i="1" dirty="0">
                <a:solidFill>
                  <a:prstClr val="black"/>
                </a:solidFill>
              </a:rPr>
              <a:t>Methods per Class </a:t>
            </a:r>
            <a:r>
              <a:rPr lang="en-US" dirty="0">
                <a:solidFill>
                  <a:prstClr val="black"/>
                </a:solidFill>
              </a:rPr>
              <a:t>(</a:t>
            </a:r>
            <a:r>
              <a:rPr lang="en-US" i="1" dirty="0">
                <a:solidFill>
                  <a:prstClr val="black"/>
                </a:solidFill>
              </a:rPr>
              <a:t>WMC</a:t>
            </a:r>
            <a:r>
              <a:rPr lang="en-US" dirty="0" smtClean="0">
                <a:solidFill>
                  <a:prstClr val="black"/>
                </a:solidFill>
              </a:rPr>
              <a:t>)</a:t>
            </a:r>
            <a:r>
              <a:rPr lang="el-GR" dirty="0" smtClean="0">
                <a:solidFill>
                  <a:prstClr val="black"/>
                </a:solidFill>
              </a:rPr>
              <a:t>.</a:t>
            </a:r>
            <a:endParaRPr lang="el-GR" dirty="0">
              <a:solidFill>
                <a:prstClr val="black"/>
              </a:solidFill>
            </a:endParaRPr>
          </a:p>
          <a:p>
            <a:pPr marL="1177290" lvl="3" indent="0">
              <a:spcBef>
                <a:spcPts val="0"/>
              </a:spcBef>
              <a:spcAft>
                <a:spcPts val="400"/>
              </a:spcAft>
              <a:buClr>
                <a:srgbClr val="9B2D1F"/>
              </a:buClr>
              <a:buSzPct val="85000"/>
              <a:buNone/>
            </a:pPr>
            <a:r>
              <a:rPr lang="el-GR" b="1" dirty="0" smtClean="0">
                <a:solidFill>
                  <a:srgbClr val="777777"/>
                </a:solidFill>
              </a:rPr>
              <a:t>2.  </a:t>
            </a:r>
            <a:r>
              <a:rPr lang="en-US" i="1" dirty="0" smtClean="0">
                <a:solidFill>
                  <a:prstClr val="black"/>
                </a:solidFill>
              </a:rPr>
              <a:t>Depth </a:t>
            </a:r>
            <a:r>
              <a:rPr lang="en-US" i="1" dirty="0">
                <a:solidFill>
                  <a:prstClr val="black"/>
                </a:solidFill>
              </a:rPr>
              <a:t>of Inheritance Tree </a:t>
            </a:r>
            <a:r>
              <a:rPr lang="en-US" dirty="0">
                <a:solidFill>
                  <a:prstClr val="black"/>
                </a:solidFill>
              </a:rPr>
              <a:t>(</a:t>
            </a:r>
            <a:r>
              <a:rPr lang="en-US" i="1" dirty="0">
                <a:solidFill>
                  <a:prstClr val="black"/>
                </a:solidFill>
              </a:rPr>
              <a:t>DIT</a:t>
            </a:r>
            <a:r>
              <a:rPr lang="en-US" dirty="0" smtClean="0">
                <a:solidFill>
                  <a:prstClr val="black"/>
                </a:solidFill>
              </a:rPr>
              <a:t>)</a:t>
            </a:r>
            <a:r>
              <a:rPr lang="el-GR" dirty="0" smtClean="0">
                <a:solidFill>
                  <a:prstClr val="black"/>
                </a:solidFill>
              </a:rPr>
              <a:t>.</a:t>
            </a:r>
            <a:endParaRPr lang="el-GR" dirty="0">
              <a:solidFill>
                <a:prstClr val="black"/>
              </a:solidFill>
            </a:endParaRPr>
          </a:p>
          <a:p>
            <a:pPr marL="1177290" lvl="3" indent="0">
              <a:spcBef>
                <a:spcPts val="0"/>
              </a:spcBef>
              <a:spcAft>
                <a:spcPts val="400"/>
              </a:spcAft>
              <a:buClr>
                <a:srgbClr val="9B2D1F"/>
              </a:buClr>
              <a:buSzPct val="85000"/>
              <a:buNone/>
            </a:pPr>
            <a:r>
              <a:rPr lang="el-GR" b="1" dirty="0" smtClean="0">
                <a:solidFill>
                  <a:srgbClr val="777777"/>
                </a:solidFill>
              </a:rPr>
              <a:t>3.  </a:t>
            </a:r>
            <a:r>
              <a:rPr lang="en-GB" i="1" dirty="0" smtClean="0">
                <a:solidFill>
                  <a:prstClr val="black"/>
                </a:solidFill>
              </a:rPr>
              <a:t>Number </a:t>
            </a:r>
            <a:r>
              <a:rPr lang="en-GB" i="1" dirty="0">
                <a:solidFill>
                  <a:prstClr val="black"/>
                </a:solidFill>
              </a:rPr>
              <a:t>of Children </a:t>
            </a:r>
            <a:r>
              <a:rPr lang="en-GB" dirty="0">
                <a:solidFill>
                  <a:prstClr val="black"/>
                </a:solidFill>
              </a:rPr>
              <a:t>(</a:t>
            </a:r>
            <a:r>
              <a:rPr lang="en-GB" i="1" dirty="0">
                <a:solidFill>
                  <a:prstClr val="black"/>
                </a:solidFill>
              </a:rPr>
              <a:t>NOC</a:t>
            </a:r>
            <a:r>
              <a:rPr lang="en-GB" dirty="0" smtClean="0">
                <a:solidFill>
                  <a:prstClr val="black"/>
                </a:solidFill>
              </a:rPr>
              <a:t>)</a:t>
            </a:r>
            <a:r>
              <a:rPr lang="el-GR" dirty="0" smtClean="0">
                <a:solidFill>
                  <a:prstClr val="black"/>
                </a:solidFill>
              </a:rPr>
              <a:t>.</a:t>
            </a:r>
            <a:endParaRPr lang="el-GR" dirty="0">
              <a:solidFill>
                <a:prstClr val="black"/>
              </a:solidFill>
            </a:endParaRPr>
          </a:p>
          <a:p>
            <a:pPr marL="1177290" lvl="3" indent="0">
              <a:spcBef>
                <a:spcPts val="0"/>
              </a:spcBef>
              <a:spcAft>
                <a:spcPts val="400"/>
              </a:spcAft>
              <a:buClr>
                <a:srgbClr val="9B2D1F"/>
              </a:buClr>
              <a:buSzPct val="85000"/>
              <a:buNone/>
            </a:pPr>
            <a:r>
              <a:rPr lang="el-GR" b="1" dirty="0" smtClean="0">
                <a:solidFill>
                  <a:srgbClr val="777777"/>
                </a:solidFill>
              </a:rPr>
              <a:t>4.  </a:t>
            </a:r>
            <a:r>
              <a:rPr lang="en-GB" i="1" dirty="0" smtClean="0">
                <a:solidFill>
                  <a:prstClr val="black"/>
                </a:solidFill>
              </a:rPr>
              <a:t>Coupling </a:t>
            </a:r>
            <a:r>
              <a:rPr lang="en-GB" i="1" dirty="0">
                <a:solidFill>
                  <a:prstClr val="black"/>
                </a:solidFill>
              </a:rPr>
              <a:t>Between Objects </a:t>
            </a:r>
            <a:r>
              <a:rPr lang="en-GB" dirty="0">
                <a:solidFill>
                  <a:prstClr val="black"/>
                </a:solidFill>
              </a:rPr>
              <a:t>(</a:t>
            </a:r>
            <a:r>
              <a:rPr lang="en-GB" i="1" dirty="0">
                <a:solidFill>
                  <a:prstClr val="black"/>
                </a:solidFill>
              </a:rPr>
              <a:t>CBO</a:t>
            </a:r>
            <a:r>
              <a:rPr lang="en-GB" dirty="0" smtClean="0">
                <a:solidFill>
                  <a:prstClr val="black"/>
                </a:solidFill>
              </a:rPr>
              <a:t>)</a:t>
            </a:r>
            <a:r>
              <a:rPr lang="el-GR" dirty="0" smtClean="0">
                <a:solidFill>
                  <a:prstClr val="black"/>
                </a:solidFill>
              </a:rPr>
              <a:t>.</a:t>
            </a:r>
            <a:endParaRPr lang="el-GR" dirty="0">
              <a:solidFill>
                <a:prstClr val="black"/>
              </a:solidFill>
            </a:endParaRPr>
          </a:p>
          <a:p>
            <a:pPr marL="1177290" lvl="3" indent="0">
              <a:spcBef>
                <a:spcPts val="0"/>
              </a:spcBef>
              <a:spcAft>
                <a:spcPts val="400"/>
              </a:spcAft>
              <a:buClr>
                <a:srgbClr val="9B2D1F"/>
              </a:buClr>
              <a:buSzPct val="85000"/>
              <a:buNone/>
            </a:pPr>
            <a:r>
              <a:rPr lang="el-GR" b="1" dirty="0" smtClean="0">
                <a:solidFill>
                  <a:srgbClr val="777777"/>
                </a:solidFill>
              </a:rPr>
              <a:t>5.  </a:t>
            </a:r>
            <a:r>
              <a:rPr lang="en-US" i="1" dirty="0" smtClean="0">
                <a:solidFill>
                  <a:prstClr val="black"/>
                </a:solidFill>
              </a:rPr>
              <a:t>Response </a:t>
            </a:r>
            <a:r>
              <a:rPr lang="en-US" i="1" dirty="0">
                <a:solidFill>
                  <a:prstClr val="black"/>
                </a:solidFill>
              </a:rPr>
              <a:t>set For a Class </a:t>
            </a:r>
            <a:r>
              <a:rPr lang="en-US" dirty="0">
                <a:solidFill>
                  <a:prstClr val="black"/>
                </a:solidFill>
              </a:rPr>
              <a:t>(</a:t>
            </a:r>
            <a:r>
              <a:rPr lang="en-US" i="1" dirty="0">
                <a:solidFill>
                  <a:prstClr val="black"/>
                </a:solidFill>
              </a:rPr>
              <a:t>RFC</a:t>
            </a:r>
            <a:r>
              <a:rPr lang="en-US" dirty="0" smtClean="0">
                <a:solidFill>
                  <a:prstClr val="black"/>
                </a:solidFill>
              </a:rPr>
              <a:t>)</a:t>
            </a:r>
            <a:r>
              <a:rPr lang="el-GR" dirty="0" smtClean="0">
                <a:solidFill>
                  <a:prstClr val="black"/>
                </a:solidFill>
              </a:rPr>
              <a:t>.</a:t>
            </a:r>
            <a:endParaRPr lang="el-GR" dirty="0">
              <a:solidFill>
                <a:prstClr val="black"/>
              </a:solidFill>
            </a:endParaRPr>
          </a:p>
          <a:p>
            <a:pPr marL="1177290" lvl="3" indent="0">
              <a:spcBef>
                <a:spcPts val="0"/>
              </a:spcBef>
              <a:buClr>
                <a:srgbClr val="9B2D1F"/>
              </a:buClr>
              <a:buSzPct val="85000"/>
              <a:buNone/>
            </a:pPr>
            <a:r>
              <a:rPr lang="el-GR" b="1" dirty="0" smtClean="0">
                <a:solidFill>
                  <a:srgbClr val="777777"/>
                </a:solidFill>
              </a:rPr>
              <a:t>6.  </a:t>
            </a:r>
            <a:r>
              <a:rPr lang="en-US" i="1" dirty="0" smtClean="0">
                <a:solidFill>
                  <a:prstClr val="black"/>
                </a:solidFill>
              </a:rPr>
              <a:t>Lack </a:t>
            </a:r>
            <a:r>
              <a:rPr lang="en-US" i="1" dirty="0">
                <a:solidFill>
                  <a:prstClr val="black"/>
                </a:solidFill>
              </a:rPr>
              <a:t>of Cohesion of Methods </a:t>
            </a:r>
            <a:r>
              <a:rPr lang="en-US" dirty="0">
                <a:solidFill>
                  <a:prstClr val="black"/>
                </a:solidFill>
              </a:rPr>
              <a:t>(</a:t>
            </a:r>
            <a:r>
              <a:rPr lang="en-US" i="1" dirty="0">
                <a:solidFill>
                  <a:prstClr val="black"/>
                </a:solidFill>
              </a:rPr>
              <a:t>LCOM</a:t>
            </a:r>
            <a:r>
              <a:rPr lang="en-US" dirty="0" smtClean="0">
                <a:solidFill>
                  <a:prstClr val="black"/>
                </a:solidFill>
              </a:rPr>
              <a:t>)</a:t>
            </a:r>
            <a:r>
              <a:rPr lang="el-GR" dirty="0" smtClean="0">
                <a:solidFill>
                  <a:prstClr val="black"/>
                </a:solidFill>
              </a:rPr>
              <a:t>.</a:t>
            </a:r>
            <a:endParaRPr lang="el-GR" dirty="0">
              <a:solidFill>
                <a:prstClr val="black"/>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2648665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Autofit/>
          </a:bodyPr>
          <a:lstStyle/>
          <a:p>
            <a:r>
              <a:rPr lang="en-US" b="1" dirty="0" smtClean="0">
                <a:solidFill>
                  <a:schemeClr val="tx1">
                    <a:lumMod val="75000"/>
                    <a:lumOff val="25000"/>
                  </a:schemeClr>
                </a:solidFill>
              </a:rPr>
              <a:t>Weighted Methods per Class (WMC)</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274320" lvl="0" indent="-274320">
              <a:spcBef>
                <a:spcPts val="0"/>
              </a:spcBef>
              <a:spcAft>
                <a:spcPts val="400"/>
              </a:spcAft>
              <a:buClr>
                <a:srgbClr val="C00000"/>
              </a:buClr>
              <a:buSzPct val="100000"/>
              <a:buFont typeface="Wingdings 2"/>
              <a:buChar char=""/>
            </a:pPr>
            <a:r>
              <a:rPr lang="el-GR" sz="2200" dirty="0">
                <a:solidFill>
                  <a:prstClr val="black"/>
                </a:solidFill>
              </a:rPr>
              <a:t>Το άθροισμα της πολυπλοκότητας των μεθόδων των κλάσεων. Είναι το πλήθος των μεθόδων αν η πολυπλοκότητα της κάθε μεθόδου θεωρηθεί ίση με 1</a:t>
            </a:r>
            <a:r>
              <a:rPr lang="en-US" sz="2200" dirty="0">
                <a:solidFill>
                  <a:prstClr val="black"/>
                </a:solidFill>
              </a:rPr>
              <a:t>. </a:t>
            </a:r>
            <a:r>
              <a:rPr lang="el-GR" sz="2200" dirty="0" smtClean="0">
                <a:solidFill>
                  <a:prstClr val="black"/>
                </a:solidFill>
              </a:rPr>
              <a:t>Εναλλακτικά, </a:t>
            </a:r>
            <a:r>
              <a:rPr lang="el-GR" sz="2200" dirty="0">
                <a:solidFill>
                  <a:prstClr val="black"/>
                </a:solidFill>
              </a:rPr>
              <a:t>μπορεί να χρησιμοποιηθεί κάποια άλλη μέθοδος υπολογισμού της πολυπλοκότητας μιας </a:t>
            </a:r>
            <a:r>
              <a:rPr lang="el-GR" sz="2200" dirty="0" smtClean="0">
                <a:solidFill>
                  <a:prstClr val="black"/>
                </a:solidFill>
              </a:rPr>
              <a:t>κλάσης, </a:t>
            </a:r>
            <a:r>
              <a:rPr lang="el-GR" sz="2200" dirty="0">
                <a:solidFill>
                  <a:prstClr val="black"/>
                </a:solidFill>
              </a:rPr>
              <a:t>όπως για παράδειγμα η μετρική της κυκλωματικής πολυπλοκότητας του</a:t>
            </a:r>
            <a:r>
              <a:rPr lang="en-US" sz="2200" dirty="0">
                <a:solidFill>
                  <a:prstClr val="black"/>
                </a:solidFill>
              </a:rPr>
              <a:t> </a:t>
            </a:r>
            <a:r>
              <a:rPr lang="en-US" sz="2200" i="1" dirty="0">
                <a:solidFill>
                  <a:prstClr val="black"/>
                </a:solidFill>
              </a:rPr>
              <a:t>McCabe</a:t>
            </a:r>
            <a:r>
              <a:rPr lang="el-GR" sz="2200" dirty="0" smtClean="0">
                <a:solidFill>
                  <a:prstClr val="black"/>
                </a:solidFill>
              </a:rPr>
              <a:t>.</a:t>
            </a:r>
            <a:endParaRPr lang="el-GR" sz="2200" dirty="0">
              <a:solidFill>
                <a:prstClr val="black"/>
              </a:solidFill>
            </a:endParaRPr>
          </a:p>
          <a:p>
            <a:pPr marL="948690" lvl="2" indent="-274320">
              <a:spcBef>
                <a:spcPts val="0"/>
              </a:spcBef>
              <a:spcAft>
                <a:spcPts val="600"/>
              </a:spcAft>
              <a:buClr>
                <a:srgbClr val="777777"/>
              </a:buClr>
              <a:buSzPct val="100000"/>
              <a:buFont typeface="Wingdings 2"/>
              <a:buChar char=""/>
            </a:pPr>
            <a:r>
              <a:rPr lang="el-GR" sz="2000" dirty="0">
                <a:solidFill>
                  <a:prstClr val="black"/>
                </a:solidFill>
              </a:rPr>
              <a:t>Για παράδειγμα το</a:t>
            </a:r>
            <a:r>
              <a:rPr lang="el-GR" sz="2000" i="1" dirty="0">
                <a:solidFill>
                  <a:prstClr val="black"/>
                </a:solidFill>
              </a:rPr>
              <a:t> </a:t>
            </a:r>
            <a:r>
              <a:rPr lang="en-US" sz="2000" i="1" dirty="0">
                <a:solidFill>
                  <a:prstClr val="black"/>
                </a:solidFill>
                <a:hlinkClick r:id="rId3" tooltip="Μετάβαση στο plugin"/>
              </a:rPr>
              <a:t>Eclipse metrics plugin</a:t>
            </a:r>
            <a:r>
              <a:rPr lang="el-GR" sz="2000" i="1" dirty="0">
                <a:solidFill>
                  <a:prstClr val="black"/>
                </a:solidFill>
                <a:hlinkClick r:id="rId3" tooltip="Μετάβαση στο plugin"/>
              </a:rPr>
              <a:t> </a:t>
            </a:r>
            <a:r>
              <a:rPr lang="el-GR" sz="2000" dirty="0" smtClean="0">
                <a:solidFill>
                  <a:prstClr val="black"/>
                </a:solidFill>
              </a:rPr>
              <a:t>που </a:t>
            </a:r>
            <a:r>
              <a:rPr lang="el-GR" sz="2000" dirty="0">
                <a:solidFill>
                  <a:prstClr val="black"/>
                </a:solidFill>
              </a:rPr>
              <a:t>θα χρησιμοποιήσουμε </a:t>
            </a:r>
            <a:r>
              <a:rPr lang="el-GR" sz="2000" dirty="0" smtClean="0">
                <a:solidFill>
                  <a:prstClr val="black"/>
                </a:solidFill>
              </a:rPr>
              <a:t>στην ενότητα αυτή, </a:t>
            </a:r>
            <a:r>
              <a:rPr lang="el-GR" sz="2000" dirty="0">
                <a:solidFill>
                  <a:prstClr val="black"/>
                </a:solidFill>
              </a:rPr>
              <a:t>υπολογίζει το</a:t>
            </a:r>
            <a:r>
              <a:rPr lang="en-US" sz="2000" dirty="0">
                <a:solidFill>
                  <a:prstClr val="black"/>
                </a:solidFill>
              </a:rPr>
              <a:t> </a:t>
            </a:r>
            <a:r>
              <a:rPr lang="en-US" sz="2000" i="1" dirty="0">
                <a:solidFill>
                  <a:prstClr val="black"/>
                </a:solidFill>
              </a:rPr>
              <a:t>WMC</a:t>
            </a:r>
            <a:r>
              <a:rPr lang="en-US" sz="2000" dirty="0">
                <a:solidFill>
                  <a:prstClr val="black"/>
                </a:solidFill>
              </a:rPr>
              <a:t> </a:t>
            </a:r>
            <a:r>
              <a:rPr lang="el-GR" sz="2000" dirty="0">
                <a:solidFill>
                  <a:prstClr val="black"/>
                </a:solidFill>
              </a:rPr>
              <a:t>ως το άθροισμα της κυκλωματικής πολυπλοκότητας του </a:t>
            </a:r>
            <a:r>
              <a:rPr lang="en-US" sz="2000" i="1" dirty="0">
                <a:solidFill>
                  <a:prstClr val="black"/>
                </a:solidFill>
                <a:hlinkClick r:id="rId4" tooltip="Μετάβαση στην μετρική mc cabe"/>
              </a:rPr>
              <a:t>McCabe</a:t>
            </a:r>
            <a:r>
              <a:rPr lang="en-US" sz="2000" dirty="0">
                <a:solidFill>
                  <a:prstClr val="black"/>
                </a:solidFill>
              </a:rPr>
              <a:t> </a:t>
            </a:r>
            <a:r>
              <a:rPr lang="el-GR" sz="2000" dirty="0">
                <a:solidFill>
                  <a:prstClr val="black"/>
                </a:solidFill>
              </a:rPr>
              <a:t>για κάθε </a:t>
            </a:r>
            <a:r>
              <a:rPr lang="el-GR" sz="2000" dirty="0" smtClean="0">
                <a:solidFill>
                  <a:prstClr val="black"/>
                </a:solidFill>
              </a:rPr>
              <a:t>κλάση</a:t>
            </a:r>
            <a:r>
              <a:rPr lang="en-US" sz="2000" dirty="0" smtClean="0">
                <a:solidFill>
                  <a:prstClr val="black"/>
                </a:solidFill>
              </a:rPr>
              <a:t>.</a:t>
            </a:r>
            <a:endParaRPr lang="en-US" sz="2000" dirty="0">
              <a:solidFill>
                <a:prstClr val="black"/>
              </a:solidFill>
            </a:endParaRPr>
          </a:p>
          <a:p>
            <a:pPr marL="274320" lvl="0" indent="-274320">
              <a:spcBef>
                <a:spcPts val="0"/>
              </a:spcBef>
              <a:spcAft>
                <a:spcPts val="400"/>
              </a:spcAft>
              <a:buClr>
                <a:srgbClr val="C00000"/>
              </a:buClr>
              <a:buSzPct val="100000"/>
              <a:buFont typeface="Wingdings 2"/>
              <a:buChar char=""/>
            </a:pPr>
            <a:r>
              <a:rPr lang="el-GR" sz="2200" dirty="0">
                <a:solidFill>
                  <a:prstClr val="black"/>
                </a:solidFill>
              </a:rPr>
              <a:t>Ποιοτικές επιδράσεις </a:t>
            </a:r>
            <a:r>
              <a:rPr lang="el-GR" sz="2400" dirty="0">
                <a:solidFill>
                  <a:prstClr val="black"/>
                </a:solidFill>
              </a:rPr>
              <a:t>[</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r>
              <a:rPr lang="el-GR" sz="2200" dirty="0">
                <a:solidFill>
                  <a:prstClr val="black"/>
                </a:solidFill>
              </a:rPr>
              <a:t>:</a:t>
            </a:r>
          </a:p>
          <a:p>
            <a:pPr marL="948690" lvl="2" indent="-274320">
              <a:spcBef>
                <a:spcPts val="0"/>
              </a:spcBef>
              <a:spcAft>
                <a:spcPts val="200"/>
              </a:spcAft>
              <a:buClr>
                <a:srgbClr val="777777"/>
              </a:buClr>
              <a:buSzPct val="100000"/>
              <a:buFont typeface="Wingdings 2"/>
              <a:buChar char=""/>
            </a:pPr>
            <a:r>
              <a:rPr lang="el-GR" sz="2000" dirty="0">
                <a:solidFill>
                  <a:prstClr val="black"/>
                </a:solidFill>
              </a:rPr>
              <a:t>Υψηλές </a:t>
            </a:r>
            <a:r>
              <a:rPr lang="el-GR" sz="2000" dirty="0" smtClean="0">
                <a:solidFill>
                  <a:prstClr val="black"/>
                </a:solidFill>
              </a:rPr>
              <a:t>τιμές, </a:t>
            </a:r>
            <a:r>
              <a:rPr lang="el-GR" sz="2000" dirty="0">
                <a:solidFill>
                  <a:prstClr val="black"/>
                </a:solidFill>
              </a:rPr>
              <a:t>είναι ενδεικτικές προβλημάτων στην συντήρηση κλάσεων</a:t>
            </a:r>
            <a:r>
              <a:rPr lang="en-US" sz="2000" dirty="0">
                <a:solidFill>
                  <a:prstClr val="black"/>
                </a:solidFill>
              </a:rPr>
              <a:t>.</a:t>
            </a:r>
          </a:p>
          <a:p>
            <a:pPr marL="948690" lvl="2" indent="-274320">
              <a:spcBef>
                <a:spcPts val="0"/>
              </a:spcBef>
              <a:buClr>
                <a:srgbClr val="777777"/>
              </a:buClr>
              <a:buSzPct val="100000"/>
              <a:buFont typeface="Wingdings 2"/>
              <a:buChar char=""/>
            </a:pPr>
            <a:r>
              <a:rPr lang="el-GR" sz="2000" dirty="0">
                <a:solidFill>
                  <a:prstClr val="black"/>
                </a:solidFill>
              </a:rPr>
              <a:t>Υψηλές </a:t>
            </a:r>
            <a:r>
              <a:rPr lang="el-GR" sz="2000" dirty="0" smtClean="0">
                <a:solidFill>
                  <a:prstClr val="black"/>
                </a:solidFill>
              </a:rPr>
              <a:t>τιμές, </a:t>
            </a:r>
            <a:r>
              <a:rPr lang="el-GR" sz="2000" dirty="0">
                <a:solidFill>
                  <a:prstClr val="black"/>
                </a:solidFill>
              </a:rPr>
              <a:t>καθιστούν δυσκολότερη την επαναχρησιμοποίηση</a:t>
            </a:r>
            <a:r>
              <a:rPr lang="en-US" sz="2000" dirty="0" smtClean="0">
                <a:solidFill>
                  <a:prstClr val="black"/>
                </a:solidFill>
              </a:rPr>
              <a:t>.</a:t>
            </a:r>
            <a:endParaRPr lang="en-US" sz="20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592229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solidFill>
                  <a:schemeClr val="tx1">
                    <a:lumMod val="75000"/>
                    <a:lumOff val="25000"/>
                  </a:schemeClr>
                </a:solidFill>
              </a:rPr>
              <a:t>Depth of Inheritance Tree (DIT)</a:t>
            </a:r>
            <a:endParaRPr lang="en-US" b="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274320" lvl="0" indent="-274320">
              <a:spcBef>
                <a:spcPts val="0"/>
              </a:spcBef>
              <a:spcAft>
                <a:spcPts val="600"/>
              </a:spcAft>
              <a:buClr>
                <a:srgbClr val="C00000"/>
              </a:buClr>
              <a:buSzPct val="100000"/>
              <a:buFont typeface="Wingdings 2"/>
              <a:buChar char=""/>
            </a:pPr>
            <a:r>
              <a:rPr lang="el-GR" sz="2400" dirty="0">
                <a:solidFill>
                  <a:prstClr val="black"/>
                </a:solidFill>
              </a:rPr>
              <a:t>Το βάθος της κληρονομικότητας της κάθε κλάσης στην ιεραρχία κληρονομικότητας. Στη περίπτωση της </a:t>
            </a:r>
            <a:r>
              <a:rPr lang="el-GR" sz="2400" i="1" dirty="0" err="1" smtClean="0">
                <a:solidFill>
                  <a:prstClr val="black"/>
                </a:solidFill>
              </a:rPr>
              <a:t>Java</a:t>
            </a:r>
            <a:r>
              <a:rPr lang="el-GR" sz="2400" dirty="0" smtClean="0">
                <a:solidFill>
                  <a:prstClr val="black"/>
                </a:solidFill>
              </a:rPr>
              <a:t>, </a:t>
            </a:r>
            <a:r>
              <a:rPr lang="el-GR" sz="2400" dirty="0">
                <a:solidFill>
                  <a:prstClr val="black"/>
                </a:solidFill>
              </a:rPr>
              <a:t>το </a:t>
            </a:r>
            <a:r>
              <a:rPr lang="el-GR" sz="2400" i="1" dirty="0">
                <a:solidFill>
                  <a:prstClr val="black"/>
                </a:solidFill>
              </a:rPr>
              <a:t>DIT</a:t>
            </a:r>
            <a:r>
              <a:rPr lang="el-GR" sz="2400" dirty="0">
                <a:solidFill>
                  <a:prstClr val="black"/>
                </a:solidFill>
              </a:rPr>
              <a:t> είναι τουλάχιστον </a:t>
            </a:r>
            <a:r>
              <a:rPr lang="el-GR" sz="2400" dirty="0" smtClean="0">
                <a:solidFill>
                  <a:prstClr val="black"/>
                </a:solidFill>
              </a:rPr>
              <a:t>1, </a:t>
            </a:r>
            <a:r>
              <a:rPr lang="el-GR" sz="2400" dirty="0">
                <a:solidFill>
                  <a:prstClr val="black"/>
                </a:solidFill>
              </a:rPr>
              <a:t>αφού όλες οι κλάσεις κληρονομούν από την </a:t>
            </a:r>
            <a:r>
              <a:rPr lang="el-GR" sz="2400" i="1" dirty="0" err="1">
                <a:solidFill>
                  <a:prstClr val="black"/>
                </a:solidFill>
              </a:rPr>
              <a:t>java.lang.Object</a:t>
            </a:r>
            <a:r>
              <a:rPr lang="el-GR" sz="2400" dirty="0">
                <a:solidFill>
                  <a:prstClr val="black"/>
                </a:solidFill>
              </a:rPr>
              <a:t>. Αυτό ισχύει και για άλλες γλώσσες όπως η </a:t>
            </a:r>
            <a:r>
              <a:rPr lang="el-GR" sz="2400" i="1" dirty="0">
                <a:solidFill>
                  <a:prstClr val="black"/>
                </a:solidFill>
              </a:rPr>
              <a:t>C#</a:t>
            </a:r>
            <a:r>
              <a:rPr lang="el-GR" sz="2400" dirty="0">
                <a:solidFill>
                  <a:prstClr val="black"/>
                </a:solidFill>
              </a:rPr>
              <a:t>.</a:t>
            </a:r>
          </a:p>
          <a:p>
            <a:pPr marL="274320" lvl="0" indent="-274320">
              <a:spcBef>
                <a:spcPts val="0"/>
              </a:spcBef>
              <a:spcAft>
                <a:spcPts val="300"/>
              </a:spcAft>
              <a:buClr>
                <a:srgbClr val="C00000"/>
              </a:buClr>
              <a:buSzPct val="100000"/>
              <a:buFont typeface="Wingdings 2"/>
              <a:buChar char=""/>
            </a:pPr>
            <a:r>
              <a:rPr lang="el-GR" sz="2400" dirty="0">
                <a:solidFill>
                  <a:prstClr val="black"/>
                </a:solidFill>
              </a:rPr>
              <a:t>Ποιοτικές επιδράσεις [</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p>
          <a:p>
            <a:pPr marL="948690" lvl="2" indent="-274320">
              <a:spcBef>
                <a:spcPts val="0"/>
              </a:spcBef>
              <a:spcAft>
                <a:spcPts val="200"/>
              </a:spcAft>
              <a:buClr>
                <a:srgbClr val="777777"/>
              </a:buClr>
              <a:buSzPct val="100000"/>
              <a:buFont typeface="Wingdings 2"/>
              <a:buChar char=""/>
            </a:pPr>
            <a:r>
              <a:rPr lang="el-GR" sz="2200" dirty="0">
                <a:solidFill>
                  <a:prstClr val="black"/>
                </a:solidFill>
              </a:rPr>
              <a:t>Υψηλές </a:t>
            </a:r>
            <a:r>
              <a:rPr lang="el-GR" sz="2200" dirty="0" smtClean="0">
                <a:solidFill>
                  <a:prstClr val="black"/>
                </a:solidFill>
              </a:rPr>
              <a:t>τιμές, </a:t>
            </a:r>
            <a:r>
              <a:rPr lang="el-GR" sz="2200" dirty="0">
                <a:solidFill>
                  <a:prstClr val="black"/>
                </a:solidFill>
              </a:rPr>
              <a:t>σημαίνουν πως η κλάση κληρονομεί περισσότερες </a:t>
            </a:r>
            <a:r>
              <a:rPr lang="el-GR" sz="2200" dirty="0" smtClean="0">
                <a:solidFill>
                  <a:prstClr val="black"/>
                </a:solidFill>
              </a:rPr>
              <a:t>λειτουργίες, </a:t>
            </a:r>
            <a:r>
              <a:rPr lang="el-GR" sz="2200" dirty="0">
                <a:solidFill>
                  <a:prstClr val="black"/>
                </a:solidFill>
              </a:rPr>
              <a:t>και είναι δυσκολότερο να προβλεφθεί η συμπεριφορά της.</a:t>
            </a:r>
          </a:p>
          <a:p>
            <a:pPr marL="948690" lvl="2" indent="-274320">
              <a:spcBef>
                <a:spcPts val="0"/>
              </a:spcBef>
              <a:buClr>
                <a:srgbClr val="777777"/>
              </a:buClr>
              <a:buSzPct val="100000"/>
              <a:buFont typeface="Wingdings 2"/>
              <a:buChar char=""/>
            </a:pPr>
            <a:r>
              <a:rPr lang="el-GR" sz="2200" dirty="0">
                <a:solidFill>
                  <a:prstClr val="black"/>
                </a:solidFill>
              </a:rPr>
              <a:t>Υψηλές </a:t>
            </a:r>
            <a:r>
              <a:rPr lang="el-GR" sz="2200" dirty="0" smtClean="0">
                <a:solidFill>
                  <a:prstClr val="black"/>
                </a:solidFill>
              </a:rPr>
              <a:t>τιμές, </a:t>
            </a:r>
            <a:r>
              <a:rPr lang="el-GR" sz="2200" dirty="0">
                <a:solidFill>
                  <a:prstClr val="black"/>
                </a:solidFill>
              </a:rPr>
              <a:t>καθιστούν δυσκολότερη την κατανόηση της </a:t>
            </a:r>
            <a:r>
              <a:rPr lang="el-GR" sz="2200" dirty="0" smtClean="0">
                <a:solidFill>
                  <a:prstClr val="black"/>
                </a:solidFill>
              </a:rPr>
              <a:t>σχεδίασης, </a:t>
            </a:r>
            <a:r>
              <a:rPr lang="el-GR" sz="2200" dirty="0">
                <a:solidFill>
                  <a:prstClr val="black"/>
                </a:solidFill>
              </a:rPr>
              <a:t>γιατί εμπλέκονται περισσότερες κλάσεις με περισσότερες μεθόδους.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3290433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tx1">
                    <a:lumMod val="75000"/>
                    <a:lumOff val="25000"/>
                  </a:schemeClr>
                </a:solidFill>
              </a:rPr>
              <a:t>Number</a:t>
            </a:r>
            <a:r>
              <a:rPr lang="el-GR" b="1" dirty="0" smtClean="0">
                <a:solidFill>
                  <a:schemeClr val="tx1">
                    <a:lumMod val="75000"/>
                    <a:lumOff val="25000"/>
                  </a:schemeClr>
                </a:solidFill>
              </a:rPr>
              <a:t> </a:t>
            </a:r>
            <a:r>
              <a:rPr lang="el-GR" b="1" dirty="0" err="1" smtClean="0">
                <a:solidFill>
                  <a:schemeClr val="tx1">
                    <a:lumMod val="75000"/>
                    <a:lumOff val="25000"/>
                  </a:schemeClr>
                </a:solidFill>
              </a:rPr>
              <a:t>of</a:t>
            </a:r>
            <a:r>
              <a:rPr lang="el-GR" b="1" dirty="0" smtClean="0">
                <a:solidFill>
                  <a:schemeClr val="tx1">
                    <a:lumMod val="75000"/>
                    <a:lumOff val="25000"/>
                  </a:schemeClr>
                </a:solidFill>
              </a:rPr>
              <a:t> </a:t>
            </a:r>
            <a:r>
              <a:rPr lang="el-GR" b="1" dirty="0" err="1" smtClean="0">
                <a:solidFill>
                  <a:schemeClr val="tx1">
                    <a:lumMod val="75000"/>
                    <a:lumOff val="25000"/>
                  </a:schemeClr>
                </a:solidFill>
              </a:rPr>
              <a:t>Children</a:t>
            </a:r>
            <a:r>
              <a:rPr lang="el-GR" b="1" dirty="0" smtClean="0">
                <a:solidFill>
                  <a:schemeClr val="tx1">
                    <a:lumMod val="75000"/>
                    <a:lumOff val="25000"/>
                  </a:schemeClr>
                </a:solidFill>
              </a:rPr>
              <a:t> (NOC)</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274320" lvl="0" indent="-274320">
              <a:spcBef>
                <a:spcPts val="0"/>
              </a:spcBef>
              <a:spcAft>
                <a:spcPts val="2400"/>
              </a:spcAft>
              <a:buClr>
                <a:srgbClr val="C00000"/>
              </a:buClr>
              <a:buSzPct val="100000"/>
              <a:buFont typeface="Wingdings 2"/>
              <a:buChar char=""/>
            </a:pPr>
            <a:r>
              <a:rPr lang="el-GR" sz="2400" dirty="0">
                <a:solidFill>
                  <a:prstClr val="black"/>
                </a:solidFill>
              </a:rPr>
              <a:t>Το πλήθος των άμεσων απογόνων μιας κλάσης.</a:t>
            </a:r>
          </a:p>
          <a:p>
            <a:pPr marL="274320" lvl="0" indent="-274320">
              <a:spcBef>
                <a:spcPts val="0"/>
              </a:spcBef>
              <a:spcAft>
                <a:spcPts val="1200"/>
              </a:spcAft>
              <a:buClr>
                <a:srgbClr val="C00000"/>
              </a:buClr>
              <a:buSzPct val="100000"/>
              <a:buFont typeface="Wingdings 2"/>
              <a:buChar char=""/>
            </a:pPr>
            <a:r>
              <a:rPr lang="el-GR" sz="2400" dirty="0">
                <a:solidFill>
                  <a:prstClr val="black"/>
                </a:solidFill>
              </a:rPr>
              <a:t>Ποιοτικές επιδράσεις [</a:t>
            </a:r>
            <a:r>
              <a:rPr lang="en-US" sz="2400" i="1" dirty="0" err="1">
                <a:solidFill>
                  <a:prstClr val="black"/>
                </a:solidFill>
              </a:rPr>
              <a:t>Chidamber</a:t>
            </a:r>
            <a:r>
              <a:rPr lang="en-US" sz="2400" i="1" dirty="0">
                <a:solidFill>
                  <a:prstClr val="black"/>
                </a:solidFill>
              </a:rPr>
              <a:t> </a:t>
            </a:r>
            <a:r>
              <a:rPr lang="el-GR" sz="2400" i="1" dirty="0">
                <a:solidFill>
                  <a:prstClr val="black"/>
                </a:solidFill>
              </a:rPr>
              <a:t>&amp; </a:t>
            </a:r>
            <a:r>
              <a:rPr lang="en-US" sz="2400" i="1" dirty="0" err="1">
                <a:solidFill>
                  <a:prstClr val="black"/>
                </a:solidFill>
              </a:rPr>
              <a:t>Kemerer</a:t>
            </a:r>
            <a:r>
              <a:rPr lang="el-GR" sz="2400" dirty="0">
                <a:solidFill>
                  <a:prstClr val="black"/>
                </a:solidFill>
              </a:rPr>
              <a:t>]:</a:t>
            </a:r>
          </a:p>
          <a:p>
            <a:pPr marL="948690" lvl="2" indent="-274320">
              <a:spcBef>
                <a:spcPts val="0"/>
              </a:spcBef>
              <a:spcAft>
                <a:spcPts val="600"/>
              </a:spcAft>
              <a:buClr>
                <a:srgbClr val="777777"/>
              </a:buClr>
              <a:buSzPct val="100000"/>
              <a:buFont typeface="Wingdings 2"/>
              <a:buChar char=""/>
            </a:pPr>
            <a:r>
              <a:rPr lang="el-GR" sz="2000" dirty="0">
                <a:solidFill>
                  <a:prstClr val="black"/>
                </a:solidFill>
              </a:rPr>
              <a:t>Ενδέχεται να σημαίνει λάθος στην χρήση του μηχανισμού της κληρονομικότητας.</a:t>
            </a:r>
          </a:p>
          <a:p>
            <a:pPr marL="948690" lvl="2" indent="-274320">
              <a:spcBef>
                <a:spcPts val="0"/>
              </a:spcBef>
              <a:spcAft>
                <a:spcPts val="600"/>
              </a:spcAft>
              <a:buClr>
                <a:srgbClr val="777777"/>
              </a:buClr>
              <a:buSzPct val="100000"/>
              <a:buFont typeface="Wingdings 2"/>
              <a:buChar char=""/>
            </a:pPr>
            <a:r>
              <a:rPr lang="el-GR" sz="2000" dirty="0">
                <a:solidFill>
                  <a:prstClr val="black"/>
                </a:solidFill>
              </a:rPr>
              <a:t>Αν μία κλάση έχει πολλά </a:t>
            </a:r>
            <a:r>
              <a:rPr lang="el-GR" sz="2000" dirty="0" smtClean="0">
                <a:solidFill>
                  <a:prstClr val="black"/>
                </a:solidFill>
              </a:rPr>
              <a:t>παιδιά, </a:t>
            </a:r>
            <a:r>
              <a:rPr lang="el-GR" sz="2000" dirty="0">
                <a:solidFill>
                  <a:prstClr val="black"/>
                </a:solidFill>
              </a:rPr>
              <a:t>θα χρειαστεί περισσότερος και περισσότερο προσεκτικός έλεγχος των μεθόδων </a:t>
            </a:r>
            <a:r>
              <a:rPr lang="el-GR" sz="2000" dirty="0" smtClean="0">
                <a:solidFill>
                  <a:prstClr val="black"/>
                </a:solidFill>
              </a:rPr>
              <a:t>της, μιας </a:t>
            </a:r>
            <a:r>
              <a:rPr lang="el-GR" sz="2000" dirty="0">
                <a:solidFill>
                  <a:prstClr val="black"/>
                </a:solidFill>
              </a:rPr>
              <a:t>και αυτές μέσω της </a:t>
            </a:r>
            <a:r>
              <a:rPr lang="el-GR" sz="2000" dirty="0" smtClean="0">
                <a:solidFill>
                  <a:prstClr val="black"/>
                </a:solidFill>
              </a:rPr>
              <a:t>κληρονομικότητας </a:t>
            </a:r>
            <a:r>
              <a:rPr lang="el-GR" sz="2000" dirty="0">
                <a:solidFill>
                  <a:prstClr val="black"/>
                </a:solidFill>
              </a:rPr>
              <a:t>ανήκουν σε όλα τα παιδιά της </a:t>
            </a:r>
            <a:r>
              <a:rPr lang="el-GR" sz="2000" dirty="0" smtClean="0">
                <a:solidFill>
                  <a:prstClr val="black"/>
                </a:solidFill>
              </a:rPr>
              <a:t>κλάσης, </a:t>
            </a:r>
            <a:r>
              <a:rPr lang="el-GR" sz="2000" dirty="0">
                <a:solidFill>
                  <a:prstClr val="black"/>
                </a:solidFill>
              </a:rPr>
              <a:t>και επομένως έχουν αυξημένη σημασία.</a:t>
            </a:r>
          </a:p>
          <a:p>
            <a:pPr marL="948690" lvl="2" indent="-274320">
              <a:spcBef>
                <a:spcPts val="0"/>
              </a:spcBef>
              <a:buClr>
                <a:srgbClr val="777777"/>
              </a:buClr>
              <a:buSzPct val="100000"/>
              <a:buFont typeface="Wingdings 2"/>
              <a:buChar char=""/>
            </a:pPr>
            <a:r>
              <a:rPr lang="el-GR" sz="2000" dirty="0">
                <a:solidFill>
                  <a:prstClr val="black"/>
                </a:solidFill>
              </a:rPr>
              <a:t>Ένα θετικό στοιχείο είναι πως υψηλές τιμές για το </a:t>
            </a:r>
            <a:r>
              <a:rPr lang="en-US" sz="2000" i="1" dirty="0" smtClean="0">
                <a:solidFill>
                  <a:prstClr val="black"/>
                </a:solidFill>
              </a:rPr>
              <a:t>NOC</a:t>
            </a:r>
            <a:r>
              <a:rPr lang="el-GR" sz="2000" dirty="0" smtClean="0">
                <a:solidFill>
                  <a:prstClr val="black"/>
                </a:solidFill>
              </a:rPr>
              <a:t>,</a:t>
            </a:r>
            <a:r>
              <a:rPr lang="en-US" sz="2000" i="1" dirty="0" smtClean="0">
                <a:solidFill>
                  <a:prstClr val="black"/>
                </a:solidFill>
              </a:rPr>
              <a:t> </a:t>
            </a:r>
            <a:r>
              <a:rPr lang="el-GR" sz="2000" dirty="0">
                <a:solidFill>
                  <a:prstClr val="black"/>
                </a:solidFill>
              </a:rPr>
              <a:t>ενδεχομένως σημαίνουν μεγαλύτερες πιθανότητες επαναχρησιμοποίησης μιας κλάσης</a:t>
            </a:r>
            <a:r>
              <a:rPr lang="el-GR" sz="2000" dirty="0" smtClean="0">
                <a:solidFill>
                  <a:prstClr val="black"/>
                </a:solidFill>
              </a:rPr>
              <a:t>.</a:t>
            </a:r>
            <a:endParaRPr lang="el-GR" sz="20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Μετρικές Ποιότητας Κώδικα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A9489E0-9BB4-4BB0-893E-8F2A95C0CA48}"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5240445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8:06:38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12,5,6,"/>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6,7,9,4,5,8,"/>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9,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F8EF0953-2B37-4466-A426-25E72BC0631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119</TotalTime>
  <Words>1636</Words>
  <Application>Microsoft Office PowerPoint</Application>
  <PresentationFormat>Προβολή στην οθόνη (4:3)</PresentationFormat>
  <Paragraphs>139</Paragraphs>
  <Slides>21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Θέμα του Office</vt:lpstr>
      <vt:lpstr>Ποιότητα Λογισμικού</vt:lpstr>
      <vt:lpstr>Άδειες χρήσης </vt:lpstr>
      <vt:lpstr>Χρηματοδότηση </vt:lpstr>
      <vt:lpstr>Περιεχόμενα ενότητας</vt:lpstr>
      <vt:lpstr>Μετρικές κώδικα</vt:lpstr>
      <vt:lpstr>Μετρικές του Chidamber και Kemerer</vt:lpstr>
      <vt:lpstr>Weighted Methods per Class (WMC)</vt:lpstr>
      <vt:lpstr>Depth of Inheritance Tree (DIT)</vt:lpstr>
      <vt:lpstr>Number of Children (NOC)</vt:lpstr>
      <vt:lpstr>Coupling Between Objects (CBO)</vt:lpstr>
      <vt:lpstr>Response set For a Class (RFC)</vt:lpstr>
      <vt:lpstr>Lack of Co­hesion of Methods (LCOM)</vt:lpstr>
      <vt:lpstr>Eclipse Metrics Plugin</vt:lpstr>
      <vt:lpstr>Εγκατάσταση του προσθέτου</vt:lpstr>
      <vt:lpstr>Δοκιμή του πρόσθετου</vt:lpstr>
      <vt:lpstr>Ενεργοποίηση συλλογής μετρικών</vt:lpstr>
      <vt:lpstr>Εμφάνιση μετρικών (1 από 2)</vt:lpstr>
      <vt:lpstr>Εμφάνιση μετρικών (2 από 2)</vt:lpstr>
      <vt:lpstr>Κτίσιμο του έργου για τον υπολογισμό των μετρικών</vt:lpstr>
      <vt:lpstr>Όρια μετρικών</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Μετρικές Ποιότητας Κώδικα</dc:subject>
  <dc:creator>Κακαρόντζας Γεώργιος</dc:creator>
  <cp:keywords>Μετρικές Ποιότητας Λογισμικού</cp:keywords>
  <dc:description>Μετρικές Ποιότητας Λογισμικού και η σημασία τους για την εξέλιξη και την συντήρηση του λογισμικού.</dc:description>
  <cp:lastModifiedBy>user</cp:lastModifiedBy>
  <cp:revision>51</cp:revision>
  <dcterms:created xsi:type="dcterms:W3CDTF">2013-12-12T09:57:41Z</dcterms:created>
  <dcterms:modified xsi:type="dcterms:W3CDTF">2014-03-03T18:06:43Z</dcterms:modified>
  <cp:category>Εκπαιδευτικό υλικό</cp:category>
  <cp:contentStatus>Τελικό</cp:contentStatus>
</cp:coreProperties>
</file>