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57" r:id="rId5"/>
    <p:sldId id="258" r:id="rId6"/>
    <p:sldId id="261" r:id="rId7"/>
    <p:sldId id="260" r:id="rId8"/>
    <p:sldId id="263" r:id="rId9"/>
    <p:sldId id="276" r:id="rId10"/>
    <p:sldId id="262" r:id="rId11"/>
    <p:sldId id="264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7" r:id="rId21"/>
    <p:sldId id="274" r:id="rId22"/>
    <p:sldId id="278" r:id="rId23"/>
    <p:sldId id="275" r:id="rId24"/>
    <p:sldId id="279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47F0-5001-429F-814A-0E48E602A624}" type="datetimeFigureOut">
              <a:rPr lang="el-GR" smtClean="0"/>
              <a:pPr/>
              <a:t>10/2/2015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1F3-49CA-48BD-9F73-78EA8FAD0AA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7475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47F0-5001-429F-814A-0E48E602A624}" type="datetimeFigureOut">
              <a:rPr lang="el-GR" smtClean="0"/>
              <a:pPr/>
              <a:t>10/2/2015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1F3-49CA-48BD-9F73-78EA8FAD0AA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2081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47F0-5001-429F-814A-0E48E602A624}" type="datetimeFigureOut">
              <a:rPr lang="el-GR" smtClean="0"/>
              <a:pPr/>
              <a:t>10/2/2015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1F3-49CA-48BD-9F73-78EA8FAD0AA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1818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47F0-5001-429F-814A-0E48E602A624}" type="datetimeFigureOut">
              <a:rPr lang="el-GR" smtClean="0"/>
              <a:pPr/>
              <a:t>10/2/2015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1F3-49CA-48BD-9F73-78EA8FAD0AA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2562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47F0-5001-429F-814A-0E48E602A624}" type="datetimeFigureOut">
              <a:rPr lang="el-GR" smtClean="0"/>
              <a:pPr/>
              <a:t>10/2/2015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1F3-49CA-48BD-9F73-78EA8FAD0AA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2661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47F0-5001-429F-814A-0E48E602A624}" type="datetimeFigureOut">
              <a:rPr lang="el-GR" smtClean="0"/>
              <a:pPr/>
              <a:t>10/2/2015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1F3-49CA-48BD-9F73-78EA8FAD0AA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2794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47F0-5001-429F-814A-0E48E602A624}" type="datetimeFigureOut">
              <a:rPr lang="el-GR" smtClean="0"/>
              <a:pPr/>
              <a:t>10/2/2015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1F3-49CA-48BD-9F73-78EA8FAD0AA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4015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47F0-5001-429F-814A-0E48E602A624}" type="datetimeFigureOut">
              <a:rPr lang="el-GR" smtClean="0"/>
              <a:pPr/>
              <a:t>10/2/2015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1F3-49CA-48BD-9F73-78EA8FAD0AA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0259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47F0-5001-429F-814A-0E48E602A624}" type="datetimeFigureOut">
              <a:rPr lang="el-GR" smtClean="0"/>
              <a:pPr/>
              <a:t>10/2/2015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1F3-49CA-48BD-9F73-78EA8FAD0AA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5942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47F0-5001-429F-814A-0E48E602A624}" type="datetimeFigureOut">
              <a:rPr lang="el-GR" smtClean="0"/>
              <a:pPr/>
              <a:t>10/2/2015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1F3-49CA-48BD-9F73-78EA8FAD0AA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1194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47F0-5001-429F-814A-0E48E602A624}" type="datetimeFigureOut">
              <a:rPr lang="el-GR" smtClean="0"/>
              <a:pPr/>
              <a:t>10/2/2015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1F3-49CA-48BD-9F73-78EA8FAD0AA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3482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947F0-5001-429F-814A-0E48E602A624}" type="datetimeFigureOut">
              <a:rPr lang="el-GR" smtClean="0"/>
              <a:pPr/>
              <a:t>10/2/2015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AE1F3-49CA-48BD-9F73-78EA8FAD0AA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6317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47E67-1DAD-4501-B970-69B10E524940}" type="slidenum">
              <a:rPr lang="el-G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>
              <a:latin typeface="Arial" charset="0"/>
              <a:cs typeface="Arial" charset="0"/>
            </a:endParaRPr>
          </a:p>
        </p:txBody>
      </p:sp>
      <p:pic>
        <p:nvPicPr>
          <p:cNvPr id="6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6072206"/>
            <a:ext cx="1581685" cy="553393"/>
          </a:xfrm>
          <a:prstGeom prst="rect">
            <a:avLst/>
          </a:prstGeom>
        </p:spPr>
      </p:pic>
      <p:pic>
        <p:nvPicPr>
          <p:cNvPr id="10" name="9 - Εικόνα" descr="Περιγραφή: Λογότυπο-Κεντρικό Μητρώο Ελληνικών Ανοικτών Μαθημάτω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0"/>
            <a:ext cx="128588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928662" y="3071810"/>
            <a:ext cx="7239000" cy="150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Ενότητα 7: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Βιωματική Μάθηση Ενάντια στις Διακρίσεις.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Παράδειγμα ενός Σχεδίου Εργασίας για το Δημοτικό Σχολείο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Διδάσκων: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Χρήστος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Γκόβαρης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Τμήμα: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Παιδαγωγικό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Δημοτικής Εκπαίδευσης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71472" y="14287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Διαπολιτισμική Εκπαίδευση – Θεωρία και Πράξη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789" y="0"/>
            <a:ext cx="497197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18 - Εικόνα" descr="Περιγραφή: 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5786454"/>
            <a:ext cx="450290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- Εικόνα" descr="Περιγραφή: Λογότυπο GUnet.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5857916"/>
            <a:ext cx="1478993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θα μπορούσαμε να κάνουμε στα σχολεία μας;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 algn="just">
              <a:buAutoNum type="arabicPeriod"/>
            </a:pPr>
            <a:r>
              <a:rPr lang="el-GR" b="1" dirty="0" smtClean="0"/>
              <a:t>«Πρώτη ύλη»: </a:t>
            </a:r>
          </a:p>
          <a:p>
            <a:pPr marL="0" indent="0" algn="just">
              <a:buNone/>
            </a:pPr>
            <a:endParaRPr lang="el-GR" u="sng" dirty="0" smtClean="0"/>
          </a:p>
          <a:p>
            <a:pPr algn="just">
              <a:buFont typeface="Wingdings" pitchFamily="2" charset="2"/>
              <a:buChar char="§"/>
            </a:pPr>
            <a:r>
              <a:rPr lang="el-GR" sz="3000" dirty="0" smtClean="0"/>
              <a:t>οι διαφορετικές εμπειρίες των ομάδων (π.χ. εμπειρίες διάκρισης των </a:t>
            </a:r>
            <a:r>
              <a:rPr lang="el-GR" sz="3000" dirty="0" err="1" smtClean="0"/>
              <a:t>ρομά</a:t>
            </a:r>
            <a:r>
              <a:rPr lang="el-GR" sz="3000" dirty="0" smtClean="0"/>
              <a:t> μαθητών), </a:t>
            </a:r>
          </a:p>
          <a:p>
            <a:pPr algn="just">
              <a:buFont typeface="Wingdings" pitchFamily="2" charset="2"/>
              <a:buChar char="§"/>
            </a:pPr>
            <a:r>
              <a:rPr lang="el-GR" sz="3000" dirty="0" smtClean="0"/>
              <a:t>οι αυξημένες ανάγκες ταύτισης με το δημόσιο χώρο (</a:t>
            </a:r>
            <a:r>
              <a:rPr lang="el-GR" sz="3000" dirty="0" err="1" smtClean="0"/>
              <a:t>ρομά</a:t>
            </a:r>
            <a:r>
              <a:rPr lang="el-GR" sz="3000" dirty="0" smtClean="0"/>
              <a:t> μαθητές), </a:t>
            </a:r>
          </a:p>
          <a:p>
            <a:pPr algn="just">
              <a:buFont typeface="Wingdings" pitchFamily="2" charset="2"/>
              <a:buChar char="§"/>
            </a:pPr>
            <a:r>
              <a:rPr lang="el-GR" sz="3000" dirty="0" smtClean="0"/>
              <a:t>Οι διαφορετικές απόψεις αναφορικά με το ερώτημα: «σε ποιον» ανήκει ο δημόσιος χώρος; </a:t>
            </a:r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r>
              <a:rPr lang="el-GR" dirty="0" smtClean="0"/>
              <a:t>2. </a:t>
            </a:r>
            <a:r>
              <a:rPr lang="el-GR" b="1" dirty="0" smtClean="0"/>
              <a:t>Κοινός στόχος για όλους: </a:t>
            </a:r>
          </a:p>
          <a:p>
            <a:pPr algn="just">
              <a:buFont typeface="Wingdings" pitchFamily="2" charset="2"/>
              <a:buChar char="§"/>
            </a:pPr>
            <a:r>
              <a:rPr lang="el-GR" sz="3000" dirty="0" smtClean="0"/>
              <a:t>οικοδόμηση εμπειριών ενεργού πολίτη (μέσα από την αντιπαράθεση και επεξεργασία της «πρώτης ύλης»)</a:t>
            </a:r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r>
              <a:rPr lang="el-GR" dirty="0" smtClean="0"/>
              <a:t>3. </a:t>
            </a:r>
            <a:r>
              <a:rPr lang="el-GR" b="1" dirty="0" smtClean="0"/>
              <a:t>Διδακτικό πλαίσιο:</a:t>
            </a:r>
          </a:p>
          <a:p>
            <a:pPr algn="just">
              <a:buFont typeface="Wingdings" pitchFamily="2" charset="2"/>
              <a:buChar char="§"/>
            </a:pPr>
            <a:r>
              <a:rPr lang="el-GR" dirty="0" smtClean="0"/>
              <a:t>εικονικός αλφαβητισμός.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774863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Εικονικός αλφαβητισμός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Μαθαίνω να </a:t>
            </a:r>
            <a:r>
              <a:rPr lang="el-GR" b="1" dirty="0" smtClean="0">
                <a:solidFill>
                  <a:srgbClr val="C00000"/>
                </a:solidFill>
              </a:rPr>
              <a:t>διαβάζω κριτικά </a:t>
            </a:r>
            <a:r>
              <a:rPr lang="el-GR" dirty="0" smtClean="0"/>
              <a:t>τις εικόνες. </a:t>
            </a:r>
          </a:p>
          <a:p>
            <a:endParaRPr lang="el-GR" dirty="0"/>
          </a:p>
          <a:p>
            <a:r>
              <a:rPr lang="el-GR" b="1" dirty="0" smtClean="0">
                <a:solidFill>
                  <a:srgbClr val="C00000"/>
                </a:solidFill>
              </a:rPr>
              <a:t>Δημιουργώ εικόνες </a:t>
            </a:r>
            <a:r>
              <a:rPr lang="el-GR" dirty="0" smtClean="0"/>
              <a:t>και συμμετέχω έτσι στη διαμόρφωση του δημόσιου χώρου.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793179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Ένα παράδειγμα κριτικής ανάγνωσης (</a:t>
            </a:r>
            <a:r>
              <a:rPr lang="en-US" dirty="0" smtClean="0"/>
              <a:t>Imago2010)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2050" name="1 - Εικόνα" descr="Picture 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556792"/>
            <a:ext cx="8286750" cy="5010696"/>
          </a:xfrm>
          <a:prstGeom prst="rect">
            <a:avLst/>
          </a:prstGeom>
          <a:ln w="28575">
            <a:solidFill>
              <a:srgbClr val="EEBA26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469546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Ένα παράδειγμα κριτικής ανάγνωσης:</a:t>
            </a:r>
            <a:endParaRPr lang="el-GR" dirty="0"/>
          </a:p>
        </p:txBody>
      </p:sp>
      <p:sp>
        <p:nvSpPr>
          <p:cNvPr id="717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4" name="0 - Εικόνα" descr="Picture 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437" y="1124744"/>
            <a:ext cx="8310563" cy="5544616"/>
          </a:xfrm>
          <a:prstGeom prst="rect">
            <a:avLst/>
          </a:prstGeom>
          <a:ln w="28575">
            <a:solidFill>
              <a:srgbClr val="EEBA26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0668091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όραμά μας για το δημόσιο χώρο  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77686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70217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όραμά μας για το δημόσιο χώρο 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99288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60610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84887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54458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56084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0596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/>
              <a:t>Ενδεικτικά παραδείγματα δραστηριοτήτων </a:t>
            </a:r>
            <a:r>
              <a:rPr lang="el-GR" sz="3600" b="1" dirty="0" err="1" smtClean="0"/>
              <a:t>σ΄</a:t>
            </a:r>
            <a:r>
              <a:rPr lang="el-GR" sz="3600" b="1" dirty="0" smtClean="0"/>
              <a:t> ένα σχολείο με </a:t>
            </a:r>
            <a:r>
              <a:rPr lang="el-GR" sz="3600" b="1" dirty="0" err="1" smtClean="0"/>
              <a:t>Ρομά</a:t>
            </a:r>
            <a:r>
              <a:rPr lang="el-GR" sz="3600" b="1" dirty="0" smtClean="0"/>
              <a:t> και μη </a:t>
            </a:r>
            <a:r>
              <a:rPr lang="el-GR" sz="3600" b="1" dirty="0" err="1" smtClean="0"/>
              <a:t>Ρομά</a:t>
            </a:r>
            <a:r>
              <a:rPr lang="el-GR" sz="3600" b="1" dirty="0" smtClean="0"/>
              <a:t> μαθητές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b="1" dirty="0" smtClean="0">
                <a:solidFill>
                  <a:srgbClr val="C00000"/>
                </a:solidFill>
              </a:rPr>
              <a:t>Α. </a:t>
            </a:r>
            <a:r>
              <a:rPr lang="el-GR" dirty="0" smtClean="0">
                <a:solidFill>
                  <a:srgbClr val="00B050"/>
                </a:solidFill>
              </a:rPr>
              <a:t>Στο </a:t>
            </a:r>
            <a:r>
              <a:rPr lang="el-GR" dirty="0" err="1" smtClean="0">
                <a:solidFill>
                  <a:srgbClr val="00B050"/>
                </a:solidFill>
              </a:rPr>
              <a:t>βιόκοσμο</a:t>
            </a:r>
            <a:r>
              <a:rPr lang="el-GR" dirty="0" smtClean="0">
                <a:solidFill>
                  <a:srgbClr val="00B050"/>
                </a:solidFill>
              </a:rPr>
              <a:t> του σχολείου: το προαύλιο ως δημόσιος χώρος</a:t>
            </a:r>
          </a:p>
          <a:p>
            <a:pPr>
              <a:buFontTx/>
              <a:buChar char="-"/>
            </a:pPr>
            <a:r>
              <a:rPr lang="el-GR" dirty="0" smtClean="0"/>
              <a:t>Τι μας αρέσει, τι δεν μας αρέσει, τι μας φοβίζει; (φωτογραφίες)</a:t>
            </a:r>
          </a:p>
          <a:p>
            <a:pPr>
              <a:buFontTx/>
              <a:buChar char="-"/>
            </a:pPr>
            <a:r>
              <a:rPr lang="el-GR" dirty="0" smtClean="0"/>
              <a:t>Προτάσεις για αλλαγές: </a:t>
            </a:r>
          </a:p>
          <a:p>
            <a:pPr lvl="1">
              <a:buFontTx/>
              <a:buChar char="-"/>
            </a:pPr>
            <a:r>
              <a:rPr lang="el-GR" dirty="0" smtClean="0"/>
              <a:t>Διαπραγμάτευση μεταξύ των μαθητών, αντιπαράθεση με τις «οπτικές</a:t>
            </a:r>
            <a:r>
              <a:rPr lang="en-US" dirty="0" smtClean="0"/>
              <a:t> </a:t>
            </a:r>
            <a:r>
              <a:rPr lang="el-GR" dirty="0" smtClean="0"/>
              <a:t>των άλλων», ανακάλυψη κοινών αναγκών, ποικιλία προτάσεων για την ικανοποίησή τους </a:t>
            </a:r>
            <a:r>
              <a:rPr lang="en-US" dirty="0" smtClean="0"/>
              <a:t> </a:t>
            </a:r>
            <a:endParaRPr lang="el-GR" dirty="0" smtClean="0"/>
          </a:p>
          <a:p>
            <a:pPr lvl="1">
              <a:buFontTx/>
              <a:buChar char="-"/>
            </a:pPr>
            <a:r>
              <a:rPr lang="el-GR" dirty="0" smtClean="0"/>
              <a:t>Κατασκευή σχεδίων (</a:t>
            </a:r>
            <a:r>
              <a:rPr lang="en-US" dirty="0" smtClean="0"/>
              <a:t>collage) </a:t>
            </a:r>
            <a:r>
              <a:rPr lang="el-GR" dirty="0" smtClean="0"/>
              <a:t>από ομάδες μαθητών</a:t>
            </a:r>
          </a:p>
          <a:p>
            <a:pPr lvl="1">
              <a:buFontTx/>
              <a:buChar char="-"/>
            </a:pP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55715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δραστηριοτήτων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C00000"/>
                </a:solidFill>
              </a:rPr>
              <a:t>Β. </a:t>
            </a:r>
            <a:r>
              <a:rPr lang="el-GR" dirty="0" smtClean="0">
                <a:solidFill>
                  <a:srgbClr val="00B050"/>
                </a:solidFill>
              </a:rPr>
              <a:t>Κατασκευάζουμε μια </a:t>
            </a:r>
            <a:r>
              <a:rPr lang="en-US" dirty="0" smtClean="0">
                <a:solidFill>
                  <a:srgbClr val="00B050"/>
                </a:solidFill>
              </a:rPr>
              <a:t>super </a:t>
            </a:r>
            <a:r>
              <a:rPr lang="el-GR" dirty="0" smtClean="0">
                <a:solidFill>
                  <a:srgbClr val="00B050"/>
                </a:solidFill>
              </a:rPr>
              <a:t>καρτ-ποστάλ για τη συνοικία μας</a:t>
            </a:r>
            <a:r>
              <a:rPr lang="el-GR" dirty="0" smtClean="0"/>
              <a:t>:</a:t>
            </a:r>
          </a:p>
          <a:p>
            <a:pPr>
              <a:buFontTx/>
              <a:buChar char="-"/>
            </a:pPr>
            <a:r>
              <a:rPr lang="el-GR" dirty="0" smtClean="0"/>
              <a:t>«Ποια» είναι η συνοικία μας;</a:t>
            </a:r>
          </a:p>
          <a:p>
            <a:pPr>
              <a:buFontTx/>
              <a:buChar char="-"/>
            </a:pPr>
            <a:r>
              <a:rPr lang="el-GR" dirty="0" smtClean="0"/>
              <a:t>Τι θεωρούμε «αντιπροσωπευτικό» για τη συνοικία μας;</a:t>
            </a:r>
          </a:p>
          <a:p>
            <a:pPr lvl="1">
              <a:buFontTx/>
              <a:buChar char="-"/>
            </a:pPr>
            <a:r>
              <a:rPr lang="el-GR" dirty="0" smtClean="0"/>
              <a:t>Ποια τα κριτήριά μας για να αποφύγουμε αποκλεισμούς;</a:t>
            </a:r>
          </a:p>
          <a:p>
            <a:pPr>
              <a:buFontTx/>
              <a:buChar char="-"/>
            </a:pPr>
            <a:r>
              <a:rPr lang="el-GR" dirty="0" smtClean="0"/>
              <a:t>Διαφορετικές οπτικές και διαφορετικές εκδοχές: κατασκευή των καρτ-ποστάλ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23513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Άδειες Χρήσης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endParaRPr lang="en-US" sz="2800" dirty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4856807"/>
            <a:ext cx="1581685" cy="55339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B086-5058-4351-A36C-FAEAC888A0A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41682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2322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δραστηριοτήτων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C00000"/>
                </a:solidFill>
              </a:rPr>
              <a:t>Γ. </a:t>
            </a:r>
            <a:r>
              <a:rPr lang="el-GR" b="1" dirty="0" smtClean="0">
                <a:solidFill>
                  <a:srgbClr val="00B050"/>
                </a:solidFill>
              </a:rPr>
              <a:t>Παιχνίδι σε δημόσιους χώρους:</a:t>
            </a:r>
          </a:p>
          <a:p>
            <a:pPr marL="0" indent="0">
              <a:buNone/>
            </a:pPr>
            <a:endParaRPr lang="el-GR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el-GR" dirty="0" smtClean="0">
                <a:solidFill>
                  <a:srgbClr val="00B050"/>
                </a:solidFill>
              </a:rPr>
              <a:t>	- </a:t>
            </a:r>
            <a:r>
              <a:rPr lang="el-GR" dirty="0" smtClean="0"/>
              <a:t>Τι υπάρχει στη γειτονιά μας; Τι μας 		αρέσει και τι δεν μας αρέσει; Τι μας λείπει;</a:t>
            </a:r>
          </a:p>
          <a:p>
            <a:pPr marL="0" indent="0" algn="just">
              <a:buNone/>
            </a:pPr>
            <a:r>
              <a:rPr lang="el-GR" dirty="0"/>
              <a:t>	</a:t>
            </a:r>
            <a:r>
              <a:rPr lang="el-GR" dirty="0" smtClean="0"/>
              <a:t>- Διαφέρουν οι γειτονιές μας; Μήπως κάποιοι 	έχουν λιγότερα;</a:t>
            </a:r>
          </a:p>
          <a:p>
            <a:pPr marL="0" indent="0" algn="just">
              <a:buNone/>
            </a:pPr>
            <a:r>
              <a:rPr lang="el-GR" dirty="0"/>
              <a:t>	</a:t>
            </a:r>
            <a:r>
              <a:rPr lang="el-GR" dirty="0" smtClean="0"/>
              <a:t>- Ανήκουμε στην ίδια συλλογικότητα και 	θέλουμε όλοι να είμαστε ευχαριστημένοι.  	Προτείνουμε από κοινού αλλαγές </a:t>
            </a:r>
            <a:r>
              <a:rPr lang="en-US" dirty="0" smtClean="0"/>
              <a:t>	</a:t>
            </a:r>
            <a:r>
              <a:rPr lang="el-GR" dirty="0" smtClean="0"/>
              <a:t>(</a:t>
            </a:r>
            <a:r>
              <a:rPr lang="en-US" dirty="0" smtClean="0"/>
              <a:t>collage)</a:t>
            </a:r>
            <a:endParaRPr lang="el-GR" dirty="0" smtClean="0"/>
          </a:p>
          <a:p>
            <a:pPr marL="0" indent="0" algn="just">
              <a:buNone/>
            </a:pPr>
            <a:r>
              <a:rPr lang="el-GR" dirty="0">
                <a:solidFill>
                  <a:srgbClr val="00B050"/>
                </a:solidFill>
              </a:rPr>
              <a:t>	</a:t>
            </a:r>
            <a:r>
              <a:rPr lang="el-GR" dirty="0" smtClean="0"/>
              <a:t> - Σε ποιους καταθέτουμε τις προτάσεις μας;</a:t>
            </a:r>
          </a:p>
          <a:p>
            <a:pPr marL="0" indent="0">
              <a:buNone/>
            </a:pPr>
            <a:endParaRPr lang="el-G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5377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 smtClean="0"/>
              <a:t>Τι μπορούμε να επιτύχουμε</a:t>
            </a:r>
            <a:r>
              <a:rPr lang="el-GR" dirty="0" smtClean="0"/>
              <a:t>:</a:t>
            </a:r>
          </a:p>
          <a:p>
            <a:pPr algn="just">
              <a:buFontTx/>
              <a:buChar char="-"/>
            </a:pPr>
            <a:r>
              <a:rPr lang="el-GR" dirty="0" smtClean="0"/>
              <a:t>Ευκαιρίες διαλόγου, αντιπαράθεσης, κατανόησης και συνεννόησης με τους «άλλους»</a:t>
            </a:r>
          </a:p>
          <a:p>
            <a:pPr algn="just">
              <a:buFontTx/>
              <a:buChar char="-"/>
            </a:pPr>
            <a:r>
              <a:rPr lang="el-GR" dirty="0" smtClean="0"/>
              <a:t>Ευκαιρίες συνειδητοποίησης κοινών προβλημάτων, ενδιαφερόντων και διαφορετικών τρόπων προσέγγισης</a:t>
            </a:r>
          </a:p>
          <a:p>
            <a:pPr algn="just">
              <a:buFontTx/>
              <a:buChar char="-"/>
            </a:pPr>
            <a:r>
              <a:rPr lang="el-GR" dirty="0" smtClean="0"/>
              <a:t>Ανάδειξη κατηγοριοποιήσεων, διακρίσεων και συναισθημάτων που συνοδεύουν τον αποκλεισμού</a:t>
            </a:r>
          </a:p>
          <a:p>
            <a:pPr algn="just">
              <a:buFontTx/>
              <a:buChar char="-"/>
            </a:pPr>
            <a:r>
              <a:rPr lang="el-GR" dirty="0" smtClean="0"/>
              <a:t>Ανάδειξη τρόπων συνδιαλλαγής με τον «άλλο» και τρόπων «</a:t>
            </a:r>
            <a:r>
              <a:rPr lang="el-GR" dirty="0" err="1" smtClean="0"/>
              <a:t>επανακατηγοριοποίησης</a:t>
            </a:r>
            <a:r>
              <a:rPr lang="el-GR" dirty="0" smtClean="0"/>
              <a:t>» αυτού|</a:t>
            </a: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99288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73738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1802" y="4143380"/>
            <a:ext cx="5286412" cy="107157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Επεξεργασία: </a:t>
            </a:r>
            <a:r>
              <a:rPr lang="el-GR" sz="2400" dirty="0" err="1" smtClean="0"/>
              <a:t>Μεταξιώτης</a:t>
            </a:r>
            <a:r>
              <a:rPr lang="el-GR" sz="2400" dirty="0" smtClean="0"/>
              <a:t> Γιώργος</a:t>
            </a:r>
            <a:endParaRPr lang="en-US" sz="2400" dirty="0"/>
          </a:p>
        </p:txBody>
      </p:sp>
      <p:pic>
        <p:nvPicPr>
          <p:cNvPr id="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977" y="5952855"/>
            <a:ext cx="1581685" cy="553393"/>
          </a:xfrm>
          <a:prstGeom prst="rect">
            <a:avLst/>
          </a:prstGeom>
        </p:spPr>
      </p:pic>
      <p:pic>
        <p:nvPicPr>
          <p:cNvPr id="5" name="Picture 4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2662" y="5858176"/>
            <a:ext cx="3240360" cy="77122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Θεσσαλίας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n-US" sz="2400" dirty="0"/>
          </a:p>
        </p:txBody>
      </p:sp>
      <p:pic>
        <p:nvPicPr>
          <p:cNvPr id="4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76" y="5087112"/>
            <a:ext cx="6480048" cy="154228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B086-5058-4351-A36C-FAEAC888A0A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 smtClean="0"/>
              <a:t>Σχολεία με </a:t>
            </a:r>
            <a:r>
              <a:rPr lang="el-GR" sz="3200" b="1" dirty="0" err="1" smtClean="0"/>
              <a:t>ρομά</a:t>
            </a:r>
            <a:r>
              <a:rPr lang="el-GR" sz="3200" b="1" dirty="0" smtClean="0"/>
              <a:t> και μη </a:t>
            </a:r>
            <a:r>
              <a:rPr lang="el-GR" sz="3200" b="1" dirty="0" err="1" smtClean="0"/>
              <a:t>ρομά</a:t>
            </a:r>
            <a:r>
              <a:rPr lang="el-GR" sz="3200" b="1" dirty="0" smtClean="0"/>
              <a:t> μαθητές: βασικές επισημάνσεις για το κοινωνικό πλαίσιο της διδακτικής μας πράξης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Συνάντηση δυο ομάδων με</a:t>
            </a:r>
            <a:r>
              <a:rPr lang="el-GR" dirty="0" smtClean="0"/>
              <a:t>: </a:t>
            </a:r>
          </a:p>
          <a:p>
            <a:pPr algn="just"/>
            <a:r>
              <a:rPr lang="el-GR" b="1" dirty="0" smtClean="0">
                <a:solidFill>
                  <a:srgbClr val="FF0000"/>
                </a:solidFill>
              </a:rPr>
              <a:t>«διαφορετικά» </a:t>
            </a:r>
            <a:r>
              <a:rPr lang="el-GR" b="1" dirty="0">
                <a:solidFill>
                  <a:srgbClr val="FF0000"/>
                </a:solidFill>
              </a:rPr>
              <a:t>αλλά και </a:t>
            </a:r>
            <a:r>
              <a:rPr lang="el-GR" b="1" dirty="0" smtClean="0">
                <a:solidFill>
                  <a:srgbClr val="FF0000"/>
                </a:solidFill>
              </a:rPr>
              <a:t>«κοινά» </a:t>
            </a:r>
            <a:r>
              <a:rPr lang="el-GR" b="1" dirty="0">
                <a:solidFill>
                  <a:srgbClr val="FF0000"/>
                </a:solidFill>
              </a:rPr>
              <a:t>πολιτισμικά και γλωσσικά γνωρίσματα </a:t>
            </a:r>
            <a:endParaRPr lang="el-GR" b="1" dirty="0" smtClean="0">
              <a:solidFill>
                <a:srgbClr val="FF0000"/>
              </a:solidFill>
            </a:endParaRPr>
          </a:p>
          <a:p>
            <a:pPr lvl="1" algn="just"/>
            <a:r>
              <a:rPr lang="el-GR" dirty="0" smtClean="0"/>
              <a:t>π.χ</a:t>
            </a:r>
            <a:r>
              <a:rPr lang="el-GR" dirty="0"/>
              <a:t>. κοινή θρησκεία, </a:t>
            </a:r>
            <a:r>
              <a:rPr lang="el-GR" dirty="0" smtClean="0"/>
              <a:t>Ελληνική Γλώσσα, «κοινός δημόσιος» χώρος </a:t>
            </a:r>
            <a:r>
              <a:rPr lang="el-GR" dirty="0" err="1" smtClean="0"/>
              <a:t>κ.α</a:t>
            </a:r>
            <a:endParaRPr lang="el-GR" dirty="0" smtClean="0"/>
          </a:p>
          <a:p>
            <a:pPr algn="just">
              <a:buNone/>
            </a:pPr>
            <a:endParaRPr lang="el-GR" dirty="0" smtClean="0"/>
          </a:p>
          <a:p>
            <a:pPr algn="just"/>
            <a:r>
              <a:rPr lang="el-GR" dirty="0" smtClean="0"/>
              <a:t>«</a:t>
            </a:r>
            <a:r>
              <a:rPr lang="el-GR" b="1" dirty="0" smtClean="0">
                <a:solidFill>
                  <a:srgbClr val="FF0000"/>
                </a:solidFill>
              </a:rPr>
              <a:t>διαφορετικές» </a:t>
            </a:r>
            <a:r>
              <a:rPr lang="el-GR" b="1" dirty="0">
                <a:solidFill>
                  <a:srgbClr val="FF0000"/>
                </a:solidFill>
              </a:rPr>
              <a:t>συλλογικές συνειδήσεις και </a:t>
            </a:r>
            <a:r>
              <a:rPr lang="el-GR" b="1" dirty="0" smtClean="0">
                <a:solidFill>
                  <a:srgbClr val="FF0000"/>
                </a:solidFill>
              </a:rPr>
              <a:t>ταυτότητες </a:t>
            </a:r>
          </a:p>
          <a:p>
            <a:pPr lvl="1" algn="just"/>
            <a:r>
              <a:rPr lang="el-GR" dirty="0" smtClean="0"/>
              <a:t>ταυτότητες </a:t>
            </a:r>
            <a:r>
              <a:rPr lang="el-GR" dirty="0"/>
              <a:t>οι οποίες διαμορφώθηκαν </a:t>
            </a:r>
            <a:r>
              <a:rPr lang="el-GR" dirty="0" smtClean="0"/>
              <a:t>/ αναπαράγονται σε </a:t>
            </a:r>
            <a:r>
              <a:rPr lang="el-GR" dirty="0"/>
              <a:t>ένα πλαίσιο ασύμμετρων </a:t>
            </a:r>
            <a:r>
              <a:rPr lang="el-GR" dirty="0" smtClean="0"/>
              <a:t>κοινωνικών σχέσεων </a:t>
            </a:r>
            <a:r>
              <a:rPr lang="el-GR" dirty="0"/>
              <a:t>μεταξύ πλειονότητας και </a:t>
            </a:r>
            <a:r>
              <a:rPr lang="el-GR" dirty="0" smtClean="0"/>
              <a:t>μειονότητας  </a:t>
            </a:r>
          </a:p>
          <a:p>
            <a:pPr algn="just">
              <a:buNone/>
            </a:pPr>
            <a:endParaRPr lang="el-GR" dirty="0" smtClean="0"/>
          </a:p>
          <a:p>
            <a:pPr algn="just"/>
            <a:r>
              <a:rPr lang="el-GR" b="1" dirty="0" smtClean="0">
                <a:solidFill>
                  <a:srgbClr val="C00000"/>
                </a:solidFill>
              </a:rPr>
              <a:t>«διαφορετικές» κοινωνικές θέσεις </a:t>
            </a:r>
          </a:p>
          <a:p>
            <a:pPr lvl="1" algn="just"/>
            <a:r>
              <a:rPr lang="el-GR" dirty="0" smtClean="0"/>
              <a:t>βαρύνουσα </a:t>
            </a:r>
            <a:r>
              <a:rPr lang="el-GR" dirty="0"/>
              <a:t>σημασία έχει για τη συλλογική ταυτότητα των </a:t>
            </a:r>
            <a:r>
              <a:rPr lang="el-GR" dirty="0" err="1"/>
              <a:t>Ρομά</a:t>
            </a:r>
            <a:r>
              <a:rPr lang="el-GR" dirty="0"/>
              <a:t> </a:t>
            </a:r>
            <a:r>
              <a:rPr lang="el-GR" dirty="0" smtClean="0"/>
              <a:t>η πραγματικότητα </a:t>
            </a:r>
            <a:r>
              <a:rPr lang="el-GR" dirty="0"/>
              <a:t>της περιθωριακής τους κοινωνικής θέσης. </a:t>
            </a:r>
            <a:r>
              <a:rPr lang="el-GR" dirty="0" smtClean="0"/>
              <a:t>Λιγότερο, ίσως, </a:t>
            </a:r>
            <a:r>
              <a:rPr lang="el-GR" dirty="0"/>
              <a:t>στην Αγία Παρασκευή και περισσότερο στο </a:t>
            </a:r>
            <a:r>
              <a:rPr lang="el-GR" dirty="0" smtClean="0"/>
              <a:t>Αλιβέρι</a:t>
            </a:r>
          </a:p>
          <a:p>
            <a:pPr lvl="1" algn="just">
              <a:buNone/>
            </a:pPr>
            <a:r>
              <a:rPr lang="el-GR" dirty="0" smtClean="0"/>
              <a:t> </a:t>
            </a:r>
          </a:p>
          <a:p>
            <a:pPr algn="just"/>
            <a:r>
              <a:rPr lang="el-GR" b="1" u="sng" dirty="0" smtClean="0">
                <a:solidFill>
                  <a:srgbClr val="FF0000"/>
                </a:solidFill>
              </a:rPr>
              <a:t>«διαφορετικές» προϋποθέσεις αλλά και «κοινές» ανάγκες μάθησης. </a:t>
            </a:r>
            <a:endParaRPr lang="el-GR" b="1" u="sng" dirty="0">
              <a:solidFill>
                <a:srgbClr val="FF00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39893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810898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Βασικές επισημάνσεις για το κοινωνικό πλαίσιο της διδακτικής μας πράξης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l-GR" sz="2000" b="1" dirty="0"/>
              <a:t>Π</a:t>
            </a:r>
            <a:r>
              <a:rPr lang="el-GR" sz="2000" b="1" dirty="0" smtClean="0"/>
              <a:t>ώς </a:t>
            </a:r>
            <a:r>
              <a:rPr lang="el-GR" sz="2000" b="1" dirty="0"/>
              <a:t>θα διδάξω </a:t>
            </a:r>
            <a:endParaRPr lang="el-GR" sz="2000" b="1" dirty="0" smtClean="0"/>
          </a:p>
          <a:p>
            <a:pPr algn="just"/>
            <a:r>
              <a:rPr lang="el-GR" sz="2000" dirty="0" smtClean="0"/>
              <a:t>έτσι ώστε να υποστηρίξω τη μαθησιακή πρόοδο και τη γνωστική ανάπτυξη των μαθητών μου; </a:t>
            </a:r>
          </a:p>
          <a:p>
            <a:pPr algn="just"/>
            <a:r>
              <a:rPr lang="el-GR" sz="2000" dirty="0" smtClean="0"/>
              <a:t>έτσι ώστε να αποκομίσουν οι μαθητές μου εμπειρίες κοινωνικής αναγνώρισης και κοινωνικής ένταξης; </a:t>
            </a:r>
          </a:p>
          <a:p>
            <a:pPr algn="just"/>
            <a:endParaRPr lang="el-GR" sz="2000" dirty="0" smtClean="0"/>
          </a:p>
          <a:p>
            <a:pPr algn="just">
              <a:buFont typeface="Wingdings" pitchFamily="2" charset="2"/>
              <a:buChar char="v"/>
            </a:pPr>
            <a:r>
              <a:rPr lang="el-GR" sz="2000" dirty="0" smtClean="0"/>
              <a:t>Πώς θα συμβάλλω στην άμβλυνση των όποιων φαινομένων, μέσω</a:t>
            </a:r>
          </a:p>
          <a:p>
            <a:pPr algn="just">
              <a:buNone/>
            </a:pPr>
            <a:r>
              <a:rPr lang="el-GR" sz="2000" dirty="0" smtClean="0"/>
              <a:t>των οποίων αναπαράγονται διαχωριστικές γραμμές </a:t>
            </a:r>
            <a:r>
              <a:rPr lang="el-GR" sz="2000" dirty="0"/>
              <a:t>μεταξύ </a:t>
            </a:r>
            <a:r>
              <a:rPr lang="el-GR" sz="2000" dirty="0" smtClean="0"/>
              <a:t>των</a:t>
            </a:r>
          </a:p>
          <a:p>
            <a:pPr algn="just">
              <a:buNone/>
            </a:pPr>
            <a:r>
              <a:rPr lang="el-GR" sz="2000" dirty="0" smtClean="0"/>
              <a:t>ομάδων; (</a:t>
            </a:r>
            <a:r>
              <a:rPr lang="el-GR" sz="2000" dirty="0" err="1" smtClean="0"/>
              <a:t>Ηθικο</a:t>
            </a:r>
            <a:r>
              <a:rPr lang="el-GR" sz="2000" dirty="0" smtClean="0"/>
              <a:t>-κοινωνική ανάπτυξη των μαθητών)</a:t>
            </a:r>
          </a:p>
          <a:p>
            <a:pPr lvl="1" algn="just">
              <a:buFont typeface="Wingdings" pitchFamily="2" charset="2"/>
              <a:buChar char="§"/>
            </a:pPr>
            <a:r>
              <a:rPr lang="el-GR" sz="2000" dirty="0" smtClean="0"/>
              <a:t>Το σχολείο</a:t>
            </a:r>
            <a:r>
              <a:rPr lang="el-GR" sz="2000" dirty="0"/>
              <a:t>, ως δημόσιος χώρος εκπαίδευσης και αγωγής, </a:t>
            </a:r>
            <a:r>
              <a:rPr lang="el-GR" sz="2000" dirty="0" smtClean="0"/>
              <a:t>έχει ως αποστολή να δείξει </a:t>
            </a:r>
            <a:r>
              <a:rPr lang="el-GR" sz="2000" dirty="0"/>
              <a:t>στους μαθητές ότι υπάρχουν και άλλοι τρόποι </a:t>
            </a:r>
            <a:r>
              <a:rPr lang="el-GR" sz="2000" dirty="0" smtClean="0"/>
              <a:t>κοινωνικής συνύπαρξης </a:t>
            </a:r>
            <a:r>
              <a:rPr lang="el-GR" sz="2000" dirty="0"/>
              <a:t>από αυτούς που η κοινωνική πραγματικότητα </a:t>
            </a:r>
            <a:r>
              <a:rPr lang="el-GR" sz="2000" i="1" dirty="0" smtClean="0"/>
              <a:t>επιβάλλει</a:t>
            </a:r>
            <a:r>
              <a:rPr lang="el-GR" sz="2000" dirty="0" smtClean="0"/>
              <a:t>. </a:t>
            </a:r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203876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Αφετηρία και πλαίσιο το μάθημα της Κοινωνικής και Πολιτικής Αγωγής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b="1" dirty="0" smtClean="0">
                <a:solidFill>
                  <a:srgbClr val="C00000"/>
                </a:solidFill>
              </a:rPr>
              <a:t>Στόχοι:</a:t>
            </a:r>
          </a:p>
          <a:p>
            <a:pPr algn="just"/>
            <a:r>
              <a:rPr lang="el-GR" dirty="0" smtClean="0"/>
              <a:t>«Να αναπτύξει την </a:t>
            </a:r>
            <a:r>
              <a:rPr lang="el-GR" b="1" dirty="0" smtClean="0">
                <a:solidFill>
                  <a:srgbClr val="7030A0"/>
                </a:solidFill>
              </a:rPr>
              <a:t>ικανότητα κριτικής εμβάθυνσης στις κοινωνικές διαφορές και ανισότητες, στη διαφορετικότητα με όρους πολιτισμικούς, οικονομικούς και κοινωνικούς</a:t>
            </a:r>
            <a:r>
              <a:rPr lang="el-GR" dirty="0" smtClean="0"/>
              <a:t>»</a:t>
            </a:r>
          </a:p>
          <a:p>
            <a:pPr algn="just"/>
            <a:r>
              <a:rPr lang="el-GR" dirty="0" smtClean="0"/>
              <a:t>«Να καλλιεργήσει </a:t>
            </a:r>
            <a:r>
              <a:rPr lang="el-GR" b="1" dirty="0" smtClean="0">
                <a:solidFill>
                  <a:srgbClr val="7030A0"/>
                </a:solidFill>
              </a:rPr>
              <a:t>συμπεριφορές και στάσεις που εναρμονίζονται με τις αρχές του δικαίου, του σεβασμού του άλλου, της κοινωνικής δικαιοσύνης, αλληλεγγύης και ευθύνης</a:t>
            </a:r>
            <a:r>
              <a:rPr lang="el-GR" dirty="0" smtClean="0">
                <a:solidFill>
                  <a:srgbClr val="7030A0"/>
                </a:solidFill>
              </a:rPr>
              <a:t>»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720180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Αφετηρία και πλαίσιο το μάθημα της Κοινωνικής και Πολιτικής Αγωγής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(…)</a:t>
            </a:r>
          </a:p>
          <a:p>
            <a:pPr algn="just"/>
            <a:endParaRPr lang="el-GR" dirty="0"/>
          </a:p>
          <a:p>
            <a:pPr algn="just"/>
            <a:r>
              <a:rPr lang="el-GR" dirty="0" smtClean="0"/>
              <a:t>«Να </a:t>
            </a:r>
            <a:r>
              <a:rPr lang="el-GR" dirty="0"/>
              <a:t>δημιουργήσει </a:t>
            </a:r>
            <a:r>
              <a:rPr lang="el-GR" b="1" dirty="0">
                <a:solidFill>
                  <a:srgbClr val="7030A0"/>
                </a:solidFill>
              </a:rPr>
              <a:t>ενεργούς πολίτες με βάση την ενημέρωση, την πληροφόρηση, την κριτική σκέψη, την ευαισθητοποίηση, τη </a:t>
            </a:r>
            <a:r>
              <a:rPr lang="el-GR" b="1" dirty="0" smtClean="0">
                <a:solidFill>
                  <a:srgbClr val="7030A0"/>
                </a:solidFill>
              </a:rPr>
              <a:t>συμμετοχή και τη δράση</a:t>
            </a:r>
            <a:r>
              <a:rPr lang="el-GR" b="1" dirty="0" smtClean="0"/>
              <a:t>»</a:t>
            </a:r>
            <a:endParaRPr lang="el-GR" b="1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1115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3200" b="1" dirty="0" smtClean="0"/>
              <a:t>Ενεργοί πολίτες: </a:t>
            </a:r>
            <a:r>
              <a:rPr lang="el-GR" sz="3200" dirty="0" smtClean="0"/>
              <a:t>Κοινωνική συνύπαρξη, κοινωνική συμμετοχή και δημόσιος χώρος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Μια εκδοχή συσχετισμού των στόχων του νέου Π.Σ  και των κοινωνικών δεδομένων / υποκειμενικών μαθητικών εμπειριών των σχολικών μας μονάδων</a:t>
            </a:r>
            <a:r>
              <a:rPr lang="el-GR" dirty="0" smtClean="0"/>
              <a:t>: </a:t>
            </a:r>
          </a:p>
          <a:p>
            <a:pPr algn="just">
              <a:buFontTx/>
              <a:buChar char="-"/>
            </a:pPr>
            <a:r>
              <a:rPr lang="el-GR" dirty="0" smtClean="0"/>
              <a:t>οι </a:t>
            </a:r>
            <a:r>
              <a:rPr lang="el-GR" dirty="0"/>
              <a:t>ομάδες </a:t>
            </a:r>
            <a:r>
              <a:rPr lang="el-GR" dirty="0" smtClean="0"/>
              <a:t>(</a:t>
            </a:r>
            <a:r>
              <a:rPr lang="el-GR" dirty="0" err="1" smtClean="0"/>
              <a:t>Ρομά</a:t>
            </a:r>
            <a:r>
              <a:rPr lang="el-GR" dirty="0" smtClean="0"/>
              <a:t> και μη </a:t>
            </a:r>
            <a:r>
              <a:rPr lang="el-GR" dirty="0" err="1" smtClean="0"/>
              <a:t>Ρομά</a:t>
            </a:r>
            <a:r>
              <a:rPr lang="el-GR" dirty="0" smtClean="0"/>
              <a:t>) έχουν «διαφορετικές αντιλήψεις» και «εμπειρίες» για / με </a:t>
            </a:r>
            <a:r>
              <a:rPr lang="el-GR" dirty="0"/>
              <a:t>τον δημόσιο </a:t>
            </a:r>
            <a:r>
              <a:rPr lang="el-GR" dirty="0" smtClean="0"/>
              <a:t>χώρο. </a:t>
            </a:r>
          </a:p>
          <a:p>
            <a:pPr algn="just">
              <a:buFontTx/>
              <a:buChar char="-"/>
            </a:pPr>
            <a:r>
              <a:rPr lang="el-GR" dirty="0" smtClean="0"/>
              <a:t>οι </a:t>
            </a:r>
            <a:r>
              <a:rPr lang="el-GR" dirty="0"/>
              <a:t>όποιες αυτονόητες χρήσεις και λειτουργίες του δημόσιου χώρου για τους μη </a:t>
            </a:r>
            <a:r>
              <a:rPr lang="el-GR" dirty="0" err="1" smtClean="0"/>
              <a:t>ρομά</a:t>
            </a:r>
            <a:r>
              <a:rPr lang="el-GR" dirty="0" smtClean="0"/>
              <a:t> μαθητές, </a:t>
            </a:r>
            <a:r>
              <a:rPr lang="el-GR" dirty="0"/>
              <a:t>δεν είναι πάντα το ίδιο αυτονόητες και για αυτούς ή για τους περισσότερους από </a:t>
            </a:r>
            <a:r>
              <a:rPr lang="el-GR" dirty="0" smtClean="0"/>
              <a:t>αυτούς </a:t>
            </a:r>
            <a:r>
              <a:rPr lang="el-GR" dirty="0" smtClean="0">
                <a:solidFill>
                  <a:srgbClr val="7030A0"/>
                </a:solidFill>
              </a:rPr>
              <a:t>(Ας σκεφτούμε πως εμφανίζονται οι </a:t>
            </a:r>
            <a:r>
              <a:rPr lang="el-GR" dirty="0" err="1" smtClean="0">
                <a:solidFill>
                  <a:srgbClr val="7030A0"/>
                </a:solidFill>
              </a:rPr>
              <a:t>Ρομά</a:t>
            </a:r>
            <a:r>
              <a:rPr lang="el-GR" dirty="0" smtClean="0">
                <a:solidFill>
                  <a:srgbClr val="7030A0"/>
                </a:solidFill>
              </a:rPr>
              <a:t> στους δημόσιους χώρους). </a:t>
            </a:r>
            <a:endParaRPr lang="el-G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465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/>
              <a:t>Ενεργοί πολίτες</a:t>
            </a:r>
            <a:r>
              <a:rPr lang="el-GR" sz="3600" dirty="0" smtClean="0"/>
              <a:t>: Κοινωνική συνύπαρξη, κοινωνική συμμετοχή και δημόσιος χώρος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l-GR" u="sng" dirty="0" smtClean="0"/>
          </a:p>
          <a:p>
            <a:pPr algn="just"/>
            <a:r>
              <a:rPr lang="el-GR" u="sng" dirty="0" err="1" smtClean="0"/>
              <a:t>Ρομά</a:t>
            </a:r>
            <a:r>
              <a:rPr lang="el-GR" u="sng" dirty="0" smtClean="0"/>
              <a:t> μαθητές: </a:t>
            </a:r>
            <a:r>
              <a:rPr lang="el-GR" dirty="0" smtClean="0"/>
              <a:t>«</a:t>
            </a:r>
            <a:r>
              <a:rPr lang="el-GR" b="1" dirty="0" smtClean="0">
                <a:solidFill>
                  <a:srgbClr val="FF0000"/>
                </a:solidFill>
              </a:rPr>
              <a:t>μειωμένο αίσθημα</a:t>
            </a:r>
            <a:r>
              <a:rPr lang="el-GR" dirty="0" smtClean="0"/>
              <a:t>» του </a:t>
            </a:r>
            <a:r>
              <a:rPr lang="el-GR" dirty="0" err="1" smtClean="0"/>
              <a:t>ανήκειν</a:t>
            </a:r>
            <a:r>
              <a:rPr lang="el-GR" dirty="0" smtClean="0"/>
              <a:t> στο δημόσιο χώρο. </a:t>
            </a:r>
          </a:p>
          <a:p>
            <a:pPr algn="just"/>
            <a:r>
              <a:rPr lang="el-GR" dirty="0" smtClean="0"/>
              <a:t>Γεγονός που </a:t>
            </a:r>
            <a:r>
              <a:rPr lang="el-GR" b="1" dirty="0" smtClean="0">
                <a:solidFill>
                  <a:srgbClr val="FF0000"/>
                </a:solidFill>
              </a:rPr>
              <a:t>αναπαράγει αισθήματα διάκρισης και μειονεξίας</a:t>
            </a:r>
            <a:r>
              <a:rPr lang="el-GR" dirty="0" smtClean="0"/>
              <a:t>, καθώς και πρακτικές κλεισίματος στο «γκέτο». 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08035607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916</Words>
  <Application>Microsoft Office PowerPoint</Application>
  <PresentationFormat>Προβολή στην οθόνη (4:3)</PresentationFormat>
  <Paragraphs>101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Διαφάνεια 1</vt:lpstr>
      <vt:lpstr>Άδειες Χρήσης</vt:lpstr>
      <vt:lpstr>Χρηματοδότηση</vt:lpstr>
      <vt:lpstr>Σχολεία με ρομά και μη ρομά μαθητές: βασικές επισημάνσεις για το κοινωνικό πλαίσιο της διδακτικής μας πράξης</vt:lpstr>
      <vt:lpstr>Βασικές επισημάνσεις για το κοινωνικό πλαίσιο της διδακτικής μας πράξης</vt:lpstr>
      <vt:lpstr>Αφετηρία και πλαίσιο το μάθημα της Κοινωνικής και Πολιτικής Αγωγής</vt:lpstr>
      <vt:lpstr>Αφετηρία και πλαίσιο το μάθημα της Κοινωνικής και Πολιτικής Αγωγής</vt:lpstr>
      <vt:lpstr>Ενεργοί πολίτες: Κοινωνική συνύπαρξη, κοινωνική συμμετοχή και δημόσιος χώρος</vt:lpstr>
      <vt:lpstr>Ενεργοί πολίτες: Κοινωνική συνύπαρξη, κοινωνική συμμετοχή και δημόσιος χώρος</vt:lpstr>
      <vt:lpstr>Τι θα μπορούσαμε να κάνουμε στα σχολεία μας;</vt:lpstr>
      <vt:lpstr>Εικονικός αλφαβητισμός</vt:lpstr>
      <vt:lpstr>Ένα παράδειγμα κριτικής ανάγνωσης (Imago2010):</vt:lpstr>
      <vt:lpstr>Ένα παράδειγμα κριτικής ανάγνωσης:</vt:lpstr>
      <vt:lpstr>Το όραμά μας για το δημόσιο χώρο  </vt:lpstr>
      <vt:lpstr>Το όραμά μας για το δημόσιο χώρο </vt:lpstr>
      <vt:lpstr>Διαφάνεια 16</vt:lpstr>
      <vt:lpstr>Διαφάνεια 17</vt:lpstr>
      <vt:lpstr>Ενδεικτικά παραδείγματα δραστηριοτήτων σ΄ ένα σχολείο με Ρομά και μη Ρομά μαθητές:</vt:lpstr>
      <vt:lpstr>Παραδείγματα δραστηριοτήτων</vt:lpstr>
      <vt:lpstr>Διαφάνεια 20</vt:lpstr>
      <vt:lpstr>Παραδείγματα δραστηριοτήτων</vt:lpstr>
      <vt:lpstr>Συμπεράσματα</vt:lpstr>
      <vt:lpstr>Διαφάνεια 23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Govaris</dc:creator>
  <cp:lastModifiedBy>gm</cp:lastModifiedBy>
  <cp:revision>30</cp:revision>
  <dcterms:created xsi:type="dcterms:W3CDTF">2013-03-26T14:22:27Z</dcterms:created>
  <dcterms:modified xsi:type="dcterms:W3CDTF">2015-02-10T11:32:20Z</dcterms:modified>
</cp:coreProperties>
</file>