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1" r:id="rId5"/>
    <p:sldId id="26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80" r:id="rId34"/>
  </p:sldIdLst>
  <p:sldSz cx="9144000" cy="6858000" type="screen4x3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4" autoAdjust="0"/>
    <p:restoredTop sz="99288" autoAdjust="0"/>
  </p:normalViewPr>
  <p:slideViewPr>
    <p:cSldViewPr>
      <p:cViewPr>
        <p:scale>
          <a:sx n="80" d="100"/>
          <a:sy n="80" d="100"/>
        </p:scale>
        <p:origin x="-115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Σελ 337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19B8-7C78-4BE6-A677-3BBDDE8017F1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25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Σελ 266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C68D-0053-4909-936D-1050C0B51B15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Είναι</a:t>
            </a:r>
            <a:r>
              <a:rPr lang="el-GR" baseline="0" dirty="0" smtClean="0"/>
              <a:t> δηλαδή η τελική απόφαση σχετικά με το εάν η εκπάιδευση άξιζε την προσπάθεια και τους πόρους που διατέθηκαν και τι βελτιώσεις χρειάζονται για να ΄γίνει ποιο αποτελεσματική στο μέλλον.</a:t>
            </a:r>
          </a:p>
          <a:p>
            <a:r>
              <a:rPr lang="el-GR" baseline="0" dirty="0" smtClean="0"/>
              <a:t>Σελ 305 - 309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19B8-7C78-4BE6-A677-3BBDDE8017F1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Σελ 317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19B8-7C78-4BE6-A677-3BBDDE8017F1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296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Σελ 335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19B8-7C78-4BE6-A677-3BBDDE8017F1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16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Διοίκηση Ανθρώπινων πόρων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93406" y="328498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smtClean="0"/>
              <a:t>Ενότητα </a:t>
            </a:r>
            <a:r>
              <a:rPr lang="el-GR" sz="2800" b="1" smtClean="0"/>
              <a:t>11 </a:t>
            </a:r>
            <a:r>
              <a:rPr lang="el-GR" sz="2800" b="1" smtClean="0"/>
              <a:t>&amp; </a:t>
            </a:r>
            <a:r>
              <a:rPr lang="el-GR" sz="2800" b="1" smtClean="0"/>
              <a:t>12: </a:t>
            </a:r>
            <a:r>
              <a:rPr lang="el-GR" sz="2800" b="1" dirty="0" smtClean="0"/>
              <a:t>Εκπαίδευση και Κατάρτιση Εργαζομένων</a:t>
            </a:r>
          </a:p>
          <a:p>
            <a:endParaRPr lang="el-GR" sz="2000" b="1" dirty="0"/>
          </a:p>
          <a:p>
            <a:r>
              <a:rPr lang="el-GR" sz="2800" dirty="0" smtClean="0"/>
              <a:t>Αθανάσιος Κουστέλιος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10 Δημοφιλέστερες Επαγγελματικές Δεξιότητες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0363" indent="-360363"/>
            <a:r>
              <a:rPr lang="el-GR" dirty="0" smtClean="0"/>
              <a:t>Επικοινωνία</a:t>
            </a:r>
          </a:p>
          <a:p>
            <a:pPr marL="360363" indent="-360363"/>
            <a:r>
              <a:rPr lang="el-GR" dirty="0" smtClean="0"/>
              <a:t>Προσανατολισμός στα αποτελέσματα/επιτεύγματα</a:t>
            </a:r>
          </a:p>
          <a:p>
            <a:pPr marL="360363" indent="-360363"/>
            <a:r>
              <a:rPr lang="el-GR" dirty="0" smtClean="0"/>
              <a:t>Επικέντρωση στον πελάτη</a:t>
            </a:r>
          </a:p>
          <a:p>
            <a:pPr marL="360363" indent="-360363"/>
            <a:r>
              <a:rPr lang="el-GR" dirty="0" smtClean="0"/>
              <a:t>Ομαδική εργασία</a:t>
            </a:r>
          </a:p>
          <a:p>
            <a:pPr marL="360363" indent="-360363"/>
            <a:r>
              <a:rPr lang="el-GR" dirty="0" smtClean="0"/>
              <a:t>Ηγεσία</a:t>
            </a:r>
          </a:p>
          <a:p>
            <a:pPr marL="360363" indent="-360363"/>
            <a:r>
              <a:rPr lang="el-GR" dirty="0" smtClean="0"/>
              <a:t>Προγραμματισμός και οργάνωση</a:t>
            </a:r>
          </a:p>
          <a:p>
            <a:pPr marL="360363" indent="-360363"/>
            <a:r>
              <a:rPr lang="el-GR" dirty="0" smtClean="0"/>
              <a:t>Κατανόηση επιχειρησιακού περιβάλλοντος</a:t>
            </a:r>
          </a:p>
          <a:p>
            <a:pPr marL="360363" indent="-360363"/>
            <a:r>
              <a:rPr lang="el-GR" dirty="0" smtClean="0"/>
              <a:t>Ευελιξία / Προσαρμοστικότητα</a:t>
            </a:r>
          </a:p>
          <a:p>
            <a:pPr marL="360363" indent="-360363"/>
            <a:r>
              <a:rPr lang="el-GR" dirty="0" smtClean="0"/>
              <a:t>Ανάπτυξη άλλων </a:t>
            </a:r>
          </a:p>
          <a:p>
            <a:pPr marL="360363" indent="-360363"/>
            <a:r>
              <a:rPr lang="el-GR" dirty="0" smtClean="0"/>
              <a:t>Επίλυση προβλημάτων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98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Εκπαίδευση προσωπικού, γιατί;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Αυξημένη παραγωγικότητα</a:t>
            </a:r>
          </a:p>
          <a:p>
            <a:r>
              <a:rPr lang="el-GR" dirty="0" smtClean="0"/>
              <a:t>Ανύψωση του ηθικού</a:t>
            </a:r>
          </a:p>
          <a:p>
            <a:r>
              <a:rPr lang="el-GR" dirty="0" smtClean="0"/>
              <a:t>Μειωμένη επίβλεψη</a:t>
            </a:r>
          </a:p>
          <a:p>
            <a:r>
              <a:rPr lang="el-GR" dirty="0" smtClean="0"/>
              <a:t>Μείωση ατυχημάτων</a:t>
            </a:r>
          </a:p>
          <a:p>
            <a:r>
              <a:rPr lang="el-GR" dirty="0" smtClean="0"/>
              <a:t>Αυξημένη Οργανωσιακή σταθερότητα και ευελιξία</a:t>
            </a:r>
          </a:p>
          <a:p>
            <a:r>
              <a:rPr lang="el-GR" dirty="0" smtClean="0"/>
              <a:t>Αυξημένη ελκυστικότητα της επιχείρησης ως εργοδότη</a:t>
            </a:r>
          </a:p>
          <a:p>
            <a:r>
              <a:rPr lang="el-GR" dirty="0" smtClean="0"/>
              <a:t>Αυξημένη αφοσίωση των εργαζομένων</a:t>
            </a:r>
          </a:p>
          <a:p>
            <a:r>
              <a:rPr lang="el-GR" dirty="0" smtClean="0"/>
              <a:t>Ανάπτυξη κουλτούρας προσανατολισμένης στη βελτίωση της απόδοσης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60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S.O.S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err="1" smtClean="0"/>
              <a:t>Επαναπληρ</a:t>
            </a:r>
            <a:r>
              <a:rPr lang="en-US" dirty="0" smtClean="0"/>
              <a:t>o</a:t>
            </a:r>
            <a:r>
              <a:rPr lang="el-GR" dirty="0" err="1" smtClean="0"/>
              <a:t>φόρηση</a:t>
            </a:r>
            <a:r>
              <a:rPr lang="el-GR" dirty="0" smtClean="0"/>
              <a:t>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 Ανατροφοδότηση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Εποικοδομητική Κριτική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 (</a:t>
            </a:r>
            <a:r>
              <a:rPr lang="en-US" dirty="0" smtClean="0"/>
              <a:t>Feedback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42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Οργάνωσης Εκπαίδευσης Α.Δ.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Εντοπισμός εκπαιδευτικών αναγκών</a:t>
            </a:r>
          </a:p>
        </p:txBody>
      </p:sp>
    </p:spTree>
    <p:extLst>
      <p:ext uri="{BB962C8B-B14F-4D97-AF65-F5344CB8AC3E}">
        <p14:creationId xmlns:p14="http://schemas.microsoft.com/office/powerpoint/2010/main" val="9267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Μέθοδοι ανάλυσης των εκπαιδευτικών αναγκών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Ανάλυση των επιχειρησιακών προγραμμάτων και των προγραμμάτων Α.Δ.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Εκπαιδευτικοί έλεγχοι (</a:t>
            </a:r>
            <a:r>
              <a:rPr lang="en-US" dirty="0" smtClean="0"/>
              <a:t>Training Audits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Ανάλυση Απόδοσης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Ανάλυση Θέσης Εργασίας </a:t>
            </a:r>
          </a:p>
          <a:p>
            <a:pPr marL="900113" indent="-360363"/>
            <a:r>
              <a:rPr lang="el-GR" dirty="0" smtClean="0"/>
              <a:t>Γνώσεις</a:t>
            </a:r>
          </a:p>
          <a:p>
            <a:pPr marL="900113" indent="-360363"/>
            <a:r>
              <a:rPr lang="el-GR" dirty="0" smtClean="0"/>
              <a:t>Δεξιότητες</a:t>
            </a:r>
          </a:p>
          <a:p>
            <a:pPr marL="900113" indent="-360363"/>
            <a:r>
              <a:rPr lang="el-GR" dirty="0" smtClean="0"/>
              <a:t>Υποκίνηση</a:t>
            </a:r>
          </a:p>
          <a:p>
            <a:pPr marL="900113" indent="-360363"/>
            <a:r>
              <a:rPr lang="el-GR" dirty="0" smtClean="0"/>
              <a:t>Πρότυπα απόδοσης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1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Οργάνωσης Εκπαίδευσης Α.Δ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Εντοπισμός εκπαιδευτικών αναγκών</a:t>
            </a:r>
          </a:p>
          <a:p>
            <a:r>
              <a:rPr lang="el-GR" dirty="0" smtClean="0"/>
              <a:t>Σχεδιασμός Προγράμματος Εκπαίδευσης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34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Σχεδιασμός Προγραμμάτων Εκπαίδευσης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Στόχοι και περιεχόμενο προγράμματος εκπαίδευσης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Εκπαιδευόμενοι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Χώρος και χρόνος εκπαίδευσης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Εκπαιδευτές </a:t>
            </a:r>
          </a:p>
          <a:p>
            <a:pPr marL="900113" indent="-539750"/>
            <a:r>
              <a:rPr lang="el-GR" dirty="0" smtClean="0"/>
              <a:t>Διευθυντές ή στελέχη</a:t>
            </a:r>
          </a:p>
          <a:p>
            <a:pPr marL="900113" indent="-539750"/>
            <a:r>
              <a:rPr lang="el-GR" dirty="0" smtClean="0"/>
              <a:t>Πλήρους  ή μερικής απασχόλησης εκπαιδευτικό προσωπικό</a:t>
            </a:r>
          </a:p>
          <a:p>
            <a:pPr marL="900113" indent="-539750"/>
            <a:r>
              <a:rPr lang="el-GR" dirty="0" smtClean="0"/>
              <a:t>Στελέχη, ειδικοί κ.τ.λ. με περιστασιακή συνεισφορά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Εκπαιδευτικές μέθοδοι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25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Οργάνωσης Εκπαίδευσης Α.Δ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Εντοπισμός εκπαιδευτικών αναγκών</a:t>
            </a:r>
          </a:p>
          <a:p>
            <a:r>
              <a:rPr lang="el-GR" dirty="0" smtClean="0"/>
              <a:t>Σχεδιασμός Προγράμματος Εκπαίδευσης</a:t>
            </a:r>
          </a:p>
          <a:p>
            <a:r>
              <a:rPr lang="el-GR" dirty="0" smtClean="0"/>
              <a:t>Επιλογή των μεθόδων εκπαίδευσης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μεθόδων εκπαίδευσης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Στη θέση εργασίας (</a:t>
            </a:r>
            <a:r>
              <a:rPr lang="en-US" dirty="0" smtClean="0"/>
              <a:t>on the job training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Πλεονεκτήματα : απλή στη σύλληψη και στην εκτέλεση, μικρό κόστος εφαρμογής, άμεση αξιολόγηση του εκπαιδευόμενου, άμεση διόρθωση των λαθών κ.τ.λ.</a:t>
            </a:r>
          </a:p>
          <a:p>
            <a:r>
              <a:rPr lang="el-GR" dirty="0" smtClean="0"/>
              <a:t>Μειονεκτήματα : Απώλεια χρόνου για τον εκπαιδευτή, απώλεια χρόνου για τον εκπαιδευόμενο, πρόκληση καταστροφών ή ζημιών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0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Μέθοδοι εκπαίδευσης εντός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Επίδειξη (</a:t>
            </a:r>
            <a:r>
              <a:rPr lang="en-US" dirty="0" smtClean="0"/>
              <a:t>Demonstration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Μέσω καθοδήγησης στη θέση εργασίας (</a:t>
            </a:r>
            <a:r>
              <a:rPr lang="en-US" dirty="0" smtClean="0"/>
              <a:t>Coaching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l-GR" dirty="0" smtClean="0"/>
              <a:t>Μέσω μέντορα (</a:t>
            </a:r>
            <a:r>
              <a:rPr lang="en-US" dirty="0" smtClean="0"/>
              <a:t>Mentoring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Ελεγχόμενη μαθητεία (</a:t>
            </a:r>
            <a:r>
              <a:rPr lang="en-US" dirty="0" smtClean="0"/>
              <a:t>Apprenticeship program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Με εργασιακή ενημέρωση (</a:t>
            </a:r>
            <a:r>
              <a:rPr lang="en-US" dirty="0" smtClean="0"/>
              <a:t>Job instruction Training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Πρακτική Άσκηση (</a:t>
            </a:r>
            <a:r>
              <a:rPr lang="en-US" dirty="0" smtClean="0"/>
              <a:t>Internships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Συμμετοχή σε επιτροπές</a:t>
            </a:r>
          </a:p>
          <a:p>
            <a:r>
              <a:rPr lang="el-GR" dirty="0" smtClean="0"/>
              <a:t>Εναλλαγή θέσεων ( </a:t>
            </a:r>
            <a:r>
              <a:rPr lang="en-US" dirty="0" smtClean="0"/>
              <a:t>Job Rotation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Εμπλουτισμός Θέσεως εργασίας (</a:t>
            </a:r>
            <a:r>
              <a:rPr lang="en-US" dirty="0" smtClean="0"/>
              <a:t>Job Enrichment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Γραπτές εργασίες και συμμετοχές σε έργα (</a:t>
            </a:r>
            <a:r>
              <a:rPr lang="en-US" dirty="0" smtClean="0"/>
              <a:t>Assignments and Projects</a:t>
            </a:r>
            <a:r>
              <a:rPr lang="el-G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5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μεθόδων εκπαίδευσης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Εκτός θέσης εργασίας (</a:t>
            </a:r>
            <a:r>
              <a:rPr lang="en-US" dirty="0" smtClean="0"/>
              <a:t>off the job training</a:t>
            </a:r>
            <a:r>
              <a:rPr lang="el-GR" dirty="0" smtClean="0"/>
              <a:t>)</a:t>
            </a:r>
            <a:endParaRPr lang="en-US" dirty="0" smtClean="0"/>
          </a:p>
          <a:p>
            <a:pPr marL="539750" indent="-360363"/>
            <a:r>
              <a:rPr lang="el-GR" dirty="0" smtClean="0"/>
              <a:t>Πλεονεκτήματα : Ενεργή συμμετοχή εκπαιδευόμενου, διευκόλυνση της μετάδοσης καινούριας γνώσης, ανάπτυξη διαπροσωπικών ικανοτήτων, ανάπτυξη πληρέστερης αυτογνωσίας</a:t>
            </a:r>
          </a:p>
          <a:p>
            <a:pPr marL="539750" indent="-360363"/>
            <a:r>
              <a:rPr lang="el-GR" dirty="0" smtClean="0"/>
              <a:t>Μειονεκτήματα : Ανάγκη ύπαρξης πολύ ικανού εκπαιδευτή, μη αποτελεσματική αναπαραγωγή των πραγματικών συνθηκών, μη άμεση εφαρμογή στη δουλειά, δεν ανταποκρίνονται στις ανάγκες όλων των εργαζομένων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251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Εκτός θέσης εργασίας (</a:t>
            </a:r>
            <a:r>
              <a:rPr lang="en-US" dirty="0" smtClean="0"/>
              <a:t>off the job training</a:t>
            </a:r>
            <a:r>
              <a:rPr lang="el-GR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9750" indent="-360363"/>
            <a:r>
              <a:rPr lang="el-GR" dirty="0" smtClean="0"/>
              <a:t>Διαλέξεις</a:t>
            </a:r>
          </a:p>
          <a:p>
            <a:pPr marL="539750" indent="-360363"/>
            <a:r>
              <a:rPr lang="el-GR" dirty="0" smtClean="0"/>
              <a:t>Σεμινάρια - Εργαστήρια( </a:t>
            </a:r>
            <a:r>
              <a:rPr lang="en-US" dirty="0" smtClean="0"/>
              <a:t>Seminars - Workshops</a:t>
            </a:r>
            <a:r>
              <a:rPr lang="el-GR" dirty="0" smtClean="0"/>
              <a:t>)</a:t>
            </a:r>
          </a:p>
          <a:p>
            <a:pPr marL="539750" indent="-360363"/>
            <a:r>
              <a:rPr lang="el-GR" dirty="0" smtClean="0"/>
              <a:t>Μελέτη Περιπτώσεων (</a:t>
            </a:r>
            <a:r>
              <a:rPr lang="en-US" dirty="0" smtClean="0"/>
              <a:t>Case Studies</a:t>
            </a:r>
            <a:r>
              <a:rPr lang="el-GR" dirty="0" smtClean="0"/>
              <a:t>)</a:t>
            </a:r>
            <a:endParaRPr lang="en-US" dirty="0" smtClean="0"/>
          </a:p>
          <a:p>
            <a:pPr marL="539750" indent="-360363"/>
            <a:r>
              <a:rPr lang="el-GR" dirty="0" smtClean="0"/>
              <a:t>Επιχειρηματικά Παίγνια (</a:t>
            </a:r>
            <a:r>
              <a:rPr lang="en-US" dirty="0" smtClean="0"/>
              <a:t>Business Games</a:t>
            </a:r>
            <a:r>
              <a:rPr lang="el-GR" dirty="0" smtClean="0"/>
              <a:t>)</a:t>
            </a:r>
            <a:endParaRPr lang="en-US" dirty="0" smtClean="0"/>
          </a:p>
          <a:p>
            <a:pPr marL="539750" indent="-360363"/>
            <a:r>
              <a:rPr lang="el-GR" dirty="0" smtClean="0"/>
              <a:t>Υπόδηση Ρόλων (</a:t>
            </a:r>
            <a:r>
              <a:rPr lang="en-US" dirty="0" smtClean="0"/>
              <a:t>Role Playing</a:t>
            </a:r>
            <a:r>
              <a:rPr lang="el-GR" dirty="0" smtClean="0"/>
              <a:t>)</a:t>
            </a:r>
            <a:endParaRPr lang="en-US" dirty="0" smtClean="0"/>
          </a:p>
          <a:p>
            <a:pPr marL="539750" indent="-360363"/>
            <a:r>
              <a:rPr lang="el-GR" dirty="0" smtClean="0"/>
              <a:t>Προσομοιώσεις (</a:t>
            </a:r>
            <a:r>
              <a:rPr lang="en-US" dirty="0" smtClean="0"/>
              <a:t>Simulation</a:t>
            </a:r>
            <a:r>
              <a:rPr lang="el-GR" dirty="0" smtClean="0"/>
              <a:t>)</a:t>
            </a:r>
            <a:endParaRPr lang="en-US" dirty="0" smtClean="0"/>
          </a:p>
          <a:p>
            <a:pPr marL="539750" indent="-360363"/>
            <a:r>
              <a:rPr lang="el-GR" dirty="0" smtClean="0"/>
              <a:t>Διαμόρφωση συμπεριφοράς (</a:t>
            </a:r>
            <a:r>
              <a:rPr lang="en-US" dirty="0" smtClean="0"/>
              <a:t>Behavior Modeling</a:t>
            </a:r>
            <a:r>
              <a:rPr lang="el-GR" dirty="0" smtClean="0"/>
              <a:t>)</a:t>
            </a:r>
            <a:endParaRPr lang="en-US" dirty="0" smtClean="0"/>
          </a:p>
          <a:p>
            <a:pPr marL="539750" indent="-360363"/>
            <a:r>
              <a:rPr lang="el-GR" dirty="0" smtClean="0"/>
              <a:t>Εκπαίδευση Ευαισθητοποίησης (</a:t>
            </a:r>
            <a:r>
              <a:rPr lang="en-US" dirty="0" smtClean="0"/>
              <a:t>T-Groups</a:t>
            </a:r>
            <a:r>
              <a:rPr lang="el-GR" dirty="0" smtClean="0"/>
              <a:t>)</a:t>
            </a:r>
            <a:endParaRPr lang="en-US" dirty="0" smtClean="0"/>
          </a:p>
          <a:p>
            <a:pPr marL="539750" indent="-360363"/>
            <a:r>
              <a:rPr lang="el-GR" dirty="0" smtClean="0"/>
              <a:t>Δυναμική Ομάδων και Ομαδικές Ασκήσεις (</a:t>
            </a:r>
            <a:r>
              <a:rPr lang="en-US" dirty="0" smtClean="0"/>
              <a:t>Group Dynamics and Group Exercises</a:t>
            </a:r>
            <a:r>
              <a:rPr lang="el-GR" dirty="0" smtClean="0"/>
              <a:t>)</a:t>
            </a:r>
            <a:endParaRPr lang="en-US" dirty="0" smtClean="0"/>
          </a:p>
          <a:p>
            <a:pPr marL="539750" indent="-360363"/>
            <a:r>
              <a:rPr lang="el-GR" dirty="0" smtClean="0"/>
              <a:t>Εκπαίδευση Υπαίθρου (</a:t>
            </a:r>
            <a:r>
              <a:rPr lang="en-US" dirty="0" smtClean="0"/>
              <a:t>Outdoor Training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6295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μεθόδων εκπαίδευσης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Εξ αποστάσεως εκπαίδευση (</a:t>
            </a:r>
            <a:r>
              <a:rPr lang="en-US" dirty="0" smtClean="0"/>
              <a:t>Distance Learning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Μέθοδος προγραμματισμένης διδασκαλίας</a:t>
            </a:r>
          </a:p>
          <a:p>
            <a:pPr>
              <a:buNone/>
            </a:pPr>
            <a:r>
              <a:rPr lang="el-GR" dirty="0"/>
              <a:t>+</a:t>
            </a:r>
            <a:r>
              <a:rPr lang="el-GR" dirty="0" smtClean="0"/>
              <a:t> : εξατομικευμένη και γρήγορη μάθηση</a:t>
            </a:r>
          </a:p>
          <a:p>
            <a:pPr>
              <a:buNone/>
            </a:pPr>
            <a:r>
              <a:rPr lang="el-GR" dirty="0" smtClean="0"/>
              <a:t>- : Μεγάλος χρόνος ανάπτυξης και συμφέρει οικονομικά μόνο για μεγάλα </a:t>
            </a:r>
            <a:r>
              <a:rPr lang="en-US" dirty="0" smtClean="0"/>
              <a:t>groups</a:t>
            </a:r>
            <a:endParaRPr lang="el-GR" dirty="0" smtClean="0"/>
          </a:p>
          <a:p>
            <a:r>
              <a:rPr lang="en-US" dirty="0" smtClean="0"/>
              <a:t>E-learning</a:t>
            </a:r>
          </a:p>
          <a:p>
            <a:pPr>
              <a:buNone/>
            </a:pPr>
            <a:r>
              <a:rPr lang="en-US" dirty="0" smtClean="0"/>
              <a:t>+ : </a:t>
            </a:r>
            <a:r>
              <a:rPr lang="el-GR" dirty="0" smtClean="0"/>
              <a:t>Γρήγορη μετάδοση πληροφοριών και γνώσης</a:t>
            </a:r>
          </a:p>
          <a:p>
            <a:pPr>
              <a:buNone/>
            </a:pPr>
            <a:r>
              <a:rPr lang="el-GR" dirty="0" smtClean="0"/>
              <a:t>- : Κατάλληλος εξοπλισμός</a:t>
            </a:r>
          </a:p>
        </p:txBody>
      </p:sp>
    </p:spTree>
    <p:extLst>
      <p:ext uri="{BB962C8B-B14F-4D97-AF65-F5344CB8AC3E}">
        <p14:creationId xmlns:p14="http://schemas.microsoft.com/office/powerpoint/2010/main" val="2165867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Οργάνωσης Εκπαίδευσης Α.Δ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Εντοπισμός εκπαιδευτικών αναγκών</a:t>
            </a:r>
          </a:p>
          <a:p>
            <a:r>
              <a:rPr lang="el-GR" dirty="0" smtClean="0"/>
              <a:t>Σχεδιασμός Προγράμματος Εκπαίδευσης</a:t>
            </a:r>
          </a:p>
          <a:p>
            <a:r>
              <a:rPr lang="el-GR" dirty="0" smtClean="0"/>
              <a:t>Επιλογή των μεθόδων εκπαίδευσης</a:t>
            </a:r>
          </a:p>
          <a:p>
            <a:r>
              <a:rPr lang="el-GR" dirty="0" smtClean="0"/>
              <a:t>Εφαρμογή και Αξιολόγηση της Εκπαίδευσης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89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της εκπαίδευσης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dirty="0" smtClean="0"/>
              <a:t>Αξιολόγηση είναι η διαδικασία απόκτησης πληροφοριών (</a:t>
            </a:r>
            <a:r>
              <a:rPr lang="en-US" sz="2600" dirty="0" smtClean="0"/>
              <a:t>feedback</a:t>
            </a:r>
            <a:r>
              <a:rPr lang="el-GR" sz="2600" dirty="0" smtClean="0"/>
              <a:t>)</a:t>
            </a:r>
            <a:r>
              <a:rPr lang="en-US" sz="2600" dirty="0" smtClean="0"/>
              <a:t> </a:t>
            </a:r>
            <a:r>
              <a:rPr lang="el-GR" sz="2600" dirty="0" smtClean="0"/>
              <a:t>για το εκπαιδευτικό  πρόγραμμα, και η αποτίμηση της αξίας του προγράμματος σε σχέση με τους εκπαιδευτικούς στόχους </a:t>
            </a:r>
          </a:p>
          <a:p>
            <a:r>
              <a:rPr lang="el-GR" sz="2600" u="sng" dirty="0" smtClean="0"/>
              <a:t>Στόχοι</a:t>
            </a:r>
            <a:r>
              <a:rPr lang="el-GR" sz="2600" dirty="0" smtClean="0"/>
              <a:t> : Απόδειξη – Βελτίωση – Μάθημα </a:t>
            </a:r>
            <a:endParaRPr lang="el-GR" sz="2600" dirty="0"/>
          </a:p>
          <a:p>
            <a:r>
              <a:rPr lang="el-GR" sz="2600" u="sng" dirty="0" smtClean="0"/>
              <a:t>Επίπεδα Αξιολόγησης </a:t>
            </a:r>
            <a:r>
              <a:rPr lang="el-GR" sz="2600" dirty="0" smtClean="0"/>
              <a:t>: Αντίδραση – Μάθηση – Συμπεριφορά – Αποτελέσματα Τμήματος – Αποτελέσματα Επιχείρησης </a:t>
            </a:r>
          </a:p>
          <a:p>
            <a:r>
              <a:rPr lang="el-GR" sz="2600" u="sng" dirty="0" smtClean="0"/>
              <a:t>Εργαλεία Αξιολόγησης</a:t>
            </a:r>
            <a:r>
              <a:rPr lang="el-GR" sz="2600" dirty="0" smtClean="0"/>
              <a:t> : Ερωτηματολόγια – Έλεγχοι γνώσεων – Συνεντεύξεις αξιολόγησης- Σύγκριση αποτελεσμάτων επιχείρησης 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70747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Εργαζομένων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η διαδικασία αξιολόγησης- εκτίμησης του εργαζομένου, με σκοπό να οριστεί ο βαθμός στον οποίο η εργασία του ολοκληρώνεται αποδοτικά.</a:t>
            </a:r>
            <a:endParaRPr lang="el-GR" dirty="0"/>
          </a:p>
          <a:p>
            <a:r>
              <a:rPr lang="el-GR" u="sng" dirty="0" smtClean="0"/>
              <a:t>Ανάλογα της φιλοσοαφία της εταιρίας</a:t>
            </a:r>
            <a:r>
              <a:rPr lang="el-GR" dirty="0" smtClean="0"/>
              <a:t> : Εκτίμηση εργαζομένου (</a:t>
            </a:r>
            <a:r>
              <a:rPr lang="en-US" dirty="0" smtClean="0"/>
              <a:t>Employee Evaluation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Αξιολόγηση απόδοσης (</a:t>
            </a:r>
            <a:r>
              <a:rPr lang="en-US" dirty="0" smtClean="0"/>
              <a:t>Performance Evaluation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Εκτίμηση Απόδοσης (</a:t>
            </a:r>
            <a:r>
              <a:rPr lang="en-US" dirty="0" smtClean="0"/>
              <a:t>Performance Appraisal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Ανασκόπηση   Απόδοσης (</a:t>
            </a:r>
            <a:r>
              <a:rPr lang="en-US" dirty="0" smtClean="0"/>
              <a:t>Performance Review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Ετήσια Ανασκόπηση (</a:t>
            </a:r>
            <a:r>
              <a:rPr lang="en-US" dirty="0" smtClean="0"/>
              <a:t>Annual Review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215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Σημασία της Α.Ε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Καθορισμός των στόχων απόδοσηςκαι ανάπτυξης του εργαζόμενου</a:t>
            </a:r>
          </a:p>
          <a:p>
            <a:r>
              <a:rPr lang="el-GR" dirty="0" smtClean="0"/>
              <a:t>Καθορισμός των εκπαιδευτικών αναγκών</a:t>
            </a:r>
          </a:p>
          <a:p>
            <a:r>
              <a:rPr lang="el-GR" dirty="0" smtClean="0"/>
              <a:t>Σύνδεση αμοιβής με την απόδοση</a:t>
            </a:r>
          </a:p>
          <a:p>
            <a:r>
              <a:rPr lang="el-GR" dirty="0" smtClean="0"/>
              <a:t>Ανατροφοδότηση  - Επαναπληροφόρηση Εργαζομένου (</a:t>
            </a:r>
            <a:r>
              <a:rPr lang="en-US" dirty="0" smtClean="0"/>
              <a:t>Feedback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Βελτίωση του συστήματος προσέλκυσης και επιλογής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7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Προσδιοριστικοί παράγοντες του Συστήματος Αξιολόγησης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577743" y="3704387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Συστήματα  Αξιολόγησης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544563" y="1650866"/>
            <a:ext cx="16561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Όραμα - Αξίες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578557"/>
            <a:ext cx="19442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Φύση Δραστηριοτήτων - Τεχνολογία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728587"/>
            <a:ext cx="16561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Δομές Εργασίας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3842887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Μέγεθος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048164" y="2128422"/>
            <a:ext cx="18722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Στρατηγικές – Επιχειρησιακοί Στόχοι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5435932"/>
            <a:ext cx="16561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Υπόλοιπα συστήματα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550212" y="5805264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Κουλτούρα</a:t>
            </a:r>
            <a:endParaRPr lang="el-GR" dirty="0"/>
          </a:p>
        </p:txBody>
      </p: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1907704" y="3051753"/>
            <a:ext cx="1368152" cy="79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4372655" y="2297197"/>
            <a:ext cx="0" cy="1150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>
            <a:off x="5364088" y="2590087"/>
            <a:ext cx="684076" cy="857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 flipV="1">
            <a:off x="5580112" y="4027552"/>
            <a:ext cx="12961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</p:cNvCxnSpPr>
          <p:nvPr/>
        </p:nvCxnSpPr>
        <p:spPr>
          <a:xfrm flipH="1" flipV="1">
            <a:off x="5364088" y="4869160"/>
            <a:ext cx="1728192" cy="889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0"/>
          </p:cNvCxnSpPr>
          <p:nvPr/>
        </p:nvCxnSpPr>
        <p:spPr>
          <a:xfrm flipV="1">
            <a:off x="4378304" y="486916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</p:cNvCxnSpPr>
          <p:nvPr/>
        </p:nvCxnSpPr>
        <p:spPr>
          <a:xfrm flipV="1">
            <a:off x="2339752" y="4350718"/>
            <a:ext cx="936104" cy="689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46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Αντικειμενικές Μέθοδοι Αξιολόγησης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Μέθοδοι Μέτρησης Παραγωγής</a:t>
            </a:r>
          </a:p>
          <a:p>
            <a:r>
              <a:rPr lang="el-GR" dirty="0" smtClean="0"/>
              <a:t>Πωλήσεις σε χρηματικές Μονάδες</a:t>
            </a:r>
          </a:p>
          <a:p>
            <a:r>
              <a:rPr lang="el-GR" dirty="0" smtClean="0"/>
              <a:t>Προσωπικά στοιχεία εργαζομένου</a:t>
            </a:r>
          </a:p>
          <a:p>
            <a:r>
              <a:rPr lang="el-GR" dirty="0" smtClean="0"/>
              <a:t>Μετρήσεις αποτελεσματικότητας</a:t>
            </a:r>
          </a:p>
          <a:p>
            <a:r>
              <a:rPr lang="el-GR" dirty="0" smtClean="0"/>
              <a:t>Μέθοδοι καταμέτρησης της απόδοσης των στελεχων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810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Υποκειμενικές Μέθοδοι Αξιολόγησης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500" u="sng" dirty="0" smtClean="0"/>
              <a:t>Συγκριτικές μεθόδοι </a:t>
            </a:r>
            <a:r>
              <a:rPr lang="en-US" sz="2500" dirty="0" smtClean="0"/>
              <a:t>:</a:t>
            </a:r>
            <a:r>
              <a:rPr lang="el-GR" sz="2500" dirty="0" smtClean="0"/>
              <a:t>Κατάταξη (</a:t>
            </a:r>
            <a:r>
              <a:rPr lang="en-US" sz="2500" dirty="0" smtClean="0"/>
              <a:t>Ranking</a:t>
            </a:r>
            <a:r>
              <a:rPr lang="el-GR" sz="2500" dirty="0" smtClean="0"/>
              <a:t>)</a:t>
            </a:r>
            <a:r>
              <a:rPr lang="en-US" sz="2500" dirty="0" smtClean="0"/>
              <a:t>, </a:t>
            </a:r>
            <a:r>
              <a:rPr lang="el-GR" sz="2500" dirty="0" smtClean="0"/>
              <a:t>Κατάταξη σε ζευγάρια</a:t>
            </a:r>
            <a:r>
              <a:rPr lang="en-US" sz="2500" dirty="0" smtClean="0"/>
              <a:t>, </a:t>
            </a:r>
            <a:r>
              <a:rPr lang="el-GR" sz="2500" dirty="0" smtClean="0"/>
              <a:t>Μέθοδος επιβεβλημένης επιλογής (</a:t>
            </a:r>
            <a:r>
              <a:rPr lang="en-US" sz="2500" dirty="0" smtClean="0"/>
              <a:t>Forced Choice</a:t>
            </a:r>
            <a:r>
              <a:rPr lang="el-GR" sz="2500" dirty="0" smtClean="0"/>
              <a:t>)</a:t>
            </a:r>
            <a:endParaRPr lang="en-US" sz="2500" dirty="0" smtClean="0"/>
          </a:p>
          <a:p>
            <a:r>
              <a:rPr lang="el-GR" sz="2500" u="sng" dirty="0" smtClean="0"/>
              <a:t>Αξιολόγηση με βάση Απόλυτα Πρότυπα απόδοσης (</a:t>
            </a:r>
            <a:r>
              <a:rPr lang="en-US" sz="2500" u="sng" dirty="0" smtClean="0"/>
              <a:t>Performance Standards</a:t>
            </a:r>
            <a:r>
              <a:rPr lang="el-GR" sz="2500" u="sng" dirty="0" smtClean="0"/>
              <a:t>)</a:t>
            </a:r>
            <a:r>
              <a:rPr lang="en-US" sz="2500" u="sng" dirty="0" smtClean="0"/>
              <a:t>: </a:t>
            </a:r>
            <a:r>
              <a:rPr lang="el-GR" sz="2500" dirty="0" smtClean="0"/>
              <a:t>Γραφικές κλίμακες κατάταξης (</a:t>
            </a:r>
            <a:r>
              <a:rPr lang="en-US" sz="2500" dirty="0" smtClean="0"/>
              <a:t>Graphic Rating Scales</a:t>
            </a:r>
            <a:r>
              <a:rPr lang="el-GR" sz="2500" dirty="0" smtClean="0"/>
              <a:t>)</a:t>
            </a:r>
            <a:r>
              <a:rPr lang="en-US" sz="2500" dirty="0" smtClean="0"/>
              <a:t>, </a:t>
            </a:r>
            <a:r>
              <a:rPr lang="el-GR" sz="2500" dirty="0" smtClean="0"/>
              <a:t>Σταθμισμένος κατάλογος (</a:t>
            </a:r>
            <a:r>
              <a:rPr lang="en-US" sz="2500" dirty="0" smtClean="0"/>
              <a:t>Checklists</a:t>
            </a:r>
            <a:r>
              <a:rPr lang="el-GR" sz="2500" dirty="0" smtClean="0"/>
              <a:t>)</a:t>
            </a:r>
            <a:r>
              <a:rPr lang="en-US" sz="2500" dirty="0" smtClean="0"/>
              <a:t>, </a:t>
            </a:r>
            <a:r>
              <a:rPr lang="el-GR" sz="2500" dirty="0" smtClean="0"/>
              <a:t>Κρίσιμα περιστατικά (</a:t>
            </a:r>
            <a:r>
              <a:rPr lang="en-US" sz="2500" dirty="0" smtClean="0"/>
              <a:t>Critical Incident Method</a:t>
            </a:r>
            <a:r>
              <a:rPr lang="el-GR" sz="2500" dirty="0" smtClean="0"/>
              <a:t>)</a:t>
            </a:r>
            <a:r>
              <a:rPr lang="en-US" sz="2500" dirty="0" smtClean="0"/>
              <a:t>, </a:t>
            </a:r>
            <a:r>
              <a:rPr lang="el-GR" sz="2500" dirty="0" smtClean="0"/>
              <a:t>Κλίμακες αξιολόγησης της συμπεριφοράς στην εργασία (</a:t>
            </a:r>
            <a:r>
              <a:rPr lang="en-US" sz="2500" dirty="0" smtClean="0"/>
              <a:t>Behaviorally anchored rating </a:t>
            </a:r>
            <a:r>
              <a:rPr lang="el-GR" sz="2500" dirty="0" smtClean="0"/>
              <a:t>και </a:t>
            </a:r>
            <a:r>
              <a:rPr lang="en-US" sz="2500" dirty="0" smtClean="0"/>
              <a:t>Behavioral Observation Scales</a:t>
            </a:r>
            <a:r>
              <a:rPr lang="el-GR" sz="2500" dirty="0" smtClean="0"/>
              <a:t>)</a:t>
            </a:r>
            <a:r>
              <a:rPr lang="en-US" sz="2500" dirty="0" smtClean="0"/>
              <a:t>, </a:t>
            </a:r>
            <a:r>
              <a:rPr lang="el-GR" sz="2500" dirty="0" smtClean="0"/>
              <a:t>αξιολόγηση με τη βοήθεια ψυχολόγων (</a:t>
            </a:r>
            <a:r>
              <a:rPr lang="en-US" sz="2500" dirty="0" smtClean="0"/>
              <a:t>psychological Appraisals</a:t>
            </a:r>
            <a:r>
              <a:rPr lang="el-GR" sz="2500" dirty="0" smtClean="0"/>
              <a:t>)</a:t>
            </a:r>
            <a:r>
              <a:rPr lang="en-US" sz="2500" dirty="0" smtClean="0"/>
              <a:t>, </a:t>
            </a:r>
            <a:r>
              <a:rPr lang="el-GR" sz="2500" dirty="0" smtClean="0"/>
              <a:t>Κέντρα Αξιολόγησης (</a:t>
            </a:r>
            <a:r>
              <a:rPr lang="en-US" sz="2500" dirty="0" smtClean="0"/>
              <a:t>assessment centers</a:t>
            </a:r>
            <a:r>
              <a:rPr lang="el-GR" sz="2500" dirty="0" smtClean="0"/>
              <a:t>)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70713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Συμμετοχή στην 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Αυτοαξιολόγηση</a:t>
            </a:r>
          </a:p>
          <a:p>
            <a:r>
              <a:rPr lang="el-GR" dirty="0" smtClean="0"/>
              <a:t>από Συναδέλφους</a:t>
            </a:r>
          </a:p>
          <a:p>
            <a:r>
              <a:rPr lang="el-GR" dirty="0" smtClean="0"/>
              <a:t>από Υφισταμένους</a:t>
            </a:r>
          </a:p>
          <a:p>
            <a:r>
              <a:rPr lang="el-GR" dirty="0" smtClean="0"/>
              <a:t>από Πελάτες</a:t>
            </a:r>
          </a:p>
          <a:p>
            <a:r>
              <a:rPr lang="el-GR" dirty="0" smtClean="0"/>
              <a:t>360</a:t>
            </a:r>
            <a:r>
              <a:rPr lang="el-GR" baseline="30000" dirty="0" smtClean="0"/>
              <a:t>ο</a:t>
            </a:r>
            <a:r>
              <a:rPr lang="el-GR" dirty="0" smtClean="0"/>
              <a:t> Μοιρών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754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αποτελεσματική </a:t>
            </a:r>
            <a:r>
              <a:rPr lang="el-GR" dirty="0" err="1" smtClean="0"/>
              <a:t>αξι</a:t>
            </a:r>
            <a:r>
              <a:rPr lang="en-US" dirty="0" smtClean="0"/>
              <a:t>o</a:t>
            </a:r>
            <a:r>
              <a:rPr lang="el-GR" dirty="0" err="1" smtClean="0"/>
              <a:t>λόγιση</a:t>
            </a:r>
            <a:r>
              <a:rPr lang="el-GR" dirty="0" smtClean="0"/>
              <a:t> χαρακτηρίζετε από 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Εγκυρότητα (</a:t>
            </a:r>
            <a:r>
              <a:rPr lang="en-US" dirty="0" smtClean="0"/>
              <a:t>Validity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Αξιοπιστία (</a:t>
            </a:r>
            <a:r>
              <a:rPr lang="en-US" dirty="0" smtClean="0"/>
              <a:t>Reliability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Αντικειμενικότητα – Αμεροληψία (</a:t>
            </a:r>
            <a:r>
              <a:rPr lang="en-US" dirty="0" smtClean="0"/>
              <a:t>Objectivity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Συγκρισιμότητα (</a:t>
            </a:r>
            <a:r>
              <a:rPr lang="en-US" dirty="0" smtClean="0"/>
              <a:t>Comparability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Συνάφεια </a:t>
            </a:r>
            <a:r>
              <a:rPr lang="en-US" dirty="0" smtClean="0"/>
              <a:t>(Relevance)</a:t>
            </a:r>
            <a:r>
              <a:rPr lang="el-GR" dirty="0" smtClean="0"/>
              <a:t> με τη θέση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7012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Λάθη Αξιολόγησης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Επιείκειας</a:t>
            </a:r>
          </a:p>
          <a:p>
            <a:r>
              <a:rPr lang="el-GR" dirty="0" smtClean="0"/>
              <a:t>Αυστηρότητας</a:t>
            </a:r>
          </a:p>
          <a:p>
            <a:r>
              <a:rPr lang="el-GR" dirty="0" smtClean="0"/>
              <a:t>Εξαιτίας της τάσης προς το κέντρο</a:t>
            </a:r>
          </a:p>
          <a:p>
            <a:r>
              <a:rPr lang="el-GR" dirty="0" smtClean="0"/>
              <a:t>Γενίκευση Κρίσης (</a:t>
            </a:r>
            <a:r>
              <a:rPr lang="en-US" dirty="0" smtClean="0"/>
              <a:t>Halo Effect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Προβλήματα Ορισμού των Προτύπων Αξιολόγησης</a:t>
            </a:r>
          </a:p>
          <a:p>
            <a:r>
              <a:rPr lang="el-GR" dirty="0" smtClean="0"/>
              <a:t>Προσωπικές προκαταλήψεις</a:t>
            </a:r>
          </a:p>
          <a:p>
            <a:pPr marL="136525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7737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Παρουσίαση και κατανόηση της σημασίας και διαδικασίας της εκπαίδευσης ή/και κατάρτισης των εργαζομένων ενός οργανισμού.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2900" dirty="0"/>
              <a:t>Εκπαίδευση</a:t>
            </a:r>
          </a:p>
          <a:p>
            <a:r>
              <a:rPr lang="el-GR" sz="2900" dirty="0"/>
              <a:t>Όροι </a:t>
            </a:r>
          </a:p>
          <a:p>
            <a:r>
              <a:rPr lang="el-GR" sz="2900" dirty="0"/>
              <a:t>Στόχοι εκπαίδευσης Α.Δ.</a:t>
            </a:r>
          </a:p>
          <a:p>
            <a:r>
              <a:rPr lang="el-GR" sz="2900" dirty="0"/>
              <a:t>Τομείς Βελτίωσης και εκπαίδευσης</a:t>
            </a:r>
          </a:p>
          <a:p>
            <a:r>
              <a:rPr lang="el-GR" sz="2900" dirty="0"/>
              <a:t>10 Δημοφιλέστερες Επαγγελματικές Δεξιότητες</a:t>
            </a:r>
          </a:p>
          <a:p>
            <a:r>
              <a:rPr lang="el-GR" sz="2900" dirty="0"/>
              <a:t>Εκπαίδευση προσωπικού, γιατί;</a:t>
            </a:r>
          </a:p>
          <a:p>
            <a:r>
              <a:rPr lang="en-US" sz="2900" dirty="0"/>
              <a:t>S.O.S</a:t>
            </a:r>
            <a:endParaRPr lang="el-GR" sz="2900" dirty="0"/>
          </a:p>
          <a:p>
            <a:r>
              <a:rPr lang="el-GR" sz="2900" dirty="0"/>
              <a:t>Στάδια Ο</a:t>
            </a:r>
            <a:r>
              <a:rPr lang="el-GR" sz="2800" dirty="0"/>
              <a:t>ργάνωσης Εκπαίδευσης Α.Δ</a:t>
            </a:r>
          </a:p>
          <a:p>
            <a:pPr marL="725488" indent="-369888" defTabSz="534988">
              <a:tabLst>
                <a:tab pos="534988" algn="l"/>
              </a:tabLst>
            </a:pPr>
            <a:r>
              <a:rPr lang="el-GR" sz="2600" dirty="0"/>
              <a:t>Εντοπισμός εκπαιδευτικών αναγκών</a:t>
            </a:r>
          </a:p>
          <a:p>
            <a:pPr marL="725488" indent="-369888" defTabSz="534988">
              <a:tabLst>
                <a:tab pos="534988" algn="l"/>
              </a:tabLst>
            </a:pPr>
            <a:r>
              <a:rPr lang="el-GR" sz="2600" dirty="0"/>
              <a:t>Σχεδιασμός Προγράμματος Εκπαίδευσης</a:t>
            </a:r>
          </a:p>
          <a:p>
            <a:pPr marL="725488" indent="-369888" defTabSz="534988">
              <a:tabLst>
                <a:tab pos="534988" algn="l"/>
              </a:tabLst>
            </a:pPr>
            <a:r>
              <a:rPr lang="el-GR" sz="2600" dirty="0"/>
              <a:t>Επιλογή των μεθόδων εκπαίδευσης</a:t>
            </a:r>
          </a:p>
          <a:p>
            <a:pPr marL="725488" indent="-369888" defTabSz="534988">
              <a:tabLst>
                <a:tab pos="534988" algn="l"/>
              </a:tabLst>
            </a:pPr>
            <a:r>
              <a:rPr lang="el-GR" sz="2600" dirty="0"/>
              <a:t>Εφαρμογή και Αξιολόγηση της Εκπαίδευσης</a:t>
            </a:r>
          </a:p>
          <a:p>
            <a:endParaRPr lang="el-GR" sz="2800" dirty="0"/>
          </a:p>
          <a:p>
            <a:pPr marL="0" indent="0">
              <a:buNone/>
            </a:pPr>
            <a:endParaRPr lang="el-GR" sz="2600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Εκπαίδευση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Εκπαίδευση είναι η οργανωμένη διαδικασία μάθησης που στοχεύει στην απόκτηση γνώσεων και ικανοτήτων για έναν ορισμένο στόχο</a:t>
            </a:r>
          </a:p>
          <a:p>
            <a:r>
              <a:rPr lang="el-GR" dirty="0" smtClean="0"/>
              <a:t>Εκπαίδευση Ανθρωπίνου Δυναμικού είναι η διαδικασία μάθησης που αποσκοπεί στη βελτίωση της απόδοσης των εργαζομένων</a:t>
            </a:r>
          </a:p>
        </p:txBody>
      </p:sp>
    </p:spTree>
    <p:extLst>
      <p:ext uri="{BB962C8B-B14F-4D97-AF65-F5344CB8AC3E}">
        <p14:creationId xmlns:p14="http://schemas.microsoft.com/office/powerpoint/2010/main" val="11703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Όροι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Κατάρτιση</a:t>
            </a:r>
            <a:r>
              <a:rPr lang="el-GR" dirty="0" smtClean="0"/>
              <a:t> : τονίζει τον τεχνικό ή εισαγωγικό χαρακτήρα της εκπαίδευσης και αναφέρεται σε προσωπικό βάσεις ή νεοεισερχόμενους</a:t>
            </a:r>
          </a:p>
          <a:p>
            <a:r>
              <a:rPr lang="el-GR" u="sng" dirty="0" smtClean="0"/>
              <a:t> </a:t>
            </a:r>
            <a:r>
              <a:rPr lang="el-GR" u="sng" dirty="0"/>
              <a:t>Ε</a:t>
            </a:r>
            <a:r>
              <a:rPr lang="el-GR" u="sng" dirty="0" smtClean="0"/>
              <a:t>πιμόρφωση και Ανάπτυξη</a:t>
            </a:r>
            <a:r>
              <a:rPr lang="el-GR" dirty="0" smtClean="0"/>
              <a:t>:  Α.Δ. προϋποθέτει την ύπαρξη βασικού μορφωτικού επιπέδου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70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εκπαίδευσης Α.Δ.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Ανάπτυξη των υπαρχουσών επαγγελματικών δεξιοτήτων</a:t>
            </a:r>
          </a:p>
          <a:p>
            <a:r>
              <a:rPr lang="el-GR" dirty="0" smtClean="0"/>
              <a:t>Ανάπτυξη διαφορετικών ή νέων επαγγελματικών δεξιοτήτων </a:t>
            </a:r>
          </a:p>
          <a:p>
            <a:r>
              <a:rPr lang="el-GR" dirty="0" smtClean="0"/>
              <a:t>Μείωση του χρόνου μάθησης και προσαρμογής σε νέες συνθήκες εργασίας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6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Τομείς Βελτίωσης και εκπαίδευσης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Γνώσεις (</a:t>
            </a:r>
            <a:r>
              <a:rPr lang="en-US" dirty="0" smtClean="0"/>
              <a:t>knowledge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Ικανότητες (</a:t>
            </a:r>
            <a:r>
              <a:rPr lang="en-US" dirty="0" smtClean="0"/>
              <a:t>skills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Στάσεις-Συμπεριφορές </a:t>
            </a:r>
            <a:r>
              <a:rPr lang="en-US" dirty="0" smtClean="0"/>
              <a:t>(Attitudes)</a:t>
            </a:r>
          </a:p>
          <a:p>
            <a:r>
              <a:rPr lang="el-GR" dirty="0" smtClean="0"/>
              <a:t>Επαγγελματικές Δεξιότητες (</a:t>
            </a:r>
            <a:r>
              <a:rPr lang="en-US" dirty="0" smtClean="0"/>
              <a:t>Competencies</a:t>
            </a:r>
            <a:r>
              <a:rPr lang="el-GR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16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1198</Words>
  <Application>Microsoft Office PowerPoint</Application>
  <PresentationFormat>Προβολή στην οθόνη (4:3)</PresentationFormat>
  <Paragraphs>223</Paragraphs>
  <Slides>33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Διοίκηση Ανθρώπινων πόρων</vt:lpstr>
      <vt:lpstr>Άδειες Χρήσης</vt:lpstr>
      <vt:lpstr>Χρηματοδότηση</vt:lpstr>
      <vt:lpstr>Σκοποί  ενότητας</vt:lpstr>
      <vt:lpstr>Περιεχόμενα ενότητας</vt:lpstr>
      <vt:lpstr>Εκπαίδευση</vt:lpstr>
      <vt:lpstr>Όροι </vt:lpstr>
      <vt:lpstr>Στόχοι εκπαίδευσης Α.Δ.</vt:lpstr>
      <vt:lpstr>Τομείς Βελτίωσης και εκπαίδευσης</vt:lpstr>
      <vt:lpstr>10 Δημοφιλέστερες Επαγγελματικές Δεξιότητες</vt:lpstr>
      <vt:lpstr>Εκπαίδευση προσωπικού, γιατί;</vt:lpstr>
      <vt:lpstr>S.O.S</vt:lpstr>
      <vt:lpstr>Στάδια Οργάνωσης Εκπαίδευσης Α.Δ.</vt:lpstr>
      <vt:lpstr>Μέθοδοι ανάλυσης των εκπαιδευτικών αναγκών</vt:lpstr>
      <vt:lpstr>Στάδια Οργάνωσης Εκπαίδευσης Α.Δ</vt:lpstr>
      <vt:lpstr>Σχεδιασμός Προγραμμάτων Εκπαίδευσης</vt:lpstr>
      <vt:lpstr>Στάδια Οργάνωσης Εκπαίδευσης Α.Δ</vt:lpstr>
      <vt:lpstr>Επιλογή μεθόδων εκπαίδευσης</vt:lpstr>
      <vt:lpstr>Μέθοδοι εκπαίδευσης εντός εργασίας</vt:lpstr>
      <vt:lpstr>Επιλογή μεθόδων εκπαίδευσης</vt:lpstr>
      <vt:lpstr>Εκτός θέσης εργασίας (off the job training) </vt:lpstr>
      <vt:lpstr>Επιλογή μεθόδων εκπαίδευσης</vt:lpstr>
      <vt:lpstr>Στάδια Οργάνωσης Εκπαίδευσης Α.Δ</vt:lpstr>
      <vt:lpstr>Αξιολόγηση της εκπαίδευσης</vt:lpstr>
      <vt:lpstr>Αξιολόγηση Εργαζομένων</vt:lpstr>
      <vt:lpstr>Σημασία της Α.Ε</vt:lpstr>
      <vt:lpstr>Προσδιοριστικοί παράγοντες του Συστήματος Αξιολόγησης</vt:lpstr>
      <vt:lpstr>Αντικειμενικές Μέθοδοι Αξιολόγησης</vt:lpstr>
      <vt:lpstr>Υποκειμενικές Μέθοδοι Αξιολόγησης</vt:lpstr>
      <vt:lpstr>Συμμετοχή στην αξιολόγηση</vt:lpstr>
      <vt:lpstr>Η αποτελεσματική αξιoλόγιση χαρακτηρίζετε από :</vt:lpstr>
      <vt:lpstr>Λάθη Αξιολόγησης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 Koutiva</cp:lastModifiedBy>
  <cp:revision>169</cp:revision>
  <dcterms:created xsi:type="dcterms:W3CDTF">2012-09-06T09:03:05Z</dcterms:created>
  <dcterms:modified xsi:type="dcterms:W3CDTF">2015-02-16T10:18:00Z</dcterms:modified>
</cp:coreProperties>
</file>