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47" r:id="rId2"/>
    <p:sldId id="346" r:id="rId3"/>
    <p:sldId id="256" r:id="rId4"/>
    <p:sldId id="257" r:id="rId5"/>
    <p:sldId id="259" r:id="rId6"/>
    <p:sldId id="258" r:id="rId7"/>
    <p:sldId id="264" r:id="rId8"/>
    <p:sldId id="265" r:id="rId9"/>
    <p:sldId id="266" r:id="rId10"/>
    <p:sldId id="263" r:id="rId11"/>
    <p:sldId id="267" r:id="rId12"/>
    <p:sldId id="268" r:id="rId13"/>
    <p:sldId id="269" r:id="rId14"/>
    <p:sldId id="270" r:id="rId15"/>
    <p:sldId id="271" r:id="rId16"/>
    <p:sldId id="274" r:id="rId17"/>
    <p:sldId id="279" r:id="rId18"/>
    <p:sldId id="280" r:id="rId19"/>
    <p:sldId id="283" r:id="rId20"/>
    <p:sldId id="301" r:id="rId21"/>
    <p:sldId id="299" r:id="rId22"/>
    <p:sldId id="298" r:id="rId23"/>
    <p:sldId id="340" r:id="rId24"/>
    <p:sldId id="344" r:id="rId25"/>
    <p:sldId id="312" r:id="rId26"/>
    <p:sldId id="333" r:id="rId27"/>
    <p:sldId id="345" r:id="rId28"/>
    <p:sldId id="348" r:id="rId29"/>
    <p:sldId id="349" r:id="rId30"/>
    <p:sldId id="350" r:id="rId31"/>
    <p:sldId id="351" r:id="rId32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6" autoAdjust="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51E4EC3-960A-49BB-91CB-10D0040FF55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1968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021E11-E7FD-4DBD-970B-9F552981F7D3}" type="slidenum">
              <a:rPr lang="el-GR" altLang="el-GR"/>
              <a:pPr>
                <a:spcBef>
                  <a:spcPct val="0"/>
                </a:spcBef>
              </a:pPr>
              <a:t>23</a:t>
            </a:fld>
            <a:endParaRPr lang="el-GR" altLang="el-GR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65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FBAE16-A237-43B7-AB76-8E695120CF07}" type="slidenum">
              <a:rPr lang="el-GR" altLang="el-GR"/>
              <a:pPr>
                <a:spcBef>
                  <a:spcPct val="0"/>
                </a:spcBef>
              </a:pPr>
              <a:t>24</a:t>
            </a:fld>
            <a:endParaRPr lang="el-GR" altLang="el-GR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93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2899C2-F6B5-47B5-ACDE-6DB2B91A6CE5}" type="slidenum">
              <a:rPr lang="el-GR" altLang="el-GR"/>
              <a:pPr>
                <a:spcBef>
                  <a:spcPct val="0"/>
                </a:spcBef>
              </a:pPr>
              <a:t>25</a:t>
            </a:fld>
            <a:endParaRPr lang="el-GR" altLang="el-GR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907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BA85F0-6A2C-4D82-999A-9A906DAC850F}" type="slidenum">
              <a:rPr lang="el-GR" altLang="el-GR"/>
              <a:pPr>
                <a:spcBef>
                  <a:spcPct val="0"/>
                </a:spcBef>
              </a:pPr>
              <a:t>26</a:t>
            </a:fld>
            <a:endParaRPr lang="el-GR" altLang="el-GR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72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anose="020B0604020202020204" pitchFamily="34" charset="0"/>
            </a:endParaRPr>
          </a:p>
        </p:txBody>
      </p:sp>
      <p:sp>
        <p:nvSpPr>
          <p:cNvPr id="337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E71850-4A73-484A-ACAE-23C0AE6C30F9}" type="slidenum">
              <a:rPr lang="el-GR" altLang="el-GR"/>
              <a:pPr>
                <a:spcBef>
                  <a:spcPct val="0"/>
                </a:spcBef>
              </a:pPr>
              <a:t>27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1673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CEDB5-1606-468A-A145-1FE6EB35A25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453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A28E6-A602-47D0-AB3D-09B272559B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206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7BE89-97B8-49A5-B400-1E86215EBCF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47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7E07F-CABD-4AA5-8E62-53BFE5A7130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5657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C4678-D39E-4FD7-98C9-D1BD2164C1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287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F5CC8-CF58-46A4-BB9C-B2C9D377C13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017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124E3-C383-4F0A-9DCC-FAA5425388D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617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143F9-FB34-4E4F-9DA8-EECE8FF814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8544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17F61-F406-46DE-9153-1D7096BC16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289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5CC57-8BD4-40A8-B7B5-07E4FE04A0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44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A8642-1391-4268-BB68-E3BEABCE6E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4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02DD75F-0342-4B79-954F-D20A326D04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 - TextBox"/>
          <p:cNvSpPr txBox="1">
            <a:spLocks noChangeArrowheads="1"/>
          </p:cNvSpPr>
          <p:nvPr/>
        </p:nvSpPr>
        <p:spPr bwMode="auto">
          <a:xfrm>
            <a:off x="899592" y="1484784"/>
            <a:ext cx="73580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</a:t>
            </a:r>
            <a:r>
              <a:rPr lang="el-GR" alt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Κλασική Αρχαιολογία ΙΙ (5ος - 4ος αι. π.Χ.)</a:t>
            </a:r>
            <a:endParaRPr lang="en-US" alt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Ιφιγένεια Λεβέντη</a:t>
            </a: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Τμήμα: Ιστορίας, Αρχαιολογίας και Κοινωνικής </a:t>
            </a:r>
            <a:r>
              <a:rPr lang="el-GR" alt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Ανθρωπολογίας</a:t>
            </a:r>
            <a:endParaRPr lang="en-US" altLang="el-GR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633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ympl klass5 009"/>
          <p:cNvPicPr>
            <a:picLocks noChangeAspect="1" noChangeArrowheads="1"/>
          </p:cNvPicPr>
          <p:nvPr/>
        </p:nvPicPr>
        <p:blipFill>
          <a:blip r:embed="rId2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428625"/>
            <a:ext cx="3960813" cy="5743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5 - TextBox"/>
          <p:cNvSpPr txBox="1">
            <a:spLocks noChangeArrowheads="1"/>
          </p:cNvSpPr>
          <p:nvPr/>
        </p:nvSpPr>
        <p:spPr bwMode="auto">
          <a:xfrm>
            <a:off x="5857875" y="1714500"/>
            <a:ext cx="257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Γυναικεία ένδυση. Αρχαϊκή και Κλασική περίοδος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Klassika ola 105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4842" y="2924175"/>
            <a:ext cx="2687638" cy="35829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Klassika ola 15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250"/>
            <a:ext cx="2663825" cy="352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ΕικόναKorai 059"/>
          <p:cNvPicPr>
            <a:picLocks noChangeAspect="1" noChangeArrowheads="1"/>
          </p:cNvPicPr>
          <p:nvPr/>
        </p:nvPicPr>
        <p:blipFill>
          <a:blip r:embed="rId4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8390" y="476250"/>
            <a:ext cx="2821762" cy="4248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6 - TextBox"/>
          <p:cNvSpPr txBox="1">
            <a:spLocks noChangeArrowheads="1"/>
          </p:cNvSpPr>
          <p:nvPr/>
        </p:nvSpPr>
        <p:spPr bwMode="auto">
          <a:xfrm>
            <a:off x="1071563" y="5357813"/>
            <a:ext cx="4286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Ξανθός Έφηβος. Κόρη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Ευθυδίκου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(Μουσείο Ακροπόλεως) Κεφαλή Απόλλωνος  δυτικού αετώματος ναού Ολυμπίου Διός (Μουσείο Ολυμπίας). Πιθανή απόδοση σε κοινό εργαστήριο.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ympl klass5A 011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3241675" cy="4321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Sympl klass5A 0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3429000"/>
            <a:ext cx="2363787" cy="3151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ympl klass5A 00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476250"/>
            <a:ext cx="2578100" cy="3438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6 - TextBox"/>
          <p:cNvSpPr txBox="1">
            <a:spLocks noChangeArrowheads="1"/>
          </p:cNvSpPr>
          <p:nvPr/>
        </p:nvSpPr>
        <p:spPr bwMode="auto">
          <a:xfrm>
            <a:off x="4068762" y="5373216"/>
            <a:ext cx="185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Παιδί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Κριτίου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Χάλκινη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κεφαλή. Μουσείο Ακροπόλεως.</a:t>
            </a:r>
          </a:p>
        </p:txBody>
      </p:sp>
      <p:sp>
        <p:nvSpPr>
          <p:cNvPr id="13318" name="7 - TextBox"/>
          <p:cNvSpPr txBox="1">
            <a:spLocks noChangeArrowheads="1"/>
          </p:cNvSpPr>
          <p:nvPr/>
        </p:nvSpPr>
        <p:spPr bwMode="auto">
          <a:xfrm>
            <a:off x="4143375" y="4005263"/>
            <a:ext cx="1714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Κεφαλή πολεμιστή από τα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εναέτια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γλυπτά του ναού της Αφαίας, Αίγινα. Μόναχο, Γλυπτοθήκη.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ympl klass5A 015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2625297" cy="5661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Sympl klass5A 016"/>
          <p:cNvPicPr>
            <a:picLocks noChangeAspect="1" noChangeArrowheads="1"/>
          </p:cNvPicPr>
          <p:nvPr/>
        </p:nvPicPr>
        <p:blipFill>
          <a:blip r:embed="rId3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7682" y="188640"/>
            <a:ext cx="1505907" cy="6237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Sympl klass5A 017"/>
          <p:cNvPicPr>
            <a:picLocks noChangeAspect="1" noChangeArrowheads="1"/>
          </p:cNvPicPr>
          <p:nvPr/>
        </p:nvPicPr>
        <p:blipFill>
          <a:blip r:embed="rId4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111496" cy="6093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6 - TextBox"/>
          <p:cNvSpPr txBox="1">
            <a:spLocks noChangeArrowheads="1"/>
          </p:cNvSpPr>
          <p:nvPr/>
        </p:nvSpPr>
        <p:spPr bwMode="auto">
          <a:xfrm>
            <a:off x="971600" y="6102895"/>
            <a:ext cx="242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Αθηνά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Ευήνορα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(γλύπτης) και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Αγγέλιτου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αναθέτης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Μουσείο Ακροπόλεως.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Klassika ola 161"/>
          <p:cNvPicPr>
            <a:picLocks noChangeAspect="1" noChangeArrowheads="1"/>
          </p:cNvPicPr>
          <p:nvPr/>
        </p:nvPicPr>
        <p:blipFill>
          <a:blip r:embed="rId2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537075" cy="4679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Klassika ola 246"/>
          <p:cNvPicPr>
            <a:picLocks noChangeAspect="1" noChangeArrowheads="1"/>
          </p:cNvPicPr>
          <p:nvPr/>
        </p:nvPicPr>
        <p:blipFill>
          <a:blip r:embed="rId3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1244" y="3933825"/>
            <a:ext cx="3880344" cy="23034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5 - TextBox"/>
          <p:cNvSpPr txBox="1">
            <a:spLocks noChangeArrowheads="1"/>
          </p:cNvSpPr>
          <p:nvPr/>
        </p:nvSpPr>
        <p:spPr bwMode="auto">
          <a:xfrm>
            <a:off x="1285875" y="5084763"/>
            <a:ext cx="2062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Γλυπτά που οδήγησαν στην ανάπτυξη του Κλασικού  Ρυθμού. Χάλκινα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αγαλμάτια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αθλητών και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ναέτια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έντονα κινημένα γλυπτά από αφηγηματικές συνθέσεις.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ympl klass5 00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60648"/>
            <a:ext cx="4186238" cy="5581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Klassika ola 162"/>
          <p:cNvPicPr>
            <a:picLocks noChangeAspect="1" noChangeArrowheads="1"/>
          </p:cNvPicPr>
          <p:nvPr/>
        </p:nvPicPr>
        <p:blipFill>
          <a:blip r:embed="rId3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188913"/>
            <a:ext cx="3743325" cy="638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8 - TextBox"/>
          <p:cNvSpPr txBox="1">
            <a:spLocks noChangeArrowheads="1"/>
          </p:cNvSpPr>
          <p:nvPr/>
        </p:nvSpPr>
        <p:spPr bwMode="auto">
          <a:xfrm>
            <a:off x="611560" y="5949280"/>
            <a:ext cx="3609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τυραννοκτόνοι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Κρίτιου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Νησιώτη. 47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7/6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π.Χ. Αντίγραφα. Νάπολη, Μ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useo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Archeologico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Nazionale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Απεικόνιση σε παναθηναϊκό αμφορέα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403 π.Χ.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Klassika ola 16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60350"/>
            <a:ext cx="3457575" cy="619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Klassika ola 166"/>
          <p:cNvPicPr>
            <a:picLocks noChangeAspect="1" noChangeArrowheads="1"/>
          </p:cNvPicPr>
          <p:nvPr/>
        </p:nvPicPr>
        <p:blipFill>
          <a:blip r:embed="rId3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8" y="214313"/>
            <a:ext cx="5256212" cy="53292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5 - TextBox"/>
          <p:cNvSpPr txBox="1">
            <a:spLocks noChangeArrowheads="1"/>
          </p:cNvSpPr>
          <p:nvPr/>
        </p:nvSpPr>
        <p:spPr bwMode="auto">
          <a:xfrm>
            <a:off x="4644008" y="5877272"/>
            <a:ext cx="36433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Εκμαγείο κεφαλής Αριστογείτονος. Νάπολη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Archeologico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Nazionale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Ζε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ς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Αρτεμισίου. Αθήνα, Εθνικό Αρχαιολογικό Μουσείο.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aris-Meteora 59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2519362" cy="6308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Paris-Meteora 60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88640"/>
            <a:ext cx="4314825" cy="5754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5 - TextBox"/>
          <p:cNvSpPr txBox="1">
            <a:spLocks noChangeArrowheads="1"/>
          </p:cNvSpPr>
          <p:nvPr/>
        </p:nvSpPr>
        <p:spPr bwMode="auto">
          <a:xfrm>
            <a:off x="4860032" y="6165304"/>
            <a:ext cx="3500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Ηνίοχος, Μουσείο Δελφών (και λεπτομέρειες, επόμενη διαφάνεια).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aris-Meteora 60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3559175" cy="4745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Paris-Meteora 6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38" y="260350"/>
            <a:ext cx="4648200" cy="619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Klassika ola 194"/>
          <p:cNvPicPr>
            <a:picLocks noChangeAspect="1" noChangeArrowheads="1"/>
          </p:cNvPicPr>
          <p:nvPr/>
        </p:nvPicPr>
        <p:blipFill>
          <a:blip r:embed="rId2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0" y="571500"/>
            <a:ext cx="5832475" cy="4895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5 - TextBox"/>
          <p:cNvSpPr txBox="1">
            <a:spLocks noChangeArrowheads="1"/>
          </p:cNvSpPr>
          <p:nvPr/>
        </p:nvSpPr>
        <p:spPr bwMode="auto">
          <a:xfrm>
            <a:off x="3059832" y="5877272"/>
            <a:ext cx="3500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δισκοβόλος του Μύρωνα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ντίγραφο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Ρώμη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Nazionale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Romano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- TextBox"/>
          <p:cNvSpPr txBox="1">
            <a:spLocks noChangeArrowheads="1"/>
          </p:cNvSpPr>
          <p:nvPr/>
        </p:nvSpPr>
        <p:spPr bwMode="auto">
          <a:xfrm>
            <a:off x="1691680" y="1500188"/>
            <a:ext cx="57864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Εισαγωγικό</a:t>
            </a:r>
            <a:r>
              <a:rPr lang="en-US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Μάθημα</a:t>
            </a: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Αρχιτεκτονική</a:t>
            </a:r>
            <a:r>
              <a:rPr lang="en-US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Τοπογραφία-Γλυπτική-Αγγειογραφία.</a:t>
            </a: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KlassArx30Jan 001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1"/>
          <a:stretch>
            <a:fillRect/>
          </a:stretch>
        </p:blipFill>
        <p:spPr bwMode="auto">
          <a:xfrm>
            <a:off x="468313" y="404813"/>
            <a:ext cx="3600450" cy="4248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6 - TextBox"/>
          <p:cNvSpPr txBox="1">
            <a:spLocks noChangeArrowheads="1"/>
          </p:cNvSpPr>
          <p:nvPr/>
        </p:nvSpPr>
        <p:spPr bwMode="auto">
          <a:xfrm>
            <a:off x="605060" y="5229200"/>
            <a:ext cx="36433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Κρατήρας του Ζωγράφου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Νιοβιδών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Λούβρο. Αμφορέας του Ζωγράφου του Αχιλλέως. Βατικανό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Επώνυμα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αγγεία.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32656"/>
            <a:ext cx="4329969" cy="6087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4 - TextBox"/>
          <p:cNvSpPr txBox="1">
            <a:spLocks noChangeArrowheads="1"/>
          </p:cNvSpPr>
          <p:nvPr/>
        </p:nvSpPr>
        <p:spPr bwMode="auto">
          <a:xfrm>
            <a:off x="1071563" y="1785938"/>
            <a:ext cx="2071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Ναός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Επικουρείου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Απόλλωνος στις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Βάσσες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Φιγάλειας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548680"/>
            <a:ext cx="4094018" cy="57066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4 - TextBox"/>
          <p:cNvSpPr txBox="1">
            <a:spLocks noChangeArrowheads="1"/>
          </p:cNvSpPr>
          <p:nvPr/>
        </p:nvSpPr>
        <p:spPr bwMode="auto">
          <a:xfrm>
            <a:off x="5436096" y="476672"/>
            <a:ext cx="2714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Δελφοί, ιερό Αθηνάς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Προναίας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Θόλος 4</a:t>
            </a:r>
            <a:r>
              <a:rPr lang="el-GR" altLang="el-GR" sz="1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</a:t>
            </a:r>
          </a:p>
        </p:txBody>
      </p:sp>
      <p:pic>
        <p:nvPicPr>
          <p:cNvPr id="23555" name="3 - Εικόνα" descr="DelOl2014 0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572375" cy="5048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2A 0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45630"/>
            <a:ext cx="2955925" cy="5732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12A 0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05"/>
          <a:stretch>
            <a:fillRect/>
          </a:stretch>
        </p:blipFill>
        <p:spPr bwMode="auto">
          <a:xfrm>
            <a:off x="3336925" y="95250"/>
            <a:ext cx="5327650" cy="590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5 - TextBox"/>
          <p:cNvSpPr txBox="1">
            <a:spLocks noChangeArrowheads="1"/>
          </p:cNvSpPr>
          <p:nvPr/>
        </p:nvSpPr>
        <p:spPr bwMode="auto">
          <a:xfrm>
            <a:off x="1043608" y="6139657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Σκόπας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 Πάριος, Αντίγραφο του Πόθου. Ρώμη.</a:t>
            </a:r>
          </a:p>
        </p:txBody>
      </p:sp>
      <p:sp>
        <p:nvSpPr>
          <p:cNvPr id="24581" name="4 - TextBox"/>
          <p:cNvSpPr txBox="1">
            <a:spLocks noChangeArrowheads="1"/>
          </p:cNvSpPr>
          <p:nvPr/>
        </p:nvSpPr>
        <p:spPr bwMode="auto">
          <a:xfrm>
            <a:off x="4143375" y="6132559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Ανάγλυφος κίονας από το κλασικό Αρτεμίσιο της Εφέσου. Λονδίνο, Βρετανικό Μουσείο.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5 - TextBox"/>
          <p:cNvSpPr txBox="1">
            <a:spLocks noChangeArrowheads="1"/>
          </p:cNvSpPr>
          <p:nvPr/>
        </p:nvSpPr>
        <p:spPr bwMode="auto">
          <a:xfrm>
            <a:off x="5004048" y="5997055"/>
            <a:ext cx="3429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Λεωχάρης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Απόλλων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Belvedere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Βατικανό (αντίγραφο)  και Δήμητρα Κνίδου στο Λονδίνο, Βρετανικό Μουσείο (πρωτότυπο).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71356"/>
            <a:ext cx="3232404" cy="6048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0" y="271356"/>
            <a:ext cx="3328416" cy="5609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ath 12 09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4565650" cy="6086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math 12 08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692150"/>
            <a:ext cx="3389313" cy="45196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5 - TextBox"/>
          <p:cNvSpPr txBox="1">
            <a:spLocks noChangeArrowheads="1"/>
          </p:cNvSpPr>
          <p:nvPr/>
        </p:nvSpPr>
        <p:spPr bwMode="auto">
          <a:xfrm>
            <a:off x="5857875" y="5715000"/>
            <a:ext cx="2571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λεγόμενος Μαύσωλος και η λεγομένη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Αρτεμισία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Μαυσωλείο. Λονδίνο, Βρετανικό Μουσείο.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4 - TextBox"/>
          <p:cNvSpPr txBox="1">
            <a:spLocks noChangeArrowheads="1"/>
          </p:cNvSpPr>
          <p:nvPr/>
        </p:nvSpPr>
        <p:spPr bwMode="auto">
          <a:xfrm>
            <a:off x="3131840" y="5733256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Ζωφόρος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Αμαζονομαχίας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Μαυσωλείο Αλικαρνασσού. Λονδίνο, Βρετανικό Μουσείο.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620688"/>
            <a:ext cx="7402068" cy="465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3 - TextBox"/>
          <p:cNvSpPr txBox="1">
            <a:spLocks noChangeArrowheads="1"/>
          </p:cNvSpPr>
          <p:nvPr/>
        </p:nvSpPr>
        <p:spPr bwMode="auto">
          <a:xfrm>
            <a:off x="1115616" y="2071945"/>
            <a:ext cx="7344816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l-GR" alt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– Πηγές Εικόνων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Μ.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ιβέριος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 Τέχνη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Αρχαία </a:t>
            </a:r>
            <a:r>
              <a:rPr lang="el-GR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Αγγεία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Αθήνα, Εκδοτική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Αθηνών, 1996</a:t>
            </a:r>
            <a:r>
              <a:rPr lang="el-GR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Buitron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Oliver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Greek Miracle. Classical Sculpture from the Dawn of Democracy, the Fifth </a:t>
            </a:r>
            <a:r>
              <a:rPr lang="el-GR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Century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B.C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Washington 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Gallery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Boardman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Αθηναϊκά Ερυθρόμορφα Αγγεία. Κλασική περίοδος, Αθήνα,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Eκδόσεις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Καρδαμίτσα, 1995.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Jenkins,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Greek Architecture and its Sculpture, 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Cambridge Mass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2006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Stewart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Greek Sculpture. An Exploration,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New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Haven-London,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Yale </a:t>
            </a:r>
            <a:r>
              <a:rPr lang="en-US" altLang="el-GR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</a:t>
            </a:r>
            <a:r>
              <a:rPr lang="en-US" altLang="el-GR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el-GR" altLang="el-GR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Stierlin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Greece. From </a:t>
            </a:r>
            <a:r>
              <a:rPr lang="en-US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Mycenae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Parthenon,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Taschen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Koeln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135063" y="404813"/>
            <a:ext cx="6781800" cy="808037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Χρηματοδότηση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15300" cy="1583506"/>
          </a:xfrm>
        </p:spPr>
        <p:txBody>
          <a:bodyPr/>
          <a:lstStyle/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εκπαιδευτικό υλικό έχει αναπτυχθεί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πλαίσι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εκπαιδευτικού έργου του διδάσκοντα.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«</a:t>
            </a:r>
            <a:r>
              <a:rPr 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Ανοικτά Ακαδημαϊκά Μαθήματα στο Πανεπιστήμιο Θεσσαλίας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έχει χρηματοδοτήσει μόνο την αναδιαμόρφωση του εκπαιδευτικού υλικού. 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825" y="4652963"/>
            <a:ext cx="5502275" cy="1387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0288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08075" y="115888"/>
            <a:ext cx="6781800" cy="936625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</a:t>
            </a:r>
            <a:r>
              <a:rPr lang="el-GR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Αδειοδότησης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14313" y="1268413"/>
            <a:ext cx="8929687" cy="14398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Commons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Αναφορά, Μη Εμπορική Χρήση, Παρόμοια Διανομή 4.0 [1] ή μεταγενέστερη, Διεθνής Έκδοση. Εξαιρούνται τα αυτοτελή έργα τρίτων π.χ. φωτογραφίες, διαγράμματα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FontTx/>
              <a:buNone/>
            </a:pPr>
            <a:endParaRPr lang="el-GR" sz="1800" dirty="0" smtClean="0"/>
          </a:p>
        </p:txBody>
      </p:sp>
      <p:pic>
        <p:nvPicPr>
          <p:cNvPr id="5" name="Picture 2" descr="Λογότυπο creative common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2708920"/>
            <a:ext cx="1831975" cy="66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313" y="3789040"/>
            <a:ext cx="8569325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424303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4 - TextBox"/>
          <p:cNvSpPr txBox="1">
            <a:spLocks noChangeArrowheads="1"/>
          </p:cNvSpPr>
          <p:nvPr/>
        </p:nvSpPr>
        <p:spPr bwMode="auto">
          <a:xfrm>
            <a:off x="3100461" y="5661248"/>
            <a:ext cx="30845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Ακρόπολη της Αθήνας επί Τουρκοκρατίας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196752"/>
            <a:ext cx="6334125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1108720"/>
          </a:xfrm>
        </p:spPr>
        <p:txBody>
          <a:bodyPr/>
          <a:lstStyle/>
          <a:p>
            <a:pPr marL="0" indent="0" algn="ctr">
              <a:buNone/>
            </a:pPr>
            <a:r>
              <a:rPr 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φωτογραφίες από μουσεία έχουν δημιουργηθεί από τη διδάσκουσα του μαθήματος, επίκουρη καθηγήτρια Ιφιγένεια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Λεβέντη</a:t>
            </a:r>
            <a:endParaRPr 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429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2620888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έργων τρίτων ανήκει εξ ολοκλήρου στους δημιουργούς τους. Τα έργα χρησιμοποιήθηκαν στο πλαίσιο του μαθήματος αποκλειστικά για εκπαιδευτικούς και μη εμπορικούς σκοπούς.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36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4 - TextBox"/>
          <p:cNvSpPr txBox="1">
            <a:spLocks noChangeArrowheads="1"/>
          </p:cNvSpPr>
          <p:nvPr/>
        </p:nvSpPr>
        <p:spPr bwMode="auto">
          <a:xfrm>
            <a:off x="3779912" y="5085184"/>
            <a:ext cx="200709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Ακρόπολη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1844" y="1628800"/>
            <a:ext cx="6783185" cy="31713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KlassArx 00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63864"/>
            <a:ext cx="4175125" cy="2733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6" descr="KlassArx 0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461077"/>
            <a:ext cx="3959225" cy="2300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6 - TextBox"/>
          <p:cNvSpPr txBox="1">
            <a:spLocks noChangeArrowheads="1"/>
          </p:cNvSpPr>
          <p:nvPr/>
        </p:nvSpPr>
        <p:spPr bwMode="auto">
          <a:xfrm>
            <a:off x="428625" y="6000750"/>
            <a:ext cx="5214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Οικοδομήματα στην κλασική Ακρόπολη. Παρθενών (447-432 π.Χ.)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Μνησίκλεια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Προπύλαια (437-432 π.Χ.)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Ναός Αθηνάς Νίκης ( 427-423 π.Χ.).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60648"/>
            <a:ext cx="4289367" cy="56277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KlassArx 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4132263" cy="5510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5" descr="KlassArx 00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8741" y="692151"/>
            <a:ext cx="4627755" cy="4177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5 - TextBox"/>
          <p:cNvSpPr txBox="1">
            <a:spLocks noChangeArrowheads="1"/>
          </p:cNvSpPr>
          <p:nvPr/>
        </p:nvSpPr>
        <p:spPr bwMode="auto">
          <a:xfrm>
            <a:off x="4991573" y="5517232"/>
            <a:ext cx="3462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Ακρόπολη. Προπύλαια και ναός της Αθηνάς Νίκης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Sympl klass5A 001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214313"/>
            <a:ext cx="3451225" cy="5688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5 - TextBox"/>
          <p:cNvSpPr txBox="1">
            <a:spLocks noChangeArrowheads="1"/>
          </p:cNvSpPr>
          <p:nvPr/>
        </p:nvSpPr>
        <p:spPr bwMode="auto">
          <a:xfrm>
            <a:off x="4582530" y="6165304"/>
            <a:ext cx="300154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Κλασική Ζύγιση. Σύγκριση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παιδός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Κριτίου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αρχαϊκό κούρο.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14313"/>
            <a:ext cx="1895302" cy="5552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Sympl klass5A 007"/>
          <p:cNvPicPr>
            <a:picLocks noChangeAspect="1" noChangeArrowheads="1"/>
          </p:cNvPicPr>
          <p:nvPr/>
        </p:nvPicPr>
        <p:blipFill>
          <a:blip r:embed="rId2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85749"/>
            <a:ext cx="2232025" cy="5770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5 - TextBox"/>
          <p:cNvSpPr txBox="1">
            <a:spLocks noChangeArrowheads="1"/>
          </p:cNvSpPr>
          <p:nvPr/>
        </p:nvSpPr>
        <p:spPr bwMode="auto">
          <a:xfrm>
            <a:off x="2843808" y="6237312"/>
            <a:ext cx="3224956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(Παιδί)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Κριτίου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Μουσείο Ακροπόλεως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475837"/>
            <a:ext cx="2574036" cy="5390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lassika ola 155"/>
          <p:cNvPicPr>
            <a:picLocks noChangeAspect="1" noChangeArrowheads="1"/>
          </p:cNvPicPr>
          <p:nvPr/>
        </p:nvPicPr>
        <p:blipFill>
          <a:blip r:embed="rId2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5"/>
          <a:stretch>
            <a:fillRect/>
          </a:stretch>
        </p:blipFill>
        <p:spPr bwMode="auto">
          <a:xfrm>
            <a:off x="539750" y="476250"/>
            <a:ext cx="4032250" cy="511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Klassika ola 15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888060"/>
            <a:ext cx="1716088" cy="2781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6 - TextBox"/>
          <p:cNvSpPr txBox="1">
            <a:spLocks noChangeArrowheads="1"/>
          </p:cNvSpPr>
          <p:nvPr/>
        </p:nvSpPr>
        <p:spPr bwMode="auto">
          <a:xfrm>
            <a:off x="7429500" y="4643438"/>
            <a:ext cx="1500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Κεφαλή κούρου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Rayet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Κοπεγχάγη.</a:t>
            </a:r>
          </a:p>
        </p:txBody>
      </p:sp>
      <p:sp>
        <p:nvSpPr>
          <p:cNvPr id="10246" name="7 - TextBox"/>
          <p:cNvSpPr txBox="1">
            <a:spLocks noChangeArrowheads="1"/>
          </p:cNvSpPr>
          <p:nvPr/>
        </p:nvSpPr>
        <p:spPr bwMode="auto">
          <a:xfrm>
            <a:off x="625921" y="6093296"/>
            <a:ext cx="38599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Ξανθός έφηβος. Κεφαλή και ισχία. Μουσείο Ακροπόλεως.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88640"/>
            <a:ext cx="3368229" cy="3537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734</Words>
  <Application>Microsoft Office PowerPoint</Application>
  <PresentationFormat>On-screen Show (4:3)</PresentationFormat>
  <Paragraphs>78</Paragraphs>
  <Slides>31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Times New Roman</vt:lpstr>
      <vt:lpstr>Προεπιλεγμένη σχεδίαση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Χρηματοδότηση</vt:lpstr>
      <vt:lpstr>Σημείωμα Αδειοδότησης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XP_PRO</dc:creator>
  <cp:lastModifiedBy>trinitrick</cp:lastModifiedBy>
  <cp:revision>74</cp:revision>
  <dcterms:created xsi:type="dcterms:W3CDTF">2012-02-06T15:17:36Z</dcterms:created>
  <dcterms:modified xsi:type="dcterms:W3CDTF">2015-09-03T14:48:07Z</dcterms:modified>
</cp:coreProperties>
</file>