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88" r:id="rId6"/>
    <p:sldId id="294" r:id="rId7"/>
    <p:sldId id="295" r:id="rId8"/>
    <p:sldId id="298" r:id="rId9"/>
    <p:sldId id="299" r:id="rId10"/>
    <p:sldId id="300" r:id="rId11"/>
    <p:sldId id="301" r:id="rId12"/>
    <p:sldId id="302" r:id="rId13"/>
    <p:sldId id="303" r:id="rId14"/>
    <p:sldId id="296" r:id="rId15"/>
    <p:sldId id="297" r:id="rId16"/>
    <p:sldId id="304" r:id="rId17"/>
    <p:sldId id="305" r:id="rId18"/>
    <p:sldId id="306" r:id="rId19"/>
    <p:sldId id="293" r:id="rId20"/>
    <p:sldId id="280" r:id="rId21"/>
  </p:sldIdLst>
  <p:sldSz cx="9144000" cy="6858000" type="screen4x3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9309" autoAdjust="0"/>
  </p:normalViewPr>
  <p:slideViewPr>
    <p:cSldViewPr>
      <p:cViewPr>
        <p:scale>
          <a:sx n="100" d="100"/>
          <a:sy n="100" d="100"/>
        </p:scale>
        <p:origin x="-3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11η:</a:t>
            </a:r>
            <a:r>
              <a:rPr lang="en-US" sz="2800" dirty="0" smtClean="0"/>
              <a:t> </a:t>
            </a:r>
            <a:r>
              <a:rPr lang="el-GR" sz="2800" dirty="0" smtClean="0"/>
              <a:t>Οι στάσεις και μετακινήσεις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ψηλή 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Στην </a:t>
            </a:r>
            <a:r>
              <a:rPr lang="el-GR" dirty="0"/>
              <a:t>ψηλή στάση τα πόδια του παίκτη είναι </a:t>
            </a:r>
            <a:r>
              <a:rPr lang="el-GR" dirty="0" smtClean="0"/>
              <a:t>σε μικρή </a:t>
            </a:r>
            <a:r>
              <a:rPr lang="el-GR" dirty="0"/>
              <a:t>διάσταση με το ένα </a:t>
            </a:r>
            <a:r>
              <a:rPr lang="el-GR" dirty="0" smtClean="0"/>
              <a:t>πόδι να </a:t>
            </a:r>
            <a:r>
              <a:rPr lang="el-GR" dirty="0"/>
              <a:t>είναι </a:t>
            </a:r>
            <a:r>
              <a:rPr lang="el-GR" dirty="0" smtClean="0"/>
              <a:t>πιο μπροστά </a:t>
            </a:r>
            <a:r>
              <a:rPr lang="el-GR" dirty="0"/>
              <a:t>από το </a:t>
            </a:r>
            <a:r>
              <a:rPr lang="el-GR" dirty="0" smtClean="0"/>
              <a:t>άλλο.</a:t>
            </a:r>
          </a:p>
          <a:p>
            <a:r>
              <a:rPr lang="el-GR" dirty="0" smtClean="0"/>
              <a:t>Τα </a:t>
            </a:r>
            <a:r>
              <a:rPr lang="el-GR" dirty="0"/>
              <a:t>γόνατα του παίκτη είναι ελαφρά </a:t>
            </a:r>
            <a:r>
              <a:rPr lang="el-GR" dirty="0" smtClean="0"/>
              <a:t>λυγισμένα σε </a:t>
            </a:r>
            <a:r>
              <a:rPr lang="el-GR" dirty="0"/>
              <a:t>γωνία </a:t>
            </a:r>
            <a:r>
              <a:rPr lang="el-GR" dirty="0" smtClean="0"/>
              <a:t>περίπου </a:t>
            </a:r>
            <a:r>
              <a:rPr lang="el-GR" dirty="0" smtClean="0"/>
              <a:t>135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 smtClean="0"/>
              <a:t>145</a:t>
            </a:r>
            <a:r>
              <a:rPr lang="el-GR" baseline="30000" dirty="0" smtClean="0"/>
              <a:t>ο</a:t>
            </a:r>
            <a:r>
              <a:rPr lang="el-GR" dirty="0" smtClean="0"/>
              <a:t>, ενώ το </a:t>
            </a:r>
            <a:r>
              <a:rPr lang="el-GR" dirty="0"/>
              <a:t>σώμα το παίκτη πρέπει να έχει μια </a:t>
            </a:r>
            <a:r>
              <a:rPr lang="el-GR" dirty="0" smtClean="0"/>
              <a:t>μικρή κλίση </a:t>
            </a:r>
            <a:r>
              <a:rPr lang="el-GR" dirty="0"/>
              <a:t>προς τα </a:t>
            </a:r>
            <a:r>
              <a:rPr lang="el-GR" dirty="0" smtClean="0"/>
              <a:t>εμπρός.</a:t>
            </a:r>
          </a:p>
          <a:p>
            <a:r>
              <a:rPr lang="el-GR" dirty="0" smtClean="0"/>
              <a:t>Η </a:t>
            </a:r>
            <a:r>
              <a:rPr lang="el-GR" dirty="0"/>
              <a:t>ψηλή στάση χρησιμοποιείται:</a:t>
            </a:r>
          </a:p>
          <a:p>
            <a:r>
              <a:rPr lang="el-GR" dirty="0"/>
              <a:t>α) κυρίως από τον </a:t>
            </a:r>
            <a:r>
              <a:rPr lang="el-GR" dirty="0" err="1" smtClean="0"/>
              <a:t>πασαδόρο</a:t>
            </a:r>
            <a:r>
              <a:rPr lang="el-GR" dirty="0" smtClean="0"/>
              <a:t> για την πάσα,</a:t>
            </a:r>
            <a:endParaRPr lang="el-GR" dirty="0"/>
          </a:p>
          <a:p>
            <a:r>
              <a:rPr lang="el-GR" dirty="0"/>
              <a:t>β) από </a:t>
            </a:r>
            <a:r>
              <a:rPr lang="el-GR" dirty="0" smtClean="0"/>
              <a:t>έναν επιθετικό </a:t>
            </a:r>
            <a:r>
              <a:rPr lang="el-GR" dirty="0"/>
              <a:t>πριν κάνει το </a:t>
            </a:r>
            <a:r>
              <a:rPr lang="el-GR" dirty="0" smtClean="0"/>
              <a:t>καρφί, </a:t>
            </a:r>
            <a:r>
              <a:rPr lang="el-GR" dirty="0"/>
              <a:t>και</a:t>
            </a:r>
          </a:p>
          <a:p>
            <a:r>
              <a:rPr lang="el-GR" dirty="0"/>
              <a:t>γ) από τους παίκτες που σερβίρουν την </a:t>
            </a:r>
            <a:r>
              <a:rPr lang="el-GR" dirty="0" smtClean="0"/>
              <a:t>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28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μεσαία 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Στη </a:t>
            </a:r>
            <a:r>
              <a:rPr lang="el-GR" dirty="0"/>
              <a:t>μεσαία στάση τα πόδια του παίκτη </a:t>
            </a:r>
            <a:r>
              <a:rPr lang="el-GR" dirty="0" smtClean="0"/>
              <a:t>είναι περισσότερο </a:t>
            </a:r>
            <a:r>
              <a:rPr lang="el-GR" dirty="0"/>
              <a:t>λυγισμένα </a:t>
            </a:r>
            <a:r>
              <a:rPr lang="el-GR" dirty="0" smtClean="0"/>
              <a:t>σε </a:t>
            </a:r>
            <a:r>
              <a:rPr lang="el-GR" dirty="0"/>
              <a:t>γωνία </a:t>
            </a:r>
            <a:r>
              <a:rPr lang="el-GR" dirty="0" smtClean="0"/>
              <a:t>περίπου </a:t>
            </a:r>
            <a:r>
              <a:rPr lang="el-GR" dirty="0" smtClean="0"/>
              <a:t>115</a:t>
            </a:r>
            <a:r>
              <a:rPr lang="el-GR" baseline="30000" dirty="0" smtClean="0"/>
              <a:t>ο</a:t>
            </a:r>
            <a:r>
              <a:rPr lang="el-GR" dirty="0" smtClean="0"/>
              <a:t>, </a:t>
            </a:r>
            <a:r>
              <a:rPr lang="el-GR" dirty="0"/>
              <a:t>ενώ </a:t>
            </a:r>
            <a:r>
              <a:rPr lang="el-GR" dirty="0" smtClean="0"/>
              <a:t>η φτέρνα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πίσω ποδιού είναι </a:t>
            </a:r>
            <a:r>
              <a:rPr lang="el-GR" dirty="0" smtClean="0"/>
              <a:t>ανασηκωμένη.</a:t>
            </a:r>
          </a:p>
          <a:p>
            <a:r>
              <a:rPr lang="el-GR" dirty="0" smtClean="0"/>
              <a:t>Το </a:t>
            </a:r>
            <a:r>
              <a:rPr lang="el-GR" dirty="0"/>
              <a:t>σώμα του </a:t>
            </a:r>
            <a:r>
              <a:rPr lang="el-GR" dirty="0" smtClean="0"/>
              <a:t>παίκτη είναι γερμένο </a:t>
            </a:r>
            <a:r>
              <a:rPr lang="el-GR" dirty="0"/>
              <a:t>προς τα εμπρός </a:t>
            </a:r>
            <a:r>
              <a:rPr lang="el-GR" dirty="0" smtClean="0"/>
              <a:t>ενώ τα </a:t>
            </a:r>
            <a:r>
              <a:rPr lang="el-GR" dirty="0"/>
              <a:t>χέρια του παίκτη βρίσκονται στο ύψος </a:t>
            </a:r>
            <a:r>
              <a:rPr lang="el-GR" dirty="0" smtClean="0"/>
              <a:t>της λεκάνης </a:t>
            </a:r>
            <a:r>
              <a:rPr lang="el-GR" dirty="0"/>
              <a:t>έτοιμα για να αποκρούσουν </a:t>
            </a:r>
            <a:r>
              <a:rPr lang="el-GR" dirty="0" smtClean="0"/>
              <a:t>την μπάλα </a:t>
            </a:r>
            <a:r>
              <a:rPr lang="el-GR" dirty="0"/>
              <a:t>με μανσέτα αν </a:t>
            </a:r>
            <a:r>
              <a:rPr lang="el-GR" dirty="0" smtClean="0"/>
              <a:t>χρειαστεί.</a:t>
            </a:r>
          </a:p>
          <a:p>
            <a:r>
              <a:rPr lang="el-GR" dirty="0" smtClean="0"/>
              <a:t>Η </a:t>
            </a:r>
            <a:r>
              <a:rPr lang="el-GR" dirty="0"/>
              <a:t>μεσαία στάση </a:t>
            </a:r>
            <a:r>
              <a:rPr lang="el-GR" dirty="0" smtClean="0"/>
              <a:t>χρησιμοποιείται από 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βόλεϊ:</a:t>
            </a:r>
            <a:endParaRPr lang="el-GR" dirty="0"/>
          </a:p>
          <a:p>
            <a:r>
              <a:rPr lang="el-GR" dirty="0"/>
              <a:t>α) στην υποδοχή του </a:t>
            </a:r>
            <a:r>
              <a:rPr lang="el-GR" dirty="0" err="1"/>
              <a:t>σερβίς</a:t>
            </a:r>
            <a:r>
              <a:rPr lang="el-GR" dirty="0"/>
              <a:t>,</a:t>
            </a:r>
          </a:p>
          <a:p>
            <a:r>
              <a:rPr lang="el-GR" dirty="0"/>
              <a:t>β) από τον </a:t>
            </a:r>
            <a:r>
              <a:rPr lang="el-GR" dirty="0" err="1"/>
              <a:t>πασαδόρο</a:t>
            </a:r>
            <a:r>
              <a:rPr lang="el-GR" dirty="0"/>
              <a:t> όταν κάνει πάσα,</a:t>
            </a:r>
          </a:p>
          <a:p>
            <a:r>
              <a:rPr lang="el-GR" dirty="0"/>
              <a:t>γ) από τους επιθετικούς παίκτες όταν κάνουν άλμα </a:t>
            </a:r>
            <a:r>
              <a:rPr lang="el-GR" dirty="0" smtClean="0"/>
              <a:t>για να καρφώσουν την μπάλα, </a:t>
            </a:r>
            <a:r>
              <a:rPr lang="el-GR" dirty="0"/>
              <a:t>και</a:t>
            </a:r>
          </a:p>
          <a:p>
            <a:r>
              <a:rPr lang="el-GR" dirty="0"/>
              <a:t>δ) από τους αμυντικούς παίκτες </a:t>
            </a:r>
            <a:r>
              <a:rPr lang="el-GR" dirty="0" smtClean="0"/>
              <a:t>της 2</a:t>
            </a:r>
            <a:r>
              <a:rPr lang="el-GR" baseline="30000" dirty="0" smtClean="0"/>
              <a:t>ης</a:t>
            </a:r>
            <a:r>
              <a:rPr lang="el-GR" dirty="0" smtClean="0"/>
              <a:t> ζώνης άμυνας για </a:t>
            </a:r>
            <a:r>
              <a:rPr lang="el-GR" dirty="0"/>
              <a:t>την </a:t>
            </a:r>
            <a:r>
              <a:rPr lang="el-GR" dirty="0" smtClean="0"/>
              <a:t>απόκρουση των επιθετικών </a:t>
            </a:r>
            <a:r>
              <a:rPr lang="el-GR" dirty="0" smtClean="0"/>
              <a:t>χτυπημάτων </a:t>
            </a:r>
            <a:r>
              <a:rPr lang="el-GR" dirty="0" smtClean="0"/>
              <a:t>του </a:t>
            </a:r>
            <a:r>
              <a:rPr lang="el-GR" dirty="0"/>
              <a:t>αντιπάλου ή </a:t>
            </a:r>
            <a:r>
              <a:rPr lang="el-GR" dirty="0" smtClean="0"/>
              <a:t>των καρφιών πλασέ.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15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χαμηλή 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Στη </a:t>
            </a:r>
            <a:r>
              <a:rPr lang="el-GR" dirty="0"/>
              <a:t>χαμηλή στάση τα πόδια του </a:t>
            </a:r>
            <a:r>
              <a:rPr lang="el-GR" dirty="0" smtClean="0"/>
              <a:t>παίκτη/</a:t>
            </a:r>
            <a:r>
              <a:rPr lang="el-GR" dirty="0" err="1" smtClean="0"/>
              <a:t>τριας</a:t>
            </a:r>
            <a:r>
              <a:rPr lang="el-GR" dirty="0" smtClean="0"/>
              <a:t> είναι στη </a:t>
            </a:r>
            <a:r>
              <a:rPr lang="el-GR" dirty="0"/>
              <a:t>μεγάλη διάσταση με προβολή του </a:t>
            </a:r>
            <a:r>
              <a:rPr lang="el-GR" dirty="0" smtClean="0"/>
              <a:t>ενός ποδιού </a:t>
            </a:r>
            <a:r>
              <a:rPr lang="el-GR" dirty="0"/>
              <a:t>προς το </a:t>
            </a:r>
            <a:r>
              <a:rPr lang="el-GR" dirty="0" err="1" smtClean="0"/>
              <a:t>πλάϊ</a:t>
            </a:r>
            <a:r>
              <a:rPr lang="el-GR" dirty="0" smtClean="0"/>
              <a:t> </a:t>
            </a:r>
            <a:r>
              <a:rPr lang="el-GR" dirty="0" smtClean="0"/>
              <a:t>ή με </a:t>
            </a:r>
            <a:r>
              <a:rPr lang="el-GR" dirty="0"/>
              <a:t>τα πόδια στην </a:t>
            </a:r>
            <a:r>
              <a:rPr lang="el-GR" dirty="0" err="1" smtClean="0"/>
              <a:t>ημιγονάτιση</a:t>
            </a:r>
            <a:r>
              <a:rPr lang="el-GR" dirty="0" smtClean="0"/>
              <a:t> με </a:t>
            </a:r>
            <a:r>
              <a:rPr lang="el-GR" dirty="0"/>
              <a:t>το </a:t>
            </a:r>
            <a:r>
              <a:rPr lang="el-GR" dirty="0" smtClean="0"/>
              <a:t>γόνατο του </a:t>
            </a:r>
            <a:r>
              <a:rPr lang="el-GR" dirty="0"/>
              <a:t>ενός ποδιού </a:t>
            </a:r>
            <a:r>
              <a:rPr lang="el-GR" dirty="0" smtClean="0"/>
              <a:t>σχεδόν να </a:t>
            </a:r>
            <a:r>
              <a:rPr lang="el-GR" dirty="0"/>
              <a:t>ακουμπάει στο </a:t>
            </a:r>
            <a:r>
              <a:rPr lang="el-GR" dirty="0" smtClean="0"/>
              <a:t>έδαφος.</a:t>
            </a:r>
            <a:endParaRPr lang="el-GR" dirty="0"/>
          </a:p>
          <a:p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σώμα του παίκτη είναι γερμένο προς </a:t>
            </a:r>
            <a:r>
              <a:rPr lang="el-GR" dirty="0" smtClean="0"/>
              <a:t>τα εμπρός ώστε να είναι σε θέση να </a:t>
            </a:r>
            <a:r>
              <a:rPr lang="el-GR" dirty="0" smtClean="0"/>
              <a:t>κινηθεί </a:t>
            </a:r>
            <a:r>
              <a:rPr lang="el-GR" dirty="0" smtClean="0"/>
              <a:t>χαμηλά προς την μπάλα κάνοντας πτώση.</a:t>
            </a:r>
          </a:p>
          <a:p>
            <a:r>
              <a:rPr lang="el-GR" dirty="0"/>
              <a:t>Η χαμηλή στάση χρησιμοποιείται:</a:t>
            </a:r>
          </a:p>
          <a:p>
            <a:r>
              <a:rPr lang="el-GR" dirty="0"/>
              <a:t>α) κυρίως από τους αμυντικούς παίκτες για </a:t>
            </a:r>
            <a:r>
              <a:rPr lang="el-GR" dirty="0" smtClean="0"/>
              <a:t>την απόκρουση </a:t>
            </a:r>
            <a:r>
              <a:rPr lang="el-GR" dirty="0"/>
              <a:t>ισχυρών επιθετικών χτυπημάτων,</a:t>
            </a:r>
          </a:p>
          <a:p>
            <a:r>
              <a:rPr lang="el-GR" dirty="0"/>
              <a:t>β) από τους αμυντικούς παίκτες για την υποδοχή </a:t>
            </a:r>
            <a:r>
              <a:rPr lang="el-GR" dirty="0" smtClean="0"/>
              <a:t>των επιθετικών </a:t>
            </a:r>
            <a:r>
              <a:rPr lang="el-GR" dirty="0" err="1" smtClean="0"/>
              <a:t>σερβίς</a:t>
            </a:r>
            <a:r>
              <a:rPr lang="el-GR" dirty="0" smtClean="0"/>
              <a:t>, </a:t>
            </a:r>
            <a:r>
              <a:rPr lang="el-GR" dirty="0"/>
              <a:t>και</a:t>
            </a:r>
          </a:p>
          <a:p>
            <a:r>
              <a:rPr lang="el-GR" dirty="0"/>
              <a:t>γ) από όλους </a:t>
            </a:r>
            <a:r>
              <a:rPr lang="el-GR" dirty="0" smtClean="0"/>
              <a:t>τους </a:t>
            </a:r>
            <a:r>
              <a:rPr lang="el-GR" dirty="0"/>
              <a:t>παίκτες στην επιθετική </a:t>
            </a:r>
            <a:r>
              <a:rPr lang="el-GR" dirty="0" smtClean="0"/>
              <a:t>κάλυψη (</a:t>
            </a:r>
            <a:r>
              <a:rPr lang="el-GR" dirty="0" err="1"/>
              <a:t>ντουμπλάζ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08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Μετακινήσεις στο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μετακινήσεις </a:t>
            </a:r>
            <a:r>
              <a:rPr lang="el-GR" dirty="0" smtClean="0"/>
              <a:t>στο βόλεϊ χωρίζονται σε </a:t>
            </a:r>
            <a:r>
              <a:rPr lang="el-GR" dirty="0"/>
              <a:t>δύο μεγάλες κατηγορίες:</a:t>
            </a:r>
          </a:p>
          <a:p>
            <a:r>
              <a:rPr lang="el-GR" dirty="0"/>
              <a:t>α) </a:t>
            </a:r>
            <a:r>
              <a:rPr lang="el-GR" dirty="0" smtClean="0"/>
              <a:t>γενικές, </a:t>
            </a:r>
            <a:r>
              <a:rPr lang="el-GR" dirty="0"/>
              <a:t>και</a:t>
            </a:r>
          </a:p>
          <a:p>
            <a:r>
              <a:rPr lang="el-GR" dirty="0"/>
              <a:t>β) ειδικές </a:t>
            </a:r>
            <a:r>
              <a:rPr lang="el-GR" dirty="0" smtClean="0"/>
              <a:t>μετακινήσεις.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79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μετακινήσεις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γενικές μετακινήσεις </a:t>
            </a:r>
            <a:r>
              <a:rPr lang="el-GR" dirty="0" smtClean="0"/>
              <a:t>στο βόλεϊ αναφέρονται στις </a:t>
            </a:r>
            <a:r>
              <a:rPr lang="el-GR" dirty="0"/>
              <a:t>κινήσεις </a:t>
            </a:r>
            <a:r>
              <a:rPr lang="el-GR" dirty="0" smtClean="0"/>
              <a:t>εκείνες που χρησιμοποιούνται </a:t>
            </a:r>
            <a:r>
              <a:rPr lang="el-GR" dirty="0"/>
              <a:t>και στην καθημερινή </a:t>
            </a:r>
            <a:r>
              <a:rPr lang="el-GR" dirty="0" smtClean="0"/>
              <a:t>μας ζωή </a:t>
            </a:r>
            <a:r>
              <a:rPr lang="el-GR" dirty="0"/>
              <a:t>και δεν χρειάζονται εκμάθηση για </a:t>
            </a:r>
            <a:r>
              <a:rPr lang="el-GR" dirty="0" smtClean="0"/>
              <a:t>την άρτια </a:t>
            </a:r>
            <a:r>
              <a:rPr lang="el-GR" dirty="0"/>
              <a:t>τεχνική εκτέλεσή </a:t>
            </a:r>
            <a:r>
              <a:rPr lang="el-GR" dirty="0" smtClean="0"/>
              <a:t>τους στο γήπεδο στη διάρκεια της προπόνησης ή του αγώνα.</a:t>
            </a:r>
          </a:p>
          <a:p>
            <a:r>
              <a:rPr lang="el-GR" dirty="0" smtClean="0"/>
              <a:t>Τέτοιες γενικές </a:t>
            </a:r>
            <a:r>
              <a:rPr lang="el-GR" dirty="0"/>
              <a:t>μετακινήσεις </a:t>
            </a:r>
            <a:r>
              <a:rPr lang="el-GR" dirty="0" smtClean="0"/>
              <a:t>στο βόλεϊ είναι: </a:t>
            </a:r>
            <a:endParaRPr lang="el-GR" dirty="0"/>
          </a:p>
          <a:p>
            <a:r>
              <a:rPr lang="el-GR" dirty="0"/>
              <a:t>α) </a:t>
            </a:r>
            <a:r>
              <a:rPr lang="el-GR" dirty="0" smtClean="0"/>
              <a:t>το τρέξιμο (μπροστά, πίσω, πλάγια),</a:t>
            </a:r>
            <a:endParaRPr lang="el-GR" dirty="0"/>
          </a:p>
          <a:p>
            <a:r>
              <a:rPr lang="el-GR" dirty="0"/>
              <a:t>β) </a:t>
            </a:r>
            <a:r>
              <a:rPr lang="el-GR" dirty="0" smtClean="0"/>
              <a:t>το βάδισμα, </a:t>
            </a:r>
            <a:r>
              <a:rPr lang="el-GR" dirty="0"/>
              <a:t>και</a:t>
            </a:r>
          </a:p>
          <a:p>
            <a:r>
              <a:rPr lang="el-GR" dirty="0"/>
              <a:t>γ) </a:t>
            </a:r>
            <a:r>
              <a:rPr lang="el-GR" dirty="0" smtClean="0"/>
              <a:t>το βήμα κουτσό.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58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μετακινήσεις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Οι ειδικές μετακινήσεις </a:t>
            </a:r>
            <a:r>
              <a:rPr lang="el-GR" dirty="0" smtClean="0"/>
              <a:t>στο βόλεϊ αναφέρονται σε κινήσεις που χρησιμοποιούνται </a:t>
            </a:r>
            <a:r>
              <a:rPr lang="el-GR" dirty="0"/>
              <a:t>αποκλειστικά στο </a:t>
            </a:r>
            <a:r>
              <a:rPr lang="el-GR" dirty="0" smtClean="0"/>
              <a:t>βόλεϊ, </a:t>
            </a:r>
            <a:r>
              <a:rPr lang="el-GR" dirty="0" smtClean="0"/>
              <a:t>χρειάζονται </a:t>
            </a:r>
            <a:r>
              <a:rPr lang="el-GR" dirty="0"/>
              <a:t>εκμάθηση για την άρτια </a:t>
            </a:r>
            <a:r>
              <a:rPr lang="el-GR" dirty="0" smtClean="0"/>
              <a:t>τεχνική εκτέλεσή τους και δεν χρησιμοποιούνται στην καθημερινή μας ζωή.</a:t>
            </a:r>
          </a:p>
          <a:p>
            <a:r>
              <a:rPr lang="el-GR" dirty="0" smtClean="0"/>
              <a:t>Στις ειδικές </a:t>
            </a:r>
            <a:r>
              <a:rPr lang="el-GR" dirty="0"/>
              <a:t>μετακινήσεις στο </a:t>
            </a:r>
            <a:r>
              <a:rPr lang="el-GR" dirty="0" smtClean="0"/>
              <a:t>βόλεϊ κατατάσσονται:</a:t>
            </a:r>
            <a:endParaRPr lang="el-GR" dirty="0"/>
          </a:p>
          <a:p>
            <a:r>
              <a:rPr lang="el-GR" dirty="0"/>
              <a:t>α) </a:t>
            </a:r>
            <a:r>
              <a:rPr lang="el-GR" dirty="0" smtClean="0"/>
              <a:t>η </a:t>
            </a:r>
            <a:r>
              <a:rPr lang="el-GR" dirty="0"/>
              <a:t>προβολή του ποδιού,</a:t>
            </a:r>
          </a:p>
          <a:p>
            <a:r>
              <a:rPr lang="el-GR" dirty="0"/>
              <a:t>β) </a:t>
            </a:r>
            <a:r>
              <a:rPr lang="el-GR" dirty="0" smtClean="0"/>
              <a:t>η </a:t>
            </a:r>
            <a:r>
              <a:rPr lang="el-GR" dirty="0"/>
              <a:t>πλάγια μετακίνηση,</a:t>
            </a:r>
          </a:p>
          <a:p>
            <a:r>
              <a:rPr lang="el-GR" dirty="0"/>
              <a:t>γ) </a:t>
            </a:r>
            <a:r>
              <a:rPr lang="el-GR" dirty="0" smtClean="0"/>
              <a:t>το </a:t>
            </a:r>
            <a:r>
              <a:rPr lang="el-GR" dirty="0"/>
              <a:t>σταυρωτό </a:t>
            </a:r>
            <a:r>
              <a:rPr lang="el-GR" dirty="0" smtClean="0"/>
              <a:t>βήμα,</a:t>
            </a:r>
            <a:endParaRPr lang="el-GR" dirty="0"/>
          </a:p>
          <a:p>
            <a:r>
              <a:rPr lang="el-GR" dirty="0"/>
              <a:t>δ) </a:t>
            </a:r>
            <a:r>
              <a:rPr lang="el-GR" dirty="0" smtClean="0"/>
              <a:t>η </a:t>
            </a:r>
            <a:r>
              <a:rPr lang="el-GR" dirty="0"/>
              <a:t>μετακίνηση με πτώση,</a:t>
            </a:r>
          </a:p>
          <a:p>
            <a:r>
              <a:rPr lang="el-GR" dirty="0"/>
              <a:t>ε) </a:t>
            </a:r>
            <a:r>
              <a:rPr lang="el-GR" dirty="0" smtClean="0"/>
              <a:t>η </a:t>
            </a:r>
            <a:r>
              <a:rPr lang="el-GR" dirty="0"/>
              <a:t>μετακίνηση με </a:t>
            </a:r>
            <a:r>
              <a:rPr lang="el-GR" dirty="0" smtClean="0"/>
              <a:t>άλμα, </a:t>
            </a:r>
            <a:r>
              <a:rPr lang="el-GR" dirty="0"/>
              <a:t>και</a:t>
            </a:r>
          </a:p>
          <a:p>
            <a:r>
              <a:rPr lang="el-GR" dirty="0"/>
              <a:t>στ) </a:t>
            </a:r>
            <a:r>
              <a:rPr lang="el-GR" dirty="0" smtClean="0"/>
              <a:t>η </a:t>
            </a:r>
            <a:r>
              <a:rPr lang="el-GR" dirty="0"/>
              <a:t>μετακίνηση με προσποίηση </a:t>
            </a:r>
            <a:r>
              <a:rPr lang="el-GR" dirty="0" smtClean="0"/>
              <a:t>της αλλαγής κατεύθυνσης.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02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διδασκαλία των στάσεων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διδασκαλία των στάσεων γίνεται </a:t>
            </a:r>
            <a:r>
              <a:rPr lang="el-GR" dirty="0" smtClean="0"/>
              <a:t>κυρίως χωρίς </a:t>
            </a:r>
            <a:r>
              <a:rPr lang="el-GR" dirty="0"/>
              <a:t>μπάλα με προασκήσεις που </a:t>
            </a:r>
            <a:r>
              <a:rPr lang="el-GR" dirty="0" smtClean="0"/>
              <a:t>έχουν παιγνιώδη </a:t>
            </a:r>
            <a:r>
              <a:rPr lang="el-GR" dirty="0"/>
              <a:t>μορφή π.χ</a:t>
            </a:r>
            <a:r>
              <a:rPr lang="el-GR" dirty="0" smtClean="0"/>
              <a:t>. χρησιμοποιώντας το στυλ του παραγγέλματος:</a:t>
            </a:r>
            <a:endParaRPr lang="el-GR" dirty="0"/>
          </a:p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παίκτες τρέχουν ελεύθερα στο γήπεδο, με </a:t>
            </a:r>
            <a:r>
              <a:rPr lang="el-GR" dirty="0" smtClean="0"/>
              <a:t>το σύνθημα σταματούν και μένουν στη μεσαία </a:t>
            </a:r>
            <a:r>
              <a:rPr lang="el-GR" dirty="0"/>
              <a:t>στάση του σώματος </a:t>
            </a:r>
            <a:r>
              <a:rPr lang="el-GR" dirty="0" smtClean="0"/>
              <a:t>ελέγχοντας τη σωστή τεχνική.</a:t>
            </a:r>
            <a:endParaRPr lang="el-GR" dirty="0"/>
          </a:p>
          <a:p>
            <a:r>
              <a:rPr lang="el-GR" dirty="0" smtClean="0"/>
              <a:t>Αντίστοιχα μπορούν οι </a:t>
            </a:r>
            <a:r>
              <a:rPr lang="el-GR" dirty="0"/>
              <a:t>παίκτες </a:t>
            </a:r>
            <a:r>
              <a:rPr lang="el-GR" dirty="0" smtClean="0"/>
              <a:t>να κινούνται </a:t>
            </a:r>
            <a:r>
              <a:rPr lang="el-GR" dirty="0"/>
              <a:t>ελεύθερα στο χώρο και με </a:t>
            </a:r>
            <a:r>
              <a:rPr lang="el-GR" dirty="0" smtClean="0"/>
              <a:t>το σφύριγμα </a:t>
            </a:r>
            <a:r>
              <a:rPr lang="el-GR" dirty="0"/>
              <a:t>του προπονητή /</a:t>
            </a:r>
            <a:r>
              <a:rPr lang="el-GR" dirty="0" err="1"/>
              <a:t>τριας</a:t>
            </a:r>
            <a:r>
              <a:rPr lang="el-GR" dirty="0"/>
              <a:t> μένουν στην </a:t>
            </a:r>
            <a:r>
              <a:rPr lang="el-GR" dirty="0" smtClean="0"/>
              <a:t>ψηλή στάση </a:t>
            </a:r>
            <a:r>
              <a:rPr lang="el-GR" dirty="0"/>
              <a:t>ή την στάση </a:t>
            </a:r>
            <a:r>
              <a:rPr lang="el-GR" dirty="0" smtClean="0"/>
              <a:t>ετοιμότητας.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00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διδασκαλία των μετακινήσεων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μετακίνηση στο γήπεδο είναι πολύ σημαντική </a:t>
            </a:r>
            <a:r>
              <a:rPr lang="el-GR" dirty="0" smtClean="0"/>
              <a:t>διότι βοηθάει </a:t>
            </a:r>
            <a:r>
              <a:rPr lang="el-GR" dirty="0"/>
              <a:t>στην καλύτερη </a:t>
            </a:r>
            <a:r>
              <a:rPr lang="el-GR" dirty="0" smtClean="0"/>
              <a:t>εφαρμογή </a:t>
            </a:r>
            <a:r>
              <a:rPr lang="el-GR" dirty="0"/>
              <a:t>της τεχνικής πάνω </a:t>
            </a:r>
            <a:r>
              <a:rPr lang="el-GR" dirty="0" smtClean="0"/>
              <a:t>στην μπάλα.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κατάλληλη τοποθέτηση του σώματος προϋποθέτει </a:t>
            </a:r>
            <a:r>
              <a:rPr lang="el-GR" dirty="0" smtClean="0"/>
              <a:t>από τον παίκτη/</a:t>
            </a:r>
            <a:r>
              <a:rPr lang="el-GR" dirty="0" err="1" smtClean="0"/>
              <a:t>τρια</a:t>
            </a:r>
            <a:r>
              <a:rPr lang="el-GR" dirty="0" smtClean="0"/>
              <a:t> μια σωστή </a:t>
            </a:r>
            <a:r>
              <a:rPr lang="el-GR" dirty="0"/>
              <a:t>μετακίνηση </a:t>
            </a:r>
            <a:r>
              <a:rPr lang="el-GR" dirty="0" smtClean="0"/>
              <a:t>ώστε να αποκρουσθεί με επιτυχία η μπάλα.</a:t>
            </a:r>
            <a:endParaRPr lang="el-GR" dirty="0"/>
          </a:p>
          <a:p>
            <a:r>
              <a:rPr lang="el-GR" dirty="0" smtClean="0"/>
              <a:t>Είναι σημαντικό ο 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πριν </a:t>
            </a:r>
            <a:r>
              <a:rPr lang="el-GR" dirty="0" smtClean="0"/>
              <a:t>την επαφή με την μπάλα να βρίσκεται σε στάση να έχει σταματήσει δηλαδή την </a:t>
            </a:r>
            <a:r>
              <a:rPr lang="el-GR" dirty="0"/>
              <a:t>κίνησή του χωρίς να βγάλει το σώμα </a:t>
            </a:r>
            <a:r>
              <a:rPr lang="el-GR" dirty="0" smtClean="0"/>
              <a:t>του από </a:t>
            </a:r>
            <a:r>
              <a:rPr lang="el-GR" dirty="0"/>
              <a:t>τη </a:t>
            </a:r>
            <a:r>
              <a:rPr lang="el-GR" dirty="0" smtClean="0"/>
              <a:t>σωστή θέση σε σχέση με την τροχι</a:t>
            </a:r>
            <a:r>
              <a:rPr lang="el-GR" dirty="0"/>
              <a:t>ά</a:t>
            </a:r>
            <a:r>
              <a:rPr lang="el-GR" dirty="0" smtClean="0"/>
              <a:t> της μπάλας και έχοντας καλή τοποθέτηση.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μετακίνηση του σώματος εξαρτάται από:</a:t>
            </a:r>
          </a:p>
          <a:p>
            <a:r>
              <a:rPr lang="el-GR" dirty="0"/>
              <a:t>α) την κατεύθυνση της μπάλας,</a:t>
            </a:r>
          </a:p>
          <a:p>
            <a:r>
              <a:rPr lang="el-GR" dirty="0"/>
              <a:t>β) την τροχιά και το σημείο </a:t>
            </a:r>
            <a:r>
              <a:rPr lang="el-GR" dirty="0" smtClean="0"/>
              <a:t>πτώσης </a:t>
            </a:r>
            <a:r>
              <a:rPr lang="el-GR" dirty="0"/>
              <a:t>της </a:t>
            </a:r>
            <a:r>
              <a:rPr lang="el-GR" dirty="0" smtClean="0"/>
              <a:t>μπάλας,</a:t>
            </a:r>
            <a:endParaRPr lang="el-GR" dirty="0"/>
          </a:p>
          <a:p>
            <a:r>
              <a:rPr lang="el-GR" dirty="0"/>
              <a:t>γ) το σημείο του γηπέδου που πρέπει να στείλει ο παίκτης την </a:t>
            </a:r>
            <a:r>
              <a:rPr lang="el-GR" dirty="0" smtClean="0"/>
              <a:t>μπάλα.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197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Συνηθισμένα λάθη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συνηθισμένα λάθη που γίνονται στις </a:t>
            </a:r>
            <a:r>
              <a:rPr lang="el-GR" dirty="0" smtClean="0"/>
              <a:t>μετακινήσεις στο γήπεδο κατά τη διάρκεια της προπόνησης και του αγώνα αφορούν </a:t>
            </a:r>
            <a:r>
              <a:rPr lang="el-GR" dirty="0"/>
              <a:t>κυρίως τις ειδικές μετακινήσεις όπως:</a:t>
            </a:r>
          </a:p>
          <a:p>
            <a:r>
              <a:rPr lang="el-GR" dirty="0"/>
              <a:t>α) εκκίνηση με λάθος πόδι,</a:t>
            </a:r>
          </a:p>
          <a:p>
            <a:r>
              <a:rPr lang="el-GR" dirty="0"/>
              <a:t>β) λάθος τοποθέτηση του ποδιού και λανθασμένη </a:t>
            </a:r>
            <a:r>
              <a:rPr lang="el-GR" dirty="0" smtClean="0"/>
              <a:t>μετατόπιση βάρους,</a:t>
            </a:r>
            <a:endParaRPr lang="el-GR" dirty="0"/>
          </a:p>
          <a:p>
            <a:r>
              <a:rPr lang="el-GR" dirty="0"/>
              <a:t>γ) πολύ αργά </a:t>
            </a:r>
            <a:r>
              <a:rPr lang="el-GR" dirty="0" smtClean="0"/>
              <a:t>βήματα,</a:t>
            </a:r>
            <a:endParaRPr lang="el-GR" dirty="0"/>
          </a:p>
          <a:p>
            <a:r>
              <a:rPr lang="el-GR" dirty="0"/>
              <a:t>δ) λάθος προσανατολισμός του </a:t>
            </a:r>
            <a:r>
              <a:rPr lang="el-GR" dirty="0" smtClean="0"/>
              <a:t>ποδιού.</a:t>
            </a:r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διορθώσεις </a:t>
            </a:r>
            <a:r>
              <a:rPr lang="el-GR" dirty="0" smtClean="0"/>
              <a:t>στην κακή τεχνική εκτέλεση γίνονται:</a:t>
            </a:r>
            <a:endParaRPr lang="el-GR" dirty="0"/>
          </a:p>
          <a:p>
            <a:r>
              <a:rPr lang="el-GR" dirty="0"/>
              <a:t>α) </a:t>
            </a:r>
            <a:r>
              <a:rPr lang="el-GR" dirty="0" smtClean="0"/>
              <a:t>είτε με επαναλήψεις </a:t>
            </a:r>
            <a:r>
              <a:rPr lang="el-GR" dirty="0"/>
              <a:t>των ασκήσεων,</a:t>
            </a:r>
          </a:p>
          <a:p>
            <a:r>
              <a:rPr lang="el-GR" dirty="0"/>
              <a:t>β) </a:t>
            </a:r>
            <a:r>
              <a:rPr lang="el-GR" dirty="0" smtClean="0"/>
              <a:t>είτε με την χρησιμοποίηση </a:t>
            </a:r>
            <a:r>
              <a:rPr lang="el-GR" dirty="0"/>
              <a:t>ενός σωστού κινητικού προτύπου, </a:t>
            </a:r>
          </a:p>
          <a:p>
            <a:r>
              <a:rPr lang="el-GR" dirty="0"/>
              <a:t>γ) </a:t>
            </a:r>
            <a:r>
              <a:rPr lang="el-GR" dirty="0" smtClean="0"/>
              <a:t>είτε χρησιμοποιώντας </a:t>
            </a:r>
            <a:r>
              <a:rPr lang="el-GR" dirty="0"/>
              <a:t>ιατρικές μπάλες που αναγκάζουν </a:t>
            </a:r>
            <a:r>
              <a:rPr lang="el-GR" dirty="0" smtClean="0"/>
              <a:t>τους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</a:t>
            </a:r>
            <a:r>
              <a:rPr lang="el-GR" dirty="0"/>
              <a:t>να εκτελούν τις κινήσεις πιο </a:t>
            </a:r>
            <a:r>
              <a:rPr lang="el-GR" dirty="0" smtClean="0"/>
              <a:t>αργά.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67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95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δεξιότητες που εμπλέκονται σε ένα αγώνα βόλεϊ και χρησιμοποιούνται από τους παίκτες μιας ομάδας</a:t>
            </a:r>
            <a:r>
              <a:rPr lang="el-GR" dirty="0"/>
              <a:t> </a:t>
            </a:r>
            <a:r>
              <a:rPr lang="el-GR" dirty="0" smtClean="0"/>
              <a:t>ώστε να μετακινηθούν καλύτερα μέσα στο γήπεδο και να βρεθούν σε πλεονεκτική θέση ώστε να μεταβιβάσουν σωστά την μπάλα.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βασικές στάσεις και μετακινήσεις των  παικτών του βόλεϊ μέσα στο γήπεδο.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Στάσεις και μετακινήσεις στο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στάσεις και οι μετακινήσεις </a:t>
            </a:r>
            <a:r>
              <a:rPr lang="el-GR" dirty="0" smtClean="0"/>
              <a:t>στο βόλεϊ χρησιμοποιούνται</a:t>
            </a:r>
            <a:r>
              <a:rPr lang="el-GR" dirty="0"/>
              <a:t>:</a:t>
            </a:r>
          </a:p>
          <a:p>
            <a:r>
              <a:rPr lang="el-GR" dirty="0"/>
              <a:t>α) για να βοηθήσουν τον </a:t>
            </a:r>
            <a:r>
              <a:rPr lang="el-GR" dirty="0" smtClean="0"/>
              <a:t>παίκτη/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να πάρει την </a:t>
            </a:r>
            <a:r>
              <a:rPr lang="el-GR" dirty="0" smtClean="0"/>
              <a:t>κατάλληλη σωστή θέση μέσα στο γήπεδο σε σχέση με την τροχιά της μπάλας,</a:t>
            </a:r>
            <a:endParaRPr lang="el-GR" dirty="0"/>
          </a:p>
          <a:p>
            <a:r>
              <a:rPr lang="el-GR" dirty="0"/>
              <a:t>β) </a:t>
            </a:r>
            <a:r>
              <a:rPr lang="el-GR" dirty="0" smtClean="0"/>
              <a:t>από έναν παίκτη/</a:t>
            </a:r>
            <a:r>
              <a:rPr lang="el-GR" dirty="0" err="1" smtClean="0"/>
              <a:t>τρια</a:t>
            </a:r>
            <a:r>
              <a:rPr lang="el-GR" dirty="0" smtClean="0"/>
              <a:t> ώστε να </a:t>
            </a:r>
            <a:r>
              <a:rPr lang="el-GR" dirty="0"/>
              <a:t>εφαρμόσει την κατάλληλη </a:t>
            </a:r>
            <a:r>
              <a:rPr lang="el-GR" dirty="0" smtClean="0"/>
              <a:t>τεχνική πάνω </a:t>
            </a:r>
            <a:r>
              <a:rPr lang="el-GR" dirty="0"/>
              <a:t>στην </a:t>
            </a:r>
            <a:r>
              <a:rPr lang="el-GR" dirty="0" smtClean="0"/>
              <a:t>μπάλα,</a:t>
            </a:r>
            <a:endParaRPr lang="el-GR" dirty="0"/>
          </a:p>
          <a:p>
            <a:r>
              <a:rPr lang="el-GR" dirty="0"/>
              <a:t>γ) από </a:t>
            </a:r>
            <a:r>
              <a:rPr lang="el-GR" dirty="0" smtClean="0"/>
              <a:t>έναν </a:t>
            </a:r>
            <a:r>
              <a:rPr lang="el-GR" dirty="0"/>
              <a:t>παίκτη </a:t>
            </a:r>
            <a:r>
              <a:rPr lang="el-GR" dirty="0" smtClean="0"/>
              <a:t>ώστε να </a:t>
            </a:r>
            <a:r>
              <a:rPr lang="el-GR" dirty="0"/>
              <a:t>δώσει στη μπάλα τη </a:t>
            </a:r>
            <a:r>
              <a:rPr lang="el-GR" dirty="0" smtClean="0"/>
              <a:t>σωστή κατεύθυνση προς το συμπαίκτη του ή το αντίπαλο γήπεδο.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66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είδη των στάσεων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βόλεϊ αν παρατηρήσουμε τη στάση του σώματος ενός παίκτη /</a:t>
            </a:r>
            <a:r>
              <a:rPr lang="el-GR" dirty="0" err="1" smtClean="0"/>
              <a:t>τριας</a:t>
            </a:r>
            <a:r>
              <a:rPr lang="el-GR" dirty="0" smtClean="0"/>
              <a:t> διακρίνουμε </a:t>
            </a:r>
            <a:r>
              <a:rPr lang="el-GR" dirty="0"/>
              <a:t>4 </a:t>
            </a:r>
            <a:r>
              <a:rPr lang="el-GR" dirty="0" smtClean="0"/>
              <a:t>είδη στάσεων</a:t>
            </a:r>
            <a:r>
              <a:rPr lang="el-GR" dirty="0"/>
              <a:t>:</a:t>
            </a:r>
          </a:p>
          <a:p>
            <a:r>
              <a:rPr lang="el-GR" dirty="0"/>
              <a:t>α) ετοιμότητας,</a:t>
            </a:r>
          </a:p>
          <a:p>
            <a:r>
              <a:rPr lang="el-GR" dirty="0"/>
              <a:t>β) ψηλή,</a:t>
            </a:r>
          </a:p>
          <a:p>
            <a:r>
              <a:rPr lang="el-GR" dirty="0"/>
              <a:t>γ) μεσαία,</a:t>
            </a:r>
          </a:p>
          <a:p>
            <a:r>
              <a:rPr lang="el-GR" dirty="0"/>
              <a:t>δ) </a:t>
            </a:r>
            <a:r>
              <a:rPr lang="el-GR" dirty="0" smtClean="0"/>
              <a:t>χαμηλή.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38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στάση ετοιμότητας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Στη </a:t>
            </a:r>
            <a:r>
              <a:rPr lang="el-GR" dirty="0"/>
              <a:t>στάση ετοιμότητας τα πόδια του </a:t>
            </a:r>
            <a:r>
              <a:rPr lang="el-GR" dirty="0" smtClean="0"/>
              <a:t>παίκτη είναι </a:t>
            </a:r>
            <a:r>
              <a:rPr lang="el-GR" dirty="0"/>
              <a:t>στην μικρή </a:t>
            </a:r>
            <a:r>
              <a:rPr lang="el-GR" dirty="0" smtClean="0"/>
              <a:t>διάσταση, </a:t>
            </a:r>
            <a:r>
              <a:rPr lang="el-GR" dirty="0"/>
              <a:t>στο άνοιγμα </a:t>
            </a:r>
            <a:r>
              <a:rPr lang="el-GR" dirty="0" smtClean="0"/>
              <a:t>των ώμων και  </a:t>
            </a:r>
            <a:r>
              <a:rPr lang="el-GR" dirty="0"/>
              <a:t>παράλληλα μεταξύ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Το σώμα είναι ελαφρώς </a:t>
            </a:r>
            <a:r>
              <a:rPr lang="el-GR" dirty="0"/>
              <a:t>γερμένο προς τα </a:t>
            </a:r>
            <a:r>
              <a:rPr lang="el-GR" dirty="0" smtClean="0"/>
              <a:t>εμπρός.</a:t>
            </a:r>
          </a:p>
          <a:p>
            <a:r>
              <a:rPr lang="el-GR" dirty="0" smtClean="0"/>
              <a:t>Το </a:t>
            </a:r>
            <a:r>
              <a:rPr lang="el-GR" dirty="0"/>
              <a:t>βάρος του σώματος είναι μοιρασμένο </a:t>
            </a:r>
            <a:r>
              <a:rPr lang="el-GR" dirty="0" smtClean="0"/>
              <a:t>και στα </a:t>
            </a:r>
            <a:r>
              <a:rPr lang="el-GR" dirty="0"/>
              <a:t>δύο πόδια, </a:t>
            </a:r>
            <a:r>
              <a:rPr lang="el-GR" dirty="0" smtClean="0"/>
              <a:t>με τέτοιον τρόπο ώστε </a:t>
            </a:r>
            <a:r>
              <a:rPr lang="el-GR" dirty="0"/>
              <a:t>ο παίκτης να μπορέσει </a:t>
            </a:r>
            <a:r>
              <a:rPr lang="el-GR" dirty="0" smtClean="0"/>
              <a:t>να κινηθεί </a:t>
            </a:r>
            <a:r>
              <a:rPr lang="el-GR" dirty="0"/>
              <a:t>γρήγορα προς </a:t>
            </a:r>
            <a:r>
              <a:rPr lang="el-GR" dirty="0" smtClean="0"/>
              <a:t>οποιαδήποτε κατεύθυνση χρειαστεί.</a:t>
            </a:r>
          </a:p>
          <a:p>
            <a:r>
              <a:rPr lang="el-GR" dirty="0" smtClean="0"/>
              <a:t>Τα </a:t>
            </a:r>
            <a:r>
              <a:rPr lang="el-GR" dirty="0"/>
              <a:t>χέρια </a:t>
            </a:r>
            <a:r>
              <a:rPr lang="el-GR" dirty="0" smtClean="0"/>
              <a:t>του είναι </a:t>
            </a:r>
            <a:r>
              <a:rPr lang="el-GR" dirty="0"/>
              <a:t>στο </a:t>
            </a:r>
            <a:r>
              <a:rPr lang="el-GR" dirty="0" smtClean="0"/>
              <a:t>ύψος της </a:t>
            </a:r>
            <a:r>
              <a:rPr lang="el-GR" dirty="0"/>
              <a:t>λεκάνης ή στο ύψος του </a:t>
            </a:r>
            <a:r>
              <a:rPr lang="el-GR" dirty="0" smtClean="0"/>
              <a:t>κεφαλιού με τις παλάμες να κοιτάζουν προς τα πάνω ή προς τον αντίπαλο αντίστοιχα.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139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στάση ετοιμότητας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στάση ετοιμότητας χρησιμοποιείται κυρίως:</a:t>
            </a:r>
          </a:p>
          <a:p>
            <a:r>
              <a:rPr lang="el-GR" dirty="0"/>
              <a:t>α) από τους επιθετικούς παίκτες όταν </a:t>
            </a:r>
            <a:r>
              <a:rPr lang="el-GR" dirty="0" smtClean="0"/>
              <a:t>προετοιμάζονται για μπλοκ,</a:t>
            </a:r>
            <a:endParaRPr lang="el-GR" dirty="0"/>
          </a:p>
          <a:p>
            <a:r>
              <a:rPr lang="el-GR" dirty="0"/>
              <a:t>β) από τους αμυντικούς παίκτες όταν ο συμπαίκτης </a:t>
            </a:r>
            <a:r>
              <a:rPr lang="el-GR" dirty="0" smtClean="0"/>
              <a:t>τους σερβίρει</a:t>
            </a:r>
            <a:r>
              <a:rPr lang="el-GR" dirty="0"/>
              <a:t>, ώστε να είναι έτοιμοι να πάρουν </a:t>
            </a:r>
            <a:r>
              <a:rPr lang="el-GR" dirty="0" smtClean="0"/>
              <a:t>την κατάλληλη </a:t>
            </a:r>
            <a:r>
              <a:rPr lang="el-GR" dirty="0"/>
              <a:t>θέση για να αντιμετωπίσουν την </a:t>
            </a:r>
            <a:r>
              <a:rPr lang="el-GR" dirty="0" smtClean="0"/>
              <a:t>επιθετική ενέργεια του αντιπάλου.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593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1340</Words>
  <Application>Microsoft Office PowerPoint</Application>
  <PresentationFormat>Προβολή στην οθόνη (4:3)</PresentationFormat>
  <Paragraphs>134</Paragraphs>
  <Slides>20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Στάσεις και μετακινήσεις στο Βόλεϊ</vt:lpstr>
      <vt:lpstr>Τα είδη των στάσεων</vt:lpstr>
      <vt:lpstr>Η στάση ετοιμότητας</vt:lpstr>
      <vt:lpstr>Η στάση ετοιμότητας</vt:lpstr>
      <vt:lpstr>Η ψηλή στάση</vt:lpstr>
      <vt:lpstr>Η μεσαία στάση</vt:lpstr>
      <vt:lpstr>Η χαμηλή στάση</vt:lpstr>
      <vt:lpstr>Μετακινήσεις στο βόλεϊ</vt:lpstr>
      <vt:lpstr>Γενικές μετακινήσεις</vt:lpstr>
      <vt:lpstr>Ειδικές μετακινήσεις</vt:lpstr>
      <vt:lpstr>Η διδασκαλία των στάσεων</vt:lpstr>
      <vt:lpstr>Η διδασκαλία των μετακινήσεων</vt:lpstr>
      <vt:lpstr>Συνηθισμένα λάθη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249</cp:revision>
  <dcterms:created xsi:type="dcterms:W3CDTF">2012-09-06T09:03:05Z</dcterms:created>
  <dcterms:modified xsi:type="dcterms:W3CDTF">2015-01-07T12:34:05Z</dcterms:modified>
</cp:coreProperties>
</file>