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4"/>
  </p:notesMasterIdLst>
  <p:sldIdLst>
    <p:sldId id="289" r:id="rId2"/>
    <p:sldId id="290" r:id="rId3"/>
    <p:sldId id="291" r:id="rId4"/>
    <p:sldId id="292" r:id="rId5"/>
    <p:sldId id="293" r:id="rId6"/>
    <p:sldId id="280" r:id="rId7"/>
    <p:sldId id="281" r:id="rId8"/>
    <p:sldId id="282" r:id="rId9"/>
    <p:sldId id="283" r:id="rId10"/>
    <p:sldId id="284" r:id="rId11"/>
    <p:sldId id="294" r:id="rId12"/>
    <p:sldId id="295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88" autoAdjust="0"/>
    <p:restoredTop sz="95027" autoAdjust="0"/>
  </p:normalViewPr>
  <p:slideViewPr>
    <p:cSldViewPr>
      <p:cViewPr>
        <p:scale>
          <a:sx n="66" d="100"/>
          <a:sy n="66" d="100"/>
        </p:scale>
        <p:origin x="-1272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2486E5-D1BF-4A62-B7AC-A7E31B8D1294}" type="datetimeFigureOut">
              <a:rPr lang="el-GR" smtClean="0"/>
              <a:t>2/12/2015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C99E7-BCAB-45C7-8F6C-AD97039595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6047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endParaRPr lang="el-GR" altLang="el-GR" smtClean="0">
              <a:solidFill>
                <a:srgbClr val="FF0000"/>
              </a:solidFill>
            </a:endParaRPr>
          </a:p>
        </p:txBody>
      </p:sp>
      <p:sp>
        <p:nvSpPr>
          <p:cNvPr id="3584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0465222-79FB-432C-8E00-EC4E3B198180}" type="slidenum">
              <a:rPr lang="el-GR" altLang="el-GR" smtClean="0"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l-GR" alt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l-GR" altLang="el-GR" smtClean="0"/>
              <a:t> </a:t>
            </a:r>
          </a:p>
        </p:txBody>
      </p:sp>
      <p:sp>
        <p:nvSpPr>
          <p:cNvPr id="3686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EB897F2-80DB-4C5F-BDD4-B0D30EB61222}" type="slidenum">
              <a:rPr lang="el-GR" altLang="el-GR" smtClean="0"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l-GR" alt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endParaRPr lang="el-GR" altLang="el-GR" smtClean="0"/>
          </a:p>
        </p:txBody>
      </p:sp>
      <p:sp>
        <p:nvSpPr>
          <p:cNvPr id="3789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A6FF101-C15F-4CFB-AD12-F9EB4DCF2ED0}" type="slidenum">
              <a:rPr lang="el-GR" altLang="el-GR" smtClean="0"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l-GR" alt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l-GR" altLang="el-GR" smtClean="0"/>
              <a:t> </a:t>
            </a:r>
          </a:p>
        </p:txBody>
      </p:sp>
      <p:sp>
        <p:nvSpPr>
          <p:cNvPr id="3891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30EF859-D3F2-4B85-8542-DF91C9F900A1}" type="slidenum">
              <a:rPr lang="el-GR" altLang="el-GR" smtClean="0"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l-GR" alt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l-GR" altLang="el-GR" smtClean="0"/>
              <a:t> </a:t>
            </a:r>
          </a:p>
        </p:txBody>
      </p:sp>
      <p:sp>
        <p:nvSpPr>
          <p:cNvPr id="3994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97BBD7-4204-4A96-81EF-1B986B28091D}" type="slidenum">
              <a:rPr lang="el-GR" altLang="el-GR" smtClean="0"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l-GR" alt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/>
            <a:fld id="{F9865034-95C2-4D4C-9709-026EAD093D87}" type="slidenum">
              <a:rPr lang="el-GR" smtClean="0">
                <a:latin typeface="Arial" pitchFamily="34" charset="0"/>
              </a:rPr>
              <a:pPr eaLnBrk="1" hangingPunct="1"/>
              <a:t>7</a:t>
            </a:fld>
            <a:endParaRPr lang="el-GR" smtClean="0">
              <a:latin typeface="Arial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l-GR" sz="500" b="1" smtClean="0">
                <a:solidFill>
                  <a:schemeClr val="bg1"/>
                </a:solidFill>
                <a:latin typeface="Trebuchet MS" pitchFamily="34" charset="0"/>
              </a:rPr>
              <a:t>Τη συμμετοχή</a:t>
            </a:r>
          </a:p>
          <a:p>
            <a:pPr eaLnBrk="1" hangingPunct="1">
              <a:lnSpc>
                <a:spcPct val="110000"/>
              </a:lnSpc>
            </a:pPr>
            <a:r>
              <a:rPr lang="el-GR" sz="500" b="1" smtClean="0">
                <a:solidFill>
                  <a:schemeClr val="bg1"/>
                </a:solidFill>
                <a:latin typeface="Trebuchet MS" pitchFamily="34" charset="0"/>
              </a:rPr>
              <a:t>Ταξίδια για εργασία ή για αναψυχή</a:t>
            </a:r>
          </a:p>
          <a:p>
            <a:pPr eaLnBrk="1" hangingPunct="1">
              <a:lnSpc>
                <a:spcPct val="110000"/>
              </a:lnSpc>
            </a:pPr>
            <a:r>
              <a:rPr lang="el-GR" sz="500" b="1" smtClean="0">
                <a:solidFill>
                  <a:schemeClr val="bg1"/>
                </a:solidFill>
                <a:latin typeface="Trebuchet MS" pitchFamily="34" charset="0"/>
              </a:rPr>
              <a:t>Παθητικοί ή ενεργητικοί αθλητικοί τουρίστες</a:t>
            </a:r>
          </a:p>
          <a:p>
            <a:pPr eaLnBrk="1" hangingPunct="1">
              <a:lnSpc>
                <a:spcPct val="110000"/>
              </a:lnSpc>
            </a:pPr>
            <a:r>
              <a:rPr lang="el-GR" sz="500" b="1" smtClean="0">
                <a:solidFill>
                  <a:schemeClr val="bg1"/>
                </a:solidFill>
                <a:latin typeface="Trebuchet MS" pitchFamily="34" charset="0"/>
              </a:rPr>
              <a:t>Οργανωμένοι ή ανεξάρτητοι</a:t>
            </a:r>
          </a:p>
          <a:p>
            <a:pPr eaLnBrk="1" hangingPunct="1">
              <a:lnSpc>
                <a:spcPct val="110000"/>
              </a:lnSpc>
            </a:pPr>
            <a:r>
              <a:rPr lang="el-GR" sz="500" b="1" smtClean="0">
                <a:solidFill>
                  <a:schemeClr val="bg1"/>
                </a:solidFill>
                <a:latin typeface="Trebuchet MS" pitchFamily="34" charset="0"/>
              </a:rPr>
              <a:t>Συμμετοχή σε πολλαπλά ή σε μεμονωμένα αθλήματα</a:t>
            </a:r>
          </a:p>
          <a:p>
            <a:pPr eaLnBrk="1" hangingPunct="1">
              <a:lnSpc>
                <a:spcPct val="110000"/>
              </a:lnSpc>
            </a:pPr>
            <a:endParaRPr lang="el-GR" sz="500" b="1" smtClean="0">
              <a:solidFill>
                <a:schemeClr val="bg1"/>
              </a:solidFill>
              <a:latin typeface="Trebuchet MS" pitchFamily="34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l-GR" sz="500" b="1" smtClean="0">
                <a:solidFill>
                  <a:schemeClr val="bg1"/>
                </a:solidFill>
                <a:latin typeface="Trebuchet MS" pitchFamily="34" charset="0"/>
              </a:rPr>
              <a:t>Τον προορισμό</a:t>
            </a:r>
          </a:p>
          <a:p>
            <a:pPr eaLnBrk="1" hangingPunct="1">
              <a:lnSpc>
                <a:spcPct val="110000"/>
              </a:lnSpc>
            </a:pPr>
            <a:r>
              <a:rPr lang="el-GR" sz="600" b="1" smtClean="0">
                <a:solidFill>
                  <a:schemeClr val="bg1"/>
                </a:solidFill>
                <a:latin typeface="Trebuchet MS" pitchFamily="34" charset="0"/>
              </a:rPr>
              <a:t>αθλητικά γεγονότα</a:t>
            </a:r>
          </a:p>
          <a:p>
            <a:pPr eaLnBrk="1" hangingPunct="1">
              <a:lnSpc>
                <a:spcPct val="110000"/>
              </a:lnSpc>
            </a:pPr>
            <a:r>
              <a:rPr lang="el-GR" sz="600" b="1" smtClean="0">
                <a:solidFill>
                  <a:schemeClr val="bg1"/>
                </a:solidFill>
                <a:latin typeface="Trebuchet MS" pitchFamily="34" charset="0"/>
              </a:rPr>
              <a:t> αθλητικά θέρετρα</a:t>
            </a:r>
          </a:p>
          <a:p>
            <a:pPr eaLnBrk="1" hangingPunct="1">
              <a:lnSpc>
                <a:spcPct val="110000"/>
              </a:lnSpc>
            </a:pPr>
            <a:r>
              <a:rPr lang="el-GR" sz="600" b="1" smtClean="0">
                <a:solidFill>
                  <a:schemeClr val="bg1"/>
                </a:solidFill>
                <a:latin typeface="Trebuchet MS" pitchFamily="34" charset="0"/>
              </a:rPr>
              <a:t>αθλητικές κρουαζιέρες</a:t>
            </a:r>
          </a:p>
          <a:p>
            <a:pPr eaLnBrk="1" hangingPunct="1">
              <a:lnSpc>
                <a:spcPct val="110000"/>
              </a:lnSpc>
            </a:pPr>
            <a:r>
              <a:rPr lang="el-GR" sz="600" b="1" smtClean="0">
                <a:solidFill>
                  <a:schemeClr val="bg1"/>
                </a:solidFill>
                <a:latin typeface="Trebuchet MS" pitchFamily="34" charset="0"/>
              </a:rPr>
              <a:t>αθλητικά αξιοθέατα</a:t>
            </a:r>
          </a:p>
          <a:p>
            <a:pPr eaLnBrk="1" hangingPunct="1">
              <a:lnSpc>
                <a:spcPct val="110000"/>
              </a:lnSpc>
            </a:pPr>
            <a:r>
              <a:rPr lang="el-GR" sz="600" b="1" smtClean="0">
                <a:solidFill>
                  <a:schemeClr val="bg1"/>
                </a:solidFill>
                <a:latin typeface="Trebuchet MS" pitchFamily="34" charset="0"/>
              </a:rPr>
              <a:t>αθλητικές περιπέτειες</a:t>
            </a:r>
          </a:p>
          <a:p>
            <a:pPr eaLnBrk="1" hangingPunct="1">
              <a:lnSpc>
                <a:spcPct val="110000"/>
              </a:lnSpc>
            </a:pPr>
            <a:r>
              <a:rPr lang="el-GR" sz="600" b="1" smtClean="0">
                <a:solidFill>
                  <a:schemeClr val="bg1"/>
                </a:solidFill>
                <a:latin typeface="Trebuchet MS" pitchFamily="34" charset="0"/>
              </a:rPr>
              <a:t>αθλητικές περιηγήσεις </a:t>
            </a:r>
          </a:p>
          <a:p>
            <a:pPr eaLnBrk="1" hangingPunct="1">
              <a:lnSpc>
                <a:spcPct val="110000"/>
              </a:lnSpc>
            </a:pPr>
            <a:endParaRPr lang="el-GR" sz="500" b="1" smtClean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/>
            <a:fld id="{86E1D502-DAC5-4C80-ABF6-2C75FC540646}" type="slidenum">
              <a:rPr lang="el-GR" smtClean="0">
                <a:latin typeface="Arial" pitchFamily="34" charset="0"/>
              </a:rPr>
              <a:pPr eaLnBrk="1" hangingPunct="1"/>
              <a:t>8</a:t>
            </a:fld>
            <a:endParaRPr lang="el-GR" smtClean="0">
              <a:latin typeface="Arial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110000"/>
              </a:lnSpc>
            </a:pPr>
            <a:endParaRPr lang="el-GR" sz="500" b="1" smtClean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4198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9CE3F00-F265-4650-A195-3335F3A527DE}" type="slidenum">
              <a:rPr lang="el-GR" altLang="el-GR" smtClean="0"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el-GR" alt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30F3-7687-46ED-BA7F-35DBF91614B5}" type="datetimeFigureOut">
              <a:rPr lang="el-GR" smtClean="0"/>
              <a:t>2/12/2015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B067-78AD-4970-97D9-71A6FC8BB5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8613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30F3-7687-46ED-BA7F-35DBF91614B5}" type="datetimeFigureOut">
              <a:rPr lang="el-GR" smtClean="0"/>
              <a:t>2/12/2015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B067-78AD-4970-97D9-71A6FC8BB5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9527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30F3-7687-46ED-BA7F-35DBF91614B5}" type="datetimeFigureOut">
              <a:rPr lang="el-GR" smtClean="0"/>
              <a:t>2/12/2015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B067-78AD-4970-97D9-71A6FC8BB5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1640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21E29-1AB4-407B-AA28-33BC7F94944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5001185"/>
      </p:ext>
    </p:extLst>
  </p:cSld>
  <p:clrMapOvr>
    <a:masterClrMapping/>
  </p:clrMapOvr>
  <p:transition spd="slow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30F3-7687-46ED-BA7F-35DBF91614B5}" type="datetimeFigureOut">
              <a:rPr lang="el-GR" smtClean="0"/>
              <a:t>2/12/2015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B067-78AD-4970-97D9-71A6FC8BB5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445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30F3-7687-46ED-BA7F-35DBF91614B5}" type="datetimeFigureOut">
              <a:rPr lang="el-GR" smtClean="0"/>
              <a:t>2/12/2015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B067-78AD-4970-97D9-71A6FC8BB5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310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30F3-7687-46ED-BA7F-35DBF91614B5}" type="datetimeFigureOut">
              <a:rPr lang="el-GR" smtClean="0"/>
              <a:t>2/12/2015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B067-78AD-4970-97D9-71A6FC8BB5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555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30F3-7687-46ED-BA7F-35DBF91614B5}" type="datetimeFigureOut">
              <a:rPr lang="el-GR" smtClean="0"/>
              <a:t>2/12/2015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B067-78AD-4970-97D9-71A6FC8BB5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0892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30F3-7687-46ED-BA7F-35DBF91614B5}" type="datetimeFigureOut">
              <a:rPr lang="el-GR" smtClean="0"/>
              <a:t>2/12/2015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B067-78AD-4970-97D9-71A6FC8BB5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5400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30F3-7687-46ED-BA7F-35DBF91614B5}" type="datetimeFigureOut">
              <a:rPr lang="el-GR" smtClean="0"/>
              <a:t>2/12/2015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B067-78AD-4970-97D9-71A6FC8BB5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5104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30F3-7687-46ED-BA7F-35DBF91614B5}" type="datetimeFigureOut">
              <a:rPr lang="el-GR" smtClean="0"/>
              <a:t>2/12/2015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B067-78AD-4970-97D9-71A6FC8BB5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4129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30F3-7687-46ED-BA7F-35DBF91614B5}" type="datetimeFigureOut">
              <a:rPr lang="el-GR" smtClean="0"/>
              <a:t>2/12/2015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B067-78AD-4970-97D9-71A6FC8BB5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907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C30F3-7687-46ED-BA7F-35DBF91614B5}" type="datetimeFigureOut">
              <a:rPr lang="el-GR" smtClean="0"/>
              <a:t>2/12/2015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3B067-78AD-4970-97D9-71A6FC8BB5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2907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14500"/>
            <a:ext cx="7772400" cy="14700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6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Τίτλος Μαθήματος</a:t>
            </a:r>
            <a:endParaRPr lang="el-GR" sz="3600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4099" name="Υπότιτλος 2"/>
          <p:cNvSpPr>
            <a:spLocks noGrp="1"/>
          </p:cNvSpPr>
          <p:nvPr>
            <p:ph type="subTitle" idx="1"/>
          </p:nvPr>
        </p:nvSpPr>
        <p:spPr>
          <a:xfrm>
            <a:off x="642938" y="3286125"/>
            <a:ext cx="7777162" cy="1800225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l-GR" altLang="el-GR" sz="2600" dirty="0" smtClean="0">
                <a:solidFill>
                  <a:schemeClr val="tx1"/>
                </a:solidFill>
                <a:cs typeface="Times New Roman" pitchFamily="18" charset="0"/>
              </a:rPr>
              <a:t>Ενότητα 5</a:t>
            </a:r>
            <a:r>
              <a:rPr lang="en-US" altLang="el-GR" sz="2600" dirty="0" smtClean="0">
                <a:solidFill>
                  <a:schemeClr val="tx1"/>
                </a:solidFill>
                <a:cs typeface="Times New Roman" pitchFamily="18" charset="0"/>
              </a:rPr>
              <a:t>:</a:t>
            </a:r>
            <a:r>
              <a:rPr lang="el-GR" altLang="el-GR" sz="2600" dirty="0" smtClean="0">
                <a:solidFill>
                  <a:schemeClr val="tx1"/>
                </a:solidFill>
                <a:cs typeface="Times New Roman" pitchFamily="18" charset="0"/>
              </a:rPr>
              <a:t> Αθλητικός τουρισμός</a:t>
            </a:r>
          </a:p>
          <a:p>
            <a:pPr eaLnBrk="1" hangingPunct="1"/>
            <a:endParaRPr lang="en-US" altLang="el-GR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eaLnBrk="1" hangingPunct="1"/>
            <a:r>
              <a:rPr lang="el-GR" altLang="el-GR" sz="2400" dirty="0" smtClean="0">
                <a:solidFill>
                  <a:schemeClr val="tx1"/>
                </a:solidFill>
                <a:cs typeface="Times New Roman" pitchFamily="18" charset="0"/>
              </a:rPr>
              <a:t>Αθανάσιος </a:t>
            </a:r>
            <a:r>
              <a:rPr lang="el-GR" altLang="el-GR" sz="2400" dirty="0" err="1" smtClean="0">
                <a:solidFill>
                  <a:schemeClr val="tx1"/>
                </a:solidFill>
                <a:cs typeface="Times New Roman" pitchFamily="18" charset="0"/>
              </a:rPr>
              <a:t>Κουστέλιος</a:t>
            </a:r>
            <a:r>
              <a:rPr lang="el-GR" altLang="el-GR" sz="2400" dirty="0" smtClean="0">
                <a:solidFill>
                  <a:schemeClr val="tx1"/>
                </a:solidFill>
                <a:cs typeface="Times New Roman" pitchFamily="18" charset="0"/>
              </a:rPr>
              <a:t>, Καθηγητής</a:t>
            </a:r>
          </a:p>
          <a:p>
            <a:pPr eaLnBrk="1" hangingPunct="1"/>
            <a:r>
              <a:rPr lang="el-GR" altLang="el-GR" sz="2400" dirty="0" smtClean="0">
                <a:solidFill>
                  <a:schemeClr val="tx1"/>
                </a:solidFill>
                <a:cs typeface="Times New Roman" pitchFamily="18" charset="0"/>
              </a:rPr>
              <a:t>Τμήμα</a:t>
            </a:r>
            <a:r>
              <a:rPr lang="en-US" altLang="el-GR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l-GR" altLang="el-GR" sz="2400" dirty="0" smtClean="0">
                <a:solidFill>
                  <a:schemeClr val="tx1"/>
                </a:solidFill>
                <a:cs typeface="Times New Roman" pitchFamily="18" charset="0"/>
              </a:rPr>
              <a:t>Επιστήμης Φυσικής Αγωγής και Αθλητισμού</a:t>
            </a:r>
          </a:p>
        </p:txBody>
      </p:sp>
      <p:pic>
        <p:nvPicPr>
          <p:cNvPr id="410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0" y="5591175"/>
            <a:ext cx="4310063" cy="1025525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01" name="Group 11"/>
          <p:cNvGrpSpPr>
            <a:grpSpLocks/>
          </p:cNvGrpSpPr>
          <p:nvPr/>
        </p:nvGrpSpPr>
        <p:grpSpPr bwMode="auto">
          <a:xfrm>
            <a:off x="657225" y="468313"/>
            <a:ext cx="7875588" cy="1303337"/>
            <a:chOff x="583004" y="468279"/>
            <a:chExt cx="7875196" cy="1303321"/>
          </a:xfrm>
        </p:grpSpPr>
        <p:pic>
          <p:nvPicPr>
            <p:cNvPr id="4104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9226" y="468279"/>
              <a:ext cx="1968974" cy="1303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05" name="Group 10"/>
            <p:cNvGrpSpPr>
              <a:grpSpLocks/>
            </p:cNvGrpSpPr>
            <p:nvPr/>
          </p:nvGrpSpPr>
          <p:grpSpPr bwMode="auto"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4106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472" y="831811"/>
                <a:ext cx="3454228" cy="576256"/>
              </a:xfrm>
              <a:prstGeom prst="rect">
                <a:avLst/>
              </a:prstGeom>
              <a:noFill/>
            </p:spPr>
            <p:txBody>
              <a:bodyPr wrap="none" anchor="ctr">
                <a:normAutofit/>
              </a:bodyPr>
              <a:lstStyle/>
              <a:p>
                <a:pPr>
                  <a:defRPr/>
                </a:pPr>
                <a:r>
                  <a:rPr lang="el-GR" sz="2200" b="1" dirty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4102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3" y="5607050"/>
            <a:ext cx="99218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29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50825" y="260350"/>
            <a:ext cx="86423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el-GR" sz="3600" b="1" dirty="0"/>
              <a:t>Τυπολογία αθλητικού τουρίστα</a:t>
            </a:r>
          </a:p>
        </p:txBody>
      </p:sp>
      <p:sp>
        <p:nvSpPr>
          <p:cNvPr id="19459" name="Rectangle 30"/>
          <p:cNvSpPr>
            <a:spLocks noChangeArrowheads="1"/>
          </p:cNvSpPr>
          <p:nvPr/>
        </p:nvSpPr>
        <p:spPr bwMode="auto">
          <a:xfrm>
            <a:off x="7162800" y="5716588"/>
            <a:ext cx="2439988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pic>
        <p:nvPicPr>
          <p:cNvPr id="19460" name="Picture 63" descr="Pictur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52513"/>
            <a:ext cx="8928100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062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800" dirty="0">
                <a:latin typeface="+mn-lt"/>
                <a:cs typeface="Times New Roman" pitchFamily="18" charset="0"/>
              </a:rPr>
              <a:t>ΒΙΒΛΙΟΓΡΑΦΙΑ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57188" y="1714500"/>
            <a:ext cx="3857625" cy="43291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de-DE" altLang="el-GR" sz="2400" smtClean="0">
                <a:cs typeface="Times New Roman" pitchFamily="18" charset="0"/>
              </a:rPr>
              <a:t>McIntosh R., Goeldner C. (1990). </a:t>
            </a:r>
            <a:r>
              <a:rPr lang="en-US" altLang="el-GR" sz="2400" smtClean="0">
                <a:cs typeface="Times New Roman" pitchFamily="18" charset="0"/>
              </a:rPr>
              <a:t>Tourism,</a:t>
            </a:r>
            <a:r>
              <a:rPr lang="de-DE" altLang="el-GR" sz="2400" smtClean="0">
                <a:cs typeface="Times New Roman" pitchFamily="18" charset="0"/>
              </a:rPr>
              <a:t> </a:t>
            </a:r>
            <a:r>
              <a:rPr lang="en-US" altLang="el-GR" sz="2400" smtClean="0">
                <a:cs typeface="Times New Roman" pitchFamily="18" charset="0"/>
              </a:rPr>
              <a:t>Principles</a:t>
            </a:r>
            <a:r>
              <a:rPr lang="de-DE" altLang="el-GR" sz="2400" smtClean="0">
                <a:cs typeface="Times New Roman" pitchFamily="18" charset="0"/>
              </a:rPr>
              <a:t>, </a:t>
            </a:r>
            <a:r>
              <a:rPr lang="en-US" altLang="el-GR" sz="2400" smtClean="0">
                <a:cs typeface="Times New Roman" pitchFamily="18" charset="0"/>
              </a:rPr>
              <a:t>Practices, Philosophies, </a:t>
            </a:r>
            <a:r>
              <a:rPr lang="de-DE" altLang="el-GR" sz="2400" smtClean="0">
                <a:cs typeface="Times New Roman" pitchFamily="18" charset="0"/>
              </a:rPr>
              <a:t>Wiley New York 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l-GR" altLang="el-GR" sz="2400" smtClean="0">
                <a:cs typeface="Times New Roman" pitchFamily="18" charset="0"/>
              </a:rPr>
              <a:t>Σχίζας, Γ. (1998). Ο άλλος Τουρισμός εκδ. ΟΙΚΟΤΟΠΙΑ, Θεσ/νικη</a:t>
            </a:r>
            <a:endParaRPr lang="de-DE" altLang="el-GR" sz="240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el-GR" sz="2400" smtClean="0">
                <a:cs typeface="Times New Roman" pitchFamily="18" charset="0"/>
              </a:rPr>
              <a:t>Internet  </a:t>
            </a:r>
            <a:endParaRPr lang="de-DE" altLang="el-GR" sz="240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>
                <a:cs typeface="Times New Roman" pitchFamily="18" charset="0"/>
              </a:rPr>
              <a:t>	www.wto.net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>
                <a:cs typeface="Times New Roman" pitchFamily="18" charset="0"/>
              </a:rPr>
              <a:t>	www.gnto.gr</a:t>
            </a:r>
            <a:endParaRPr lang="de-DE" altLang="el-GR" sz="240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</a:pPr>
            <a:endParaRPr lang="de-DE" altLang="el-GR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</a:pPr>
            <a:endParaRPr lang="el-GR" altLang="el-GR" smtClean="0">
              <a:cs typeface="Times New Roman" pitchFamily="18" charset="0"/>
            </a:endParaRPr>
          </a:p>
        </p:txBody>
      </p:sp>
      <p:sp>
        <p:nvSpPr>
          <p:cNvPr id="3277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572000" y="1714500"/>
            <a:ext cx="4343400" cy="4533900"/>
          </a:xfrm>
        </p:spPr>
        <p:txBody>
          <a:bodyPr/>
          <a:lstStyle/>
          <a:p>
            <a:pPr eaLnBrk="1" hangingPunct="1"/>
            <a:r>
              <a:rPr lang="el-GR" altLang="el-GR" sz="2400" smtClean="0">
                <a:cs typeface="Times New Roman" pitchFamily="18" charset="0"/>
              </a:rPr>
              <a:t>Σφακιανάκης Μ., (2000). Εναλλακτικές Μορφές τουρισμού, εκδ. ΕΛΛΗΝ, Αθήνα</a:t>
            </a:r>
          </a:p>
          <a:p>
            <a:pPr eaLnBrk="1" hangingPunct="1"/>
            <a:r>
              <a:rPr lang="el-GR" altLang="el-GR" sz="2400" smtClean="0">
                <a:cs typeface="Times New Roman" pitchFamily="18" charset="0"/>
              </a:rPr>
              <a:t>Λύτρας, Π. (1993) Η κοινωνία της αναψυχής εκδ. </a:t>
            </a:r>
            <a:r>
              <a:rPr lang="en-US" altLang="el-GR" sz="2400" smtClean="0">
                <a:cs typeface="Times New Roman" pitchFamily="18" charset="0"/>
              </a:rPr>
              <a:t>INTERBOOKS, Αθήνα</a:t>
            </a:r>
          </a:p>
          <a:p>
            <a:pPr eaLnBrk="1" hangingPunct="1"/>
            <a:r>
              <a:rPr lang="en-US" altLang="el-GR" sz="2400" smtClean="0">
                <a:cs typeface="Times New Roman" pitchFamily="18" charset="0"/>
              </a:rPr>
              <a:t>ΙΤΕΠ (2002). Ελληνική Οικονομία &amp; Τουρισμός, (13) Μάιος 2002, Αθήνα</a:t>
            </a:r>
            <a:endParaRPr lang="el-GR" altLang="el-GR" sz="240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61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latin typeface="+mn-lt"/>
              </a:rPr>
              <a:t>Τέλος Ενότητας</a:t>
            </a:r>
            <a:endParaRPr lang="el-GR" dirty="0">
              <a:latin typeface="+mn-lt"/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650" y="3832225"/>
            <a:ext cx="7777163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l-GR" dirty="0"/>
          </a:p>
        </p:txBody>
      </p:sp>
      <p:pic>
        <p:nvPicPr>
          <p:cNvPr id="33796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718175"/>
            <a:ext cx="3240087" cy="771525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797" name="Group 11"/>
          <p:cNvGrpSpPr>
            <a:grpSpLocks/>
          </p:cNvGrpSpPr>
          <p:nvPr/>
        </p:nvGrpSpPr>
        <p:grpSpPr bwMode="auto">
          <a:xfrm>
            <a:off x="541338" y="468313"/>
            <a:ext cx="7991475" cy="1303337"/>
            <a:chOff x="467544" y="468279"/>
            <a:chExt cx="7990656" cy="1303321"/>
          </a:xfrm>
        </p:grpSpPr>
        <p:pic>
          <p:nvPicPr>
            <p:cNvPr id="33800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9226" y="468279"/>
              <a:ext cx="1968974" cy="1303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801" name="Group 13"/>
            <p:cNvGrpSpPr>
              <a:grpSpLocks/>
            </p:cNvGrpSpPr>
            <p:nvPr/>
          </p:nvGrpSpPr>
          <p:grpSpPr bwMode="auto"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3380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373" y="836574"/>
                <a:ext cx="2736569" cy="5762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anchor="ctr">
                <a:normAutofit/>
              </a:bodyPr>
              <a:lstStyle/>
              <a:p>
                <a:pPr>
                  <a:defRPr/>
                </a:pPr>
                <a:r>
                  <a:rPr lang="el-GR" sz="2200" b="1" dirty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33798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5607050"/>
            <a:ext cx="992188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963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74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Άδειες Χρήσης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23" name="Subtitle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el-GR" altLang="el-GR" sz="2800" smtClean="0">
                <a:solidFill>
                  <a:schemeClr val="tx1"/>
                </a:solidFill>
              </a:rPr>
              <a:t>Το παρόν εκπαιδευτικό υλικό υπόκειται σε</a:t>
            </a:r>
            <a:r>
              <a:rPr lang="en-US" altLang="el-GR" sz="2800" smtClean="0">
                <a:solidFill>
                  <a:schemeClr val="tx1"/>
                </a:solidFill>
              </a:rPr>
              <a:t> </a:t>
            </a:r>
            <a:r>
              <a:rPr lang="el-GR" altLang="el-GR" sz="2800" smtClean="0">
                <a:solidFill>
                  <a:schemeClr val="tx1"/>
                </a:solidFill>
              </a:rPr>
              <a:t>άδειες χρήσης </a:t>
            </a:r>
            <a:r>
              <a:rPr lang="en-US" altLang="el-GR" sz="2800" smtClean="0">
                <a:solidFill>
                  <a:schemeClr val="tx1"/>
                </a:solidFill>
              </a:rPr>
              <a:t>Creative Commons. </a:t>
            </a:r>
            <a:endParaRPr lang="el-GR" altLang="el-GR" sz="2800" smtClean="0">
              <a:solidFill>
                <a:schemeClr val="tx1"/>
              </a:solidFill>
            </a:endParaRPr>
          </a:p>
          <a:p>
            <a:pPr algn="just" eaLnBrk="1" hangingPunct="1"/>
            <a:endParaRPr lang="en-US" altLang="el-GR" sz="2800" smtClean="0">
              <a:solidFill>
                <a:schemeClr val="tx1"/>
              </a:solidFill>
            </a:endParaRPr>
          </a:p>
          <a:p>
            <a:pPr algn="just" eaLnBrk="1" hangingPunct="1"/>
            <a:r>
              <a:rPr lang="el-GR" altLang="el-GR" sz="2800" smtClean="0">
                <a:solidFill>
                  <a:schemeClr val="tx1"/>
                </a:solidFill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6B5C12-3F78-4AF4-8B1D-C8BB1EE4527F}" type="slidenum">
              <a:rPr lang="el-GR"/>
              <a:pPr>
                <a:defRPr/>
              </a:pPr>
              <a:t>2</a:t>
            </a:fld>
            <a:endParaRPr lang="el-GR" dirty="0"/>
          </a:p>
        </p:txBody>
      </p:sp>
      <p:pic>
        <p:nvPicPr>
          <p:cNvPr id="5125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68863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502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Χρηματοδότηση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367212"/>
          </a:xfrm>
        </p:spPr>
        <p:txBody>
          <a:bodyPr/>
          <a:lstStyle/>
          <a:p>
            <a:pPr algn="just" eaLnBrk="1" hangingPunct="1"/>
            <a:r>
              <a:rPr lang="el-GR" altLang="el-GR" sz="2400" smtClean="0">
                <a:solidFill>
                  <a:schemeClr val="tx1"/>
                </a:solidFill>
              </a:rPr>
              <a:t>Το παρόν εκπαιδευτικό υλικό έχει αναπτυχθεί στα πλαίσια του εκπαιδευτικού έργου του διδάσκοντα.</a:t>
            </a:r>
            <a:endParaRPr lang="en-US" altLang="el-GR" sz="2400" smtClean="0">
              <a:solidFill>
                <a:schemeClr val="tx1"/>
              </a:solidFill>
            </a:endParaRPr>
          </a:p>
          <a:p>
            <a:pPr algn="just" eaLnBrk="1" hangingPunct="1"/>
            <a:r>
              <a:rPr lang="el-GR" altLang="el-GR" sz="2400" smtClean="0">
                <a:solidFill>
                  <a:schemeClr val="tx1"/>
                </a:solidFill>
              </a:rPr>
              <a:t>Το έργο «Ανοικτά Ακαδημαϊκά Μαθήματα Πανεπιστημίου Θεσσαλίας» έχει χρηματοδοτήσει μόνο τη αναδιαμόρφωση του εκπαιδευτικού υλικού. </a:t>
            </a:r>
          </a:p>
          <a:p>
            <a:pPr algn="just" eaLnBrk="1" hangingPunct="1"/>
            <a:r>
              <a:rPr lang="el-GR" altLang="el-GR" sz="2400" smtClean="0">
                <a:solidFill>
                  <a:schemeClr val="tx1"/>
                </a:solidFill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6346F-8937-4417-A24B-100990B4285C}" type="slidenum">
              <a:rPr lang="el-GR"/>
              <a:pPr>
                <a:defRPr/>
              </a:pPr>
              <a:t>3</a:t>
            </a:fld>
            <a:endParaRPr lang="el-GR" dirty="0"/>
          </a:p>
        </p:txBody>
      </p:sp>
      <p:pic>
        <p:nvPicPr>
          <p:cNvPr id="6148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5054600"/>
            <a:ext cx="6480175" cy="1543050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70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Σκοποί  ενότητας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el-GR" altLang="el-GR" sz="2800" dirty="0" smtClean="0">
                <a:cs typeface="Times New Roman" pitchFamily="18" charset="0"/>
              </a:rPr>
              <a:t>Χαρακτηριστικά, κατηγοριοποιήσεις και τυπολογία α</a:t>
            </a:r>
            <a:r>
              <a:rPr lang="el-GR" altLang="el-GR" sz="2800" dirty="0" smtClean="0">
                <a:solidFill>
                  <a:schemeClr val="tx1"/>
                </a:solidFill>
                <a:cs typeface="Times New Roman" pitchFamily="18" charset="0"/>
              </a:rPr>
              <a:t>θλητικού τουρισμού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9AA205-1E29-40ED-9F3F-EA7071BFD56D}" type="slidenum">
              <a:rPr lang="el-GR"/>
              <a:pPr>
                <a:defRPr/>
              </a:pPr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775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Περιεχόμενα ενότητας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>
                <a:solidFill>
                  <a:schemeClr val="tx1"/>
                </a:solidFill>
              </a:rPr>
              <a:t>Τουρισμός και αθλητισμός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>
                <a:solidFill>
                  <a:schemeClr val="tx1"/>
                </a:solidFill>
              </a:rPr>
              <a:t>Ορισμός αθλητικού τουρισμού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Διακρίσεις αθλητικού τουρισμού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>
                <a:solidFill>
                  <a:schemeClr val="tx1"/>
                </a:solidFill>
              </a:rPr>
              <a:t>Μοντέλα κινήτρων αθλητικού ταξιδιού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Τυπολογία αθλητικού τουρίστα</a:t>
            </a:r>
            <a:endParaRPr lang="el-GR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altLang="el-GR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C537E-93D0-433A-8E34-4EA6E23F710B}" type="slidenum">
              <a:rPr lang="el-GR"/>
              <a:pPr>
                <a:defRPr/>
              </a:pPr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310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/>
          <a:p>
            <a:pPr algn="l" eaLnBrk="1" hangingPunct="1"/>
            <a:r>
              <a:rPr lang="el-GR" sz="3600" b="1" dirty="0" smtClean="0">
                <a:solidFill>
                  <a:schemeClr val="tx1"/>
                </a:solidFill>
                <a:latin typeface="Trebuchet MS" pitchFamily="34" charset="0"/>
              </a:rPr>
              <a:t>Τουρισμός &amp; Αθλητισμός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1325"/>
            <a:ext cx="8229600" cy="4525963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lang="el-GR" sz="2800" b="1" dirty="0" smtClean="0">
                <a:solidFill>
                  <a:schemeClr val="tx1"/>
                </a:solidFill>
                <a:latin typeface="Trebuchet MS" pitchFamily="34" charset="0"/>
              </a:rPr>
              <a:t>Ο τουρισμός και ο αθλητισμός στα τελευταία 40 χρόνια ακολουθούν παράλληλη πορεία ανάπτυξης, αποτελώντας ταυτόχρονα και τους δύο μαζικότερους κοινωνικούς θεσμούς της διεθνούς Κοινότητας </a:t>
            </a:r>
          </a:p>
          <a:p>
            <a:pPr algn="r" eaLnBrk="1" hangingPunct="1">
              <a:lnSpc>
                <a:spcPct val="120000"/>
              </a:lnSpc>
              <a:buFontTx/>
              <a:buNone/>
            </a:pPr>
            <a:endParaRPr lang="el-GR" sz="28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r" eaLnBrk="1" hangingPunct="1">
              <a:lnSpc>
                <a:spcPct val="120000"/>
              </a:lnSpc>
              <a:buFontTx/>
              <a:buNone/>
            </a:pPr>
            <a:r>
              <a:rPr lang="el-GR" sz="2800" b="1" dirty="0" smtClean="0">
                <a:solidFill>
                  <a:schemeClr val="tx1"/>
                </a:solidFill>
                <a:latin typeface="Trebuchet MS" pitchFamily="34" charset="0"/>
              </a:rPr>
              <a:t>(Λύτρας, 1993)</a:t>
            </a:r>
          </a:p>
        </p:txBody>
      </p:sp>
    </p:spTree>
    <p:extLst>
      <p:ext uri="{BB962C8B-B14F-4D97-AF65-F5344CB8AC3E}">
        <p14:creationId xmlns:p14="http://schemas.microsoft.com/office/powerpoint/2010/main" val="32212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algn="l" eaLnBrk="1" hangingPunct="1"/>
            <a:r>
              <a:rPr lang="el-GR" sz="3600" b="1" dirty="0" smtClean="0">
                <a:solidFill>
                  <a:schemeClr val="tx1"/>
                </a:solidFill>
                <a:latin typeface="Trebuchet MS" pitchFamily="34" charset="0"/>
              </a:rPr>
              <a:t>Αθλητικός Τουρισμός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773238"/>
            <a:ext cx="7921625" cy="4464050"/>
          </a:xfrm>
          <a:ln w="38100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just" eaLnBrk="1" hangingPunct="1">
              <a:lnSpc>
                <a:spcPct val="130000"/>
              </a:lnSpc>
            </a:pPr>
            <a:r>
              <a:rPr lang="el-GR" sz="2700" b="1" dirty="0" smtClean="0">
                <a:solidFill>
                  <a:schemeClr val="tx1"/>
                </a:solidFill>
                <a:latin typeface="Trebuchet MS" pitchFamily="34" charset="0"/>
              </a:rPr>
              <a:t>Όλες οι μορφές ενεργητικής και παθητικής ανάμιξης σε αθλητικές δραστηριότητες, </a:t>
            </a:r>
          </a:p>
          <a:p>
            <a:pPr algn="just" eaLnBrk="1" hangingPunct="1">
              <a:lnSpc>
                <a:spcPct val="130000"/>
              </a:lnSpc>
            </a:pPr>
            <a:r>
              <a:rPr lang="el-GR" sz="2700" b="1" dirty="0" smtClean="0">
                <a:solidFill>
                  <a:schemeClr val="tx1"/>
                </a:solidFill>
                <a:latin typeface="Trebuchet MS" pitchFamily="34" charset="0"/>
              </a:rPr>
              <a:t>όπου η συμμετοχή είναι τυχαία ή οργανωμένη</a:t>
            </a:r>
          </a:p>
          <a:p>
            <a:pPr algn="just" eaLnBrk="1" hangingPunct="1">
              <a:lnSpc>
                <a:spcPct val="130000"/>
              </a:lnSpc>
            </a:pPr>
            <a:r>
              <a:rPr lang="el-GR" sz="2700" b="1" dirty="0" smtClean="0">
                <a:solidFill>
                  <a:schemeClr val="tx1"/>
                </a:solidFill>
                <a:latin typeface="Trebuchet MS" pitchFamily="34" charset="0"/>
              </a:rPr>
              <a:t>γίνεται για επαγγελματικούς ή μη λόγους</a:t>
            </a:r>
          </a:p>
          <a:p>
            <a:pPr algn="just" eaLnBrk="1" hangingPunct="1">
              <a:lnSpc>
                <a:spcPct val="130000"/>
              </a:lnSpc>
            </a:pPr>
            <a:r>
              <a:rPr lang="el-GR" sz="2700" b="1" dirty="0" smtClean="0">
                <a:solidFill>
                  <a:schemeClr val="tx1"/>
                </a:solidFill>
                <a:latin typeface="Trebuchet MS" pitchFamily="34" charset="0"/>
              </a:rPr>
              <a:t>προϋποθέτει μετακίνηση μακριά από τόπο διαμονής και εργασίας </a:t>
            </a:r>
          </a:p>
          <a:p>
            <a:pPr algn="r" eaLnBrk="1" hangingPunct="1">
              <a:lnSpc>
                <a:spcPct val="130000"/>
              </a:lnSpc>
              <a:buFontTx/>
              <a:buNone/>
            </a:pPr>
            <a:r>
              <a:rPr lang="el-GR" sz="2600" b="1" dirty="0" smtClean="0">
                <a:solidFill>
                  <a:schemeClr val="tx1"/>
                </a:solidFill>
                <a:latin typeface="Trebuchet MS" pitchFamily="34" charset="0"/>
              </a:rPr>
              <a:t>(RU-GR</a:t>
            </a:r>
            <a:r>
              <a:rPr lang="en-US" sz="2600" b="1" dirty="0" smtClean="0">
                <a:solidFill>
                  <a:schemeClr val="tx1"/>
                </a:solidFill>
                <a:latin typeface="Trebuchet MS" pitchFamily="34" charset="0"/>
              </a:rPr>
              <a:t>, 2002)</a:t>
            </a:r>
            <a:endParaRPr lang="el-GR" sz="2600" b="1" dirty="0" smtClean="0">
              <a:solidFill>
                <a:schemeClr val="tx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52676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algn="l" eaLnBrk="1" hangingPunct="1"/>
            <a:r>
              <a:rPr lang="el-GR" sz="3600" b="1" dirty="0" smtClean="0">
                <a:solidFill>
                  <a:schemeClr val="tx1"/>
                </a:solidFill>
                <a:latin typeface="Trebuchet MS" pitchFamily="34" charset="0"/>
              </a:rPr>
              <a:t>Αθλητικός Τουρισμός διακρίνεται ανάλογα με: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33400" y="1773238"/>
            <a:ext cx="4038600" cy="4464050"/>
          </a:xfrm>
          <a:ln w="38100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el-GR" b="1" dirty="0" smtClean="0">
                <a:solidFill>
                  <a:schemeClr val="tx1"/>
                </a:solidFill>
                <a:latin typeface="Trebuchet MS" pitchFamily="34" charset="0"/>
              </a:rPr>
              <a:t>Τον προορισμό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l-GR" sz="2400" b="1" dirty="0" smtClean="0">
                <a:solidFill>
                  <a:schemeClr val="tx1"/>
                </a:solidFill>
                <a:latin typeface="Trebuchet MS" pitchFamily="34" charset="0"/>
              </a:rPr>
              <a:t>---------------------------------</a:t>
            </a: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l-GR" sz="2200" b="1" dirty="0" smtClean="0">
                <a:solidFill>
                  <a:schemeClr val="tx1"/>
                </a:solidFill>
                <a:latin typeface="Trebuchet MS" pitchFamily="34" charset="0"/>
              </a:rPr>
              <a:t>Ταξίδια για εργασία ή για αναψυχή</a:t>
            </a: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l-GR" sz="2200" b="1" dirty="0" smtClean="0">
                <a:solidFill>
                  <a:schemeClr val="tx1"/>
                </a:solidFill>
                <a:latin typeface="Trebuchet MS" pitchFamily="34" charset="0"/>
              </a:rPr>
              <a:t>Παθητικοί ή ενεργητικοί αθλητικοί τουρίστες</a:t>
            </a: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l-GR" sz="2200" b="1" dirty="0" smtClean="0">
                <a:solidFill>
                  <a:schemeClr val="tx1"/>
                </a:solidFill>
                <a:latin typeface="Trebuchet MS" pitchFamily="34" charset="0"/>
              </a:rPr>
              <a:t>Οργανωμένοι ή ανεξάρτητοι</a:t>
            </a: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l-GR" sz="2200" b="1" dirty="0" smtClean="0">
                <a:solidFill>
                  <a:schemeClr val="tx1"/>
                </a:solidFill>
                <a:latin typeface="Trebuchet MS" pitchFamily="34" charset="0"/>
              </a:rPr>
              <a:t>Συμμετοχή σε πολλαπλά ή σε μεμονωμένα αθλήματα</a:t>
            </a:r>
          </a:p>
        </p:txBody>
      </p:sp>
      <p:sp>
        <p:nvSpPr>
          <p:cNvPr id="17412" name="Rectangle 11"/>
          <p:cNvSpPr>
            <a:spLocks noGrp="1" noChangeArrowheads="1"/>
          </p:cNvSpPr>
          <p:nvPr>
            <p:ph sz="half" idx="2"/>
          </p:nvPr>
        </p:nvSpPr>
        <p:spPr>
          <a:xfrm>
            <a:off x="4859338" y="1773238"/>
            <a:ext cx="3600450" cy="3816350"/>
          </a:xfrm>
          <a:ln w="38100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el-GR" b="1" dirty="0" smtClean="0">
                <a:solidFill>
                  <a:schemeClr val="tx1"/>
                </a:solidFill>
                <a:latin typeface="Trebuchet MS" pitchFamily="34" charset="0"/>
              </a:rPr>
              <a:t>Τη συμμετοχή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l-GR" sz="2400" b="1" dirty="0" smtClean="0">
                <a:solidFill>
                  <a:schemeClr val="tx1"/>
                </a:solidFill>
                <a:latin typeface="Trebuchet MS" pitchFamily="34" charset="0"/>
              </a:rPr>
              <a:t>-----------------------------</a:t>
            </a: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l-GR" sz="2200" b="1" dirty="0" smtClean="0">
                <a:solidFill>
                  <a:schemeClr val="tx1"/>
                </a:solidFill>
                <a:latin typeface="Trebuchet MS" pitchFamily="34" charset="0"/>
              </a:rPr>
              <a:t>Αθλητικά Θέρετρα</a:t>
            </a: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l-GR" sz="2200" b="1" u="sng" dirty="0" smtClean="0">
                <a:solidFill>
                  <a:schemeClr val="tx1"/>
                </a:solidFill>
                <a:latin typeface="Trebuchet MS" pitchFamily="34" charset="0"/>
              </a:rPr>
              <a:t>Αθλητικά Γεγονότα</a:t>
            </a: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l-GR" sz="2200" b="1" dirty="0" smtClean="0">
                <a:solidFill>
                  <a:schemeClr val="tx1"/>
                </a:solidFill>
                <a:latin typeface="Trebuchet MS" pitchFamily="34" charset="0"/>
              </a:rPr>
              <a:t>Αθλητικά Αξιοθέατα</a:t>
            </a: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l-GR" sz="2200" b="1" dirty="0" smtClean="0">
                <a:solidFill>
                  <a:schemeClr val="tx1"/>
                </a:solidFill>
                <a:latin typeface="Trebuchet MS" pitchFamily="34" charset="0"/>
              </a:rPr>
              <a:t>Αθλητικές Κρουαζιέρες</a:t>
            </a: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l-GR" sz="2200" b="1" dirty="0" smtClean="0">
                <a:solidFill>
                  <a:schemeClr val="tx1"/>
                </a:solidFill>
                <a:latin typeface="Trebuchet MS" pitchFamily="34" charset="0"/>
              </a:rPr>
              <a:t>Αθλητικές Περιπέτειες</a:t>
            </a: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l-GR" sz="2200" b="1" dirty="0" smtClean="0">
                <a:solidFill>
                  <a:schemeClr val="tx1"/>
                </a:solidFill>
                <a:latin typeface="Trebuchet MS" pitchFamily="34" charset="0"/>
              </a:rPr>
              <a:t>Αθλητικές Περιηγήσεις</a:t>
            </a:r>
            <a:r>
              <a:rPr lang="el-GR" sz="2000" b="1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</a:p>
        </p:txBody>
      </p:sp>
      <p:sp>
        <p:nvSpPr>
          <p:cNvPr id="17413" name="Rectangle 14"/>
          <p:cNvSpPr>
            <a:spLocks noChangeArrowheads="1"/>
          </p:cNvSpPr>
          <p:nvPr/>
        </p:nvSpPr>
        <p:spPr bwMode="auto">
          <a:xfrm>
            <a:off x="5435600" y="5805488"/>
            <a:ext cx="30956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l-GR" sz="2600" b="1" dirty="0">
                <a:solidFill>
                  <a:srgbClr val="000099"/>
                </a:solidFill>
              </a:rPr>
              <a:t>(</a:t>
            </a:r>
            <a:r>
              <a:rPr lang="en-US" sz="2600" b="1" dirty="0">
                <a:solidFill>
                  <a:srgbClr val="000099"/>
                </a:solidFill>
              </a:rPr>
              <a:t>Kurtzman, 1998)</a:t>
            </a:r>
            <a:endParaRPr lang="el-GR" sz="26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77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34925" y="188913"/>
            <a:ext cx="8988425" cy="6412587"/>
            <a:chOff x="34925" y="188913"/>
            <a:chExt cx="8988425" cy="6412587"/>
          </a:xfrm>
        </p:grpSpPr>
        <p:sp>
          <p:nvSpPr>
            <p:cNvPr id="18434" name="Rectangle 6"/>
            <p:cNvSpPr>
              <a:spLocks noChangeArrowheads="1"/>
            </p:cNvSpPr>
            <p:nvPr/>
          </p:nvSpPr>
          <p:spPr bwMode="auto">
            <a:xfrm>
              <a:off x="107950" y="188913"/>
              <a:ext cx="8915400" cy="863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el-GR" sz="3600" b="1" u="sng" dirty="0"/>
                <a:t>Μοντέλο κινήτρων αθλητικού ταξιδιού</a:t>
              </a:r>
            </a:p>
          </p:txBody>
        </p:sp>
        <p:sp>
          <p:nvSpPr>
            <p:cNvPr id="262159" name="Text Box 15"/>
            <p:cNvSpPr txBox="1">
              <a:spLocks noChangeArrowheads="1"/>
            </p:cNvSpPr>
            <p:nvPr/>
          </p:nvSpPr>
          <p:spPr bwMode="auto">
            <a:xfrm>
              <a:off x="1404938" y="5734050"/>
              <a:ext cx="734377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l-GR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Κριτήρια: α) ένταση της δραστηριότητας &amp; β) ανταγωνισμός</a:t>
              </a:r>
            </a:p>
          </p:txBody>
        </p:sp>
        <p:grpSp>
          <p:nvGrpSpPr>
            <p:cNvPr id="18436" name="Group 127"/>
            <p:cNvGrpSpPr>
              <a:grpSpLocks/>
            </p:cNvGrpSpPr>
            <p:nvPr/>
          </p:nvGrpSpPr>
          <p:grpSpPr bwMode="auto">
            <a:xfrm>
              <a:off x="34925" y="1052513"/>
              <a:ext cx="8677275" cy="4824412"/>
              <a:chOff x="22" y="754"/>
              <a:chExt cx="5466" cy="3039"/>
            </a:xfrm>
          </p:grpSpPr>
          <p:sp>
            <p:nvSpPr>
              <p:cNvPr id="18438" name="Line 7"/>
              <p:cNvSpPr>
                <a:spLocks noChangeShapeType="1"/>
              </p:cNvSpPr>
              <p:nvPr/>
            </p:nvSpPr>
            <p:spPr bwMode="auto">
              <a:xfrm>
                <a:off x="907" y="1162"/>
                <a:ext cx="4581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62152" name="Text Box 8"/>
              <p:cNvSpPr txBox="1">
                <a:spLocks noChangeArrowheads="1"/>
              </p:cNvSpPr>
              <p:nvPr/>
            </p:nvSpPr>
            <p:spPr bwMode="auto">
              <a:xfrm>
                <a:off x="907" y="800"/>
                <a:ext cx="82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  <a:defRPr/>
                </a:pPr>
                <a:r>
                  <a:rPr lang="el-GR" sz="20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Ήπια</a:t>
                </a:r>
                <a:endParaRPr lang="el-GR" sz="2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262153" name="Text Box 9"/>
              <p:cNvSpPr txBox="1">
                <a:spLocks noChangeArrowheads="1"/>
              </p:cNvSpPr>
              <p:nvPr/>
            </p:nvSpPr>
            <p:spPr bwMode="auto">
              <a:xfrm>
                <a:off x="4611" y="800"/>
                <a:ext cx="82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r" eaLnBrk="0" hangingPunct="0">
                  <a:spcBef>
                    <a:spcPct val="50000"/>
                  </a:spcBef>
                  <a:defRPr/>
                </a:pPr>
                <a:r>
                  <a:rPr lang="el-GR" sz="20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Έντονη</a:t>
                </a:r>
              </a:p>
            </p:txBody>
          </p:sp>
          <p:sp>
            <p:nvSpPr>
              <p:cNvPr id="262154" name="Text Box 10"/>
              <p:cNvSpPr txBox="1">
                <a:spLocks noChangeArrowheads="1"/>
              </p:cNvSpPr>
              <p:nvPr/>
            </p:nvSpPr>
            <p:spPr bwMode="auto">
              <a:xfrm>
                <a:off x="2126" y="754"/>
                <a:ext cx="185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  <a:defRPr/>
                </a:pPr>
                <a:r>
                  <a:rPr lang="el-GR" sz="24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Δραστηριότητα</a:t>
                </a:r>
                <a:r>
                  <a:rPr lang="el-GR" sz="24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</a:t>
                </a:r>
              </a:p>
            </p:txBody>
          </p:sp>
          <p:sp>
            <p:nvSpPr>
              <p:cNvPr id="262155" name="Text Box 11"/>
              <p:cNvSpPr txBox="1">
                <a:spLocks noChangeArrowheads="1"/>
              </p:cNvSpPr>
              <p:nvPr/>
            </p:nvSpPr>
            <p:spPr bwMode="auto">
              <a:xfrm rot="16200000">
                <a:off x="-483" y="2317"/>
                <a:ext cx="179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  <a:defRPr/>
                </a:pPr>
                <a:r>
                  <a:rPr lang="el-GR" sz="24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Ανταγωνισμός</a:t>
                </a:r>
                <a:endParaRPr lang="el-GR" sz="2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262156" name="Text Box 12"/>
              <p:cNvSpPr txBox="1">
                <a:spLocks noChangeArrowheads="1"/>
              </p:cNvSpPr>
              <p:nvPr/>
            </p:nvSpPr>
            <p:spPr bwMode="auto">
              <a:xfrm>
                <a:off x="90" y="940"/>
                <a:ext cx="63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  <a:defRPr/>
                </a:pPr>
                <a:r>
                  <a:rPr lang="el-GR" sz="20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Ήπιος</a:t>
                </a:r>
                <a:endParaRPr lang="el-GR" sz="2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262157" name="Text Box 13"/>
              <p:cNvSpPr txBox="1">
                <a:spLocks noChangeArrowheads="1"/>
              </p:cNvSpPr>
              <p:nvPr/>
            </p:nvSpPr>
            <p:spPr bwMode="auto">
              <a:xfrm>
                <a:off x="22" y="3543"/>
                <a:ext cx="70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r" eaLnBrk="0" hangingPunct="0">
                  <a:spcBef>
                    <a:spcPct val="50000"/>
                  </a:spcBef>
                  <a:defRPr/>
                </a:pPr>
                <a:r>
                  <a:rPr lang="el-GR" sz="200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Έντονος</a:t>
                </a:r>
                <a:endParaRPr lang="el-GR" sz="240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18445" name="Line 14"/>
              <p:cNvSpPr>
                <a:spLocks noChangeShapeType="1"/>
              </p:cNvSpPr>
              <p:nvPr/>
            </p:nvSpPr>
            <p:spPr bwMode="auto">
              <a:xfrm>
                <a:off x="770" y="1147"/>
                <a:ext cx="0" cy="258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62180" name="Rectangle 36"/>
              <p:cNvSpPr>
                <a:spLocks noChangeArrowheads="1"/>
              </p:cNvSpPr>
              <p:nvPr/>
            </p:nvSpPr>
            <p:spPr bwMode="auto">
              <a:xfrm>
                <a:off x="3976" y="2971"/>
                <a:ext cx="1489" cy="6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defRPr/>
                </a:pPr>
                <a:r>
                  <a:rPr lang="el-GR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Αθλητικός τουρισμός</a:t>
                </a:r>
                <a:endParaRPr lang="el-GR" sz="1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  <a:cs typeface="Times New Roman" pitchFamily="18" charset="0"/>
                </a:endParaRPr>
              </a:p>
              <a:p>
                <a:pPr algn="ctr" eaLnBrk="0" hangingPunct="0">
                  <a:defRPr/>
                </a:pPr>
                <a:r>
                  <a:rPr lang="el-GR" sz="16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(πρωταθλητισμός)</a:t>
                </a:r>
                <a:endParaRPr lang="el-GR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</a:endParaRPr>
              </a:p>
            </p:txBody>
          </p:sp>
          <p:sp>
            <p:nvSpPr>
              <p:cNvPr id="262179" name="Rectangle 35"/>
              <p:cNvSpPr>
                <a:spLocks noChangeArrowheads="1"/>
              </p:cNvSpPr>
              <p:nvPr/>
            </p:nvSpPr>
            <p:spPr bwMode="auto">
              <a:xfrm>
                <a:off x="2351" y="2971"/>
                <a:ext cx="1625" cy="6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defRPr/>
                </a:pPr>
                <a:r>
                  <a:rPr lang="el-GR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Αθλητικός τουρισμός</a:t>
                </a:r>
                <a:endParaRPr lang="el-GR" sz="1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  <a:cs typeface="Times New Roman" pitchFamily="18" charset="0"/>
                </a:endParaRPr>
              </a:p>
              <a:p>
                <a:pPr algn="ctr" eaLnBrk="0" hangingPunct="0">
                  <a:defRPr/>
                </a:pPr>
                <a:r>
                  <a:rPr lang="el-GR" sz="16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(μπόουλινγκ)</a:t>
                </a:r>
                <a:endParaRPr lang="el-GR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</a:endParaRPr>
              </a:p>
            </p:txBody>
          </p:sp>
          <p:sp>
            <p:nvSpPr>
              <p:cNvPr id="262178" name="Rectangle 34"/>
              <p:cNvSpPr>
                <a:spLocks noChangeArrowheads="1"/>
              </p:cNvSpPr>
              <p:nvPr/>
            </p:nvSpPr>
            <p:spPr bwMode="auto">
              <a:xfrm>
                <a:off x="907" y="2971"/>
                <a:ext cx="1444" cy="6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defRPr/>
                </a:pPr>
                <a:r>
                  <a:rPr lang="el-GR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Αθλητικός τουρισμός</a:t>
                </a:r>
                <a:endParaRPr lang="el-GR" sz="1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  <a:cs typeface="Times New Roman" pitchFamily="18" charset="0"/>
                </a:endParaRPr>
              </a:p>
              <a:p>
                <a:pPr algn="ctr" eaLnBrk="0" hangingPunct="0">
                  <a:defRPr/>
                </a:pPr>
                <a:r>
                  <a:rPr lang="el-GR" sz="16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(θεατές)</a:t>
                </a:r>
                <a:endParaRPr lang="el-GR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</a:endParaRPr>
              </a:p>
            </p:txBody>
          </p:sp>
          <p:sp>
            <p:nvSpPr>
              <p:cNvPr id="262177" name="Rectangle 33"/>
              <p:cNvSpPr>
                <a:spLocks noChangeArrowheads="1"/>
              </p:cNvSpPr>
              <p:nvPr/>
            </p:nvSpPr>
            <p:spPr bwMode="auto">
              <a:xfrm>
                <a:off x="3976" y="1991"/>
                <a:ext cx="1489" cy="9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defRPr/>
                </a:pPr>
                <a:r>
                  <a:rPr lang="el-GR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Ταξίδι περιπέτειας </a:t>
                </a:r>
                <a:r>
                  <a:rPr lang="el-GR" sz="16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(ορειβασία)</a:t>
                </a:r>
                <a:endParaRPr lang="el-GR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</a:endParaRPr>
              </a:p>
            </p:txBody>
          </p:sp>
          <p:sp>
            <p:nvSpPr>
              <p:cNvPr id="262176" name="Rectangle 32"/>
              <p:cNvSpPr>
                <a:spLocks noChangeArrowheads="1"/>
              </p:cNvSpPr>
              <p:nvPr/>
            </p:nvSpPr>
            <p:spPr bwMode="auto">
              <a:xfrm>
                <a:off x="2351" y="1991"/>
                <a:ext cx="1625" cy="9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defRPr/>
                </a:pPr>
                <a:r>
                  <a:rPr lang="el-GR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Τουριστικές</a:t>
                </a:r>
                <a:r>
                  <a:rPr lang="en-US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 </a:t>
                </a:r>
                <a:r>
                  <a:rPr lang="el-GR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δραστηριότητες</a:t>
                </a:r>
                <a:endParaRPr lang="el-GR" sz="1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  <a:cs typeface="Times New Roman" pitchFamily="18" charset="0"/>
                </a:endParaRPr>
              </a:p>
              <a:p>
                <a:pPr algn="ctr" eaLnBrk="0" hangingPunct="0">
                  <a:defRPr/>
                </a:pPr>
                <a:r>
                  <a:rPr lang="el-GR" sz="16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(λουτρά, άσκηση, παιχνίδια, περιπέτεια)</a:t>
                </a:r>
                <a:endParaRPr lang="el-GR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</a:endParaRPr>
              </a:p>
            </p:txBody>
          </p:sp>
          <p:sp>
            <p:nvSpPr>
              <p:cNvPr id="262175" name="Rectangle 31"/>
              <p:cNvSpPr>
                <a:spLocks noChangeArrowheads="1"/>
              </p:cNvSpPr>
              <p:nvPr/>
            </p:nvSpPr>
            <p:spPr bwMode="auto">
              <a:xfrm>
                <a:off x="907" y="1991"/>
                <a:ext cx="1444" cy="9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defRPr/>
                </a:pPr>
                <a:r>
                  <a:rPr lang="el-GR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Ταξίδι περιπέτειας</a:t>
                </a:r>
                <a:endParaRPr lang="el-GR" sz="1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  <a:cs typeface="Times New Roman" pitchFamily="18" charset="0"/>
                </a:endParaRPr>
              </a:p>
              <a:p>
                <a:pPr algn="ctr" eaLnBrk="0" hangingPunct="0">
                  <a:defRPr/>
                </a:pPr>
                <a:r>
                  <a:rPr lang="el-GR" sz="16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(</a:t>
                </a:r>
                <a:r>
                  <a:rPr lang="el-GR" sz="1600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ναυταθλητισμός</a:t>
                </a:r>
                <a:r>
                  <a:rPr lang="el-GR" sz="16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)</a:t>
                </a:r>
                <a:endParaRPr lang="el-GR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</a:endParaRPr>
              </a:p>
            </p:txBody>
          </p:sp>
          <p:sp>
            <p:nvSpPr>
              <p:cNvPr id="262174" name="Rectangle 30"/>
              <p:cNvSpPr>
                <a:spLocks noChangeArrowheads="1"/>
              </p:cNvSpPr>
              <p:nvPr/>
            </p:nvSpPr>
            <p:spPr bwMode="auto">
              <a:xfrm>
                <a:off x="3976" y="1302"/>
                <a:ext cx="1489" cy="6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defRPr/>
                </a:pPr>
                <a:r>
                  <a:rPr lang="el-GR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Ταξίδι</a:t>
                </a:r>
                <a:r>
                  <a:rPr lang="el-GR" sz="10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 </a:t>
                </a:r>
                <a:r>
                  <a:rPr lang="el-GR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περιπέτειας </a:t>
                </a:r>
                <a:r>
                  <a:rPr lang="el-GR" sz="16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(</a:t>
                </a:r>
                <a:r>
                  <a:rPr lang="el-GR" sz="1600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ράφτινγκ</a:t>
                </a:r>
                <a:r>
                  <a:rPr lang="el-GR" sz="16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)</a:t>
                </a:r>
                <a:endParaRPr lang="el-GR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</a:endParaRPr>
              </a:p>
            </p:txBody>
          </p:sp>
          <p:sp>
            <p:nvSpPr>
              <p:cNvPr id="262173" name="Rectangle 29"/>
              <p:cNvSpPr>
                <a:spLocks noChangeArrowheads="1"/>
              </p:cNvSpPr>
              <p:nvPr/>
            </p:nvSpPr>
            <p:spPr bwMode="auto">
              <a:xfrm>
                <a:off x="2351" y="1302"/>
                <a:ext cx="1625" cy="6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defRPr/>
                </a:pPr>
                <a:r>
                  <a:rPr lang="el-GR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Τουρισμός υγείας</a:t>
                </a:r>
                <a:endParaRPr lang="el-GR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  <a:cs typeface="Times New Roman" pitchFamily="18" charset="0"/>
                </a:endParaRPr>
              </a:p>
              <a:p>
                <a:pPr algn="ctr" eaLnBrk="0" hangingPunct="0">
                  <a:defRPr/>
                </a:pPr>
                <a:r>
                  <a:rPr lang="el-GR" sz="16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(φυσική κατάσταση)</a:t>
                </a:r>
                <a:endParaRPr lang="el-GR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</a:endParaRPr>
              </a:p>
            </p:txBody>
          </p:sp>
          <p:sp>
            <p:nvSpPr>
              <p:cNvPr id="262172" name="Rectangle 28"/>
              <p:cNvSpPr>
                <a:spLocks noChangeArrowheads="1"/>
              </p:cNvSpPr>
              <p:nvPr/>
            </p:nvSpPr>
            <p:spPr bwMode="auto">
              <a:xfrm>
                <a:off x="907" y="1302"/>
                <a:ext cx="1444" cy="6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defRPr/>
                </a:pPr>
                <a:r>
                  <a:rPr lang="el-GR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Τουρισμός υγείας </a:t>
                </a:r>
                <a:endParaRPr lang="el-GR" sz="1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  <a:cs typeface="Times New Roman" pitchFamily="18" charset="0"/>
                </a:endParaRPr>
              </a:p>
              <a:p>
                <a:pPr algn="ctr" eaLnBrk="0" hangingPunct="0">
                  <a:defRPr/>
                </a:pPr>
                <a:r>
                  <a:rPr lang="el-GR" sz="16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 Unicode MS" pitchFamily="34" charset="-128"/>
                    <a:cs typeface="Times New Roman" pitchFamily="18" charset="0"/>
                  </a:rPr>
                  <a:t>(λουτρά)</a:t>
                </a:r>
                <a:endParaRPr lang="el-GR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Unicode MS" pitchFamily="34" charset="-128"/>
                </a:endParaRPr>
              </a:p>
            </p:txBody>
          </p:sp>
          <p:sp>
            <p:nvSpPr>
              <p:cNvPr id="18455" name="Line 43"/>
              <p:cNvSpPr>
                <a:spLocks noChangeShapeType="1"/>
              </p:cNvSpPr>
              <p:nvPr/>
            </p:nvSpPr>
            <p:spPr bwMode="auto">
              <a:xfrm>
                <a:off x="907" y="1991"/>
                <a:ext cx="4558" cy="0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456" name="Line 45"/>
              <p:cNvSpPr>
                <a:spLocks noChangeShapeType="1"/>
              </p:cNvSpPr>
              <p:nvPr/>
            </p:nvSpPr>
            <p:spPr bwMode="auto">
              <a:xfrm>
                <a:off x="2351" y="1302"/>
                <a:ext cx="0" cy="2359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457" name="Line 48"/>
              <p:cNvSpPr>
                <a:spLocks noChangeShapeType="1"/>
              </p:cNvSpPr>
              <p:nvPr/>
            </p:nvSpPr>
            <p:spPr bwMode="auto">
              <a:xfrm>
                <a:off x="3976" y="1302"/>
                <a:ext cx="0" cy="2359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458" name="Line 52"/>
              <p:cNvSpPr>
                <a:spLocks noChangeShapeType="1"/>
              </p:cNvSpPr>
              <p:nvPr/>
            </p:nvSpPr>
            <p:spPr bwMode="auto">
              <a:xfrm>
                <a:off x="907" y="2971"/>
                <a:ext cx="4558" cy="0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459" name="Line 37"/>
              <p:cNvSpPr>
                <a:spLocks noChangeShapeType="1"/>
              </p:cNvSpPr>
              <p:nvPr/>
            </p:nvSpPr>
            <p:spPr bwMode="auto">
              <a:xfrm>
                <a:off x="907" y="1302"/>
                <a:ext cx="4558" cy="0"/>
              </a:xfrm>
              <a:prstGeom prst="line">
                <a:avLst/>
              </a:prstGeom>
              <a:noFill/>
              <a:ln w="28575" cap="sq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460" name="Line 39"/>
              <p:cNvSpPr>
                <a:spLocks noChangeShapeType="1"/>
              </p:cNvSpPr>
              <p:nvPr/>
            </p:nvSpPr>
            <p:spPr bwMode="auto">
              <a:xfrm>
                <a:off x="907" y="1302"/>
                <a:ext cx="0" cy="2359"/>
              </a:xfrm>
              <a:prstGeom prst="line">
                <a:avLst/>
              </a:prstGeom>
              <a:noFill/>
              <a:ln w="28575" cap="sq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461" name="Line 40"/>
              <p:cNvSpPr>
                <a:spLocks noChangeShapeType="1"/>
              </p:cNvSpPr>
              <p:nvPr/>
            </p:nvSpPr>
            <p:spPr bwMode="auto">
              <a:xfrm>
                <a:off x="5465" y="1302"/>
                <a:ext cx="0" cy="2359"/>
              </a:xfrm>
              <a:prstGeom prst="line">
                <a:avLst/>
              </a:prstGeom>
              <a:noFill/>
              <a:ln w="28575" cap="sq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462" name="Line 38"/>
              <p:cNvSpPr>
                <a:spLocks noChangeShapeType="1"/>
              </p:cNvSpPr>
              <p:nvPr/>
            </p:nvSpPr>
            <p:spPr bwMode="auto">
              <a:xfrm>
                <a:off x="907" y="3661"/>
                <a:ext cx="4558" cy="0"/>
              </a:xfrm>
              <a:prstGeom prst="line">
                <a:avLst/>
              </a:prstGeom>
              <a:noFill/>
              <a:ln w="28575" cap="sq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437" name="Rectangle 126"/>
            <p:cNvSpPr>
              <a:spLocks noChangeArrowheads="1"/>
            </p:cNvSpPr>
            <p:nvPr/>
          </p:nvSpPr>
          <p:spPr bwMode="auto">
            <a:xfrm>
              <a:off x="7218363" y="6170613"/>
              <a:ext cx="1346844" cy="430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200" b="1" dirty="0"/>
                <a:t>Hall, 1992</a:t>
              </a:r>
              <a:endParaRPr lang="el-GR" sz="2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24561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486</Words>
  <Application>Microsoft Office PowerPoint</Application>
  <PresentationFormat>Προβολή στην οθόνη (4:3)</PresentationFormat>
  <Paragraphs>120</Paragraphs>
  <Slides>12</Slides>
  <Notes>8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Θέμα του Office</vt:lpstr>
      <vt:lpstr>Τίτλος Μαθήματος</vt:lpstr>
      <vt:lpstr>Άδειες Χρήσης</vt:lpstr>
      <vt:lpstr>Χρηματοδότηση</vt:lpstr>
      <vt:lpstr>Σκοποί  ενότητας</vt:lpstr>
      <vt:lpstr>Περιεχόμενα ενότητας</vt:lpstr>
      <vt:lpstr>Τουρισμός &amp; Αθλητισμός</vt:lpstr>
      <vt:lpstr>Αθλητικός Τουρισμός</vt:lpstr>
      <vt:lpstr>Αθλητικός Τουρισμός διακρίνεται ανάλογα με:</vt:lpstr>
      <vt:lpstr>Παρουσίαση του PowerPoint</vt:lpstr>
      <vt:lpstr>Παρουσίαση του PowerPoint</vt:lpstr>
      <vt:lpstr>ΒΙΒΛΙΟΓΡΑΦΙΑ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λένα</dc:creator>
  <cp:lastModifiedBy>el</cp:lastModifiedBy>
  <cp:revision>31</cp:revision>
  <dcterms:created xsi:type="dcterms:W3CDTF">2012-10-25T09:44:10Z</dcterms:created>
  <dcterms:modified xsi:type="dcterms:W3CDTF">2015-12-02T02:42:28Z</dcterms:modified>
</cp:coreProperties>
</file>