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3"/>
  </p:notesMasterIdLst>
  <p:sldIdLst>
    <p:sldId id="257" r:id="rId3"/>
    <p:sldId id="258" r:id="rId4"/>
    <p:sldId id="259" r:id="rId5"/>
    <p:sldId id="260" r:id="rId6"/>
    <p:sldId id="274"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5" r:id="rId20"/>
    <p:sldId id="276" r:id="rId21"/>
    <p:sldId id="273" r:id="rId22"/>
  </p:sldIdLst>
  <p:sldSz cx="9144000" cy="6858000" type="screen4x3"/>
  <p:notesSz cx="6858000" cy="9144000"/>
  <p:custDataLst>
    <p:tags r:id="rId2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A982AF-B19E-4E5A-A0DD-3E6C6D738814}" type="datetimeFigureOut">
              <a:rPr lang="el-GR" smtClean="0"/>
              <a:t>6/11/2013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BDCC87-4D41-417C-8A8A-18415E567003}" type="slidenum">
              <a:rPr lang="el-GR" smtClean="0"/>
              <a:t>‹#›</a:t>
            </a:fld>
            <a:endParaRPr lang="el-GR"/>
          </a:p>
        </p:txBody>
      </p:sp>
    </p:spTree>
    <p:extLst>
      <p:ext uri="{BB962C8B-B14F-4D97-AF65-F5344CB8AC3E}">
        <p14:creationId xmlns:p14="http://schemas.microsoft.com/office/powerpoint/2010/main" val="3633041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C58829E-16F9-4886-9E19-02F96D17FDA7}"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Πίνακες</a:t>
            </a:r>
            <a:endParaRPr lang="el-GR"/>
          </a:p>
        </p:txBody>
      </p:sp>
      <p:sp>
        <p:nvSpPr>
          <p:cNvPr id="6" name="Θέση αριθμού διαφάνειας 5"/>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3369831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7F10083-343A-4110-8C51-0A79E393F929}"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Πίνακες</a:t>
            </a:r>
            <a:endParaRPr lang="el-GR"/>
          </a:p>
        </p:txBody>
      </p:sp>
      <p:sp>
        <p:nvSpPr>
          <p:cNvPr id="6" name="Θέση αριθμού διαφάνειας 5"/>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1287839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BAF1687-513B-400C-A98B-93ECF56145FC}"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Πίνακες</a:t>
            </a:r>
            <a:endParaRPr lang="el-GR"/>
          </a:p>
        </p:txBody>
      </p:sp>
      <p:sp>
        <p:nvSpPr>
          <p:cNvPr id="6" name="Θέση αριθμού διαφάνειας 5"/>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2172664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0146C4F-BFF1-4509-806F-AD3E3E6ECFF1}"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Πίνακες</a:t>
            </a:r>
            <a:endParaRPr lang="el-GR"/>
          </a:p>
        </p:txBody>
      </p:sp>
      <p:sp>
        <p:nvSpPr>
          <p:cNvPr id="6" name="Θέση αριθμού διαφάνειας 5"/>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596960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70F32651-C56B-4194-A88E-5E194A14818C}"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Πίνακες</a:t>
            </a:r>
            <a:endParaRPr lang="el-GR"/>
          </a:p>
        </p:txBody>
      </p:sp>
      <p:sp>
        <p:nvSpPr>
          <p:cNvPr id="6" name="Θέση αριθμού διαφάνειας 5"/>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398999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F53F5719-0F5A-4E47-9783-2A4331BCE54B}"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Πίνακες</a:t>
            </a:r>
            <a:endParaRPr lang="el-GR"/>
          </a:p>
        </p:txBody>
      </p:sp>
      <p:sp>
        <p:nvSpPr>
          <p:cNvPr id="7" name="Θέση αριθμού διαφάνειας 6"/>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890226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14AA2565-C88D-4A3C-A709-AB239FC97E07}" type="datetime1">
              <a:rPr lang="el-GR" smtClean="0"/>
              <a:t>6/11/2013</a:t>
            </a:fld>
            <a:endParaRPr lang="el-GR"/>
          </a:p>
        </p:txBody>
      </p:sp>
      <p:sp>
        <p:nvSpPr>
          <p:cNvPr id="8" name="Θέση υποσέλιδου 7"/>
          <p:cNvSpPr>
            <a:spLocks noGrp="1"/>
          </p:cNvSpPr>
          <p:nvPr>
            <p:ph type="ftr" sz="quarter" idx="11"/>
          </p:nvPr>
        </p:nvSpPr>
        <p:spPr/>
        <p:txBody>
          <a:bodyPr/>
          <a:lstStyle/>
          <a:p>
            <a:r>
              <a:rPr lang="el-GR" smtClean="0"/>
              <a:t>Πίνακες</a:t>
            </a:r>
            <a:endParaRPr lang="el-GR"/>
          </a:p>
        </p:txBody>
      </p:sp>
      <p:sp>
        <p:nvSpPr>
          <p:cNvPr id="9" name="Θέση αριθμού διαφάνειας 8"/>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192373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00FC7F4-23AB-45F7-9013-4FC3AB2B9EC3}" type="datetime1">
              <a:rPr lang="el-GR" smtClean="0"/>
              <a:t>6/11/2013</a:t>
            </a:fld>
            <a:endParaRPr lang="el-GR"/>
          </a:p>
        </p:txBody>
      </p:sp>
      <p:sp>
        <p:nvSpPr>
          <p:cNvPr id="4" name="Θέση υποσέλιδου 3"/>
          <p:cNvSpPr>
            <a:spLocks noGrp="1"/>
          </p:cNvSpPr>
          <p:nvPr>
            <p:ph type="ftr" sz="quarter" idx="11"/>
          </p:nvPr>
        </p:nvSpPr>
        <p:spPr/>
        <p:txBody>
          <a:bodyPr/>
          <a:lstStyle/>
          <a:p>
            <a:r>
              <a:rPr lang="el-GR" smtClean="0"/>
              <a:t>Πίνακες</a:t>
            </a:r>
            <a:endParaRPr lang="el-GR"/>
          </a:p>
        </p:txBody>
      </p:sp>
      <p:sp>
        <p:nvSpPr>
          <p:cNvPr id="5" name="Θέση αριθμού διαφάνειας 4"/>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48659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2324A27-BF35-4CF0-B389-1C7B634CC357}" type="datetime1">
              <a:rPr lang="el-GR" smtClean="0"/>
              <a:t>6/11/2013</a:t>
            </a:fld>
            <a:endParaRPr lang="el-GR"/>
          </a:p>
        </p:txBody>
      </p:sp>
      <p:sp>
        <p:nvSpPr>
          <p:cNvPr id="3" name="Θέση υποσέλιδου 2"/>
          <p:cNvSpPr>
            <a:spLocks noGrp="1"/>
          </p:cNvSpPr>
          <p:nvPr>
            <p:ph type="ftr" sz="quarter" idx="11"/>
          </p:nvPr>
        </p:nvSpPr>
        <p:spPr/>
        <p:txBody>
          <a:bodyPr/>
          <a:lstStyle/>
          <a:p>
            <a:r>
              <a:rPr lang="el-GR" smtClean="0"/>
              <a:t>Πίνακες</a:t>
            </a:r>
            <a:endParaRPr lang="el-GR"/>
          </a:p>
        </p:txBody>
      </p:sp>
      <p:sp>
        <p:nvSpPr>
          <p:cNvPr id="4" name="Θέση αριθμού διαφάνειας 3"/>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1737640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213EA81-F9A5-41C2-AAF5-1BC5900879A9}"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Πίνακες</a:t>
            </a:r>
            <a:endParaRPr lang="el-GR"/>
          </a:p>
        </p:txBody>
      </p:sp>
      <p:sp>
        <p:nvSpPr>
          <p:cNvPr id="7" name="Θέση αριθμού διαφάνειας 6"/>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4055778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D85D429-C923-40ED-A16B-2750E766B879}"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Πίνακες</a:t>
            </a:r>
            <a:endParaRPr lang="el-GR"/>
          </a:p>
        </p:txBody>
      </p:sp>
      <p:sp>
        <p:nvSpPr>
          <p:cNvPr id="7" name="Θέση αριθμού διαφάνειας 6"/>
          <p:cNvSpPr>
            <a:spLocks noGrp="1"/>
          </p:cNvSpPr>
          <p:nvPr>
            <p:ph type="sldNum" sz="quarter" idx="12"/>
          </p:nvPr>
        </p:nvSpPr>
        <p:spPr/>
        <p:txBody>
          <a:bodyPr/>
          <a:lstStyle/>
          <a:p>
            <a:fld id="{BD07619F-6BEC-4022-9BFB-592D9989AE11}" type="slidenum">
              <a:rPr lang="el-GR" smtClean="0"/>
              <a:t>‹#›</a:t>
            </a:fld>
            <a:endParaRPr lang="el-GR"/>
          </a:p>
        </p:txBody>
      </p:sp>
    </p:spTree>
    <p:extLst>
      <p:ext uri="{BB962C8B-B14F-4D97-AF65-F5344CB8AC3E}">
        <p14:creationId xmlns:p14="http://schemas.microsoft.com/office/powerpoint/2010/main" val="2432444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597444-261D-4929-A99B-AF531BF7B14A}" type="datetime1">
              <a:rPr lang="el-GR" smtClean="0"/>
              <a:t>6/11/2013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Πίνακες</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07619F-6BEC-4022-9BFB-592D9989AE11}" type="slidenum">
              <a:rPr lang="el-GR" smtClean="0"/>
              <a:t>‹#›</a:t>
            </a:fld>
            <a:endParaRPr lang="el-GR"/>
          </a:p>
        </p:txBody>
      </p:sp>
    </p:spTree>
    <p:extLst>
      <p:ext uri="{BB962C8B-B14F-4D97-AF65-F5344CB8AC3E}">
        <p14:creationId xmlns:p14="http://schemas.microsoft.com/office/powerpoint/2010/main" val="363341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3.xml"/><Relationship Id="rId1" Type="http://schemas.openxmlformats.org/officeDocument/2006/relationships/tags" Target="../tags/tag1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5.xml"/><Relationship Id="rId1" Type="http://schemas.openxmlformats.org/officeDocument/2006/relationships/tags" Target="../tags/tag14.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microsoft.com/office/2007/relationships/hdphoto" Target="../media/hdphoto1.wdp"/><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image" Target="../media/image6.jpg"/></Relationships>
</file>

<file path=ppt/slides/_rels/slide1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21.xml"/><Relationship Id="rId5" Type="http://schemas.microsoft.com/office/2007/relationships/hdphoto" Target="../media/hdphoto1.wdp"/><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xml"/><Relationship Id="rId1" Type="http://schemas.openxmlformats.org/officeDocument/2006/relationships/tags" Target="../tags/tag22.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15.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24.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tags" Target="../tags/tag7.xml"/><Relationship Id="rId7" Type="http://schemas.openxmlformats.org/officeDocument/2006/relationships/slide" Target="slide15.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12.xml"/><Relationship Id="rId5" Type="http://schemas.openxmlformats.org/officeDocument/2006/relationships/slide" Target="slide6.xml"/><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1.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Αντικειμενοστραφής Προγραμματισμός Ι</a:t>
            </a:r>
            <a:endParaRPr lang="el-GR" dirty="0"/>
          </a:p>
        </p:txBody>
      </p:sp>
      <p:sp>
        <p:nvSpPr>
          <p:cNvPr id="3" name="Θέση περιεχομένου 2"/>
          <p:cNvSpPr>
            <a:spLocks noGrp="1"/>
          </p:cNvSpPr>
          <p:nvPr>
            <p:ph type="subTitle" idx="1"/>
          </p:nvPr>
        </p:nvSpPr>
        <p:spPr>
          <a:xfrm>
            <a:off x="899592" y="3284984"/>
            <a:ext cx="7416824" cy="2232248"/>
          </a:xfrm>
        </p:spPr>
        <p:txBody>
          <a:bodyPr>
            <a:normAutofit/>
          </a:bodyPr>
          <a:lstStyle/>
          <a:p>
            <a:pPr lvl="0">
              <a:spcBef>
                <a:spcPts val="0"/>
              </a:spcBef>
              <a:defRPr/>
            </a:pPr>
            <a:r>
              <a:rPr lang="el-GR" sz="2800" b="1" dirty="0">
                <a:solidFill>
                  <a:prstClr val="black"/>
                </a:solidFill>
                <a:cs typeface="Arial" charset="0"/>
              </a:rPr>
              <a:t>Ενότητα 6</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Πίνακες και Παράμετροι στην </a:t>
            </a:r>
            <a:r>
              <a:rPr lang="en-US" sz="2800" dirty="0" smtClean="0">
                <a:solidFill>
                  <a:prstClr val="black"/>
                </a:solidFill>
                <a:cs typeface="Arial" charset="0"/>
              </a:rPr>
              <a:t>main.</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44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Νικόλαος</a:t>
            </a:r>
            <a:r>
              <a:rPr lang="en-US" sz="2800" dirty="0" smtClean="0">
                <a:solidFill>
                  <a:prstClr val="black"/>
                </a:solidFill>
                <a:cs typeface="Arial" charset="0"/>
              </a:rPr>
              <a:t> </a:t>
            </a:r>
            <a:r>
              <a:rPr lang="el-GR" sz="2800" dirty="0" smtClean="0">
                <a:solidFill>
                  <a:prstClr val="black"/>
                </a:solidFill>
                <a:cs typeface="Arial" charset="0"/>
              </a:rPr>
              <a:t>Θ </a:t>
            </a:r>
            <a:r>
              <a:rPr lang="el-GR" sz="2800" dirty="0" err="1" smtClean="0">
                <a:solidFill>
                  <a:prstClr val="black"/>
                </a:solidFill>
                <a:cs typeface="Arial" charset="0"/>
              </a:rPr>
              <a:t>Λιόλιος</a:t>
            </a:r>
            <a:r>
              <a:rPr lang="el-GR" sz="2800" dirty="0" smtClean="0">
                <a:solidFill>
                  <a:prstClr val="black"/>
                </a:solidFill>
                <a:cs typeface="Arial" charset="0"/>
              </a:rPr>
              <a:t>, 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36197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p:txBody>
          <a:bodyPr>
            <a:normAutofit/>
          </a:bodyPr>
          <a:lstStyle/>
          <a:p>
            <a:r>
              <a:rPr lang="el-GR" altLang="el-GR" b="1" dirty="0"/>
              <a:t>Παράδειγμα </a:t>
            </a:r>
            <a:r>
              <a:rPr lang="en-US" altLang="el-GR" b="1" dirty="0" smtClean="0"/>
              <a:t>1: X</a:t>
            </a:r>
            <a:r>
              <a:rPr lang="el-GR" altLang="el-GR" b="1" dirty="0" smtClean="0"/>
              <a:t>ρήση πινάκων</a:t>
            </a:r>
            <a:endParaRPr lang="el-GR" b="1" dirty="0"/>
          </a:p>
        </p:txBody>
      </p:sp>
      <p:sp>
        <p:nvSpPr>
          <p:cNvPr id="7" name="Θέση περιεχομένου 1"/>
          <p:cNvSpPr txBox="1"/>
          <p:nvPr/>
        </p:nvSpPr>
        <p:spPr>
          <a:xfrm>
            <a:off x="539552" y="1916832"/>
            <a:ext cx="7992888" cy="1865126"/>
          </a:xfrm>
          <a:prstGeom prst="rect">
            <a:avLst/>
          </a:prstGeom>
          <a:noFill/>
        </p:spPr>
        <p:txBody>
          <a:bodyPr wrap="square" rtlCol="0">
            <a:spAutoFit/>
          </a:bodyPr>
          <a:lstStyle/>
          <a:p>
            <a:pPr marL="457200" lvl="0" indent="-457200" fontAlgn="base">
              <a:lnSpc>
                <a:spcPct val="90000"/>
              </a:lnSpc>
              <a:spcAft>
                <a:spcPct val="0"/>
              </a:spcAft>
              <a:buClr>
                <a:srgbClr val="3333CC"/>
              </a:buClr>
              <a:buSzPct val="120000"/>
              <a:buFont typeface="Wingdings" panose="05000000000000000000" pitchFamily="2" charset="2"/>
              <a:buChar char="§"/>
            </a:pPr>
            <a:r>
              <a:rPr lang="el-GR" altLang="el-GR" sz="3200" kern="0" dirty="0">
                <a:solidFill>
                  <a:srgbClr val="000000"/>
                </a:solidFill>
              </a:rPr>
              <a:t>Το ακόλουθο τμήμα κώδικα, δημιουργεί έναν πίνακα 10 ακεραίων, και στη συνέχεια τοποθετεί μέσα </a:t>
            </a:r>
            <a:r>
              <a:rPr lang="el-GR" altLang="el-GR" sz="3200" kern="0" dirty="0" smtClean="0">
                <a:solidFill>
                  <a:srgbClr val="000000"/>
                </a:solidFill>
              </a:rPr>
              <a:t>σε </a:t>
            </a:r>
            <a:r>
              <a:rPr lang="el-GR" altLang="el-GR" sz="3200" kern="0" dirty="0">
                <a:solidFill>
                  <a:srgbClr val="000000"/>
                </a:solidFill>
              </a:rPr>
              <a:t>αυτόν τους ακεραίους, από το 0 μέχρι το 9. </a:t>
            </a:r>
            <a:endParaRPr lang="en-GB" altLang="el-GR" sz="3200" kern="0" dirty="0">
              <a:solidFill>
                <a:srgbClr val="000000"/>
              </a:solidFill>
            </a:endParaRPr>
          </a:p>
        </p:txBody>
      </p:sp>
      <p:sp>
        <p:nvSpPr>
          <p:cNvPr id="8" name="Θέση περιεχομένου 2" descr="Τμήμα προγράμματος: Int, int arr, άνοιγμα κλείσιμο αγκύλης, = new int, αγκύλη10, κλείσιμο αγκύλης, ερωτηματικό. Enter, for, παρένθεση int i=0, ερωτηματικό, i μικρότερο του int arr.length, ερωτηματικό, i + +, κλείσιμο παρένθεσης. Enter, int arr, αγκύλη i, κλείσιμο αγκύλης, = i, ερωτηματικό.&#10;"/>
          <p:cNvSpPr txBox="1"/>
          <p:nvPr>
            <p:custDataLst>
              <p:tags r:id="rId2"/>
            </p:custDataLst>
          </p:nvPr>
        </p:nvSpPr>
        <p:spPr>
          <a:xfrm>
            <a:off x="539552" y="3781958"/>
            <a:ext cx="7992888" cy="2031325"/>
          </a:xfrm>
          <a:prstGeom prst="rect">
            <a:avLst/>
          </a:prstGeom>
          <a:noFill/>
        </p:spPr>
        <p:txBody>
          <a:bodyPr wrap="square" rtlCol="0">
            <a:spAutoFit/>
          </a:bodyPr>
          <a:lstStyle/>
          <a:p>
            <a:pPr marL="800100" lvl="1" indent="-342900" fontAlgn="base">
              <a:lnSpc>
                <a:spcPct val="90000"/>
              </a:lnSpc>
              <a:spcAft>
                <a:spcPct val="0"/>
              </a:spcAft>
              <a:buClr>
                <a:srgbClr val="3333CC"/>
              </a:buClr>
              <a:buSzPct val="60000"/>
            </a:pPr>
            <a:r>
              <a:rPr lang="en-US" altLang="el-GR" sz="2800" kern="0" spc="600" dirty="0" smtClean="0">
                <a:solidFill>
                  <a:srgbClr val="000000"/>
                </a:solidFill>
              </a:rPr>
              <a:t>...</a:t>
            </a:r>
          </a:p>
          <a:p>
            <a:pPr marL="800100" lvl="1" indent="-342900" fontAlgn="base">
              <a:lnSpc>
                <a:spcPct val="90000"/>
              </a:lnSpc>
              <a:spcAft>
                <a:spcPct val="0"/>
              </a:spcAft>
              <a:buClr>
                <a:srgbClr val="3333CC"/>
              </a:buClr>
              <a:buSzPct val="60000"/>
            </a:pPr>
            <a:r>
              <a:rPr lang="en-US" altLang="el-GR" sz="2800" b="1" kern="0" spc="300" dirty="0" err="1" smtClean="0">
                <a:solidFill>
                  <a:srgbClr val="0033CC"/>
                </a:solidFill>
              </a:rPr>
              <a:t>int</a:t>
            </a:r>
            <a:r>
              <a:rPr lang="en-US" altLang="el-GR" sz="2800" b="1" kern="0" spc="1300" dirty="0" smtClean="0">
                <a:solidFill>
                  <a:srgbClr val="000000"/>
                </a:solidFill>
              </a:rPr>
              <a:t> </a:t>
            </a:r>
            <a:r>
              <a:rPr lang="en-US" altLang="el-GR" sz="2800" b="1" kern="0" spc="300" dirty="0" err="1" smtClean="0">
                <a:solidFill>
                  <a:srgbClr val="000000"/>
                </a:solidFill>
              </a:rPr>
              <a:t>intArr</a:t>
            </a:r>
            <a:r>
              <a:rPr lang="en-US" altLang="el-GR" sz="2800" b="1" kern="0" spc="300" dirty="0" smtClean="0">
                <a:solidFill>
                  <a:srgbClr val="000000"/>
                </a:solidFill>
              </a:rPr>
              <a:t>[]</a:t>
            </a:r>
            <a:r>
              <a:rPr lang="en-US" altLang="el-GR" sz="2800" b="1" kern="0" spc="1300" dirty="0" smtClean="0">
                <a:solidFill>
                  <a:srgbClr val="000000"/>
                </a:solidFill>
              </a:rPr>
              <a:t> = </a:t>
            </a:r>
            <a:r>
              <a:rPr lang="en-US" altLang="el-GR" sz="2800" b="1" kern="0" spc="300" dirty="0" smtClean="0">
                <a:solidFill>
                  <a:srgbClr val="0033CC"/>
                </a:solidFill>
              </a:rPr>
              <a:t>new</a:t>
            </a:r>
            <a:r>
              <a:rPr lang="en-US" altLang="el-GR" sz="2800" b="1" kern="0" spc="1300" dirty="0" smtClean="0">
                <a:solidFill>
                  <a:srgbClr val="3333CC"/>
                </a:solidFill>
              </a:rPr>
              <a:t> </a:t>
            </a:r>
            <a:r>
              <a:rPr lang="en-US" altLang="el-GR" sz="2800" b="1" kern="0" spc="300" dirty="0" err="1" smtClean="0">
                <a:solidFill>
                  <a:srgbClr val="0033CC"/>
                </a:solidFill>
              </a:rPr>
              <a:t>int</a:t>
            </a:r>
            <a:r>
              <a:rPr lang="en-US" altLang="el-GR" sz="2800" b="1" kern="0" spc="300" dirty="0" smtClean="0">
                <a:solidFill>
                  <a:srgbClr val="000000"/>
                </a:solidFill>
              </a:rPr>
              <a:t>[10];</a:t>
            </a:r>
            <a:endParaRPr lang="en-US" altLang="el-GR" sz="2800" b="1" kern="0" spc="1300" dirty="0" smtClean="0">
              <a:solidFill>
                <a:srgbClr val="000000"/>
              </a:solidFill>
            </a:endParaRPr>
          </a:p>
          <a:p>
            <a:pPr marL="800100" lvl="1" indent="-342900" fontAlgn="base">
              <a:lnSpc>
                <a:spcPct val="90000"/>
              </a:lnSpc>
              <a:spcAft>
                <a:spcPct val="0"/>
              </a:spcAft>
              <a:buClr>
                <a:srgbClr val="3333CC"/>
              </a:buClr>
              <a:buSzPct val="60000"/>
            </a:pPr>
            <a:r>
              <a:rPr lang="en-US" altLang="el-GR" sz="2800" b="1" kern="0" spc="300" dirty="0" smtClean="0">
                <a:solidFill>
                  <a:srgbClr val="0033CC"/>
                </a:solidFill>
              </a:rPr>
              <a:t>for</a:t>
            </a:r>
            <a:r>
              <a:rPr lang="en-US" altLang="el-GR" sz="2800" b="1" kern="0" spc="1300" dirty="0" smtClean="0">
                <a:solidFill>
                  <a:srgbClr val="000000"/>
                </a:solidFill>
              </a:rPr>
              <a:t> </a:t>
            </a:r>
            <a:r>
              <a:rPr lang="en-US" altLang="el-GR" sz="2800" b="1" kern="0" spc="300" dirty="0" smtClean="0">
                <a:solidFill>
                  <a:srgbClr val="000000"/>
                </a:solidFill>
              </a:rPr>
              <a:t>(</a:t>
            </a:r>
            <a:r>
              <a:rPr lang="en-US" altLang="el-GR" sz="2800" b="1" kern="0" spc="300" dirty="0" err="1" smtClean="0">
                <a:solidFill>
                  <a:srgbClr val="0033CC"/>
                </a:solidFill>
              </a:rPr>
              <a:t>int</a:t>
            </a:r>
            <a:r>
              <a:rPr lang="en-US" altLang="el-GR" sz="2800" b="1" kern="0" spc="1300" dirty="0" smtClean="0">
                <a:solidFill>
                  <a:srgbClr val="000000"/>
                </a:solidFill>
              </a:rPr>
              <a:t> </a:t>
            </a:r>
            <a:r>
              <a:rPr lang="en-US" altLang="el-GR" sz="2800" b="1" kern="0" spc="300" dirty="0" err="1" smtClean="0">
                <a:solidFill>
                  <a:srgbClr val="000000"/>
                </a:solidFill>
              </a:rPr>
              <a:t>i</a:t>
            </a:r>
            <a:r>
              <a:rPr lang="en-US" altLang="el-GR" sz="2800" b="1" kern="0" spc="300" dirty="0" smtClean="0">
                <a:solidFill>
                  <a:srgbClr val="000000"/>
                </a:solidFill>
              </a:rPr>
              <a:t>=0</a:t>
            </a:r>
            <a:r>
              <a:rPr lang="en-US" altLang="el-GR" sz="2800" b="1" kern="0" spc="1300" dirty="0" smtClean="0">
                <a:solidFill>
                  <a:srgbClr val="000000"/>
                </a:solidFill>
              </a:rPr>
              <a:t>; </a:t>
            </a:r>
            <a:r>
              <a:rPr lang="en-US" altLang="el-GR" sz="2800" b="1" kern="0" spc="300" dirty="0" err="1" smtClean="0">
                <a:solidFill>
                  <a:srgbClr val="000000"/>
                </a:solidFill>
              </a:rPr>
              <a:t>i</a:t>
            </a:r>
            <a:r>
              <a:rPr lang="en-US" altLang="el-GR" sz="2800" b="1" kern="0" spc="300" dirty="0" smtClean="0">
                <a:solidFill>
                  <a:srgbClr val="000000"/>
                </a:solidFill>
              </a:rPr>
              <a:t>&lt;</a:t>
            </a:r>
            <a:r>
              <a:rPr lang="en-US" altLang="el-GR" sz="2800" b="1" kern="0" spc="300" dirty="0" err="1" smtClean="0">
                <a:solidFill>
                  <a:srgbClr val="000000"/>
                </a:solidFill>
              </a:rPr>
              <a:t>intArr.length</a:t>
            </a:r>
            <a:r>
              <a:rPr lang="en-US" altLang="el-GR" sz="2800" b="1" kern="0" spc="300" dirty="0" smtClean="0">
                <a:solidFill>
                  <a:srgbClr val="000000"/>
                </a:solidFill>
              </a:rPr>
              <a:t>;</a:t>
            </a:r>
            <a:r>
              <a:rPr lang="en-US" altLang="el-GR" sz="2800" b="1" kern="0" spc="1300" dirty="0" smtClean="0">
                <a:solidFill>
                  <a:srgbClr val="000000"/>
                </a:solidFill>
              </a:rPr>
              <a:t> </a:t>
            </a:r>
            <a:r>
              <a:rPr lang="en-US" altLang="el-GR" sz="2800" b="1" kern="0" spc="300" dirty="0" err="1" smtClean="0">
                <a:solidFill>
                  <a:srgbClr val="000000"/>
                </a:solidFill>
              </a:rPr>
              <a:t>i</a:t>
            </a:r>
            <a:r>
              <a:rPr lang="en-US" altLang="el-GR" sz="2800" b="1" kern="0" spc="300" dirty="0" smtClean="0">
                <a:solidFill>
                  <a:srgbClr val="000000"/>
                </a:solidFill>
              </a:rPr>
              <a:t>++)</a:t>
            </a:r>
          </a:p>
          <a:p>
            <a:pPr marL="1257300" lvl="2" indent="-342900" fontAlgn="base">
              <a:lnSpc>
                <a:spcPct val="90000"/>
              </a:lnSpc>
              <a:spcAft>
                <a:spcPct val="0"/>
              </a:spcAft>
              <a:buClr>
                <a:srgbClr val="3333CC"/>
              </a:buClr>
              <a:buSzPct val="60000"/>
            </a:pPr>
            <a:r>
              <a:rPr lang="en-US" altLang="el-GR" sz="2800" b="1" kern="0" spc="300" dirty="0" err="1" smtClean="0">
                <a:solidFill>
                  <a:srgbClr val="000000"/>
                </a:solidFill>
              </a:rPr>
              <a:t>intArr</a:t>
            </a:r>
            <a:r>
              <a:rPr lang="en-US" altLang="el-GR" sz="2800" b="1" kern="0" spc="300" dirty="0" smtClean="0">
                <a:solidFill>
                  <a:srgbClr val="000000"/>
                </a:solidFill>
              </a:rPr>
              <a:t>[</a:t>
            </a:r>
            <a:r>
              <a:rPr lang="en-US" altLang="el-GR" sz="2800" b="1" kern="0" spc="300" dirty="0" err="1" smtClean="0">
                <a:solidFill>
                  <a:srgbClr val="000000"/>
                </a:solidFill>
              </a:rPr>
              <a:t>i</a:t>
            </a:r>
            <a:r>
              <a:rPr lang="en-US" altLang="el-GR" sz="2800" b="1" kern="0" spc="300" dirty="0" smtClean="0">
                <a:solidFill>
                  <a:srgbClr val="000000"/>
                </a:solidFill>
              </a:rPr>
              <a:t>]</a:t>
            </a:r>
            <a:r>
              <a:rPr lang="en-US" altLang="el-GR" sz="2800" b="1" kern="0" spc="1300" dirty="0" smtClean="0">
                <a:solidFill>
                  <a:srgbClr val="000000"/>
                </a:solidFill>
              </a:rPr>
              <a:t> = </a:t>
            </a:r>
            <a:r>
              <a:rPr lang="en-US" altLang="el-GR" sz="2800" b="1" kern="0" spc="300" dirty="0" err="1" smtClean="0">
                <a:solidFill>
                  <a:srgbClr val="000000"/>
                </a:solidFill>
              </a:rPr>
              <a:t>i</a:t>
            </a:r>
            <a:r>
              <a:rPr lang="en-US" altLang="el-GR" sz="2800" b="1" kern="0" spc="300" dirty="0" smtClean="0">
                <a:solidFill>
                  <a:srgbClr val="000000"/>
                </a:solidFill>
              </a:rPr>
              <a:t>;</a:t>
            </a:r>
          </a:p>
          <a:p>
            <a:pPr marL="800100" lvl="1" indent="-342900" fontAlgn="base">
              <a:lnSpc>
                <a:spcPct val="90000"/>
              </a:lnSpc>
              <a:spcAft>
                <a:spcPct val="0"/>
              </a:spcAft>
              <a:buClr>
                <a:srgbClr val="3333CC"/>
              </a:buClr>
              <a:buSzPct val="60000"/>
            </a:pPr>
            <a:r>
              <a:rPr lang="en-US" altLang="el-GR" sz="2800" kern="0" spc="600" dirty="0" smtClean="0">
                <a:solidFill>
                  <a:srgbClr val="000000"/>
                </a:solidFill>
              </a:rPr>
              <a:t>...</a:t>
            </a:r>
            <a:endParaRPr lang="en-US" altLang="el-GR" sz="2800" kern="0" spc="60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563145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a:t>Παράδειγμα </a:t>
            </a:r>
            <a:r>
              <a:rPr lang="en-US" altLang="el-GR" b="1" dirty="0" smtClean="0"/>
              <a:t>2: </a:t>
            </a:r>
            <a:r>
              <a:rPr lang="el-GR" altLang="el-GR" b="1" dirty="0" smtClean="0"/>
              <a:t>Χρήση πινάκων</a:t>
            </a:r>
            <a:endParaRPr lang="el-GR" dirty="0"/>
          </a:p>
        </p:txBody>
      </p:sp>
      <p:sp>
        <p:nvSpPr>
          <p:cNvPr id="5" name="Θέση περιεχομένου 1"/>
          <p:cNvSpPr txBox="1"/>
          <p:nvPr/>
        </p:nvSpPr>
        <p:spPr>
          <a:xfrm>
            <a:off x="467544" y="1736366"/>
            <a:ext cx="8136904" cy="2554545"/>
          </a:xfrm>
          <a:prstGeom prst="rect">
            <a:avLst/>
          </a:prstGeom>
          <a:noFill/>
        </p:spPr>
        <p:txBody>
          <a:bodyPr wrap="square" rtlCol="0">
            <a:spAutoFit/>
          </a:bodyPr>
          <a:lstStyle/>
          <a:p>
            <a:pPr marL="457200" lvl="0" indent="-457200" fontAlgn="base">
              <a:spcBef>
                <a:spcPct val="20000"/>
              </a:spcBef>
              <a:spcAft>
                <a:spcPct val="0"/>
              </a:spcAft>
              <a:buClr>
                <a:srgbClr val="3333CC"/>
              </a:buClr>
              <a:buSzPct val="120000"/>
              <a:buFont typeface="Wingdings" panose="05000000000000000000" pitchFamily="2" charset="2"/>
              <a:buChar char="§"/>
            </a:pPr>
            <a:r>
              <a:rPr lang="el-GR" altLang="el-GR" sz="3200" kern="0" dirty="0">
                <a:solidFill>
                  <a:srgbClr val="000000"/>
                </a:solidFill>
              </a:rPr>
              <a:t>Το ακόλουθο τμήμα κώδικα, εμφανίζει τα στοιχεία που βρίσκονται </a:t>
            </a:r>
            <a:r>
              <a:rPr lang="el-GR" altLang="el-GR" sz="3200" kern="0" dirty="0" smtClean="0">
                <a:solidFill>
                  <a:srgbClr val="000000"/>
                </a:solidFill>
              </a:rPr>
              <a:t>στον </a:t>
            </a:r>
            <a:r>
              <a:rPr lang="el-GR" altLang="el-GR" sz="3200" kern="0" dirty="0">
                <a:solidFill>
                  <a:srgbClr val="000000"/>
                </a:solidFill>
              </a:rPr>
              <a:t>πίνακα </a:t>
            </a:r>
            <a:r>
              <a:rPr lang="en-US" altLang="el-GR" sz="3200" kern="0" dirty="0" err="1" smtClean="0">
                <a:solidFill>
                  <a:srgbClr val="000000"/>
                </a:solidFill>
              </a:rPr>
              <a:t>arrayOfInts</a:t>
            </a:r>
            <a:r>
              <a:rPr lang="el-GR" altLang="el-GR" sz="3200" kern="0" dirty="0" smtClean="0">
                <a:solidFill>
                  <a:srgbClr val="000000"/>
                </a:solidFill>
              </a:rPr>
              <a:t>. </a:t>
            </a:r>
            <a:r>
              <a:rPr lang="el-GR" altLang="el-GR" sz="3200" kern="0" dirty="0">
                <a:solidFill>
                  <a:srgbClr val="000000"/>
                </a:solidFill>
              </a:rPr>
              <a:t>Παρατηρείστε τη χρήση της ιδιότητας </a:t>
            </a:r>
            <a:r>
              <a:rPr lang="en-US" altLang="el-GR" sz="3200" kern="0" dirty="0" smtClean="0">
                <a:solidFill>
                  <a:srgbClr val="000000"/>
                </a:solidFill>
              </a:rPr>
              <a:t>length</a:t>
            </a:r>
            <a:r>
              <a:rPr lang="el-GR" altLang="el-GR" sz="3200" kern="0" dirty="0" smtClean="0">
                <a:solidFill>
                  <a:srgbClr val="000000"/>
                </a:solidFill>
              </a:rPr>
              <a:t>, </a:t>
            </a:r>
            <a:r>
              <a:rPr lang="el-GR" altLang="el-GR" sz="3200" kern="0" dirty="0">
                <a:solidFill>
                  <a:srgbClr val="000000"/>
                </a:solidFill>
              </a:rPr>
              <a:t>για να αναφερθούμε στο μήκος του πίνακα: </a:t>
            </a:r>
            <a:endParaRPr lang="en-GB" altLang="el-GR" sz="3200" kern="0" dirty="0">
              <a:solidFill>
                <a:srgbClr val="000000"/>
              </a:solidFill>
            </a:endParaRPr>
          </a:p>
        </p:txBody>
      </p:sp>
      <p:sp>
        <p:nvSpPr>
          <p:cNvPr id="6" name="Θέση περιεχομένου 2" descr="Τμήμα προγράμματος: For, παρένθεση int i = 0, ερωτηματικό, i μικρότερο του array of ints.length, ερωτηματικό, i + +, κλείσιμο παρένθεσης. Enter, system.out.print ln, παρένθεση array of ints, αγκύλη i, κλείσιμο αγκύλης, κλείσιμο παρένθεσης, ερωτηματικό.&#10;"/>
          <p:cNvSpPr txBox="1"/>
          <p:nvPr>
            <p:custDataLst>
              <p:tags r:id="rId2"/>
            </p:custDataLst>
          </p:nvPr>
        </p:nvSpPr>
        <p:spPr>
          <a:xfrm>
            <a:off x="467544" y="4311810"/>
            <a:ext cx="8136904" cy="1643527"/>
          </a:xfrm>
          <a:prstGeom prst="rect">
            <a:avLst/>
          </a:prstGeom>
          <a:noFill/>
        </p:spPr>
        <p:txBody>
          <a:bodyPr wrap="square" rtlCol="0">
            <a:spAutoFit/>
          </a:bodyPr>
          <a:lstStyle/>
          <a:p>
            <a:pPr marL="800100" lvl="1" indent="-342900" fontAlgn="base">
              <a:lnSpc>
                <a:spcPct val="90000"/>
              </a:lnSpc>
              <a:spcAft>
                <a:spcPct val="0"/>
              </a:spcAft>
              <a:buClr>
                <a:srgbClr val="3333CC"/>
              </a:buClr>
              <a:buSzPct val="60000"/>
            </a:pPr>
            <a:r>
              <a:rPr lang="en-US" altLang="el-GR" sz="2800" b="1" kern="0" spc="600" dirty="0" smtClean="0">
                <a:solidFill>
                  <a:srgbClr val="000000"/>
                </a:solidFill>
              </a:rPr>
              <a:t>...</a:t>
            </a:r>
          </a:p>
          <a:p>
            <a:pPr marL="800100" lvl="1" indent="-342900" fontAlgn="base">
              <a:lnSpc>
                <a:spcPct val="90000"/>
              </a:lnSpc>
              <a:spcAft>
                <a:spcPct val="0"/>
              </a:spcAft>
              <a:buClr>
                <a:srgbClr val="3333CC"/>
              </a:buClr>
              <a:buSzPct val="60000"/>
            </a:pPr>
            <a:r>
              <a:rPr lang="en-US" altLang="el-GR" sz="2800" b="1" kern="0" spc="300" dirty="0" smtClean="0">
                <a:solidFill>
                  <a:srgbClr val="0033CC"/>
                </a:solidFill>
              </a:rPr>
              <a:t>for</a:t>
            </a:r>
            <a:r>
              <a:rPr lang="en-US" altLang="el-GR" sz="2800" b="1" kern="0" spc="1300" dirty="0" smtClean="0">
                <a:solidFill>
                  <a:srgbClr val="000000"/>
                </a:solidFill>
              </a:rPr>
              <a:t> </a:t>
            </a:r>
            <a:r>
              <a:rPr lang="en-US" altLang="el-GR" sz="2800" b="1" kern="0" spc="300" dirty="0" smtClean="0">
                <a:solidFill>
                  <a:srgbClr val="000000"/>
                </a:solidFill>
              </a:rPr>
              <a:t>(</a:t>
            </a:r>
            <a:r>
              <a:rPr lang="en-US" altLang="el-GR" sz="2800" b="1" kern="0" spc="300" dirty="0" err="1" smtClean="0">
                <a:solidFill>
                  <a:srgbClr val="0033CC"/>
                </a:solidFill>
              </a:rPr>
              <a:t>int</a:t>
            </a:r>
            <a:r>
              <a:rPr lang="en-US" altLang="el-GR" sz="2800" b="1" kern="0" spc="1300" dirty="0" smtClean="0">
                <a:solidFill>
                  <a:srgbClr val="000000"/>
                </a:solidFill>
              </a:rPr>
              <a:t> </a:t>
            </a:r>
            <a:r>
              <a:rPr lang="en-US" altLang="el-GR" sz="2800" b="1" kern="0" spc="300" dirty="0" err="1" smtClean="0">
                <a:solidFill>
                  <a:srgbClr val="000000"/>
                </a:solidFill>
              </a:rPr>
              <a:t>i</a:t>
            </a:r>
            <a:r>
              <a:rPr lang="en-US" altLang="el-GR" sz="2800" b="1" kern="0" spc="300" dirty="0" smtClean="0">
                <a:solidFill>
                  <a:srgbClr val="000000"/>
                </a:solidFill>
              </a:rPr>
              <a:t>=0;</a:t>
            </a:r>
            <a:r>
              <a:rPr lang="en-US" altLang="el-GR" sz="2800" b="1" kern="0" spc="1300" dirty="0" smtClean="0">
                <a:solidFill>
                  <a:srgbClr val="000000"/>
                </a:solidFill>
              </a:rPr>
              <a:t> </a:t>
            </a:r>
            <a:r>
              <a:rPr lang="en-US" altLang="el-GR" sz="2800" b="1" kern="0" spc="300" dirty="0" err="1" smtClean="0">
                <a:solidFill>
                  <a:srgbClr val="000000"/>
                </a:solidFill>
              </a:rPr>
              <a:t>i</a:t>
            </a:r>
            <a:r>
              <a:rPr lang="en-US" altLang="el-GR" sz="2800" b="1" kern="0" spc="300" dirty="0" smtClean="0">
                <a:solidFill>
                  <a:srgbClr val="000000"/>
                </a:solidFill>
              </a:rPr>
              <a:t>&lt;</a:t>
            </a:r>
            <a:r>
              <a:rPr lang="en-US" altLang="el-GR" sz="2800" b="1" kern="0" spc="300" dirty="0" err="1" smtClean="0">
                <a:solidFill>
                  <a:srgbClr val="000000"/>
                </a:solidFill>
              </a:rPr>
              <a:t>arrayOfInts.length</a:t>
            </a:r>
            <a:r>
              <a:rPr lang="en-US" altLang="el-GR" sz="2800" b="1" kern="0" spc="300" dirty="0" smtClean="0">
                <a:solidFill>
                  <a:srgbClr val="000000"/>
                </a:solidFill>
              </a:rPr>
              <a:t>;</a:t>
            </a:r>
            <a:r>
              <a:rPr lang="en-US" altLang="el-GR" sz="2800" b="1" kern="0" spc="1300" dirty="0" smtClean="0">
                <a:solidFill>
                  <a:srgbClr val="000000"/>
                </a:solidFill>
              </a:rPr>
              <a:t> </a:t>
            </a:r>
            <a:r>
              <a:rPr lang="en-US" altLang="el-GR" sz="2800" b="1" kern="0" spc="300" dirty="0" err="1" smtClean="0">
                <a:solidFill>
                  <a:srgbClr val="000000"/>
                </a:solidFill>
              </a:rPr>
              <a:t>i</a:t>
            </a:r>
            <a:r>
              <a:rPr lang="en-US" altLang="el-GR" sz="2800" b="1" kern="0" spc="300" dirty="0" smtClean="0">
                <a:solidFill>
                  <a:srgbClr val="000000"/>
                </a:solidFill>
              </a:rPr>
              <a:t>++)</a:t>
            </a:r>
          </a:p>
          <a:p>
            <a:pPr marL="1257300" lvl="2" indent="-342900" fontAlgn="base">
              <a:lnSpc>
                <a:spcPct val="90000"/>
              </a:lnSpc>
              <a:spcAft>
                <a:spcPct val="0"/>
              </a:spcAft>
              <a:buClr>
                <a:srgbClr val="3333CC"/>
              </a:buClr>
              <a:buSzPct val="60000"/>
            </a:pPr>
            <a:r>
              <a:rPr lang="en-US" altLang="el-GR" sz="2800" b="1" kern="0" spc="300" dirty="0" err="1" smtClean="0">
                <a:solidFill>
                  <a:srgbClr val="000000"/>
                </a:solidFill>
              </a:rPr>
              <a:t>System.out.println</a:t>
            </a:r>
            <a:r>
              <a:rPr lang="en-US" altLang="el-GR" sz="2800" b="1" kern="0" spc="300" dirty="0" smtClean="0">
                <a:solidFill>
                  <a:srgbClr val="000000"/>
                </a:solidFill>
              </a:rPr>
              <a:t>(</a:t>
            </a:r>
            <a:r>
              <a:rPr lang="en-US" altLang="el-GR" sz="2800" b="1" kern="0" spc="300" dirty="0" err="1" smtClean="0">
                <a:solidFill>
                  <a:srgbClr val="000000"/>
                </a:solidFill>
              </a:rPr>
              <a:t>arrayOfInts</a:t>
            </a:r>
            <a:r>
              <a:rPr lang="en-US" altLang="el-GR" sz="2800" b="1" kern="0" spc="300" dirty="0" smtClean="0">
                <a:solidFill>
                  <a:srgbClr val="000000"/>
                </a:solidFill>
              </a:rPr>
              <a:t>[</a:t>
            </a:r>
            <a:r>
              <a:rPr lang="en-US" altLang="el-GR" sz="2800" b="1" kern="0" spc="300" dirty="0" err="1" smtClean="0">
                <a:solidFill>
                  <a:srgbClr val="000000"/>
                </a:solidFill>
              </a:rPr>
              <a:t>i</a:t>
            </a:r>
            <a:r>
              <a:rPr lang="en-US" altLang="el-GR" sz="2800" b="1" kern="0" spc="300" dirty="0" smtClean="0">
                <a:solidFill>
                  <a:srgbClr val="000000"/>
                </a:solidFill>
              </a:rPr>
              <a:t>]);</a:t>
            </a:r>
          </a:p>
          <a:p>
            <a:pPr marL="800100" lvl="1" indent="-342900" fontAlgn="base">
              <a:lnSpc>
                <a:spcPct val="90000"/>
              </a:lnSpc>
              <a:spcAft>
                <a:spcPct val="0"/>
              </a:spcAft>
              <a:buClr>
                <a:srgbClr val="3333CC"/>
              </a:buClr>
              <a:buSzPct val="60000"/>
            </a:pPr>
            <a:r>
              <a:rPr lang="en-US" altLang="el-GR" sz="2800" b="1" kern="0" spc="600" dirty="0" smtClean="0">
                <a:solidFill>
                  <a:srgbClr val="000000"/>
                </a:solidFill>
              </a:rPr>
              <a:t>...</a:t>
            </a:r>
            <a:endParaRPr lang="en-US" altLang="el-GR" sz="2800" b="1" kern="0" spc="600" dirty="0">
              <a:solidFill>
                <a:srgbClr val="000000"/>
              </a:solidFill>
            </a:endParaRPr>
          </a:p>
        </p:txBody>
      </p:sp>
      <p:sp>
        <p:nvSpPr>
          <p:cNvPr id="3"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11</a:t>
            </a:fld>
            <a:endParaRPr lang="el-GR"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366040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74638"/>
            <a:ext cx="8280920" cy="1143000"/>
          </a:xfrm>
        </p:spPr>
        <p:txBody>
          <a:bodyPr>
            <a:noAutofit/>
          </a:bodyPr>
          <a:lstStyle/>
          <a:p>
            <a:r>
              <a:rPr lang="el-GR" altLang="el-GR" b="1" dirty="0" smtClean="0"/>
              <a:t>Πολυδιάστατοι πίνακες</a:t>
            </a:r>
            <a:endParaRPr lang="el-GR" b="1" dirty="0"/>
          </a:p>
        </p:txBody>
      </p:sp>
      <p:sp>
        <p:nvSpPr>
          <p:cNvPr id="3" name="Θέση περιεχομένου 1"/>
          <p:cNvSpPr>
            <a:spLocks noGrp="1"/>
          </p:cNvSpPr>
          <p:nvPr>
            <p:ph idx="1"/>
          </p:nvPr>
        </p:nvSpPr>
        <p:spPr/>
        <p:txBody>
          <a:bodyPr/>
          <a:lstStyle/>
          <a:p>
            <a:pPr lvl="0" fontAlgn="base">
              <a:spcBef>
                <a:spcPts val="0"/>
              </a:spcBef>
              <a:spcAft>
                <a:spcPct val="0"/>
              </a:spcAft>
              <a:buClr>
                <a:srgbClr val="3333CC"/>
              </a:buClr>
              <a:buSzPct val="120000"/>
              <a:buFont typeface="Wingdings" panose="05000000000000000000" pitchFamily="2" charset="2"/>
              <a:buChar char="§"/>
            </a:pPr>
            <a:endParaRPr lang="el-GR" altLang="el-GR" kern="0" dirty="0" smtClean="0">
              <a:solidFill>
                <a:srgbClr val="000000"/>
              </a:solidFill>
            </a:endParaRPr>
          </a:p>
          <a:p>
            <a:pPr lvl="0" fontAlgn="base">
              <a:spcBef>
                <a:spcPts val="0"/>
              </a:spcBef>
              <a:spcAft>
                <a:spcPct val="0"/>
              </a:spcAft>
              <a:buClr>
                <a:srgbClr val="3333CC"/>
              </a:buClr>
              <a:buSzPct val="120000"/>
              <a:buFont typeface="Wingdings" panose="05000000000000000000" pitchFamily="2" charset="2"/>
              <a:buChar char="§"/>
            </a:pPr>
            <a:r>
              <a:rPr lang="el-GR" altLang="el-GR" kern="0" dirty="0" smtClean="0">
                <a:solidFill>
                  <a:srgbClr val="000000"/>
                </a:solidFill>
              </a:rPr>
              <a:t>Στη </a:t>
            </a:r>
            <a:r>
              <a:rPr lang="en-US" altLang="el-GR" kern="0" dirty="0" smtClean="0">
                <a:solidFill>
                  <a:srgbClr val="000000"/>
                </a:solidFill>
              </a:rPr>
              <a:t>Java </a:t>
            </a:r>
            <a:r>
              <a:rPr lang="el-GR" altLang="el-GR" kern="0" dirty="0" smtClean="0">
                <a:solidFill>
                  <a:srgbClr val="000000"/>
                </a:solidFill>
              </a:rPr>
              <a:t>μπορείτε </a:t>
            </a:r>
            <a:r>
              <a:rPr lang="el-GR" altLang="el-GR" kern="0" dirty="0">
                <a:solidFill>
                  <a:srgbClr val="000000"/>
                </a:solidFill>
              </a:rPr>
              <a:t>να έχετε πίνακες δύο, τριών, τεσσάρων, και τα λοιπά διαστάσεων. Στη πράξη όμως σπάνια συναντούμε περιπτώσεις, στις οποίες η χρήση πινάκων που έχουν περισσότερες από </a:t>
            </a:r>
            <a:r>
              <a:rPr lang="el-GR" altLang="el-GR" kern="0" dirty="0" smtClean="0">
                <a:solidFill>
                  <a:srgbClr val="000000"/>
                </a:solidFill>
              </a:rPr>
              <a:t>τρεις </a:t>
            </a:r>
            <a:r>
              <a:rPr lang="el-GR" altLang="el-GR" kern="0" dirty="0">
                <a:solidFill>
                  <a:srgbClr val="000000"/>
                </a:solidFill>
              </a:rPr>
              <a:t>διαστάσεις.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12</a:t>
            </a:fld>
            <a:endParaRPr lang="el-GR" sz="1400" dirty="0">
              <a:solidFill>
                <a:schemeClr val="tx1"/>
              </a:solidFill>
            </a:endParaRPr>
          </a:p>
        </p:txBody>
      </p:sp>
    </p:spTree>
    <p:extLst>
      <p:ext uri="{BB962C8B-B14F-4D97-AF65-F5344CB8AC3E}">
        <p14:creationId xmlns:p14="http://schemas.microsoft.com/office/powerpoint/2010/main" val="1692114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Δισδιάστατοι πίνακες</a:t>
            </a:r>
            <a:endParaRPr lang="el-GR" dirty="0"/>
          </a:p>
        </p:txBody>
      </p:sp>
      <p:sp>
        <p:nvSpPr>
          <p:cNvPr id="3" name="Θέση περιεχομένου 1" descr="Τμήμα προγράμματος: Η αρχικοποίηση ενός δισδιάστατου πίνακα, ακολουθεί τη λογική ενός μονοδιάστατου: Τύπος, άνοιγμα κλείσιμο αγκύλης, άνοιγμα κλείσιμο αγκύλης, όνομα πίνακα = άγκιστρο, άγκιστρο, τιμή 1, κόμμα τιμή 2, κόμμα και ούτω καθεξής, έως τιμή n, κλείσιμο αγκίστρου,  κόμμα, άγκιστρο, τιμή 1, κόμμα τιμή 2, κόμμα και ούτω καθεξής, έως τιμή n, κλείσιμο αγκίστρου, κόμμα, και ούτω καθεξής, κλείσιμο αγκίστρου, ερωτηματικό. &#10;Παράδειγμα, int, άνοιγμα κλείσιμο αγκύλης, άνοιγμα κλείσιμο αγκύλης,  a 1 = new int, άνοιγμα κλείσιμο αγκύλης, άνοιγμα κλείσιμο αγκύλης, άγκιστρο, άγκιστρο, 1, κόμμα 2, κόμμα 3, κλείσιμο αγκίστρου, κόμμα, άγκιστρο, 4, κόμμα 5, κόμμα 6, κλείσιμο αγκίστρου, κλείσιμο αγκίστρου, ερωτηματικό. Enter, int, άνοιγμα κλείσιμο αγκύλης, άνοιγμα κλείσιμο αγκύλης, a 11 = new int, αγκύλη 3, κλείσιμο αγκύλης, αγκύλη 4, κλείσιμο ακύλης, ερωτηματικό.&#10;"/>
          <p:cNvSpPr>
            <a:spLocks noGrp="1"/>
          </p:cNvSpPr>
          <p:nvPr>
            <p:ph idx="1"/>
          </p:nvPr>
        </p:nvSpPr>
        <p:spPr/>
        <p:txBody>
          <a:bodyPr>
            <a:normAutofit/>
          </a:bodyPr>
          <a:lstStyle/>
          <a:p>
            <a:pPr lvl="0" eaLnBrk="0" fontAlgn="base" hangingPunct="0">
              <a:spcBef>
                <a:spcPts val="0"/>
              </a:spcBef>
              <a:spcAft>
                <a:spcPct val="0"/>
              </a:spcAft>
              <a:buClr>
                <a:srgbClr val="3333CC"/>
              </a:buClr>
              <a:buSzPct val="60000"/>
              <a:buFont typeface="Wingdings" pitchFamily="2" charset="2"/>
              <a:buChar char="n"/>
            </a:pPr>
            <a:r>
              <a:rPr lang="el-GR" altLang="el-GR" sz="2800" kern="0" dirty="0">
                <a:solidFill>
                  <a:srgbClr val="000000"/>
                </a:solidFill>
              </a:rPr>
              <a:t>Η</a:t>
            </a:r>
            <a:r>
              <a:rPr lang="el-GR" altLang="el-GR" sz="2800" kern="0" dirty="0" smtClean="0">
                <a:solidFill>
                  <a:srgbClr val="000000"/>
                </a:solidFill>
              </a:rPr>
              <a:t> </a:t>
            </a:r>
            <a:r>
              <a:rPr lang="el-GR" altLang="el-GR" sz="2800" kern="0" dirty="0">
                <a:solidFill>
                  <a:srgbClr val="000000"/>
                </a:solidFill>
              </a:rPr>
              <a:t>αρχικοποίηση ενός δισδιάστατου πίνακα, ακολουθεί τη λογική ενός </a:t>
            </a:r>
            <a:r>
              <a:rPr lang="el-GR" altLang="el-GR" sz="2800" kern="0" dirty="0" smtClean="0">
                <a:solidFill>
                  <a:srgbClr val="000000"/>
                </a:solidFill>
              </a:rPr>
              <a:t>μονοδιάστατου:</a:t>
            </a:r>
          </a:p>
          <a:p>
            <a:pPr marL="400050" lvl="1" indent="0" eaLnBrk="0" fontAlgn="base" hangingPunct="0">
              <a:spcBef>
                <a:spcPts val="0"/>
              </a:spcBef>
              <a:spcAft>
                <a:spcPct val="0"/>
              </a:spcAft>
              <a:buClr>
                <a:srgbClr val="3333CC"/>
              </a:buClr>
              <a:buSzPct val="60000"/>
              <a:buNone/>
            </a:pPr>
            <a:r>
              <a:rPr lang="el-GR" altLang="el-GR" sz="2400" kern="0" dirty="0" smtClean="0">
                <a:solidFill>
                  <a:srgbClr val="333399"/>
                </a:solidFill>
              </a:rPr>
              <a:t>τύπος</a:t>
            </a:r>
            <a:r>
              <a:rPr lang="el-GR" altLang="el-GR" sz="2400" kern="0" dirty="0">
                <a:solidFill>
                  <a:srgbClr val="000000"/>
                </a:solidFill>
              </a:rPr>
              <a:t>[ </a:t>
            </a:r>
            <a:r>
              <a:rPr lang="en-US" altLang="el-GR" sz="2400" kern="0" dirty="0">
                <a:solidFill>
                  <a:srgbClr val="000000"/>
                </a:solidFill>
              </a:rPr>
              <a:t>][</a:t>
            </a:r>
            <a:r>
              <a:rPr lang="el-GR" altLang="el-GR" sz="2400" kern="0" dirty="0">
                <a:solidFill>
                  <a:srgbClr val="000000"/>
                </a:solidFill>
              </a:rPr>
              <a:t> ] </a:t>
            </a:r>
            <a:r>
              <a:rPr lang="el-GR" altLang="el-GR" sz="2400" kern="0" dirty="0" err="1" smtClean="0">
                <a:solidFill>
                  <a:srgbClr val="000000"/>
                </a:solidFill>
              </a:rPr>
              <a:t>όνομα_πίνακα</a:t>
            </a:r>
            <a:r>
              <a:rPr lang="el-GR" altLang="el-GR" sz="2400" kern="0" dirty="0" smtClean="0">
                <a:solidFill>
                  <a:srgbClr val="000000"/>
                </a:solidFill>
              </a:rPr>
              <a:t> = {</a:t>
            </a:r>
          </a:p>
          <a:p>
            <a:pPr marL="3543300" lvl="8" indent="0" eaLnBrk="0" fontAlgn="base" hangingPunct="0">
              <a:spcBef>
                <a:spcPts val="0"/>
              </a:spcBef>
              <a:spcAft>
                <a:spcPct val="0"/>
              </a:spcAft>
              <a:buClr>
                <a:srgbClr val="3333CC"/>
              </a:buClr>
              <a:buSzPct val="60000"/>
              <a:buNone/>
            </a:pPr>
            <a:r>
              <a:rPr lang="el-GR" altLang="el-GR" sz="2400" kern="0" dirty="0" smtClean="0">
                <a:solidFill>
                  <a:srgbClr val="000000"/>
                </a:solidFill>
              </a:rPr>
              <a:t>{ τιμή1, τιμή2, ...,τιμή</a:t>
            </a:r>
            <a:r>
              <a:rPr lang="en-US" altLang="el-GR" sz="2400" kern="0" dirty="0" smtClean="0">
                <a:solidFill>
                  <a:srgbClr val="000000"/>
                </a:solidFill>
              </a:rPr>
              <a:t>N</a:t>
            </a:r>
            <a:r>
              <a:rPr lang="el-GR" altLang="el-GR" sz="2400" kern="0" dirty="0" smtClean="0">
                <a:solidFill>
                  <a:srgbClr val="000000"/>
                </a:solidFill>
              </a:rPr>
              <a:t> },</a:t>
            </a:r>
          </a:p>
          <a:p>
            <a:pPr marL="3543300" lvl="8" indent="0" eaLnBrk="0" fontAlgn="base" hangingPunct="0">
              <a:spcBef>
                <a:spcPts val="0"/>
              </a:spcBef>
              <a:spcAft>
                <a:spcPct val="0"/>
              </a:spcAft>
              <a:buClr>
                <a:srgbClr val="3333CC"/>
              </a:buClr>
              <a:buSzPct val="60000"/>
              <a:buNone/>
            </a:pPr>
            <a:r>
              <a:rPr lang="el-GR" altLang="el-GR" sz="2400" kern="0" dirty="0" smtClean="0">
                <a:solidFill>
                  <a:srgbClr val="000000"/>
                </a:solidFill>
              </a:rPr>
              <a:t>{ τιμή</a:t>
            </a:r>
            <a:r>
              <a:rPr lang="en-US" altLang="el-GR" sz="2400" kern="0" dirty="0" smtClean="0">
                <a:solidFill>
                  <a:srgbClr val="000000"/>
                </a:solidFill>
              </a:rPr>
              <a:t>1</a:t>
            </a:r>
            <a:r>
              <a:rPr lang="el-GR" altLang="el-GR" sz="2400" kern="0" dirty="0" smtClean="0">
                <a:solidFill>
                  <a:srgbClr val="000000"/>
                </a:solidFill>
              </a:rPr>
              <a:t>, τιμή</a:t>
            </a:r>
            <a:r>
              <a:rPr lang="en-US" altLang="el-GR" sz="2400" kern="0" dirty="0" smtClean="0">
                <a:solidFill>
                  <a:srgbClr val="000000"/>
                </a:solidFill>
              </a:rPr>
              <a:t>2</a:t>
            </a:r>
            <a:r>
              <a:rPr lang="el-GR" altLang="el-GR" sz="2400" kern="0" dirty="0" smtClean="0">
                <a:solidFill>
                  <a:srgbClr val="000000"/>
                </a:solidFill>
              </a:rPr>
              <a:t>, ...,τιμή</a:t>
            </a:r>
            <a:r>
              <a:rPr lang="en-US" altLang="el-GR" sz="2400" kern="0" dirty="0" smtClean="0">
                <a:solidFill>
                  <a:srgbClr val="000000"/>
                </a:solidFill>
              </a:rPr>
              <a:t>N</a:t>
            </a:r>
            <a:r>
              <a:rPr lang="el-GR" altLang="el-GR" sz="2400" kern="0" dirty="0" smtClean="0">
                <a:solidFill>
                  <a:srgbClr val="000000"/>
                </a:solidFill>
              </a:rPr>
              <a:t> },</a:t>
            </a:r>
          </a:p>
          <a:p>
            <a:pPr marL="3543300" lvl="8" indent="0" eaLnBrk="0" fontAlgn="base" hangingPunct="0">
              <a:spcBef>
                <a:spcPts val="0"/>
              </a:spcBef>
              <a:spcAft>
                <a:spcPct val="0"/>
              </a:spcAft>
              <a:buClr>
                <a:srgbClr val="3333CC"/>
              </a:buClr>
              <a:buSzPct val="60000"/>
              <a:buNone/>
            </a:pPr>
            <a:r>
              <a:rPr lang="el-GR" altLang="el-GR" sz="2400" kern="0" dirty="0" smtClean="0">
                <a:solidFill>
                  <a:srgbClr val="000000"/>
                </a:solidFill>
              </a:rPr>
              <a:t>...</a:t>
            </a:r>
          </a:p>
          <a:p>
            <a:pPr marL="3543300" lvl="8" indent="0" eaLnBrk="0" fontAlgn="base" hangingPunct="0">
              <a:spcBef>
                <a:spcPts val="0"/>
              </a:spcBef>
              <a:spcAft>
                <a:spcPct val="0"/>
              </a:spcAft>
              <a:buClr>
                <a:srgbClr val="3333CC"/>
              </a:buClr>
              <a:buSzPct val="60000"/>
              <a:buNone/>
            </a:pPr>
            <a:r>
              <a:rPr lang="el-GR" altLang="el-GR" sz="2400" kern="0" dirty="0" smtClean="0">
                <a:solidFill>
                  <a:srgbClr val="000000"/>
                </a:solidFill>
              </a:rPr>
              <a:t>τιμή</a:t>
            </a:r>
            <a:r>
              <a:rPr lang="en-US" altLang="el-GR" sz="2400" kern="0" dirty="0" smtClean="0">
                <a:solidFill>
                  <a:srgbClr val="000000"/>
                </a:solidFill>
              </a:rPr>
              <a:t>1</a:t>
            </a:r>
            <a:r>
              <a:rPr lang="el-GR" altLang="el-GR" sz="2400" kern="0" dirty="0" smtClean="0">
                <a:solidFill>
                  <a:srgbClr val="000000"/>
                </a:solidFill>
              </a:rPr>
              <a:t>, τιμή</a:t>
            </a:r>
            <a:r>
              <a:rPr lang="en-US" altLang="el-GR" sz="2400" kern="0" dirty="0">
                <a:solidFill>
                  <a:srgbClr val="000000"/>
                </a:solidFill>
              </a:rPr>
              <a:t>2</a:t>
            </a:r>
            <a:r>
              <a:rPr lang="el-GR" altLang="el-GR" sz="2400" kern="0" dirty="0" smtClean="0">
                <a:solidFill>
                  <a:srgbClr val="000000"/>
                </a:solidFill>
              </a:rPr>
              <a:t>, ...,τιμή</a:t>
            </a:r>
            <a:r>
              <a:rPr lang="en-US" altLang="el-GR" sz="2400" kern="0" dirty="0" smtClean="0">
                <a:solidFill>
                  <a:srgbClr val="000000"/>
                </a:solidFill>
              </a:rPr>
              <a:t>N</a:t>
            </a:r>
            <a:r>
              <a:rPr lang="el-GR" altLang="el-GR" sz="2400" kern="0" dirty="0" smtClean="0">
                <a:solidFill>
                  <a:srgbClr val="000000"/>
                </a:solidFill>
              </a:rPr>
              <a:t> },</a:t>
            </a:r>
          </a:p>
          <a:p>
            <a:pPr marL="3543300" lvl="8" indent="0" eaLnBrk="0" fontAlgn="base" hangingPunct="0">
              <a:spcBef>
                <a:spcPts val="0"/>
              </a:spcBef>
              <a:spcAft>
                <a:spcPct val="0"/>
              </a:spcAft>
              <a:buClr>
                <a:srgbClr val="3333CC"/>
              </a:buClr>
              <a:buSzPct val="60000"/>
              <a:buNone/>
            </a:pPr>
            <a:r>
              <a:rPr lang="el-GR" altLang="el-GR" sz="2400" kern="0" dirty="0" smtClean="0">
                <a:solidFill>
                  <a:srgbClr val="000000"/>
                </a:solidFill>
              </a:rPr>
              <a:t>}; </a:t>
            </a:r>
            <a:endParaRPr lang="el-GR" altLang="el-GR" sz="2400" kern="0" dirty="0">
              <a:solidFill>
                <a:srgbClr val="000000"/>
              </a:solidFill>
            </a:endParaRPr>
          </a:p>
          <a:p>
            <a:pPr lvl="0" eaLnBrk="0" fontAlgn="base" hangingPunct="0">
              <a:spcBef>
                <a:spcPts val="0"/>
              </a:spcBef>
              <a:spcAft>
                <a:spcPct val="0"/>
              </a:spcAft>
              <a:buClr>
                <a:srgbClr val="3333CC"/>
              </a:buClr>
              <a:buSzPct val="120000"/>
              <a:buFont typeface="Wingdings" panose="05000000000000000000" pitchFamily="2" charset="2"/>
              <a:buChar char="§"/>
            </a:pPr>
            <a:r>
              <a:rPr lang="el-GR" altLang="el-GR" sz="2800" kern="0" dirty="0" smtClean="0">
                <a:solidFill>
                  <a:srgbClr val="000000"/>
                </a:solidFill>
              </a:rPr>
              <a:t>Π.χ.</a:t>
            </a:r>
          </a:p>
          <a:p>
            <a:pPr marL="400050" lvl="1" indent="0" eaLnBrk="0" fontAlgn="base" hangingPunct="0">
              <a:spcBef>
                <a:spcPts val="0"/>
              </a:spcBef>
              <a:spcAft>
                <a:spcPct val="0"/>
              </a:spcAft>
              <a:buClr>
                <a:srgbClr val="3333CC"/>
              </a:buClr>
              <a:buSzPct val="120000"/>
              <a:buNone/>
            </a:pPr>
            <a:r>
              <a:rPr lang="en-US" altLang="el-GR" sz="2400" b="1" kern="0" dirty="0" err="1" smtClean="0">
                <a:solidFill>
                  <a:srgbClr val="003399"/>
                </a:solidFill>
                <a:cs typeface="Courier New" pitchFamily="49" charset="0"/>
              </a:rPr>
              <a:t>int</a:t>
            </a:r>
            <a:r>
              <a:rPr lang="en-US" altLang="el-GR" sz="2400" b="1" kern="0" dirty="0" smtClean="0">
                <a:solidFill>
                  <a:srgbClr val="000000"/>
                </a:solidFill>
                <a:cs typeface="Courier New" pitchFamily="49" charset="0"/>
              </a:rPr>
              <a:t>[][] a1 = </a:t>
            </a:r>
            <a:r>
              <a:rPr lang="en-US" altLang="el-GR" sz="2400" b="1" kern="0" dirty="0" smtClean="0">
                <a:solidFill>
                  <a:srgbClr val="003399"/>
                </a:solidFill>
                <a:cs typeface="Courier New" pitchFamily="49" charset="0"/>
              </a:rPr>
              <a:t>new </a:t>
            </a:r>
            <a:r>
              <a:rPr lang="en-US" altLang="el-GR" sz="2400" b="1" kern="0" dirty="0" err="1" smtClean="0">
                <a:solidFill>
                  <a:srgbClr val="003399"/>
                </a:solidFill>
                <a:cs typeface="Courier New" pitchFamily="49" charset="0"/>
              </a:rPr>
              <a:t>int</a:t>
            </a:r>
            <a:r>
              <a:rPr lang="en-US" altLang="el-GR" sz="2400" b="1" kern="0" dirty="0" smtClean="0">
                <a:solidFill>
                  <a:srgbClr val="000000"/>
                </a:solidFill>
                <a:cs typeface="Courier New" pitchFamily="49" charset="0"/>
              </a:rPr>
              <a:t>[][] { { 1, 2, 3 }, { 4, 5, 6 } };</a:t>
            </a:r>
          </a:p>
          <a:p>
            <a:pPr marL="400050" lvl="1" indent="0" eaLnBrk="0" fontAlgn="base" hangingPunct="0">
              <a:spcBef>
                <a:spcPts val="0"/>
              </a:spcBef>
              <a:spcAft>
                <a:spcPct val="0"/>
              </a:spcAft>
              <a:buClr>
                <a:srgbClr val="3333CC"/>
              </a:buClr>
              <a:buSzPct val="120000"/>
              <a:buNone/>
            </a:pPr>
            <a:r>
              <a:rPr lang="en-US" altLang="el-GR" sz="2400" b="1" kern="0" dirty="0" err="1" smtClean="0">
                <a:solidFill>
                  <a:srgbClr val="003399"/>
                </a:solidFill>
                <a:cs typeface="Courier New" pitchFamily="49" charset="0"/>
              </a:rPr>
              <a:t>int</a:t>
            </a:r>
            <a:r>
              <a:rPr lang="en-US" altLang="el-GR" sz="2400" b="1" kern="0" dirty="0" smtClean="0">
                <a:solidFill>
                  <a:srgbClr val="000000"/>
                </a:solidFill>
                <a:cs typeface="Courier New" pitchFamily="49" charset="0"/>
              </a:rPr>
              <a:t>[][] a11 = </a:t>
            </a:r>
            <a:r>
              <a:rPr lang="en-US" altLang="el-GR" sz="2400" b="1" kern="0" dirty="0" smtClean="0">
                <a:solidFill>
                  <a:srgbClr val="003399"/>
                </a:solidFill>
                <a:cs typeface="Courier New" pitchFamily="49" charset="0"/>
              </a:rPr>
              <a:t>new </a:t>
            </a:r>
            <a:r>
              <a:rPr lang="en-US" altLang="el-GR" sz="2400" b="1" kern="0" dirty="0" err="1" smtClean="0">
                <a:solidFill>
                  <a:srgbClr val="003399"/>
                </a:solidFill>
                <a:cs typeface="Courier New" pitchFamily="49" charset="0"/>
              </a:rPr>
              <a:t>int</a:t>
            </a:r>
            <a:r>
              <a:rPr lang="en-US" altLang="el-GR" sz="2400" b="1" kern="0" dirty="0" smtClean="0">
                <a:solidFill>
                  <a:srgbClr val="000000"/>
                </a:solidFill>
                <a:cs typeface="Courier New" pitchFamily="49" charset="0"/>
              </a:rPr>
              <a:t>[3][4];</a:t>
            </a:r>
            <a:endParaRPr lang="en-US" altLang="el-GR" sz="2400" b="1" kern="0" dirty="0" smtClean="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13</a:t>
            </a:fld>
            <a:endParaRPr lang="el-GR" sz="1400" dirty="0">
              <a:solidFill>
                <a:schemeClr val="tx1"/>
              </a:solidFill>
            </a:endParaRPr>
          </a:p>
        </p:txBody>
      </p:sp>
    </p:spTree>
    <p:extLst>
      <p:ext uri="{BB962C8B-B14F-4D97-AF65-F5344CB8AC3E}">
        <p14:creationId xmlns:p14="http://schemas.microsoft.com/office/powerpoint/2010/main" val="2768279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Παράδειγμα χρήσης </a:t>
            </a:r>
            <a:r>
              <a:rPr lang="el-GR" altLang="el-GR" b="1" dirty="0" smtClean="0"/>
              <a:t>πίνακα </a:t>
            </a:r>
            <a:r>
              <a:rPr lang="el-GR" altLang="el-GR" b="1" dirty="0"/>
              <a:t>δύο </a:t>
            </a:r>
            <a:r>
              <a:rPr lang="el-GR" altLang="el-GR" b="1" dirty="0" smtClean="0"/>
              <a:t>διαστάσεων</a:t>
            </a:r>
            <a:endParaRPr lang="el-GR" b="1" dirty="0"/>
          </a:p>
        </p:txBody>
      </p:sp>
      <p:sp>
        <p:nvSpPr>
          <p:cNvPr id="3" name="Θέση περιεχομένου 1" descr="Πρόγραμμα: Class array 2, άγκιστρο.  Enter, public static, void main, παρένθεση string, άνοιγμα κλείσιμο αγκύλης, args, κλείσιμο παρένθεσης, άγκιστρο. Enter, int marks, άνοιγμα κλείσιμο αγκύλης, άνοιγμα κλείσιμο αγκύλης, = new int, αγκύλη 3, κλείσιμο αγκύλης, αγκύλη10, κλείσιμο αγκύλης, ερωτηματικό. Enter, for, παρένθεση int i = 0, ερωτηματικό, i μικρότερο του marks.length, ερωτηματικό, i + +, κλείσιμο παρένθεσης, άγκιστρο. Enter, for, παρένθεση int j = 0, ερωτηματικό, j μικρότερο του marks αγκύλη i, κλείσιμο αγκύλης.length, ερωτηματικό, j + +, παρένθεση, άγκιστρο. Enter, marks αγκύλη i, κλείσιμο αγκύλης, αγκύλη j, κλείσιμο αγκύλης, = i * j, ερωτηματικό. Enter, system.out.print, παρένθεση, marks αγκύλη i, κλείσιμο αγκύλης, αγκύλη j, κλείσιμο αγκύλης, + εισαγωγικά κενό εισαγωγικά, κλείσιμο παρένθεσης, ερωτηματικό. Enter,  κλείσιμο αγκίστρου. Enter, system.out.print ln, άνοιγμα κλείσιμο παρένθεσης, ερωτηματικό. Enter, κλείσιμο αγκίστρου. Enter, κλείσιμο αγκίστρου. Enter, κλείσιμο αγκίστρου.&#10;"/>
          <p:cNvSpPr>
            <a:spLocks noGrp="1"/>
          </p:cNvSpPr>
          <p:nvPr>
            <p:ph idx="1"/>
            <p:custDataLst>
              <p:tags r:id="rId2"/>
            </p:custDataLst>
          </p:nvPr>
        </p:nvSpPr>
        <p:spPr>
          <a:xfrm>
            <a:off x="457200" y="1600200"/>
            <a:ext cx="8363272" cy="4525963"/>
          </a:xfrm>
        </p:spPr>
        <p:txBody>
          <a:bodyPr>
            <a:normAutofit/>
          </a:bodyPr>
          <a:lstStyle/>
          <a:p>
            <a:pPr lvl="0" fontAlgn="base">
              <a:lnSpc>
                <a:spcPct val="80000"/>
              </a:lnSpc>
              <a:spcAft>
                <a:spcPct val="0"/>
              </a:spcAft>
              <a:buClr>
                <a:srgbClr val="3333CC"/>
              </a:buClr>
              <a:buSzPct val="60000"/>
              <a:buNone/>
            </a:pPr>
            <a:r>
              <a:rPr lang="en-US" altLang="el-GR" sz="2400" b="1" kern="0" spc="300" dirty="0" smtClean="0">
                <a:solidFill>
                  <a:srgbClr val="0033CC"/>
                </a:solidFill>
                <a:cs typeface="Courier New" pitchFamily="49" charset="0"/>
              </a:rPr>
              <a:t>class</a:t>
            </a:r>
            <a:r>
              <a:rPr lang="en-US" altLang="el-GR" sz="2400" b="1" kern="0" spc="13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Array2</a:t>
            </a:r>
            <a:r>
              <a:rPr lang="en-US" altLang="el-GR" sz="2400" b="1" kern="0" spc="1300" dirty="0" smtClean="0">
                <a:solidFill>
                  <a:srgbClr val="000000"/>
                </a:solidFill>
                <a:cs typeface="Courier New" pitchFamily="49" charset="0"/>
              </a:rPr>
              <a:t> </a:t>
            </a:r>
            <a:r>
              <a:rPr lang="en-US" altLang="el-GR" sz="2400" b="1" kern="0" dirty="0" smtClean="0">
                <a:solidFill>
                  <a:srgbClr val="000000"/>
                </a:solidFill>
                <a:cs typeface="Courier New" pitchFamily="49" charset="0"/>
              </a:rPr>
              <a:t>{ </a:t>
            </a:r>
          </a:p>
          <a:p>
            <a:pPr lvl="1" fontAlgn="base">
              <a:lnSpc>
                <a:spcPct val="80000"/>
              </a:lnSpc>
              <a:spcAft>
                <a:spcPct val="0"/>
              </a:spcAft>
              <a:buClr>
                <a:srgbClr val="3333CC"/>
              </a:buClr>
              <a:buSzPct val="60000"/>
              <a:buNone/>
            </a:pPr>
            <a:r>
              <a:rPr lang="en-US" altLang="el-GR" sz="2400" b="1" kern="0" spc="300" dirty="0" smtClean="0">
                <a:solidFill>
                  <a:srgbClr val="0033CC"/>
                </a:solidFill>
                <a:cs typeface="Courier New" pitchFamily="49" charset="0"/>
              </a:rPr>
              <a:t>public</a:t>
            </a:r>
            <a:r>
              <a:rPr lang="en-US" altLang="el-GR" sz="2400" b="1" kern="0" spc="1300" dirty="0" smtClean="0">
                <a:solidFill>
                  <a:srgbClr val="0033CC"/>
                </a:solidFill>
                <a:cs typeface="Courier New" pitchFamily="49" charset="0"/>
              </a:rPr>
              <a:t> </a:t>
            </a:r>
            <a:r>
              <a:rPr lang="en-US" altLang="el-GR" sz="2400" b="1" kern="0" spc="300" dirty="0" smtClean="0">
                <a:solidFill>
                  <a:srgbClr val="0033CC"/>
                </a:solidFill>
                <a:cs typeface="Courier New" pitchFamily="49" charset="0"/>
              </a:rPr>
              <a:t>static</a:t>
            </a:r>
            <a:r>
              <a:rPr lang="en-US" altLang="el-GR" sz="2400" b="1" kern="0" spc="1300" dirty="0" smtClean="0">
                <a:solidFill>
                  <a:srgbClr val="0033CC"/>
                </a:solidFill>
                <a:cs typeface="Courier New" pitchFamily="49" charset="0"/>
              </a:rPr>
              <a:t> </a:t>
            </a:r>
            <a:r>
              <a:rPr lang="en-US" altLang="el-GR" sz="2400" b="1" kern="0" spc="300" dirty="0" smtClean="0">
                <a:solidFill>
                  <a:srgbClr val="0033CC"/>
                </a:solidFill>
                <a:cs typeface="Courier New" pitchFamily="49" charset="0"/>
              </a:rPr>
              <a:t>void</a:t>
            </a:r>
            <a:r>
              <a:rPr lang="en-US" altLang="el-GR" sz="2400" b="1" kern="0" spc="1300" dirty="0" smtClean="0">
                <a:solidFill>
                  <a:srgbClr val="0033CC"/>
                </a:solidFill>
                <a:cs typeface="Courier New" pitchFamily="49" charset="0"/>
              </a:rPr>
              <a:t> </a:t>
            </a:r>
            <a:r>
              <a:rPr lang="en-US" altLang="el-GR" sz="2400" b="1" kern="0" spc="300" dirty="0" smtClean="0">
                <a:solidFill>
                  <a:srgbClr val="000000"/>
                </a:solidFill>
                <a:cs typeface="Courier New" pitchFamily="49" charset="0"/>
              </a:rPr>
              <a:t>main(String[]</a:t>
            </a:r>
            <a:r>
              <a:rPr lang="en-US" altLang="el-GR" sz="2400" b="1" kern="0" spc="1300" dirty="0" smtClean="0">
                <a:solidFill>
                  <a:srgbClr val="000000"/>
                </a:solidFill>
                <a:cs typeface="Courier New" pitchFamily="49" charset="0"/>
              </a:rPr>
              <a:t> </a:t>
            </a:r>
            <a:r>
              <a:rPr lang="en-US" altLang="el-GR" sz="2400" b="1" kern="0" spc="300" dirty="0" err="1" smtClean="0">
                <a:solidFill>
                  <a:srgbClr val="000000"/>
                </a:solidFill>
                <a:cs typeface="Courier New" pitchFamily="49" charset="0"/>
              </a:rPr>
              <a:t>args</a:t>
            </a:r>
            <a:r>
              <a:rPr lang="en-US" altLang="el-GR" sz="2400" b="1" kern="0" spc="300" dirty="0" smtClean="0">
                <a:solidFill>
                  <a:srgbClr val="000000"/>
                </a:solidFill>
                <a:cs typeface="Courier New" pitchFamily="49" charset="0"/>
              </a:rPr>
              <a:t>)</a:t>
            </a:r>
            <a:r>
              <a:rPr lang="en-US" altLang="el-GR" sz="2400" b="1" kern="0" spc="1300" dirty="0" smtClean="0">
                <a:solidFill>
                  <a:srgbClr val="000000"/>
                </a:solidFill>
                <a:cs typeface="Courier New" pitchFamily="49" charset="0"/>
              </a:rPr>
              <a:t> </a:t>
            </a:r>
            <a:r>
              <a:rPr lang="en-US" altLang="el-GR" sz="2400" b="1" kern="0" spc="600" dirty="0" smtClean="0">
                <a:solidFill>
                  <a:srgbClr val="000000"/>
                </a:solidFill>
                <a:cs typeface="Courier New" pitchFamily="49" charset="0"/>
              </a:rPr>
              <a:t>{</a:t>
            </a:r>
            <a:endParaRPr lang="en-US" altLang="el-GR" sz="2400" b="1" kern="0" dirty="0" smtClean="0">
              <a:solidFill>
                <a:srgbClr val="000000"/>
              </a:solidFill>
              <a:cs typeface="Courier New" pitchFamily="49" charset="0"/>
            </a:endParaRPr>
          </a:p>
          <a:p>
            <a:pPr lvl="2" fontAlgn="base">
              <a:lnSpc>
                <a:spcPct val="80000"/>
              </a:lnSpc>
              <a:spcAft>
                <a:spcPct val="0"/>
              </a:spcAft>
              <a:buClr>
                <a:srgbClr val="3333CC"/>
              </a:buClr>
              <a:buSzPct val="60000"/>
              <a:buNone/>
              <a:tabLst>
                <a:tab pos="7270750" algn="l"/>
              </a:tabLst>
            </a:pPr>
            <a:r>
              <a:rPr lang="en-US" altLang="el-GR" b="1" kern="0" spc="300" dirty="0" err="1" smtClean="0">
                <a:solidFill>
                  <a:srgbClr val="0033CC"/>
                </a:solidFill>
                <a:cs typeface="Courier New" pitchFamily="49" charset="0"/>
              </a:rPr>
              <a:t>int</a:t>
            </a:r>
            <a:r>
              <a:rPr lang="en-US" altLang="el-GR" b="1" kern="0" spc="1300" dirty="0" smtClean="0">
                <a:solidFill>
                  <a:srgbClr val="000000"/>
                </a:solidFill>
                <a:cs typeface="Courier New" pitchFamily="49" charset="0"/>
              </a:rPr>
              <a:t> </a:t>
            </a:r>
            <a:r>
              <a:rPr lang="en-US" altLang="el-GR" b="1" kern="0" spc="300" dirty="0" smtClean="0">
                <a:solidFill>
                  <a:srgbClr val="000000"/>
                </a:solidFill>
                <a:cs typeface="Courier New" pitchFamily="49" charset="0"/>
              </a:rPr>
              <a:t>marks[</a:t>
            </a:r>
            <a:r>
              <a:rPr lang="en-US" altLang="el-GR" b="1" kern="0" spc="600" dirty="0" smtClean="0">
                <a:solidFill>
                  <a:srgbClr val="000000"/>
                </a:solidFill>
                <a:cs typeface="Courier New" pitchFamily="49" charset="0"/>
              </a:rPr>
              <a:t>][</a:t>
            </a:r>
            <a:r>
              <a:rPr lang="en-US" altLang="el-GR" b="1" kern="0" spc="300" dirty="0" smtClean="0">
                <a:solidFill>
                  <a:srgbClr val="000000"/>
                </a:solidFill>
                <a:cs typeface="Courier New" pitchFamily="49" charset="0"/>
              </a:rPr>
              <a:t>]</a:t>
            </a:r>
            <a:r>
              <a:rPr lang="en-US" altLang="el-GR" b="1" kern="0" spc="1300" dirty="0" smtClean="0">
                <a:solidFill>
                  <a:srgbClr val="000000"/>
                </a:solidFill>
                <a:cs typeface="Courier New" pitchFamily="49" charset="0"/>
              </a:rPr>
              <a:t> </a:t>
            </a:r>
            <a:r>
              <a:rPr lang="en-US" altLang="el-GR" b="1" kern="0" spc="300" dirty="0" smtClean="0">
                <a:solidFill>
                  <a:srgbClr val="000000"/>
                </a:solidFill>
                <a:cs typeface="Courier New" pitchFamily="49" charset="0"/>
              </a:rPr>
              <a:t>=</a:t>
            </a:r>
            <a:r>
              <a:rPr lang="en-US" altLang="el-GR" b="1" kern="0" spc="1300" dirty="0" smtClean="0">
                <a:solidFill>
                  <a:srgbClr val="000000"/>
                </a:solidFill>
                <a:cs typeface="Courier New" pitchFamily="49" charset="0"/>
              </a:rPr>
              <a:t> </a:t>
            </a:r>
            <a:r>
              <a:rPr lang="en-US" altLang="el-GR" b="1" kern="0" spc="300" dirty="0" smtClean="0">
                <a:solidFill>
                  <a:srgbClr val="0033CC"/>
                </a:solidFill>
                <a:cs typeface="Courier New" pitchFamily="49" charset="0"/>
              </a:rPr>
              <a:t>new</a:t>
            </a:r>
            <a:r>
              <a:rPr lang="en-US" altLang="el-GR" b="1" kern="0" spc="1300" dirty="0" smtClean="0">
                <a:solidFill>
                  <a:srgbClr val="000000"/>
                </a:solidFill>
                <a:cs typeface="Courier New" pitchFamily="49" charset="0"/>
              </a:rPr>
              <a:t> </a:t>
            </a:r>
            <a:r>
              <a:rPr lang="en-US" altLang="el-GR" b="1" kern="0" spc="300" dirty="0" err="1" smtClean="0">
                <a:solidFill>
                  <a:srgbClr val="0033CC"/>
                </a:solidFill>
                <a:cs typeface="Courier New" pitchFamily="49" charset="0"/>
              </a:rPr>
              <a:t>int</a:t>
            </a:r>
            <a:r>
              <a:rPr lang="en-US" altLang="el-GR" b="1" kern="0" spc="300" dirty="0" smtClean="0">
                <a:solidFill>
                  <a:srgbClr val="000000"/>
                </a:solidFill>
                <a:cs typeface="Courier New" pitchFamily="49" charset="0"/>
              </a:rPr>
              <a:t>[3</a:t>
            </a:r>
            <a:r>
              <a:rPr lang="en-US" altLang="el-GR" b="1" kern="0" spc="600" dirty="0" smtClean="0">
                <a:solidFill>
                  <a:srgbClr val="000000"/>
                </a:solidFill>
                <a:cs typeface="Courier New" pitchFamily="49" charset="0"/>
              </a:rPr>
              <a:t>][</a:t>
            </a:r>
            <a:r>
              <a:rPr lang="en-US" altLang="el-GR" b="1" kern="0" spc="300" dirty="0" smtClean="0">
                <a:solidFill>
                  <a:srgbClr val="000000"/>
                </a:solidFill>
                <a:cs typeface="Courier New" pitchFamily="49" charset="0"/>
              </a:rPr>
              <a:t>10];</a:t>
            </a:r>
          </a:p>
          <a:p>
            <a:pPr lvl="2" fontAlgn="base">
              <a:lnSpc>
                <a:spcPct val="80000"/>
              </a:lnSpc>
              <a:spcAft>
                <a:spcPct val="0"/>
              </a:spcAft>
              <a:buClr>
                <a:srgbClr val="3333CC"/>
              </a:buClr>
              <a:buSzPct val="60000"/>
              <a:buNone/>
            </a:pPr>
            <a:r>
              <a:rPr lang="en-US" altLang="el-GR" sz="2400" b="1" kern="0" spc="300" dirty="0" smtClean="0">
                <a:solidFill>
                  <a:srgbClr val="0033CC"/>
                </a:solidFill>
                <a:cs typeface="Courier New" pitchFamily="49" charset="0"/>
              </a:rPr>
              <a:t>for</a:t>
            </a:r>
            <a:r>
              <a:rPr lang="en-US" altLang="el-GR" sz="2400" b="1" kern="0" spc="13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300" dirty="0" err="1" smtClean="0">
                <a:solidFill>
                  <a:srgbClr val="0033CC"/>
                </a:solidFill>
                <a:cs typeface="Courier New" pitchFamily="49" charset="0"/>
              </a:rPr>
              <a:t>int</a:t>
            </a:r>
            <a:r>
              <a:rPr lang="en-US" altLang="el-GR" sz="2400" b="1" kern="0" spc="1300" dirty="0" smtClean="0">
                <a:solidFill>
                  <a:srgbClr val="000000"/>
                </a:solidFill>
                <a:cs typeface="Courier New" pitchFamily="49" charset="0"/>
              </a:rPr>
              <a:t> </a:t>
            </a:r>
            <a:r>
              <a:rPr lang="en-US" altLang="el-GR" sz="2400" b="1" kern="0" spc="300" dirty="0" err="1" smtClean="0">
                <a:solidFill>
                  <a:srgbClr val="000000"/>
                </a:solidFill>
                <a:cs typeface="Courier New" pitchFamily="49" charset="0"/>
              </a:rPr>
              <a:t>i</a:t>
            </a:r>
            <a:r>
              <a:rPr lang="en-US" altLang="el-GR" sz="2400" b="1" kern="0" spc="300" dirty="0" smtClean="0">
                <a:solidFill>
                  <a:srgbClr val="000000"/>
                </a:solidFill>
                <a:cs typeface="Courier New" pitchFamily="49" charset="0"/>
              </a:rPr>
              <a:t> = 0;</a:t>
            </a:r>
            <a:r>
              <a:rPr lang="en-US" altLang="el-GR" sz="2400" b="1" kern="0" spc="1300" dirty="0" smtClean="0">
                <a:solidFill>
                  <a:srgbClr val="000000"/>
                </a:solidFill>
                <a:cs typeface="Courier New" pitchFamily="49" charset="0"/>
              </a:rPr>
              <a:t> </a:t>
            </a:r>
            <a:r>
              <a:rPr lang="en-US" altLang="el-GR" sz="2400" b="1" kern="0" spc="300" dirty="0" err="1" smtClean="0">
                <a:solidFill>
                  <a:srgbClr val="000000"/>
                </a:solidFill>
                <a:cs typeface="Courier New" pitchFamily="49" charset="0"/>
              </a:rPr>
              <a:t>i</a:t>
            </a:r>
            <a:r>
              <a:rPr lang="en-US" altLang="el-GR" sz="2400" b="1" kern="0" spc="300" dirty="0" smtClean="0">
                <a:solidFill>
                  <a:srgbClr val="000000"/>
                </a:solidFill>
                <a:cs typeface="Courier New" pitchFamily="49" charset="0"/>
              </a:rPr>
              <a:t> &lt; </a:t>
            </a:r>
            <a:r>
              <a:rPr lang="en-US" altLang="el-GR" sz="2400" b="1" kern="0" spc="300" dirty="0" err="1" smtClean="0">
                <a:solidFill>
                  <a:srgbClr val="000000"/>
                </a:solidFill>
                <a:cs typeface="Courier New" pitchFamily="49" charset="0"/>
              </a:rPr>
              <a:t>marks.</a:t>
            </a:r>
            <a:r>
              <a:rPr lang="en-US" altLang="el-GR" sz="2400" b="1" kern="0" spc="300" dirty="0" err="1" smtClean="0">
                <a:solidFill>
                  <a:srgbClr val="006600"/>
                </a:solidFill>
                <a:cs typeface="Courier New" pitchFamily="49" charset="0"/>
              </a:rPr>
              <a:t>length</a:t>
            </a:r>
            <a:r>
              <a:rPr lang="en-US" altLang="el-GR" sz="2400" b="1" kern="0" spc="300" dirty="0" smtClean="0">
                <a:solidFill>
                  <a:srgbClr val="000000"/>
                </a:solidFill>
                <a:cs typeface="Courier New" pitchFamily="49" charset="0"/>
              </a:rPr>
              <a:t>;</a:t>
            </a:r>
            <a:r>
              <a:rPr lang="en-US" altLang="el-GR" sz="2400" b="1" kern="0" spc="1300" dirty="0" smtClean="0">
                <a:solidFill>
                  <a:srgbClr val="000000"/>
                </a:solidFill>
                <a:cs typeface="Courier New" pitchFamily="49" charset="0"/>
              </a:rPr>
              <a:t> </a:t>
            </a:r>
            <a:r>
              <a:rPr lang="en-US" altLang="el-GR" sz="2400" b="1" kern="0" spc="300" dirty="0" err="1" smtClean="0">
                <a:solidFill>
                  <a:srgbClr val="000000"/>
                </a:solidFill>
                <a:cs typeface="Courier New" pitchFamily="49" charset="0"/>
              </a:rPr>
              <a:t>i</a:t>
            </a:r>
            <a:r>
              <a:rPr lang="en-US" altLang="el-GR" sz="2400" b="1" kern="0" spc="300" dirty="0" smtClean="0">
                <a:solidFill>
                  <a:srgbClr val="000000"/>
                </a:solidFill>
                <a:cs typeface="Courier New" pitchFamily="49" charset="0"/>
              </a:rPr>
              <a:t>++)</a:t>
            </a:r>
            <a:r>
              <a:rPr lang="en-US" altLang="el-GR" sz="2400" b="1" kern="0" spc="13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endParaRPr lang="en-US" altLang="el-GR" b="1" kern="0" spc="300" dirty="0" smtClean="0">
              <a:solidFill>
                <a:srgbClr val="000000"/>
              </a:solidFill>
              <a:cs typeface="Courier New" pitchFamily="49" charset="0"/>
            </a:endParaRPr>
          </a:p>
          <a:p>
            <a:pPr lvl="3" fontAlgn="base">
              <a:lnSpc>
                <a:spcPct val="80000"/>
              </a:lnSpc>
              <a:spcAft>
                <a:spcPct val="0"/>
              </a:spcAft>
              <a:buClr>
                <a:srgbClr val="3333CC"/>
              </a:buClr>
              <a:buSzPct val="60000"/>
              <a:buNone/>
            </a:pPr>
            <a:r>
              <a:rPr lang="en-US" altLang="el-GR" sz="2400" b="1" kern="0" spc="300" dirty="0" smtClean="0">
                <a:solidFill>
                  <a:srgbClr val="0033CC"/>
                </a:solidFill>
                <a:cs typeface="Courier New" pitchFamily="49" charset="0"/>
              </a:rPr>
              <a:t>for</a:t>
            </a:r>
            <a:r>
              <a:rPr lang="en-US" altLang="el-GR" sz="2400" b="1" kern="0" spc="13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300" dirty="0" err="1" smtClean="0">
                <a:solidFill>
                  <a:srgbClr val="0033CC"/>
                </a:solidFill>
                <a:cs typeface="Courier New" pitchFamily="49" charset="0"/>
              </a:rPr>
              <a:t>int</a:t>
            </a:r>
            <a:r>
              <a:rPr lang="en-US" altLang="el-GR" sz="2400" b="1" kern="0" spc="13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j = 0;</a:t>
            </a:r>
            <a:r>
              <a:rPr lang="en-US" altLang="el-GR" sz="2400" b="1" kern="0" spc="13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j &lt; marks[</a:t>
            </a:r>
            <a:r>
              <a:rPr lang="en-US" altLang="el-GR" sz="2400" b="1" kern="0" spc="300" dirty="0" err="1" smtClean="0">
                <a:solidFill>
                  <a:srgbClr val="000000"/>
                </a:solidFill>
                <a:cs typeface="Courier New" pitchFamily="49" charset="0"/>
              </a:rPr>
              <a:t>i</a:t>
            </a:r>
            <a:r>
              <a:rPr lang="en-US" altLang="el-GR" sz="2400" b="1" kern="0" spc="300" dirty="0" smtClean="0">
                <a:solidFill>
                  <a:srgbClr val="000000"/>
                </a:solidFill>
                <a:cs typeface="Courier New" pitchFamily="49" charset="0"/>
              </a:rPr>
              <a:t>].</a:t>
            </a:r>
            <a:r>
              <a:rPr lang="en-US" altLang="el-GR" sz="2400" b="1" kern="0" spc="300" dirty="0" smtClean="0">
                <a:solidFill>
                  <a:srgbClr val="006600"/>
                </a:solidFill>
                <a:cs typeface="Courier New" pitchFamily="49" charset="0"/>
              </a:rPr>
              <a:t>length</a:t>
            </a:r>
            <a:r>
              <a:rPr lang="en-US" altLang="el-GR" sz="2400" b="1" kern="0" spc="300" dirty="0" smtClean="0">
                <a:solidFill>
                  <a:srgbClr val="000000"/>
                </a:solidFill>
                <a:cs typeface="Courier New" pitchFamily="49" charset="0"/>
              </a:rPr>
              <a:t>;</a:t>
            </a:r>
            <a:r>
              <a:rPr lang="en-US" altLang="el-GR" sz="2400" b="1" kern="0" spc="13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j++){</a:t>
            </a:r>
          </a:p>
          <a:p>
            <a:pPr lvl="4" fontAlgn="base">
              <a:lnSpc>
                <a:spcPct val="80000"/>
              </a:lnSpc>
              <a:spcAft>
                <a:spcPct val="0"/>
              </a:spcAft>
              <a:buClr>
                <a:srgbClr val="3333CC"/>
              </a:buClr>
              <a:buSzPct val="60000"/>
              <a:buNone/>
            </a:pPr>
            <a:r>
              <a:rPr lang="en-US" altLang="el-GR" sz="2400" b="1" kern="0" spc="300" dirty="0" smtClean="0">
                <a:solidFill>
                  <a:srgbClr val="000000"/>
                </a:solidFill>
                <a:cs typeface="Courier New" pitchFamily="49" charset="0"/>
              </a:rPr>
              <a:t>marks[</a:t>
            </a:r>
            <a:r>
              <a:rPr lang="en-US" altLang="el-GR" sz="2400" b="1" kern="0" spc="300" dirty="0" err="1" smtClean="0">
                <a:solidFill>
                  <a:srgbClr val="000000"/>
                </a:solidFill>
                <a:cs typeface="Courier New" pitchFamily="49" charset="0"/>
              </a:rPr>
              <a:t>i</a:t>
            </a:r>
            <a:r>
              <a:rPr lang="en-US" altLang="el-GR" sz="2400" b="1" kern="0" spc="600" dirty="0" smtClean="0">
                <a:solidFill>
                  <a:srgbClr val="000000"/>
                </a:solidFill>
                <a:cs typeface="Courier New" pitchFamily="49" charset="0"/>
              </a:rPr>
              <a:t>][</a:t>
            </a:r>
            <a:r>
              <a:rPr lang="en-US" altLang="el-GR" sz="2400" b="1" kern="0" spc="300" dirty="0" smtClean="0">
                <a:solidFill>
                  <a:srgbClr val="000000"/>
                </a:solidFill>
                <a:cs typeface="Courier New" pitchFamily="49" charset="0"/>
              </a:rPr>
              <a:t>j]</a:t>
            </a:r>
            <a:r>
              <a:rPr lang="en-US" altLang="el-GR" sz="2400" b="1" kern="0" spc="13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1300" dirty="0" smtClean="0">
                <a:solidFill>
                  <a:srgbClr val="000000"/>
                </a:solidFill>
                <a:cs typeface="Courier New" pitchFamily="49" charset="0"/>
              </a:rPr>
              <a:t> </a:t>
            </a:r>
            <a:r>
              <a:rPr lang="en-US" altLang="el-GR" sz="2400" b="1" kern="0" spc="300" dirty="0" err="1" smtClean="0">
                <a:solidFill>
                  <a:srgbClr val="000000"/>
                </a:solidFill>
                <a:cs typeface="Courier New" pitchFamily="49" charset="0"/>
              </a:rPr>
              <a:t>i</a:t>
            </a:r>
            <a:r>
              <a:rPr lang="en-US" altLang="el-GR" sz="2400" b="1" kern="0" spc="300" dirty="0" smtClean="0">
                <a:solidFill>
                  <a:srgbClr val="000000"/>
                </a:solidFill>
                <a:cs typeface="Courier New" pitchFamily="49" charset="0"/>
              </a:rPr>
              <a:t> * j;</a:t>
            </a:r>
          </a:p>
          <a:p>
            <a:pPr lvl="4" fontAlgn="base">
              <a:lnSpc>
                <a:spcPct val="80000"/>
              </a:lnSpc>
              <a:spcAft>
                <a:spcPct val="0"/>
              </a:spcAft>
              <a:buClr>
                <a:srgbClr val="3333CC"/>
              </a:buClr>
              <a:buSzPct val="60000"/>
              <a:buNone/>
            </a:pPr>
            <a:r>
              <a:rPr lang="en-US" altLang="el-GR" sz="2400" b="1" kern="0" spc="300" dirty="0" err="1" smtClean="0">
                <a:solidFill>
                  <a:srgbClr val="000000"/>
                </a:solidFill>
                <a:cs typeface="Courier New" pitchFamily="49" charset="0"/>
              </a:rPr>
              <a:t>System.</a:t>
            </a:r>
            <a:r>
              <a:rPr lang="en-US" altLang="el-GR" sz="2400" b="1" kern="0" spc="300" dirty="0" err="1" smtClean="0">
                <a:solidFill>
                  <a:srgbClr val="006600"/>
                </a:solidFill>
                <a:cs typeface="Courier New" pitchFamily="49" charset="0"/>
              </a:rPr>
              <a:t>out</a:t>
            </a:r>
            <a:r>
              <a:rPr lang="en-US" altLang="el-GR" sz="2400" b="1" kern="0" spc="300" dirty="0" err="1" smtClean="0">
                <a:solidFill>
                  <a:srgbClr val="000000"/>
                </a:solidFill>
                <a:cs typeface="Courier New" pitchFamily="49" charset="0"/>
              </a:rPr>
              <a:t>.print</a:t>
            </a:r>
            <a:r>
              <a:rPr lang="en-US" altLang="el-GR" sz="2400" b="1" kern="0" spc="300" dirty="0" smtClean="0">
                <a:solidFill>
                  <a:srgbClr val="000000"/>
                </a:solidFill>
                <a:cs typeface="Courier New" pitchFamily="49" charset="0"/>
              </a:rPr>
              <a:t> (marks[</a:t>
            </a:r>
            <a:r>
              <a:rPr lang="en-US" altLang="el-GR" sz="2400" b="1" kern="0" spc="300" dirty="0" err="1" smtClean="0">
                <a:solidFill>
                  <a:srgbClr val="000000"/>
                </a:solidFill>
                <a:cs typeface="Courier New" pitchFamily="49" charset="0"/>
              </a:rPr>
              <a:t>i</a:t>
            </a:r>
            <a:r>
              <a:rPr lang="en-US" altLang="el-GR" sz="2400" b="1" kern="0" spc="600" dirty="0" smtClean="0">
                <a:solidFill>
                  <a:srgbClr val="000000"/>
                </a:solidFill>
                <a:cs typeface="Courier New" pitchFamily="49" charset="0"/>
              </a:rPr>
              <a:t>][</a:t>
            </a:r>
            <a:r>
              <a:rPr lang="en-US" altLang="el-GR" sz="2400" b="1" kern="0" spc="300" dirty="0" smtClean="0">
                <a:solidFill>
                  <a:srgbClr val="000000"/>
                </a:solidFill>
                <a:cs typeface="Courier New" pitchFamily="49" charset="0"/>
              </a:rPr>
              <a:t>j]</a:t>
            </a:r>
            <a:r>
              <a:rPr lang="en-US" altLang="el-GR" sz="2400" b="1" kern="0" spc="13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1300" dirty="0" smtClean="0">
                <a:solidFill>
                  <a:srgbClr val="000000"/>
                </a:solidFill>
                <a:cs typeface="Courier New" pitchFamily="49" charset="0"/>
              </a:rPr>
              <a:t> </a:t>
            </a:r>
            <a:r>
              <a:rPr lang="en-US" altLang="el-GR" sz="2400" b="1" kern="0" spc="300" dirty="0" smtClean="0">
                <a:solidFill>
                  <a:srgbClr val="663300"/>
                </a:solidFill>
                <a:cs typeface="Courier New" pitchFamily="49" charset="0"/>
              </a:rPr>
              <a:t>"</a:t>
            </a:r>
            <a:r>
              <a:rPr lang="en-US" altLang="el-GR" sz="2400" b="1" kern="0" spc="1300" dirty="0" smtClean="0">
                <a:solidFill>
                  <a:srgbClr val="CE7B00"/>
                </a:solidFill>
                <a:cs typeface="Courier New" pitchFamily="49" charset="0"/>
              </a:rPr>
              <a:t> </a:t>
            </a:r>
            <a:r>
              <a:rPr lang="en-US" altLang="el-GR" sz="2400" b="1" kern="0" spc="300" dirty="0" smtClean="0">
                <a:solidFill>
                  <a:srgbClr val="663300"/>
                </a:solidFill>
                <a:cs typeface="Courier New" pitchFamily="49" charset="0"/>
              </a:rPr>
              <a:t>"</a:t>
            </a:r>
            <a:r>
              <a:rPr lang="en-US" altLang="el-GR" sz="2400" b="1" kern="0" spc="300" dirty="0" smtClean="0">
                <a:solidFill>
                  <a:srgbClr val="000000"/>
                </a:solidFill>
                <a:cs typeface="Courier New" pitchFamily="49" charset="0"/>
              </a:rPr>
              <a:t>);</a:t>
            </a:r>
          </a:p>
          <a:p>
            <a:pPr lvl="3" fontAlgn="base">
              <a:lnSpc>
                <a:spcPct val="80000"/>
              </a:lnSpc>
              <a:spcAft>
                <a:spcPct val="0"/>
              </a:spcAft>
              <a:buClr>
                <a:srgbClr val="3333CC"/>
              </a:buClr>
              <a:buSzPct val="60000"/>
              <a:buNone/>
            </a:pPr>
            <a:r>
              <a:rPr lang="en-US" altLang="el-GR" sz="2400" b="1" kern="0" dirty="0" smtClean="0">
                <a:solidFill>
                  <a:srgbClr val="000000"/>
                </a:solidFill>
                <a:cs typeface="Courier New" pitchFamily="49" charset="0"/>
              </a:rPr>
              <a:t>}</a:t>
            </a:r>
          </a:p>
          <a:p>
            <a:pPr lvl="3" fontAlgn="base">
              <a:lnSpc>
                <a:spcPct val="80000"/>
              </a:lnSpc>
              <a:spcAft>
                <a:spcPct val="0"/>
              </a:spcAft>
              <a:buClr>
                <a:srgbClr val="3333CC"/>
              </a:buClr>
              <a:buSzPct val="60000"/>
              <a:buNone/>
            </a:pPr>
            <a:r>
              <a:rPr lang="en-US" altLang="el-GR" sz="2400" b="1" kern="0" spc="300" dirty="0" err="1" smtClean="0">
                <a:solidFill>
                  <a:srgbClr val="000000"/>
                </a:solidFill>
                <a:cs typeface="Courier New" pitchFamily="49" charset="0"/>
              </a:rPr>
              <a:t>System.</a:t>
            </a:r>
            <a:r>
              <a:rPr lang="en-US" altLang="el-GR" sz="2400" b="1" kern="0" spc="300" dirty="0" err="1" smtClean="0">
                <a:solidFill>
                  <a:srgbClr val="006600"/>
                </a:solidFill>
                <a:cs typeface="Courier New" pitchFamily="49" charset="0"/>
              </a:rPr>
              <a:t>out</a:t>
            </a:r>
            <a:r>
              <a:rPr lang="en-US" altLang="el-GR" sz="2400" b="1" kern="0" spc="300" dirty="0" err="1" smtClean="0">
                <a:solidFill>
                  <a:srgbClr val="000000"/>
                </a:solidFill>
                <a:cs typeface="Courier New" pitchFamily="49" charset="0"/>
              </a:rPr>
              <a:t>.println</a:t>
            </a:r>
            <a:r>
              <a:rPr lang="en-US" altLang="el-GR" sz="2400" b="1" kern="0" spc="300" dirty="0" smtClean="0">
                <a:solidFill>
                  <a:srgbClr val="000000"/>
                </a:solidFill>
                <a:cs typeface="Courier New" pitchFamily="49" charset="0"/>
              </a:rPr>
              <a:t> ();</a:t>
            </a:r>
          </a:p>
          <a:p>
            <a:pPr lvl="2" fontAlgn="base">
              <a:lnSpc>
                <a:spcPct val="80000"/>
              </a:lnSpc>
              <a:spcAft>
                <a:spcPct val="0"/>
              </a:spcAft>
              <a:buClr>
                <a:srgbClr val="3333CC"/>
              </a:buClr>
              <a:buSzPct val="60000"/>
              <a:buNone/>
            </a:pPr>
            <a:r>
              <a:rPr lang="en-US" altLang="el-GR" b="1" kern="0" dirty="0" smtClean="0">
                <a:solidFill>
                  <a:srgbClr val="000000"/>
                </a:solidFill>
                <a:cs typeface="Courier New" pitchFamily="49" charset="0"/>
              </a:rPr>
              <a:t>}</a:t>
            </a:r>
          </a:p>
          <a:p>
            <a:pPr lvl="1" fontAlgn="base">
              <a:lnSpc>
                <a:spcPct val="80000"/>
              </a:lnSpc>
              <a:spcAft>
                <a:spcPct val="0"/>
              </a:spcAft>
              <a:buClr>
                <a:srgbClr val="3333CC"/>
              </a:buClr>
              <a:buSzPct val="60000"/>
              <a:buNone/>
            </a:pPr>
            <a:r>
              <a:rPr lang="en-US" altLang="el-GR" sz="2400" b="1" kern="0" dirty="0" smtClean="0">
                <a:solidFill>
                  <a:srgbClr val="000000"/>
                </a:solidFill>
                <a:cs typeface="Courier New" pitchFamily="49" charset="0"/>
              </a:rPr>
              <a:t>}</a:t>
            </a:r>
          </a:p>
          <a:p>
            <a:pPr fontAlgn="base">
              <a:lnSpc>
                <a:spcPct val="80000"/>
              </a:lnSpc>
              <a:spcAft>
                <a:spcPct val="0"/>
              </a:spcAft>
              <a:buClr>
                <a:srgbClr val="3333CC"/>
              </a:buClr>
              <a:buSzPct val="60000"/>
              <a:buNone/>
            </a:pPr>
            <a:r>
              <a:rPr lang="en-US" altLang="el-GR" sz="2400" b="1" kern="0" dirty="0" smtClean="0">
                <a:solidFill>
                  <a:srgbClr val="000000"/>
                </a:solidFill>
                <a:cs typeface="Courier New" pitchFamily="49" charset="0"/>
              </a:rPr>
              <a:t>} </a:t>
            </a:r>
            <a:endParaRPr lang="en-US" altLang="el-GR" sz="2400" b="1" kern="0" dirty="0">
              <a:solidFill>
                <a:srgbClr val="000000"/>
              </a:solidFill>
              <a:cs typeface="Courier New" pitchFamily="49" charset="0"/>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14</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171190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Ακανόνιστοι π</a:t>
            </a:r>
            <a:r>
              <a:rPr lang="el-GR" altLang="el-GR" b="1" dirty="0" smtClean="0"/>
              <a:t>ίνακες</a:t>
            </a:r>
            <a:endParaRPr lang="el-GR" b="1" dirty="0"/>
          </a:p>
        </p:txBody>
      </p:sp>
      <p:sp>
        <p:nvSpPr>
          <p:cNvPr id="5" name="Θέση περιεχομένου 1"/>
          <p:cNvSpPr txBox="1"/>
          <p:nvPr/>
        </p:nvSpPr>
        <p:spPr>
          <a:xfrm>
            <a:off x="395536" y="1772816"/>
            <a:ext cx="8208912" cy="1089529"/>
          </a:xfrm>
          <a:prstGeom prst="rect">
            <a:avLst/>
          </a:prstGeom>
          <a:noFill/>
        </p:spPr>
        <p:txBody>
          <a:bodyPr wrap="square" rtlCol="0">
            <a:spAutoFit/>
          </a:bodyPr>
          <a:lstStyle/>
          <a:p>
            <a:pPr marL="342900" lvl="0" indent="-342900" eaLnBrk="0" fontAlgn="base" hangingPunct="0">
              <a:lnSpc>
                <a:spcPct val="90000"/>
              </a:lnSpc>
              <a:spcAft>
                <a:spcPts val="2400"/>
              </a:spcAft>
              <a:buClr>
                <a:srgbClr val="3333CC"/>
              </a:buClr>
              <a:buSzPct val="120000"/>
              <a:buFont typeface="Wingdings" panose="05000000000000000000" pitchFamily="2" charset="2"/>
              <a:buChar char="§"/>
            </a:pPr>
            <a:r>
              <a:rPr lang="el-GR" altLang="el-GR" sz="2400" kern="0" dirty="0">
                <a:solidFill>
                  <a:srgbClr val="000000"/>
                </a:solidFill>
              </a:rPr>
              <a:t>Η </a:t>
            </a:r>
            <a:r>
              <a:rPr lang="en-US" altLang="el-GR" sz="2400" kern="0" dirty="0">
                <a:solidFill>
                  <a:srgbClr val="000000"/>
                </a:solidFill>
              </a:rPr>
              <a:t>Java </a:t>
            </a:r>
            <a:r>
              <a:rPr lang="el-GR" altLang="el-GR" sz="2400" kern="0" dirty="0">
                <a:solidFill>
                  <a:srgbClr val="000000"/>
                </a:solidFill>
              </a:rPr>
              <a:t>επιτρέπει τη δήλωση και χρήση ενός πίνακα πινάκων, δηλαδή ενός πίνακα, του οποίου </a:t>
            </a:r>
            <a:r>
              <a:rPr lang="el-GR" altLang="el-GR" sz="2400" u="sng" kern="0" dirty="0">
                <a:solidFill>
                  <a:srgbClr val="000000"/>
                </a:solidFill>
              </a:rPr>
              <a:t>το μήκος κάθε γραμμής δεν είναι ίδιο</a:t>
            </a:r>
            <a:r>
              <a:rPr lang="el-GR" altLang="el-GR" sz="2400" kern="0" dirty="0">
                <a:solidFill>
                  <a:srgbClr val="000000"/>
                </a:solidFill>
              </a:rPr>
              <a:t>. Η γενική μορφή δήλωσης είναι η εξής:</a:t>
            </a:r>
            <a:endParaRPr lang="en-US" altLang="el-GR" sz="2400" kern="0" dirty="0">
              <a:solidFill>
                <a:srgbClr val="000000"/>
              </a:solidFill>
            </a:endParaRPr>
          </a:p>
        </p:txBody>
      </p:sp>
      <p:sp>
        <p:nvSpPr>
          <p:cNvPr id="7" name="Θέση περιεχομένου 2" descr="Τμήμα προγράμματος: Τύπος, άνοιγμα κλείσιμο αγκύλης, άνοιγμα κλείσιμο αγκύλης, όνομα πίνακα, = new τύπος, αγκύλη μέγεθος, κλείσιμο αγκύλης, άνοιγμα κλείσιμο αγκύλης, ερωτηματικό.&#10;Το μέγεθος καθορίζει τον αριθμό των γραμμών. Το μήκος κάθε σειράς δεν έχει καθοριστεί, θα γίνει μεμονωμένα, πχ: Int, άνοιγμα κλείσιμο αγκύλης, άνοιγμα κλείσιμο αγκύλης, x = new int, αγκύλη 3, κλείσιμο αγκύλης, άνοιγμα κλείσιμο αγκύλης, ερωτηματικό. Enter, x, αγκύλη 0, κλείσιμο αγκύλης, = new int, αγκύλη 3, κλείσιμο αγκύλης, ερωτηματικό. Enter, x, αγκύλη 1, κλείσιμο αγκύλης, = new int, αγκύλη 2, κλείσιμο αγκύλης, ερωτηματικό. Enter, x, αγκύλη 2, κλείσιμο αγκύλης, = new int, αγκύλη 4, κλείσιμο αγκύλης, ερωτηματικό.&#10;"/>
          <p:cNvSpPr>
            <a:spLocks noGrp="1"/>
          </p:cNvSpPr>
          <p:nvPr>
            <p:ph idx="1"/>
          </p:nvPr>
        </p:nvSpPr>
        <p:spPr>
          <a:xfrm>
            <a:off x="395536" y="2924944"/>
            <a:ext cx="8208912" cy="3052936"/>
          </a:xfrm>
        </p:spPr>
        <p:txBody>
          <a:bodyPr>
            <a:normAutofit/>
          </a:bodyPr>
          <a:lstStyle/>
          <a:p>
            <a:pPr lvl="0" eaLnBrk="0" fontAlgn="base" hangingPunct="0">
              <a:lnSpc>
                <a:spcPct val="90000"/>
              </a:lnSpc>
              <a:spcBef>
                <a:spcPts val="0"/>
              </a:spcBef>
              <a:spcAft>
                <a:spcPts val="2400"/>
              </a:spcAft>
              <a:buClr>
                <a:srgbClr val="3333CC"/>
              </a:buClr>
              <a:buSzPct val="60000"/>
              <a:buNone/>
            </a:pPr>
            <a:r>
              <a:rPr lang="el-GR" altLang="el-GR" sz="2200" b="1" kern="0" dirty="0">
                <a:solidFill>
                  <a:srgbClr val="000000"/>
                </a:solidFill>
              </a:rPr>
              <a:t>	</a:t>
            </a:r>
            <a:r>
              <a:rPr lang="el-GR" altLang="el-GR" sz="2400" b="1" kern="0" spc="200" dirty="0">
                <a:solidFill>
                  <a:srgbClr val="0033CC"/>
                </a:solidFill>
                <a:cs typeface="Courier New" pitchFamily="49" charset="0"/>
              </a:rPr>
              <a:t>τύπος</a:t>
            </a:r>
            <a:r>
              <a:rPr lang="el-GR" altLang="el-GR" sz="2400" b="1" kern="0" spc="200" dirty="0">
                <a:solidFill>
                  <a:srgbClr val="000000"/>
                </a:solidFill>
                <a:cs typeface="Courier New" pitchFamily="49" charset="0"/>
              </a:rPr>
              <a:t>[][]</a:t>
            </a:r>
            <a:r>
              <a:rPr lang="el-GR" altLang="el-GR" sz="2400" b="1" kern="0" spc="300" dirty="0">
                <a:solidFill>
                  <a:srgbClr val="000000"/>
                </a:solidFill>
                <a:cs typeface="Courier New" pitchFamily="49" charset="0"/>
              </a:rPr>
              <a:t> </a:t>
            </a:r>
            <a:r>
              <a:rPr lang="el-GR" altLang="el-GR" sz="2400" b="1" kern="0" spc="200" dirty="0" err="1">
                <a:solidFill>
                  <a:srgbClr val="000000"/>
                </a:solidFill>
                <a:cs typeface="Courier New" pitchFamily="49" charset="0"/>
              </a:rPr>
              <a:t>όνομα_πίνακα</a:t>
            </a:r>
            <a:r>
              <a:rPr lang="el-GR" altLang="el-GR" sz="2400" b="1" kern="0" spc="300" dirty="0">
                <a:solidFill>
                  <a:srgbClr val="000000"/>
                </a:solidFill>
                <a:cs typeface="Courier New" pitchFamily="49" charset="0"/>
              </a:rPr>
              <a:t> = </a:t>
            </a:r>
            <a:r>
              <a:rPr lang="en-US" altLang="el-GR" sz="2400" b="1" kern="0" spc="200" dirty="0" smtClean="0">
                <a:solidFill>
                  <a:srgbClr val="0033CC"/>
                </a:solidFill>
                <a:cs typeface="Courier New" pitchFamily="49" charset="0"/>
              </a:rPr>
              <a:t>new</a:t>
            </a:r>
            <a:r>
              <a:rPr lang="en-US" altLang="el-GR" sz="2400" b="1" kern="0" spc="300" dirty="0" smtClean="0">
                <a:solidFill>
                  <a:srgbClr val="333399"/>
                </a:solidFill>
                <a:cs typeface="Courier New" pitchFamily="49" charset="0"/>
              </a:rPr>
              <a:t> </a:t>
            </a:r>
            <a:r>
              <a:rPr lang="el-GR" altLang="el-GR" sz="2400" b="1" kern="0" spc="200" dirty="0" err="1" smtClean="0">
                <a:solidFill>
                  <a:srgbClr val="0033CC"/>
                </a:solidFill>
                <a:cs typeface="Courier New" pitchFamily="49" charset="0"/>
              </a:rPr>
              <a:t>τύπος</a:t>
            </a:r>
            <a:r>
              <a:rPr lang="el-GR" altLang="el-GR" sz="2400" b="1" kern="0" spc="200" dirty="0" err="1" smtClean="0">
                <a:solidFill>
                  <a:srgbClr val="000000"/>
                </a:solidFill>
                <a:cs typeface="Courier New" pitchFamily="49" charset="0"/>
              </a:rPr>
              <a:t>[μέγεθος</a:t>
            </a:r>
            <a:r>
              <a:rPr lang="el-GR" altLang="el-GR" sz="2400" b="1" kern="0" spc="200" dirty="0" smtClean="0">
                <a:solidFill>
                  <a:srgbClr val="000000"/>
                </a:solidFill>
                <a:cs typeface="Courier New" pitchFamily="49" charset="0"/>
              </a:rPr>
              <a:t>][];</a:t>
            </a:r>
            <a:endParaRPr lang="en-US" altLang="el-GR" sz="2400" kern="0" spc="200" dirty="0">
              <a:solidFill>
                <a:srgbClr val="000000"/>
              </a:solidFill>
            </a:endParaRPr>
          </a:p>
          <a:p>
            <a:pPr lvl="0" eaLnBrk="0" fontAlgn="base" hangingPunct="0">
              <a:lnSpc>
                <a:spcPct val="90000"/>
              </a:lnSpc>
              <a:spcBef>
                <a:spcPts val="0"/>
              </a:spcBef>
              <a:spcAft>
                <a:spcPts val="2400"/>
              </a:spcAft>
              <a:buClr>
                <a:srgbClr val="3333CC"/>
              </a:buClr>
              <a:buSzPct val="120000"/>
              <a:buFont typeface="Wingdings" panose="05000000000000000000" pitchFamily="2" charset="2"/>
              <a:buChar char="§"/>
            </a:pPr>
            <a:r>
              <a:rPr lang="el-GR" altLang="el-GR" sz="2400" kern="0" dirty="0">
                <a:solidFill>
                  <a:srgbClr val="000000"/>
                </a:solidFill>
              </a:rPr>
              <a:t>Το μέγεθος καθορίζει τον αριθμό των γραμμών. Το μήκος κάθε σειράς δεν έχει καθοριστεί, θα γίνει μεμονωμένα, πχ</a:t>
            </a:r>
            <a:r>
              <a:rPr lang="el-GR" altLang="el-GR" sz="2400" kern="0" dirty="0" smtClean="0">
                <a:solidFill>
                  <a:srgbClr val="000000"/>
                </a:solidFill>
              </a:rPr>
              <a:t>:</a:t>
            </a:r>
            <a:endParaRPr lang="en-US" altLang="el-GR" sz="2400" kern="0" dirty="0">
              <a:solidFill>
                <a:srgbClr val="000000"/>
              </a:solidFill>
            </a:endParaRPr>
          </a:p>
          <a:p>
            <a:pPr lvl="0" eaLnBrk="0" fontAlgn="base" hangingPunct="0">
              <a:lnSpc>
                <a:spcPct val="90000"/>
              </a:lnSpc>
              <a:spcBef>
                <a:spcPts val="0"/>
              </a:spcBef>
              <a:spcAft>
                <a:spcPct val="0"/>
              </a:spcAft>
              <a:buClr>
                <a:srgbClr val="3333CC"/>
              </a:buClr>
              <a:buSzPct val="60000"/>
              <a:buNone/>
            </a:pPr>
            <a:r>
              <a:rPr lang="en-US" altLang="el-GR" sz="2400" kern="0" spc="300" dirty="0" smtClean="0">
                <a:solidFill>
                  <a:srgbClr val="000000"/>
                </a:solidFill>
              </a:rPr>
              <a:t>	</a:t>
            </a: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x</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33CC"/>
                </a:solidFill>
                <a:cs typeface="Courier New" pitchFamily="49" charset="0"/>
              </a:rPr>
              <a:t>new</a:t>
            </a:r>
            <a:r>
              <a:rPr lang="en-US" altLang="el-GR" sz="2400" b="1" kern="0" spc="600" dirty="0" smtClean="0">
                <a:solidFill>
                  <a:srgbClr val="333399"/>
                </a:solidFill>
                <a:cs typeface="Courier New" pitchFamily="49" charset="0"/>
              </a:rPr>
              <a:t> </a:t>
            </a: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[3][];</a:t>
            </a:r>
          </a:p>
          <a:p>
            <a:pPr lvl="0" eaLnBrk="0" fontAlgn="base" hangingPunct="0">
              <a:lnSpc>
                <a:spcPct val="90000"/>
              </a:lnSpc>
              <a:spcBef>
                <a:spcPts val="0"/>
              </a:spcBef>
              <a:spcAft>
                <a:spcPct val="0"/>
              </a:spcAft>
              <a:buClr>
                <a:srgbClr val="3333CC"/>
              </a:buClr>
              <a:buSzPct val="60000"/>
              <a:buNone/>
            </a:pPr>
            <a:r>
              <a:rPr lang="en-US" altLang="el-GR" sz="2400" b="1" kern="0" spc="300" dirty="0" smtClean="0">
                <a:solidFill>
                  <a:srgbClr val="000000"/>
                </a:solidFill>
                <a:cs typeface="Courier New" pitchFamily="49" charset="0"/>
              </a:rPr>
              <a:t>	x[0]</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33CC"/>
                </a:solidFill>
                <a:cs typeface="Courier New" pitchFamily="49" charset="0"/>
              </a:rPr>
              <a:t>new</a:t>
            </a:r>
            <a:r>
              <a:rPr lang="en-US" altLang="el-GR" sz="2400" b="1" kern="0" spc="600" dirty="0" smtClean="0">
                <a:solidFill>
                  <a:srgbClr val="000000"/>
                </a:solidFill>
                <a:cs typeface="Courier New" pitchFamily="49" charset="0"/>
              </a:rPr>
              <a:t> </a:t>
            </a: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[3];</a:t>
            </a:r>
          </a:p>
          <a:p>
            <a:pPr lvl="0" eaLnBrk="0" fontAlgn="base" hangingPunct="0">
              <a:lnSpc>
                <a:spcPct val="90000"/>
              </a:lnSpc>
              <a:spcBef>
                <a:spcPts val="0"/>
              </a:spcBef>
              <a:spcAft>
                <a:spcPct val="0"/>
              </a:spcAft>
              <a:buClr>
                <a:srgbClr val="3333CC"/>
              </a:buClr>
              <a:buSzPct val="60000"/>
              <a:buNone/>
            </a:pPr>
            <a:r>
              <a:rPr lang="en-US" altLang="el-GR" sz="2400" b="1" kern="0" spc="300" dirty="0" smtClean="0">
                <a:solidFill>
                  <a:srgbClr val="000000"/>
                </a:solidFill>
                <a:cs typeface="Courier New" pitchFamily="49" charset="0"/>
              </a:rPr>
              <a:t>	x[1]</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33CC"/>
                </a:solidFill>
                <a:cs typeface="Courier New" pitchFamily="49" charset="0"/>
              </a:rPr>
              <a:t>new</a:t>
            </a:r>
            <a:r>
              <a:rPr lang="en-US" altLang="el-GR" sz="2400" b="1" kern="0" spc="600" dirty="0" smtClean="0">
                <a:solidFill>
                  <a:srgbClr val="333399"/>
                </a:solidFill>
                <a:cs typeface="Courier New" pitchFamily="49" charset="0"/>
              </a:rPr>
              <a:t> </a:t>
            </a: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[2];</a:t>
            </a:r>
          </a:p>
          <a:p>
            <a:pPr lvl="0" eaLnBrk="0" fontAlgn="base" hangingPunct="0">
              <a:lnSpc>
                <a:spcPct val="90000"/>
              </a:lnSpc>
              <a:spcBef>
                <a:spcPts val="0"/>
              </a:spcBef>
              <a:spcAft>
                <a:spcPct val="0"/>
              </a:spcAft>
              <a:buClr>
                <a:srgbClr val="3333CC"/>
              </a:buClr>
              <a:buSzPct val="60000"/>
              <a:buNone/>
            </a:pPr>
            <a:r>
              <a:rPr lang="en-US" altLang="el-GR" sz="2400" b="1" kern="0" spc="300" dirty="0" smtClean="0">
                <a:solidFill>
                  <a:srgbClr val="000000"/>
                </a:solidFill>
                <a:cs typeface="Courier New" pitchFamily="49" charset="0"/>
              </a:rPr>
              <a:t>	x[2]</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33CC"/>
                </a:solidFill>
                <a:cs typeface="Courier New" pitchFamily="49" charset="0"/>
              </a:rPr>
              <a:t>new</a:t>
            </a:r>
            <a:r>
              <a:rPr lang="en-US" altLang="el-GR" sz="2400" b="1" kern="0" spc="600" dirty="0" smtClean="0">
                <a:solidFill>
                  <a:srgbClr val="333399"/>
                </a:solidFill>
                <a:cs typeface="Courier New" pitchFamily="49" charset="0"/>
              </a:rPr>
              <a:t> </a:t>
            </a: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[4];</a:t>
            </a:r>
          </a:p>
          <a:p>
            <a:endParaRPr lang="el-GR" dirty="0"/>
          </a:p>
        </p:txBody>
      </p:sp>
      <p:sp>
        <p:nvSpPr>
          <p:cNvPr id="3"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181662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Σχηματική αναπαράσταση </a:t>
            </a:r>
            <a:r>
              <a:rPr lang="el-GR" altLang="el-GR" b="1" dirty="0" smtClean="0"/>
              <a:t>ακανόνιστου </a:t>
            </a:r>
            <a:r>
              <a:rPr lang="el-GR" altLang="el-GR" b="1" dirty="0"/>
              <a:t>π</a:t>
            </a:r>
            <a:r>
              <a:rPr lang="el-GR" altLang="el-GR" b="1" dirty="0" smtClean="0"/>
              <a:t>ίνακα</a:t>
            </a:r>
            <a:endParaRPr lang="el-GR" b="1" dirty="0"/>
          </a:p>
        </p:txBody>
      </p:sp>
      <p:sp>
        <p:nvSpPr>
          <p:cNvPr id="5" name="Θέση περιεχομένου 1" descr="Τμήμα προγράμματος: Int, άνοιγμα κλείσιμο αγκύλης, άνοιγμα κλείσιμο αγκύλης, x = new int, αγκύλη 3, κλείσιμο αγκύλης, άνοιγμα κλείσιμο αγκύλης, ερωτηματικό. Enter, x, αγκύλη 0, κλείσιμο αγκύλης, = new int, αγκύλη 3, κλείσιμο αγκύλης, ερωτηματικό. Enter, x, αγκύλη 1, κλείσιμο αγκύλης, = new int, αγκύλη 2, κλείσιμο αγκύλης, ερωτηματικό. Enter, x, αγκύλη 2, κλείσιμο αγκύλης, = new int, αγκύλη 4, κλείσιμο αγκύλης, ερωτηματικό.&#10;"/>
          <p:cNvSpPr txBox="1"/>
          <p:nvPr>
            <p:custDataLst>
              <p:tags r:id="rId2"/>
            </p:custDataLst>
          </p:nvPr>
        </p:nvSpPr>
        <p:spPr>
          <a:xfrm>
            <a:off x="611560" y="1772816"/>
            <a:ext cx="7848872" cy="1421928"/>
          </a:xfrm>
          <a:prstGeom prst="rect">
            <a:avLst/>
          </a:prstGeom>
          <a:noFill/>
        </p:spPr>
        <p:txBody>
          <a:bodyPr wrap="square" rtlCol="0">
            <a:spAutoFit/>
          </a:bodyPr>
          <a:lstStyle/>
          <a:p>
            <a:pPr marL="342900" lvl="0" indent="-342900" eaLnBrk="0" fontAlgn="base" hangingPunct="0">
              <a:lnSpc>
                <a:spcPct val="90000"/>
              </a:lnSpc>
              <a:spcAft>
                <a:spcPct val="0"/>
              </a:spcAft>
              <a:buClr>
                <a:srgbClr val="3333CC"/>
              </a:buClr>
              <a:buSzPct val="60000"/>
            </a:pP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x</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33CC"/>
                </a:solidFill>
                <a:cs typeface="Courier New" pitchFamily="49" charset="0"/>
              </a:rPr>
              <a:t>new</a:t>
            </a:r>
            <a:r>
              <a:rPr lang="en-US" altLang="el-GR" sz="2400" b="1" kern="0" spc="600" dirty="0" smtClean="0">
                <a:solidFill>
                  <a:srgbClr val="333399"/>
                </a:solidFill>
                <a:cs typeface="Courier New" pitchFamily="49" charset="0"/>
              </a:rPr>
              <a:t> </a:t>
            </a: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[3][];</a:t>
            </a:r>
          </a:p>
          <a:p>
            <a:pPr marL="342900" lvl="0" indent="-342900" eaLnBrk="0" fontAlgn="base" hangingPunct="0">
              <a:lnSpc>
                <a:spcPct val="90000"/>
              </a:lnSpc>
              <a:spcAft>
                <a:spcPct val="0"/>
              </a:spcAft>
              <a:buClr>
                <a:srgbClr val="3333CC"/>
              </a:buClr>
              <a:buSzPct val="60000"/>
            </a:pPr>
            <a:r>
              <a:rPr lang="en-US" altLang="el-GR" sz="2400" b="1" kern="0" spc="300" dirty="0" smtClean="0">
                <a:solidFill>
                  <a:srgbClr val="000000"/>
                </a:solidFill>
                <a:cs typeface="Courier New" pitchFamily="49" charset="0"/>
              </a:rPr>
              <a:t>x[0]</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33CC"/>
                </a:solidFill>
                <a:cs typeface="Courier New" pitchFamily="49" charset="0"/>
              </a:rPr>
              <a:t>new</a:t>
            </a:r>
            <a:r>
              <a:rPr lang="en-US" altLang="el-GR" sz="2400" b="1" kern="0" spc="600" dirty="0" smtClean="0">
                <a:solidFill>
                  <a:srgbClr val="000000"/>
                </a:solidFill>
                <a:cs typeface="Courier New" pitchFamily="49" charset="0"/>
              </a:rPr>
              <a:t> </a:t>
            </a: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[3];</a:t>
            </a:r>
          </a:p>
          <a:p>
            <a:pPr marL="342900" lvl="0" indent="-342900" eaLnBrk="0" fontAlgn="base" hangingPunct="0">
              <a:lnSpc>
                <a:spcPct val="90000"/>
              </a:lnSpc>
              <a:spcAft>
                <a:spcPct val="0"/>
              </a:spcAft>
              <a:buClr>
                <a:srgbClr val="3333CC"/>
              </a:buClr>
              <a:buSzPct val="60000"/>
            </a:pPr>
            <a:r>
              <a:rPr lang="en-US" altLang="el-GR" sz="2400" b="1" kern="0" spc="300" dirty="0" smtClean="0">
                <a:solidFill>
                  <a:srgbClr val="000000"/>
                </a:solidFill>
                <a:cs typeface="Courier New" pitchFamily="49" charset="0"/>
              </a:rPr>
              <a:t>x[1]</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33CC"/>
                </a:solidFill>
                <a:cs typeface="Courier New" pitchFamily="49" charset="0"/>
              </a:rPr>
              <a:t>new</a:t>
            </a:r>
            <a:r>
              <a:rPr lang="en-US" altLang="el-GR" sz="2400" b="1" kern="0" spc="600" dirty="0" smtClean="0">
                <a:solidFill>
                  <a:srgbClr val="333399"/>
                </a:solidFill>
                <a:cs typeface="Courier New" pitchFamily="49" charset="0"/>
              </a:rPr>
              <a:t> </a:t>
            </a: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[2];</a:t>
            </a:r>
          </a:p>
          <a:p>
            <a:pPr marL="342900" lvl="0" indent="-342900" eaLnBrk="0" fontAlgn="base" hangingPunct="0">
              <a:lnSpc>
                <a:spcPct val="90000"/>
              </a:lnSpc>
              <a:spcAft>
                <a:spcPct val="0"/>
              </a:spcAft>
              <a:buClr>
                <a:srgbClr val="3333CC"/>
              </a:buClr>
              <a:buSzPct val="60000"/>
            </a:pPr>
            <a:r>
              <a:rPr lang="en-US" altLang="el-GR" sz="2400" b="1" kern="0" spc="300" dirty="0" smtClean="0">
                <a:solidFill>
                  <a:srgbClr val="000000"/>
                </a:solidFill>
                <a:cs typeface="Courier New" pitchFamily="49" charset="0"/>
              </a:rPr>
              <a:t>x[2]</a:t>
            </a:r>
            <a:r>
              <a:rPr lang="en-US" altLang="el-GR" sz="2400" b="1" kern="0" spc="600" dirty="0" smtClean="0">
                <a:solidFill>
                  <a:srgbClr val="000000"/>
                </a:solidFill>
                <a:cs typeface="Courier New" pitchFamily="49" charset="0"/>
              </a:rPr>
              <a:t> </a:t>
            </a:r>
            <a:r>
              <a:rPr lang="en-US" altLang="el-GR" sz="2400" b="1" kern="0" spc="300" dirty="0" smtClean="0">
                <a:solidFill>
                  <a:srgbClr val="000000"/>
                </a:solidFill>
                <a:cs typeface="Courier New" pitchFamily="49" charset="0"/>
              </a:rPr>
              <a:t>=</a:t>
            </a:r>
            <a:r>
              <a:rPr lang="en-US" altLang="el-GR" sz="2400" b="1" kern="0" spc="600" dirty="0" smtClean="0">
                <a:solidFill>
                  <a:srgbClr val="000000"/>
                </a:solidFill>
                <a:cs typeface="Courier New" pitchFamily="49" charset="0"/>
              </a:rPr>
              <a:t> </a:t>
            </a:r>
            <a:r>
              <a:rPr lang="en-US" altLang="el-GR" sz="2400" b="1" kern="0" spc="300" dirty="0" smtClean="0">
                <a:solidFill>
                  <a:srgbClr val="0033CC"/>
                </a:solidFill>
                <a:cs typeface="Courier New" pitchFamily="49" charset="0"/>
              </a:rPr>
              <a:t>new</a:t>
            </a:r>
            <a:r>
              <a:rPr lang="en-US" altLang="el-GR" sz="2400" b="1" kern="0" spc="600" dirty="0" smtClean="0">
                <a:solidFill>
                  <a:srgbClr val="333399"/>
                </a:solidFill>
                <a:cs typeface="Courier New" pitchFamily="49" charset="0"/>
              </a:rPr>
              <a:t> </a:t>
            </a:r>
            <a:r>
              <a:rPr lang="en-US" altLang="el-GR" sz="2400" b="1" kern="0" spc="300" dirty="0" err="1" smtClean="0">
                <a:solidFill>
                  <a:srgbClr val="0033CC"/>
                </a:solidFill>
                <a:cs typeface="Courier New" pitchFamily="49" charset="0"/>
              </a:rPr>
              <a:t>int</a:t>
            </a:r>
            <a:r>
              <a:rPr lang="en-US" altLang="el-GR" sz="2400" b="1" kern="0" spc="300" dirty="0" smtClean="0">
                <a:solidFill>
                  <a:srgbClr val="000000"/>
                </a:solidFill>
                <a:cs typeface="Courier New" pitchFamily="49" charset="0"/>
              </a:rPr>
              <a:t>[4]; </a:t>
            </a:r>
            <a:endParaRPr lang="en-US" altLang="el-GR" sz="2400" b="1" kern="0" spc="300" dirty="0">
              <a:solidFill>
                <a:srgbClr val="000000"/>
              </a:solidFill>
              <a:cs typeface="Courier New" pitchFamily="49" charset="0"/>
            </a:endParaRPr>
          </a:p>
        </p:txBody>
      </p:sp>
      <p:pic>
        <p:nvPicPr>
          <p:cNvPr id="6" name="Εικόνα 1" descr="Εικόνα στην οποία φαίνονται αναλυτικά ποιές θέσεις του πίνακα a είναι κατειλημμένες. Αυτές οι θέσεις είναι οι εξής:  στη σειρά 0 οι στήλες  0, 1 , και 2. Στη σειρά 1 οι στήλες 0, και 1. Και στη σειρά 2, οι στήλες 0, 1, 2, και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19565" y="3266752"/>
            <a:ext cx="6266688" cy="3169920"/>
          </a:xfrm>
          <a:prstGeom prst="rect">
            <a:avLst/>
          </a:prstGeom>
        </p:spPr>
      </p:pic>
      <p:sp>
        <p:nvSpPr>
          <p:cNvPr id="3"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16</a:t>
            </a:fld>
            <a:endParaRPr lang="el-GR" sz="1400" dirty="0">
              <a:solidFill>
                <a:schemeClr val="tx1"/>
              </a:solidFill>
            </a:endParaRPr>
          </a:p>
        </p:txBody>
      </p:sp>
      <p:pic>
        <p:nvPicPr>
          <p:cNvPr id="7" name="Εικόνα 2"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639624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p:txBody>
          <a:bodyPr/>
          <a:lstStyle/>
          <a:p>
            <a:r>
              <a:rPr lang="el-GR" altLang="el-GR" b="1" dirty="0"/>
              <a:t>Εμβέλεια μεταβλητών </a:t>
            </a:r>
            <a:r>
              <a:rPr lang="el-GR" altLang="el-GR" b="1" dirty="0" smtClean="0"/>
              <a:t>(</a:t>
            </a:r>
            <a:r>
              <a:rPr lang="en-US" altLang="el-GR" b="1" dirty="0" smtClean="0"/>
              <a:t>scope</a:t>
            </a:r>
            <a:r>
              <a:rPr lang="el-GR" altLang="el-GR" b="1" dirty="0" smtClean="0"/>
              <a:t>)</a:t>
            </a:r>
            <a:endParaRPr lang="el-GR" b="1" dirty="0"/>
          </a:p>
        </p:txBody>
      </p:sp>
      <p:sp>
        <p:nvSpPr>
          <p:cNvPr id="6" name="Θέση περιεχομένου 1"/>
          <p:cNvSpPr>
            <a:spLocks noGrp="1"/>
          </p:cNvSpPr>
          <p:nvPr>
            <p:ph idx="1"/>
          </p:nvPr>
        </p:nvSpPr>
        <p:spPr/>
        <p:txBody>
          <a:bodyPr>
            <a:normAutofit fontScale="92500" lnSpcReduction="10000"/>
          </a:bodyPr>
          <a:lstStyle/>
          <a:p>
            <a:pPr lvl="0" fontAlgn="base">
              <a:spcBef>
                <a:spcPts val="0"/>
              </a:spcBef>
              <a:spcAft>
                <a:spcPts val="1200"/>
              </a:spcAft>
              <a:buClr>
                <a:srgbClr val="3333CC"/>
              </a:buClr>
              <a:buSzPct val="120000"/>
              <a:buFont typeface="Wingdings" panose="05000000000000000000" pitchFamily="2" charset="2"/>
              <a:buChar char="§"/>
            </a:pPr>
            <a:r>
              <a:rPr lang="el-GR" altLang="el-GR" sz="2600" kern="0" dirty="0">
                <a:solidFill>
                  <a:srgbClr val="000000"/>
                </a:solidFill>
              </a:rPr>
              <a:t>Η εμβέλεια μίας μεταβλητής είναι η περιοχή εκείνη του προγράμματός μας, στην οποία η μεταβλητή είναι ορατή, και καθορίζει πότε η μεταβλητή δημιουργείται και καταστρέφεται. </a:t>
            </a:r>
            <a:endParaRPr lang="el-GR" altLang="el-GR" sz="2600" i="1" kern="0" dirty="0">
              <a:solidFill>
                <a:srgbClr val="000000"/>
              </a:solidFill>
            </a:endParaRPr>
          </a:p>
          <a:p>
            <a:pPr lvl="0" fontAlgn="base">
              <a:spcBef>
                <a:spcPts val="0"/>
              </a:spcBef>
              <a:spcAft>
                <a:spcPts val="600"/>
              </a:spcAft>
              <a:buClr>
                <a:srgbClr val="3333CC"/>
              </a:buClr>
              <a:buSzPct val="120000"/>
              <a:buFont typeface="Wingdings" panose="05000000000000000000" pitchFamily="2" charset="2"/>
              <a:buChar char="§"/>
            </a:pPr>
            <a:r>
              <a:rPr lang="el-GR" altLang="el-GR" sz="2600" kern="0" dirty="0">
                <a:solidFill>
                  <a:srgbClr val="000000"/>
                </a:solidFill>
              </a:rPr>
              <a:t>Υπάρχουν τέσσερα είδη μεταβλητών, με αντίστοιχα τέσσερις περιοχές εμβέλειας: </a:t>
            </a:r>
          </a:p>
          <a:p>
            <a:pPr lvl="1" fontAlgn="base">
              <a:spcBef>
                <a:spcPts val="0"/>
              </a:spcBef>
              <a:spcAft>
                <a:spcPct val="0"/>
              </a:spcAft>
              <a:buClr>
                <a:srgbClr val="C00000"/>
              </a:buClr>
              <a:buSzPct val="120000"/>
              <a:buFont typeface="Wingdings" panose="05000000000000000000" pitchFamily="2" charset="2"/>
              <a:buChar char="§"/>
            </a:pPr>
            <a:r>
              <a:rPr lang="el-GR" altLang="el-GR" sz="2200" kern="0" dirty="0">
                <a:solidFill>
                  <a:srgbClr val="000000"/>
                </a:solidFill>
              </a:rPr>
              <a:t>Μεταβλητές μέλη με εμβέλεια την τάξη.</a:t>
            </a:r>
          </a:p>
          <a:p>
            <a:pPr lvl="1" fontAlgn="base">
              <a:spcBef>
                <a:spcPts val="0"/>
              </a:spcBef>
              <a:spcAft>
                <a:spcPct val="0"/>
              </a:spcAft>
              <a:buClr>
                <a:srgbClr val="C00000"/>
              </a:buClr>
              <a:buSzPct val="120000"/>
              <a:buFont typeface="Wingdings" panose="05000000000000000000" pitchFamily="2" charset="2"/>
              <a:buChar char="§"/>
            </a:pPr>
            <a:r>
              <a:rPr lang="el-GR" altLang="el-GR" sz="2200" kern="0" dirty="0">
                <a:solidFill>
                  <a:srgbClr val="000000"/>
                </a:solidFill>
              </a:rPr>
              <a:t>Τοπικές μεταβλητές με εμβέλεια την ομάδα εντολών στην οποία δηλώνονται.</a:t>
            </a:r>
          </a:p>
          <a:p>
            <a:pPr lvl="1" fontAlgn="base">
              <a:spcBef>
                <a:spcPts val="0"/>
              </a:spcBef>
              <a:spcAft>
                <a:spcPct val="0"/>
              </a:spcAft>
              <a:buClr>
                <a:srgbClr val="C00000"/>
              </a:buClr>
              <a:buSzPct val="120000"/>
              <a:buFont typeface="Wingdings" panose="05000000000000000000" pitchFamily="2" charset="2"/>
              <a:buChar char="§"/>
            </a:pPr>
            <a:r>
              <a:rPr lang="el-GR" altLang="el-GR" sz="2200" kern="0" dirty="0">
                <a:solidFill>
                  <a:srgbClr val="000000"/>
                </a:solidFill>
              </a:rPr>
              <a:t>Παράμετροι μεθόδων με εμβέλεια την μέθοδο μέσα στην οποία δηλώνονται, και</a:t>
            </a:r>
          </a:p>
          <a:p>
            <a:pPr lvl="1" fontAlgn="base">
              <a:spcBef>
                <a:spcPts val="0"/>
              </a:spcBef>
              <a:spcAft>
                <a:spcPct val="0"/>
              </a:spcAft>
              <a:buClr>
                <a:srgbClr val="C00000"/>
              </a:buClr>
              <a:buSzPct val="120000"/>
              <a:buFont typeface="Wingdings" panose="05000000000000000000" pitchFamily="2" charset="2"/>
              <a:buChar char="§"/>
            </a:pPr>
            <a:r>
              <a:rPr lang="el-GR" altLang="el-GR" sz="2200" kern="0" dirty="0">
                <a:solidFill>
                  <a:srgbClr val="000000"/>
                </a:solidFill>
              </a:rPr>
              <a:t>Παράμετροι χειριστών εξαιρέσεων, με εμβέλεια την ομάδα εντολών του χειριστή εξαιρέσεων.</a:t>
            </a:r>
          </a:p>
          <a:p>
            <a:endParaRPr lang="el-GR" dirty="0"/>
          </a:p>
        </p:txBody>
      </p:sp>
      <p:sp>
        <p:nvSpPr>
          <p:cNvPr id="3"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17</a:t>
            </a:fld>
            <a:endParaRPr lang="el-GR" sz="1400" dirty="0">
              <a:solidFill>
                <a:schemeClr val="tx1"/>
              </a:solidFill>
            </a:endParaRPr>
          </a:p>
        </p:txBody>
      </p:sp>
      <p:pic>
        <p:nvPicPr>
          <p:cNvPr id="7"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734365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Οι παράμετροι της </a:t>
            </a:r>
            <a:r>
              <a:rPr lang="en-US" altLang="el-GR" b="1" dirty="0" smtClean="0"/>
              <a:t>main</a:t>
            </a:r>
            <a:endParaRPr lang="en-US" b="1" dirty="0"/>
          </a:p>
        </p:txBody>
      </p:sp>
      <p:sp>
        <p:nvSpPr>
          <p:cNvPr id="3" name="Θέση περιεχομένου 1"/>
          <p:cNvSpPr>
            <a:spLocks noGrp="1"/>
          </p:cNvSpPr>
          <p:nvPr>
            <p:ph idx="1"/>
          </p:nvPr>
        </p:nvSpPr>
        <p:spPr/>
        <p:txBody>
          <a:bodyPr/>
          <a:lstStyle/>
          <a:p>
            <a:pPr lvl="0" fontAlgn="base">
              <a:lnSpc>
                <a:spcPct val="90000"/>
              </a:lnSpc>
              <a:spcBef>
                <a:spcPts val="0"/>
              </a:spcBef>
              <a:spcAft>
                <a:spcPts val="1800"/>
              </a:spcAft>
              <a:buClr>
                <a:srgbClr val="3333CC"/>
              </a:buClr>
              <a:buSzPct val="120000"/>
              <a:buFont typeface="Wingdings" panose="05000000000000000000" pitchFamily="2" charset="2"/>
              <a:buChar char="§"/>
            </a:pPr>
            <a:r>
              <a:rPr lang="el-GR" altLang="el-GR" sz="2800" kern="0" dirty="0">
                <a:solidFill>
                  <a:srgbClr val="000000"/>
                </a:solidFill>
              </a:rPr>
              <a:t>Όπως ήδη θα έχετε παρατηρήσει στη μέθοδο </a:t>
            </a:r>
            <a:r>
              <a:rPr lang="en-US" altLang="el-GR" sz="2800" kern="0" dirty="0" smtClean="0">
                <a:solidFill>
                  <a:srgbClr val="000000"/>
                </a:solidFill>
              </a:rPr>
              <a:t>main,</a:t>
            </a:r>
            <a:r>
              <a:rPr lang="el-GR" altLang="el-GR" sz="2800" kern="0" dirty="0" smtClean="0">
                <a:solidFill>
                  <a:srgbClr val="000000"/>
                </a:solidFill>
              </a:rPr>
              <a:t> περνιέται </a:t>
            </a:r>
            <a:r>
              <a:rPr lang="el-GR" altLang="el-GR" sz="2800" kern="0" dirty="0">
                <a:solidFill>
                  <a:srgbClr val="000000"/>
                </a:solidFill>
              </a:rPr>
              <a:t>σαν παράμετρος ένας πίνακας από </a:t>
            </a:r>
            <a:r>
              <a:rPr lang="en-US" altLang="el-GR" sz="2800" kern="0" dirty="0" smtClean="0">
                <a:solidFill>
                  <a:srgbClr val="000000"/>
                </a:solidFill>
              </a:rPr>
              <a:t>String,</a:t>
            </a:r>
            <a:r>
              <a:rPr lang="el-GR" altLang="el-GR" sz="2800" kern="0" dirty="0" smtClean="0">
                <a:solidFill>
                  <a:srgbClr val="000000"/>
                </a:solidFill>
              </a:rPr>
              <a:t> </a:t>
            </a:r>
            <a:r>
              <a:rPr lang="el-GR" altLang="el-GR" sz="2800" kern="0" dirty="0">
                <a:solidFill>
                  <a:srgbClr val="000000"/>
                </a:solidFill>
              </a:rPr>
              <a:t>που το ονομάσαμε </a:t>
            </a:r>
            <a:r>
              <a:rPr lang="en-US" altLang="el-GR" sz="2800" kern="0" dirty="0" err="1" smtClean="0">
                <a:solidFill>
                  <a:srgbClr val="000000"/>
                </a:solidFill>
              </a:rPr>
              <a:t>args</a:t>
            </a:r>
            <a:r>
              <a:rPr lang="el-GR" altLang="el-GR" sz="2800" kern="0" dirty="0" smtClean="0">
                <a:solidFill>
                  <a:srgbClr val="000000"/>
                </a:solidFill>
              </a:rPr>
              <a:t>. </a:t>
            </a:r>
            <a:r>
              <a:rPr lang="el-GR" altLang="el-GR" sz="2800" kern="0" dirty="0">
                <a:solidFill>
                  <a:srgbClr val="000000"/>
                </a:solidFill>
              </a:rPr>
              <a:t>Αυτός ο πίνακας </a:t>
            </a:r>
            <a:r>
              <a:rPr lang="el-GR" altLang="el-GR" sz="2800" kern="0" dirty="0" smtClean="0">
                <a:solidFill>
                  <a:srgbClr val="000000"/>
                </a:solidFill>
              </a:rPr>
              <a:t>είναι </a:t>
            </a:r>
            <a:r>
              <a:rPr lang="el-GR" altLang="el-GR" sz="2800" kern="0" dirty="0">
                <a:solidFill>
                  <a:srgbClr val="000000"/>
                </a:solidFill>
              </a:rPr>
              <a:t>μία σειρά </a:t>
            </a:r>
            <a:r>
              <a:rPr lang="el-GR" altLang="el-GR" sz="2800" kern="0" dirty="0" smtClean="0">
                <a:solidFill>
                  <a:srgbClr val="000000"/>
                </a:solidFill>
              </a:rPr>
              <a:t>παραμέτρων, </a:t>
            </a:r>
            <a:r>
              <a:rPr lang="el-GR" altLang="el-GR" sz="2800" kern="0" dirty="0">
                <a:solidFill>
                  <a:srgbClr val="000000"/>
                </a:solidFill>
              </a:rPr>
              <a:t>που μπορούν να περαστούν στην εφαρμογή </a:t>
            </a:r>
            <a:r>
              <a:rPr lang="el-GR" altLang="el-GR" sz="2800" kern="0" dirty="0" smtClean="0">
                <a:solidFill>
                  <a:srgbClr val="000000"/>
                </a:solidFill>
              </a:rPr>
              <a:t>όταν τη</a:t>
            </a:r>
            <a:r>
              <a:rPr lang="el-GR" altLang="el-GR" sz="2800" kern="0" dirty="0">
                <a:solidFill>
                  <a:srgbClr val="000000"/>
                </a:solidFill>
              </a:rPr>
              <a:t>ν</a:t>
            </a:r>
            <a:r>
              <a:rPr lang="el-GR" altLang="el-GR" sz="2800" kern="0" dirty="0" smtClean="0">
                <a:solidFill>
                  <a:srgbClr val="000000"/>
                </a:solidFill>
              </a:rPr>
              <a:t> ξεκινάμε, </a:t>
            </a:r>
            <a:r>
              <a:rPr lang="el-GR" altLang="el-GR" sz="2800" kern="0" dirty="0">
                <a:solidFill>
                  <a:srgbClr val="000000"/>
                </a:solidFill>
              </a:rPr>
              <a:t>ως εξής: </a:t>
            </a:r>
            <a:endParaRPr lang="el-GR" altLang="el-GR" sz="2400" kern="0" dirty="0">
              <a:solidFill>
                <a:srgbClr val="000000"/>
              </a:solidFill>
            </a:endParaRPr>
          </a:p>
          <a:p>
            <a:pPr lvl="0" fontAlgn="base">
              <a:lnSpc>
                <a:spcPct val="90000"/>
              </a:lnSpc>
              <a:spcBef>
                <a:spcPts val="0"/>
              </a:spcBef>
              <a:spcAft>
                <a:spcPts val="1800"/>
              </a:spcAft>
              <a:buClr>
                <a:srgbClr val="3333CC"/>
              </a:buClr>
              <a:buSzPct val="60000"/>
              <a:buNone/>
            </a:pPr>
            <a:r>
              <a:rPr lang="el-GR" altLang="el-GR" sz="2400" kern="0" dirty="0" smtClean="0">
                <a:solidFill>
                  <a:srgbClr val="000000"/>
                </a:solidFill>
              </a:rPr>
              <a:t>	</a:t>
            </a:r>
            <a:r>
              <a:rPr lang="en-US" altLang="el-GR" sz="2400" kern="0" dirty="0" smtClean="0">
                <a:solidFill>
                  <a:srgbClr val="000000"/>
                </a:solidFill>
              </a:rPr>
              <a:t>java</a:t>
            </a:r>
            <a:r>
              <a:rPr lang="el-GR" altLang="el-GR" sz="2400" kern="0" dirty="0" smtClean="0">
                <a:solidFill>
                  <a:srgbClr val="000000"/>
                </a:solidFill>
              </a:rPr>
              <a:t> </a:t>
            </a:r>
            <a:r>
              <a:rPr lang="el-GR" altLang="el-GR" sz="2400" kern="0" dirty="0">
                <a:solidFill>
                  <a:srgbClr val="000000"/>
                </a:solidFill>
              </a:rPr>
              <a:t>&lt;όνομα-τάξης&gt; &lt;</a:t>
            </a:r>
            <a:r>
              <a:rPr lang="el-GR" altLang="el-GR" sz="2400" kern="0" dirty="0" smtClean="0">
                <a:solidFill>
                  <a:srgbClr val="000000"/>
                </a:solidFill>
              </a:rPr>
              <a:t>παράμετρος - 0&gt;</a:t>
            </a:r>
            <a:r>
              <a:rPr lang="en-US" altLang="el-GR" sz="2400" kern="0" dirty="0" smtClean="0">
                <a:solidFill>
                  <a:srgbClr val="000000"/>
                </a:solidFill>
              </a:rPr>
              <a:t> </a:t>
            </a:r>
            <a:r>
              <a:rPr lang="el-GR" altLang="el-GR" sz="2400" kern="0" dirty="0" smtClean="0">
                <a:solidFill>
                  <a:srgbClr val="000000"/>
                </a:solidFill>
              </a:rPr>
              <a:t>…</a:t>
            </a:r>
            <a:r>
              <a:rPr lang="en-US" altLang="el-GR" sz="2400" kern="0" dirty="0" smtClean="0">
                <a:solidFill>
                  <a:srgbClr val="000000"/>
                </a:solidFill>
              </a:rPr>
              <a:t> </a:t>
            </a:r>
            <a:r>
              <a:rPr lang="el-GR" altLang="el-GR" sz="2400" kern="0" dirty="0" smtClean="0">
                <a:solidFill>
                  <a:srgbClr val="000000"/>
                </a:solidFill>
              </a:rPr>
              <a:t>&lt;παράμετρος - Ν&gt;</a:t>
            </a:r>
            <a:r>
              <a:rPr lang="en-US" altLang="el-GR" sz="2400" kern="0" dirty="0" smtClean="0">
                <a:solidFill>
                  <a:srgbClr val="000000"/>
                </a:solidFill>
              </a:rPr>
              <a:t>.</a:t>
            </a:r>
            <a:endParaRPr lang="el-GR" altLang="el-GR" sz="2400" b="1" kern="0" dirty="0">
              <a:solidFill>
                <a:srgbClr val="000000"/>
              </a:solidFill>
            </a:endParaRPr>
          </a:p>
          <a:p>
            <a:pPr lvl="0" fontAlgn="base">
              <a:lnSpc>
                <a:spcPct val="90000"/>
              </a:lnSpc>
              <a:spcBef>
                <a:spcPts val="0"/>
              </a:spcBef>
              <a:spcAft>
                <a:spcPct val="0"/>
              </a:spcAft>
              <a:buClr>
                <a:srgbClr val="3333CC"/>
              </a:buClr>
              <a:buSzPct val="120000"/>
              <a:buFont typeface="Wingdings" panose="05000000000000000000" pitchFamily="2" charset="2"/>
              <a:buChar char="§"/>
            </a:pPr>
            <a:r>
              <a:rPr lang="el-GR" altLang="el-GR" sz="2800" b="1" kern="0" dirty="0" smtClean="0">
                <a:solidFill>
                  <a:srgbClr val="000000"/>
                </a:solidFill>
              </a:rPr>
              <a:t>Π.χ.</a:t>
            </a:r>
            <a:r>
              <a:rPr lang="el-GR" altLang="el-GR" sz="2800" kern="0" dirty="0" smtClean="0">
                <a:solidFill>
                  <a:srgbClr val="000000"/>
                </a:solidFill>
              </a:rPr>
              <a:t>,</a:t>
            </a:r>
            <a:endParaRPr lang="el-GR" altLang="el-GR" sz="2800" kern="0" dirty="0">
              <a:solidFill>
                <a:srgbClr val="000000"/>
              </a:solidFill>
            </a:endParaRPr>
          </a:p>
          <a:p>
            <a:pPr lvl="0" fontAlgn="base">
              <a:lnSpc>
                <a:spcPct val="90000"/>
              </a:lnSpc>
              <a:spcBef>
                <a:spcPts val="0"/>
              </a:spcBef>
              <a:spcAft>
                <a:spcPct val="0"/>
              </a:spcAft>
              <a:buClr>
                <a:srgbClr val="3333CC"/>
              </a:buClr>
              <a:buSzPct val="60000"/>
              <a:buNone/>
            </a:pPr>
            <a:r>
              <a:rPr lang="el-GR" altLang="el-GR" sz="2400" kern="0" dirty="0">
                <a:solidFill>
                  <a:srgbClr val="000000"/>
                </a:solidFill>
              </a:rPr>
              <a:t>	</a:t>
            </a:r>
            <a:r>
              <a:rPr lang="en-US" altLang="el-GR" sz="2400" kern="0" dirty="0" smtClean="0">
                <a:solidFill>
                  <a:srgbClr val="000000"/>
                </a:solidFill>
              </a:rPr>
              <a:t>java</a:t>
            </a:r>
            <a:r>
              <a:rPr lang="el-GR" altLang="el-GR" sz="2400" kern="0" dirty="0" smtClean="0">
                <a:solidFill>
                  <a:srgbClr val="000000"/>
                </a:solidFill>
              </a:rPr>
              <a:t> </a:t>
            </a:r>
            <a:r>
              <a:rPr lang="en-US" altLang="el-GR" sz="2400" kern="0" dirty="0" err="1" smtClean="0">
                <a:solidFill>
                  <a:srgbClr val="000000"/>
                </a:solidFill>
              </a:rPr>
              <a:t>CheckUser</a:t>
            </a:r>
            <a:r>
              <a:rPr lang="el-GR" altLang="el-GR" sz="2400" kern="0" dirty="0" smtClean="0">
                <a:solidFill>
                  <a:srgbClr val="000000"/>
                </a:solidFill>
              </a:rPr>
              <a:t> </a:t>
            </a:r>
            <a:r>
              <a:rPr lang="en-US" altLang="el-GR" sz="2400" kern="0" dirty="0" smtClean="0">
                <a:solidFill>
                  <a:srgbClr val="000000"/>
                </a:solidFill>
              </a:rPr>
              <a:t>Master.</a:t>
            </a:r>
            <a:endParaRPr lang="el-GR" altLang="el-GR" sz="24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Παράμετροι στην </a:t>
            </a:r>
            <a:r>
              <a:rPr lang="en-US" sz="1400" smtClean="0">
                <a:solidFill>
                  <a:schemeClr val="tx1"/>
                </a:solidFill>
              </a:rPr>
              <a:t>main</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18</a:t>
            </a:fld>
            <a:endParaRPr lang="el-GR" sz="1400" dirty="0">
              <a:solidFill>
                <a:schemeClr val="tx1"/>
              </a:solidFill>
            </a:endParaRPr>
          </a:p>
        </p:txBody>
      </p:sp>
    </p:spTree>
    <p:extLst>
      <p:ext uri="{BB962C8B-B14F-4D97-AF65-F5344CB8AC3E}">
        <p14:creationId xmlns:p14="http://schemas.microsoft.com/office/powerpoint/2010/main" val="678188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Παράδειγμα</a:t>
            </a:r>
            <a:r>
              <a:rPr lang="en-US" altLang="el-GR" b="1" dirty="0" smtClean="0"/>
              <a:t> </a:t>
            </a:r>
            <a:r>
              <a:rPr lang="el-GR" altLang="el-GR" b="1" dirty="0" smtClean="0"/>
              <a:t>με</a:t>
            </a:r>
            <a:r>
              <a:rPr lang="en-US" altLang="el-GR" b="1" dirty="0" smtClean="0"/>
              <a:t> </a:t>
            </a:r>
            <a:r>
              <a:rPr lang="el-GR" altLang="el-GR" b="1" dirty="0" smtClean="0"/>
              <a:t>παραμέτρους</a:t>
            </a:r>
            <a:endParaRPr lang="en-US" b="1" dirty="0"/>
          </a:p>
        </p:txBody>
      </p:sp>
      <p:sp>
        <p:nvSpPr>
          <p:cNvPr id="3" name="Θέση περιεχομένου 1" descr="Τμήμα προγράμαμτος: Class check user, άγκιστρο. Enter, public static, void main, παρένθεση string, άνοιγμα κλείσιμο αγκύλης, args, κλείσιμο παρένθεσης, άγκιστρο. Enter, if, παρένθεση args, αγκύλη 0, κλείσιμο αγκύλης, τελεία equals, παρένθεση εισαγωγικά master εισαγωγικά, κλείσιμο παρένθεσης, κλείσιμο παρένθεσης. Enter, άγκιστρο. Enter, system.out.print ln, παρένθεση, εισαγωγικά welcome master εισαγωγικά, κλείσιμο παρένθεσης. Enter, / /, Κάνε κάτι επιτρεπτό μόνο για. Enter, / /, τους masters. Enter, κλείσιμο αγκίστρου. Enter, else. Enter, system.out.print ln, παρένθεση, εισαγωγικά unauthorized user εισαγωγικά, κλείσιμο παρένθεσης. Enter, κλείσιμο αγκίστρου. Enter, κλείσιμο αγκίστρου.&#10;"/>
          <p:cNvSpPr>
            <a:spLocks noGrp="1"/>
          </p:cNvSpPr>
          <p:nvPr>
            <p:ph idx="1"/>
            <p:custDataLst>
              <p:tags r:id="rId2"/>
            </p:custDataLst>
          </p:nvPr>
        </p:nvSpPr>
        <p:spPr>
          <a:xfrm>
            <a:off x="457200" y="1600200"/>
            <a:ext cx="8229600" cy="4493096"/>
          </a:xfrm>
        </p:spPr>
        <p:txBody>
          <a:bodyPr>
            <a:normAutofit/>
          </a:bodyPr>
          <a:lstStyle/>
          <a:p>
            <a:pPr lvl="0" fontAlgn="base">
              <a:lnSpc>
                <a:spcPct val="90000"/>
              </a:lnSpc>
              <a:spcBef>
                <a:spcPts val="0"/>
              </a:spcBef>
              <a:spcAft>
                <a:spcPct val="0"/>
              </a:spcAft>
              <a:buClr>
                <a:srgbClr val="3333CC"/>
              </a:buClr>
              <a:buSzPct val="60000"/>
              <a:buNone/>
            </a:pPr>
            <a:r>
              <a:rPr lang="en-US" altLang="el-GR" sz="2400" b="1" kern="0" spc="100" dirty="0" smtClean="0">
                <a:solidFill>
                  <a:srgbClr val="0033CC"/>
                </a:solidFill>
              </a:rPr>
              <a:t>class</a:t>
            </a:r>
            <a:r>
              <a:rPr lang="en-US" altLang="el-GR" sz="2400" b="1" kern="0" spc="600" dirty="0" smtClean="0">
                <a:solidFill>
                  <a:srgbClr val="000000"/>
                </a:solidFill>
              </a:rPr>
              <a:t> </a:t>
            </a:r>
            <a:r>
              <a:rPr lang="en-US" altLang="el-GR" sz="2400" b="1" kern="0" spc="100" dirty="0" err="1" smtClean="0">
                <a:solidFill>
                  <a:srgbClr val="000000"/>
                </a:solidFill>
              </a:rPr>
              <a:t>CheckUser</a:t>
            </a:r>
            <a:r>
              <a:rPr lang="en-US" altLang="el-GR" sz="2400" b="1" kern="0" spc="600" dirty="0" smtClean="0">
                <a:solidFill>
                  <a:srgbClr val="000000"/>
                </a:solidFill>
              </a:rPr>
              <a:t> </a:t>
            </a:r>
            <a:r>
              <a:rPr lang="en-US" altLang="el-GR" sz="2400" b="1" kern="0" spc="100" dirty="0" smtClean="0">
                <a:solidFill>
                  <a:srgbClr val="000000"/>
                </a:solidFill>
              </a:rPr>
              <a:t>{</a:t>
            </a:r>
          </a:p>
          <a:p>
            <a:pPr lvl="1" fontAlgn="base">
              <a:lnSpc>
                <a:spcPct val="90000"/>
              </a:lnSpc>
              <a:spcBef>
                <a:spcPts val="0"/>
              </a:spcBef>
              <a:spcAft>
                <a:spcPct val="0"/>
              </a:spcAft>
              <a:buClr>
                <a:srgbClr val="3333CC"/>
              </a:buClr>
              <a:buSzPct val="60000"/>
              <a:buNone/>
            </a:pPr>
            <a:r>
              <a:rPr lang="en-US" altLang="el-GR" sz="2400" b="1" kern="0" spc="100" dirty="0" smtClean="0">
                <a:solidFill>
                  <a:srgbClr val="0033CC"/>
                </a:solidFill>
              </a:rPr>
              <a:t>public</a:t>
            </a:r>
            <a:r>
              <a:rPr lang="en-US" altLang="el-GR" sz="2400" b="1" kern="0" spc="600" dirty="0" smtClean="0">
                <a:solidFill>
                  <a:srgbClr val="0033CC"/>
                </a:solidFill>
              </a:rPr>
              <a:t> </a:t>
            </a:r>
            <a:r>
              <a:rPr lang="en-US" altLang="el-GR" sz="2400" b="1" kern="0" spc="100" dirty="0" smtClean="0">
                <a:solidFill>
                  <a:srgbClr val="0033CC"/>
                </a:solidFill>
              </a:rPr>
              <a:t>static</a:t>
            </a:r>
            <a:r>
              <a:rPr lang="en-US" altLang="el-GR" sz="2400" b="1" kern="0" spc="600" dirty="0" smtClean="0">
                <a:solidFill>
                  <a:srgbClr val="0033CC"/>
                </a:solidFill>
              </a:rPr>
              <a:t> </a:t>
            </a:r>
            <a:r>
              <a:rPr lang="en-US" altLang="el-GR" sz="2400" b="1" kern="0" spc="100" dirty="0" smtClean="0">
                <a:solidFill>
                  <a:srgbClr val="0033CC"/>
                </a:solidFill>
              </a:rPr>
              <a:t>void</a:t>
            </a:r>
            <a:r>
              <a:rPr lang="en-US" altLang="el-GR" sz="2400" b="1" kern="0" spc="600" dirty="0" smtClean="0">
                <a:solidFill>
                  <a:srgbClr val="0033CC"/>
                </a:solidFill>
              </a:rPr>
              <a:t> </a:t>
            </a:r>
            <a:r>
              <a:rPr lang="en-US" altLang="el-GR" sz="2400" b="1" kern="0" spc="100" dirty="0" smtClean="0">
                <a:solidFill>
                  <a:srgbClr val="0033CC"/>
                </a:solidFill>
              </a:rPr>
              <a:t>main</a:t>
            </a:r>
            <a:r>
              <a:rPr lang="en-US" altLang="el-GR" sz="2400" b="1" kern="0" spc="100" dirty="0" smtClean="0">
                <a:solidFill>
                  <a:srgbClr val="000000"/>
                </a:solidFill>
              </a:rPr>
              <a:t>(String[]</a:t>
            </a:r>
            <a:r>
              <a:rPr lang="en-US" altLang="el-GR" sz="2400" b="1" kern="0" spc="600" dirty="0" smtClean="0">
                <a:solidFill>
                  <a:srgbClr val="000000"/>
                </a:solidFill>
              </a:rPr>
              <a:t> </a:t>
            </a:r>
            <a:r>
              <a:rPr lang="en-US" altLang="el-GR" sz="2400" b="1" kern="0" spc="100" dirty="0" err="1" smtClean="0">
                <a:solidFill>
                  <a:srgbClr val="000000"/>
                </a:solidFill>
              </a:rPr>
              <a:t>args</a:t>
            </a:r>
            <a:r>
              <a:rPr lang="en-US" altLang="el-GR" sz="2400" b="1" kern="0" spc="100" dirty="0" smtClean="0">
                <a:solidFill>
                  <a:srgbClr val="000000"/>
                </a:solidFill>
              </a:rPr>
              <a:t>)</a:t>
            </a:r>
            <a:r>
              <a:rPr lang="en-US" altLang="el-GR" sz="2400" b="1" kern="0" spc="600" dirty="0" smtClean="0">
                <a:solidFill>
                  <a:srgbClr val="000000"/>
                </a:solidFill>
              </a:rPr>
              <a:t> </a:t>
            </a:r>
            <a:r>
              <a:rPr lang="en-US" altLang="el-GR" sz="2400" b="1" kern="0" spc="100" dirty="0" smtClean="0">
                <a:solidFill>
                  <a:srgbClr val="000000"/>
                </a:solidFill>
              </a:rPr>
              <a:t>{</a:t>
            </a:r>
          </a:p>
          <a:p>
            <a:pPr lvl="2" fontAlgn="base">
              <a:lnSpc>
                <a:spcPct val="90000"/>
              </a:lnSpc>
              <a:spcBef>
                <a:spcPts val="0"/>
              </a:spcBef>
              <a:spcAft>
                <a:spcPct val="0"/>
              </a:spcAft>
              <a:buClr>
                <a:srgbClr val="3333CC"/>
              </a:buClr>
              <a:buSzPct val="60000"/>
              <a:buNone/>
            </a:pPr>
            <a:r>
              <a:rPr lang="en-US" altLang="el-GR" b="1" kern="0" spc="100" dirty="0" smtClean="0">
                <a:solidFill>
                  <a:srgbClr val="0033CC"/>
                </a:solidFill>
              </a:rPr>
              <a:t>if</a:t>
            </a:r>
            <a:r>
              <a:rPr lang="en-US" altLang="el-GR" b="1" kern="0" spc="600" dirty="0" smtClean="0">
                <a:solidFill>
                  <a:srgbClr val="000000"/>
                </a:solidFill>
              </a:rPr>
              <a:t> </a:t>
            </a:r>
            <a:r>
              <a:rPr lang="en-US" altLang="el-GR" b="1" kern="0" spc="100" dirty="0" smtClean="0">
                <a:solidFill>
                  <a:srgbClr val="000000"/>
                </a:solidFill>
              </a:rPr>
              <a:t>(</a:t>
            </a:r>
            <a:r>
              <a:rPr lang="en-US" altLang="el-GR" b="1" kern="0" spc="100" dirty="0" err="1" smtClean="0">
                <a:solidFill>
                  <a:srgbClr val="000000"/>
                </a:solidFill>
              </a:rPr>
              <a:t>args</a:t>
            </a:r>
            <a:r>
              <a:rPr lang="en-US" altLang="el-GR" b="1" kern="0" spc="100" dirty="0" smtClean="0">
                <a:solidFill>
                  <a:srgbClr val="000000"/>
                </a:solidFill>
              </a:rPr>
              <a:t>[0].equals("Master") )</a:t>
            </a:r>
          </a:p>
          <a:p>
            <a:pPr lvl="2" fontAlgn="base">
              <a:lnSpc>
                <a:spcPct val="90000"/>
              </a:lnSpc>
              <a:spcBef>
                <a:spcPts val="0"/>
              </a:spcBef>
              <a:spcAft>
                <a:spcPct val="0"/>
              </a:spcAft>
              <a:buClr>
                <a:srgbClr val="3333CC"/>
              </a:buClr>
              <a:buSzPct val="60000"/>
              <a:buNone/>
            </a:pPr>
            <a:r>
              <a:rPr lang="en-US" altLang="el-GR" b="1" kern="0" spc="100" dirty="0" smtClean="0">
                <a:solidFill>
                  <a:srgbClr val="000000"/>
                </a:solidFill>
              </a:rPr>
              <a:t>{</a:t>
            </a:r>
          </a:p>
          <a:p>
            <a:pPr lvl="3" fontAlgn="base">
              <a:lnSpc>
                <a:spcPct val="90000"/>
              </a:lnSpc>
              <a:spcBef>
                <a:spcPts val="0"/>
              </a:spcBef>
              <a:spcAft>
                <a:spcPct val="0"/>
              </a:spcAft>
              <a:buClr>
                <a:srgbClr val="3333CC"/>
              </a:buClr>
              <a:buSzPct val="60000"/>
              <a:buNone/>
            </a:pPr>
            <a:r>
              <a:rPr lang="en-US" altLang="el-GR" sz="2400" b="1" kern="0" spc="100" dirty="0" err="1" smtClean="0">
                <a:solidFill>
                  <a:srgbClr val="000000"/>
                </a:solidFill>
              </a:rPr>
              <a:t>System.out.println</a:t>
            </a:r>
            <a:r>
              <a:rPr lang="en-US" altLang="el-GR" sz="2400" b="1" kern="0" spc="100" dirty="0" smtClean="0">
                <a:solidFill>
                  <a:srgbClr val="000000"/>
                </a:solidFill>
              </a:rPr>
              <a:t>("Welcome</a:t>
            </a:r>
            <a:r>
              <a:rPr lang="en-US" altLang="el-GR" sz="2400" b="1" kern="0" spc="600" dirty="0" smtClean="0">
                <a:solidFill>
                  <a:srgbClr val="000000"/>
                </a:solidFill>
              </a:rPr>
              <a:t> </a:t>
            </a:r>
            <a:r>
              <a:rPr lang="en-US" altLang="el-GR" sz="2400" b="1" kern="0" spc="100" dirty="0" smtClean="0">
                <a:solidFill>
                  <a:srgbClr val="000000"/>
                </a:solidFill>
              </a:rPr>
              <a:t>Master!");</a:t>
            </a:r>
          </a:p>
          <a:p>
            <a:pPr lvl="3" fontAlgn="base">
              <a:lnSpc>
                <a:spcPct val="90000"/>
              </a:lnSpc>
              <a:spcBef>
                <a:spcPts val="0"/>
              </a:spcBef>
              <a:spcAft>
                <a:spcPct val="0"/>
              </a:spcAft>
              <a:buClr>
                <a:srgbClr val="3333CC"/>
              </a:buClr>
              <a:buSzPct val="60000"/>
              <a:buNone/>
            </a:pPr>
            <a:r>
              <a:rPr lang="en-US" altLang="el-GR" sz="2400" b="1" kern="0" spc="100" dirty="0" smtClean="0">
                <a:solidFill>
                  <a:srgbClr val="000000"/>
                </a:solidFill>
              </a:rPr>
              <a:t>//Kane</a:t>
            </a:r>
            <a:r>
              <a:rPr lang="en-US" altLang="el-GR" sz="2400" b="1" kern="0" spc="600" dirty="0" smtClean="0">
                <a:solidFill>
                  <a:srgbClr val="000000"/>
                </a:solidFill>
              </a:rPr>
              <a:t> </a:t>
            </a:r>
            <a:r>
              <a:rPr lang="en-US" altLang="el-GR" sz="2400" b="1" kern="0" spc="100" dirty="0" err="1" smtClean="0">
                <a:solidFill>
                  <a:srgbClr val="000000"/>
                </a:solidFill>
              </a:rPr>
              <a:t>kati</a:t>
            </a:r>
            <a:r>
              <a:rPr lang="en-US" altLang="el-GR" sz="2400" b="1" kern="0" spc="600" dirty="0" smtClean="0">
                <a:solidFill>
                  <a:srgbClr val="000000"/>
                </a:solidFill>
              </a:rPr>
              <a:t> </a:t>
            </a:r>
            <a:r>
              <a:rPr lang="en-US" altLang="el-GR" sz="2400" b="1" kern="0" spc="100" dirty="0" err="1" smtClean="0">
                <a:solidFill>
                  <a:srgbClr val="000000"/>
                </a:solidFill>
              </a:rPr>
              <a:t>epitrepto</a:t>
            </a:r>
            <a:r>
              <a:rPr lang="en-US" altLang="el-GR" sz="2400" b="1" kern="0" spc="600" dirty="0" smtClean="0">
                <a:solidFill>
                  <a:srgbClr val="000000"/>
                </a:solidFill>
              </a:rPr>
              <a:t> </a:t>
            </a:r>
            <a:r>
              <a:rPr lang="en-US" altLang="el-GR" sz="2400" b="1" kern="0" spc="100" dirty="0" smtClean="0">
                <a:solidFill>
                  <a:srgbClr val="000000"/>
                </a:solidFill>
              </a:rPr>
              <a:t>mono</a:t>
            </a:r>
            <a:r>
              <a:rPr lang="en-US" altLang="el-GR" sz="2400" b="1" kern="0" spc="600" dirty="0" smtClean="0">
                <a:solidFill>
                  <a:srgbClr val="000000"/>
                </a:solidFill>
              </a:rPr>
              <a:t> </a:t>
            </a:r>
            <a:r>
              <a:rPr lang="en-US" altLang="el-GR" sz="2400" b="1" kern="0" spc="100" dirty="0" err="1" smtClean="0">
                <a:solidFill>
                  <a:srgbClr val="000000"/>
                </a:solidFill>
              </a:rPr>
              <a:t>gia</a:t>
            </a:r>
            <a:r>
              <a:rPr lang="en-US" altLang="el-GR" sz="2400" b="1" kern="0" spc="100" dirty="0" smtClean="0">
                <a:solidFill>
                  <a:srgbClr val="000000"/>
                </a:solidFill>
              </a:rPr>
              <a:t> </a:t>
            </a:r>
          </a:p>
          <a:p>
            <a:pPr lvl="3" fontAlgn="base">
              <a:lnSpc>
                <a:spcPct val="90000"/>
              </a:lnSpc>
              <a:spcBef>
                <a:spcPts val="0"/>
              </a:spcBef>
              <a:spcAft>
                <a:spcPct val="0"/>
              </a:spcAft>
              <a:buClr>
                <a:srgbClr val="3333CC"/>
              </a:buClr>
              <a:buSzPct val="60000"/>
              <a:buNone/>
            </a:pPr>
            <a:r>
              <a:rPr lang="en-US" altLang="el-GR" sz="2400" b="1" kern="0" spc="100" dirty="0" smtClean="0">
                <a:solidFill>
                  <a:srgbClr val="000000"/>
                </a:solidFill>
              </a:rPr>
              <a:t>//</a:t>
            </a:r>
            <a:r>
              <a:rPr lang="en-US" altLang="el-GR" sz="2400" b="1" kern="0" spc="100" dirty="0" err="1" smtClean="0">
                <a:solidFill>
                  <a:srgbClr val="000000"/>
                </a:solidFill>
              </a:rPr>
              <a:t>tous</a:t>
            </a:r>
            <a:r>
              <a:rPr lang="en-US" altLang="el-GR" sz="2400" b="1" kern="0" spc="600" dirty="0" smtClean="0">
                <a:solidFill>
                  <a:srgbClr val="000000"/>
                </a:solidFill>
              </a:rPr>
              <a:t> </a:t>
            </a:r>
            <a:r>
              <a:rPr lang="en-US" altLang="el-GR" sz="2400" b="1" kern="0" spc="100" dirty="0" smtClean="0">
                <a:solidFill>
                  <a:srgbClr val="000000"/>
                </a:solidFill>
              </a:rPr>
              <a:t>Masters</a:t>
            </a:r>
          </a:p>
          <a:p>
            <a:pPr lvl="2" fontAlgn="base">
              <a:lnSpc>
                <a:spcPct val="90000"/>
              </a:lnSpc>
              <a:spcBef>
                <a:spcPts val="0"/>
              </a:spcBef>
              <a:spcAft>
                <a:spcPct val="0"/>
              </a:spcAft>
              <a:buClr>
                <a:srgbClr val="3333CC"/>
              </a:buClr>
              <a:buSzPct val="60000"/>
              <a:buNone/>
            </a:pPr>
            <a:r>
              <a:rPr lang="en-US" altLang="el-GR" b="1" kern="0" spc="100" dirty="0" smtClean="0">
                <a:solidFill>
                  <a:srgbClr val="000000"/>
                </a:solidFill>
              </a:rPr>
              <a:t>}</a:t>
            </a:r>
          </a:p>
          <a:p>
            <a:pPr lvl="2" fontAlgn="base">
              <a:lnSpc>
                <a:spcPct val="90000"/>
              </a:lnSpc>
              <a:spcBef>
                <a:spcPts val="0"/>
              </a:spcBef>
              <a:spcAft>
                <a:spcPct val="0"/>
              </a:spcAft>
              <a:buClr>
                <a:srgbClr val="3333CC"/>
              </a:buClr>
              <a:buSzPct val="60000"/>
              <a:buNone/>
            </a:pPr>
            <a:r>
              <a:rPr lang="en-US" altLang="el-GR" b="1" kern="0" spc="100" dirty="0" smtClean="0">
                <a:solidFill>
                  <a:srgbClr val="0033CC"/>
                </a:solidFill>
              </a:rPr>
              <a:t>else</a:t>
            </a:r>
            <a:endParaRPr lang="en-US" altLang="el-GR" b="1" kern="0" spc="100" dirty="0" smtClean="0">
              <a:solidFill>
                <a:srgbClr val="000000"/>
              </a:solidFill>
            </a:endParaRPr>
          </a:p>
          <a:p>
            <a:pPr lvl="3" fontAlgn="base">
              <a:lnSpc>
                <a:spcPct val="90000"/>
              </a:lnSpc>
              <a:spcBef>
                <a:spcPts val="0"/>
              </a:spcBef>
              <a:spcAft>
                <a:spcPct val="0"/>
              </a:spcAft>
              <a:buClr>
                <a:srgbClr val="3333CC"/>
              </a:buClr>
              <a:buSzPct val="60000"/>
              <a:buNone/>
            </a:pPr>
            <a:r>
              <a:rPr lang="en-US" altLang="el-GR" sz="2400" b="1" kern="0" spc="100" dirty="0" err="1" smtClean="0">
                <a:solidFill>
                  <a:srgbClr val="000000"/>
                </a:solidFill>
              </a:rPr>
              <a:t>System.out.println</a:t>
            </a:r>
            <a:r>
              <a:rPr lang="en-US" altLang="el-GR" sz="2400" b="1" kern="0" spc="100" dirty="0" smtClean="0">
                <a:solidFill>
                  <a:srgbClr val="000000"/>
                </a:solidFill>
              </a:rPr>
              <a:t>(“Unauthorized</a:t>
            </a:r>
            <a:r>
              <a:rPr lang="en-US" altLang="el-GR" sz="2400" b="1" kern="0" spc="600" dirty="0" smtClean="0">
                <a:solidFill>
                  <a:srgbClr val="000000"/>
                </a:solidFill>
              </a:rPr>
              <a:t> </a:t>
            </a:r>
            <a:r>
              <a:rPr lang="en-US" altLang="el-GR" sz="2400" b="1" kern="0" spc="100" dirty="0" smtClean="0">
                <a:solidFill>
                  <a:srgbClr val="000000"/>
                </a:solidFill>
              </a:rPr>
              <a:t>User!”);</a:t>
            </a:r>
          </a:p>
          <a:p>
            <a:pPr lvl="1" fontAlgn="base">
              <a:lnSpc>
                <a:spcPct val="90000"/>
              </a:lnSpc>
              <a:spcBef>
                <a:spcPts val="0"/>
              </a:spcBef>
              <a:spcAft>
                <a:spcPct val="0"/>
              </a:spcAft>
              <a:buClr>
                <a:srgbClr val="3333CC"/>
              </a:buClr>
              <a:buSzPct val="60000"/>
              <a:buNone/>
            </a:pPr>
            <a:r>
              <a:rPr lang="en-US" altLang="el-GR" sz="2400" b="1" kern="0" spc="100" dirty="0" smtClean="0">
                <a:solidFill>
                  <a:srgbClr val="000000"/>
                </a:solidFill>
              </a:rPr>
              <a:t>}</a:t>
            </a:r>
          </a:p>
          <a:p>
            <a:pPr fontAlgn="base">
              <a:lnSpc>
                <a:spcPct val="90000"/>
              </a:lnSpc>
              <a:spcBef>
                <a:spcPts val="0"/>
              </a:spcBef>
              <a:spcAft>
                <a:spcPct val="0"/>
              </a:spcAft>
              <a:buClr>
                <a:srgbClr val="3333CC"/>
              </a:buClr>
              <a:buSzPct val="60000"/>
              <a:buNone/>
            </a:pPr>
            <a:r>
              <a:rPr lang="en-US" altLang="el-GR" sz="2400" b="1" kern="0" spc="100" dirty="0" smtClean="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Παράμετροι στην </a:t>
            </a:r>
            <a:r>
              <a:rPr lang="en-US" sz="1400" smtClean="0">
                <a:solidFill>
                  <a:schemeClr val="tx1"/>
                </a:solidFill>
              </a:rPr>
              <a:t>main</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19</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896442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4505402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έκτης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91552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4347241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να διαχειρίζεται μονοδιάστατους και δισδιάστατους πίνακες. Όπως επίσης και ακανόνιστους πίνακες.</a:t>
            </a:r>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Πίνακες</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31130066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5" action="ppaction://hlinksldjump" tooltip="Μετάβαση στη Διαφάνεια 6"/>
          </p:cNvPr>
          <p:cNvSpPr/>
          <p:nvPr/>
        </p:nvSpPr>
        <p:spPr>
          <a:xfrm>
            <a:off x="809255" y="1906645"/>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Πίνακες (δήλωση, δημιουργία, αποθήκευση)</a:t>
            </a:r>
            <a:endParaRPr lang="el-GR" i="1" dirty="0">
              <a:solidFill>
                <a:srgbClr val="0070C0"/>
              </a:solidFill>
            </a:endParaRPr>
          </a:p>
        </p:txBody>
      </p:sp>
      <p:sp>
        <p:nvSpPr>
          <p:cNvPr id="14" name="Θέση περιεχομένου 2">
            <a:hlinkClick r:id="rId6" action="ppaction://hlinksldjump" tooltip="Μετάβαση στη Διαφάνεια 12"/>
          </p:cNvPr>
          <p:cNvSpPr/>
          <p:nvPr>
            <p:custDataLst>
              <p:tags r:id="rId2"/>
            </p:custDataLst>
          </p:nvPr>
        </p:nvSpPr>
        <p:spPr>
          <a:xfrm>
            <a:off x="809258" y="2685952"/>
            <a:ext cx="750715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Πίνακες δύο διαστάσεων</a:t>
            </a:r>
            <a:endParaRPr lang="el-GR" i="1" dirty="0">
              <a:solidFill>
                <a:srgbClr val="0070C0"/>
              </a:solidFill>
            </a:endParaRPr>
          </a:p>
        </p:txBody>
      </p:sp>
      <p:sp>
        <p:nvSpPr>
          <p:cNvPr id="16" name="Θέση περιεχομένου 3">
            <a:hlinkClick r:id="rId7" action="ppaction://hlinksldjump" tooltip="Μετάβαση στη Διαφάνεια 15"/>
          </p:cNvPr>
          <p:cNvSpPr/>
          <p:nvPr>
            <p:custDataLst>
              <p:tags r:id="rId3"/>
            </p:custDataLst>
          </p:nvPr>
        </p:nvSpPr>
        <p:spPr>
          <a:xfrm>
            <a:off x="809254" y="3501008"/>
            <a:ext cx="750716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3</a:t>
            </a:r>
            <a:r>
              <a:rPr lang="el-GR" sz="2800" i="1" dirty="0" smtClean="0">
                <a:solidFill>
                  <a:srgbClr val="0070C0"/>
                </a:solidFill>
              </a:rPr>
              <a:t>)  Ακανόνιστοι πίνακες</a:t>
            </a:r>
            <a:endParaRPr lang="el-GR" i="1" dirty="0">
              <a:solidFill>
                <a:srgbClr val="0070C0"/>
              </a:solidFill>
            </a:endParaRPr>
          </a:p>
        </p:txBody>
      </p:sp>
      <p:sp>
        <p:nvSpPr>
          <p:cNvPr id="5" name="Θέση περιεχομένου 4">
            <a:hlinkClick r:id="rId8" action="ppaction://hlinksldjump" tooltip="Μετάβαση στη Διαφάνεια 17"/>
          </p:cNvPr>
          <p:cNvSpPr/>
          <p:nvPr/>
        </p:nvSpPr>
        <p:spPr>
          <a:xfrm>
            <a:off x="809262" y="4293096"/>
            <a:ext cx="7507154"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4</a:t>
            </a:r>
            <a:r>
              <a:rPr lang="el-GR" sz="2800" i="1" dirty="0" smtClean="0">
                <a:solidFill>
                  <a:srgbClr val="0070C0"/>
                </a:solidFill>
              </a:rPr>
              <a:t>) Εμβέλεια μεταβλητών</a:t>
            </a:r>
            <a:endParaRPr lang="en-US" sz="2800" i="1" dirty="0">
              <a:solidFill>
                <a:srgbClr val="0070C0"/>
              </a:solidFill>
            </a:endParaRPr>
          </a:p>
        </p:txBody>
      </p:sp>
      <p:sp>
        <p:nvSpPr>
          <p:cNvPr id="9" name="Θέση περιεχομένου 5">
            <a:hlinkClick r:id="rId8" action="ppaction://hlinksldjump" tooltip="Μετάβαση στη Διαφάνεια 17"/>
          </p:cNvPr>
          <p:cNvSpPr/>
          <p:nvPr/>
        </p:nvSpPr>
        <p:spPr>
          <a:xfrm>
            <a:off x="809254" y="5085184"/>
            <a:ext cx="7507154"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5</a:t>
            </a:r>
            <a:r>
              <a:rPr lang="el-GR" sz="2800" i="1" dirty="0" smtClean="0">
                <a:solidFill>
                  <a:srgbClr val="0070C0"/>
                </a:solidFill>
              </a:rPr>
              <a:t>) Παράμετροι στην </a:t>
            </a:r>
            <a:r>
              <a:rPr lang="en-US" sz="2800" i="1" dirty="0" smtClean="0">
                <a:solidFill>
                  <a:srgbClr val="0070C0"/>
                </a:solidFill>
              </a:rPr>
              <a:t>main</a:t>
            </a:r>
            <a:endParaRPr lang="en-US" sz="2800"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Πίνακες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790912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Πίνακες</a:t>
            </a:r>
            <a:endParaRPr lang="el-GR" b="1" dirty="0"/>
          </a:p>
        </p:txBody>
      </p:sp>
      <p:sp>
        <p:nvSpPr>
          <p:cNvPr id="3" name="Θέση περιεχομένου 1"/>
          <p:cNvSpPr>
            <a:spLocks noGrp="1"/>
          </p:cNvSpPr>
          <p:nvPr>
            <p:ph idx="1"/>
          </p:nvPr>
        </p:nvSpPr>
        <p:spPr/>
        <p:txBody>
          <a:bodyPr/>
          <a:lstStyle/>
          <a:p>
            <a:pPr lvl="0" fontAlgn="base">
              <a:lnSpc>
                <a:spcPct val="90000"/>
              </a:lnSpc>
              <a:spcBef>
                <a:spcPts val="0"/>
              </a:spcBef>
              <a:spcAft>
                <a:spcPct val="0"/>
              </a:spcAft>
              <a:buClr>
                <a:srgbClr val="3333CC"/>
              </a:buClr>
              <a:buSzPct val="120000"/>
              <a:buFont typeface="Wingdings" panose="05000000000000000000" pitchFamily="2" charset="2"/>
              <a:buChar char="§"/>
            </a:pPr>
            <a:endParaRPr lang="el-GR" altLang="el-GR" kern="0" dirty="0" smtClean="0">
              <a:solidFill>
                <a:srgbClr val="000000"/>
              </a:solidFill>
            </a:endParaRPr>
          </a:p>
          <a:p>
            <a:pPr lvl="0" fontAlgn="base">
              <a:lnSpc>
                <a:spcPct val="90000"/>
              </a:lnSpc>
              <a:spcBef>
                <a:spcPts val="0"/>
              </a:spcBef>
              <a:spcAft>
                <a:spcPct val="0"/>
              </a:spcAft>
              <a:buClr>
                <a:srgbClr val="3333CC"/>
              </a:buClr>
              <a:buSzPct val="120000"/>
              <a:buFont typeface="Wingdings" panose="05000000000000000000" pitchFamily="2" charset="2"/>
              <a:buChar char="§"/>
            </a:pPr>
            <a:r>
              <a:rPr lang="el-GR" altLang="el-GR" kern="0" dirty="0" smtClean="0">
                <a:solidFill>
                  <a:srgbClr val="000000"/>
                </a:solidFill>
              </a:rPr>
              <a:t>Οι </a:t>
            </a:r>
            <a:r>
              <a:rPr lang="el-GR" altLang="el-GR" kern="0" dirty="0">
                <a:solidFill>
                  <a:srgbClr val="000000"/>
                </a:solidFill>
              </a:rPr>
              <a:t>πίνακες, όπως και στις άλλες γλώσσες προγραμματισμού, είναι δομές δεδομένων για την συλλογή και διαχείριση δεδομένων του ιδίου τύπου. Η διαφορά με τις περισσότερες από τις άλλες γλώσσες, είναι ότι οι πίνακες στη </a:t>
            </a:r>
            <a:r>
              <a:rPr lang="en-US" altLang="el-GR" kern="0" dirty="0" smtClean="0">
                <a:solidFill>
                  <a:srgbClr val="000000"/>
                </a:solidFill>
              </a:rPr>
              <a:t>Java</a:t>
            </a:r>
            <a:r>
              <a:rPr lang="el-GR" altLang="el-GR" kern="0" dirty="0" smtClean="0">
                <a:solidFill>
                  <a:srgbClr val="000000"/>
                </a:solidFill>
              </a:rPr>
              <a:t> </a:t>
            </a:r>
            <a:r>
              <a:rPr lang="el-GR" altLang="el-GR" kern="0" dirty="0">
                <a:solidFill>
                  <a:srgbClr val="000000"/>
                </a:solidFill>
              </a:rPr>
              <a:t>είναι αντικείμενα, και έχουν και ιδιότητες όπως η </a:t>
            </a:r>
            <a:r>
              <a:rPr lang="en-US" altLang="el-GR" b="1" kern="0" dirty="0" smtClean="0"/>
              <a:t>length</a:t>
            </a:r>
            <a:r>
              <a:rPr lang="el-GR" altLang="el-GR" kern="0" dirty="0" smtClean="0"/>
              <a:t>,</a:t>
            </a:r>
            <a:r>
              <a:rPr lang="el-GR" altLang="el-GR" kern="0" dirty="0" smtClean="0">
                <a:solidFill>
                  <a:srgbClr val="000000"/>
                </a:solidFill>
              </a:rPr>
              <a:t> </a:t>
            </a:r>
            <a:r>
              <a:rPr lang="el-GR" altLang="el-GR" kern="0" dirty="0">
                <a:solidFill>
                  <a:srgbClr val="000000"/>
                </a:solidFill>
              </a:rPr>
              <a:t>που μας δείχνει </a:t>
            </a:r>
            <a:r>
              <a:rPr lang="el-GR" altLang="el-GR" kern="0" dirty="0" smtClean="0">
                <a:solidFill>
                  <a:srgbClr val="000000"/>
                </a:solidFill>
              </a:rPr>
              <a:t>ποιό </a:t>
            </a:r>
            <a:r>
              <a:rPr lang="el-GR" altLang="el-GR" kern="0" dirty="0">
                <a:solidFill>
                  <a:srgbClr val="000000"/>
                </a:solidFill>
              </a:rPr>
              <a:t>είναι το μέγεθος ενός πίνακα.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605746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Δήλωση </a:t>
            </a:r>
            <a:r>
              <a:rPr lang="el-GR" altLang="el-GR" b="1" dirty="0" smtClean="0"/>
              <a:t>πινάκων</a:t>
            </a:r>
            <a:endParaRPr lang="el-GR" b="1" dirty="0"/>
          </a:p>
        </p:txBody>
      </p:sp>
      <p:sp>
        <p:nvSpPr>
          <p:cNvPr id="3" name="Θέση περιεχομένου 1" descr=" Τμήμα προγράμματος: Η δήλωση ενός πίνακα γίνεται ως εξής: Τύπος, άνοιγμα κλείσιμο αγκύλης, όνομα, ερωτηματικό, ή τύπος όνομα, άνοιγμα κλείσιμο αγκύλης, ερωτηματικό. Οπως για παράδειγμα στην ακόλουθη δήλωση: Int, άνοιγμα κλείσιμο αγκύλης, array of ints, ερωτηματικό, ή int array of ints, άνοιγμα κλείσιμο αγκύλης, ερωτηματικό. Που δηλώνει ένα πίνακα ακεραίων με το όνομα array of ints.&#10;"/>
          <p:cNvSpPr>
            <a:spLocks noGrp="1"/>
          </p:cNvSpPr>
          <p:nvPr>
            <p:ph idx="1"/>
          </p:nvPr>
        </p:nvSpPr>
        <p:spPr/>
        <p:txBody>
          <a:bodyPr>
            <a:normAutofit/>
          </a:bodyPr>
          <a:lstStyle/>
          <a:p>
            <a:pPr lvl="0" fontAlgn="base">
              <a:lnSpc>
                <a:spcPct val="90000"/>
              </a:lnSpc>
              <a:spcBef>
                <a:spcPts val="0"/>
              </a:spcBef>
              <a:spcAft>
                <a:spcPts val="2400"/>
              </a:spcAft>
              <a:buClr>
                <a:srgbClr val="3333CC"/>
              </a:buClr>
              <a:buSzPct val="120000"/>
              <a:buFont typeface="Wingdings" panose="05000000000000000000" pitchFamily="2" charset="2"/>
              <a:buChar char="§"/>
            </a:pPr>
            <a:r>
              <a:rPr lang="el-GR" altLang="el-GR" sz="2400" kern="0" dirty="0">
                <a:solidFill>
                  <a:srgbClr val="000000"/>
                </a:solidFill>
              </a:rPr>
              <a:t> </a:t>
            </a:r>
            <a:r>
              <a:rPr lang="el-GR" altLang="el-GR" kern="0" dirty="0">
                <a:solidFill>
                  <a:srgbClr val="000000"/>
                </a:solidFill>
              </a:rPr>
              <a:t>Η δήλωση ενός πίνακα γίνεται ως εξής: </a:t>
            </a:r>
          </a:p>
          <a:p>
            <a:pPr lvl="1" fontAlgn="base">
              <a:lnSpc>
                <a:spcPct val="90000"/>
              </a:lnSpc>
              <a:spcBef>
                <a:spcPts val="0"/>
              </a:spcBef>
              <a:spcAft>
                <a:spcPts val="2400"/>
              </a:spcAft>
              <a:buClr>
                <a:srgbClr val="3333CC"/>
              </a:buClr>
              <a:buSzPct val="60000"/>
              <a:buNone/>
            </a:pPr>
            <a:r>
              <a:rPr lang="en-US" altLang="el-GR" kern="0" dirty="0">
                <a:solidFill>
                  <a:srgbClr val="000000"/>
                </a:solidFill>
              </a:rPr>
              <a:t>	</a:t>
            </a:r>
            <a:r>
              <a:rPr lang="el-GR" altLang="el-GR" b="1" kern="0" dirty="0"/>
              <a:t>τύπος</a:t>
            </a:r>
            <a:r>
              <a:rPr lang="el-GR" altLang="el-GR" kern="0" dirty="0">
                <a:solidFill>
                  <a:srgbClr val="000000"/>
                </a:solidFill>
              </a:rPr>
              <a:t>[] όνομα; ή </a:t>
            </a:r>
            <a:r>
              <a:rPr lang="el-GR" altLang="el-GR" b="1" kern="0" dirty="0"/>
              <a:t>τύπος</a:t>
            </a:r>
            <a:r>
              <a:rPr lang="el-GR" altLang="el-GR" kern="0" dirty="0">
                <a:solidFill>
                  <a:srgbClr val="000000"/>
                </a:solidFill>
              </a:rPr>
              <a:t> όνομα</a:t>
            </a:r>
            <a:r>
              <a:rPr lang="el-GR" altLang="el-GR" kern="0" dirty="0" smtClean="0">
                <a:solidFill>
                  <a:srgbClr val="000000"/>
                </a:solidFill>
              </a:rPr>
              <a:t>[];</a:t>
            </a:r>
            <a:endParaRPr lang="en-US" altLang="el-GR" kern="0" dirty="0">
              <a:solidFill>
                <a:srgbClr val="000000"/>
              </a:solidFill>
            </a:endParaRPr>
          </a:p>
          <a:p>
            <a:pPr lvl="0" fontAlgn="base">
              <a:lnSpc>
                <a:spcPct val="90000"/>
              </a:lnSpc>
              <a:spcBef>
                <a:spcPts val="0"/>
              </a:spcBef>
              <a:spcAft>
                <a:spcPts val="2400"/>
              </a:spcAft>
              <a:buClr>
                <a:srgbClr val="3333CC"/>
              </a:buClr>
              <a:buSzPct val="60000"/>
              <a:buNone/>
            </a:pPr>
            <a:r>
              <a:rPr lang="en-US" altLang="el-GR" kern="0" dirty="0">
                <a:solidFill>
                  <a:srgbClr val="000000"/>
                </a:solidFill>
              </a:rPr>
              <a:t>	</a:t>
            </a:r>
            <a:r>
              <a:rPr lang="el-GR" altLang="el-GR" kern="0" dirty="0">
                <a:solidFill>
                  <a:srgbClr val="000000"/>
                </a:solidFill>
              </a:rPr>
              <a:t>όπως για παράδειγμα στην ακόλουθη δήλωση</a:t>
            </a:r>
            <a:r>
              <a:rPr lang="el-GR" altLang="el-GR" kern="0" dirty="0" smtClean="0">
                <a:solidFill>
                  <a:srgbClr val="000000"/>
                </a:solidFill>
              </a:rPr>
              <a:t>:</a:t>
            </a:r>
            <a:endParaRPr lang="el-GR" altLang="el-GR" kern="0" dirty="0">
              <a:solidFill>
                <a:srgbClr val="000000"/>
              </a:solidFill>
            </a:endParaRPr>
          </a:p>
          <a:p>
            <a:pPr lvl="1" fontAlgn="base">
              <a:lnSpc>
                <a:spcPct val="90000"/>
              </a:lnSpc>
              <a:spcBef>
                <a:spcPts val="0"/>
              </a:spcBef>
              <a:spcAft>
                <a:spcPts val="2400"/>
              </a:spcAft>
              <a:buClr>
                <a:srgbClr val="3333CC"/>
              </a:buClr>
              <a:buSzPct val="60000"/>
              <a:buNone/>
            </a:pPr>
            <a:r>
              <a:rPr lang="en-US" altLang="el-GR" kern="0" dirty="0">
                <a:solidFill>
                  <a:srgbClr val="000000"/>
                </a:solidFill>
              </a:rPr>
              <a:t>	</a:t>
            </a:r>
            <a:r>
              <a:rPr lang="en-US" altLang="el-GR" b="1" kern="0" dirty="0" err="1" smtClean="0"/>
              <a:t>int</a:t>
            </a:r>
            <a:r>
              <a:rPr lang="en-US" altLang="el-GR" kern="0" dirty="0" smtClean="0">
                <a:solidFill>
                  <a:srgbClr val="000000"/>
                </a:solidFill>
              </a:rPr>
              <a:t>[] </a:t>
            </a:r>
            <a:r>
              <a:rPr lang="en-US" altLang="el-GR" kern="0" dirty="0" err="1" smtClean="0">
                <a:solidFill>
                  <a:srgbClr val="000000"/>
                </a:solidFill>
              </a:rPr>
              <a:t>arrayOfInts</a:t>
            </a:r>
            <a:r>
              <a:rPr lang="en-US" altLang="el-GR" kern="0" dirty="0" smtClean="0">
                <a:solidFill>
                  <a:srgbClr val="000000"/>
                </a:solidFill>
              </a:rPr>
              <a:t>; ή </a:t>
            </a:r>
            <a:r>
              <a:rPr lang="en-US" altLang="el-GR" b="1" kern="0" dirty="0" err="1" smtClean="0"/>
              <a:t>int</a:t>
            </a:r>
            <a:r>
              <a:rPr lang="en-US" altLang="el-GR" kern="0" dirty="0" smtClean="0">
                <a:solidFill>
                  <a:srgbClr val="3333CC"/>
                </a:solidFill>
              </a:rPr>
              <a:t> </a:t>
            </a:r>
            <a:r>
              <a:rPr lang="en-US" altLang="el-GR" kern="0" dirty="0" err="1" smtClean="0">
                <a:solidFill>
                  <a:srgbClr val="000000"/>
                </a:solidFill>
              </a:rPr>
              <a:t>arrayOfInts</a:t>
            </a:r>
            <a:r>
              <a:rPr lang="en-US" altLang="el-GR" kern="0" dirty="0" smtClean="0">
                <a:solidFill>
                  <a:srgbClr val="000000"/>
                </a:solidFill>
              </a:rPr>
              <a:t>[];</a:t>
            </a:r>
          </a:p>
          <a:p>
            <a:pPr fontAlgn="base">
              <a:spcBef>
                <a:spcPts val="0"/>
              </a:spcBef>
              <a:buClr>
                <a:srgbClr val="3333CC"/>
              </a:buClr>
              <a:buSzPct val="60000"/>
              <a:buNone/>
            </a:pPr>
            <a:r>
              <a:rPr lang="el-GR" altLang="el-GR" kern="0" dirty="0">
                <a:solidFill>
                  <a:srgbClr val="000000"/>
                </a:solidFill>
              </a:rPr>
              <a:t>	</a:t>
            </a:r>
            <a:r>
              <a:rPr lang="el-GR" altLang="el-GR" kern="0" dirty="0" smtClean="0">
                <a:solidFill>
                  <a:srgbClr val="000000"/>
                </a:solidFill>
              </a:rPr>
              <a:t>που δηλώνει ένα πίνακα ακεραίων με το όνομα </a:t>
            </a:r>
            <a:r>
              <a:rPr lang="en-US" altLang="el-GR" kern="0" dirty="0" err="1" smtClean="0">
                <a:solidFill>
                  <a:srgbClr val="000000"/>
                </a:solidFill>
              </a:rPr>
              <a:t>arrayOfInts</a:t>
            </a:r>
            <a:r>
              <a:rPr lang="el-GR" altLang="el-GR" kern="0" dirty="0" smtClean="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3790217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Δημιουργία πινάκων</a:t>
            </a:r>
            <a:endParaRPr lang="el-GR" b="1" dirty="0"/>
          </a:p>
        </p:txBody>
      </p:sp>
      <p:sp>
        <p:nvSpPr>
          <p:cNvPr id="6" name="Θέση περιεχομένου 1"/>
          <p:cNvSpPr txBox="1"/>
          <p:nvPr/>
        </p:nvSpPr>
        <p:spPr>
          <a:xfrm>
            <a:off x="611560" y="1628800"/>
            <a:ext cx="7920880" cy="1643527"/>
          </a:xfrm>
          <a:prstGeom prst="rect">
            <a:avLst/>
          </a:prstGeom>
          <a:noFill/>
        </p:spPr>
        <p:txBody>
          <a:bodyPr wrap="square" rtlCol="0">
            <a:spAutoFit/>
          </a:bodyPr>
          <a:lstStyle/>
          <a:p>
            <a:pPr marL="342900" lvl="0" indent="-342900" fontAlgn="base">
              <a:lnSpc>
                <a:spcPct val="90000"/>
              </a:lnSpc>
              <a:buClr>
                <a:srgbClr val="3333CC"/>
              </a:buClr>
              <a:buSzPct val="120000"/>
              <a:buFont typeface="Wingdings" panose="05000000000000000000" pitchFamily="2" charset="2"/>
              <a:buChar char="§"/>
            </a:pPr>
            <a:r>
              <a:rPr lang="el-GR" altLang="el-GR" sz="2800" kern="0" dirty="0">
                <a:solidFill>
                  <a:srgbClr val="000000"/>
                </a:solidFill>
              </a:rPr>
              <a:t>Η δημιουργία του πίνακα δεν είναι απαραίτητο να γίνει ταυτόχρονα με την δήλωσή του, μπορεί να γίνει και αργότερα, όπως δείχνει το ακόλουθο τμήμα κώδικα:</a:t>
            </a:r>
            <a:endParaRPr lang="en-GB" altLang="el-GR" sz="2800" kern="0" dirty="0">
              <a:solidFill>
                <a:srgbClr val="000000"/>
              </a:solidFill>
            </a:endParaRPr>
          </a:p>
        </p:txBody>
      </p:sp>
      <p:sp>
        <p:nvSpPr>
          <p:cNvPr id="7" name="Θέση περιεχομένου 2" descr="Τμήμα προγράμματος: Int array of ints, άνοιγμα κλείσιμο αγκύλης, ερωτηματικό. Enter, array of ints = new int, αγκύλη 10, κλείσιμο αγκύλης, ερωτηματικό. "/>
          <p:cNvSpPr txBox="1"/>
          <p:nvPr>
            <p:custDataLst>
              <p:tags r:id="rId2"/>
            </p:custDataLst>
          </p:nvPr>
        </p:nvSpPr>
        <p:spPr>
          <a:xfrm>
            <a:off x="611560" y="3261808"/>
            <a:ext cx="7920880" cy="1643527"/>
          </a:xfrm>
          <a:prstGeom prst="rect">
            <a:avLst/>
          </a:prstGeom>
          <a:noFill/>
        </p:spPr>
        <p:txBody>
          <a:bodyPr wrap="square" rtlCol="0">
            <a:spAutoFit/>
          </a:bodyPr>
          <a:lstStyle/>
          <a:p>
            <a:pPr marL="800100" lvl="1" indent="-342900" fontAlgn="base">
              <a:lnSpc>
                <a:spcPct val="90000"/>
              </a:lnSpc>
              <a:buClr>
                <a:srgbClr val="3333CC"/>
              </a:buClr>
              <a:buSzPct val="60000"/>
            </a:pPr>
            <a:r>
              <a:rPr lang="en-US" altLang="el-GR" sz="2800" b="1" kern="0" dirty="0" err="1" smtClean="0"/>
              <a:t>int</a:t>
            </a:r>
            <a:r>
              <a:rPr lang="en-US" altLang="el-GR" sz="2800" kern="0" dirty="0" smtClean="0">
                <a:solidFill>
                  <a:srgbClr val="000000"/>
                </a:solidFill>
              </a:rPr>
              <a:t> </a:t>
            </a:r>
            <a:r>
              <a:rPr lang="en-US" altLang="el-GR" sz="2800" kern="0" dirty="0" err="1" smtClean="0">
                <a:solidFill>
                  <a:srgbClr val="000000"/>
                </a:solidFill>
              </a:rPr>
              <a:t>arrayOfInts</a:t>
            </a:r>
            <a:r>
              <a:rPr lang="en-US" altLang="el-GR" sz="2800" kern="0" dirty="0" smtClean="0">
                <a:solidFill>
                  <a:srgbClr val="000000"/>
                </a:solidFill>
              </a:rPr>
              <a:t>[]; </a:t>
            </a:r>
            <a:br>
              <a:rPr lang="en-US" altLang="el-GR" sz="2800" kern="0" dirty="0" smtClean="0">
                <a:solidFill>
                  <a:srgbClr val="000000"/>
                </a:solidFill>
              </a:rPr>
            </a:br>
            <a:r>
              <a:rPr lang="en-US" altLang="el-GR" sz="2800" kern="0" dirty="0" smtClean="0">
                <a:solidFill>
                  <a:srgbClr val="000000"/>
                </a:solidFill>
              </a:rPr>
              <a:t>... </a:t>
            </a:r>
            <a:br>
              <a:rPr lang="en-US" altLang="el-GR" sz="2800" kern="0" dirty="0" smtClean="0">
                <a:solidFill>
                  <a:srgbClr val="000000"/>
                </a:solidFill>
              </a:rPr>
            </a:br>
            <a:r>
              <a:rPr lang="en-US" altLang="el-GR" sz="2800" kern="0" dirty="0" err="1" smtClean="0">
                <a:solidFill>
                  <a:srgbClr val="000000"/>
                </a:solidFill>
              </a:rPr>
              <a:t>arrayOfInts</a:t>
            </a:r>
            <a:r>
              <a:rPr lang="en-US" altLang="el-GR" sz="2800" kern="0" dirty="0" smtClean="0">
                <a:solidFill>
                  <a:srgbClr val="000000"/>
                </a:solidFill>
              </a:rPr>
              <a:t> = </a:t>
            </a:r>
            <a:r>
              <a:rPr lang="en-US" altLang="el-GR" sz="2800" b="1" kern="0" dirty="0" smtClean="0"/>
              <a:t>new</a:t>
            </a:r>
            <a:r>
              <a:rPr lang="en-US" altLang="el-GR" sz="2800" kern="0" dirty="0" smtClean="0">
                <a:solidFill>
                  <a:srgbClr val="3333CC"/>
                </a:solidFill>
              </a:rPr>
              <a:t> </a:t>
            </a:r>
            <a:r>
              <a:rPr lang="en-US" altLang="el-GR" sz="2800" b="1" kern="0" dirty="0" err="1" smtClean="0"/>
              <a:t>int</a:t>
            </a:r>
            <a:r>
              <a:rPr lang="en-US" altLang="el-GR" sz="2800" kern="0" dirty="0" smtClean="0">
                <a:solidFill>
                  <a:srgbClr val="000000"/>
                </a:solidFill>
              </a:rPr>
              <a:t>[10]; </a:t>
            </a:r>
            <a:br>
              <a:rPr lang="en-US" altLang="el-GR" sz="2800" kern="0" dirty="0" smtClean="0">
                <a:solidFill>
                  <a:srgbClr val="000000"/>
                </a:solidFill>
              </a:rPr>
            </a:br>
            <a:r>
              <a:rPr lang="en-US" altLang="el-GR" sz="2800" kern="0" dirty="0" smtClean="0">
                <a:solidFill>
                  <a:srgbClr val="000000"/>
                </a:solidFill>
              </a:rPr>
              <a:t>...</a:t>
            </a:r>
            <a:endParaRPr lang="en-US" altLang="el-GR" sz="2800" kern="0" dirty="0">
              <a:solidFill>
                <a:srgbClr val="000000"/>
              </a:solidFill>
            </a:endParaRPr>
          </a:p>
        </p:txBody>
      </p:sp>
      <p:sp>
        <p:nvSpPr>
          <p:cNvPr id="3" name="Θέση περιεχομένου 3"/>
          <p:cNvSpPr>
            <a:spLocks noGrp="1"/>
          </p:cNvSpPr>
          <p:nvPr>
            <p:ph idx="1"/>
          </p:nvPr>
        </p:nvSpPr>
        <p:spPr>
          <a:xfrm>
            <a:off x="626274" y="4905335"/>
            <a:ext cx="7920880" cy="1259969"/>
          </a:xfrm>
        </p:spPr>
        <p:txBody>
          <a:bodyPr>
            <a:normAutofit/>
          </a:bodyPr>
          <a:lstStyle/>
          <a:p>
            <a:pPr lvl="0" fontAlgn="base">
              <a:lnSpc>
                <a:spcPct val="90000"/>
              </a:lnSpc>
              <a:spcBef>
                <a:spcPts val="0"/>
              </a:spcBef>
              <a:buClr>
                <a:srgbClr val="3333CC"/>
              </a:buClr>
              <a:buSzPct val="60000"/>
              <a:buNone/>
            </a:pPr>
            <a:r>
              <a:rPr lang="el-GR" altLang="el-GR" sz="2800" kern="0" dirty="0">
                <a:solidFill>
                  <a:srgbClr val="000000"/>
                </a:solidFill>
              </a:rPr>
              <a:t>	</a:t>
            </a:r>
            <a:r>
              <a:rPr lang="el-GR" altLang="el-GR" sz="2800" kern="0" dirty="0" smtClean="0">
                <a:solidFill>
                  <a:srgbClr val="000000"/>
                </a:solidFill>
              </a:rPr>
              <a:t>Σε </a:t>
            </a:r>
            <a:r>
              <a:rPr lang="el-GR" altLang="el-GR" sz="2800" kern="0" dirty="0">
                <a:solidFill>
                  <a:srgbClr val="000000"/>
                </a:solidFill>
              </a:rPr>
              <a:t>κάθε περίπτωση πάντως, δεν επιτρέπεται η αναφορά σε στοιχεία του πίνακα, πριν να δημιουργηθεί ο πίνακας με την εντολή </a:t>
            </a:r>
            <a:r>
              <a:rPr lang="en-US" altLang="el-GR" sz="2800" b="1" kern="0" dirty="0" smtClean="0"/>
              <a:t>new</a:t>
            </a:r>
            <a:r>
              <a:rPr lang="el-GR" altLang="el-GR" sz="2800" kern="0" dirty="0" smtClean="0">
                <a:solidFill>
                  <a:srgbClr val="000000"/>
                </a:solidFill>
              </a:rPr>
              <a:t>.</a:t>
            </a:r>
            <a:endParaRPr lang="el-GR" altLang="el-GR" sz="28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080402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Αποθήκευση στοιχείων στον πίνακα</a:t>
            </a:r>
            <a:endParaRPr lang="el-GR" dirty="0"/>
          </a:p>
        </p:txBody>
      </p:sp>
      <p:sp>
        <p:nvSpPr>
          <p:cNvPr id="5" name="Θέση περιεχομένου 1"/>
          <p:cNvSpPr txBox="1"/>
          <p:nvPr/>
        </p:nvSpPr>
        <p:spPr>
          <a:xfrm>
            <a:off x="611560" y="2060848"/>
            <a:ext cx="7920880" cy="2308324"/>
          </a:xfrm>
          <a:prstGeom prst="rect">
            <a:avLst/>
          </a:prstGeom>
          <a:noFill/>
        </p:spPr>
        <p:txBody>
          <a:bodyPr wrap="square" rtlCol="0">
            <a:spAutoFit/>
          </a:bodyPr>
          <a:lstStyle/>
          <a:p>
            <a:pPr marL="457200" indent="-457200">
              <a:lnSpc>
                <a:spcPct val="90000"/>
              </a:lnSpc>
              <a:buClr>
                <a:srgbClr val="3333CC"/>
              </a:buClr>
              <a:buSzPct val="120000"/>
              <a:buFont typeface="Wingdings" panose="05000000000000000000" pitchFamily="2" charset="2"/>
              <a:buChar char="§"/>
            </a:pPr>
            <a:endParaRPr lang="el-GR" altLang="el-GR" sz="3200" kern="0" dirty="0" smtClean="0">
              <a:solidFill>
                <a:srgbClr val="000000"/>
              </a:solidFill>
            </a:endParaRPr>
          </a:p>
          <a:p>
            <a:pPr marL="457200" indent="-457200">
              <a:lnSpc>
                <a:spcPct val="90000"/>
              </a:lnSpc>
              <a:buClr>
                <a:srgbClr val="3333CC"/>
              </a:buClr>
              <a:buSzPct val="120000"/>
              <a:buFont typeface="Wingdings" panose="05000000000000000000" pitchFamily="2" charset="2"/>
              <a:buChar char="§"/>
            </a:pPr>
            <a:r>
              <a:rPr lang="el-GR" altLang="el-GR" sz="3200" kern="0" dirty="0" smtClean="0">
                <a:solidFill>
                  <a:srgbClr val="000000"/>
                </a:solidFill>
              </a:rPr>
              <a:t>Η </a:t>
            </a:r>
            <a:r>
              <a:rPr lang="el-GR" altLang="el-GR" sz="3200" kern="0" dirty="0">
                <a:solidFill>
                  <a:srgbClr val="000000"/>
                </a:solidFill>
              </a:rPr>
              <a:t>αποθήκευση στοιχείων στον πίνακα, μπορεί να γίνει ταυτόχρονα με την δήλωσή του, όπως δείχνει το ακόλουθο τμήμα κώδικα: </a:t>
            </a:r>
            <a:endParaRPr lang="el-GR" sz="2000" dirty="0"/>
          </a:p>
        </p:txBody>
      </p:sp>
      <p:sp>
        <p:nvSpPr>
          <p:cNvPr id="6" name="Θέση περιεχομένου 2" descr="Τμήμα προγράμματος: Double, άνοιγμα κλείσιμο αγκύλης array of numbers = άγκιστρο, 3.1, κόμμα  2 τελεία 219, κόμμα 3.55, κόμμα 6.1, κλείσιμο αγκίστρου, ερωτηματικό.&#10;"/>
          <p:cNvSpPr txBox="1"/>
          <p:nvPr>
            <p:custDataLst>
              <p:tags r:id="rId2"/>
            </p:custDataLst>
          </p:nvPr>
        </p:nvSpPr>
        <p:spPr>
          <a:xfrm>
            <a:off x="611560" y="4768969"/>
            <a:ext cx="7920880" cy="523220"/>
          </a:xfrm>
          <a:prstGeom prst="rect">
            <a:avLst/>
          </a:prstGeom>
          <a:noFill/>
        </p:spPr>
        <p:txBody>
          <a:bodyPr wrap="square" rtlCol="0">
            <a:spAutoFit/>
          </a:bodyPr>
          <a:lstStyle/>
          <a:p>
            <a:pPr marL="800100" lvl="1" indent="-342900" fontAlgn="base">
              <a:spcBef>
                <a:spcPct val="20000"/>
              </a:spcBef>
              <a:spcAft>
                <a:spcPct val="0"/>
              </a:spcAft>
              <a:buClr>
                <a:srgbClr val="3333CC"/>
              </a:buClr>
              <a:buSzPct val="60000"/>
            </a:pPr>
            <a:r>
              <a:rPr lang="en-US" altLang="el-GR" sz="2800" b="1" kern="0" dirty="0" smtClean="0"/>
              <a:t>double</a:t>
            </a:r>
            <a:r>
              <a:rPr lang="en-US" altLang="el-GR" sz="2800" kern="0" dirty="0" smtClean="0">
                <a:solidFill>
                  <a:srgbClr val="000000"/>
                </a:solidFill>
              </a:rPr>
              <a:t>[] </a:t>
            </a:r>
            <a:r>
              <a:rPr lang="en-US" altLang="el-GR" sz="2800" kern="0" dirty="0" err="1" smtClean="0">
                <a:solidFill>
                  <a:srgbClr val="000000"/>
                </a:solidFill>
              </a:rPr>
              <a:t>arrayOfNumbers</a:t>
            </a:r>
            <a:r>
              <a:rPr lang="en-US" altLang="el-GR" sz="2800" kern="0" dirty="0" smtClean="0">
                <a:solidFill>
                  <a:srgbClr val="000000"/>
                </a:solidFill>
              </a:rPr>
              <a:t> = {3.1, 2.219, 3.55, 6.1};</a:t>
            </a:r>
            <a:endParaRPr lang="en-US" altLang="el-GR" sz="2800" kern="0" dirty="0">
              <a:solidFill>
                <a:srgbClr val="000000"/>
              </a:solidFill>
            </a:endParaRPr>
          </a:p>
        </p:txBody>
      </p:sp>
      <p:sp>
        <p:nvSpPr>
          <p:cNvPr id="3" name="Θέση υποσέλιδου 1" descr="."/>
          <p:cNvSpPr>
            <a:spLocks noGrp="1"/>
          </p:cNvSpPr>
          <p:nvPr>
            <p:ph type="ftr" sz="quarter" idx="11"/>
          </p:nvPr>
        </p:nvSpPr>
        <p:spPr/>
        <p:txBody>
          <a:bodyPr/>
          <a:lstStyle/>
          <a:p>
            <a:r>
              <a:rPr lang="el-GR" sz="1400" smtClean="0">
                <a:solidFill>
                  <a:schemeClr val="tx1"/>
                </a:solidFill>
              </a:rPr>
              <a:t>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6017462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6/11/2013 1:28:46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5,6,3,4,"/>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6,7,8,4,5,"/>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5,6,3,4,7,"/>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5,7,3,4,"/>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2,5,6,3,4,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1.xml><?xml version="1.0" encoding="utf-8"?>
<p:tagLst xmlns:a="http://schemas.openxmlformats.org/drawingml/2006/main" xmlns:r="http://schemas.openxmlformats.org/officeDocument/2006/relationships" xmlns:p="http://schemas.openxmlformats.org/presentationml/2006/main">
  <p:tag name="ZHAW.ACCESSIBILITYADDIN.READINGORDER" val="5,6,3,4,7,"/>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6,5,9,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6,7,3,4,5,"/>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4969301E-A1CB-4BCC-B7CE-ACD335552D00}">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27</TotalTime>
  <Words>921</Words>
  <Application>Microsoft Office PowerPoint</Application>
  <PresentationFormat>Προβολή στην οθόνη (4:3)</PresentationFormat>
  <Paragraphs>152</Paragraphs>
  <Slides>20</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Θέμα του Office</vt:lpstr>
      <vt:lpstr>Αντικειμενοστραφής Προγραμματισμός Ι</vt:lpstr>
      <vt:lpstr>Άδειες χρήσης </vt:lpstr>
      <vt:lpstr>Χρηματοδότηση </vt:lpstr>
      <vt:lpstr>Σκοποί ενότητας </vt:lpstr>
      <vt:lpstr>Περιεχόμενα ενότητας</vt:lpstr>
      <vt:lpstr>Πίνακες</vt:lpstr>
      <vt:lpstr>Δήλωση πινάκων</vt:lpstr>
      <vt:lpstr>Δημιουργία πινάκων</vt:lpstr>
      <vt:lpstr>Αποθήκευση στοιχείων στον πίνακα</vt:lpstr>
      <vt:lpstr>Παράδειγμα 1: Xρήση πινάκων</vt:lpstr>
      <vt:lpstr>Παράδειγμα 2: Χρήση πινάκων</vt:lpstr>
      <vt:lpstr>Πολυδιάστατοι πίνακες</vt:lpstr>
      <vt:lpstr>Δισδιάστατοι πίνακες</vt:lpstr>
      <vt:lpstr>Παράδειγμα χρήσης πίνακα δύο διαστάσεων</vt:lpstr>
      <vt:lpstr>Ακανόνιστοι πίνακες</vt:lpstr>
      <vt:lpstr>Σχηματική αναπαράσταση ακανόνιστου πίνακα</vt:lpstr>
      <vt:lpstr>Εμβέλεια μεταβλητών (scope)</vt:lpstr>
      <vt:lpstr>Οι παράμετροι της main</vt:lpstr>
      <vt:lpstr>Παράδειγμα με παραμέτρους</vt:lpstr>
      <vt:lpstr>Τέλος έκτης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Αντικειμενοστραφής Προγραμματισμός Ι</dc:title>
  <dc:subject>Πίνακες και Παράμετροι στην main</dc:subject>
  <dc:creator>Λίολιος Νικόλαος</dc:creator>
  <cp:keywords>Πίνακες, ακανόνιστοι πίνακες, arrays, main, παράμετροι στην main.</cp:keywords>
  <dc:description>Διαχείριση μονοδιάστατων και δισδιάστατων πινάκων, καθώς επίσης και ακανόνιστων πινάκων. Χρήση παραμέτρων στην main. </dc:description>
  <cp:lastModifiedBy>Georgia</cp:lastModifiedBy>
  <cp:revision>15</cp:revision>
  <dcterms:created xsi:type="dcterms:W3CDTF">2013-10-08T11:47:36Z</dcterms:created>
  <dcterms:modified xsi:type="dcterms:W3CDTF">2013-11-06T11:28:51Z</dcterms:modified>
  <cp:category>Εκπαιδευτικό Υλικό</cp:category>
  <cp:contentStatus>Τελικό</cp:contentStatus>
</cp:coreProperties>
</file>