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48" r:id="rId2"/>
  </p:sldMasterIdLst>
  <p:notesMasterIdLst>
    <p:notesMasterId r:id="rId51"/>
  </p:notesMasterIdLst>
  <p:sldIdLst>
    <p:sldId id="256" r:id="rId3"/>
    <p:sldId id="257" r:id="rId4"/>
    <p:sldId id="258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307" r:id="rId13"/>
    <p:sldId id="268" r:id="rId14"/>
    <p:sldId id="269" r:id="rId15"/>
    <p:sldId id="270" r:id="rId16"/>
    <p:sldId id="271" r:id="rId17"/>
    <p:sldId id="272" r:id="rId18"/>
    <p:sldId id="273" r:id="rId19"/>
    <p:sldId id="275" r:id="rId20"/>
    <p:sldId id="276" r:id="rId21"/>
    <p:sldId id="277" r:id="rId22"/>
    <p:sldId id="308" r:id="rId23"/>
    <p:sldId id="309" r:id="rId24"/>
    <p:sldId id="281" r:id="rId25"/>
    <p:sldId id="310" r:id="rId26"/>
    <p:sldId id="311" r:id="rId27"/>
    <p:sldId id="286" r:id="rId28"/>
    <p:sldId id="287" r:id="rId29"/>
    <p:sldId id="288" r:id="rId30"/>
    <p:sldId id="289" r:id="rId31"/>
    <p:sldId id="290" r:id="rId32"/>
    <p:sldId id="291" r:id="rId33"/>
    <p:sldId id="292" r:id="rId34"/>
    <p:sldId id="312" r:id="rId35"/>
    <p:sldId id="293" r:id="rId36"/>
    <p:sldId id="294" r:id="rId37"/>
    <p:sldId id="295" r:id="rId38"/>
    <p:sldId id="296" r:id="rId39"/>
    <p:sldId id="297" r:id="rId40"/>
    <p:sldId id="298" r:id="rId41"/>
    <p:sldId id="299" r:id="rId42"/>
    <p:sldId id="300" r:id="rId43"/>
    <p:sldId id="301" r:id="rId44"/>
    <p:sldId id="302" r:id="rId45"/>
    <p:sldId id="303" r:id="rId46"/>
    <p:sldId id="304" r:id="rId47"/>
    <p:sldId id="305" r:id="rId48"/>
    <p:sldId id="306" r:id="rId49"/>
    <p:sldId id="259" r:id="rId50"/>
  </p:sldIdLst>
  <p:sldSz cx="9144000" cy="6858000" type="screen4x3"/>
  <p:notesSz cx="6858000" cy="9144000"/>
  <p:custDataLst>
    <p:tags r:id="rId52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663300"/>
    <a:srgbClr val="6600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Φωτεινό στυλ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026" autoAdjust="0"/>
  </p:normalViewPr>
  <p:slideViewPr>
    <p:cSldViewPr>
      <p:cViewPr>
        <p:scale>
          <a:sx n="88" d="100"/>
          <a:sy n="88" d="100"/>
        </p:scale>
        <p:origin x="-174" y="-3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commentAuthors" Target="commentAuthors.xml"/><Relationship Id="rId5" Type="http://schemas.openxmlformats.org/officeDocument/2006/relationships/slide" Target="slides/slide3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theme" Target="theme/theme1.xml"/><Relationship Id="rId8" Type="http://schemas.openxmlformats.org/officeDocument/2006/relationships/slide" Target="slides/slide6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tableStyles" Target="tableStyles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tags" Target="tags/tag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image" Target="../media/image1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05C097-04B7-44E1-9968-25C5DB2563B3}" type="datetimeFigureOut">
              <a:rPr lang="el-GR" smtClean="0"/>
              <a:pPr/>
              <a:t>15/3/2016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0EBB63-910B-484B-BBB9-ECB9018BB688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166338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CA508-3B63-4BA9-93AF-AA2EFF565143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363420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BC63F-D258-4E49-A305-11410A0C630B}" type="datetime1">
              <a:rPr lang="el-GR" smtClean="0"/>
              <a:t>15/3/2016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240417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E7B0C-6850-4A96-A9BB-B1AA8B14090A}" type="datetime1">
              <a:rPr lang="el-GR" smtClean="0"/>
              <a:t>15/3/2016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557663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29C72-CE11-4B67-8B60-0012B0CB96B6}" type="datetime1">
              <a:rPr lang="el-GR" smtClean="0"/>
              <a:t>15/3/2016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474110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8CA760-D12F-485B-A40F-39D5D3EDA865}" type="datetime1">
              <a:rPr lang="el-GR" altLang="el-GR" smtClean="0"/>
              <a:t>15/3/2016</a:t>
            </a:fld>
            <a:endParaRPr lang="el-GR" altLang="el-G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 smtClean="0"/>
              <a:t>Αρχιτεκτονική και Μέθοδοι Σχεδίασης</a:t>
            </a:r>
            <a:endParaRPr lang="el-GR" altLang="el-G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B1B1FF-85E3-46EB-9B76-1FFA31D4B974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763495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EAF60-56B3-47C3-840B-5D69445E8011}" type="datetime1">
              <a:rPr lang="el-GR" smtClean="0"/>
              <a:t>15/3/2016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74036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69E29-436E-49C9-A7D2-4AA75A51410A}" type="datetime1">
              <a:rPr lang="el-GR" smtClean="0"/>
              <a:t>15/3/2016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526510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CDE95-8561-4E01-A269-D4586E24715B}" type="datetime1">
              <a:rPr lang="el-GR" smtClean="0"/>
              <a:t>15/3/2016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36594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9ECCB-47DD-4528-B9AF-560B14CAA426}" type="datetime1">
              <a:rPr lang="el-GR" smtClean="0"/>
              <a:t>15/3/2016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746606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3A3F7-EC78-4724-9026-559C969D245D}" type="datetime1">
              <a:rPr lang="el-GR" smtClean="0"/>
              <a:t>15/3/2016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782472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D7F6E-FEB7-43DE-B7A0-96767B1157F4}" type="datetime1">
              <a:rPr lang="el-GR" smtClean="0"/>
              <a:t>15/3/2016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67687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935B6-FF82-49FF-9533-4E123FE31560}" type="datetime1">
              <a:rPr lang="el-GR" smtClean="0"/>
              <a:t>15/3/2016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370894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B8D52-78FE-4B0A-890E-967BF5613920}" type="datetime1">
              <a:rPr lang="el-GR" smtClean="0"/>
              <a:t>15/3/2016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953634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D9E453-2C46-400F-8B27-5B7174592C29}" type="datetime1">
              <a:rPr lang="el-GR" smtClean="0"/>
              <a:t>15/3/2016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16209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g"/><Relationship Id="rId3" Type="http://schemas.openxmlformats.org/officeDocument/2006/relationships/hyperlink" Target="http://www.edulll.gr/" TargetMode="External"/><Relationship Id="rId7" Type="http://schemas.openxmlformats.org/officeDocument/2006/relationships/hyperlink" Target="http://www.teilar.gr/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2.png"/><Relationship Id="rId5" Type="http://schemas.openxmlformats.org/officeDocument/2006/relationships/hyperlink" Target="http://creativecommons.org/licenses/by-nc-nd/3.0/deed.el" TargetMode="Externa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6.wmf"/><Relationship Id="rId4" Type="http://schemas.openxmlformats.org/officeDocument/2006/relationships/oleObject" Target="../embeddings/oleObject2.bin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&#924;&#913;&#920;&#919;&#924;&#913;%201&#959;%20&#917;&#921;&#931;&#913;&#915;&#937;&#915;&#921;&#922;&#917;&#931;%20&#917;&#925;&#925;&#927;&#921;&#917;&#931;.ppt" TargetMode="Externa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1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3.0/deed.el" TargetMode="Externa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17.xml"/><Relationship Id="rId1" Type="http://schemas.openxmlformats.org/officeDocument/2006/relationships/tags" Target="../tags/tag16.xml"/><Relationship Id="rId4" Type="http://schemas.openxmlformats.org/officeDocument/2006/relationships/image" Target="../media/image9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5" Type="http://schemas.openxmlformats.org/officeDocument/2006/relationships/image" Target="../media/image4.png"/><Relationship Id="rId4" Type="http://schemas.openxmlformats.org/officeDocument/2006/relationships/hyperlink" Target="http://www.edulll.gr/" TargetMode="Externa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12.wmf"/><Relationship Id="rId2" Type="http://schemas.openxmlformats.org/officeDocument/2006/relationships/tags" Target="../tags/tag19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11.wmf"/><Relationship Id="rId4" Type="http://schemas.openxmlformats.org/officeDocument/2006/relationships/oleObject" Target="../embeddings/oleObject3.bin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20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2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2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2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4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5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26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2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dulll.gr/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8.xml"/><Relationship Id="rId6" Type="http://schemas.openxmlformats.org/officeDocument/2006/relationships/image" Target="../media/image2.png"/><Relationship Id="rId5" Type="http://schemas.openxmlformats.org/officeDocument/2006/relationships/hyperlink" Target="http://creativecommons.org/licenses/by-nc-nd/3.0/deed.el" TargetMode="Externa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5.wmf"/><Relationship Id="rId4" Type="http://schemas.openxmlformats.org/officeDocument/2006/relationships/oleObject" Target="../embeddings/oleObject1.bin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Εικόνα 3" descr="Λογότυπο Επιχειρησιακού Προγράμματος Εκπαίδευση και Δια βίου Μάθηση του Υπουργείου Παιδείας, ΕΣΠΑ 2007 - 2013, με τη σημαία της Ευρωπαϊκής Ένωσης, το οποίο συγχρηματοδοτείται από την Ευρωπαϊκή Ένωση (Ευρωπαϊκό Κοινωνικό Ταμείο) και από εθνικούς πόρους. ">
            <a:hlinkClick r:id="rId3" tooltip="Μετάβαση σε www.edulll.gr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92500" y="565785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Εικόνα 2" descr="Λογότυπο για Άδειες χρήσης Creative Commons, B Y, NC, ND.">
            <a:hlinkClick r:id="rId5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08175" y="5949950"/>
            <a:ext cx="1584325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Θέση περιεχομένου 1"/>
          <p:cNvSpPr>
            <a:spLocks noGrp="1"/>
          </p:cNvSpPr>
          <p:nvPr>
            <p:ph type="subTitle" idx="1"/>
          </p:nvPr>
        </p:nvSpPr>
        <p:spPr>
          <a:xfrm>
            <a:off x="395536" y="2564904"/>
            <a:ext cx="8352928" cy="3092946"/>
          </a:xfrm>
        </p:spPr>
        <p:txBody>
          <a:bodyPr>
            <a:normAutofit/>
          </a:bodyPr>
          <a:lstStyle/>
          <a:p>
            <a:pPr lvl="0" algn="l">
              <a:lnSpc>
                <a:spcPct val="110000"/>
              </a:lnSpc>
              <a:spcBef>
                <a:spcPts val="0"/>
              </a:spcBef>
              <a:defRPr/>
            </a:pPr>
            <a:r>
              <a:rPr lang="el-GR" sz="3000" b="1" dirty="0">
                <a:solidFill>
                  <a:prstClr val="black"/>
                </a:solidFill>
                <a:cs typeface="Arial" charset="0"/>
              </a:rPr>
              <a:t>Ενότητα 2</a:t>
            </a:r>
            <a:r>
              <a:rPr lang="en-US" sz="3000" b="1" dirty="0" smtClean="0">
                <a:solidFill>
                  <a:prstClr val="black"/>
                </a:solidFill>
                <a:cs typeface="Arial" charset="0"/>
              </a:rPr>
              <a:t>:</a:t>
            </a:r>
            <a:r>
              <a:rPr lang="el-GR" sz="3000" b="1" smtClean="0">
                <a:solidFill>
                  <a:prstClr val="black"/>
                </a:solidFill>
                <a:cs typeface="Arial" charset="0"/>
              </a:rPr>
              <a:t>  </a:t>
            </a:r>
            <a:r>
              <a:rPr lang="el-GR" sz="3000" smtClean="0">
                <a:solidFill>
                  <a:prstClr val="black"/>
                </a:solidFill>
                <a:cs typeface="Arial" charset="0"/>
              </a:rPr>
              <a:t>Αναπνοή.</a:t>
            </a:r>
            <a:endParaRPr lang="el-GR" sz="3000" dirty="0">
              <a:solidFill>
                <a:prstClr val="black"/>
              </a:solidFill>
              <a:cs typeface="Arial" charset="0"/>
            </a:endParaRPr>
          </a:p>
          <a:p>
            <a:pPr lvl="0" algn="l">
              <a:lnSpc>
                <a:spcPct val="110000"/>
              </a:lnSpc>
              <a:spcBef>
                <a:spcPts val="0"/>
              </a:spcBef>
              <a:defRPr/>
            </a:pP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Διδάσκων</a:t>
            </a:r>
            <a:r>
              <a:rPr lang="el-GR" sz="3000" dirty="0">
                <a:solidFill>
                  <a:prstClr val="black"/>
                </a:solidFill>
                <a:cs typeface="Arial" charset="0"/>
              </a:rPr>
              <a:t>: </a:t>
            </a:r>
            <a:r>
              <a:rPr lang="el-GR" sz="3000" dirty="0" err="1" smtClean="0">
                <a:solidFill>
                  <a:prstClr val="black"/>
                </a:solidFill>
                <a:cs typeface="Arial" charset="0"/>
              </a:rPr>
              <a:t>Παπαιωάννου</a:t>
            </a: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 Χρυσούλα,</a:t>
            </a:r>
          </a:p>
          <a:p>
            <a:pPr lvl="0" algn="l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Αναπληρώτρια Καθηγήτρια.</a:t>
            </a:r>
            <a:endParaRPr lang="el-GR" sz="3000" dirty="0">
              <a:solidFill>
                <a:prstClr val="black"/>
              </a:solidFill>
              <a:cs typeface="Arial" charset="0"/>
            </a:endParaRPr>
          </a:p>
          <a:p>
            <a:pPr lvl="0" algn="l">
              <a:lnSpc>
                <a:spcPct val="110000"/>
              </a:lnSpc>
              <a:spcBef>
                <a:spcPts val="0"/>
              </a:spcBef>
              <a:defRPr/>
            </a:pP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Τμήμα Τεχνολόγων Γεωπόνων</a:t>
            </a:r>
            <a:r>
              <a:rPr lang="el-GR" sz="2800" dirty="0" smtClean="0">
                <a:solidFill>
                  <a:prstClr val="black"/>
                </a:solidFill>
                <a:cs typeface="Arial" charset="0"/>
              </a:rPr>
              <a:t>. </a:t>
            </a:r>
            <a:endParaRPr lang="en-US" sz="2800" b="1" dirty="0">
              <a:solidFill>
                <a:prstClr val="black"/>
              </a:solidFill>
              <a:cs typeface="Arial" charset="0"/>
            </a:endParaRPr>
          </a:p>
          <a:p>
            <a:endParaRPr lang="el-GR" dirty="0"/>
          </a:p>
        </p:txBody>
      </p:sp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755576" y="1628801"/>
            <a:ext cx="7628012" cy="936103"/>
          </a:xfrm>
        </p:spPr>
        <p:txBody>
          <a:bodyPr>
            <a:noAutofit/>
          </a:bodyPr>
          <a:lstStyle/>
          <a:p>
            <a:r>
              <a:rPr lang="el-GR" sz="4100" b="1" dirty="0" err="1" smtClean="0">
                <a:solidFill>
                  <a:prstClr val="black"/>
                </a:solidFill>
              </a:rPr>
              <a:t>Μετασυλλεκτικοί</a:t>
            </a:r>
            <a:r>
              <a:rPr lang="el-GR" sz="4100" b="1" dirty="0" smtClean="0">
                <a:solidFill>
                  <a:prstClr val="black"/>
                </a:solidFill>
              </a:rPr>
              <a:t> Χειρισμοί Γεωργικών Προϊόντων</a:t>
            </a:r>
            <a:endParaRPr lang="el-GR" sz="4100" dirty="0"/>
          </a:p>
        </p:txBody>
      </p:sp>
      <p:pic>
        <p:nvPicPr>
          <p:cNvPr id="9" name="Εικόνα 1" descr="Λογότυπο Τεχνολογικό Εκπαιδευτικό Ίδρυμα Θεσσαλίας.">
            <a:hlinkClick r:id="rId7" tooltip="Μετάβαση στην Ιστοσελίδα του Ιδρύματος"/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188" y="449376"/>
            <a:ext cx="3456432" cy="114604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22355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1078" y="1484784"/>
            <a:ext cx="8295353" cy="4896544"/>
          </a:xfrm>
        </p:spPr>
        <p:txBody>
          <a:bodyPr>
            <a:normAutofit lnSpcReduction="10000"/>
          </a:bodyPr>
          <a:lstStyle/>
          <a:p>
            <a:pPr marL="457200" indent="-457200" eaLnBrk="1" hangingPunct="1">
              <a:buFont typeface="Arial" pitchFamily="34" charset="0"/>
              <a:buAutoNum type="arabicPeriod"/>
            </a:pPr>
            <a:r>
              <a:rPr lang="el-GR" altLang="el-GR" sz="2800" u="sng" dirty="0" err="1" smtClean="0"/>
              <a:t>Κλιμακτήρια</a:t>
            </a:r>
            <a:r>
              <a:rPr lang="el-GR" altLang="el-GR" sz="2800" u="sng" dirty="0" smtClean="0"/>
              <a:t> αναπνοή:</a:t>
            </a:r>
            <a:r>
              <a:rPr lang="el-GR" altLang="el-GR" sz="2800" dirty="0" smtClean="0"/>
              <a:t> Σε καρπούς πολλών ειδών, π.χ. μήλα, τομάτα, μπανάνα κάποια περίοδο μετά τη συγκομιδή παρατηρείται έντονη αναπνοή, αυξημένη κατά 2-3 φορές (αιθυλένιο).</a:t>
            </a:r>
          </a:p>
          <a:p>
            <a:pPr marL="457200" indent="-457200" eaLnBrk="1" hangingPunct="1">
              <a:buFont typeface="Arial" pitchFamily="34" charset="0"/>
              <a:buAutoNum type="arabicPeriod"/>
            </a:pPr>
            <a:endParaRPr lang="el-GR" altLang="el-GR" sz="2800" dirty="0" smtClean="0"/>
          </a:p>
          <a:p>
            <a:pPr marL="457200" indent="-457200" eaLnBrk="1" hangingPunct="1">
              <a:buFont typeface="Arial" pitchFamily="34" charset="0"/>
              <a:buAutoNum type="arabicPeriod"/>
            </a:pPr>
            <a:r>
              <a:rPr lang="el-GR" altLang="el-GR" sz="2800" u="sng" dirty="0" smtClean="0"/>
              <a:t>Νερό:</a:t>
            </a:r>
            <a:r>
              <a:rPr lang="el-GR" altLang="el-GR" sz="2800" dirty="0" smtClean="0"/>
              <a:t> Στους σπόρους όπου το νερό είναι ελάχιστο η αναπνοή είναι σχεδόν μηδενική.</a:t>
            </a:r>
          </a:p>
          <a:p>
            <a:pPr marL="457200" indent="-457200" eaLnBrk="1" hangingPunct="1">
              <a:buFont typeface="Arial" pitchFamily="34" charset="0"/>
              <a:buAutoNum type="arabicPeriod"/>
            </a:pPr>
            <a:endParaRPr lang="el-GR" altLang="el-GR" sz="2800" dirty="0" smtClean="0"/>
          </a:p>
          <a:p>
            <a:pPr marL="457200" indent="-457200" eaLnBrk="1" hangingPunct="1">
              <a:buFont typeface="Arial" pitchFamily="34" charset="0"/>
              <a:buAutoNum type="arabicPeriod"/>
            </a:pPr>
            <a:r>
              <a:rPr lang="el-GR" altLang="el-GR" sz="2800" u="sng" dirty="0" smtClean="0"/>
              <a:t>Οξυγόνο:</a:t>
            </a:r>
            <a:r>
              <a:rPr lang="el-GR" altLang="el-GR" sz="2800" dirty="0" smtClean="0"/>
              <a:t> Με οξυγόνο κάτω του 3% περιορίζεται σημαντικά. Χρήση αυτού του φαινομένου γίνεται στη συντήρηση των καρπών.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10</a:t>
            </a:fld>
            <a:endParaRPr lang="el-GR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Παράγοντες που επηρεάζουν την αναπνοή (1/2)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19662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11</a:t>
            </a:fld>
            <a:endParaRPr lang="el-GR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Παράγοντες που επηρεάζουν την αναπνοή (2/2)</a:t>
            </a:r>
            <a:endParaRPr lang="el-G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l-GR" altLang="el-GR" dirty="0"/>
              <a:t>4. </a:t>
            </a:r>
            <a:r>
              <a:rPr lang="el-GR" altLang="el-GR" u="sng" dirty="0"/>
              <a:t>Θερμοκρασία</a:t>
            </a:r>
            <a:r>
              <a:rPr lang="el-GR" altLang="el-GR" dirty="0"/>
              <a:t>: Αύξηση κατά 10</a:t>
            </a:r>
            <a:r>
              <a:rPr lang="en-US" altLang="el-GR" baseline="30000" dirty="0" err="1"/>
              <a:t>o</a:t>
            </a:r>
            <a:r>
              <a:rPr lang="en-US" altLang="el-GR" dirty="0" err="1"/>
              <a:t>C</a:t>
            </a:r>
            <a:r>
              <a:rPr lang="en-US" altLang="el-GR" dirty="0"/>
              <a:t>, </a:t>
            </a:r>
            <a:r>
              <a:rPr lang="el-GR" altLang="el-GR" dirty="0"/>
              <a:t>διπλασιάζει την αναπνοή.</a:t>
            </a:r>
          </a:p>
          <a:p>
            <a:pPr marL="457200" indent="-457200">
              <a:lnSpc>
                <a:spcPct val="90000"/>
              </a:lnSpc>
              <a:buFont typeface="+mj-lt"/>
              <a:buAutoNum type="arabicPeriod"/>
              <a:defRPr/>
            </a:pPr>
            <a:endParaRPr lang="el-GR" altLang="el-GR" dirty="0"/>
          </a:p>
          <a:p>
            <a:pPr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l-GR" altLang="el-GR" dirty="0"/>
              <a:t>5. </a:t>
            </a:r>
            <a:r>
              <a:rPr lang="el-GR" altLang="el-GR" u="sng" dirty="0"/>
              <a:t>Τραυματισμός – Προσβολές - </a:t>
            </a:r>
            <a:r>
              <a:rPr lang="en-US" altLang="el-GR" u="sng" dirty="0"/>
              <a:t>Stress</a:t>
            </a:r>
            <a:r>
              <a:rPr lang="el-GR" altLang="el-GR" u="sng" dirty="0"/>
              <a:t>:</a:t>
            </a:r>
            <a:r>
              <a:rPr lang="en-US" altLang="el-GR" dirty="0"/>
              <a:t> </a:t>
            </a:r>
            <a:r>
              <a:rPr lang="el-GR" altLang="el-GR" dirty="0"/>
              <a:t>Αύξηση της έντασης της αναπνοής.</a:t>
            </a:r>
          </a:p>
          <a:p>
            <a:pPr marL="457200" indent="-457200">
              <a:lnSpc>
                <a:spcPct val="90000"/>
              </a:lnSpc>
              <a:buFont typeface="+mj-lt"/>
              <a:buAutoNum type="arabicPeriod"/>
              <a:defRPr/>
            </a:pPr>
            <a:endParaRPr lang="el-GR" altLang="el-GR" dirty="0"/>
          </a:p>
          <a:p>
            <a:pPr marL="0" indent="0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l-GR" altLang="el-GR" dirty="0">
                <a:solidFill>
                  <a:srgbClr val="FF0000"/>
                </a:solidFill>
              </a:rPr>
              <a:t>Στα ψυγεία συντηρούνται σε χαμηλή </a:t>
            </a:r>
            <a:r>
              <a:rPr lang="el-GR" altLang="el-GR" dirty="0" smtClean="0">
                <a:solidFill>
                  <a:srgbClr val="FF0000"/>
                </a:solidFill>
              </a:rPr>
              <a:t>θερμοκρασία καρποί </a:t>
            </a:r>
            <a:r>
              <a:rPr lang="el-GR" altLang="el-GR" dirty="0">
                <a:solidFill>
                  <a:srgbClr val="FF0000"/>
                </a:solidFill>
              </a:rPr>
              <a:t>απαλλαγμένοι από πληγές ή προσβολές από ασθένειες, σε υψηλή περιεκτικότητα σε </a:t>
            </a:r>
            <a:r>
              <a:rPr lang="en-US" altLang="el-GR" dirty="0">
                <a:solidFill>
                  <a:srgbClr val="FF0000"/>
                </a:solidFill>
              </a:rPr>
              <a:t>CO</a:t>
            </a:r>
            <a:r>
              <a:rPr lang="en-US" altLang="el-GR" baseline="-25000" dirty="0">
                <a:solidFill>
                  <a:srgbClr val="FF0000"/>
                </a:solidFill>
              </a:rPr>
              <a:t>2 </a:t>
            </a:r>
            <a:r>
              <a:rPr lang="en-US" altLang="el-GR" dirty="0">
                <a:solidFill>
                  <a:srgbClr val="FF0000"/>
                </a:solidFill>
              </a:rPr>
              <a:t>(3-4%) </a:t>
            </a:r>
            <a:r>
              <a:rPr lang="el-GR" altLang="el-GR" dirty="0">
                <a:solidFill>
                  <a:srgbClr val="FF0000"/>
                </a:solidFill>
              </a:rPr>
              <a:t>και χαμηλή περιεκτικότητα σε </a:t>
            </a:r>
            <a:r>
              <a:rPr lang="en-US" altLang="el-GR" dirty="0">
                <a:solidFill>
                  <a:srgbClr val="FF0000"/>
                </a:solidFill>
              </a:rPr>
              <a:t>O</a:t>
            </a:r>
            <a:r>
              <a:rPr lang="en-US" altLang="el-GR" baseline="-25000" dirty="0">
                <a:solidFill>
                  <a:srgbClr val="FF0000"/>
                </a:solidFill>
              </a:rPr>
              <a:t>2 </a:t>
            </a:r>
            <a:r>
              <a:rPr lang="en-US" altLang="el-GR" dirty="0">
                <a:solidFill>
                  <a:srgbClr val="FF0000"/>
                </a:solidFill>
              </a:rPr>
              <a:t>(3-</a:t>
            </a:r>
            <a:r>
              <a:rPr lang="el-GR" altLang="el-GR" dirty="0">
                <a:solidFill>
                  <a:srgbClr val="FF0000"/>
                </a:solidFill>
              </a:rPr>
              <a:t>5</a:t>
            </a:r>
            <a:r>
              <a:rPr lang="en-US" altLang="el-GR" dirty="0">
                <a:solidFill>
                  <a:srgbClr val="FF0000"/>
                </a:solidFill>
              </a:rPr>
              <a:t>%)</a:t>
            </a:r>
            <a:r>
              <a:rPr lang="el-GR" altLang="el-GR" dirty="0">
                <a:solidFill>
                  <a:srgbClr val="FF0000"/>
                </a:solidFill>
              </a:rPr>
              <a:t>.</a:t>
            </a:r>
            <a:r>
              <a:rPr lang="en-US" altLang="el-GR" dirty="0">
                <a:solidFill>
                  <a:srgbClr val="FF0000"/>
                </a:solidFill>
              </a:rPr>
              <a:t> </a:t>
            </a:r>
            <a:endParaRPr lang="el-GR" altLang="el-GR" dirty="0">
              <a:solidFill>
                <a:srgbClr val="FF0000"/>
              </a:solidFill>
            </a:endParaRP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25479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Τίτλος 2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l-GR" altLang="el-GR" dirty="0" smtClean="0"/>
              <a:t>Πως μετριέται η αναπνοή</a:t>
            </a:r>
            <a:r>
              <a:rPr lang="en-US" altLang="el-GR" dirty="0" smtClean="0"/>
              <a:t>;</a:t>
            </a:r>
            <a:r>
              <a:rPr lang="el-GR" altLang="el-GR" dirty="0" smtClean="0"/>
              <a:t/>
            </a:r>
            <a:br>
              <a:rPr lang="el-GR" altLang="el-GR" dirty="0" smtClean="0"/>
            </a:br>
            <a:r>
              <a:rPr lang="el-GR" altLang="el-GR" dirty="0" smtClean="0"/>
              <a:t>(δηλ. η ένταση της) </a:t>
            </a:r>
          </a:p>
        </p:txBody>
      </p:sp>
    </p:spTree>
    <p:extLst>
      <p:ext uri="{BB962C8B-B14F-4D97-AF65-F5344CB8AC3E}">
        <p14:creationId xmlns:p14="http://schemas.microsoft.com/office/powerpoint/2010/main" val="41839394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13</a:t>
            </a:fld>
            <a:endParaRPr lang="el-GR"/>
          </a:p>
        </p:txBody>
      </p:sp>
      <p:graphicFrame>
        <p:nvGraphicFramePr>
          <p:cNvPr id="14340" name="Object 4"/>
          <p:cNvGraphicFramePr>
            <a:graphicFrameLocks noChangeAspect="1"/>
          </p:cNvGraphicFramePr>
          <p:nvPr/>
        </p:nvGraphicFramePr>
        <p:xfrm>
          <a:off x="4046538" y="4437063"/>
          <a:ext cx="4648200" cy="930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3" name="Εξίσωση" r:id="rId4" imgW="2286000" imgH="457200" progId="Equation.3">
                  <p:embed/>
                </p:oleObj>
              </mc:Choice>
              <mc:Fallback>
                <p:oleObj name="Εξίσωση" r:id="rId4" imgW="228600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46538" y="4437063"/>
                        <a:ext cx="4648200" cy="930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3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chemeClr val="bg1"/>
          </a:solidFill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l-GR" altLang="el-GR" dirty="0" smtClean="0"/>
              <a:t>Με  την  ποσότητα  (σε  βάρος  ή  όγκο)  του  εκλυόμενου  </a:t>
            </a:r>
            <a:r>
              <a:rPr lang="en-US" altLang="el-GR" dirty="0" smtClean="0"/>
              <a:t>CO</a:t>
            </a:r>
            <a:r>
              <a:rPr lang="el-GR" altLang="el-GR" baseline="-25000" dirty="0" smtClean="0"/>
              <a:t>2</a:t>
            </a:r>
            <a:r>
              <a:rPr lang="el-GR" altLang="el-GR" dirty="0" smtClean="0"/>
              <a:t>  ή  του  καταναλισκόμενου  </a:t>
            </a:r>
            <a:r>
              <a:rPr lang="en-US" altLang="el-GR" dirty="0" smtClean="0"/>
              <a:t>O</a:t>
            </a:r>
            <a:r>
              <a:rPr lang="el-GR" altLang="el-GR" baseline="-25000" dirty="0" smtClean="0"/>
              <a:t>2</a:t>
            </a:r>
            <a:r>
              <a:rPr lang="el-GR" altLang="el-GR" dirty="0" smtClean="0"/>
              <a:t>  ανά  χιλιόγραμμο  βάρους  προϊόντος  και  ανά  ώρα.</a:t>
            </a:r>
          </a:p>
          <a:p>
            <a:pPr eaLnBrk="1" hangingPunct="1">
              <a:buFontTx/>
              <a:buNone/>
            </a:pPr>
            <a:endParaRPr lang="el-GR" altLang="el-GR" dirty="0" smtClean="0"/>
          </a:p>
          <a:p>
            <a:pPr eaLnBrk="1" hangingPunct="1">
              <a:buFontTx/>
              <a:buNone/>
            </a:pPr>
            <a:endParaRPr lang="el-GR" altLang="el-GR" sz="2400" dirty="0" smtClean="0"/>
          </a:p>
          <a:p>
            <a:pPr eaLnBrk="1" hangingPunct="1">
              <a:buFontTx/>
              <a:buNone/>
            </a:pPr>
            <a:r>
              <a:rPr lang="el-GR" altLang="el-GR" sz="2400" dirty="0" smtClean="0"/>
              <a:t>Ένταση  αναπνοής  =</a:t>
            </a:r>
          </a:p>
          <a:p>
            <a:pPr algn="ctr" eaLnBrk="1" hangingPunct="1">
              <a:buFontTx/>
              <a:buNone/>
            </a:pPr>
            <a:endParaRPr lang="el-GR" altLang="el-GR" sz="2400" dirty="0" smtClean="0"/>
          </a:p>
          <a:p>
            <a:pPr algn="ctr" eaLnBrk="1" hangingPunct="1">
              <a:buFontTx/>
              <a:buNone/>
            </a:pPr>
            <a:endParaRPr lang="el-GR" altLang="el-GR" dirty="0" smtClean="0"/>
          </a:p>
          <a:p>
            <a:pPr algn="ctr" eaLnBrk="1" hangingPunct="1">
              <a:buFontTx/>
              <a:buNone/>
            </a:pPr>
            <a:endParaRPr lang="el-GR" altLang="el-GR" dirty="0" smtClean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Μέτρηση Αναπνοής</a:t>
            </a:r>
            <a:endParaRPr lang="el-GR"/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30250733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>
          <a:xfrm>
            <a:off x="900113" y="260350"/>
            <a:ext cx="7924800" cy="1143000"/>
          </a:xfrm>
          <a:solidFill>
            <a:schemeClr val="accent1"/>
          </a:solidFill>
        </p:spPr>
        <p:txBody>
          <a:bodyPr/>
          <a:lstStyle/>
          <a:p>
            <a:pPr>
              <a:defRPr/>
            </a:pPr>
            <a:r>
              <a:rPr lang="el-GR" altLang="el-GR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ΣΩΣΤΟΣ ΤΡΟΠΟΣ ΜΕΤΡΗΣΗΣ</a:t>
            </a:r>
            <a:r>
              <a:rPr lang="el-GR" altLang="el-GR" sz="28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/>
            </a:r>
            <a:br>
              <a:rPr lang="el-GR" altLang="el-GR" sz="2800" dirty="0"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r>
              <a:rPr lang="el-GR" altLang="el-GR" sz="28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της έντασης  (ρυθμού)  της  αναπνοής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0" y="1628775"/>
            <a:ext cx="8085138" cy="5040313"/>
          </a:xfrm>
          <a:solidFill>
            <a:schemeClr val="bg1"/>
          </a:solidFill>
        </p:spPr>
        <p:txBody>
          <a:bodyPr/>
          <a:lstStyle/>
          <a:p>
            <a:pPr algn="ctr">
              <a:lnSpc>
                <a:spcPct val="80000"/>
              </a:lnSpc>
              <a:buFontTx/>
              <a:buNone/>
            </a:pPr>
            <a:r>
              <a:rPr lang="el-GR" altLang="el-GR" sz="2000" smtClean="0"/>
              <a:t>Για  να  ληφθεί  υπόψη  η  απόκλιση  (που  είναι  αποτέλεσμα  του  πιο  υπόστρωμα  οξειδώνεται)  της  τιμής  της  έντασης  της  αναπνοής  αναπτύχθηκε  ο  όρος  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el-GR" altLang="el-GR" sz="2000" smtClean="0"/>
              <a:t>πηλίκο  αναπνοής  (Π.Α.) 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el-GR" altLang="el-GR" sz="2000" smtClean="0"/>
              <a:t> </a:t>
            </a:r>
            <a:r>
              <a:rPr lang="el-GR" altLang="el-GR" sz="2000" u="sng" smtClean="0"/>
              <a:t>που  μετροποιεί  αυτή  την  απόκλιση. 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el-GR" altLang="el-GR" sz="2000" u="sng" smtClean="0"/>
              <a:t>Π.Α.= παραγόμενο  </a:t>
            </a:r>
            <a:r>
              <a:rPr lang="en-US" altLang="el-GR" sz="2000" u="sng" smtClean="0"/>
              <a:t>CO</a:t>
            </a:r>
            <a:r>
              <a:rPr lang="el-GR" altLang="el-GR" sz="2000" u="sng" baseline="-25000" smtClean="0"/>
              <a:t>2</a:t>
            </a:r>
            <a:r>
              <a:rPr lang="el-GR" altLang="el-GR" sz="2000" u="sng" smtClean="0"/>
              <a:t> (</a:t>
            </a:r>
            <a:r>
              <a:rPr lang="en-US" altLang="el-GR" sz="2000" u="sng" smtClean="0"/>
              <a:t>ML</a:t>
            </a:r>
            <a:r>
              <a:rPr lang="el-GR" altLang="el-GR" sz="2000" u="sng" smtClean="0"/>
              <a:t>)/Καταναλισκόμενο  </a:t>
            </a:r>
            <a:r>
              <a:rPr lang="en-US" altLang="el-GR" sz="2000" u="sng" smtClean="0"/>
              <a:t>O</a:t>
            </a:r>
            <a:r>
              <a:rPr lang="el-GR" altLang="el-GR" sz="2000" u="sng" baseline="-25000" smtClean="0"/>
              <a:t>2</a:t>
            </a:r>
            <a:r>
              <a:rPr lang="el-GR" altLang="el-GR" sz="2000" u="sng" smtClean="0"/>
              <a:t> (</a:t>
            </a:r>
            <a:r>
              <a:rPr lang="en-US" altLang="el-GR" sz="2000" u="sng" smtClean="0"/>
              <a:t>ML</a:t>
            </a:r>
            <a:r>
              <a:rPr lang="el-GR" altLang="el-GR" sz="2000" u="sng" smtClean="0"/>
              <a:t>)</a:t>
            </a:r>
          </a:p>
          <a:p>
            <a:pPr algn="ctr">
              <a:lnSpc>
                <a:spcPct val="80000"/>
              </a:lnSpc>
              <a:buFontTx/>
              <a:buNone/>
            </a:pPr>
            <a:endParaRPr lang="el-GR" altLang="el-GR" sz="2000" smtClean="0"/>
          </a:p>
          <a:p>
            <a:pPr algn="ctr">
              <a:lnSpc>
                <a:spcPct val="80000"/>
              </a:lnSpc>
              <a:buFontTx/>
              <a:buNone/>
            </a:pPr>
            <a:r>
              <a:rPr lang="el-GR" altLang="el-GR" sz="2000" smtClean="0"/>
              <a:t>Για  την  πλήρη  οξείδωση  της  γλυκόζης  Π.Α.=1  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el-GR" altLang="el-GR" sz="2000" smtClean="0"/>
              <a:t>ενώ 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el-GR" altLang="el-GR" sz="2000" smtClean="0"/>
              <a:t> για  τη  Μαλεΐνη  είναι  1,3  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el-GR" altLang="el-GR" sz="2000" smtClean="0"/>
              <a:t>και  το  στεαρικό  οξύ  0,7. 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el-GR" altLang="el-GR" sz="2000" smtClean="0"/>
              <a:t> 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el-GR" altLang="el-GR" sz="2000" smtClean="0"/>
              <a:t>Είναι  επίσης  φανερό  από  την  εξίσωση της αναερόβιας αναπνοής  ότι  μια  μεγάλη  τιμή  Π.Α.  είναι  </a:t>
            </a:r>
            <a:r>
              <a:rPr lang="el-GR" altLang="el-GR" sz="2000" smtClean="0">
                <a:solidFill>
                  <a:srgbClr val="FF0000"/>
                </a:solidFill>
              </a:rPr>
              <a:t>ένδειξη  αναερόβιας  αναπνοής</a:t>
            </a:r>
            <a:r>
              <a:rPr lang="el-GR" altLang="el-GR" sz="2000" smtClean="0"/>
              <a:t>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247972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15</a:t>
            </a:fld>
            <a:endParaRPr lang="el-GR"/>
          </a:p>
        </p:txBody>
      </p:sp>
      <p:sp>
        <p:nvSpPr>
          <p:cNvPr id="2" name="Rectangle 3">
            <a:hlinkClick r:id="rId3" action="ppaction://hlinkpres?slideindex=1&amp;slidetitle="/>
          </p:cNvPr>
          <p:cNvSpPr txBox="1">
            <a:spLocks noChangeArrowheads="1"/>
          </p:cNvSpPr>
          <p:nvPr/>
        </p:nvSpPr>
        <p:spPr>
          <a:xfrm>
            <a:off x="1403350" y="1443038"/>
            <a:ext cx="6697663" cy="3065462"/>
          </a:xfrm>
          <a:prstGeom prst="rect">
            <a:avLst/>
          </a:prstGeom>
          <a:solidFill>
            <a:srgbClr val="99FF99"/>
          </a:solidFill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 algn="ctr">
              <a:lnSpc>
                <a:spcPct val="90000"/>
              </a:lnSpc>
              <a:buFontTx/>
              <a:buNone/>
              <a:defRPr/>
            </a:pPr>
            <a:r>
              <a:rPr lang="el-GR" altLang="el-GR" kern="0" dirty="0" smtClean="0"/>
              <a:t>Γιατί η </a:t>
            </a:r>
            <a:r>
              <a:rPr lang="el-GR" altLang="el-GR" b="1" kern="0" dirty="0" smtClean="0"/>
              <a:t>παραγωγή του CO</a:t>
            </a:r>
            <a:r>
              <a:rPr lang="el-GR" altLang="el-GR" b="1" kern="0" baseline="-25000" dirty="0" smtClean="0"/>
              <a:t>2</a:t>
            </a:r>
            <a:r>
              <a:rPr lang="el-GR" altLang="el-GR" kern="0" dirty="0" smtClean="0"/>
              <a:t> </a:t>
            </a:r>
            <a:endParaRPr lang="en-US" altLang="el-GR" kern="0" dirty="0" smtClean="0"/>
          </a:p>
          <a:p>
            <a:pPr algn="ctr">
              <a:lnSpc>
                <a:spcPct val="90000"/>
              </a:lnSpc>
              <a:buFontTx/>
              <a:buNone/>
              <a:defRPr/>
            </a:pPr>
            <a:r>
              <a:rPr lang="el-GR" altLang="el-GR" kern="0" dirty="0" smtClean="0"/>
              <a:t>σε έναν χώρο αποθήκευσης </a:t>
            </a:r>
            <a:r>
              <a:rPr lang="el-GR" altLang="el-GR" kern="0" dirty="0" err="1" smtClean="0"/>
              <a:t>γ.π</a:t>
            </a:r>
            <a:r>
              <a:rPr lang="el-GR" altLang="el-GR" kern="0" dirty="0" smtClean="0"/>
              <a:t>.</a:t>
            </a:r>
            <a:endParaRPr lang="en-US" altLang="el-GR" kern="0" dirty="0" smtClean="0"/>
          </a:p>
          <a:p>
            <a:pPr algn="ctr">
              <a:lnSpc>
                <a:spcPct val="90000"/>
              </a:lnSpc>
              <a:buFontTx/>
              <a:buNone/>
              <a:defRPr/>
            </a:pPr>
            <a:r>
              <a:rPr lang="el-GR" altLang="el-GR" kern="0" dirty="0" smtClean="0"/>
              <a:t>είναι ένας </a:t>
            </a:r>
            <a:r>
              <a:rPr lang="el-GR" altLang="el-GR" b="1" kern="0" dirty="0" smtClean="0"/>
              <a:t>δείκτης </a:t>
            </a:r>
          </a:p>
          <a:p>
            <a:pPr algn="ctr">
              <a:lnSpc>
                <a:spcPct val="90000"/>
              </a:lnSpc>
              <a:buFontTx/>
              <a:buNone/>
              <a:defRPr/>
            </a:pPr>
            <a:r>
              <a:rPr lang="el-GR" altLang="el-GR" b="1" kern="0" dirty="0" smtClean="0"/>
              <a:t>της χειροτέρευσης της ποιότητας</a:t>
            </a:r>
            <a:r>
              <a:rPr lang="el-GR" altLang="el-GR" kern="0" dirty="0" smtClean="0"/>
              <a:t> του προϊόντος. </a:t>
            </a:r>
          </a:p>
          <a:p>
            <a:pPr algn="ctr">
              <a:lnSpc>
                <a:spcPct val="90000"/>
              </a:lnSpc>
              <a:buFontTx/>
              <a:buNone/>
              <a:defRPr/>
            </a:pPr>
            <a:endParaRPr lang="el-GR" altLang="el-GR" kern="0" dirty="0"/>
          </a:p>
        </p:txBody>
      </p:sp>
      <p:sp>
        <p:nvSpPr>
          <p:cNvPr id="3" name="Ορθογώνιο 2"/>
          <p:cNvSpPr/>
          <p:nvPr/>
        </p:nvSpPr>
        <p:spPr>
          <a:xfrm>
            <a:off x="7626618" y="692696"/>
            <a:ext cx="947548" cy="1200329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el-GR" altLang="el-GR" sz="8000" kern="0" dirty="0">
                <a:solidFill>
                  <a:srgbClr val="003366"/>
                </a:solidFill>
              </a:rPr>
              <a:t>?</a:t>
            </a:r>
            <a:endParaRPr lang="en-US" altLang="el-GR" kern="0" dirty="0">
              <a:solidFill>
                <a:srgbClr val="003366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mtClean="0"/>
              <a:t>Ερώτηση 1:</a:t>
            </a:r>
            <a:br>
              <a:rPr lang="el-GR" smtClean="0"/>
            </a:br>
            <a:endParaRPr lang="el-G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15935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B1B1FF-85E3-46EB-9B76-1FFA31D4B974}" type="slidenum">
              <a:rPr lang="el-GR" altLang="el-GR" smtClean="0"/>
              <a:pPr>
                <a:defRPr/>
              </a:pPr>
              <a:t>16</a:t>
            </a:fld>
            <a:endParaRPr lang="el-GR" altLang="el-GR"/>
          </a:p>
        </p:txBody>
      </p:sp>
      <p:sp>
        <p:nvSpPr>
          <p:cNvPr id="5" name="Ορθογώνιο 4"/>
          <p:cNvSpPr/>
          <p:nvPr/>
        </p:nvSpPr>
        <p:spPr>
          <a:xfrm>
            <a:off x="1560065" y="2708920"/>
            <a:ext cx="6068713" cy="175432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>
              <a:defRPr/>
            </a:pPr>
            <a:r>
              <a:rPr lang="el-GR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Αναπνέουν </a:t>
            </a:r>
          </a:p>
          <a:p>
            <a:pPr algn="ctr">
              <a:defRPr/>
            </a:pPr>
            <a:r>
              <a:rPr lang="el-GR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το ίδιο όλα τα Ο/Κ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idx="4294967295"/>
          </p:nvPr>
        </p:nvSpPr>
        <p:spPr>
          <a:xfrm>
            <a:off x="8062913" y="333375"/>
            <a:ext cx="1081087" cy="1200150"/>
          </a:xfr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marL="0" indent="0" algn="ctr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l-GR" altLang="el-GR" sz="8000" dirty="0">
                <a:solidFill>
                  <a:srgbClr val="003366"/>
                </a:solidFill>
              </a:rPr>
              <a:t>?</a:t>
            </a:r>
            <a:endParaRPr lang="en-US" altLang="el-GR" dirty="0">
              <a:solidFill>
                <a:srgbClr val="003366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Ερώτηση 2:</a:t>
            </a:r>
            <a:endParaRPr lang="el-G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290051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Τίτλο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 smtClean="0"/>
              <a:t>Ποια τα είδη της αναπνοής?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Tx/>
              <a:buAutoNum type="arabicPeriod"/>
              <a:defRPr/>
            </a:pPr>
            <a:r>
              <a:rPr lang="el-GR" b="1" dirty="0" smtClean="0"/>
              <a:t> Μεγάλης </a:t>
            </a:r>
            <a:r>
              <a:rPr lang="el-GR" b="1" dirty="0"/>
              <a:t>ή μικρής </a:t>
            </a:r>
            <a:r>
              <a:rPr lang="el-GR" b="1" dirty="0" smtClean="0"/>
              <a:t>έντασης</a:t>
            </a:r>
          </a:p>
          <a:p>
            <a:pPr marL="0" indent="0">
              <a:buNone/>
              <a:defRPr/>
            </a:pPr>
            <a:r>
              <a:rPr lang="el-GR" i="1" dirty="0" smtClean="0"/>
              <a:t> </a:t>
            </a:r>
            <a:r>
              <a:rPr lang="el-GR" i="1" dirty="0"/>
              <a:t>(αναπνέουν πολύ ή λίγο) </a:t>
            </a:r>
            <a:endParaRPr lang="el-GR" i="1" dirty="0" smtClean="0"/>
          </a:p>
          <a:p>
            <a:pPr marL="0" indent="0">
              <a:buNone/>
              <a:defRPr/>
            </a:pPr>
            <a:endParaRPr lang="el-GR" i="1" dirty="0"/>
          </a:p>
          <a:p>
            <a:pPr marL="0" indent="0">
              <a:buNone/>
              <a:defRPr/>
            </a:pPr>
            <a:r>
              <a:rPr lang="el-GR" b="1" dirty="0" smtClean="0"/>
              <a:t>2. Σταθερού </a:t>
            </a:r>
            <a:r>
              <a:rPr lang="el-GR" b="1" dirty="0"/>
              <a:t>ή μεταβαλλόμενου ρυθμού </a:t>
            </a:r>
            <a:r>
              <a:rPr lang="el-GR" i="1" dirty="0"/>
              <a:t>(</a:t>
            </a:r>
            <a:r>
              <a:rPr lang="el-GR" i="1" dirty="0" err="1"/>
              <a:t>κλιμακτήρια</a:t>
            </a:r>
            <a:r>
              <a:rPr lang="el-GR" i="1" dirty="0"/>
              <a:t> ή </a:t>
            </a:r>
            <a:r>
              <a:rPr lang="el-GR" i="1" dirty="0" smtClean="0"/>
              <a:t>όχι)</a:t>
            </a:r>
          </a:p>
          <a:p>
            <a:pPr marL="0" indent="0">
              <a:buNone/>
              <a:defRPr/>
            </a:pPr>
            <a:endParaRPr lang="el-GR" i="1" dirty="0" smtClean="0"/>
          </a:p>
          <a:p>
            <a:pPr marL="0" indent="0">
              <a:buNone/>
              <a:defRPr/>
            </a:pPr>
            <a:r>
              <a:rPr lang="el-GR" b="1" dirty="0" smtClean="0"/>
              <a:t>3. Παρουσία </a:t>
            </a:r>
            <a:r>
              <a:rPr lang="el-GR" b="1" dirty="0"/>
              <a:t>ή όχι Ο</a:t>
            </a:r>
            <a:r>
              <a:rPr lang="el-GR" b="1" baseline="-25000" dirty="0"/>
              <a:t>2 </a:t>
            </a:r>
            <a:endParaRPr lang="el-GR" b="1" baseline="-25000" dirty="0" smtClean="0"/>
          </a:p>
          <a:p>
            <a:pPr marL="0" indent="0">
              <a:buNone/>
              <a:defRPr/>
            </a:pPr>
            <a:r>
              <a:rPr lang="el-GR" i="1" dirty="0" smtClean="0"/>
              <a:t>(</a:t>
            </a:r>
            <a:r>
              <a:rPr lang="el-GR" i="1" dirty="0"/>
              <a:t>αερόβια ή αναερόβια)</a:t>
            </a:r>
          </a:p>
          <a:p>
            <a:pPr marL="0" indent="0">
              <a:buNone/>
            </a:pPr>
            <a:endParaRPr lang="el-G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17</a:t>
            </a:fld>
            <a:endParaRPr lang="el-G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603035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18</a:t>
            </a:fld>
            <a:endParaRPr lang="el-GR"/>
          </a:p>
        </p:txBody>
      </p:sp>
      <p:sp>
        <p:nvSpPr>
          <p:cNvPr id="5" name="Ορθογώνιο 4"/>
          <p:cNvSpPr/>
          <p:nvPr/>
        </p:nvSpPr>
        <p:spPr>
          <a:xfrm>
            <a:off x="1603177" y="2996952"/>
            <a:ext cx="6102350" cy="21605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lnSpc>
                <a:spcPct val="80000"/>
              </a:lnSpc>
              <a:defRPr/>
            </a:pPr>
            <a:r>
              <a:rPr lang="el-GR" altLang="el-GR" sz="2800" dirty="0"/>
              <a:t>τα περισσότερα φρούτα και λαχανικά συνήθως παράγουν </a:t>
            </a:r>
            <a:endParaRPr lang="en-US" altLang="el-GR" sz="2800" dirty="0"/>
          </a:p>
          <a:p>
            <a:pPr algn="ctr">
              <a:lnSpc>
                <a:spcPct val="80000"/>
              </a:lnSpc>
              <a:defRPr/>
            </a:pPr>
            <a:r>
              <a:rPr lang="el-GR" altLang="el-GR" sz="2800" dirty="0">
                <a:solidFill>
                  <a:srgbClr val="FF0000"/>
                </a:solidFill>
              </a:rPr>
              <a:t>λιγότερο </a:t>
            </a:r>
            <a:endParaRPr lang="en-US" altLang="el-GR" sz="2800" dirty="0">
              <a:solidFill>
                <a:srgbClr val="FF0000"/>
              </a:solidFill>
            </a:endParaRPr>
          </a:p>
          <a:p>
            <a:pPr algn="ctr">
              <a:lnSpc>
                <a:spcPct val="80000"/>
              </a:lnSpc>
              <a:defRPr/>
            </a:pPr>
            <a:r>
              <a:rPr lang="el-GR" altLang="el-GR" sz="2800" dirty="0">
                <a:solidFill>
                  <a:srgbClr val="FF0000"/>
                </a:solidFill>
              </a:rPr>
              <a:t>από </a:t>
            </a:r>
            <a:endParaRPr lang="en-US" altLang="el-GR" sz="2800" dirty="0">
              <a:solidFill>
                <a:srgbClr val="FF0000"/>
              </a:solidFill>
            </a:endParaRPr>
          </a:p>
          <a:p>
            <a:pPr algn="ctr">
              <a:lnSpc>
                <a:spcPct val="80000"/>
              </a:lnSpc>
              <a:defRPr/>
            </a:pPr>
            <a:r>
              <a:rPr lang="el-GR" altLang="el-GR" sz="2800" dirty="0">
                <a:solidFill>
                  <a:srgbClr val="FF0000"/>
                </a:solidFill>
              </a:rPr>
              <a:t>100</a:t>
            </a:r>
            <a:r>
              <a:rPr lang="el-GR" altLang="el-GR" sz="2800" dirty="0"/>
              <a:t> mgCO</a:t>
            </a:r>
            <a:r>
              <a:rPr lang="el-GR" altLang="el-GR" sz="2800" baseline="-25000" dirty="0"/>
              <a:t>2</a:t>
            </a:r>
            <a:r>
              <a:rPr lang="en-US" altLang="el-GR" sz="2800" baseline="-25000" dirty="0"/>
              <a:t> </a:t>
            </a:r>
            <a:r>
              <a:rPr lang="el-GR" altLang="el-GR" sz="2800" dirty="0" err="1"/>
              <a:t>Kg</a:t>
            </a:r>
            <a:r>
              <a:rPr lang="en-US" altLang="el-GR" sz="2800" baseline="30000" dirty="0"/>
              <a:t>-1</a:t>
            </a:r>
            <a:r>
              <a:rPr lang="en-US" altLang="el-GR" sz="2800" dirty="0"/>
              <a:t> h</a:t>
            </a:r>
            <a:r>
              <a:rPr lang="en-US" altLang="el-GR" sz="2800" baseline="30000" dirty="0"/>
              <a:t>-1</a:t>
            </a:r>
            <a:r>
              <a:rPr lang="el-GR" altLang="el-GR" sz="2800" dirty="0"/>
              <a:t>. </a:t>
            </a:r>
            <a:endParaRPr lang="en-US" altLang="el-GR" sz="2800" dirty="0"/>
          </a:p>
          <a:p>
            <a:pPr algn="ctr">
              <a:lnSpc>
                <a:spcPct val="80000"/>
              </a:lnSpc>
              <a:defRPr/>
            </a:pPr>
            <a:endParaRPr lang="el-GR" altLang="el-GR" sz="2800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/>
          <a:lstStyle/>
          <a:p>
            <a:pPr marL="0" indent="0">
              <a:buNone/>
            </a:pPr>
            <a:r>
              <a:rPr lang="el-GR" altLang="el-GR" kern="0" dirty="0"/>
              <a:t>Σε κανονική θερμοκρασία περιβάλλοντος</a:t>
            </a:r>
          </a:p>
          <a:p>
            <a:endParaRPr lang="el-GR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341784"/>
            <a:ext cx="8229600" cy="186308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1. Αναπνοή Μεγάλης </a:t>
            </a:r>
            <a:r>
              <a:rPr lang="el-GR" dirty="0"/>
              <a:t>ή μικρής </a:t>
            </a:r>
            <a:r>
              <a:rPr lang="el-GR" dirty="0" smtClean="0"/>
              <a:t>έντασης</a:t>
            </a:r>
            <a:br>
              <a:rPr lang="el-GR" dirty="0" smtClean="0"/>
            </a:br>
            <a:r>
              <a:rPr lang="el-GR" i="1" dirty="0" smtClean="0"/>
              <a:t> </a:t>
            </a:r>
            <a:r>
              <a:rPr lang="el-GR" i="1" dirty="0"/>
              <a:t>(αναπνέουν πολύ ή λίγο) </a:t>
            </a:r>
            <a:r>
              <a:rPr lang="el-GR" dirty="0"/>
              <a:t/>
            </a:r>
            <a:br>
              <a:rPr lang="el-GR" dirty="0"/>
            </a:br>
            <a:endParaRPr lang="el-G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483187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435280" cy="4781128"/>
          </a:xfrm>
          <a:noFill/>
        </p:spPr>
        <p:txBody>
          <a:bodyPr>
            <a:normAutofit/>
          </a:bodyPr>
          <a:lstStyle/>
          <a:p>
            <a:pPr marL="0" indent="0" eaLnBrk="1" hangingPunct="1">
              <a:buNone/>
            </a:pPr>
            <a:r>
              <a:rPr lang="el-GR" altLang="el-GR" dirty="0" smtClean="0"/>
              <a:t>1) </a:t>
            </a:r>
            <a:r>
              <a:rPr lang="el-GR" altLang="el-GR" u="sng" dirty="0" smtClean="0"/>
              <a:t>Θερμοκρασία</a:t>
            </a:r>
            <a:r>
              <a:rPr lang="en-US" altLang="el-GR" dirty="0" smtClean="0"/>
              <a:t> </a:t>
            </a:r>
            <a:endParaRPr lang="el-GR" altLang="el-GR" dirty="0" smtClean="0"/>
          </a:p>
          <a:p>
            <a:pPr marL="0" indent="0" eaLnBrk="1" hangingPunct="1">
              <a:buNone/>
            </a:pPr>
            <a:r>
              <a:rPr lang="el-GR" altLang="el-GR" dirty="0" smtClean="0"/>
              <a:t>Κατά  προσέγγιση  διπλασιάζεται  για  κάθε  10</a:t>
            </a:r>
            <a:r>
              <a:rPr lang="el-GR" altLang="el-GR" baseline="30000" dirty="0" smtClean="0"/>
              <a:t>ο</a:t>
            </a:r>
            <a:r>
              <a:rPr lang="en-US" altLang="el-GR" dirty="0" smtClean="0"/>
              <a:t>C</a:t>
            </a:r>
            <a:r>
              <a:rPr lang="el-GR" altLang="el-GR" dirty="0" smtClean="0"/>
              <a:t>  αύξηση</a:t>
            </a:r>
            <a:r>
              <a:rPr lang="en-US" altLang="el-GR" dirty="0" smtClean="0"/>
              <a:t>,</a:t>
            </a:r>
            <a:r>
              <a:rPr lang="el-GR" altLang="el-GR" dirty="0" smtClean="0"/>
              <a:t>  στην  περιοχή  των  4-36</a:t>
            </a:r>
            <a:r>
              <a:rPr lang="en-US" altLang="el-GR" baseline="30000" dirty="0" err="1" smtClean="0"/>
              <a:t>o</a:t>
            </a:r>
            <a:r>
              <a:rPr lang="en-US" altLang="el-GR" dirty="0" err="1" smtClean="0"/>
              <a:t>C</a:t>
            </a:r>
            <a:r>
              <a:rPr lang="el-GR" altLang="el-GR" dirty="0"/>
              <a:t>.</a:t>
            </a:r>
            <a:endParaRPr lang="el-GR" altLang="el-GR" dirty="0" smtClean="0"/>
          </a:p>
          <a:p>
            <a:pPr marL="0" indent="0" eaLnBrk="1" hangingPunct="1">
              <a:buNone/>
            </a:pPr>
            <a:r>
              <a:rPr lang="el-GR" altLang="el-GR" dirty="0" smtClean="0"/>
              <a:t>2) </a:t>
            </a:r>
            <a:r>
              <a:rPr lang="el-GR" altLang="el-GR" u="sng" dirty="0" smtClean="0"/>
              <a:t>Διαθεσιμότητα</a:t>
            </a:r>
            <a:r>
              <a:rPr lang="el-GR" altLang="el-GR" dirty="0" smtClean="0"/>
              <a:t>  </a:t>
            </a:r>
            <a:r>
              <a:rPr lang="en-US" altLang="el-GR" dirty="0" smtClean="0"/>
              <a:t>O</a:t>
            </a:r>
            <a:r>
              <a:rPr lang="el-GR" altLang="el-GR" baseline="-25000" dirty="0" smtClean="0"/>
              <a:t>2</a:t>
            </a:r>
            <a:r>
              <a:rPr lang="el-GR" altLang="el-GR" dirty="0" smtClean="0"/>
              <a:t>  και  υδρογονανθράκων</a:t>
            </a:r>
          </a:p>
          <a:p>
            <a:pPr marL="0" indent="0" eaLnBrk="1" hangingPunct="1">
              <a:buNone/>
            </a:pPr>
            <a:r>
              <a:rPr lang="el-GR" altLang="el-GR" dirty="0" smtClean="0"/>
              <a:t>3) </a:t>
            </a:r>
            <a:r>
              <a:rPr lang="el-GR" altLang="el-GR" u="sng" dirty="0" smtClean="0"/>
              <a:t>Ηλικία  και  κατάσταση</a:t>
            </a:r>
            <a:r>
              <a:rPr lang="el-GR" altLang="el-GR" dirty="0" smtClean="0"/>
              <a:t>  των  κυττάρων  και  των    ιστών.</a:t>
            </a:r>
          </a:p>
          <a:p>
            <a:pPr marL="0" indent="0" eaLnBrk="1" hangingPunct="1">
              <a:buNone/>
            </a:pPr>
            <a:r>
              <a:rPr lang="el-GR" altLang="el-GR" dirty="0" smtClean="0"/>
              <a:t>4) </a:t>
            </a:r>
            <a:r>
              <a:rPr lang="el-GR" altLang="el-GR" u="sng" dirty="0" smtClean="0"/>
              <a:t>Βοτανική  δομή</a:t>
            </a:r>
          </a:p>
          <a:p>
            <a:pPr marL="0" indent="0" eaLnBrk="1" hangingPunct="1">
              <a:buNone/>
            </a:pPr>
            <a:r>
              <a:rPr lang="el-GR" altLang="el-GR" dirty="0" smtClean="0"/>
              <a:t>5) </a:t>
            </a:r>
            <a:r>
              <a:rPr lang="el-GR" altLang="el-GR" u="sng" dirty="0" smtClean="0"/>
              <a:t>Στάδιο</a:t>
            </a:r>
            <a:r>
              <a:rPr lang="el-GR" altLang="el-GR" dirty="0" smtClean="0"/>
              <a:t>  κατά  τη  διάρκεια  του  κύκλου  ζωής</a:t>
            </a:r>
          </a:p>
          <a:p>
            <a:pPr eaLnBrk="1" hangingPunct="1"/>
            <a:endParaRPr lang="el-GR" altLang="el-GR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19</a:t>
            </a:fld>
            <a:endParaRPr lang="el-GR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600" dirty="0"/>
              <a:t>Η  ένταση  της  αναπνοής,  για  συγκεκριμένο  είδος  και  ποικιλία,  εξαρτάται από:</a:t>
            </a:r>
          </a:p>
        </p:txBody>
      </p:sp>
    </p:spTree>
    <p:extLst>
      <p:ext uri="{BB962C8B-B14F-4D97-AF65-F5344CB8AC3E}">
        <p14:creationId xmlns:p14="http://schemas.microsoft.com/office/powerpoint/2010/main" val="39497223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2</a:t>
            </a:fld>
            <a:endParaRPr lang="el-GR"/>
          </a:p>
        </p:txBody>
      </p:sp>
      <p:pic>
        <p:nvPicPr>
          <p:cNvPr id="5" name="Εικόνα 1" descr="  Λογότυπο για Άδειες χρήσης Creative Commons, B Y, NC, ND. ">
            <a:hlinkClick r:id="rId3" tooltip="Μετάβαση στην Άδεια Χρήσης 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79838" y="5516563"/>
            <a:ext cx="1584325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75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spcBef>
                <a:spcPts val="0"/>
              </a:spcBef>
              <a:spcAft>
                <a:spcPts val="1200"/>
              </a:spcAft>
            </a:pPr>
            <a:r>
              <a:rPr lang="el-GR" sz="2800" dirty="0" smtClean="0"/>
              <a:t>Το παρόν εκπαιδευτικό υλικό υπόκειται στην παρακάτω άδεια χρήσ</a:t>
            </a:r>
            <a:r>
              <a:rPr lang="el-GR" sz="2800" dirty="0"/>
              <a:t>η</a:t>
            </a:r>
            <a:r>
              <a:rPr lang="el-GR" sz="2800" dirty="0" smtClean="0"/>
              <a:t>ς </a:t>
            </a:r>
            <a:r>
              <a:rPr lang="en-US" sz="2800" dirty="0" smtClean="0"/>
              <a:t>Creative Commons</a:t>
            </a:r>
            <a:r>
              <a:rPr lang="el-GR" sz="2800" dirty="0" smtClean="0"/>
              <a:t> (</a:t>
            </a:r>
            <a:r>
              <a:rPr lang="en-US" sz="2800" dirty="0" smtClean="0"/>
              <a:t>C C)</a:t>
            </a:r>
            <a:r>
              <a:rPr lang="el-GR" sz="2800" dirty="0" smtClean="0"/>
              <a:t>: </a:t>
            </a:r>
            <a:r>
              <a:rPr lang="el-GR" sz="2400" b="1" dirty="0" smtClean="0"/>
              <a:t>Αναφορά δημιουργού</a:t>
            </a:r>
            <a:r>
              <a:rPr lang="en-US" sz="2400" b="1" dirty="0" smtClean="0"/>
              <a:t> (B</a:t>
            </a:r>
            <a:r>
              <a:rPr lang="el-GR" sz="2400" b="1" dirty="0" smtClean="0"/>
              <a:t> </a:t>
            </a:r>
            <a:r>
              <a:rPr lang="en-US" sz="2400" b="1" dirty="0" smtClean="0"/>
              <a:t>Y)</a:t>
            </a:r>
            <a:r>
              <a:rPr lang="en-US" sz="2400" dirty="0" smtClean="0"/>
              <a:t>,</a:t>
            </a:r>
            <a:r>
              <a:rPr lang="el-GR" sz="2400" dirty="0" smtClean="0"/>
              <a:t> </a:t>
            </a:r>
            <a:r>
              <a:rPr lang="el-GR" sz="2400" b="1" dirty="0" smtClean="0"/>
              <a:t>Μη εμπορική χρήση</a:t>
            </a:r>
            <a:r>
              <a:rPr lang="en-US" sz="2400" b="1" dirty="0" smtClean="0"/>
              <a:t> (N</a:t>
            </a:r>
            <a:r>
              <a:rPr lang="el-GR" sz="2400" b="1" dirty="0" smtClean="0"/>
              <a:t> </a:t>
            </a:r>
            <a:r>
              <a:rPr lang="en-US" sz="2400" b="1" dirty="0" smtClean="0"/>
              <a:t>C)</a:t>
            </a:r>
            <a:r>
              <a:rPr lang="en-US" sz="2400" dirty="0" smtClean="0"/>
              <a:t>,</a:t>
            </a:r>
            <a:r>
              <a:rPr lang="el-GR" sz="2400" dirty="0" smtClean="0"/>
              <a:t> </a:t>
            </a:r>
            <a:r>
              <a:rPr lang="el-GR" sz="2400" b="1" dirty="0" smtClean="0"/>
              <a:t>Μη τροποποίηση</a:t>
            </a:r>
            <a:r>
              <a:rPr lang="en-US" sz="2400" b="1" dirty="0" smtClean="0"/>
              <a:t> (N</a:t>
            </a:r>
            <a:r>
              <a:rPr lang="el-GR" sz="2400" b="1" dirty="0" smtClean="0"/>
              <a:t> </a:t>
            </a:r>
            <a:r>
              <a:rPr lang="en-US" sz="2400" b="1" dirty="0" smtClean="0"/>
              <a:t>D)</a:t>
            </a:r>
            <a:r>
              <a:rPr lang="el-GR" sz="2400" dirty="0"/>
              <a:t>,</a:t>
            </a:r>
            <a:r>
              <a:rPr lang="en-US" sz="2400" dirty="0" smtClean="0"/>
              <a:t> </a:t>
            </a:r>
            <a:r>
              <a:rPr lang="el-GR" sz="2400" b="1" dirty="0" smtClean="0"/>
              <a:t>3.0</a:t>
            </a:r>
            <a:r>
              <a:rPr lang="en-US" sz="2400" b="1" dirty="0" smtClean="0"/>
              <a:t>,</a:t>
            </a:r>
            <a:r>
              <a:rPr lang="el-GR" sz="2400" b="1" dirty="0" smtClean="0"/>
              <a:t> Μη εισαγόμενο</a:t>
            </a:r>
            <a:r>
              <a:rPr lang="en-US" sz="2400" b="1" dirty="0" smtClean="0"/>
              <a:t>.</a:t>
            </a:r>
            <a:r>
              <a:rPr lang="en-US" sz="2400" dirty="0" smtClean="0"/>
              <a:t> </a:t>
            </a:r>
            <a:endParaRPr lang="el-GR" sz="2400" dirty="0" smtClean="0"/>
          </a:p>
          <a:p>
            <a:pPr eaLnBrk="1" hangingPunct="1"/>
            <a:r>
              <a:rPr lang="el-GR" sz="2800" dirty="0" smtClean="0"/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sp>
        <p:nvSpPr>
          <p:cNvPr id="3074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Άδειες χρήσης </a:t>
            </a:r>
            <a:endParaRPr lang="el-GR" dirty="0" smtClean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96612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Η  </a:t>
            </a:r>
            <a:r>
              <a:rPr lang="el-GR" b="1" dirty="0"/>
              <a:t>ένταση  αναπνοής</a:t>
            </a:r>
            <a:r>
              <a:rPr lang="el-GR" dirty="0"/>
              <a:t>  του  προϊόντος  είναι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noFill/>
        </p:spPr>
        <p:txBody>
          <a:bodyPr/>
          <a:lstStyle/>
          <a:p>
            <a:pPr algn="ctr">
              <a:buFontTx/>
              <a:buNone/>
            </a:pPr>
            <a:r>
              <a:rPr lang="el-GR" altLang="el-GR" dirty="0" smtClean="0"/>
              <a:t>ένας  </a:t>
            </a:r>
            <a:r>
              <a:rPr lang="el-GR" altLang="el-GR" b="1" dirty="0" err="1" smtClean="0"/>
              <a:t>ενδείκτης</a:t>
            </a:r>
            <a:r>
              <a:rPr lang="el-GR" altLang="el-GR" b="1" dirty="0" smtClean="0"/>
              <a:t>  της  μεταβολικής  δραστηριότητας </a:t>
            </a:r>
            <a:r>
              <a:rPr lang="el-GR" altLang="el-GR" dirty="0" smtClean="0"/>
              <a:t> </a:t>
            </a:r>
            <a:endParaRPr lang="en-US" altLang="el-GR" dirty="0" smtClean="0"/>
          </a:p>
          <a:p>
            <a:pPr algn="ctr">
              <a:buFontTx/>
              <a:buNone/>
            </a:pPr>
            <a:r>
              <a:rPr lang="el-GR" altLang="el-GR" dirty="0" smtClean="0"/>
              <a:t>(ταχύτητας  συνθετικών  αλλαγών)  </a:t>
            </a:r>
            <a:endParaRPr lang="en-US" altLang="el-GR" dirty="0" smtClean="0"/>
          </a:p>
          <a:p>
            <a:pPr algn="ctr">
              <a:buFontTx/>
              <a:buNone/>
            </a:pPr>
            <a:r>
              <a:rPr lang="el-GR" altLang="el-GR" dirty="0" smtClean="0"/>
              <a:t>του  ιστού </a:t>
            </a:r>
            <a:endParaRPr lang="en-US" altLang="el-GR" dirty="0" smtClean="0"/>
          </a:p>
          <a:p>
            <a:pPr algn="ctr">
              <a:buFontTx/>
              <a:buNone/>
            </a:pPr>
            <a:endParaRPr lang="el-GR" altLang="el-GR" dirty="0" smtClean="0"/>
          </a:p>
          <a:p>
            <a:pPr algn="ctr">
              <a:buFontTx/>
              <a:buNone/>
            </a:pPr>
            <a:r>
              <a:rPr lang="el-GR" altLang="el-GR" dirty="0" smtClean="0"/>
              <a:t> και  κατά  συνέπεια  ένας  χρήσιμος  οδηγός  για  το  </a:t>
            </a:r>
            <a:r>
              <a:rPr lang="el-GR" altLang="el-GR" b="1" dirty="0" smtClean="0"/>
              <a:t>δυναμικό  αποθήκευσης</a:t>
            </a:r>
            <a:r>
              <a:rPr lang="el-GR" altLang="el-GR" dirty="0" smtClean="0"/>
              <a:t>  του  προϊόντος.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597292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6732240" y="6492875"/>
            <a:ext cx="2133600" cy="365125"/>
          </a:xfrm>
        </p:spPr>
        <p:txBody>
          <a:bodyPr/>
          <a:lstStyle/>
          <a:p>
            <a:fld id="{74B3E41E-24DC-44E5-A242-12538B377EB6}" type="slidenum">
              <a:rPr lang="el-GR" smtClean="0"/>
              <a:pPr/>
              <a:t>21</a:t>
            </a:fld>
            <a:endParaRPr lang="el-GR"/>
          </a:p>
        </p:txBody>
      </p:sp>
      <p:graphicFrame>
        <p:nvGraphicFramePr>
          <p:cNvPr id="102558" name="Group 158"/>
          <p:cNvGraphicFramePr>
            <a:graphicFrameLocks noGrp="1"/>
          </p:cNvGraphicFramePr>
          <p:nvPr>
            <p:ph idx="4294967295"/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054860391"/>
              </p:ext>
            </p:extLst>
          </p:nvPr>
        </p:nvGraphicFramePr>
        <p:xfrm>
          <a:off x="395536" y="1063762"/>
          <a:ext cx="8280920" cy="5478671"/>
        </p:xfrm>
        <a:graphic>
          <a:graphicData uri="http://schemas.openxmlformats.org/drawingml/2006/table">
            <a:tbl>
              <a:tblPr firstRow="1"/>
              <a:tblGrid>
                <a:gridCol w="3105345"/>
                <a:gridCol w="5175575"/>
              </a:tblGrid>
              <a:tr h="500073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Φρούτα  &amp;  Λαχανικά</a:t>
                      </a:r>
                      <a:endParaRPr kumimoji="0" lang="el-GR" altLang="el-G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424" marR="91424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Ρυθμός  αναπνοής  στους  15 </a:t>
                      </a:r>
                      <a:r>
                        <a:rPr kumimoji="0" lang="el-GR" altLang="el-GR" sz="14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ο</a:t>
                      </a:r>
                      <a:r>
                        <a:rPr kumimoji="0" lang="en-US" alt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C </a:t>
                      </a:r>
                      <a:endParaRPr kumimoji="0" lang="el-GR" altLang="el-G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(</a:t>
                      </a:r>
                      <a:r>
                        <a:rPr kumimoji="0" lang="en-US" alt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ML</a:t>
                      </a:r>
                      <a:r>
                        <a:rPr kumimoji="0" lang="el-GR" alt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 </a:t>
                      </a:r>
                      <a:r>
                        <a:rPr kumimoji="0" lang="en-US" alt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CO</a:t>
                      </a:r>
                      <a:r>
                        <a:rPr kumimoji="0" lang="el-GR" altLang="el-GR" sz="1400" b="1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2</a:t>
                      </a:r>
                      <a:r>
                        <a:rPr kumimoji="0" lang="el-GR" alt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/ </a:t>
                      </a:r>
                      <a:r>
                        <a:rPr kumimoji="0" lang="en-US" alt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kg </a:t>
                      </a:r>
                      <a:r>
                        <a:rPr kumimoji="0" lang="el-GR" alt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*</a:t>
                      </a:r>
                      <a:r>
                        <a:rPr kumimoji="0" lang="en-US" alt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h</a:t>
                      </a:r>
                      <a:r>
                        <a:rPr kumimoji="0" lang="el-GR" alt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)</a:t>
                      </a:r>
                      <a:endParaRPr kumimoji="0" lang="el-GR" altLang="el-G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424" marR="91424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32751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Φ ρ ο ύ τ ο</a:t>
                      </a:r>
                      <a:endParaRPr kumimoji="0" lang="el-GR" altLang="el-G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424" marR="91424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424" marR="91424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52993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justLow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Μπανάνα (πράσινη)</a:t>
                      </a:r>
                      <a:endParaRPr kumimoji="0" lang="el-GR" altLang="el-G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424" marR="91424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 45</a:t>
                      </a:r>
                      <a:endParaRPr kumimoji="0" lang="el-GR" alt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424" marR="914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03169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Μπανάνα (ώριμη  για  κατανάλωση)</a:t>
                      </a:r>
                      <a:endParaRPr kumimoji="0" lang="el-GR" altLang="el-G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424" marR="91424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200</a:t>
                      </a:r>
                      <a:endParaRPr kumimoji="0" lang="el-GR" alt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424" marR="914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52993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justLow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Λεμόνι</a:t>
                      </a:r>
                      <a:endParaRPr kumimoji="0" lang="el-GR" altLang="el-G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424" marR="91424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 20</a:t>
                      </a:r>
                      <a:endParaRPr kumimoji="0" lang="el-GR" alt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424" marR="914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52993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justLow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Πορτοκάλι</a:t>
                      </a:r>
                      <a:endParaRPr kumimoji="0" lang="el-GR" altLang="el-G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424" marR="91424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 20</a:t>
                      </a:r>
                      <a:endParaRPr kumimoji="0" lang="el-GR" alt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424" marR="914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32751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Λ α χ α ν ι κ ό</a:t>
                      </a:r>
                      <a:endParaRPr kumimoji="0" lang="el-GR" altLang="el-G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424" marR="91424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424" marR="91424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52993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justLow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Φασόλι</a:t>
                      </a:r>
                      <a:endParaRPr kumimoji="0" lang="el-GR" altLang="el-G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424" marR="91424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250</a:t>
                      </a:r>
                      <a:endParaRPr kumimoji="0" lang="el-GR" alt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424" marR="914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52993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justLow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Λάχανο</a:t>
                      </a:r>
                      <a:endParaRPr kumimoji="0" lang="el-GR" altLang="el-G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424" marR="91424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 32</a:t>
                      </a:r>
                      <a:endParaRPr kumimoji="0" lang="el-GR" alt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424" marR="914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52993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justLow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Καρότο</a:t>
                      </a:r>
                      <a:endParaRPr kumimoji="0" lang="el-GR" altLang="el-G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424" marR="91424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 45</a:t>
                      </a:r>
                      <a:endParaRPr kumimoji="0" lang="el-GR" alt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424" marR="914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52993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justLow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Μαρούλι</a:t>
                      </a:r>
                      <a:endParaRPr kumimoji="0" lang="el-GR" altLang="el-G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424" marR="91424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200</a:t>
                      </a:r>
                      <a:endParaRPr kumimoji="0" lang="el-GR" alt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424" marR="914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52993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justLow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Μπιζέλι</a:t>
                      </a:r>
                      <a:endParaRPr kumimoji="0" lang="el-GR" altLang="el-G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424" marR="91424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260</a:t>
                      </a:r>
                      <a:endParaRPr kumimoji="0" lang="el-GR" alt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424" marR="914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52993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justLow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Πατάτα</a:t>
                      </a:r>
                      <a:endParaRPr kumimoji="0" lang="el-GR" altLang="el-G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424" marR="91424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   8</a:t>
                      </a:r>
                      <a:endParaRPr kumimoji="0" lang="el-GR" alt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424" marR="914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517632" cy="720080"/>
          </a:xfrm>
        </p:spPr>
        <p:txBody>
          <a:bodyPr>
            <a:normAutofit fontScale="90000"/>
          </a:bodyPr>
          <a:lstStyle/>
          <a:p>
            <a:r>
              <a:rPr lang="el-GR" b="1" dirty="0" smtClean="0"/>
              <a:t>Ρυθμός αναπνοής σε φρούτα και λαχανικά.</a:t>
            </a:r>
            <a:endParaRPr lang="el-GR" b="1" dirty="0"/>
          </a:p>
        </p:txBody>
      </p:sp>
    </p:spTree>
    <p:extLst>
      <p:ext uri="{BB962C8B-B14F-4D97-AF65-F5344CB8AC3E}">
        <p14:creationId xmlns:p14="http://schemas.microsoft.com/office/powerpoint/2010/main" val="3281530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22</a:t>
            </a:fld>
            <a:endParaRPr lang="el-G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mtClean="0"/>
              <a:t>Πίνακας με είδη και διάρκεια συντήρησης.</a:t>
            </a:r>
            <a:endParaRPr lang="el-GR"/>
          </a:p>
        </p:txBody>
      </p:sp>
      <p:pic>
        <p:nvPicPr>
          <p:cNvPr id="34820" name="Picture 4" descr="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52388"/>
            <a:ext cx="8892480" cy="66169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01382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23</a:t>
            </a:fld>
            <a:endParaRPr lang="el-GR"/>
          </a:p>
        </p:txBody>
      </p:sp>
      <p:grpSp>
        <p:nvGrpSpPr>
          <p:cNvPr id="26628" name="Ομάδα 4" descr="Διάγραμμα με τις θερμοκρασίες συντήρησης και την αναπνοή φρούτων και λαχανικών."/>
          <p:cNvGrpSpPr>
            <a:grpSpLocks/>
          </p:cNvGrpSpPr>
          <p:nvPr/>
        </p:nvGrpSpPr>
        <p:grpSpPr bwMode="auto">
          <a:xfrm>
            <a:off x="179512" y="1556792"/>
            <a:ext cx="8964488" cy="5013325"/>
            <a:chOff x="468313" y="0"/>
            <a:chExt cx="8243887" cy="5802313"/>
          </a:xfrm>
        </p:grpSpPr>
        <p:pic>
          <p:nvPicPr>
            <p:cNvPr id="26630" name="Picture 4" descr="Διάγραμμα με τις θερμοκρασίες συντήρησης και την αναπνοή φρούτων και λαχανικών.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8313" y="0"/>
              <a:ext cx="8243887" cy="58023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6631" name="Line 6" descr="[DECORATIVE]"/>
            <p:cNvSpPr>
              <a:spLocks noChangeShapeType="1"/>
            </p:cNvSpPr>
            <p:nvPr/>
          </p:nvSpPr>
          <p:spPr bwMode="auto">
            <a:xfrm flipV="1">
              <a:off x="4500563" y="3429000"/>
              <a:ext cx="0" cy="1655763"/>
            </a:xfrm>
            <a:prstGeom prst="line">
              <a:avLst/>
            </a:prstGeom>
            <a:noFill/>
            <a:ln w="476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6632" name="Line 7" descr="[DECORATIVE]"/>
            <p:cNvSpPr>
              <a:spLocks noChangeShapeType="1"/>
            </p:cNvSpPr>
            <p:nvPr/>
          </p:nvSpPr>
          <p:spPr bwMode="auto">
            <a:xfrm flipH="1">
              <a:off x="2339975" y="3429000"/>
              <a:ext cx="2160588" cy="0"/>
            </a:xfrm>
            <a:prstGeom prst="line">
              <a:avLst/>
            </a:prstGeom>
            <a:noFill/>
            <a:ln w="41275">
              <a:solidFill>
                <a:srgbClr val="00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6633" name="Line 8" descr="[DECORATIVE]"/>
            <p:cNvSpPr>
              <a:spLocks noChangeShapeType="1"/>
            </p:cNvSpPr>
            <p:nvPr/>
          </p:nvSpPr>
          <p:spPr bwMode="auto">
            <a:xfrm flipV="1">
              <a:off x="7524750" y="4797425"/>
              <a:ext cx="0" cy="215900"/>
            </a:xfrm>
            <a:prstGeom prst="line">
              <a:avLst/>
            </a:prstGeom>
            <a:noFill/>
            <a:ln w="476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6634" name="Line 10" descr="[DECORATIVE]"/>
            <p:cNvSpPr>
              <a:spLocks noChangeShapeType="1"/>
            </p:cNvSpPr>
            <p:nvPr/>
          </p:nvSpPr>
          <p:spPr bwMode="auto">
            <a:xfrm flipH="1">
              <a:off x="2339975" y="4797425"/>
              <a:ext cx="3168650" cy="71438"/>
            </a:xfrm>
            <a:prstGeom prst="line">
              <a:avLst/>
            </a:prstGeom>
            <a:noFill/>
            <a:ln w="41275">
              <a:solidFill>
                <a:srgbClr val="0000FF"/>
              </a:solidFill>
              <a:prstDash val="sysDot"/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6635" name="Line 12" descr="[DECORATIVE]"/>
            <p:cNvSpPr>
              <a:spLocks noChangeShapeType="1"/>
            </p:cNvSpPr>
            <p:nvPr/>
          </p:nvSpPr>
          <p:spPr bwMode="auto">
            <a:xfrm flipH="1">
              <a:off x="2339975" y="2852738"/>
              <a:ext cx="2089150" cy="0"/>
            </a:xfrm>
            <a:prstGeom prst="line">
              <a:avLst/>
            </a:prstGeom>
            <a:noFill/>
            <a:ln w="41275">
              <a:solidFill>
                <a:srgbClr val="008000"/>
              </a:solidFill>
              <a:prstDash val="sysDot"/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6636" name="Line 13" descr="[DECORATIVE]"/>
            <p:cNvSpPr>
              <a:spLocks noChangeShapeType="1"/>
            </p:cNvSpPr>
            <p:nvPr/>
          </p:nvSpPr>
          <p:spPr bwMode="auto">
            <a:xfrm flipV="1">
              <a:off x="7019925" y="4652963"/>
              <a:ext cx="0" cy="360362"/>
            </a:xfrm>
            <a:prstGeom prst="line">
              <a:avLst/>
            </a:prstGeom>
            <a:noFill/>
            <a:ln w="476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6637" name="Line 14" descr="[DECORATIVE]"/>
            <p:cNvSpPr>
              <a:spLocks noChangeShapeType="1"/>
            </p:cNvSpPr>
            <p:nvPr/>
          </p:nvSpPr>
          <p:spPr bwMode="auto">
            <a:xfrm flipH="1">
              <a:off x="2339975" y="4652963"/>
              <a:ext cx="4537075" cy="71437"/>
            </a:xfrm>
            <a:prstGeom prst="line">
              <a:avLst/>
            </a:prstGeom>
            <a:noFill/>
            <a:ln w="41275">
              <a:solidFill>
                <a:srgbClr val="008000"/>
              </a:solidFill>
              <a:prstDash val="sysDot"/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07950" y="0"/>
            <a:ext cx="9036050" cy="1772816"/>
          </a:xfrm>
        </p:spPr>
        <p:txBody>
          <a:bodyPr>
            <a:noAutofit/>
          </a:bodyPr>
          <a:lstStyle/>
          <a:p>
            <a:r>
              <a:rPr lang="el-GR" sz="3200" dirty="0" smtClean="0"/>
              <a:t>Βαθμός αναπνοής τριών ειδών φρούτων και λαχανικών κατά τη συντήρηση σε διάφορες θερμοκρασίες. </a:t>
            </a:r>
            <a:br>
              <a:rPr lang="el-GR" sz="3200" dirty="0" smtClean="0"/>
            </a:br>
            <a:endParaRPr lang="el-GR" sz="32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110290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24</a:t>
            </a:fld>
            <a:endParaRPr lang="el-GR"/>
          </a:p>
        </p:txBody>
      </p:sp>
      <p:graphicFrame>
        <p:nvGraphicFramePr>
          <p:cNvPr id="12" name="Group 14"/>
          <p:cNvGraphicFramePr>
            <a:graphicFrameLocks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212735748"/>
              </p:ext>
            </p:extLst>
          </p:nvPr>
        </p:nvGraphicFramePr>
        <p:xfrm>
          <a:off x="467544" y="4653136"/>
          <a:ext cx="3131542" cy="1152128"/>
        </p:xfrm>
        <a:graphic>
          <a:graphicData uri="http://schemas.openxmlformats.org/drawingml/2006/table">
            <a:tbl>
              <a:tblPr firstRow="1" firstCol="1"/>
              <a:tblGrid>
                <a:gridCol w="3131542"/>
              </a:tblGrid>
              <a:tr h="1152128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ML CO</a:t>
                      </a:r>
                      <a:r>
                        <a:rPr kumimoji="0" lang="el-GR" altLang="el-GR" sz="3200" b="1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2</a:t>
                      </a:r>
                      <a:r>
                        <a:rPr kumimoji="0" lang="el-GR" altLang="el-GR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l-GR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kg </a:t>
                      </a:r>
                      <a:r>
                        <a:rPr kumimoji="0" lang="el-GR" altLang="el-GR" sz="32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-1</a:t>
                      </a:r>
                      <a:r>
                        <a:rPr kumimoji="0" lang="el-GR" altLang="el-GR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 </a:t>
                      </a:r>
                      <a:r>
                        <a:rPr kumimoji="0" lang="el-GR" altLang="el-GR" sz="3200" b="1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l-GR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h </a:t>
                      </a:r>
                      <a:r>
                        <a:rPr kumimoji="0" lang="el-GR" altLang="el-GR" sz="32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-1</a:t>
                      </a:r>
                      <a:r>
                        <a:rPr kumimoji="0" lang="el-GR" altLang="el-GR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                                              </a:t>
                      </a:r>
                      <a:endParaRPr kumimoji="0" lang="el-GR" altLang="el-GR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  <p:pic>
        <p:nvPicPr>
          <p:cNvPr id="11" name="Picture 4" descr="4b"/>
          <p:cNvPicPr>
            <a:picLocks noChangeAspect="1" noChangeArrowheads="1"/>
          </p:cNvPicPr>
          <p:nvPr/>
        </p:nvPicPr>
        <p:blipFill>
          <a:blip r:embed="rId4">
            <a:lum bright="-12000"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44" t="55519" r="42696" b="3592"/>
          <a:stretch>
            <a:fillRect/>
          </a:stretch>
        </p:blipFill>
        <p:spPr bwMode="auto">
          <a:xfrm>
            <a:off x="4211960" y="1268760"/>
            <a:ext cx="4783187" cy="4968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>
          <a:xfrm>
            <a:off x="107504" y="2060848"/>
            <a:ext cx="4104456" cy="2295946"/>
          </a:xfrm>
        </p:spPr>
        <p:txBody>
          <a:bodyPr>
            <a:normAutofit/>
          </a:bodyPr>
          <a:lstStyle/>
          <a:p>
            <a:r>
              <a:rPr lang="el-GR" altLang="el-GR" dirty="0"/>
              <a:t>Η πορεία της </a:t>
            </a:r>
            <a:r>
              <a:rPr lang="el-GR" altLang="el-GR" dirty="0" err="1">
                <a:solidFill>
                  <a:srgbClr val="FF0000"/>
                </a:solidFill>
              </a:rPr>
              <a:t>μετασυλλεκτικής</a:t>
            </a:r>
            <a:r>
              <a:rPr lang="el-GR" altLang="el-GR" dirty="0">
                <a:solidFill>
                  <a:srgbClr val="FF0000"/>
                </a:solidFill>
              </a:rPr>
              <a:t> αναπνοής </a:t>
            </a:r>
            <a:r>
              <a:rPr lang="el-GR" altLang="el-GR" dirty="0"/>
              <a:t>σε μερικά είδη φρούτων στους 15</a:t>
            </a:r>
            <a:r>
              <a:rPr lang="el-GR" altLang="el-GR" baseline="30000" dirty="0"/>
              <a:t>ο</a:t>
            </a:r>
            <a:r>
              <a:rPr lang="en-US" altLang="el-GR" dirty="0"/>
              <a:t>C</a:t>
            </a:r>
            <a:r>
              <a:rPr lang="el-GR" altLang="el-GR" dirty="0"/>
              <a:t> </a:t>
            </a:r>
            <a:endParaRPr lang="el-GR" dirty="0"/>
          </a:p>
          <a:p>
            <a:endParaRPr lang="el-GR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3600" dirty="0" smtClean="0"/>
              <a:t>2</a:t>
            </a:r>
            <a:r>
              <a:rPr lang="el-GR" sz="3600" dirty="0"/>
              <a:t>. </a:t>
            </a:r>
            <a:r>
              <a:rPr lang="el-GR" sz="3600" dirty="0" smtClean="0"/>
              <a:t>Αναπνοή </a:t>
            </a:r>
            <a:r>
              <a:rPr lang="el-GR" sz="3600" dirty="0"/>
              <a:t>Σταθερού ή μεταβαλλόμενου ρυθμού </a:t>
            </a:r>
            <a:r>
              <a:rPr lang="el-GR" sz="3600" i="1" dirty="0"/>
              <a:t>(</a:t>
            </a:r>
            <a:r>
              <a:rPr lang="el-GR" sz="3600" i="1" dirty="0" err="1"/>
              <a:t>κλιμακτήρια</a:t>
            </a:r>
            <a:r>
              <a:rPr lang="el-GR" sz="3600" i="1" dirty="0"/>
              <a:t> ή όχι</a:t>
            </a:r>
            <a:r>
              <a:rPr lang="el-GR" sz="3600" i="1" dirty="0" smtClean="0"/>
              <a:t>)</a:t>
            </a:r>
            <a:endParaRPr lang="el-GR" sz="36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0118895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154"/>
          </a:xfrm>
        </p:spPr>
        <p:txBody>
          <a:bodyPr>
            <a:noAutofit/>
          </a:bodyPr>
          <a:lstStyle/>
          <a:p>
            <a:r>
              <a:rPr lang="el-GR" sz="3200" dirty="0"/>
              <a:t>Ο  </a:t>
            </a:r>
            <a:r>
              <a:rPr lang="el-GR" sz="3200" dirty="0" err="1"/>
              <a:t>επιτυγχανόμενος</a:t>
            </a:r>
            <a:r>
              <a:rPr lang="el-GR" sz="3200" dirty="0"/>
              <a:t>  ρυθμός  αναπνοής  κατά  τη  διάρκεια  της  πορείας  ανάπτυξης  των  </a:t>
            </a:r>
            <a:r>
              <a:rPr lang="el-GR" sz="3200" dirty="0" smtClean="0"/>
              <a:t>φρούτων</a:t>
            </a:r>
            <a:r>
              <a:rPr lang="el-GR" sz="3200" dirty="0"/>
              <a:t/>
            </a:r>
            <a:br>
              <a:rPr lang="el-GR" sz="3200" dirty="0"/>
            </a:br>
            <a:r>
              <a:rPr lang="el-GR" sz="3200" dirty="0"/>
              <a:t> 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6016" y="1556792"/>
            <a:ext cx="4427984" cy="48245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dirty="0" smtClean="0"/>
              <a:t>Ο </a:t>
            </a:r>
            <a:r>
              <a:rPr lang="el-GR" dirty="0"/>
              <a:t>ρυθμός  αναπνοής  ανά  μονάδα  βάρους  </a:t>
            </a:r>
            <a:r>
              <a:rPr lang="el-GR" dirty="0" smtClean="0"/>
              <a:t>είναι  </a:t>
            </a:r>
            <a:r>
              <a:rPr lang="el-GR" dirty="0"/>
              <a:t>μέγιστος  για  το  ανώριμο  φρούτο  ή  λαχανικό  και </a:t>
            </a:r>
            <a:r>
              <a:rPr lang="el-GR" dirty="0" smtClean="0"/>
              <a:t>μειώνεται  </a:t>
            </a:r>
            <a:r>
              <a:rPr lang="el-GR" dirty="0"/>
              <a:t>σταθερά  με  την  ηλικία</a:t>
            </a:r>
            <a:r>
              <a:rPr lang="el-GR" dirty="0" smtClean="0"/>
              <a:t>.</a:t>
            </a: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dirty="0" smtClean="0"/>
              <a:t>Υπάρχει όμως </a:t>
            </a:r>
            <a:r>
              <a:rPr lang="el-GR" dirty="0"/>
              <a:t>μια ομάδα  φρούτων  </a:t>
            </a:r>
            <a:r>
              <a:rPr lang="el-GR" dirty="0" smtClean="0"/>
              <a:t>(+ τομάτα = φρούτο  </a:t>
            </a:r>
            <a:r>
              <a:rPr lang="el-GR" dirty="0"/>
              <a:t>-  λαχανικό)  που  δείχνουν  μια  χαρακτηριστική  προσωρινή  αύξηση  στον  ρυθμό  αναπνοής.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25</a:t>
            </a:fld>
            <a:endParaRPr lang="el-GR"/>
          </a:p>
        </p:txBody>
      </p:sp>
      <p:pic>
        <p:nvPicPr>
          <p:cNvPr id="8" name="Picture 4" descr="4a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lum bright="-12000"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73" t="3865" r="26881" b="59372"/>
          <a:stretch>
            <a:fillRect/>
          </a:stretch>
        </p:blipFill>
        <p:spPr>
          <a:xfrm>
            <a:off x="251520" y="1628800"/>
            <a:ext cx="4392488" cy="4905147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3260815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26</a:t>
            </a:fld>
            <a:endParaRPr lang="el-GR"/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628800"/>
            <a:ext cx="8640762" cy="3960788"/>
          </a:xfrm>
          <a:noFill/>
        </p:spPr>
        <p:txBody>
          <a:bodyPr/>
          <a:lstStyle/>
          <a:p>
            <a:pPr eaLnBrk="1" hangingPunct="1"/>
            <a:r>
              <a:rPr lang="el-GR" altLang="el-GR" dirty="0" smtClean="0"/>
              <a:t>δεν  εξαρτάται  </a:t>
            </a:r>
            <a:r>
              <a:rPr lang="el-GR" altLang="el-GR" dirty="0" smtClean="0">
                <a:solidFill>
                  <a:srgbClr val="FF0000"/>
                </a:solidFill>
              </a:rPr>
              <a:t>από  καμιά  μεταβολή  των  περιβαλλοντικών  συνθηκών.</a:t>
            </a:r>
          </a:p>
          <a:p>
            <a:pPr eaLnBrk="1" hangingPunct="1"/>
            <a:endParaRPr lang="el-GR" altLang="el-GR" dirty="0" smtClean="0"/>
          </a:p>
          <a:p>
            <a:pPr eaLnBrk="1" hangingPunct="1"/>
            <a:r>
              <a:rPr lang="el-GR" altLang="el-GR" dirty="0" smtClean="0"/>
              <a:t>συντελεί  σε  έναν  προσωρινά  αυξημένο  ρυθμό  αναπνοής. </a:t>
            </a:r>
          </a:p>
          <a:p>
            <a:pPr eaLnBrk="1" hangingPunct="1"/>
            <a:r>
              <a:rPr lang="el-GR" altLang="el-GR" sz="2400" b="1" dirty="0" smtClean="0">
                <a:solidFill>
                  <a:schemeClr val="bg1"/>
                </a:solidFill>
              </a:rPr>
              <a:t>Πολλές φορές σχετίζεται  με  την  παραγωγή  αιθυλενίου (</a:t>
            </a:r>
            <a:r>
              <a:rPr lang="en-US" altLang="el-GR" sz="2400" b="1" dirty="0" smtClean="0">
                <a:solidFill>
                  <a:schemeClr val="bg1"/>
                </a:solidFill>
              </a:rPr>
              <a:t>C</a:t>
            </a:r>
            <a:r>
              <a:rPr lang="en-US" altLang="el-GR" sz="2400" b="1" baseline="-25000" dirty="0" smtClean="0">
                <a:solidFill>
                  <a:schemeClr val="bg1"/>
                </a:solidFill>
              </a:rPr>
              <a:t>2</a:t>
            </a:r>
            <a:r>
              <a:rPr lang="en-US" altLang="el-GR" sz="2400" b="1" dirty="0" smtClean="0">
                <a:solidFill>
                  <a:schemeClr val="bg1"/>
                </a:solidFill>
              </a:rPr>
              <a:t>H</a:t>
            </a:r>
            <a:r>
              <a:rPr lang="en-US" altLang="el-GR" sz="2400" b="1" baseline="-25000" dirty="0" smtClean="0">
                <a:solidFill>
                  <a:schemeClr val="bg1"/>
                </a:solidFill>
              </a:rPr>
              <a:t>4</a:t>
            </a:r>
            <a:r>
              <a:rPr lang="en-US" altLang="el-GR" sz="2400" b="1" dirty="0" smtClean="0">
                <a:solidFill>
                  <a:schemeClr val="bg1"/>
                </a:solidFill>
              </a:rPr>
              <a:t>) </a:t>
            </a:r>
            <a:r>
              <a:rPr lang="el-GR" altLang="el-GR" sz="2400" b="1" dirty="0" smtClean="0">
                <a:solidFill>
                  <a:schemeClr val="bg1"/>
                </a:solidFill>
              </a:rPr>
              <a:t>και  αύξηση  στη  σύνθεση της πρωτεΐνης </a:t>
            </a:r>
          </a:p>
        </p:txBody>
      </p:sp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>
            <a:normAutofit fontScale="90000"/>
          </a:bodyPr>
          <a:lstStyle/>
          <a:p>
            <a:pPr eaLnBrk="1" hangingPunct="1"/>
            <a:r>
              <a:rPr lang="el-GR" altLang="el-GR" dirty="0" smtClean="0"/>
              <a:t>Η </a:t>
            </a:r>
            <a:r>
              <a:rPr lang="el-GR" altLang="el-GR" dirty="0" err="1" smtClean="0"/>
              <a:t>κλιμακτήρια</a:t>
            </a:r>
            <a:r>
              <a:rPr lang="el-GR" altLang="el-GR" dirty="0" smtClean="0"/>
              <a:t>  αύξηση  της  αναπνοής:</a:t>
            </a:r>
          </a:p>
        </p:txBody>
      </p:sp>
    </p:spTree>
    <p:extLst>
      <p:ext uri="{BB962C8B-B14F-4D97-AF65-F5344CB8AC3E}">
        <p14:creationId xmlns:p14="http://schemas.microsoft.com/office/powerpoint/2010/main" val="1878192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Αναπνοή Καρπών</a:t>
            </a:r>
            <a:endParaRPr lang="el-GR" dirty="0"/>
          </a:p>
        </p:txBody>
      </p:sp>
      <p:graphicFrame>
        <p:nvGraphicFramePr>
          <p:cNvPr id="4" name="3 - Θέση περιεχομένου"/>
          <p:cNvGraphicFramePr>
            <a:graphicFrameLocks noGrp="1"/>
          </p:cNvGraphicFramePr>
          <p:nvPr>
            <p:ph idx="1"/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519292114"/>
              </p:ext>
            </p:extLst>
          </p:nvPr>
        </p:nvGraphicFramePr>
        <p:xfrm>
          <a:off x="457200" y="1600200"/>
          <a:ext cx="8229600" cy="49457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465177">
                <a:tc>
                  <a:txBody>
                    <a:bodyPr/>
                    <a:lstStyle/>
                    <a:p>
                      <a:r>
                        <a:rPr lang="el-GR" sz="24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omic Sans MS" pitchFamily="66" charset="0"/>
                        </a:rPr>
                        <a:t>Κλιμακτηρικοί</a:t>
                      </a:r>
                      <a:r>
                        <a:rPr lang="el-GR" sz="2400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omic Sans MS" pitchFamily="66" charset="0"/>
                        </a:rPr>
                        <a:t> καρποί</a:t>
                      </a:r>
                      <a:endParaRPr lang="el-GR" sz="240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Comic Sans MS" pitchFamily="66" charset="0"/>
                      </a:endParaRPr>
                    </a:p>
                  </a:txBody>
                  <a:tcPr marL="96819" marR="96819" marT="45724" marB="45724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l-GR" sz="24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omic Sans MS" pitchFamily="66" charset="0"/>
                        </a:rPr>
                        <a:t>Μη κλιμακτηρικοί καρποί</a:t>
                      </a:r>
                      <a:endParaRPr lang="el-GR" sz="240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Comic Sans MS" pitchFamily="66" charset="0"/>
                      </a:endParaRPr>
                    </a:p>
                  </a:txBody>
                  <a:tcPr marL="96819" marR="96819" marT="45724" marB="45724">
                    <a:noFill/>
                  </a:tcPr>
                </a:tc>
              </a:tr>
              <a:tr h="4243943">
                <a:tc>
                  <a:txBody>
                    <a:bodyPr/>
                    <a:lstStyle/>
                    <a:p>
                      <a:r>
                        <a:rPr lang="el-GR" sz="2400" dirty="0" smtClean="0">
                          <a:solidFill>
                            <a:srgbClr val="CC0099"/>
                          </a:solidFill>
                          <a:latin typeface="Comic Sans MS" pitchFamily="66" charset="0"/>
                        </a:rPr>
                        <a:t>Ακτινίδιο</a:t>
                      </a:r>
                    </a:p>
                    <a:p>
                      <a:r>
                        <a:rPr lang="el-GR" sz="2400" dirty="0" smtClean="0">
                          <a:solidFill>
                            <a:srgbClr val="CC0099"/>
                          </a:solidFill>
                          <a:latin typeface="Comic Sans MS" pitchFamily="66" charset="0"/>
                        </a:rPr>
                        <a:t>Αχλάδι</a:t>
                      </a:r>
                    </a:p>
                    <a:p>
                      <a:r>
                        <a:rPr lang="el-GR" sz="2400" dirty="0" smtClean="0">
                          <a:solidFill>
                            <a:srgbClr val="CC0099"/>
                          </a:solidFill>
                          <a:latin typeface="Comic Sans MS" pitchFamily="66" charset="0"/>
                        </a:rPr>
                        <a:t>Βερίκοκο</a:t>
                      </a:r>
                    </a:p>
                    <a:p>
                      <a:r>
                        <a:rPr lang="el-GR" sz="2400" dirty="0" smtClean="0">
                          <a:solidFill>
                            <a:srgbClr val="CC0099"/>
                          </a:solidFill>
                          <a:latin typeface="Comic Sans MS" pitchFamily="66" charset="0"/>
                        </a:rPr>
                        <a:t>Καρπούζι</a:t>
                      </a:r>
                    </a:p>
                    <a:p>
                      <a:r>
                        <a:rPr lang="el-GR" sz="2400" dirty="0" smtClean="0">
                          <a:solidFill>
                            <a:srgbClr val="CC0099"/>
                          </a:solidFill>
                          <a:latin typeface="Comic Sans MS" pitchFamily="66" charset="0"/>
                        </a:rPr>
                        <a:t>Λωτός</a:t>
                      </a:r>
                    </a:p>
                    <a:p>
                      <a:r>
                        <a:rPr lang="el-GR" sz="2400" dirty="0" err="1" smtClean="0">
                          <a:solidFill>
                            <a:srgbClr val="CC0099"/>
                          </a:solidFill>
                          <a:latin typeface="Comic Sans MS" pitchFamily="66" charset="0"/>
                        </a:rPr>
                        <a:t>Μάνγκο</a:t>
                      </a:r>
                      <a:endParaRPr lang="el-GR" sz="2400" dirty="0" smtClean="0">
                        <a:solidFill>
                          <a:srgbClr val="CC0099"/>
                        </a:solidFill>
                        <a:latin typeface="Comic Sans MS" pitchFamily="66" charset="0"/>
                      </a:endParaRPr>
                    </a:p>
                    <a:p>
                      <a:r>
                        <a:rPr lang="el-GR" sz="2400" dirty="0" smtClean="0">
                          <a:solidFill>
                            <a:srgbClr val="CC0099"/>
                          </a:solidFill>
                          <a:latin typeface="Comic Sans MS" pitchFamily="66" charset="0"/>
                        </a:rPr>
                        <a:t>Μήλο</a:t>
                      </a:r>
                    </a:p>
                    <a:p>
                      <a:r>
                        <a:rPr lang="el-GR" sz="2400" dirty="0" err="1" smtClean="0">
                          <a:solidFill>
                            <a:srgbClr val="CC0099"/>
                          </a:solidFill>
                          <a:latin typeface="Comic Sans MS" pitchFamily="66" charset="0"/>
                        </a:rPr>
                        <a:t>Παπάγια</a:t>
                      </a:r>
                      <a:endParaRPr lang="el-GR" sz="2400" dirty="0" smtClean="0">
                        <a:solidFill>
                          <a:srgbClr val="CC0099"/>
                        </a:solidFill>
                        <a:latin typeface="Comic Sans MS" pitchFamily="66" charset="0"/>
                      </a:endParaRPr>
                    </a:p>
                    <a:p>
                      <a:r>
                        <a:rPr lang="el-GR" sz="2400" dirty="0" smtClean="0">
                          <a:solidFill>
                            <a:srgbClr val="CC0099"/>
                          </a:solidFill>
                          <a:latin typeface="Comic Sans MS" pitchFamily="66" charset="0"/>
                        </a:rPr>
                        <a:t>Μπανάνα</a:t>
                      </a:r>
                    </a:p>
                    <a:p>
                      <a:r>
                        <a:rPr lang="el-GR" sz="2400" dirty="0" smtClean="0">
                          <a:solidFill>
                            <a:srgbClr val="CC0099"/>
                          </a:solidFill>
                          <a:latin typeface="Comic Sans MS" pitchFamily="66" charset="0"/>
                        </a:rPr>
                        <a:t>Ροδάκινο</a:t>
                      </a:r>
                    </a:p>
                    <a:p>
                      <a:r>
                        <a:rPr lang="el-GR" sz="2400" dirty="0" smtClean="0">
                          <a:solidFill>
                            <a:srgbClr val="CC0099"/>
                          </a:solidFill>
                          <a:latin typeface="Comic Sans MS" pitchFamily="66" charset="0"/>
                        </a:rPr>
                        <a:t>Σύκο</a:t>
                      </a:r>
                    </a:p>
                    <a:p>
                      <a:r>
                        <a:rPr lang="el-GR" sz="2400" dirty="0" smtClean="0">
                          <a:solidFill>
                            <a:srgbClr val="CC0099"/>
                          </a:solidFill>
                          <a:latin typeface="Comic Sans MS" pitchFamily="66" charset="0"/>
                        </a:rPr>
                        <a:t>Αβοκάντο</a:t>
                      </a:r>
                      <a:endParaRPr lang="el-GR" sz="2400" dirty="0">
                        <a:solidFill>
                          <a:srgbClr val="CC0099"/>
                        </a:solidFill>
                        <a:latin typeface="Comic Sans MS" pitchFamily="66" charset="0"/>
                      </a:endParaRPr>
                    </a:p>
                  </a:txBody>
                  <a:tcPr marL="96819" marR="96819" marT="45724" marB="45724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l-GR" sz="2400" dirty="0" smtClean="0">
                          <a:solidFill>
                            <a:srgbClr val="CC0099"/>
                          </a:solidFill>
                          <a:latin typeface="Comic Sans MS" pitchFamily="66" charset="0"/>
                        </a:rPr>
                        <a:t>Ανανάς</a:t>
                      </a:r>
                    </a:p>
                    <a:p>
                      <a:r>
                        <a:rPr lang="el-GR" sz="2400" dirty="0" smtClean="0">
                          <a:solidFill>
                            <a:srgbClr val="CC0099"/>
                          </a:solidFill>
                          <a:latin typeface="Comic Sans MS" pitchFamily="66" charset="0"/>
                        </a:rPr>
                        <a:t>Βύσσινο</a:t>
                      </a:r>
                    </a:p>
                    <a:p>
                      <a:r>
                        <a:rPr lang="el-GR" sz="2400" dirty="0" smtClean="0">
                          <a:solidFill>
                            <a:srgbClr val="CC0099"/>
                          </a:solidFill>
                          <a:latin typeface="Comic Sans MS" pitchFamily="66" charset="0"/>
                        </a:rPr>
                        <a:t>Κεράσι</a:t>
                      </a:r>
                    </a:p>
                    <a:p>
                      <a:r>
                        <a:rPr lang="el-GR" sz="2400" dirty="0" smtClean="0">
                          <a:solidFill>
                            <a:srgbClr val="CC0099"/>
                          </a:solidFill>
                          <a:latin typeface="Comic Sans MS" pitchFamily="66" charset="0"/>
                        </a:rPr>
                        <a:t>Λεμόνι</a:t>
                      </a:r>
                    </a:p>
                    <a:p>
                      <a:r>
                        <a:rPr lang="el-GR" sz="2400" dirty="0" smtClean="0">
                          <a:solidFill>
                            <a:srgbClr val="CC0099"/>
                          </a:solidFill>
                          <a:latin typeface="Comic Sans MS" pitchFamily="66" charset="0"/>
                        </a:rPr>
                        <a:t>Μανταρίνι</a:t>
                      </a:r>
                    </a:p>
                    <a:p>
                      <a:r>
                        <a:rPr lang="el-GR" sz="2400" dirty="0" smtClean="0">
                          <a:solidFill>
                            <a:srgbClr val="CC0099"/>
                          </a:solidFill>
                          <a:latin typeface="Comic Sans MS" pitchFamily="66" charset="0"/>
                        </a:rPr>
                        <a:t>Πορτοκάλι</a:t>
                      </a:r>
                    </a:p>
                    <a:p>
                      <a:r>
                        <a:rPr lang="el-GR" sz="2400" dirty="0" smtClean="0">
                          <a:solidFill>
                            <a:srgbClr val="CC0099"/>
                          </a:solidFill>
                          <a:latin typeface="Comic Sans MS" pitchFamily="66" charset="0"/>
                        </a:rPr>
                        <a:t>Σταφύλι</a:t>
                      </a:r>
                    </a:p>
                    <a:p>
                      <a:r>
                        <a:rPr lang="el-GR" sz="2400" dirty="0" smtClean="0">
                          <a:solidFill>
                            <a:srgbClr val="CC0099"/>
                          </a:solidFill>
                          <a:latin typeface="Comic Sans MS" pitchFamily="66" charset="0"/>
                        </a:rPr>
                        <a:t>Φράουλα</a:t>
                      </a:r>
                      <a:endParaRPr lang="el-GR" sz="2400" dirty="0">
                        <a:solidFill>
                          <a:srgbClr val="CC0099"/>
                        </a:solidFill>
                        <a:latin typeface="Comic Sans MS" pitchFamily="66" charset="0"/>
                      </a:endParaRPr>
                    </a:p>
                  </a:txBody>
                  <a:tcPr marL="96819" marR="96819" marT="45724" marB="45724">
                    <a:noFill/>
                  </a:tcPr>
                </a:tc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93187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3. Αναπνοή  με παρουσία ή </a:t>
            </a:r>
            <a:r>
              <a:rPr lang="el-GR" dirty="0"/>
              <a:t>όχι Ο2 </a:t>
            </a:r>
            <a:r>
              <a:rPr lang="el-GR" dirty="0" smtClean="0"/>
              <a:t/>
            </a:r>
            <a:br>
              <a:rPr lang="el-GR" dirty="0" smtClean="0"/>
            </a:br>
            <a:r>
              <a:rPr lang="el-GR" i="1" dirty="0" smtClean="0"/>
              <a:t>(</a:t>
            </a:r>
            <a:r>
              <a:rPr lang="el-GR" i="1" dirty="0"/>
              <a:t>αερόβια ή αναερόβια)</a:t>
            </a:r>
          </a:p>
        </p:txBody>
      </p:sp>
    </p:spTree>
    <p:extLst>
      <p:ext uri="{BB962C8B-B14F-4D97-AF65-F5344CB8AC3E}">
        <p14:creationId xmlns:p14="http://schemas.microsoft.com/office/powerpoint/2010/main" val="354043516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936625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el-GR" altLang="el-GR" sz="4000" dirty="0"/>
              <a:t>Αερόβια (παρουσία 02)</a:t>
            </a:r>
            <a:br>
              <a:rPr lang="el-GR" altLang="el-GR" sz="4000" dirty="0"/>
            </a:br>
            <a:endParaRPr lang="el-GR" altLang="el-GR" sz="4000" dirty="0" smtClean="0"/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08720"/>
            <a:ext cx="8229600" cy="5616624"/>
          </a:xfrm>
          <a:solidFill>
            <a:schemeClr val="bg1"/>
          </a:solidFill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el-GR" altLang="el-GR" sz="2800" dirty="0" smtClean="0"/>
              <a:t>Η  </a:t>
            </a:r>
            <a:r>
              <a:rPr lang="el-GR" altLang="el-GR" sz="2800" b="1" dirty="0" smtClean="0"/>
              <a:t>ελεύθερη  γλυκόζη</a:t>
            </a:r>
            <a:r>
              <a:rPr lang="el-GR" altLang="el-GR" sz="2800" dirty="0" smtClean="0"/>
              <a:t>  είναι το  συστατικό  που εμπλέκεται   στο  αρχικό  οξειδωτικό  βήμα αλλά  δεν  είναι  ο  αποθηκευτικός  τύπος  των  υδατανθράκων  στο  φυτό.  </a:t>
            </a:r>
          </a:p>
          <a:p>
            <a:pPr>
              <a:lnSpc>
                <a:spcPct val="80000"/>
              </a:lnSpc>
            </a:pPr>
            <a:r>
              <a:rPr lang="el-GR" altLang="el-GR" sz="2800" b="1" dirty="0" smtClean="0"/>
              <a:t>Άμυλο  ή  σάκχαρο</a:t>
            </a:r>
            <a:r>
              <a:rPr lang="el-GR" altLang="el-GR" sz="2800" dirty="0" smtClean="0"/>
              <a:t>  είναι  κυρίως  οι  υδατάνθρακες  από  τους  οποίους  δια  μέσου  μιας  εξαιρετικά  σύνθετης  σειράς  </a:t>
            </a:r>
            <a:r>
              <a:rPr lang="el-GR" altLang="el-GR" sz="2800" dirty="0" err="1" smtClean="0"/>
              <a:t>ενζυματικών</a:t>
            </a:r>
            <a:r>
              <a:rPr lang="el-GR" altLang="el-GR" sz="2800" dirty="0" smtClean="0"/>
              <a:t>  αντιδράσεων  παράγεται  η  γλυκόζη. </a:t>
            </a:r>
          </a:p>
          <a:p>
            <a:pPr>
              <a:lnSpc>
                <a:spcPct val="80000"/>
              </a:lnSpc>
            </a:pPr>
            <a:endParaRPr lang="el-GR" altLang="el-GR" sz="2800" dirty="0" smtClean="0"/>
          </a:p>
          <a:p>
            <a:pPr marL="0" indent="0">
              <a:lnSpc>
                <a:spcPct val="80000"/>
              </a:lnSpc>
              <a:buNone/>
            </a:pPr>
            <a:r>
              <a:rPr lang="el-GR" altLang="el-GR" sz="2800" dirty="0" smtClean="0"/>
              <a:t>Η  συνολική  χημική  ενέργεια  που  απελευθερώνεται  κατά  τη  διάρκεια  της  οξείδωσης  ενός  μορίου  γλυκόζης  είναι  περίπου  </a:t>
            </a:r>
            <a:r>
              <a:rPr lang="el-GR" altLang="el-GR" sz="2800" dirty="0" smtClean="0">
                <a:solidFill>
                  <a:srgbClr val="FF0000"/>
                </a:solidFill>
              </a:rPr>
              <a:t>1,6  </a:t>
            </a:r>
            <a:r>
              <a:rPr lang="en-US" altLang="el-GR" sz="2800" dirty="0" smtClean="0">
                <a:solidFill>
                  <a:srgbClr val="FF0000"/>
                </a:solidFill>
              </a:rPr>
              <a:t>MJ</a:t>
            </a:r>
            <a:r>
              <a:rPr lang="el-GR" altLang="el-GR" sz="2800" dirty="0" smtClean="0">
                <a:solidFill>
                  <a:srgbClr val="FF0000"/>
                </a:solidFill>
              </a:rPr>
              <a:t>.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l-GR" altLang="el-GR" sz="2800" u="sng" dirty="0" smtClean="0"/>
              <a:t> 90 %,  αυτής  της  ενέργειας  διατηρείται  εντός  του  φυτικού  συστήματος  και  το  υπόλοιπο  10 %  χάνεται  ως  θερμότητα</a:t>
            </a:r>
            <a:r>
              <a:rPr lang="el-GR" altLang="el-GR" sz="2800" dirty="0" smtClean="0"/>
              <a:t>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29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70847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3</a:t>
            </a:fld>
            <a:endParaRPr lang="el-GR"/>
          </a:p>
        </p:txBody>
      </p:sp>
      <p:pic>
        <p:nvPicPr>
          <p:cNvPr id="6" name="Εικόνα 1" descr=" Λογότυπο Επιχειρησιακού Προγράμματος Εκπαίδευση και Δια βίου Μάθηση.   ">
            <a:hlinkClick r:id="rId4" tooltip="Μετάβαση σε www.edulll.gr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4213" y="4221163"/>
            <a:ext cx="7848600" cy="201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099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</a:pPr>
            <a:r>
              <a:rPr lang="el-GR" sz="2000" dirty="0" smtClean="0"/>
              <a:t>Το παρόν εκπαιδευτικό υλικό έχει αναπτυχθεί στα πλαίσια του εκπαιδευτικού έργου του διδάσκοντα</a:t>
            </a:r>
            <a:r>
              <a:rPr lang="en-US" sz="2000" dirty="0" smtClean="0"/>
              <a:t>.</a:t>
            </a:r>
            <a:r>
              <a:rPr lang="el-GR" sz="2000" dirty="0" smtClean="0"/>
              <a:t> </a:t>
            </a:r>
            <a:endParaRPr lang="en-US" sz="2000" dirty="0" smtClean="0"/>
          </a:p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el-GR" sz="2000" dirty="0">
                <a:solidFill>
                  <a:prstClr val="black"/>
                </a:solidFill>
              </a:rPr>
              <a:t>Το έργο «</a:t>
            </a:r>
            <a:r>
              <a:rPr lang="el-GR" sz="2000" b="1" dirty="0">
                <a:solidFill>
                  <a:prstClr val="black"/>
                </a:solidFill>
              </a:rPr>
              <a:t>Ανοικτά Ακαδημαϊκά Μαθήματα στο ΤΕΙ Θεσσαλίας</a:t>
            </a:r>
            <a:r>
              <a:rPr lang="el-GR" sz="2000" dirty="0">
                <a:solidFill>
                  <a:prstClr val="black"/>
                </a:solidFill>
              </a:rPr>
              <a:t>» έχει χρηματοδοτήσει μόνο τη αναδιαμόρφωση του εκπαιδευτικού υλικού</a:t>
            </a:r>
            <a:r>
              <a:rPr lang="el-GR" sz="2000" dirty="0" smtClean="0">
                <a:solidFill>
                  <a:prstClr val="black"/>
                </a:solidFill>
              </a:rPr>
              <a:t>.</a:t>
            </a:r>
            <a:endParaRPr lang="el-GR" sz="2000" dirty="0" smtClean="0"/>
          </a:p>
          <a:p>
            <a:pPr eaLnBrk="1" hangingPunct="1">
              <a:spcBef>
                <a:spcPts val="0"/>
              </a:spcBef>
            </a:pPr>
            <a:r>
              <a:rPr lang="el-GR" sz="2000" dirty="0" smtClean="0"/>
              <a:t>Το έργο υλοποιείται στο πλαίσιο του Επιχειρησιακού Προγράμματος  «Εκπαίδευση και Δια Βίου Μάθηση» και συγχρηματοδοτείται από την Ευρωπαϊκή Ένωση (Ευρωπαϊκό Κοινωνικό Ταμείο) και από εθνικούς πόρους</a:t>
            </a:r>
            <a:r>
              <a:rPr lang="en-US" sz="2000" dirty="0" smtClean="0"/>
              <a:t>. </a:t>
            </a:r>
            <a:endParaRPr lang="el-GR" sz="2000" dirty="0" smtClean="0"/>
          </a:p>
        </p:txBody>
      </p:sp>
      <p:sp>
        <p:nvSpPr>
          <p:cNvPr id="409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Χρηματοδότηση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54272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l-GR" altLang="el-GR" sz="4000" dirty="0"/>
              <a:t>Αναερόβια (απουσία 02</a:t>
            </a:r>
            <a:r>
              <a:rPr lang="el-GR" altLang="el-GR" sz="4000" dirty="0" smtClean="0"/>
              <a:t>) (1/4)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328592"/>
          </a:xfrm>
        </p:spPr>
        <p:txBody>
          <a:bodyPr>
            <a:normAutofit fontScale="92500"/>
          </a:bodyPr>
          <a:lstStyle/>
          <a:p>
            <a:pPr>
              <a:lnSpc>
                <a:spcPct val="90000"/>
              </a:lnSpc>
            </a:pPr>
            <a:r>
              <a:rPr lang="el-GR" altLang="el-GR" dirty="0"/>
              <a:t>Όταν κάτω  από  ποικίλες  αποθηκευτικές  συνθήκες  το  ποσόν  του  </a:t>
            </a:r>
            <a:r>
              <a:rPr lang="en-US" altLang="el-GR" dirty="0"/>
              <a:t>O</a:t>
            </a:r>
            <a:r>
              <a:rPr lang="el-GR" altLang="el-GR" baseline="-25000" dirty="0"/>
              <a:t>2</a:t>
            </a:r>
            <a:r>
              <a:rPr lang="el-GR" altLang="el-GR" dirty="0"/>
              <a:t>  στην  ατμόσφαιρα  είναι περιορισμένο  και  ανεπαρκές  να  διατηρήσει  πλήρη  αερόβιο  μεταβολισμό. </a:t>
            </a:r>
          </a:p>
          <a:p>
            <a:pPr>
              <a:lnSpc>
                <a:spcPct val="90000"/>
              </a:lnSpc>
            </a:pPr>
            <a:endParaRPr lang="el-GR" altLang="el-GR" u="sng" dirty="0" smtClean="0"/>
          </a:p>
          <a:p>
            <a:pPr>
              <a:lnSpc>
                <a:spcPct val="90000"/>
              </a:lnSpc>
            </a:pPr>
            <a:r>
              <a:rPr lang="el-GR" altLang="el-GR" u="sng" dirty="0" smtClean="0"/>
              <a:t>Στην </a:t>
            </a:r>
            <a:r>
              <a:rPr lang="el-GR" altLang="el-GR" u="sng" dirty="0"/>
              <a:t>αναερόβια  αναπνοή  παράγεται  πολύ  λιγότερη  ενέργεια  ανά  μόριο  γλυκόζης  από  την  αερόβια  αναπνοή</a:t>
            </a:r>
            <a:r>
              <a:rPr lang="el-GR" altLang="el-GR" dirty="0"/>
              <a:t>.  Δηλαδή  είναι  μη  αποδοτική  διαδικασία (παρέχεται  όμως η  δυνατότητα  να  καταστεί  διαθέσιμο  στους  ιστούς  κάποιο  ποσό  ενέργειας  κάτω  από  αντίξοες  συνθήκες).</a:t>
            </a:r>
          </a:p>
          <a:p>
            <a:endParaRPr lang="el-GR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30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0272714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31</a:t>
            </a:fld>
            <a:endParaRPr lang="el-GR"/>
          </a:p>
        </p:txBody>
      </p:sp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l-GR" altLang="el-GR" sz="4000" dirty="0" smtClean="0"/>
              <a:t>Αναερόβια (απουσία 0</a:t>
            </a:r>
            <a:r>
              <a:rPr lang="el-GR" altLang="el-GR" sz="4000" baseline="-25000" dirty="0" smtClean="0"/>
              <a:t>2</a:t>
            </a:r>
            <a:r>
              <a:rPr lang="el-GR" altLang="el-GR" sz="4000" dirty="0" smtClean="0"/>
              <a:t>) (2/4)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 lnSpcReduction="10000"/>
          </a:bodyPr>
          <a:lstStyle/>
          <a:p>
            <a:pPr>
              <a:buFontTx/>
              <a:buNone/>
            </a:pPr>
            <a:r>
              <a:rPr lang="el-GR" altLang="el-GR" b="1" dirty="0"/>
              <a:t>Η  συγκέντρωση  </a:t>
            </a:r>
            <a:r>
              <a:rPr lang="en-US" altLang="el-GR" b="1" dirty="0"/>
              <a:t>O</a:t>
            </a:r>
            <a:r>
              <a:rPr lang="el-GR" altLang="el-GR" b="1" baseline="-25000" dirty="0"/>
              <a:t>2</a:t>
            </a:r>
            <a:r>
              <a:rPr lang="el-GR" altLang="el-GR" b="1" dirty="0"/>
              <a:t>  στην  οποία  μπορεί  να  αρχίσει  η  αναερόβια  αναπνοή  ποικίλει  μεταξύ  των  ιστών </a:t>
            </a:r>
            <a:r>
              <a:rPr lang="el-GR" altLang="el-GR" dirty="0"/>
              <a:t> και  εξαρτάται από:</a:t>
            </a:r>
          </a:p>
          <a:p>
            <a:pPr lvl="2"/>
            <a:r>
              <a:rPr lang="el-GR" altLang="el-GR" sz="3200" dirty="0"/>
              <a:t>το  είδος, </a:t>
            </a:r>
          </a:p>
          <a:p>
            <a:pPr lvl="2"/>
            <a:r>
              <a:rPr lang="el-GR" altLang="el-GR" sz="3200" dirty="0"/>
              <a:t>την ποικιλία,  </a:t>
            </a:r>
          </a:p>
          <a:p>
            <a:pPr lvl="2"/>
            <a:r>
              <a:rPr lang="el-GR" altLang="el-GR" sz="3200" dirty="0"/>
              <a:t>την ωριμότητα, </a:t>
            </a:r>
          </a:p>
          <a:p>
            <a:pPr lvl="2"/>
            <a:r>
              <a:rPr lang="el-GR" altLang="el-GR" sz="3200" dirty="0"/>
              <a:t>τον χρόνο  έκθεσης, </a:t>
            </a:r>
          </a:p>
          <a:p>
            <a:pPr lvl="2"/>
            <a:r>
              <a:rPr lang="el-GR" altLang="el-GR" sz="3200" dirty="0"/>
              <a:t>τη θερμοκρασία  και </a:t>
            </a:r>
          </a:p>
          <a:p>
            <a:pPr lvl="2"/>
            <a:r>
              <a:rPr lang="el-GR" altLang="el-GR" sz="3200" dirty="0"/>
              <a:t>τη συγκέντρωση  </a:t>
            </a:r>
            <a:r>
              <a:rPr lang="en-US" altLang="el-GR" sz="3200" dirty="0"/>
              <a:t>CO</a:t>
            </a:r>
            <a:r>
              <a:rPr lang="el-GR" altLang="el-GR" sz="3200" baseline="-25000" dirty="0"/>
              <a:t>2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5563826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l-GR" altLang="el-GR" sz="4000" dirty="0"/>
              <a:t>Αναερόβια (απουσία 0</a:t>
            </a:r>
            <a:r>
              <a:rPr lang="el-GR" altLang="el-GR" sz="4000" baseline="-25000" dirty="0"/>
              <a:t>2</a:t>
            </a:r>
            <a:r>
              <a:rPr lang="el-GR" altLang="el-GR" sz="4000" dirty="0" smtClean="0"/>
              <a:t>) (3/4)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51520" y="1196752"/>
            <a:ext cx="8892480" cy="5184576"/>
          </a:xfrm>
        </p:spPr>
        <p:txBody>
          <a:bodyPr>
            <a:noAutofit/>
          </a:bodyPr>
          <a:lstStyle/>
          <a:p>
            <a:pPr marL="0">
              <a:lnSpc>
                <a:spcPct val="120000"/>
              </a:lnSpc>
              <a:spcBef>
                <a:spcPts val="0"/>
              </a:spcBef>
            </a:pPr>
            <a:r>
              <a:rPr lang="el-GR" altLang="el-GR" sz="2800" dirty="0"/>
              <a:t>Η  απαιτούμενη  </a:t>
            </a:r>
            <a:r>
              <a:rPr lang="el-GR" altLang="el-GR" sz="2800" dirty="0">
                <a:solidFill>
                  <a:srgbClr val="FF0000"/>
                </a:solidFill>
              </a:rPr>
              <a:t>συγκέντρωση  </a:t>
            </a:r>
            <a:r>
              <a:rPr lang="en-US" altLang="el-GR" sz="2800" dirty="0">
                <a:solidFill>
                  <a:srgbClr val="FF0000"/>
                </a:solidFill>
              </a:rPr>
              <a:t>O</a:t>
            </a:r>
            <a:r>
              <a:rPr lang="el-GR" altLang="el-GR" sz="2800" baseline="-25000" dirty="0">
                <a:solidFill>
                  <a:srgbClr val="FF0000"/>
                </a:solidFill>
              </a:rPr>
              <a:t>2</a:t>
            </a:r>
            <a:r>
              <a:rPr lang="el-GR" altLang="el-GR" sz="2800" dirty="0">
                <a:solidFill>
                  <a:srgbClr val="FF0000"/>
                </a:solidFill>
              </a:rPr>
              <a:t>  για  </a:t>
            </a:r>
            <a:r>
              <a:rPr lang="el-GR" altLang="el-GR" sz="2800" dirty="0" smtClean="0">
                <a:solidFill>
                  <a:srgbClr val="FF0000"/>
                </a:solidFill>
              </a:rPr>
              <a:t>αναερόβια </a:t>
            </a:r>
            <a:r>
              <a:rPr lang="el-GR" altLang="el-GR" sz="2800" dirty="0">
                <a:solidFill>
                  <a:srgbClr val="FF0000"/>
                </a:solidFill>
              </a:rPr>
              <a:t>αναπνοή</a:t>
            </a:r>
            <a:r>
              <a:rPr lang="el-GR" altLang="el-GR" sz="2800" dirty="0"/>
              <a:t>  είναι  </a:t>
            </a:r>
            <a:r>
              <a:rPr lang="el-GR" altLang="el-GR" sz="2800" u="sng" dirty="0"/>
              <a:t>μεγαλύτερη  για  μεγαλύτερες  </a:t>
            </a:r>
            <a:r>
              <a:rPr lang="el-GR" altLang="el-GR" sz="2800" u="sng" dirty="0" smtClean="0"/>
              <a:t>θερμοκρασίες</a:t>
            </a:r>
            <a:r>
              <a:rPr lang="el-GR" altLang="el-GR" sz="2800" dirty="0" smtClean="0"/>
              <a:t>  </a:t>
            </a:r>
            <a:r>
              <a:rPr lang="el-GR" altLang="el-GR" sz="2800" dirty="0"/>
              <a:t>εξ  αιτίας  του  υψηλότερου  επιπέδου  αναπνοής.  </a:t>
            </a:r>
            <a:endParaRPr lang="el-GR" altLang="el-GR" sz="2800" dirty="0" smtClean="0"/>
          </a:p>
          <a:p>
            <a:pPr marL="0">
              <a:lnSpc>
                <a:spcPct val="120000"/>
              </a:lnSpc>
              <a:spcBef>
                <a:spcPts val="0"/>
              </a:spcBef>
            </a:pPr>
            <a:r>
              <a:rPr lang="el-GR" altLang="el-GR" sz="2800" dirty="0" smtClean="0"/>
              <a:t>Όσον  </a:t>
            </a:r>
            <a:r>
              <a:rPr lang="el-GR" altLang="el-GR" sz="2800" dirty="0"/>
              <a:t>αφορά  τον  χρόνο  έκθεσης  </a:t>
            </a:r>
            <a:r>
              <a:rPr lang="el-GR" altLang="el-GR" sz="2800" u="sng" dirty="0">
                <a:solidFill>
                  <a:srgbClr val="FF0000"/>
                </a:solidFill>
              </a:rPr>
              <a:t>χαμηλότερες  συγκεντρώσεις  </a:t>
            </a:r>
            <a:r>
              <a:rPr lang="en-US" altLang="el-GR" sz="2800" u="sng" dirty="0">
                <a:solidFill>
                  <a:srgbClr val="FF0000"/>
                </a:solidFill>
              </a:rPr>
              <a:t>O</a:t>
            </a:r>
            <a:r>
              <a:rPr lang="el-GR" altLang="el-GR" sz="2800" u="sng" baseline="-25000" dirty="0">
                <a:solidFill>
                  <a:srgbClr val="FF0000"/>
                </a:solidFill>
              </a:rPr>
              <a:t>2</a:t>
            </a:r>
            <a:r>
              <a:rPr lang="el-GR" altLang="el-GR" sz="2800" u="sng" dirty="0"/>
              <a:t>  είναι  ανεκτές  όταν  το  </a:t>
            </a:r>
            <a:r>
              <a:rPr lang="en-US" altLang="el-GR" sz="2800" u="sng" dirty="0"/>
              <a:t>CO</a:t>
            </a:r>
            <a:r>
              <a:rPr lang="el-GR" altLang="el-GR" sz="2800" u="sng" baseline="-25000" dirty="0"/>
              <a:t>2</a:t>
            </a:r>
            <a:r>
              <a:rPr lang="el-GR" altLang="el-GR" sz="2800" u="sng" dirty="0"/>
              <a:t>  απουσιάζει  ή  είναι  σε  πολύ  μικρή  </a:t>
            </a:r>
            <a:r>
              <a:rPr lang="el-GR" altLang="el-GR" sz="2800" u="sng" dirty="0" smtClean="0"/>
              <a:t>συγκέντρωση</a:t>
            </a:r>
            <a:r>
              <a:rPr lang="el-GR" altLang="el-GR" sz="2800" dirty="0" smtClean="0"/>
              <a:t>.</a:t>
            </a:r>
          </a:p>
          <a:p>
            <a:pPr marL="0">
              <a:lnSpc>
                <a:spcPct val="120000"/>
              </a:lnSpc>
              <a:spcBef>
                <a:spcPts val="0"/>
              </a:spcBef>
            </a:pPr>
            <a:endParaRPr lang="el-GR" altLang="el-GR" sz="2800" dirty="0" smtClean="0"/>
          </a:p>
          <a:p>
            <a:pPr marL="0">
              <a:lnSpc>
                <a:spcPct val="120000"/>
              </a:lnSpc>
              <a:spcBef>
                <a:spcPts val="0"/>
              </a:spcBef>
            </a:pPr>
            <a:r>
              <a:rPr lang="el-GR" altLang="el-GR" sz="2800" dirty="0" smtClean="0"/>
              <a:t>Η  αναερόβιος  αναπνοή  συνήθως  </a:t>
            </a:r>
            <a:r>
              <a:rPr lang="el-GR" altLang="el-GR" sz="2800" u="sng" dirty="0" smtClean="0"/>
              <a:t>συνοδεύεται  από  παραγωγή  ανεπιθύμητων  μυρωδιών  και  γεύσεων.</a:t>
            </a:r>
          </a:p>
          <a:p>
            <a:pPr marL="0">
              <a:lnSpc>
                <a:spcPct val="120000"/>
              </a:lnSpc>
              <a:spcBef>
                <a:spcPts val="0"/>
              </a:spcBef>
            </a:pPr>
            <a:endParaRPr lang="el-GR" altLang="el-GR" sz="2800" u="sng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l-GR" sz="28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32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7074275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l-GR" altLang="el-GR" sz="4000" dirty="0"/>
              <a:t>Αναερόβια (απουσία 0</a:t>
            </a:r>
            <a:r>
              <a:rPr lang="el-GR" altLang="el-GR" sz="4000" baseline="-25000" dirty="0"/>
              <a:t>2</a:t>
            </a:r>
            <a:r>
              <a:rPr lang="el-GR" altLang="el-GR" sz="4000" dirty="0" smtClean="0"/>
              <a:t>) (4/4)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51520" y="1484784"/>
            <a:ext cx="8892480" cy="4824536"/>
          </a:xfrm>
        </p:spPr>
        <p:txBody>
          <a:bodyPr>
            <a:normAutofit/>
          </a:bodyPr>
          <a:lstStyle/>
          <a:p>
            <a:pPr marL="0">
              <a:lnSpc>
                <a:spcPct val="120000"/>
              </a:lnSpc>
              <a:spcBef>
                <a:spcPts val="0"/>
              </a:spcBef>
            </a:pPr>
            <a:r>
              <a:rPr lang="el-GR" altLang="el-GR" sz="2800" dirty="0"/>
              <a:t>Ενώ  η  προμήθεια  σε  </a:t>
            </a:r>
            <a:r>
              <a:rPr lang="en-US" altLang="el-GR" sz="2800" dirty="0"/>
              <a:t>O</a:t>
            </a:r>
            <a:r>
              <a:rPr lang="el-GR" altLang="el-GR" sz="2800" baseline="-25000" dirty="0"/>
              <a:t>2</a:t>
            </a:r>
            <a:r>
              <a:rPr lang="el-GR" altLang="el-GR" sz="2800" dirty="0"/>
              <a:t>  ή  η  απομάκρυνση  του  </a:t>
            </a:r>
            <a:r>
              <a:rPr lang="en-US" altLang="el-GR" sz="2800" dirty="0"/>
              <a:t>CO</a:t>
            </a:r>
            <a:r>
              <a:rPr lang="el-GR" altLang="el-GR" sz="2800" baseline="-25000" dirty="0"/>
              <a:t>2</a:t>
            </a:r>
            <a:r>
              <a:rPr lang="el-GR" altLang="el-GR" sz="2800" dirty="0"/>
              <a:t>  μπορεί  να  απαιτεί  ενίοτε προσοχή, </a:t>
            </a:r>
            <a:r>
              <a:rPr lang="el-GR" altLang="el-GR" sz="2800" dirty="0">
                <a:solidFill>
                  <a:srgbClr val="990099"/>
                </a:solidFill>
              </a:rPr>
              <a:t>εντούτοις  η  απομάκρυνση  της  θερμότητας  που  παράγεται  κατά  την  αναπνοή,  χρειάζεται  πάντοτε  στενή  παρακολούθηση</a:t>
            </a:r>
            <a:r>
              <a:rPr lang="el-GR" altLang="el-GR" sz="2800" dirty="0"/>
              <a:t>.   </a:t>
            </a:r>
          </a:p>
          <a:p>
            <a:pPr marL="0">
              <a:lnSpc>
                <a:spcPct val="120000"/>
              </a:lnSpc>
              <a:spcBef>
                <a:spcPts val="0"/>
              </a:spcBef>
            </a:pPr>
            <a:endParaRPr lang="el-GR" altLang="el-GR" sz="2800" dirty="0" smtClean="0"/>
          </a:p>
          <a:p>
            <a:pPr marL="0">
              <a:lnSpc>
                <a:spcPct val="120000"/>
              </a:lnSpc>
              <a:spcBef>
                <a:spcPts val="0"/>
              </a:spcBef>
            </a:pPr>
            <a:r>
              <a:rPr lang="el-GR" altLang="el-GR" sz="2800" dirty="0" smtClean="0"/>
              <a:t>Επίσης </a:t>
            </a:r>
            <a:r>
              <a:rPr lang="el-GR" altLang="el-GR" sz="2800" dirty="0"/>
              <a:t>ένα  άλλο  σημείο  που  χρειάζεται  στενή  παρακολούθηση  είναι  η  </a:t>
            </a:r>
            <a:r>
              <a:rPr lang="el-GR" altLang="el-GR" sz="2800" u="sng" dirty="0"/>
              <a:t>απώλεια  νερού  μετά  τη  συγκομιδή.</a:t>
            </a:r>
            <a:endParaRPr lang="el-GR" sz="28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33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7682069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34</a:t>
            </a:fld>
            <a:endParaRPr lang="el-GR"/>
          </a:p>
        </p:txBody>
      </p:sp>
      <p:sp>
        <p:nvSpPr>
          <p:cNvPr id="38920" name="Rectangle 10"/>
          <p:cNvSpPr>
            <a:spLocks noChangeArrowheads="1"/>
          </p:cNvSpPr>
          <p:nvPr/>
        </p:nvSpPr>
        <p:spPr bwMode="auto">
          <a:xfrm>
            <a:off x="6659562" y="5740400"/>
            <a:ext cx="164147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800" dirty="0"/>
              <a:t>(στεαρικό οξύ)</a:t>
            </a:r>
          </a:p>
        </p:txBody>
      </p:sp>
      <p:graphicFrame>
        <p:nvGraphicFramePr>
          <p:cNvPr id="3891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21487128"/>
              </p:ext>
            </p:extLst>
          </p:nvPr>
        </p:nvGraphicFramePr>
        <p:xfrm>
          <a:off x="479283" y="5739874"/>
          <a:ext cx="5905500" cy="577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00" name="Εξίσωση" r:id="rId4" imgW="2336800" imgH="228600" progId="Equation.3">
                  <p:embed/>
                </p:oleObj>
              </mc:Choice>
              <mc:Fallback>
                <p:oleObj name="Εξίσωση" r:id="rId4" imgW="23368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9283" y="5739874"/>
                        <a:ext cx="5905500" cy="577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19" name="Rectangle 9"/>
          <p:cNvSpPr>
            <a:spLocks noChangeArrowheads="1"/>
          </p:cNvSpPr>
          <p:nvPr/>
        </p:nvSpPr>
        <p:spPr bwMode="auto">
          <a:xfrm>
            <a:off x="6659562" y="4798155"/>
            <a:ext cx="11366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800" dirty="0"/>
              <a:t>(</a:t>
            </a:r>
            <a:r>
              <a:rPr lang="el-GR" altLang="el-GR" sz="1800" dirty="0" err="1"/>
              <a:t>Μελεΐνη</a:t>
            </a:r>
            <a:r>
              <a:rPr lang="el-GR" altLang="el-GR" sz="1800" dirty="0"/>
              <a:t>)</a:t>
            </a:r>
          </a:p>
        </p:txBody>
      </p:sp>
      <p:graphicFrame>
        <p:nvGraphicFramePr>
          <p:cNvPr id="3891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27041386"/>
              </p:ext>
            </p:extLst>
          </p:nvPr>
        </p:nvGraphicFramePr>
        <p:xfrm>
          <a:off x="539552" y="4689441"/>
          <a:ext cx="5372100" cy="627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01" name="Εξίσωση" r:id="rId6" imgW="1955800" imgH="228600" progId="Equation.3">
                  <p:embed/>
                </p:oleObj>
              </mc:Choice>
              <mc:Fallback>
                <p:oleObj name="Εξίσωση" r:id="rId6" imgW="19558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552" y="4689441"/>
                        <a:ext cx="5372100" cy="6270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14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79512" y="1484785"/>
            <a:ext cx="8964488" cy="2952328"/>
          </a:xfrm>
          <a:solidFill>
            <a:schemeClr val="bg1"/>
          </a:solidFill>
        </p:spPr>
        <p:txBody>
          <a:bodyPr/>
          <a:lstStyle/>
          <a:p>
            <a:pPr>
              <a:buFontTx/>
              <a:buNone/>
            </a:pPr>
            <a:r>
              <a:rPr lang="el-GR" altLang="el-GR" sz="2400" u="sng" dirty="0" smtClean="0"/>
              <a:t>που  έχουν  μεγάλα  αποθέματα  οργανικών  οξέων  ή  λιπαρών  οξέων</a:t>
            </a:r>
            <a:r>
              <a:rPr lang="el-GR" altLang="el-GR" sz="2400" dirty="0" smtClean="0"/>
              <a:t>  </a:t>
            </a:r>
          </a:p>
          <a:p>
            <a:pPr>
              <a:buFontTx/>
              <a:buNone/>
            </a:pPr>
            <a:r>
              <a:rPr lang="el-GR" altLang="el-GR" sz="2400" dirty="0" smtClean="0"/>
              <a:t>μπορεί  να  οξειδωθούν  αυτά  τα  υποστρώματα  αντί  της  γλυκόζης, </a:t>
            </a:r>
          </a:p>
          <a:p>
            <a:pPr>
              <a:buFontTx/>
              <a:buNone/>
            </a:pPr>
            <a:r>
              <a:rPr lang="el-GR" altLang="el-GR" sz="2400" dirty="0" smtClean="0"/>
              <a:t>με  αποτέλεσμα  να  μην  ισχύει  η  αναλογία  ένα  προς  ένα  μεταξύ  </a:t>
            </a:r>
          </a:p>
          <a:p>
            <a:pPr>
              <a:buFontTx/>
              <a:buNone/>
            </a:pPr>
            <a:r>
              <a:rPr lang="en-US" altLang="el-GR" sz="2400" dirty="0" smtClean="0"/>
              <a:t>O</a:t>
            </a:r>
            <a:r>
              <a:rPr lang="el-GR" altLang="el-GR" sz="2400" baseline="-25000" dirty="0" smtClean="0"/>
              <a:t>2</a:t>
            </a:r>
            <a:r>
              <a:rPr lang="el-GR" altLang="el-GR" sz="2400" dirty="0" smtClean="0"/>
              <a:t>  και  </a:t>
            </a:r>
            <a:r>
              <a:rPr lang="en-US" altLang="el-GR" sz="2400" dirty="0" smtClean="0"/>
              <a:t>CO</a:t>
            </a:r>
            <a:r>
              <a:rPr lang="el-GR" altLang="el-GR" sz="2400" baseline="-25000" dirty="0" smtClean="0"/>
              <a:t>2</a:t>
            </a:r>
            <a:r>
              <a:rPr lang="el-GR" altLang="el-GR" sz="2400" dirty="0" smtClean="0"/>
              <a:t>  και  κατά  συνέπεια  η  μέτρηση  εδώ  του  ενός  μόνο</a:t>
            </a:r>
          </a:p>
          <a:p>
            <a:pPr>
              <a:buFontTx/>
              <a:buNone/>
            </a:pPr>
            <a:r>
              <a:rPr lang="el-GR" altLang="el-GR" sz="2400" dirty="0" smtClean="0"/>
              <a:t>αερίου  (</a:t>
            </a:r>
            <a:r>
              <a:rPr lang="en-US" altLang="el-GR" sz="2400" dirty="0" smtClean="0"/>
              <a:t>O</a:t>
            </a:r>
            <a:r>
              <a:rPr lang="el-GR" altLang="el-GR" sz="2400" baseline="-25000" dirty="0" smtClean="0"/>
              <a:t>2 </a:t>
            </a:r>
            <a:r>
              <a:rPr lang="el-GR" altLang="el-GR" sz="2400" dirty="0" smtClean="0"/>
              <a:t> ή  </a:t>
            </a:r>
            <a:r>
              <a:rPr lang="en-US" altLang="el-GR" sz="2400" dirty="0" smtClean="0"/>
              <a:t>CO</a:t>
            </a:r>
            <a:r>
              <a:rPr lang="el-GR" altLang="el-GR" sz="2400" baseline="-25000" dirty="0" smtClean="0"/>
              <a:t>2</a:t>
            </a:r>
            <a:r>
              <a:rPr lang="el-GR" altLang="el-GR" sz="2400" dirty="0" smtClean="0"/>
              <a:t>)  να δημιουργεί  σοβαρό  πρόβλημα</a:t>
            </a:r>
            <a:endParaRPr lang="el-GR" altLang="el-GR" dirty="0"/>
          </a:p>
          <a:p>
            <a:pPr>
              <a:buFontTx/>
              <a:buNone/>
            </a:pPr>
            <a:r>
              <a:rPr lang="el-GR" altLang="el-GR" sz="2400" dirty="0" smtClean="0"/>
              <a:t>δηλαδή συμβαίνουν οι παρακάτω</a:t>
            </a:r>
            <a:r>
              <a:rPr lang="el-GR" altLang="el-GR" dirty="0" smtClean="0"/>
              <a:t> </a:t>
            </a:r>
            <a:r>
              <a:rPr lang="el-GR" altLang="el-GR" sz="2400" dirty="0" smtClean="0"/>
              <a:t>εξισώσεις</a:t>
            </a:r>
            <a:r>
              <a:rPr lang="en-US" altLang="el-GR" sz="2400" dirty="0" smtClean="0"/>
              <a:t>:</a:t>
            </a:r>
            <a:endParaRPr lang="el-GR" altLang="el-GR" sz="2400" dirty="0" smtClean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Όμως σε  πολλά  φρούτα  και  λαχανικά </a:t>
            </a: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258319284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3761874" cy="4594522"/>
          </a:xfrm>
        </p:spPr>
        <p:txBody>
          <a:bodyPr/>
          <a:lstStyle/>
          <a:p>
            <a:r>
              <a:rPr lang="el-GR" smtClean="0"/>
              <a:t>Διάκριση </a:t>
            </a:r>
            <a:r>
              <a:rPr lang="el-GR" dirty="0" smtClean="0"/>
              <a:t>φρούτων</a:t>
            </a:r>
            <a:endParaRPr lang="el-GR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B1B1FF-85E3-46EB-9B76-1FFA31D4B974}" type="slidenum">
              <a:rPr lang="el-GR" altLang="el-GR" smtClean="0"/>
              <a:pPr>
                <a:defRPr/>
              </a:pPr>
              <a:t>35</a:t>
            </a:fld>
            <a:endParaRPr lang="el-GR" altLang="el-GR"/>
          </a:p>
        </p:txBody>
      </p:sp>
      <p:graphicFrame>
        <p:nvGraphicFramePr>
          <p:cNvPr id="100552" name="Group 200"/>
          <p:cNvGraphicFramePr>
            <a:graphicFrameLocks noGrp="1"/>
          </p:cNvGraphicFramePr>
          <p:nvPr>
            <p:ph idx="4294967295"/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08161936"/>
              </p:ext>
            </p:extLst>
          </p:nvPr>
        </p:nvGraphicFramePr>
        <p:xfrm>
          <a:off x="4273550" y="0"/>
          <a:ext cx="4871220" cy="6661456"/>
        </p:xfrm>
        <a:graphic>
          <a:graphicData uri="http://schemas.openxmlformats.org/drawingml/2006/table">
            <a:tbl>
              <a:tblPr firstRow="1"/>
              <a:tblGrid>
                <a:gridCol w="2435610"/>
                <a:gridCol w="2435610"/>
              </a:tblGrid>
              <a:tr h="265347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Κλιμακτήρια</a:t>
                      </a:r>
                      <a:r>
                        <a:rPr kumimoji="0" lang="el-GR" alt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 φρούτα</a:t>
                      </a:r>
                      <a:endParaRPr kumimoji="0" lang="el-GR" altLang="el-G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437" marR="91437" marT="45723" marB="45723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Μη  κλιμακτήρια  φρούτα</a:t>
                      </a:r>
                      <a:endParaRPr kumimoji="0" lang="el-GR" altLang="el-G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437" marR="91437" marT="45723" marB="45723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5347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justLow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Μήλο</a:t>
                      </a:r>
                      <a:endParaRPr kumimoji="0" lang="el-GR" altLang="el-G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437" marR="91437" marT="45723" marB="45723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justLow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Κεράσι</a:t>
                      </a:r>
                      <a:endParaRPr kumimoji="0" lang="el-GR" altLang="el-G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437" marR="91437" marT="45723" marB="45723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5347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justLow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Βερίκοκο</a:t>
                      </a:r>
                      <a:endParaRPr kumimoji="0" lang="el-GR" altLang="el-G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437" marR="91437" marT="45723" marB="45723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justLow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Αγγούρι</a:t>
                      </a:r>
                      <a:endParaRPr kumimoji="0" lang="el-GR" altLang="el-G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437" marR="91437" marT="45723" marB="45723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5347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justLow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Αβοκάντο</a:t>
                      </a:r>
                      <a:endParaRPr kumimoji="0" lang="el-GR" altLang="el-G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437" marR="91437" marT="45723" marB="45723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justLow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Σταφύλι</a:t>
                      </a:r>
                      <a:endParaRPr kumimoji="0" lang="el-GR" altLang="el-G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437" marR="91437" marT="45723" marB="45723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5347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justLow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Μπανάνα</a:t>
                      </a:r>
                      <a:endParaRPr kumimoji="0" lang="el-GR" altLang="el-G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437" marR="91437" marT="45723" marB="45723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justLow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Λεμόνι</a:t>
                      </a:r>
                      <a:endParaRPr kumimoji="0" lang="el-GR" altLang="el-G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437" marR="91437" marT="45723" marB="45723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2241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justLow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Κινέζικο  φραγκοστάφυλο</a:t>
                      </a:r>
                    </a:p>
                    <a:p>
                      <a:pPr marL="342900" marR="0" lvl="0" indent="-342900" algn="justLow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(</a:t>
                      </a:r>
                      <a:r>
                        <a:rPr kumimoji="0" lang="en-US" altLang="el-G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actinide  kinesis</a:t>
                      </a:r>
                      <a:r>
                        <a:rPr kumimoji="0" lang="el-GR" altLang="el-G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)</a:t>
                      </a:r>
                      <a:endParaRPr kumimoji="0" lang="el-GR" altLang="el-G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437" marR="91437" marT="45723" marB="45723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justLow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Ανανάς</a:t>
                      </a:r>
                      <a:endParaRPr kumimoji="0" lang="el-GR" altLang="el-G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437" marR="91437" marT="45723" marB="45723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5347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justLow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Σύκο</a:t>
                      </a:r>
                      <a:endParaRPr kumimoji="0" lang="el-GR" altLang="el-G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437" marR="91437" marT="45723" marB="45723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justLow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Μανδαρίνι (σατσούμα)</a:t>
                      </a:r>
                      <a:endParaRPr kumimoji="0" lang="el-GR" altLang="el-G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437" marR="91437" marT="45723" marB="45723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5347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justLow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Μάνγκο</a:t>
                      </a:r>
                      <a:endParaRPr kumimoji="0" lang="el-GR" altLang="el-G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437" marR="91437" marT="45723" marB="45723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justLow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Φράουλα</a:t>
                      </a:r>
                      <a:endParaRPr kumimoji="0" lang="el-GR" altLang="el-G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437" marR="91437" marT="45723" marB="45723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1206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justLow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Μοσχοπέπονο</a:t>
                      </a:r>
                      <a:endParaRPr kumimoji="0" lang="el-GR" altLang="el-G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437" marR="91437" marT="45723" marB="45723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l-G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437" marR="91437" marT="45723" marB="45723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1206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justLow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Παπάγια</a:t>
                      </a:r>
                      <a:endParaRPr kumimoji="0" lang="el-GR" altLang="el-G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437" marR="91437" marT="45723" marB="45723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l-G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437" marR="91437" marT="45723" marB="45723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1206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justLow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Φρούτο πάθους</a:t>
                      </a:r>
                      <a:endParaRPr kumimoji="0" lang="el-GR" altLang="el-G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437" marR="91437" marT="45723" marB="45723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l-G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437" marR="91437" marT="45723" marB="45723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1206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justLow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Ροδάκινο</a:t>
                      </a:r>
                      <a:endParaRPr kumimoji="0" lang="el-GR" altLang="el-G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437" marR="91437" marT="45723" marB="45723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l-G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437" marR="91437" marT="45723" marB="45723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1206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justLow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Αχλάδι</a:t>
                      </a:r>
                      <a:endParaRPr kumimoji="0" lang="el-GR" altLang="el-G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437" marR="91437" marT="45723" marB="45723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l-G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437" marR="91437" marT="45723" marB="45723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1206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justLow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Δαμάσκηνο</a:t>
                      </a:r>
                      <a:endParaRPr kumimoji="0" lang="el-GR" altLang="el-G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437" marR="91437" marT="45723" marB="45723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l-G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437" marR="91437" marT="45723" marB="45723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1206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justLow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Τομάτα</a:t>
                      </a:r>
                      <a:endParaRPr kumimoji="0" lang="el-GR" altLang="el-G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437" marR="91437" marT="45723" marB="45723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l-G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437" marR="91437" marT="45723" marB="45723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1206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justLow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Καρπούζι</a:t>
                      </a:r>
                      <a:endParaRPr kumimoji="0" lang="el-GR" altLang="el-G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437" marR="91437" marT="45723" marB="45723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l-G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437" marR="91437" marT="45723" marB="45723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4590748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4392488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l-GR" dirty="0"/>
              <a:t>Από τι επηρεάζεται η αναπνοή</a:t>
            </a:r>
            <a:br>
              <a:rPr lang="el-GR" dirty="0"/>
            </a:br>
            <a:r>
              <a:rPr lang="en-US" dirty="0"/>
              <a:t>;</a:t>
            </a:r>
            <a:r>
              <a:rPr lang="el-GR" dirty="0"/>
              <a:t/>
            </a:r>
            <a:br>
              <a:rPr lang="el-GR" dirty="0"/>
            </a:br>
            <a:endParaRPr lang="el-GR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36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5465410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37</a:t>
            </a:fld>
            <a:endParaRPr lang="el-GR"/>
          </a:p>
        </p:txBody>
      </p:sp>
      <p:sp>
        <p:nvSpPr>
          <p:cNvPr id="4" name="TextBox 3"/>
          <p:cNvSpPr txBox="1"/>
          <p:nvPr/>
        </p:nvSpPr>
        <p:spPr>
          <a:xfrm>
            <a:off x="755576" y="1484784"/>
            <a:ext cx="7632129" cy="2831544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endParaRPr lang="el-GR" sz="4400" u="sng" dirty="0">
              <a:solidFill>
                <a:schemeClr val="bg2">
                  <a:lumMod val="75000"/>
                </a:schemeClr>
              </a:solidFill>
            </a:endParaRPr>
          </a:p>
          <a:p>
            <a:pPr algn="ctr">
              <a:defRPr/>
            </a:pPr>
            <a:endParaRPr lang="en-US" dirty="0"/>
          </a:p>
          <a:p>
            <a:pPr algn="ctr">
              <a:defRPr/>
            </a:pPr>
            <a:r>
              <a:rPr lang="el-GR" sz="4000" dirty="0"/>
              <a:t>(2πλασιάζεται για κάθε 10</a:t>
            </a:r>
            <a:r>
              <a:rPr lang="el-GR" sz="4000" baseline="30000" dirty="0"/>
              <a:t>0</a:t>
            </a:r>
            <a:r>
              <a:rPr lang="en-US" sz="4000" dirty="0"/>
              <a:t>C</a:t>
            </a:r>
            <a:r>
              <a:rPr lang="el-GR" sz="4000" dirty="0"/>
              <a:t> αύξηση θερμοκρασίας)</a:t>
            </a:r>
            <a:endParaRPr lang="en-US" sz="4000" dirty="0"/>
          </a:p>
          <a:p>
            <a:pPr algn="ctr">
              <a:defRPr/>
            </a:pPr>
            <a:endParaRPr lang="en-US" dirty="0"/>
          </a:p>
          <a:p>
            <a:pPr algn="ctr">
              <a:defRPr/>
            </a:pPr>
            <a:r>
              <a:rPr lang="el-GR" dirty="0"/>
              <a:t>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1. Θερμοκρασία</a:t>
            </a:r>
            <a:endParaRPr lang="el-GR" b="1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1121987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38</a:t>
            </a:fld>
            <a:endParaRPr lang="el-GR"/>
          </a:p>
        </p:txBody>
      </p:sp>
      <p:sp>
        <p:nvSpPr>
          <p:cNvPr id="4" name="TextBox 3"/>
          <p:cNvSpPr txBox="1"/>
          <p:nvPr/>
        </p:nvSpPr>
        <p:spPr>
          <a:xfrm>
            <a:off x="1835150" y="2781300"/>
            <a:ext cx="5832475" cy="92333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l-GR" altLang="el-GR" dirty="0">
                <a:solidFill>
                  <a:schemeClr val="bg1"/>
                </a:solidFill>
              </a:rPr>
              <a:t>Παρατηρείται </a:t>
            </a:r>
            <a:br>
              <a:rPr lang="el-GR" altLang="el-GR" dirty="0">
                <a:solidFill>
                  <a:schemeClr val="bg1"/>
                </a:solidFill>
              </a:rPr>
            </a:br>
            <a:r>
              <a:rPr lang="el-GR" altLang="el-GR" dirty="0">
                <a:solidFill>
                  <a:schemeClr val="bg1"/>
                </a:solidFill>
              </a:rPr>
              <a:t>αυξημένη  αναπνευστική  δραστηριότητα  </a:t>
            </a:r>
            <a:r>
              <a:rPr lang="el-GR" altLang="el-GR" dirty="0" smtClean="0">
                <a:solidFill>
                  <a:schemeClr val="bg1"/>
                </a:solidFill>
              </a:rPr>
              <a:t>τραυματισμένων ιστών </a:t>
            </a:r>
            <a:endParaRPr lang="el-GR" dirty="0">
              <a:solidFill>
                <a:schemeClr val="bg1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2. Πληγές (1/3)</a:t>
            </a:r>
            <a:endParaRPr lang="el-G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324393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39</a:t>
            </a:fld>
            <a:endParaRPr lang="el-GR"/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560" y="1340768"/>
            <a:ext cx="8280920" cy="5256882"/>
          </a:xfrm>
          <a:solidFill>
            <a:schemeClr val="accent1"/>
          </a:solidFill>
        </p:spPr>
        <p:txBody>
          <a:bodyPr>
            <a:normAutofit/>
          </a:bodyPr>
          <a:lstStyle/>
          <a:p>
            <a:pPr algn="ctr" eaLnBrk="1" hangingPunct="1">
              <a:buFontTx/>
              <a:buNone/>
            </a:pPr>
            <a:r>
              <a:rPr lang="el-GR" altLang="el-GR" sz="3000" dirty="0" smtClean="0"/>
              <a:t>Παρατηρείται αρχικά ένα  μέγιστο, </a:t>
            </a:r>
          </a:p>
          <a:p>
            <a:pPr algn="ctr" eaLnBrk="1" hangingPunct="1">
              <a:buFontTx/>
              <a:buNone/>
            </a:pPr>
            <a:r>
              <a:rPr lang="el-GR" altLang="el-GR" sz="3000" dirty="0" smtClean="0"/>
              <a:t> </a:t>
            </a:r>
            <a:r>
              <a:rPr lang="el-GR" altLang="el-GR" sz="3000" u="sng" dirty="0" smtClean="0"/>
              <a:t>το  οποίο  γενικά  πετυχαίνεται  μέσα  σε  μια  ή  δύο  ημέρες,</a:t>
            </a:r>
            <a:r>
              <a:rPr lang="el-GR" altLang="el-GR" sz="3000" dirty="0" smtClean="0"/>
              <a:t>  </a:t>
            </a:r>
          </a:p>
          <a:p>
            <a:pPr algn="ctr" eaLnBrk="1" hangingPunct="1">
              <a:buFontTx/>
              <a:buNone/>
            </a:pPr>
            <a:r>
              <a:rPr lang="el-GR" altLang="el-GR" sz="3000" dirty="0" smtClean="0"/>
              <a:t>μετά  το  οποίο ακολουθεί  </a:t>
            </a:r>
          </a:p>
          <a:p>
            <a:pPr algn="ctr" eaLnBrk="1" hangingPunct="1">
              <a:buFontTx/>
              <a:buNone/>
            </a:pPr>
            <a:r>
              <a:rPr lang="el-GR" altLang="el-GR" sz="3000" dirty="0" smtClean="0"/>
              <a:t>μια  </a:t>
            </a:r>
            <a:r>
              <a:rPr lang="el-GR" altLang="el-GR" sz="3000" dirty="0" smtClean="0">
                <a:solidFill>
                  <a:srgbClr val="FF0000"/>
                </a:solidFill>
              </a:rPr>
              <a:t>βαθμιαία  ελάττωση  </a:t>
            </a:r>
            <a:r>
              <a:rPr lang="el-GR" altLang="el-GR" sz="3000" dirty="0" smtClean="0"/>
              <a:t>του  ρυθμού  αναπνοής  </a:t>
            </a:r>
          </a:p>
          <a:p>
            <a:pPr algn="ctr" eaLnBrk="1" hangingPunct="1">
              <a:buFontTx/>
              <a:buNone/>
            </a:pPr>
            <a:r>
              <a:rPr lang="el-GR" altLang="el-GR" sz="3000" dirty="0" smtClean="0"/>
              <a:t>μέχρι  να  αποκατασταθεί,  </a:t>
            </a:r>
            <a:r>
              <a:rPr lang="el-GR" altLang="el-GR" sz="3000" u="sng" dirty="0" smtClean="0"/>
              <a:t>κατά  προσέγγιση, </a:t>
            </a:r>
          </a:p>
          <a:p>
            <a:pPr algn="ctr" eaLnBrk="1" hangingPunct="1">
              <a:buFontTx/>
              <a:buNone/>
            </a:pPr>
            <a:r>
              <a:rPr lang="el-GR" altLang="el-GR" sz="3000" u="sng" dirty="0" smtClean="0"/>
              <a:t> ο  ρυθμός  που  επικρατούσε  στους  μη  κακοποιημένους  ιστούς</a:t>
            </a:r>
            <a:r>
              <a:rPr lang="el-GR" altLang="el-GR" sz="3000" dirty="0" smtClean="0"/>
              <a:t>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2. Πληγές (2/3)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029182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b="1" dirty="0"/>
              <a:t>Η Αναπνοή, προκαλεί: </a:t>
            </a:r>
            <a:br>
              <a:rPr lang="el-GR" altLang="el-GR" b="1" dirty="0"/>
            </a:br>
            <a:endParaRPr lang="el-GR" b="1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20000"/>
              </a:lnSpc>
              <a:spcBef>
                <a:spcPct val="0"/>
              </a:spcBef>
              <a:buNone/>
            </a:pPr>
            <a:r>
              <a:rPr lang="el-GR" altLang="el-GR" dirty="0" smtClean="0"/>
              <a:t>α</a:t>
            </a:r>
            <a:r>
              <a:rPr lang="el-GR" altLang="el-GR" dirty="0"/>
              <a:t>) εξάντληση αποθησαυριστικών ουσιών, </a:t>
            </a:r>
          </a:p>
          <a:p>
            <a:pPr>
              <a:lnSpc>
                <a:spcPct val="120000"/>
              </a:lnSpc>
              <a:spcBef>
                <a:spcPct val="0"/>
              </a:spcBef>
              <a:buNone/>
            </a:pPr>
            <a:r>
              <a:rPr lang="el-GR" altLang="el-GR" dirty="0"/>
              <a:t>β) μειωμένη θρεπτική αξία για τον καταναλωτή, </a:t>
            </a:r>
          </a:p>
          <a:p>
            <a:pPr>
              <a:lnSpc>
                <a:spcPct val="120000"/>
              </a:lnSpc>
              <a:spcBef>
                <a:spcPct val="0"/>
              </a:spcBef>
              <a:buNone/>
            </a:pPr>
            <a:r>
              <a:rPr lang="el-GR" altLang="el-GR" dirty="0"/>
              <a:t>γ) απώλεια ποιότητας σε γεύση και κυρίως σε γλυκύτητα , </a:t>
            </a:r>
          </a:p>
          <a:p>
            <a:pPr>
              <a:lnSpc>
                <a:spcPct val="120000"/>
              </a:lnSpc>
              <a:spcBef>
                <a:spcPct val="0"/>
              </a:spcBef>
              <a:buNone/>
            </a:pPr>
            <a:r>
              <a:rPr lang="el-GR" altLang="el-GR" dirty="0"/>
              <a:t>δ) απώλεια σε φαγώσιμο ξηρό βάρος.</a:t>
            </a:r>
          </a:p>
          <a:p>
            <a:endParaRPr lang="el-GR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220449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40</a:t>
            </a:fld>
            <a:endParaRPr lang="el-GR"/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31640" y="1700808"/>
            <a:ext cx="7416823" cy="4824536"/>
          </a:xfrm>
          <a:solidFill>
            <a:schemeClr val="accent1"/>
          </a:solidFill>
        </p:spPr>
        <p:txBody>
          <a:bodyPr>
            <a:normAutofit/>
          </a:bodyPr>
          <a:lstStyle/>
          <a:p>
            <a:pPr eaLnBrk="1" hangingPunct="1">
              <a:buFontTx/>
              <a:buNone/>
            </a:pPr>
            <a:endParaRPr lang="el-GR" altLang="el-GR" sz="3600" dirty="0" smtClean="0"/>
          </a:p>
          <a:p>
            <a:pPr eaLnBrk="1" hangingPunct="1">
              <a:buFontTx/>
              <a:buNone/>
            </a:pPr>
            <a:r>
              <a:rPr lang="el-GR" altLang="el-GR" sz="3600" dirty="0" smtClean="0"/>
              <a:t>Αν,  για  παράδειγμα,  ένας  κόνδυλος  πατάτας  κοπεί  στη  μέση,  </a:t>
            </a:r>
          </a:p>
          <a:p>
            <a:pPr eaLnBrk="1" hangingPunct="1">
              <a:buFontTx/>
              <a:buNone/>
            </a:pPr>
            <a:r>
              <a:rPr lang="el-GR" altLang="el-GR" sz="3600" dirty="0" smtClean="0"/>
              <a:t>η  απώλεια  CO</a:t>
            </a:r>
            <a:r>
              <a:rPr lang="el-GR" altLang="el-GR" sz="3600" baseline="-25000" dirty="0" smtClean="0"/>
              <a:t>2</a:t>
            </a:r>
            <a:r>
              <a:rPr lang="el-GR" altLang="el-GR" sz="3600" dirty="0" smtClean="0"/>
              <a:t>  από  τα  δύο  κομμένα τμήματα του καρπού θα  είναι  πολύ μεγαλύτερη  από  ότι  στον  άθικτο  κόνδυλο.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2</a:t>
            </a:r>
            <a:r>
              <a:rPr lang="el-GR" dirty="0" smtClean="0"/>
              <a:t>. Πληγές (3/3)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8386992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333375"/>
            <a:ext cx="7924800" cy="1143000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el-GR" altLang="el-GR" smtClean="0">
                <a:solidFill>
                  <a:srgbClr val="FF0000"/>
                </a:solidFill>
              </a:rPr>
              <a:t>Η  μηχανική  ζημιά  σε  έναν  ιστό</a:t>
            </a:r>
            <a:r>
              <a:rPr lang="en-US" altLang="el-GR" smtClean="0">
                <a:solidFill>
                  <a:srgbClr val="FF0000"/>
                </a:solidFill>
              </a:rPr>
              <a:t>:</a:t>
            </a:r>
            <a:endParaRPr lang="el-GR" altLang="el-GR" smtClean="0">
              <a:solidFill>
                <a:srgbClr val="FF0000"/>
              </a:solidFill>
            </a:endParaRP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00200"/>
            <a:ext cx="9144000" cy="1973263"/>
          </a:xfrm>
          <a:solidFill>
            <a:schemeClr val="accent1"/>
          </a:solidFill>
        </p:spPr>
        <p:txBody>
          <a:bodyPr/>
          <a:lstStyle/>
          <a:p>
            <a:pPr algn="ctr" eaLnBrk="1" hangingPunct="1">
              <a:lnSpc>
                <a:spcPct val="80000"/>
              </a:lnSpc>
              <a:buFontTx/>
              <a:buNone/>
              <a:defRPr/>
            </a:pPr>
            <a:r>
              <a:rPr lang="el-GR" altLang="el-GR" sz="2000" dirty="0" smtClean="0"/>
              <a:t>Προκαλεί σε </a:t>
            </a:r>
            <a:r>
              <a:rPr lang="el-GR" altLang="el-GR" sz="2000" b="1" dirty="0" smtClean="0">
                <a:solidFill>
                  <a:schemeClr val="bg1">
                    <a:lumMod val="95000"/>
                  </a:schemeClr>
                </a:solidFill>
              </a:rPr>
              <a:t>κάποιες</a:t>
            </a:r>
            <a:r>
              <a:rPr lang="el-GR" altLang="el-GR" sz="2000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l-GR" altLang="el-GR" sz="2000" dirty="0" smtClean="0"/>
              <a:t>περιπτώσεις </a:t>
            </a:r>
            <a:r>
              <a:rPr lang="el-GR" altLang="el-GR" sz="2000" b="1" dirty="0" smtClean="0">
                <a:solidFill>
                  <a:schemeClr val="bg1">
                    <a:lumMod val="95000"/>
                  </a:schemeClr>
                </a:solidFill>
              </a:rPr>
              <a:t>πολλαπλάσια αύξηση στην αναπνοή</a:t>
            </a:r>
            <a:r>
              <a:rPr lang="el-GR" altLang="el-GR" sz="2000" dirty="0" smtClean="0"/>
              <a:t>, </a:t>
            </a:r>
          </a:p>
          <a:p>
            <a:pPr algn="ctr" eaLnBrk="1" hangingPunct="1">
              <a:lnSpc>
                <a:spcPct val="80000"/>
              </a:lnSpc>
              <a:buFontTx/>
              <a:buNone/>
              <a:defRPr/>
            </a:pPr>
            <a:r>
              <a:rPr lang="el-GR" altLang="el-GR" sz="2000" dirty="0" smtClean="0"/>
              <a:t>π.χ. στα  καρότα έχουν λόγω τραυματισμού αναφερθεί αυξήσεις,  </a:t>
            </a:r>
          </a:p>
          <a:p>
            <a:pPr algn="ctr" eaLnBrk="1" hangingPunct="1">
              <a:lnSpc>
                <a:spcPct val="80000"/>
              </a:lnSpc>
              <a:buFontTx/>
              <a:buNone/>
              <a:defRPr/>
            </a:pPr>
            <a:r>
              <a:rPr lang="el-GR" altLang="el-GR" sz="2000" dirty="0" smtClean="0"/>
              <a:t>5άσιες του αρχικού  ρυθμού  αναπνοής, </a:t>
            </a:r>
          </a:p>
          <a:p>
            <a:pPr algn="ctr" eaLnBrk="1" hangingPunct="1">
              <a:lnSpc>
                <a:spcPct val="80000"/>
              </a:lnSpc>
              <a:buFontTx/>
              <a:buNone/>
              <a:defRPr/>
            </a:pPr>
            <a:endParaRPr lang="el-GR" altLang="el-GR" sz="2000" dirty="0" smtClean="0"/>
          </a:p>
          <a:p>
            <a:pPr algn="ctr" eaLnBrk="1" hangingPunct="1">
              <a:lnSpc>
                <a:spcPct val="80000"/>
              </a:lnSpc>
              <a:buFontTx/>
              <a:buNone/>
              <a:defRPr/>
            </a:pPr>
            <a:r>
              <a:rPr lang="el-GR" altLang="el-GR" sz="2000" dirty="0" smtClean="0"/>
              <a:t>ενώ ο  μωλωπισμός  των  μήλων δεν φαίνεται  να  έχει  τόσο μεγάλη   επίδραση.  </a:t>
            </a:r>
          </a:p>
          <a:p>
            <a:pPr algn="ctr" eaLnBrk="1" hangingPunct="1">
              <a:lnSpc>
                <a:spcPct val="80000"/>
              </a:lnSpc>
              <a:buFontTx/>
              <a:buNone/>
              <a:defRPr/>
            </a:pPr>
            <a:endParaRPr lang="el-GR" altLang="el-GR" sz="2000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41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545260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42</a:t>
            </a:fld>
            <a:endParaRPr lang="el-GR"/>
          </a:p>
        </p:txBody>
      </p:sp>
      <p:sp>
        <p:nvSpPr>
          <p:cNvPr id="4" name="TextBox 3"/>
          <p:cNvSpPr txBox="1"/>
          <p:nvPr/>
        </p:nvSpPr>
        <p:spPr>
          <a:xfrm>
            <a:off x="1403648" y="2781300"/>
            <a:ext cx="7056784" cy="156966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l-GR" sz="3200" dirty="0">
                <a:solidFill>
                  <a:schemeClr val="bg1"/>
                </a:solidFill>
              </a:rPr>
              <a:t>Οι τιμές της αναπνοής των οπωροκηπευτικών στην ίδια θερμοκρασία, ποικίλλουν αξιοσημείωτα.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3. Ηλικία (1/2)</a:t>
            </a:r>
            <a:endParaRPr lang="el-G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3298203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43</a:t>
            </a:fld>
            <a:endParaRPr lang="el-GR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268760"/>
            <a:ext cx="8507288" cy="5184576"/>
          </a:xfrm>
        </p:spPr>
        <p:txBody>
          <a:bodyPr>
            <a:normAutofit fontScale="85000" lnSpcReduction="20000"/>
          </a:bodyPr>
          <a:lstStyle/>
          <a:p>
            <a:pPr algn="ctr">
              <a:lnSpc>
                <a:spcPct val="90000"/>
              </a:lnSpc>
              <a:buNone/>
              <a:defRPr/>
            </a:pPr>
            <a:r>
              <a:rPr lang="el-GR" altLang="el-GR" kern="0" dirty="0"/>
              <a:t>Οι τιμές της αναπνοής των οπωροκηπευτικών στην ίδια θερμοκρασία, ποικίλλουν αξιοσημείωτα. </a:t>
            </a:r>
            <a:endParaRPr lang="en-US" altLang="el-GR" kern="0" dirty="0"/>
          </a:p>
          <a:p>
            <a:pPr algn="ctr">
              <a:lnSpc>
                <a:spcPct val="90000"/>
              </a:lnSpc>
              <a:buNone/>
              <a:defRPr/>
            </a:pPr>
            <a:endParaRPr lang="el-GR" altLang="el-GR" kern="0" dirty="0"/>
          </a:p>
          <a:p>
            <a:pPr algn="ctr">
              <a:lnSpc>
                <a:spcPct val="90000"/>
              </a:lnSpc>
              <a:buNone/>
              <a:defRPr/>
            </a:pPr>
            <a:r>
              <a:rPr lang="el-GR" altLang="el-GR" kern="0" dirty="0"/>
              <a:t> Οι </a:t>
            </a:r>
            <a:r>
              <a:rPr lang="el-GR" altLang="el-GR" kern="0" dirty="0">
                <a:solidFill>
                  <a:srgbClr val="FF0000"/>
                </a:solidFill>
              </a:rPr>
              <a:t>υψηλές</a:t>
            </a:r>
            <a:r>
              <a:rPr lang="el-GR" altLang="el-GR" kern="0" dirty="0"/>
              <a:t> τιμές είναι χαρακτηριστικό των νέων ιστών (σπαράγγια, γλυκός αραβόσιτος, μπρόκολα, άωρα φρούτα και πράσινα μπιζέλια).  </a:t>
            </a:r>
          </a:p>
          <a:p>
            <a:pPr algn="ctr">
              <a:lnSpc>
                <a:spcPct val="90000"/>
              </a:lnSpc>
              <a:buNone/>
              <a:defRPr/>
            </a:pPr>
            <a:endParaRPr lang="el-GR" altLang="el-GR" kern="0" dirty="0"/>
          </a:p>
          <a:p>
            <a:pPr algn="ctr">
              <a:lnSpc>
                <a:spcPct val="90000"/>
              </a:lnSpc>
              <a:buNone/>
              <a:defRPr/>
            </a:pPr>
            <a:r>
              <a:rPr lang="el-GR" altLang="el-GR" kern="0" dirty="0"/>
              <a:t>Οι </a:t>
            </a:r>
            <a:r>
              <a:rPr lang="el-GR" altLang="el-GR" kern="0" dirty="0">
                <a:solidFill>
                  <a:schemeClr val="tx1">
                    <a:lumMod val="40000"/>
                    <a:lumOff val="60000"/>
                  </a:schemeClr>
                </a:solidFill>
              </a:rPr>
              <a:t>χαμηλές </a:t>
            </a:r>
            <a:r>
              <a:rPr lang="el-GR" altLang="el-GR" kern="0" dirty="0"/>
              <a:t>τιμές αναπνοής, συναντιούνται στα ώριμα φρούτα και στα όργανα αποθήκευσης όπως οι ρίζες, οι βολβοί και οι κόνδυλοι (πατάτες, κρεμμύδια και τεύτλα). Στους σπόρους η αναπνοή είναι ελάχιστη. </a:t>
            </a:r>
          </a:p>
          <a:p>
            <a:pPr algn="ctr">
              <a:lnSpc>
                <a:spcPct val="90000"/>
              </a:lnSpc>
              <a:buNone/>
              <a:defRPr/>
            </a:pPr>
            <a:endParaRPr lang="el-GR" altLang="el-GR" kern="0" dirty="0"/>
          </a:p>
          <a:p>
            <a:pPr algn="ctr">
              <a:lnSpc>
                <a:spcPct val="90000"/>
              </a:lnSpc>
              <a:buNone/>
              <a:defRPr/>
            </a:pPr>
            <a:r>
              <a:rPr lang="el-GR" altLang="el-GR" kern="0" dirty="0">
                <a:solidFill>
                  <a:srgbClr val="33CC33"/>
                </a:solidFill>
              </a:rPr>
              <a:t>Ενδιάμεσες</a:t>
            </a:r>
            <a:r>
              <a:rPr lang="el-GR" altLang="el-GR" kern="0" dirty="0"/>
              <a:t> τιμές παρουσιάζουν ορισμένα φυλλώδη λαχανικά.</a:t>
            </a:r>
          </a:p>
          <a:p>
            <a:endParaRPr lang="el-GR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3. Ηλικία (2/2)</a:t>
            </a:r>
            <a:endParaRPr lang="el-G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041825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4. </a:t>
            </a:r>
            <a:r>
              <a:rPr lang="el-GR" dirty="0" err="1" smtClean="0"/>
              <a:t>Μετασυλλεκτική</a:t>
            </a:r>
            <a:r>
              <a:rPr lang="el-GR" dirty="0" smtClean="0"/>
              <a:t> μεταχείριση (1/3)</a:t>
            </a:r>
            <a:br>
              <a:rPr lang="el-GR" dirty="0" smtClean="0"/>
            </a:br>
            <a:endParaRPr lang="el-G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lnSpc>
                <a:spcPct val="80000"/>
              </a:lnSpc>
              <a:buNone/>
            </a:pPr>
            <a:r>
              <a:rPr lang="el-GR" altLang="el-GR" dirty="0"/>
              <a:t>1. Η  αφαίρεση  του  λοβού  των  σπόρων  των  ψυχανθών  προξενεί  μια  </a:t>
            </a:r>
            <a:r>
              <a:rPr lang="el-GR" altLang="el-GR" u="sng" dirty="0"/>
              <a:t>ουσιαστική  αύξηση  του  ρυθμού  αναπνοής  </a:t>
            </a:r>
          </a:p>
          <a:p>
            <a:pPr algn="ctr">
              <a:lnSpc>
                <a:spcPct val="80000"/>
              </a:lnSpc>
              <a:buNone/>
            </a:pPr>
            <a:endParaRPr lang="el-GR" altLang="el-GR" dirty="0"/>
          </a:p>
          <a:p>
            <a:pPr algn="ctr">
              <a:lnSpc>
                <a:spcPct val="80000"/>
              </a:lnSpc>
              <a:buNone/>
            </a:pPr>
            <a:r>
              <a:rPr lang="el-GR" altLang="el-GR" dirty="0"/>
              <a:t>(αποτέλεσμα  της  απομάκρυνσης  των  μπιζελιών  ή  φασολιών  από  την  ατμόσφαιρα  του  λοβού  η  οποία  συσσωρεύει </a:t>
            </a:r>
            <a:r>
              <a:rPr lang="en-US" altLang="el-GR" dirty="0"/>
              <a:t>CO</a:t>
            </a:r>
            <a:r>
              <a:rPr lang="el-GR" altLang="el-GR" baseline="-25000" dirty="0"/>
              <a:t>2</a:t>
            </a:r>
            <a:r>
              <a:rPr lang="el-GR" altLang="el-GR" dirty="0"/>
              <a:t> ιδίως  τη  νύκτα).  </a:t>
            </a:r>
          </a:p>
          <a:p>
            <a:endParaRPr lang="el-GR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44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2124641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45</a:t>
            </a:fld>
            <a:endParaRPr lang="el-GR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  <a:defRPr/>
            </a:pPr>
            <a:r>
              <a:rPr lang="el-GR" altLang="el-GR" kern="0" dirty="0"/>
              <a:t>2. Αποθηκευτικά  όργανα  όπως  </a:t>
            </a:r>
          </a:p>
          <a:p>
            <a:pPr algn="ctr">
              <a:buNone/>
              <a:defRPr/>
            </a:pPr>
            <a:r>
              <a:rPr lang="el-GR" altLang="el-GR" b="1" kern="0" dirty="0">
                <a:solidFill>
                  <a:srgbClr val="FF0000"/>
                </a:solidFill>
              </a:rPr>
              <a:t>κόνδυλοι,  σαρκώδεις  ρίζες  και  βολβοί</a:t>
            </a:r>
            <a:r>
              <a:rPr lang="el-GR" altLang="el-GR" kern="0" dirty="0"/>
              <a:t> </a:t>
            </a:r>
          </a:p>
          <a:p>
            <a:pPr algn="ctr">
              <a:buNone/>
              <a:defRPr/>
            </a:pPr>
            <a:r>
              <a:rPr lang="el-GR" altLang="el-GR" kern="0" dirty="0"/>
              <a:t> αν  αποθηκευτούν </a:t>
            </a:r>
          </a:p>
          <a:p>
            <a:pPr algn="ctr">
              <a:buNone/>
              <a:defRPr/>
            </a:pPr>
            <a:r>
              <a:rPr lang="el-GR" altLang="el-GR" kern="0" dirty="0"/>
              <a:t> κάτω  από  συνθήκες  που  επιτρέπουν  </a:t>
            </a:r>
            <a:r>
              <a:rPr lang="el-GR" altLang="el-GR" u="sng" kern="0" dirty="0"/>
              <a:t>τη  βλάστηση</a:t>
            </a:r>
            <a:r>
              <a:rPr lang="el-GR" altLang="el-GR" kern="0" dirty="0"/>
              <a:t>,  δείχνουν  μια αύξηση  στην  αναπνευστική  </a:t>
            </a:r>
            <a:r>
              <a:rPr lang="el-GR" altLang="el-GR" kern="0" dirty="0" smtClean="0"/>
              <a:t>δραστηριότητα.</a:t>
            </a:r>
            <a:endParaRPr lang="el-GR" altLang="el-GR" kern="0" dirty="0"/>
          </a:p>
          <a:p>
            <a:endParaRPr lang="el-GR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4. </a:t>
            </a:r>
            <a:r>
              <a:rPr lang="el-GR" dirty="0" err="1"/>
              <a:t>Μετασυλλεκτική</a:t>
            </a:r>
            <a:r>
              <a:rPr lang="el-GR" dirty="0"/>
              <a:t> μεταχείριση </a:t>
            </a:r>
            <a:r>
              <a:rPr lang="el-GR" dirty="0" smtClean="0"/>
              <a:t>(2/3)</a:t>
            </a:r>
            <a:r>
              <a:rPr lang="el-GR" dirty="0"/>
              <a:t/>
            </a:r>
            <a:br>
              <a:rPr lang="el-GR" dirty="0"/>
            </a:br>
            <a:endParaRPr lang="el-G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2751852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46</a:t>
            </a:fld>
            <a:endParaRPr lang="el-GR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539553" y="980728"/>
            <a:ext cx="8363148" cy="5213697"/>
          </a:xfrm>
          <a:prstGeom prst="rect">
            <a:avLst/>
          </a:prstGeom>
          <a:solidFill>
            <a:schemeClr val="accent1"/>
          </a:solidFill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 algn="ctr" eaLnBrk="1" hangingPunct="1">
              <a:lnSpc>
                <a:spcPct val="80000"/>
              </a:lnSpc>
              <a:buFontTx/>
              <a:buNone/>
              <a:defRPr/>
            </a:pPr>
            <a:endParaRPr lang="el-GR" altLang="el-GR" kern="0" dirty="0" smtClean="0"/>
          </a:p>
          <a:p>
            <a:pPr eaLnBrk="1" hangingPunct="1">
              <a:lnSpc>
                <a:spcPct val="80000"/>
              </a:lnSpc>
              <a:buNone/>
              <a:defRPr/>
            </a:pPr>
            <a:r>
              <a:rPr lang="el-GR" altLang="el-GR" dirty="0" smtClean="0"/>
              <a:t>Πολλά φρούτα, όπως:</a:t>
            </a:r>
            <a:endParaRPr lang="el-GR" altLang="el-GR" kern="0" dirty="0" smtClean="0"/>
          </a:p>
          <a:p>
            <a:pPr algn="ctr" eaLnBrk="1" hangingPunct="1">
              <a:lnSpc>
                <a:spcPct val="80000"/>
              </a:lnSpc>
              <a:buFontTx/>
              <a:buNone/>
              <a:defRPr/>
            </a:pPr>
            <a:r>
              <a:rPr lang="el-GR" altLang="el-GR" kern="0" dirty="0" smtClean="0"/>
              <a:t>-αβοκάντο, ροδάκινα, μπανάνες, μήλα, τομάτες- παρουσιάζουν </a:t>
            </a:r>
          </a:p>
          <a:p>
            <a:pPr algn="ctr" eaLnBrk="1" hangingPunct="1">
              <a:lnSpc>
                <a:spcPct val="80000"/>
              </a:lnSpc>
              <a:buFontTx/>
              <a:buNone/>
              <a:defRPr/>
            </a:pPr>
            <a:r>
              <a:rPr lang="el-GR" altLang="el-GR" kern="0" dirty="0" smtClean="0">
                <a:solidFill>
                  <a:srgbClr val="FF0000"/>
                </a:solidFill>
              </a:rPr>
              <a:t>μία χαρακτηριστική ύψιστη τιμή αναπνοής,</a:t>
            </a:r>
            <a:r>
              <a:rPr lang="el-GR" altLang="el-GR" kern="0" dirty="0" smtClean="0"/>
              <a:t> </a:t>
            </a:r>
          </a:p>
          <a:p>
            <a:pPr algn="ctr" eaLnBrk="1" hangingPunct="1">
              <a:lnSpc>
                <a:spcPct val="80000"/>
              </a:lnSpc>
              <a:buFontTx/>
              <a:buNone/>
              <a:defRPr/>
            </a:pPr>
            <a:r>
              <a:rPr lang="el-GR" altLang="el-GR" kern="0" dirty="0" smtClean="0"/>
              <a:t>κατά τη διάρκεια του σταδίου ωρίμανσης.  </a:t>
            </a:r>
          </a:p>
          <a:p>
            <a:pPr algn="ctr" eaLnBrk="1" hangingPunct="1">
              <a:lnSpc>
                <a:spcPct val="80000"/>
              </a:lnSpc>
              <a:buFontTx/>
              <a:buNone/>
              <a:defRPr/>
            </a:pPr>
            <a:r>
              <a:rPr lang="el-GR" altLang="el-GR" kern="0" dirty="0" smtClean="0"/>
              <a:t>Η ύψιστη αναπνοή καλείται </a:t>
            </a:r>
            <a:r>
              <a:rPr lang="el-GR" altLang="el-GR" u="sng" kern="0" dirty="0" smtClean="0"/>
              <a:t>κρίσιμη</a:t>
            </a:r>
            <a:r>
              <a:rPr lang="el-GR" altLang="el-GR" kern="0" dirty="0" smtClean="0"/>
              <a:t>. </a:t>
            </a:r>
          </a:p>
          <a:p>
            <a:pPr algn="ctr" eaLnBrk="1" hangingPunct="1">
              <a:lnSpc>
                <a:spcPct val="80000"/>
              </a:lnSpc>
              <a:buFontTx/>
              <a:buNone/>
              <a:defRPr/>
            </a:pPr>
            <a:endParaRPr lang="el-GR" altLang="el-GR" kern="0" dirty="0" smtClean="0"/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l-GR" altLang="el-GR" kern="0" dirty="0" smtClean="0"/>
              <a:t> Άλλα φρούτα όπως, </a:t>
            </a:r>
          </a:p>
          <a:p>
            <a:pPr algn="ctr" eaLnBrk="1" hangingPunct="1">
              <a:lnSpc>
                <a:spcPct val="80000"/>
              </a:lnSpc>
              <a:buFontTx/>
              <a:buNone/>
              <a:defRPr/>
            </a:pPr>
            <a:r>
              <a:rPr lang="el-GR" altLang="el-GR" kern="0" dirty="0" smtClean="0"/>
              <a:t>-αγγούρια, εσπεριδοειδή, πεπόνια και φράουλες- </a:t>
            </a:r>
          </a:p>
          <a:p>
            <a:pPr algn="ctr" eaLnBrk="1" hangingPunct="1">
              <a:lnSpc>
                <a:spcPct val="80000"/>
              </a:lnSpc>
              <a:buFontTx/>
              <a:buNone/>
              <a:defRPr/>
            </a:pPr>
            <a:endParaRPr lang="el-GR" altLang="el-GR" kern="0" dirty="0" smtClean="0"/>
          </a:p>
          <a:p>
            <a:pPr algn="ctr" eaLnBrk="1" hangingPunct="1">
              <a:lnSpc>
                <a:spcPct val="80000"/>
              </a:lnSpc>
              <a:buFontTx/>
              <a:buNone/>
              <a:defRPr/>
            </a:pPr>
            <a:r>
              <a:rPr lang="el-GR" altLang="el-GR" kern="0" dirty="0" smtClean="0"/>
              <a:t>δεν παρουσιάζουν ένα κρίσιμο μέγιστο αναπνοής. </a:t>
            </a:r>
          </a:p>
          <a:p>
            <a:pPr algn="ctr" eaLnBrk="1" hangingPunct="1">
              <a:lnSpc>
                <a:spcPct val="80000"/>
              </a:lnSpc>
              <a:buFontTx/>
              <a:buNone/>
              <a:defRPr/>
            </a:pPr>
            <a:endParaRPr lang="el-GR" altLang="el-GR" kern="0" dirty="0" smtClean="0"/>
          </a:p>
          <a:p>
            <a:pPr algn="ctr" eaLnBrk="1" hangingPunct="1">
              <a:lnSpc>
                <a:spcPct val="80000"/>
              </a:lnSpc>
              <a:buFontTx/>
              <a:buNone/>
              <a:defRPr/>
            </a:pPr>
            <a:r>
              <a:rPr lang="el-GR" altLang="el-GR" kern="0" dirty="0" smtClean="0"/>
              <a:t> 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mtClean="0"/>
              <a:t>4. Μετασυλλεκτική μεταχείριση (3/3)</a:t>
            </a:r>
            <a:br>
              <a:rPr lang="el-GR" smtClean="0"/>
            </a:br>
            <a:endParaRPr lang="el-G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877911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47</a:t>
            </a:fld>
            <a:endParaRPr lang="el-GR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179512" y="1988839"/>
            <a:ext cx="8784976" cy="4464497"/>
          </a:xfrm>
          <a:prstGeom prst="rect">
            <a:avLst/>
          </a:prstGeom>
          <a:solidFill>
            <a:schemeClr val="accent1"/>
          </a:solidFill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 algn="ctr" eaLnBrk="1" hangingPunct="1">
              <a:lnSpc>
                <a:spcPct val="90000"/>
              </a:lnSpc>
              <a:buFontTx/>
              <a:buNone/>
              <a:defRPr/>
            </a:pPr>
            <a:r>
              <a:rPr lang="el-GR" altLang="el-GR" sz="3200" kern="0" dirty="0" smtClean="0"/>
              <a:t>Η γνώση των προτύπων τιμών αναπνοής των ποικιλιών κάθε προϊόντος κατά την περίοδο αποθήκευσης. </a:t>
            </a:r>
          </a:p>
          <a:p>
            <a:pPr algn="ctr" eaLnBrk="1" hangingPunct="1">
              <a:lnSpc>
                <a:spcPct val="90000"/>
              </a:lnSpc>
              <a:buFontTx/>
              <a:buNone/>
              <a:defRPr/>
            </a:pPr>
            <a:r>
              <a:rPr lang="el-GR" altLang="el-GR" sz="3200" kern="0" dirty="0" smtClean="0">
                <a:solidFill>
                  <a:srgbClr val="FF0000"/>
                </a:solidFill>
              </a:rPr>
              <a:t>Όταν σχεδιάζονται τα συστήματα συσκευασίας, αποθήκευσης και διανομής για φρέσκα προϊόντα</a:t>
            </a:r>
            <a:r>
              <a:rPr lang="el-GR" altLang="el-GR" sz="3200" kern="0" dirty="0" smtClean="0"/>
              <a:t> </a:t>
            </a:r>
            <a:r>
              <a:rPr lang="el-GR" altLang="el-GR" sz="3200" u="sng" kern="0" dirty="0" smtClean="0"/>
              <a:t>δίνεται μεγάλη σημασία</a:t>
            </a:r>
            <a:r>
              <a:rPr lang="el-GR" altLang="el-GR" sz="3200" kern="0" dirty="0" smtClean="0"/>
              <a:t> ?</a:t>
            </a:r>
          </a:p>
          <a:p>
            <a:pPr algn="ctr" eaLnBrk="1" hangingPunct="1">
              <a:lnSpc>
                <a:spcPct val="90000"/>
              </a:lnSpc>
              <a:buFontTx/>
              <a:buNone/>
              <a:defRPr/>
            </a:pPr>
            <a:r>
              <a:rPr lang="el-GR" altLang="el-GR" sz="3200" kern="0" dirty="0" smtClean="0"/>
              <a:t>στην απομάκρυνση της θερμότητας που παράγεται κατά την αναπνοή</a:t>
            </a:r>
            <a:r>
              <a:rPr lang="en-US" altLang="el-GR" sz="3200" kern="0" dirty="0" smtClean="0"/>
              <a:t> </a:t>
            </a:r>
            <a:r>
              <a:rPr lang="el-GR" altLang="el-GR" sz="3200" kern="0" dirty="0" smtClean="0"/>
              <a:t>(με αερισμό, ψύξη, </a:t>
            </a:r>
            <a:r>
              <a:rPr lang="el-GR" altLang="el-GR" sz="3200" kern="0" dirty="0" err="1" smtClean="0"/>
              <a:t>υδρόψυξη</a:t>
            </a:r>
            <a:r>
              <a:rPr lang="el-GR" altLang="el-GR" sz="3200" kern="0" dirty="0" smtClean="0"/>
              <a:t> ή τεμαχισμένο πάγου) </a:t>
            </a:r>
            <a:r>
              <a:rPr lang="en-US" altLang="el-GR" sz="3200" kern="0" dirty="0" smtClean="0"/>
              <a:t>.</a:t>
            </a:r>
            <a:endParaRPr lang="el-GR" altLang="el-GR" sz="3200" kern="0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8621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Ποιο είναι το κλειδί για τον κατάλληλο σχεδιασμό των συστημάτων αερισμού και ψύξης;</a:t>
            </a:r>
            <a:br>
              <a:rPr lang="el-GR" dirty="0" smtClean="0"/>
            </a:br>
            <a:endParaRPr lang="el-G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7676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Εικόνα 2" descr="Λογότυπο Επιχειρησιακού Προγράμματος Εκπαίδευση και Δια βίου Μάθηση. ">
            <a:hlinkClick r:id="rId3" tooltip="Μετάβαση στο www.edulll.gr/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92500" y="563880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Εικόνα 1" descr="Λογότυπο για Άδειες χρήσης Creative Commons B Y, NC, ND.">
            <a:hlinkClick r:id="rId5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08175" y="5949950"/>
            <a:ext cx="1584325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Υπότιτλος 1"/>
          <p:cNvSpPr>
            <a:spLocks noGrp="1"/>
          </p:cNvSpPr>
          <p:nvPr>
            <p:ph type="subTitle" idx="1"/>
          </p:nvPr>
        </p:nvSpPr>
        <p:spPr bwMode="gray"/>
        <p:txBody>
          <a:bodyPr>
            <a:normAutofit/>
          </a:bodyPr>
          <a:lstStyle/>
          <a:p>
            <a:pPr algn="r"/>
            <a:endParaRPr lang="el-GR" sz="20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/>
            <a:r>
              <a:rPr lang="el-GR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Επεξεργασία υλικού: </a:t>
            </a:r>
          </a:p>
          <a:p>
            <a:pPr algn="r"/>
            <a:r>
              <a:rPr lang="el-GR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Μέγας Χρήστος</a:t>
            </a:r>
            <a:endParaRPr lang="el-GR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Τέλος </a:t>
            </a:r>
            <a:r>
              <a:rPr lang="el-GR" b="1" dirty="0" smtClean="0"/>
              <a:t>ενότητας</a:t>
            </a:r>
            <a:endParaRPr lang="el-GR" b="1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72510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5</a:t>
            </a:fld>
            <a:endParaRPr lang="el-GR"/>
          </a:p>
        </p:txBody>
      </p:sp>
      <p:grpSp>
        <p:nvGrpSpPr>
          <p:cNvPr id="5" name="Group 4" descr="Χημική εξίσωση οξείδωσης της γλυκόζης με την βοήθεια της ηλιακής ενέργειας."/>
          <p:cNvGrpSpPr/>
          <p:nvPr/>
        </p:nvGrpSpPr>
        <p:grpSpPr>
          <a:xfrm>
            <a:off x="1837531" y="3478771"/>
            <a:ext cx="5761038" cy="922337"/>
            <a:chOff x="1837531" y="3478771"/>
            <a:chExt cx="5761038" cy="922337"/>
          </a:xfrm>
        </p:grpSpPr>
        <p:sp>
          <p:nvSpPr>
            <p:cNvPr id="6150" name="Ορθογώνιο 12" descr="Χημική εξίσωση οξείδωσης της γλυκόζης με την βοήθεια της ηλιακής ενέργειας."/>
            <p:cNvSpPr>
              <a:spLocks noChangeArrowheads="1"/>
            </p:cNvSpPr>
            <p:nvPr/>
          </p:nvSpPr>
          <p:spPr bwMode="auto">
            <a:xfrm>
              <a:off x="1837531" y="3478771"/>
              <a:ext cx="5761038" cy="9223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tx1"/>
                </a:buClr>
                <a:buSzPct val="75000"/>
                <a:buFont typeface="Wingdings" pitchFamily="2" charset="2"/>
                <a:buChar char="l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tx1"/>
                </a:buClr>
                <a:buSzPct val="75000"/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tx1"/>
                </a:buClr>
                <a:buSzPct val="75000"/>
                <a:buFont typeface="Wingdings" pitchFamily="2" charset="2"/>
                <a:buChar char="l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tx1"/>
                </a:buClr>
                <a:buSzPct val="80000"/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1"/>
                </a:buClr>
                <a:buSzPct val="65000"/>
                <a:buFont typeface="Wingdings" pitchFamily="2" charset="2"/>
                <a:buChar char="l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itchFamily="2" charset="2"/>
                <a:buChar char="l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itchFamily="2" charset="2"/>
                <a:buChar char="l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itchFamily="2" charset="2"/>
                <a:buChar char="l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itchFamily="2" charset="2"/>
                <a:buChar char="l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l-GR" altLang="el-GR" sz="18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l-GR" altLang="el-GR" sz="1800" dirty="0" err="1" smtClean="0">
                  <a:latin typeface="Times New Roman" pitchFamily="18" charset="0"/>
                  <a:cs typeface="Times New Roman" pitchFamily="18" charset="0"/>
                </a:rPr>
                <a:t>Χλωροπλάστες</a:t>
              </a:r>
              <a:r>
                <a:rPr lang="el-GR" altLang="el-GR" sz="1800" dirty="0" smtClean="0">
                  <a:latin typeface="Times New Roman" pitchFamily="18" charset="0"/>
                  <a:cs typeface="Times New Roman" pitchFamily="18" charset="0"/>
                </a:rPr>
                <a:t/>
              </a:r>
              <a:br>
                <a:rPr lang="el-GR" altLang="el-GR" sz="1800" dirty="0" smtClean="0">
                  <a:latin typeface="Times New Roman" pitchFamily="18" charset="0"/>
                  <a:cs typeface="Times New Roman" pitchFamily="18" charset="0"/>
                </a:rPr>
              </a:br>
              <a:r>
                <a:rPr lang="el-GR" altLang="el-GR" sz="1800" dirty="0" smtClean="0">
                  <a:latin typeface="Times New Roman" pitchFamily="18" charset="0"/>
                  <a:cs typeface="Times New Roman" pitchFamily="18" charset="0"/>
                </a:rPr>
                <a:t>6 CO</a:t>
              </a:r>
              <a:r>
                <a:rPr lang="el-GR" altLang="el-GR" sz="1800" baseline="-24000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l-GR" altLang="el-GR" sz="1800" dirty="0" smtClean="0">
                  <a:latin typeface="Times New Roman" pitchFamily="18" charset="0"/>
                  <a:cs typeface="Times New Roman" pitchFamily="18" charset="0"/>
                </a:rPr>
                <a:t> + 12 H</a:t>
              </a:r>
              <a:r>
                <a:rPr lang="el-GR" altLang="el-GR" sz="1800" baseline="-24000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l-GR" altLang="el-GR" sz="1800" dirty="0" smtClean="0">
                  <a:latin typeface="Times New Roman" pitchFamily="18" charset="0"/>
                  <a:cs typeface="Times New Roman" pitchFamily="18" charset="0"/>
                </a:rPr>
                <a:t>O                      C</a:t>
              </a:r>
              <a:r>
                <a:rPr lang="el-GR" altLang="el-GR" sz="1800" baseline="-24000" dirty="0" smtClean="0">
                  <a:latin typeface="Times New Roman" pitchFamily="18" charset="0"/>
                  <a:cs typeface="Times New Roman" pitchFamily="18" charset="0"/>
                </a:rPr>
                <a:t>6</a:t>
              </a:r>
              <a:r>
                <a:rPr lang="el-GR" altLang="el-GR" sz="1800" dirty="0" smtClean="0">
                  <a:latin typeface="Times New Roman" pitchFamily="18" charset="0"/>
                  <a:cs typeface="Times New Roman" pitchFamily="18" charset="0"/>
                </a:rPr>
                <a:t>H</a:t>
              </a:r>
              <a:r>
                <a:rPr lang="el-GR" altLang="el-GR" sz="1800" baseline="-24000" dirty="0" smtClean="0">
                  <a:latin typeface="Times New Roman" pitchFamily="18" charset="0"/>
                  <a:cs typeface="Times New Roman" pitchFamily="18" charset="0"/>
                </a:rPr>
                <a:t>12</a:t>
              </a:r>
              <a:r>
                <a:rPr lang="el-GR" altLang="el-GR" sz="1800" dirty="0" smtClean="0">
                  <a:latin typeface="Times New Roman" pitchFamily="18" charset="0"/>
                  <a:cs typeface="Times New Roman" pitchFamily="18" charset="0"/>
                </a:rPr>
                <a:t>O</a:t>
              </a:r>
              <a:r>
                <a:rPr lang="el-GR" altLang="el-GR" sz="1800" baseline="-24000" dirty="0" smtClean="0">
                  <a:latin typeface="Times New Roman" pitchFamily="18" charset="0"/>
                  <a:cs typeface="Times New Roman" pitchFamily="18" charset="0"/>
                </a:rPr>
                <a:t>6</a:t>
              </a:r>
              <a:r>
                <a:rPr lang="el-GR" altLang="el-GR" sz="1800" dirty="0" smtClean="0">
                  <a:latin typeface="Times New Roman" pitchFamily="18" charset="0"/>
                  <a:cs typeface="Times New Roman" pitchFamily="18" charset="0"/>
                </a:rPr>
                <a:t> + 6 O</a:t>
              </a:r>
              <a:r>
                <a:rPr lang="el-GR" altLang="el-GR" sz="1800" baseline="-24000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l-GR" altLang="el-GR" sz="1800" dirty="0" smtClean="0">
                  <a:latin typeface="Times New Roman" pitchFamily="18" charset="0"/>
                  <a:cs typeface="Times New Roman" pitchFamily="18" charset="0"/>
                </a:rPr>
                <a:t> + 6H</a:t>
              </a:r>
              <a:r>
                <a:rPr lang="el-GR" altLang="el-GR" sz="1800" baseline="-24000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l-GR" altLang="el-GR" sz="1800" dirty="0" smtClean="0">
                  <a:latin typeface="Times New Roman" pitchFamily="18" charset="0"/>
                  <a:cs typeface="Times New Roman" pitchFamily="18" charset="0"/>
                </a:rPr>
                <a:t>O</a:t>
              </a:r>
              <a:br>
                <a:rPr lang="el-GR" altLang="el-GR" sz="1800" dirty="0" smtClean="0">
                  <a:latin typeface="Times New Roman" pitchFamily="18" charset="0"/>
                  <a:cs typeface="Times New Roman" pitchFamily="18" charset="0"/>
                </a:rPr>
              </a:br>
              <a:r>
                <a:rPr lang="el-GR" altLang="el-GR" sz="1800" dirty="0" smtClean="0">
                  <a:latin typeface="Times New Roman" pitchFamily="18" charset="0"/>
                  <a:cs typeface="Times New Roman" pitchFamily="18" charset="0"/>
                </a:rPr>
                <a:t>   Ηλιακή ενέργεια</a:t>
              </a:r>
              <a:endParaRPr lang="el-GR" altLang="el-GR" sz="1800" dirty="0"/>
            </a:p>
          </p:txBody>
        </p:sp>
        <p:sp>
          <p:nvSpPr>
            <p:cNvPr id="14" name="Δεξιό βέλος 13" descr="[DECORATIVE]"/>
            <p:cNvSpPr/>
            <p:nvPr/>
          </p:nvSpPr>
          <p:spPr>
            <a:xfrm>
              <a:off x="3707904" y="3786997"/>
              <a:ext cx="793750" cy="288925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</p:grp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>
              <a:spcBef>
                <a:spcPts val="0"/>
              </a:spcBef>
            </a:pPr>
            <a:r>
              <a:rPr lang="el-GR" altLang="el-GR" sz="2800" dirty="0"/>
              <a:t>Χρησιμοποίηση της ενέργειας που παράχθηκε κατά τη φωτοσύνθεση στο </a:t>
            </a:r>
            <a:r>
              <a:rPr lang="el-GR" altLang="el-GR" sz="2800" dirty="0">
                <a:solidFill>
                  <a:srgbClr val="FF3300"/>
                </a:solidFill>
              </a:rPr>
              <a:t>φυτό, με οξείδωση της γλυκόζης ή άλλων πολυσακχαριτών</a:t>
            </a:r>
            <a:r>
              <a:rPr lang="el-GR" altLang="el-GR" sz="2800" dirty="0"/>
              <a:t> καθώς και σύνθεση άλλων ουσιών.  </a:t>
            </a:r>
          </a:p>
          <a:p>
            <a:pPr marL="0">
              <a:spcBef>
                <a:spcPts val="0"/>
              </a:spcBef>
            </a:pPr>
            <a:endParaRPr lang="el-GR" altLang="el-GR" sz="2800" dirty="0"/>
          </a:p>
          <a:p>
            <a:pPr marL="0">
              <a:spcBef>
                <a:spcPts val="0"/>
              </a:spcBef>
            </a:pPr>
            <a:endParaRPr lang="el-GR" altLang="el-GR" sz="2800" dirty="0"/>
          </a:p>
          <a:p>
            <a:pPr marL="0">
              <a:spcBef>
                <a:spcPts val="0"/>
              </a:spcBef>
            </a:pPr>
            <a:endParaRPr lang="el-GR" altLang="el-GR" sz="2800" dirty="0"/>
          </a:p>
          <a:p>
            <a:pPr marL="0">
              <a:spcBef>
                <a:spcPts val="0"/>
              </a:spcBef>
            </a:pPr>
            <a:r>
              <a:rPr lang="el-GR" altLang="el-GR" sz="2800" dirty="0"/>
              <a:t>Κέντρο της αναπνοής τα μιτοχόνδρια και όργανο της αναπνοής όλα τα ζώντα κύτταρα.</a:t>
            </a:r>
          </a:p>
          <a:p>
            <a:pPr marL="0">
              <a:spcBef>
                <a:spcPts val="0"/>
              </a:spcBef>
            </a:pPr>
            <a:endParaRPr lang="el-GR" altLang="el-GR" sz="2800" dirty="0"/>
          </a:p>
          <a:p>
            <a:pPr marL="0">
              <a:spcBef>
                <a:spcPts val="0"/>
              </a:spcBef>
            </a:pPr>
            <a:endParaRPr lang="en-US" altLang="el-GR" sz="2800" dirty="0"/>
          </a:p>
          <a:p>
            <a:pPr marL="0">
              <a:spcBef>
                <a:spcPts val="0"/>
              </a:spcBef>
            </a:pPr>
            <a:endParaRPr lang="en-US" altLang="el-GR" sz="28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Ενέργεια Φωτοσύνθεσης</a:t>
            </a:r>
            <a:endParaRPr lang="el-G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7069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429000"/>
            <a:ext cx="8229600" cy="2697163"/>
          </a:xfrm>
        </p:spPr>
        <p:txBody>
          <a:bodyPr/>
          <a:lstStyle/>
          <a:p>
            <a:pPr marL="0" indent="0" algn="r">
              <a:buNone/>
            </a:pPr>
            <a:r>
              <a:rPr lang="el-GR" altLang="el-GR" dirty="0" smtClean="0"/>
              <a:t>(Ενέργεια = 686 </a:t>
            </a:r>
            <a:r>
              <a:rPr lang="el-GR" altLang="el-GR" dirty="0" err="1" smtClean="0"/>
              <a:t>Kcal</a:t>
            </a:r>
            <a:r>
              <a:rPr lang="el-GR" altLang="el-GR" dirty="0" smtClean="0"/>
              <a:t>)</a:t>
            </a:r>
          </a:p>
          <a:p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6</a:t>
            </a:fld>
            <a:endParaRPr lang="el-GR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82559957"/>
              </p:ext>
            </p:extLst>
          </p:nvPr>
        </p:nvGraphicFramePr>
        <p:xfrm>
          <a:off x="1042988" y="2420938"/>
          <a:ext cx="6551612" cy="525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59" name="Εξίσωση" r:id="rId4" imgW="2844800" imgH="228600" progId="Equation.3">
                  <p:embed/>
                </p:oleObj>
              </mc:Choice>
              <mc:Fallback>
                <p:oleObj name="Εξίσωση" r:id="rId4" imgW="2844800" imgH="228600" progId="Equation.3">
                  <p:embed/>
                  <p:pic>
                    <p:nvPicPr>
                      <p:cNvPr id="0" name="Αντικείμενο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2988" y="2420938"/>
                        <a:ext cx="6551612" cy="5254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0" name="Τίτλος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 smtClean="0"/>
              <a:t>Ποια η χημική εξίσωση της αναπνοής</a:t>
            </a:r>
            <a:r>
              <a:rPr lang="en-US" altLang="el-GR" dirty="0" smtClean="0"/>
              <a:t>;</a:t>
            </a:r>
            <a:endParaRPr lang="el-GR" altLang="el-GR" dirty="0" smtClean="0"/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1886582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Τίτλος 2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l-GR" altLang="el-GR" dirty="0"/>
              <a:t>Πόσα τα προϊόντα της αναπνοής?</a:t>
            </a:r>
            <a:endParaRPr lang="el-GR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14941964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8</a:t>
            </a:fld>
            <a:endParaRPr lang="el-GR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1844675"/>
            <a:ext cx="8229600" cy="2663825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3143250" lvl="6" indent="-514350">
              <a:buAutoNum type="arabicPeriod"/>
            </a:pPr>
            <a:r>
              <a:rPr lang="el-GR" altLang="el-GR" sz="3600" dirty="0" smtClean="0"/>
              <a:t>νερό, </a:t>
            </a:r>
            <a:endParaRPr lang="en-US" altLang="el-GR" sz="3600" dirty="0" smtClean="0"/>
          </a:p>
          <a:p>
            <a:pPr marL="3086100" lvl="6" indent="-457200">
              <a:buFontTx/>
              <a:buAutoNum type="arabicPeriod"/>
            </a:pPr>
            <a:r>
              <a:rPr lang="el-GR" altLang="el-GR" sz="3600" dirty="0" smtClean="0"/>
              <a:t>διοξείδιο </a:t>
            </a:r>
            <a:r>
              <a:rPr lang="el-GR" altLang="el-GR" sz="3600" dirty="0"/>
              <a:t>του άνθρακα και </a:t>
            </a:r>
            <a:endParaRPr lang="en-US" altLang="el-GR" sz="3600" dirty="0" smtClean="0"/>
          </a:p>
          <a:p>
            <a:pPr marL="3086100" lvl="6" indent="-457200">
              <a:buFontTx/>
              <a:buAutoNum type="arabicPeriod"/>
            </a:pPr>
            <a:r>
              <a:rPr lang="el-GR" altLang="el-GR" sz="3600" dirty="0" smtClean="0"/>
              <a:t>θερμότητα. </a:t>
            </a:r>
          </a:p>
          <a:p>
            <a:pPr marL="457200" indent="-457200" algn="ctr" eaLnBrk="1" hangingPunct="1">
              <a:buFontTx/>
              <a:buNone/>
            </a:pPr>
            <a:endParaRPr lang="en-US" altLang="el-GR" dirty="0" smtClean="0"/>
          </a:p>
        </p:txBody>
      </p:sp>
      <p:sp>
        <p:nvSpPr>
          <p:cNvPr id="10244" name="AutoShape 4"/>
          <p:cNvSpPr>
            <a:spLocks noChangeArrowheads="1"/>
          </p:cNvSpPr>
          <p:nvPr/>
        </p:nvSpPr>
        <p:spPr bwMode="auto">
          <a:xfrm>
            <a:off x="1115616" y="2493963"/>
            <a:ext cx="1584325" cy="720725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solidFill>
            <a:srgbClr val="ECD3B2"/>
          </a:solidFill>
        </p:spPr>
        <p:txBody>
          <a:bodyPr/>
          <a:lstStyle/>
          <a:p>
            <a:pPr eaLnBrk="1" hangingPunct="1"/>
            <a:r>
              <a:rPr lang="el-GR" altLang="el-GR" dirty="0" smtClean="0"/>
              <a:t>Προϊόντα της αναπνοής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36736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Τίτλος 2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l-GR" altLang="el-GR" dirty="0" smtClean="0"/>
              <a:t>Ποιοι παράγοντες επηρεάζουν την αναπνοή?</a:t>
            </a:r>
          </a:p>
        </p:txBody>
      </p:sp>
    </p:spTree>
    <p:extLst>
      <p:ext uri="{BB962C8B-B14F-4D97-AF65-F5344CB8AC3E}">
        <p14:creationId xmlns:p14="http://schemas.microsoft.com/office/powerpoint/2010/main" val="105677740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HECKTIMEDATE" val="15/3/2016 3:26:57 μμ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,5,6,4,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18434,4,5,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5,6,3,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TABLEHEADER" val="R0;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5,2,34820,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26628,3,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12,11,7,3,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  <p:tag name="ZHAW.ACCESSIBILITYADDIN.TABLEHEADER" val="R0;C0;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TABLEHEADER" val="R0;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,38920,38918,38919,38916,38914,4,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8,7,3,2,9,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TABLEHEADER" val="R0;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4,3,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4,3,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4,3,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5,3,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,6,5,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6,4,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5,3,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7,6,3,2,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5,3075,3074,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6,4099,4098,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5,4,3,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,6,5,7170,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,8195,10244,10242,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,14340,14338,4,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,2,3,5,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��< ? x m l   v e r s i o n = " 1 . 0 "   e n c o d i n g = " u t f - 1 6 " ? > < D o c u m e n t S e t t i n g s   x m l n s : x s d = " h t t p : / / w w w . w 3 . o r g / 2 0 0 1 / X M L S c h e m a "   x m l n s : x s i = " h t t p : / / w w w . w 3 . o r g / 2 0 0 1 / X M L S c h e m a - i n s t a n c e "   x m l n s = " h t t p : / / w w w . z h a w . c h / A c c e s s i b i l i t y A d d I n " >  
     < C h e c k R e a d i n g O r d e r > t r u e < / C h e c k R e a d i n g O r d e r >  
     < C h e c k T a b l e H e a d e r > t r u e < / C h e c k T a b l e H e a d e r >  
     < C h e c k S l i d e T i t l e > t r u e < / C h e c k S l i d e T i t l e >  
     < C h e c k L a n g u a g e S e t t i n g > t r u e < / C h e c k L a n g u a g e S e t t i n g >  
     < C h e c k A l t T e x t > t r u e < / C h e c k A l t T e x t >  
     < C h e c k T e x t S i z e > f a l s e < / C h e c k T e x t S i z e >  
     < C h e c k S c r e e n T i p > f a l s e < / C h e c k S c r e e n T i p >  
     < S h o w S h a p e N a m e C o l u m n > f a l s e < / S h o w S h a p e N a m e C o l u m n >  
     < S h o w I s s u e D e s c r i p t i o n > t r u e < / S h o w I s s u e D e s c r i p t i o n >  
 < / D o c u m e n t S e t t i n g s > 
</file>

<file path=customXml/itemProps1.xml><?xml version="1.0" encoding="utf-8"?>
<ds:datastoreItem xmlns:ds="http://schemas.openxmlformats.org/officeDocument/2006/customXml" ds:itemID="{2B274056-DC9D-4D76-B4BD-8E41281D7214}">
  <ds:schemaRefs>
    <ds:schemaRef ds:uri="http://www.w3.org/2001/XMLSchema"/>
    <ds:schemaRef ds:uri="http://www.zhaw.ch/AccessibilityAddI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1957</Words>
  <Application>Microsoft Office PowerPoint</Application>
  <PresentationFormat>On-screen Show (4:3)</PresentationFormat>
  <Paragraphs>337</Paragraphs>
  <Slides>48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50" baseType="lpstr">
      <vt:lpstr>Θέμα του Office</vt:lpstr>
      <vt:lpstr>Εξίσωση</vt:lpstr>
      <vt:lpstr>Μετασυλλεκτικοί Χειρισμοί Γεωργικών Προϊόντων</vt:lpstr>
      <vt:lpstr>Άδειες χρήσης </vt:lpstr>
      <vt:lpstr>Χρηματοδότηση </vt:lpstr>
      <vt:lpstr>Η Αναπνοή, προκαλεί:  </vt:lpstr>
      <vt:lpstr>Ενέργεια Φωτοσύνθεσης</vt:lpstr>
      <vt:lpstr>Ποια η χημική εξίσωση της αναπνοής;</vt:lpstr>
      <vt:lpstr>Πόσα τα προϊόντα της αναπνοής?</vt:lpstr>
      <vt:lpstr>Προϊόντα της αναπνοής</vt:lpstr>
      <vt:lpstr>Ποιοι παράγοντες επηρεάζουν την αναπνοή?</vt:lpstr>
      <vt:lpstr>Παράγοντες που επηρεάζουν την αναπνοή (1/2)</vt:lpstr>
      <vt:lpstr>Παράγοντες που επηρεάζουν την αναπνοή (2/2)</vt:lpstr>
      <vt:lpstr>Πως μετριέται η αναπνοή; (δηλ. η ένταση της) </vt:lpstr>
      <vt:lpstr>Μέτρηση Αναπνοής</vt:lpstr>
      <vt:lpstr>ΣΩΣΤΟΣ ΤΡΟΠΟΣ ΜΕΤΡΗΣΗΣ της έντασης  (ρυθμού)  της  αναπνοής</vt:lpstr>
      <vt:lpstr>Ερώτηση 1: </vt:lpstr>
      <vt:lpstr>Ερώτηση 2:</vt:lpstr>
      <vt:lpstr>Ποια τα είδη της αναπνοής?</vt:lpstr>
      <vt:lpstr>1. Αναπνοή Μεγάλης ή μικρής έντασης  (αναπνέουν πολύ ή λίγο)  </vt:lpstr>
      <vt:lpstr>Η  ένταση  της  αναπνοής,  για  συγκεκριμένο  είδος  και  ποικιλία,  εξαρτάται από:</vt:lpstr>
      <vt:lpstr>Η  ένταση  αναπνοής  του  προϊόντος  είναι</vt:lpstr>
      <vt:lpstr>Ρυθμός αναπνοής σε φρούτα και λαχανικά.</vt:lpstr>
      <vt:lpstr>Πίνακας με είδη και διάρκεια συντήρησης.</vt:lpstr>
      <vt:lpstr>Βαθμός αναπνοής τριών ειδών φρούτων και λαχανικών κατά τη συντήρηση σε διάφορες θερμοκρασίες.  </vt:lpstr>
      <vt:lpstr>2. Αναπνοή Σταθερού ή μεταβαλλόμενου ρυθμού (κλιμακτήρια ή όχι)</vt:lpstr>
      <vt:lpstr>Ο  επιτυγχανόμενος  ρυθμός  αναπνοής  κατά  τη  διάρκεια  της  πορείας  ανάπτυξης  των  φρούτων  </vt:lpstr>
      <vt:lpstr>Η κλιμακτήρια  αύξηση  της  αναπνοής:</vt:lpstr>
      <vt:lpstr>Αναπνοή Καρπών</vt:lpstr>
      <vt:lpstr>3. Αναπνοή  με παρουσία ή όχι Ο2  (αερόβια ή αναερόβια)</vt:lpstr>
      <vt:lpstr>Αερόβια (παρουσία 02) </vt:lpstr>
      <vt:lpstr>Αναερόβια (απουσία 02) (1/4)</vt:lpstr>
      <vt:lpstr>Αναερόβια (απουσία 02) (2/4)</vt:lpstr>
      <vt:lpstr>Αναερόβια (απουσία 02) (3/4)</vt:lpstr>
      <vt:lpstr>Αναερόβια (απουσία 02) (4/4)</vt:lpstr>
      <vt:lpstr>Όμως σε  πολλά  φρούτα  και  λαχανικά </vt:lpstr>
      <vt:lpstr>Διάκριση φρούτων</vt:lpstr>
      <vt:lpstr>Από τι επηρεάζεται η αναπνοή ; </vt:lpstr>
      <vt:lpstr>1. Θερμοκρασία</vt:lpstr>
      <vt:lpstr>2. Πληγές (1/3)</vt:lpstr>
      <vt:lpstr>2. Πληγές (2/3)</vt:lpstr>
      <vt:lpstr>2. Πληγές (3/3)</vt:lpstr>
      <vt:lpstr>Η  μηχανική  ζημιά  σε  έναν  ιστό:</vt:lpstr>
      <vt:lpstr>3. Ηλικία (1/2)</vt:lpstr>
      <vt:lpstr>3. Ηλικία (2/2)</vt:lpstr>
      <vt:lpstr>4. Μετασυλλεκτική μεταχείριση (1/3) </vt:lpstr>
      <vt:lpstr>4. Μετασυλλεκτική μεταχείριση (2/3) </vt:lpstr>
      <vt:lpstr>4. Μετασυλλεκτική μεταχείριση (3/3) </vt:lpstr>
      <vt:lpstr>Ποιο είναι το κλειδί για τον κατάλληλο σχεδιασμό των συστημάτων αερισμού και ψύξης; </vt:lpstr>
      <vt:lpstr>Τέλος ενότητας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2016-03-11T07:15:02Z</dcterms:created>
  <dcterms:modified xsi:type="dcterms:W3CDTF">2016-03-15T14:12:38Z</dcterms:modified>
</cp:coreProperties>
</file>