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51"/>
  </p:notes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30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308" r:id="rId23"/>
    <p:sldId id="309" r:id="rId24"/>
    <p:sldId id="281" r:id="rId25"/>
    <p:sldId id="310" r:id="rId26"/>
    <p:sldId id="31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1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259" r:id="rId50"/>
  </p:sldIdLst>
  <p:sldSz cx="9144000" cy="6858000" type="screen4x3"/>
  <p:notesSz cx="6858000" cy="9144000"/>
  <p:custDataLst>
    <p:tags r:id="rId5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6" autoAdjust="0"/>
  </p:normalViewPr>
  <p:slideViewPr>
    <p:cSldViewPr>
      <p:cViewPr>
        <p:scale>
          <a:sx n="88" d="100"/>
          <a:sy n="88" d="100"/>
        </p:scale>
        <p:origin x="-174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15/3/2016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63F-D258-4E49-A305-11410A0C630B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B0C-6850-4A96-A9BB-B1AA8B14090A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9C72-CE11-4B67-8B60-0012B0CB96B6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A760-D12F-485B-A40F-39D5D3EDA865}" type="datetime1">
              <a:rPr lang="el-GR" altLang="el-GR" smtClean="0"/>
              <a:t>15/3/2016</a:t>
            </a:fld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Αρχιτεκτονική και Μέθοδοι Σχεδίασης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B1FF-85E3-46EB-9B76-1FFA31D4B9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3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AF60-56B3-47C3-840B-5D69445E8011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9E29-436E-49C9-A7D2-4AA75A51410A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E95-8561-4E01-A269-D4586E24715B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CCB-47DD-4528-B9AF-560B14CAA426}" type="datetime1">
              <a:rPr lang="el-GR" smtClean="0"/>
              <a:t>15/3/2016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3F7-EC78-4724-9026-559C969D245D}" type="datetime1">
              <a:rPr lang="el-GR" smtClean="0"/>
              <a:t>15/3/2016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7F6E-FEB7-43DE-B7A0-96767B1157F4}" type="datetime1">
              <a:rPr lang="el-GR" smtClean="0"/>
              <a:t>15/3/2016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35B6-FF82-49FF-9533-4E123FE31560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8D52-78FE-4B0A-890E-967BF5613920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E453-2C46-400F-8B27-5B7174592C29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www.edulll.gr/" TargetMode="External"/><Relationship Id="rId7" Type="http://schemas.openxmlformats.org/officeDocument/2006/relationships/hyperlink" Target="http://www.teilar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924;&#913;&#920;&#919;&#924;&#913;%201&#959;%20&#917;&#921;&#931;&#913;&#915;&#937;&#915;&#921;&#922;&#917;&#931;%20&#917;&#925;&#925;&#927;&#921;&#917;&#931;.ppt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wmf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3" tooltip="Μετάβαση σε www.edulll.g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2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smtClean="0">
                <a:solidFill>
                  <a:prstClr val="black"/>
                </a:solidFill>
                <a:cs typeface="Arial" charset="0"/>
              </a:rPr>
              <a:t>Αναπνοή.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pic>
        <p:nvPicPr>
          <p:cNvPr id="9" name="Εικόνα 1" descr="Λογότυπο Τεχνολογικό Εκπαιδευτικό Ίδρυμα Θεσσαλίας.">
            <a:hlinkClick r:id="rId7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3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078" y="1484784"/>
            <a:ext cx="8295353" cy="4896544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el-GR" altLang="el-GR" sz="2800" u="sng" dirty="0" err="1" smtClean="0"/>
              <a:t>Κλιμακτήρια</a:t>
            </a:r>
            <a:r>
              <a:rPr lang="el-GR" altLang="el-GR" sz="2800" u="sng" dirty="0" smtClean="0"/>
              <a:t> αναπνοή:</a:t>
            </a:r>
            <a:r>
              <a:rPr lang="el-GR" altLang="el-GR" sz="2800" dirty="0" smtClean="0"/>
              <a:t> Σε καρπούς πολλών ειδών, π.χ. μήλα, τομάτα, μπανάνα κάποια περίοδο μετά τη συγκομιδή παρατηρείται έντονη αναπνοή, αυξημένη κατά 2-3 φορές (αιθυλένιο).</a:t>
            </a:r>
          </a:p>
          <a:p>
            <a:pPr marL="457200" indent="-457200" eaLnBrk="1" hangingPunct="1">
              <a:buFont typeface="Arial" pitchFamily="34" charset="0"/>
              <a:buAutoNum type="arabicPeriod"/>
            </a:pPr>
            <a:endParaRPr lang="el-GR" altLang="el-GR" sz="2800" dirty="0" smtClean="0"/>
          </a:p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el-GR" altLang="el-GR" sz="2800" u="sng" dirty="0" smtClean="0"/>
              <a:t>Νερό:</a:t>
            </a:r>
            <a:r>
              <a:rPr lang="el-GR" altLang="el-GR" sz="2800" dirty="0" smtClean="0"/>
              <a:t> Στους σπόρους όπου το νερό είναι ελάχιστο η αναπνοή είναι σχεδόν μηδενική.</a:t>
            </a:r>
          </a:p>
          <a:p>
            <a:pPr marL="457200" indent="-457200" eaLnBrk="1" hangingPunct="1">
              <a:buFont typeface="Arial" pitchFamily="34" charset="0"/>
              <a:buAutoNum type="arabicPeriod"/>
            </a:pPr>
            <a:endParaRPr lang="el-GR" altLang="el-GR" sz="2800" dirty="0" smtClean="0"/>
          </a:p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el-GR" altLang="el-GR" sz="2800" u="sng" dirty="0" smtClean="0"/>
              <a:t>Οξυγόνο:</a:t>
            </a:r>
            <a:r>
              <a:rPr lang="el-GR" altLang="el-GR" sz="2800" dirty="0" smtClean="0"/>
              <a:t> Με οξυγόνο κάτω του 3% περιορίζεται σημαντικά. Χρήση αυτού του φαινομένου γίνεται στη συντήρηση των καρπών.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την αναπνοή (1/2)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6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την αναπνοή (2/2)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dirty="0"/>
              <a:t>4. </a:t>
            </a:r>
            <a:r>
              <a:rPr lang="el-GR" altLang="el-GR" u="sng" dirty="0"/>
              <a:t>Θερμοκρασία</a:t>
            </a:r>
            <a:r>
              <a:rPr lang="el-GR" altLang="el-GR" dirty="0"/>
              <a:t>: Αύξηση κατά 10</a:t>
            </a:r>
            <a:r>
              <a:rPr lang="en-US" altLang="el-GR" baseline="30000" dirty="0" err="1"/>
              <a:t>o</a:t>
            </a:r>
            <a:r>
              <a:rPr lang="en-US" altLang="el-GR" dirty="0" err="1"/>
              <a:t>C</a:t>
            </a:r>
            <a:r>
              <a:rPr lang="en-US" altLang="el-GR" dirty="0"/>
              <a:t>, </a:t>
            </a:r>
            <a:r>
              <a:rPr lang="el-GR" altLang="el-GR" dirty="0"/>
              <a:t>διπλασιάζει την αναπνοή.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l-GR" altLang="el-GR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dirty="0"/>
              <a:t>5. </a:t>
            </a:r>
            <a:r>
              <a:rPr lang="el-GR" altLang="el-GR" u="sng" dirty="0"/>
              <a:t>Τραυματισμός – Προσβολές - </a:t>
            </a:r>
            <a:r>
              <a:rPr lang="en-US" altLang="el-GR" u="sng" dirty="0"/>
              <a:t>Stress</a:t>
            </a:r>
            <a:r>
              <a:rPr lang="el-GR" altLang="el-GR" u="sng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Αύξηση της έντασης της αναπνοής.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l-GR" altLang="el-GR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Στα ψυγεία συντηρούνται σε χαμηλή </a:t>
            </a:r>
            <a:r>
              <a:rPr lang="el-GR" altLang="el-GR" dirty="0" smtClean="0">
                <a:solidFill>
                  <a:srgbClr val="FF0000"/>
                </a:solidFill>
              </a:rPr>
              <a:t>θερμοκρασία καρποί </a:t>
            </a:r>
            <a:r>
              <a:rPr lang="el-GR" altLang="el-GR" dirty="0">
                <a:solidFill>
                  <a:srgbClr val="FF0000"/>
                </a:solidFill>
              </a:rPr>
              <a:t>απαλλαγμένοι από πληγές ή προσβολές από ασθένειες, σε υψηλή περιεκτικότητα σε </a:t>
            </a:r>
            <a:r>
              <a:rPr lang="en-US" altLang="el-GR" dirty="0">
                <a:solidFill>
                  <a:srgbClr val="FF0000"/>
                </a:solidFill>
              </a:rPr>
              <a:t>CO</a:t>
            </a:r>
            <a:r>
              <a:rPr lang="en-US" altLang="el-GR" baseline="-25000" dirty="0">
                <a:solidFill>
                  <a:srgbClr val="FF0000"/>
                </a:solidFill>
              </a:rPr>
              <a:t>2 </a:t>
            </a:r>
            <a:r>
              <a:rPr lang="en-US" altLang="el-GR" dirty="0">
                <a:solidFill>
                  <a:srgbClr val="FF0000"/>
                </a:solidFill>
              </a:rPr>
              <a:t>(3-4%) </a:t>
            </a:r>
            <a:r>
              <a:rPr lang="el-GR" altLang="el-GR" dirty="0">
                <a:solidFill>
                  <a:srgbClr val="FF0000"/>
                </a:solidFill>
              </a:rPr>
              <a:t>και χαμηλή περιεκτικότητα σε </a:t>
            </a:r>
            <a:r>
              <a:rPr lang="en-US" altLang="el-GR" dirty="0">
                <a:solidFill>
                  <a:srgbClr val="FF0000"/>
                </a:solidFill>
              </a:rPr>
              <a:t>O</a:t>
            </a:r>
            <a:r>
              <a:rPr lang="en-US" altLang="el-GR" baseline="-25000" dirty="0">
                <a:solidFill>
                  <a:srgbClr val="FF0000"/>
                </a:solidFill>
              </a:rPr>
              <a:t>2 </a:t>
            </a:r>
            <a:r>
              <a:rPr lang="en-US" altLang="el-GR" dirty="0">
                <a:solidFill>
                  <a:srgbClr val="FF0000"/>
                </a:solidFill>
              </a:rPr>
              <a:t>(3-</a:t>
            </a:r>
            <a:r>
              <a:rPr lang="el-GR" altLang="el-GR" dirty="0">
                <a:solidFill>
                  <a:srgbClr val="FF0000"/>
                </a:solidFill>
              </a:rPr>
              <a:t>5</a:t>
            </a:r>
            <a:r>
              <a:rPr lang="en-US" altLang="el-GR" dirty="0">
                <a:solidFill>
                  <a:srgbClr val="FF0000"/>
                </a:solidFill>
              </a:rPr>
              <a:t>%)</a:t>
            </a:r>
            <a:r>
              <a:rPr lang="el-GR" altLang="el-GR" dirty="0">
                <a:solidFill>
                  <a:srgbClr val="FF0000"/>
                </a:solidFill>
              </a:rPr>
              <a:t>.</a:t>
            </a:r>
            <a:r>
              <a:rPr lang="en-US" altLang="el-GR" dirty="0">
                <a:solidFill>
                  <a:srgbClr val="FF0000"/>
                </a:solidFill>
              </a:rPr>
              <a:t> </a:t>
            </a:r>
            <a:endParaRPr lang="el-GR" alt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54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altLang="el-GR" dirty="0" smtClean="0"/>
              <a:t>Πως μετριέται η αναπνοή</a:t>
            </a:r>
            <a:r>
              <a:rPr lang="en-US" altLang="el-GR" dirty="0" smtClean="0"/>
              <a:t>;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(δηλ. η ένταση της) </a:t>
            </a:r>
          </a:p>
        </p:txBody>
      </p:sp>
    </p:spTree>
    <p:extLst>
      <p:ext uri="{BB962C8B-B14F-4D97-AF65-F5344CB8AC3E}">
        <p14:creationId xmlns:p14="http://schemas.microsoft.com/office/powerpoint/2010/main" val="418393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13</a:t>
            </a:fld>
            <a:endParaRPr lang="el-GR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046538" y="4437063"/>
          <a:ext cx="4648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Εξίσωση" r:id="rId4" imgW="2286000" imgH="457200" progId="Equation.3">
                  <p:embed/>
                </p:oleObj>
              </mc:Choice>
              <mc:Fallback>
                <p:oleObj name="Εξίσωση" r:id="rId4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4437063"/>
                        <a:ext cx="46482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dirty="0" smtClean="0"/>
              <a:t>Με  την  ποσότητα  (σε  βάρος  ή  όγκο)  του  εκλυόμενου  </a:t>
            </a:r>
            <a:r>
              <a:rPr lang="en-US" altLang="el-GR" dirty="0" smtClean="0"/>
              <a:t>CO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 ή  του  καταναλισκόμενου  </a:t>
            </a:r>
            <a:r>
              <a:rPr lang="en-US" altLang="el-GR" dirty="0" smtClean="0"/>
              <a:t>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 ανά  χιλιόγραμμο  βάρους  προϊόντος  και  ανά  ώρα.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  <a:p>
            <a:pPr eaLnBrk="1" hangingPunct="1">
              <a:buFontTx/>
              <a:buNone/>
            </a:pPr>
            <a:endParaRPr lang="el-GR" altLang="el-GR" sz="2400" dirty="0" smtClean="0"/>
          </a:p>
          <a:p>
            <a:pPr eaLnBrk="1" hangingPunct="1">
              <a:buFontTx/>
              <a:buNone/>
            </a:pPr>
            <a:r>
              <a:rPr lang="el-GR" altLang="el-GR" sz="2400" dirty="0" smtClean="0"/>
              <a:t>Ένταση  αναπνοής  =</a:t>
            </a:r>
          </a:p>
          <a:p>
            <a:pPr algn="ctr" eaLnBrk="1" hangingPunct="1">
              <a:buFontTx/>
              <a:buNone/>
            </a:pPr>
            <a:endParaRPr lang="el-GR" altLang="el-GR" sz="2400" dirty="0" smtClean="0"/>
          </a:p>
          <a:p>
            <a:pPr algn="ctr" eaLnBrk="1" hangingPunct="1">
              <a:buFontTx/>
              <a:buNone/>
            </a:pPr>
            <a:endParaRPr lang="el-GR" altLang="el-GR" dirty="0" smtClean="0"/>
          </a:p>
          <a:p>
            <a:pPr algn="ctr"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Μέτρηση Αναπνοής</a:t>
            </a:r>
            <a:endParaRPr lang="el-G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507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924800" cy="1143000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r>
              <a:rPr lang="el-GR" alt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ΣΩΣΤΟΣ ΤΡΟΠΟΣ ΜΕΤΡΗΣΗΣ</a:t>
            </a:r>
            <a:r>
              <a:rPr lang="el-GR" altLang="el-G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l-GR" altLang="el-G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l-GR" altLang="el-G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της έντασης  (ρυθμού)  της  αναπνοής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085138" cy="5040313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Για  να  ληφθεί  υπόψη  η  απόκλιση  (που  είναι  αποτέλεσμα  του  πιο  υπόστρωμα  οξειδώνεται)  της  τιμής  της  έντασης  της  αναπνοής  αναπτύχθηκε  ο  όρος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πηλίκο  αναπνοής  (Π.Α.)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 </a:t>
            </a:r>
            <a:r>
              <a:rPr lang="el-GR" altLang="el-GR" sz="2000" u="sng" smtClean="0"/>
              <a:t>που  μετροποιεί  αυτή  την  απόκλιση.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u="sng" smtClean="0"/>
              <a:t>Π.Α.= παραγόμενο  </a:t>
            </a:r>
            <a:r>
              <a:rPr lang="en-US" altLang="el-GR" sz="2000" u="sng" smtClean="0"/>
              <a:t>CO</a:t>
            </a:r>
            <a:r>
              <a:rPr lang="el-GR" altLang="el-GR" sz="2000" u="sng" baseline="-25000" smtClean="0"/>
              <a:t>2</a:t>
            </a:r>
            <a:r>
              <a:rPr lang="el-GR" altLang="el-GR" sz="2000" u="sng" smtClean="0"/>
              <a:t> (</a:t>
            </a:r>
            <a:r>
              <a:rPr lang="en-US" altLang="el-GR" sz="2000" u="sng" smtClean="0"/>
              <a:t>ML</a:t>
            </a:r>
            <a:r>
              <a:rPr lang="el-GR" altLang="el-GR" sz="2000" u="sng" smtClean="0"/>
              <a:t>)/Καταναλισκόμενο  </a:t>
            </a:r>
            <a:r>
              <a:rPr lang="en-US" altLang="el-GR" sz="2000" u="sng" smtClean="0"/>
              <a:t>O</a:t>
            </a:r>
            <a:r>
              <a:rPr lang="el-GR" altLang="el-GR" sz="2000" u="sng" baseline="-25000" smtClean="0"/>
              <a:t>2</a:t>
            </a:r>
            <a:r>
              <a:rPr lang="el-GR" altLang="el-GR" sz="2000" u="sng" smtClean="0"/>
              <a:t> (</a:t>
            </a:r>
            <a:r>
              <a:rPr lang="en-US" altLang="el-GR" sz="2000" u="sng" smtClean="0"/>
              <a:t>ML</a:t>
            </a:r>
            <a:r>
              <a:rPr lang="el-GR" altLang="el-GR" sz="2000" u="sng" smtClean="0"/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altLang="el-GR" sz="20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Για  την  πλήρη  οξείδωση  της  γλυκόζης  Π.Α.=1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ενώ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 για  τη  Μαλεΐνη  είναι  1,3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και  το  στεαρικό  οξύ  0,7.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000" smtClean="0"/>
              <a:t>Είναι  επίσης  φανερό  από  την  εξίσωση της αναερόβιας αναπνοής  ότι  μια  μεγάλη  τιμή  Π.Α.  είναι  </a:t>
            </a:r>
            <a:r>
              <a:rPr lang="el-GR" altLang="el-GR" sz="2000" smtClean="0">
                <a:solidFill>
                  <a:srgbClr val="FF0000"/>
                </a:solidFill>
              </a:rPr>
              <a:t>ένδειξη  αναερόβιας  αναπνοής</a:t>
            </a:r>
            <a:r>
              <a:rPr lang="el-GR" altLang="el-GR" sz="200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79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" name="Rectangle 3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403350" y="1443038"/>
            <a:ext cx="6697663" cy="3065462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kern="0" dirty="0" smtClean="0"/>
              <a:t>Γιατί η </a:t>
            </a:r>
            <a:r>
              <a:rPr lang="el-GR" altLang="el-GR" b="1" kern="0" dirty="0" smtClean="0"/>
              <a:t>παραγωγή του CO</a:t>
            </a:r>
            <a:r>
              <a:rPr lang="el-GR" altLang="el-GR" b="1" kern="0" baseline="-25000" dirty="0" smtClean="0"/>
              <a:t>2</a:t>
            </a:r>
            <a:r>
              <a:rPr lang="el-GR" altLang="el-GR" kern="0" dirty="0" smtClean="0"/>
              <a:t> </a:t>
            </a:r>
            <a:endParaRPr lang="en-US" altLang="el-GR" kern="0" dirty="0" smtClean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kern="0" dirty="0" smtClean="0"/>
              <a:t>σε έναν χώρο αποθήκευσης </a:t>
            </a:r>
            <a:r>
              <a:rPr lang="el-GR" altLang="el-GR" kern="0" dirty="0" err="1" smtClean="0"/>
              <a:t>γ.π</a:t>
            </a:r>
            <a:r>
              <a:rPr lang="el-GR" altLang="el-GR" kern="0" dirty="0" smtClean="0"/>
              <a:t>.</a:t>
            </a:r>
            <a:endParaRPr lang="en-US" altLang="el-GR" kern="0" dirty="0" smtClean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kern="0" dirty="0" smtClean="0"/>
              <a:t>είναι ένας </a:t>
            </a:r>
            <a:r>
              <a:rPr lang="el-GR" altLang="el-GR" b="1" kern="0" dirty="0" smtClean="0"/>
              <a:t>δείκτης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b="1" kern="0" dirty="0" smtClean="0"/>
              <a:t>της χειροτέρευσης της ποιότητας</a:t>
            </a:r>
            <a:r>
              <a:rPr lang="el-GR" altLang="el-GR" kern="0" dirty="0" smtClean="0"/>
              <a:t> του προϊόντος.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el-GR" altLang="el-GR" kern="0" dirty="0"/>
          </a:p>
        </p:txBody>
      </p:sp>
      <p:sp>
        <p:nvSpPr>
          <p:cNvPr id="3" name="Ορθογώνιο 2"/>
          <p:cNvSpPr/>
          <p:nvPr/>
        </p:nvSpPr>
        <p:spPr>
          <a:xfrm>
            <a:off x="7626618" y="692696"/>
            <a:ext cx="94754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altLang="el-GR" sz="8000" kern="0" dirty="0">
                <a:solidFill>
                  <a:srgbClr val="003366"/>
                </a:solidFill>
              </a:rPr>
              <a:t>?</a:t>
            </a:r>
            <a:endParaRPr lang="en-US" altLang="el-GR" kern="0" dirty="0">
              <a:solidFill>
                <a:srgbClr val="0033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Ερώτηση 1:</a:t>
            </a:r>
            <a:br>
              <a:rPr lang="el-GR" smtClean="0"/>
            </a:b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9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1B1FF-85E3-46EB-9B76-1FFA31D4B974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  <p:sp>
        <p:nvSpPr>
          <p:cNvPr id="5" name="Ορθογώνιο 4"/>
          <p:cNvSpPr/>
          <p:nvPr/>
        </p:nvSpPr>
        <p:spPr>
          <a:xfrm>
            <a:off x="1560065" y="2708920"/>
            <a:ext cx="6068713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Αναπνέουν </a:t>
            </a:r>
          </a:p>
          <a:p>
            <a:pPr algn="ctr">
              <a:defRPr/>
            </a:pPr>
            <a:r>
              <a:rPr lang="el-G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το ίδιο όλα τα Ο/Κ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4294967295"/>
          </p:nvPr>
        </p:nvSpPr>
        <p:spPr>
          <a:xfrm>
            <a:off x="8062913" y="333375"/>
            <a:ext cx="1081087" cy="120015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8000" dirty="0">
                <a:solidFill>
                  <a:srgbClr val="003366"/>
                </a:solidFill>
              </a:rPr>
              <a:t>?</a:t>
            </a:r>
            <a:endParaRPr lang="en-US" altLang="el-GR" dirty="0">
              <a:solidFill>
                <a:srgbClr val="0033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Ερώτηση 2:</a:t>
            </a: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00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Ποια τα είδη της αναπνοής?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AutoNum type="arabicPeriod"/>
              <a:defRPr/>
            </a:pPr>
            <a:r>
              <a:rPr lang="el-GR" b="1" dirty="0" smtClean="0"/>
              <a:t> Μεγάλης </a:t>
            </a:r>
            <a:r>
              <a:rPr lang="el-GR" b="1" dirty="0"/>
              <a:t>ή μικρής </a:t>
            </a:r>
            <a:r>
              <a:rPr lang="el-GR" b="1" dirty="0" smtClean="0"/>
              <a:t>έντασης</a:t>
            </a:r>
          </a:p>
          <a:p>
            <a:pPr marL="0" indent="0">
              <a:buNone/>
              <a:defRPr/>
            </a:pPr>
            <a:r>
              <a:rPr lang="el-GR" i="1" dirty="0" smtClean="0"/>
              <a:t> </a:t>
            </a:r>
            <a:r>
              <a:rPr lang="el-GR" i="1" dirty="0"/>
              <a:t>(αναπνέουν πολύ ή λίγο) </a:t>
            </a:r>
            <a:endParaRPr lang="el-GR" i="1" dirty="0" smtClean="0"/>
          </a:p>
          <a:p>
            <a:pPr marL="0" indent="0">
              <a:buNone/>
              <a:defRPr/>
            </a:pPr>
            <a:endParaRPr lang="el-GR" i="1" dirty="0"/>
          </a:p>
          <a:p>
            <a:pPr marL="0" indent="0">
              <a:buNone/>
              <a:defRPr/>
            </a:pPr>
            <a:r>
              <a:rPr lang="el-GR" b="1" dirty="0" smtClean="0"/>
              <a:t>2. Σταθερού </a:t>
            </a:r>
            <a:r>
              <a:rPr lang="el-GR" b="1" dirty="0"/>
              <a:t>ή μεταβαλλόμενου ρυθμού </a:t>
            </a:r>
            <a:r>
              <a:rPr lang="el-GR" i="1" dirty="0"/>
              <a:t>(</a:t>
            </a:r>
            <a:r>
              <a:rPr lang="el-GR" i="1" dirty="0" err="1"/>
              <a:t>κλιμακτήρια</a:t>
            </a:r>
            <a:r>
              <a:rPr lang="el-GR" i="1" dirty="0"/>
              <a:t> ή </a:t>
            </a:r>
            <a:r>
              <a:rPr lang="el-GR" i="1" dirty="0" smtClean="0"/>
              <a:t>όχι)</a:t>
            </a:r>
          </a:p>
          <a:p>
            <a:pPr marL="0" indent="0">
              <a:buNone/>
              <a:defRPr/>
            </a:pPr>
            <a:endParaRPr lang="el-GR" i="1" dirty="0" smtClean="0"/>
          </a:p>
          <a:p>
            <a:pPr marL="0" indent="0">
              <a:buNone/>
              <a:defRPr/>
            </a:pPr>
            <a:r>
              <a:rPr lang="el-GR" b="1" dirty="0" smtClean="0"/>
              <a:t>3. Παρουσία </a:t>
            </a:r>
            <a:r>
              <a:rPr lang="el-GR" b="1" dirty="0"/>
              <a:t>ή όχι Ο</a:t>
            </a:r>
            <a:r>
              <a:rPr lang="el-GR" b="1" baseline="-25000" dirty="0"/>
              <a:t>2 </a:t>
            </a:r>
            <a:endParaRPr lang="el-GR" b="1" baseline="-25000" dirty="0" smtClean="0"/>
          </a:p>
          <a:p>
            <a:pPr marL="0" indent="0">
              <a:buNone/>
              <a:defRPr/>
            </a:pPr>
            <a:r>
              <a:rPr lang="el-GR" i="1" dirty="0" smtClean="0"/>
              <a:t>(</a:t>
            </a:r>
            <a:r>
              <a:rPr lang="el-GR" i="1" dirty="0"/>
              <a:t>αερόβια ή αναερόβια)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17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30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603177" y="2996952"/>
            <a:ext cx="6102350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l-GR" altLang="el-GR" sz="2800" dirty="0"/>
              <a:t>τα περισσότερα φρούτα και λαχανικά συνήθως παράγουν </a:t>
            </a:r>
            <a:endParaRPr lang="en-US" altLang="el-GR" sz="2800" dirty="0"/>
          </a:p>
          <a:p>
            <a:pPr algn="ctr">
              <a:lnSpc>
                <a:spcPct val="80000"/>
              </a:lnSpc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λιγότερο </a:t>
            </a:r>
            <a:endParaRPr lang="en-US" altLang="el-GR" sz="28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από </a:t>
            </a:r>
            <a:endParaRPr lang="en-US" altLang="el-GR" sz="28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100</a:t>
            </a:r>
            <a:r>
              <a:rPr lang="el-GR" altLang="el-GR" sz="2800" dirty="0"/>
              <a:t> mgCO</a:t>
            </a:r>
            <a:r>
              <a:rPr lang="el-GR" altLang="el-GR" sz="2800" baseline="-25000" dirty="0"/>
              <a:t>2</a:t>
            </a:r>
            <a:r>
              <a:rPr lang="en-US" altLang="el-GR" sz="2800" baseline="-25000" dirty="0"/>
              <a:t> </a:t>
            </a:r>
            <a:r>
              <a:rPr lang="el-GR" altLang="el-GR" sz="2800" dirty="0" err="1"/>
              <a:t>Kg</a:t>
            </a:r>
            <a:r>
              <a:rPr lang="en-US" altLang="el-GR" sz="2800" baseline="30000" dirty="0"/>
              <a:t>-1</a:t>
            </a:r>
            <a:r>
              <a:rPr lang="en-US" altLang="el-GR" sz="2800" dirty="0"/>
              <a:t> h</a:t>
            </a:r>
            <a:r>
              <a:rPr lang="en-US" altLang="el-GR" sz="2800" baseline="30000" dirty="0"/>
              <a:t>-1</a:t>
            </a:r>
            <a:r>
              <a:rPr lang="el-GR" altLang="el-GR" sz="2800" dirty="0"/>
              <a:t>. </a:t>
            </a:r>
            <a:endParaRPr lang="en-US" altLang="el-GR" sz="2800" dirty="0"/>
          </a:p>
          <a:p>
            <a:pPr algn="ctr">
              <a:lnSpc>
                <a:spcPct val="80000"/>
              </a:lnSpc>
              <a:defRPr/>
            </a:pPr>
            <a:endParaRPr lang="el-GR" altLang="el-G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el-GR" altLang="el-GR" kern="0" dirty="0"/>
              <a:t>Σε κανονική θερμοκρασία περιβάλλοντος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1. Αναπνοή Μεγάλης </a:t>
            </a:r>
            <a:r>
              <a:rPr lang="el-GR" dirty="0"/>
              <a:t>ή μικρής </a:t>
            </a:r>
            <a:r>
              <a:rPr lang="el-GR" dirty="0" smtClean="0"/>
              <a:t>έντασης</a:t>
            </a:r>
            <a:br>
              <a:rPr lang="el-GR" dirty="0" smtClean="0"/>
            </a:br>
            <a:r>
              <a:rPr lang="el-GR" i="1" dirty="0" smtClean="0"/>
              <a:t> </a:t>
            </a:r>
            <a:r>
              <a:rPr lang="el-GR" i="1" dirty="0"/>
              <a:t>(αναπνέουν πολύ ή λίγο)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31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781128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dirty="0" smtClean="0"/>
              <a:t>1) </a:t>
            </a:r>
            <a:r>
              <a:rPr lang="el-GR" altLang="el-GR" u="sng" dirty="0" smtClean="0"/>
              <a:t>Θερμοκρασία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marL="0" indent="0" eaLnBrk="1" hangingPunct="1">
              <a:buNone/>
            </a:pPr>
            <a:r>
              <a:rPr lang="el-GR" altLang="el-GR" dirty="0" smtClean="0"/>
              <a:t>Κατά  προσέγγιση  διπλασιάζεται  για  κάθε  10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  αύξηση</a:t>
            </a:r>
            <a:r>
              <a:rPr lang="en-US" altLang="el-GR" dirty="0" smtClean="0"/>
              <a:t>,</a:t>
            </a:r>
            <a:r>
              <a:rPr lang="el-GR" altLang="el-GR" dirty="0" smtClean="0"/>
              <a:t>  στην  περιοχή  των  4-36</a:t>
            </a:r>
            <a:r>
              <a:rPr lang="en-US" altLang="el-GR" baseline="30000" dirty="0" err="1" smtClean="0"/>
              <a:t>o</a:t>
            </a:r>
            <a:r>
              <a:rPr lang="en-US" altLang="el-GR" dirty="0" err="1" smtClean="0"/>
              <a:t>C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pPr marL="0" indent="0" eaLnBrk="1" hangingPunct="1">
              <a:buNone/>
            </a:pPr>
            <a:r>
              <a:rPr lang="el-GR" altLang="el-GR" dirty="0" smtClean="0"/>
              <a:t>2) </a:t>
            </a:r>
            <a:r>
              <a:rPr lang="el-GR" altLang="el-GR" u="sng" dirty="0" smtClean="0"/>
              <a:t>Διαθεσιμότητα</a:t>
            </a:r>
            <a:r>
              <a:rPr lang="el-GR" altLang="el-GR" dirty="0" smtClean="0"/>
              <a:t>  </a:t>
            </a:r>
            <a:r>
              <a:rPr lang="en-US" altLang="el-GR" dirty="0" smtClean="0"/>
              <a:t>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 και  υδρογονανθράκων</a:t>
            </a:r>
          </a:p>
          <a:p>
            <a:pPr marL="0" indent="0" eaLnBrk="1" hangingPunct="1">
              <a:buNone/>
            </a:pPr>
            <a:r>
              <a:rPr lang="el-GR" altLang="el-GR" dirty="0" smtClean="0"/>
              <a:t>3) </a:t>
            </a:r>
            <a:r>
              <a:rPr lang="el-GR" altLang="el-GR" u="sng" dirty="0" smtClean="0"/>
              <a:t>Ηλικία  και  κατάσταση</a:t>
            </a:r>
            <a:r>
              <a:rPr lang="el-GR" altLang="el-GR" dirty="0" smtClean="0"/>
              <a:t>  των  κυττάρων  και  των    ιστών.</a:t>
            </a:r>
          </a:p>
          <a:p>
            <a:pPr marL="0" indent="0" eaLnBrk="1" hangingPunct="1">
              <a:buNone/>
            </a:pPr>
            <a:r>
              <a:rPr lang="el-GR" altLang="el-GR" dirty="0" smtClean="0"/>
              <a:t>4) </a:t>
            </a:r>
            <a:r>
              <a:rPr lang="el-GR" altLang="el-GR" u="sng" dirty="0" smtClean="0"/>
              <a:t>Βοτανική  δομή</a:t>
            </a:r>
          </a:p>
          <a:p>
            <a:pPr marL="0" indent="0" eaLnBrk="1" hangingPunct="1">
              <a:buNone/>
            </a:pPr>
            <a:r>
              <a:rPr lang="el-GR" altLang="el-GR" dirty="0" smtClean="0"/>
              <a:t>5) </a:t>
            </a:r>
            <a:r>
              <a:rPr lang="el-GR" altLang="el-GR" u="sng" dirty="0" smtClean="0"/>
              <a:t>Στάδιο</a:t>
            </a:r>
            <a:r>
              <a:rPr lang="el-GR" altLang="el-GR" dirty="0" smtClean="0"/>
              <a:t>  κατά  τη  διάρκεια  του  κύκλου  ζωής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Η  ένταση  της  αναπνοής,  για  συγκεκριμένο  είδος  και  ποικιλία,  εξαρτάται από:</a:t>
            </a:r>
          </a:p>
        </p:txBody>
      </p:sp>
    </p:spTree>
    <p:extLst>
      <p:ext uri="{BB962C8B-B14F-4D97-AF65-F5344CB8AC3E}">
        <p14:creationId xmlns:p14="http://schemas.microsoft.com/office/powerpoint/2010/main" val="394972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6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 </a:t>
            </a:r>
            <a:r>
              <a:rPr lang="el-GR" b="1" dirty="0"/>
              <a:t>ένταση  αναπνοής</a:t>
            </a:r>
            <a:r>
              <a:rPr lang="el-GR" dirty="0"/>
              <a:t>  του  προϊόντος  είναι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l-GR" altLang="el-GR" dirty="0" smtClean="0"/>
              <a:t>ένας  </a:t>
            </a:r>
            <a:r>
              <a:rPr lang="el-GR" altLang="el-GR" b="1" dirty="0" err="1" smtClean="0"/>
              <a:t>ενδείκτης</a:t>
            </a:r>
            <a:r>
              <a:rPr lang="el-GR" altLang="el-GR" b="1" dirty="0" smtClean="0"/>
              <a:t>  της  μεταβολικής  δραστηριότητας 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algn="ctr">
              <a:buFontTx/>
              <a:buNone/>
            </a:pPr>
            <a:r>
              <a:rPr lang="el-GR" altLang="el-GR" dirty="0" smtClean="0"/>
              <a:t>(ταχύτητας  συνθετικών  αλλαγών)  </a:t>
            </a:r>
            <a:endParaRPr lang="en-US" altLang="el-GR" dirty="0" smtClean="0"/>
          </a:p>
          <a:p>
            <a:pPr algn="ctr">
              <a:buFontTx/>
              <a:buNone/>
            </a:pPr>
            <a:r>
              <a:rPr lang="el-GR" altLang="el-GR" dirty="0" smtClean="0"/>
              <a:t>του  ιστού </a:t>
            </a:r>
            <a:endParaRPr lang="en-US" altLang="el-GR" dirty="0" smtClean="0"/>
          </a:p>
          <a:p>
            <a:pPr algn="ctr">
              <a:buFontTx/>
              <a:buNone/>
            </a:pPr>
            <a:endParaRPr lang="el-GR" altLang="el-GR" dirty="0" smtClean="0"/>
          </a:p>
          <a:p>
            <a:pPr algn="ctr">
              <a:buFontTx/>
              <a:buNone/>
            </a:pPr>
            <a:r>
              <a:rPr lang="el-GR" altLang="el-GR" dirty="0" smtClean="0"/>
              <a:t> και  κατά  συνέπεια  ένας  χρήσιμος  οδηγός  για  το  </a:t>
            </a:r>
            <a:r>
              <a:rPr lang="el-GR" altLang="el-GR" b="1" dirty="0" smtClean="0"/>
              <a:t>δυναμικό  αποθήκευσης</a:t>
            </a:r>
            <a:r>
              <a:rPr lang="el-GR" altLang="el-GR" dirty="0" smtClean="0"/>
              <a:t>  του  προϊόντος.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72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74B3E41E-24DC-44E5-A242-12538B377EB6}" type="slidenum">
              <a:rPr lang="el-GR" smtClean="0"/>
              <a:pPr/>
              <a:t>21</a:t>
            </a:fld>
            <a:endParaRPr lang="el-GR"/>
          </a:p>
        </p:txBody>
      </p:sp>
      <p:graphicFrame>
        <p:nvGraphicFramePr>
          <p:cNvPr id="102558" name="Group 15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4860391"/>
              </p:ext>
            </p:extLst>
          </p:nvPr>
        </p:nvGraphicFramePr>
        <p:xfrm>
          <a:off x="395536" y="1063762"/>
          <a:ext cx="8280920" cy="5478671"/>
        </p:xfrm>
        <a:graphic>
          <a:graphicData uri="http://schemas.openxmlformats.org/drawingml/2006/table">
            <a:tbl>
              <a:tblPr firstRow="1"/>
              <a:tblGrid>
                <a:gridCol w="3105345"/>
                <a:gridCol w="5175575"/>
              </a:tblGrid>
              <a:tr h="5000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Φρούτα  &amp;  Λαχανικά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Ρυθμός  αναπνοής  στους  15 </a:t>
                      </a:r>
                      <a:r>
                        <a:rPr kumimoji="0" lang="el-GR" altLang="el-G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 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altLang="el-G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/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 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 ρ ο ύ τ 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 (πράσινη)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45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1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 (ώριμη  για  κατανάλωση)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Λεμόνι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Πορτοκάλι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 α χ α ν ι κ ό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Φασόλι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Λάχανο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32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Καρότο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45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Μαρούλι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Μπιζέλι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Πατάτα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8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72008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Ρυθμός αναπνοής σε φρούτα και λαχανικά.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815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Πίνακας με είδη και διάρκεια συντήρησης.</a:t>
            </a:r>
            <a:endParaRPr lang="el-GR"/>
          </a:p>
        </p:txBody>
      </p:sp>
      <p:pic>
        <p:nvPicPr>
          <p:cNvPr id="34820" name="Picture 4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388"/>
            <a:ext cx="8892480" cy="66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23</a:t>
            </a:fld>
            <a:endParaRPr lang="el-GR"/>
          </a:p>
        </p:txBody>
      </p:sp>
      <p:grpSp>
        <p:nvGrpSpPr>
          <p:cNvPr id="26628" name="Ομάδα 4" descr="Διάγραμμα με τις θερμοκρασίες συντήρησης και την αναπνοή φρούτων και λαχανικών."/>
          <p:cNvGrpSpPr>
            <a:grpSpLocks/>
          </p:cNvGrpSpPr>
          <p:nvPr/>
        </p:nvGrpSpPr>
        <p:grpSpPr bwMode="auto">
          <a:xfrm>
            <a:off x="179512" y="1556792"/>
            <a:ext cx="8964488" cy="5013325"/>
            <a:chOff x="468313" y="0"/>
            <a:chExt cx="8243887" cy="5802313"/>
          </a:xfrm>
        </p:grpSpPr>
        <p:pic>
          <p:nvPicPr>
            <p:cNvPr id="26630" name="Picture 4" descr="Διάγραμμα με τις θερμοκρασίες συντήρησης και την αναπνοή φρούτων και λαχανικών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0"/>
              <a:ext cx="8243887" cy="580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Line 6" descr="[DECORATIVE]"/>
            <p:cNvSpPr>
              <a:spLocks noChangeShapeType="1"/>
            </p:cNvSpPr>
            <p:nvPr/>
          </p:nvSpPr>
          <p:spPr bwMode="auto">
            <a:xfrm flipV="1">
              <a:off x="4500563" y="3429000"/>
              <a:ext cx="0" cy="1655763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32" name="Line 7" descr="[DECORATIVE]"/>
            <p:cNvSpPr>
              <a:spLocks noChangeShapeType="1"/>
            </p:cNvSpPr>
            <p:nvPr/>
          </p:nvSpPr>
          <p:spPr bwMode="auto">
            <a:xfrm flipH="1">
              <a:off x="2339975" y="3429000"/>
              <a:ext cx="2160588" cy="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33" name="Line 8" descr="[DECORATIVE]"/>
            <p:cNvSpPr>
              <a:spLocks noChangeShapeType="1"/>
            </p:cNvSpPr>
            <p:nvPr/>
          </p:nvSpPr>
          <p:spPr bwMode="auto">
            <a:xfrm flipV="1">
              <a:off x="7524750" y="4797425"/>
              <a:ext cx="0" cy="21590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34" name="Line 10" descr="[DECORATIVE]"/>
            <p:cNvSpPr>
              <a:spLocks noChangeShapeType="1"/>
            </p:cNvSpPr>
            <p:nvPr/>
          </p:nvSpPr>
          <p:spPr bwMode="auto">
            <a:xfrm flipH="1">
              <a:off x="2339975" y="4797425"/>
              <a:ext cx="3168650" cy="71438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35" name="Line 12" descr="[DECORATIVE]"/>
            <p:cNvSpPr>
              <a:spLocks noChangeShapeType="1"/>
            </p:cNvSpPr>
            <p:nvPr/>
          </p:nvSpPr>
          <p:spPr bwMode="auto">
            <a:xfrm flipH="1">
              <a:off x="2339975" y="2852738"/>
              <a:ext cx="2089150" cy="0"/>
            </a:xfrm>
            <a:prstGeom prst="line">
              <a:avLst/>
            </a:prstGeom>
            <a:noFill/>
            <a:ln w="4127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36" name="Line 13" descr="[DECORATIVE]"/>
            <p:cNvSpPr>
              <a:spLocks noChangeShapeType="1"/>
            </p:cNvSpPr>
            <p:nvPr/>
          </p:nvSpPr>
          <p:spPr bwMode="auto">
            <a:xfrm flipV="1">
              <a:off x="7019925" y="4652963"/>
              <a:ext cx="0" cy="36036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37" name="Line 14" descr="[DECORATIVE]"/>
            <p:cNvSpPr>
              <a:spLocks noChangeShapeType="1"/>
            </p:cNvSpPr>
            <p:nvPr/>
          </p:nvSpPr>
          <p:spPr bwMode="auto">
            <a:xfrm flipH="1">
              <a:off x="2339975" y="4652963"/>
              <a:ext cx="4537075" cy="71437"/>
            </a:xfrm>
            <a:prstGeom prst="line">
              <a:avLst/>
            </a:prstGeom>
            <a:noFill/>
            <a:ln w="4127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1772816"/>
          </a:xfrm>
        </p:spPr>
        <p:txBody>
          <a:bodyPr>
            <a:noAutofit/>
          </a:bodyPr>
          <a:lstStyle/>
          <a:p>
            <a:r>
              <a:rPr lang="el-GR" sz="3200" dirty="0" smtClean="0"/>
              <a:t>Βαθμός αναπνοής τριών ειδών φρούτων και λαχανικών κατά τη συντήρηση σε διάφορες θερμοκρασίες. </a:t>
            </a:r>
            <a:br>
              <a:rPr lang="el-GR" sz="3200" dirty="0" smtClean="0"/>
            </a:br>
            <a:endParaRPr lang="el-GR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02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24</a:t>
            </a:fld>
            <a:endParaRPr lang="el-GR"/>
          </a:p>
        </p:txBody>
      </p:sp>
      <p:graphicFrame>
        <p:nvGraphicFramePr>
          <p:cNvPr id="12" name="Group 1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2735748"/>
              </p:ext>
            </p:extLst>
          </p:nvPr>
        </p:nvGraphicFramePr>
        <p:xfrm>
          <a:off x="467544" y="4653136"/>
          <a:ext cx="3131542" cy="1152128"/>
        </p:xfrm>
        <a:graphic>
          <a:graphicData uri="http://schemas.openxmlformats.org/drawingml/2006/table">
            <a:tbl>
              <a:tblPr firstRow="1" firstCol="1"/>
              <a:tblGrid>
                <a:gridCol w="3131542"/>
              </a:tblGrid>
              <a:tr h="11521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ML CO</a:t>
                      </a:r>
                      <a:r>
                        <a:rPr kumimoji="0" lang="el-GR" altLang="el-GR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kg </a:t>
                      </a:r>
                      <a:r>
                        <a:rPr kumimoji="0" lang="el-GR" altLang="el-GR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</a:t>
                      </a:r>
                      <a:r>
                        <a:rPr kumimoji="0" lang="el-GR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el-GR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 </a:t>
                      </a:r>
                      <a:r>
                        <a:rPr kumimoji="0" lang="el-GR" altLang="el-GR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</a:t>
                      </a:r>
                      <a:r>
                        <a:rPr kumimoji="0" lang="el-GR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                                            </a:t>
                      </a:r>
                      <a:endParaRPr kumimoji="0" lang="el-GR" alt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" descr="4b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55519" r="42696" b="3592"/>
          <a:stretch>
            <a:fillRect/>
          </a:stretch>
        </p:blipFill>
        <p:spPr bwMode="auto">
          <a:xfrm>
            <a:off x="4211960" y="1268760"/>
            <a:ext cx="478318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7504" y="2060848"/>
            <a:ext cx="4104456" cy="2295946"/>
          </a:xfrm>
        </p:spPr>
        <p:txBody>
          <a:bodyPr>
            <a:normAutofit/>
          </a:bodyPr>
          <a:lstStyle/>
          <a:p>
            <a:r>
              <a:rPr lang="el-GR" altLang="el-GR" dirty="0"/>
              <a:t>Η πορεία της </a:t>
            </a:r>
            <a:r>
              <a:rPr lang="el-GR" altLang="el-GR" dirty="0" err="1">
                <a:solidFill>
                  <a:srgbClr val="FF0000"/>
                </a:solidFill>
              </a:rPr>
              <a:t>μετασυλλεκτικής</a:t>
            </a:r>
            <a:r>
              <a:rPr lang="el-GR" altLang="el-GR" dirty="0">
                <a:solidFill>
                  <a:srgbClr val="FF0000"/>
                </a:solidFill>
              </a:rPr>
              <a:t> αναπνοής </a:t>
            </a:r>
            <a:r>
              <a:rPr lang="el-GR" altLang="el-GR" dirty="0"/>
              <a:t>σε μερικά είδη φρούτων στους 15</a:t>
            </a:r>
            <a:r>
              <a:rPr lang="el-GR" altLang="el-GR" baseline="30000" dirty="0"/>
              <a:t>ο</a:t>
            </a:r>
            <a:r>
              <a:rPr lang="en-US" altLang="el-GR" dirty="0"/>
              <a:t>C</a:t>
            </a:r>
            <a:r>
              <a:rPr lang="el-GR" altLang="el-GR" dirty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2</a:t>
            </a:r>
            <a:r>
              <a:rPr lang="el-GR" sz="3600" dirty="0"/>
              <a:t>. </a:t>
            </a:r>
            <a:r>
              <a:rPr lang="el-GR" sz="3600" dirty="0" smtClean="0"/>
              <a:t>Αναπνοή </a:t>
            </a:r>
            <a:r>
              <a:rPr lang="el-GR" sz="3600" dirty="0"/>
              <a:t>Σταθερού ή μεταβαλλόμενου ρυθμού </a:t>
            </a:r>
            <a:r>
              <a:rPr lang="el-GR" sz="3600" i="1" dirty="0"/>
              <a:t>(</a:t>
            </a:r>
            <a:r>
              <a:rPr lang="el-GR" sz="3600" i="1" dirty="0" err="1"/>
              <a:t>κλιμακτήρια</a:t>
            </a:r>
            <a:r>
              <a:rPr lang="el-GR" sz="3600" i="1" dirty="0"/>
              <a:t> ή όχι</a:t>
            </a:r>
            <a:r>
              <a:rPr lang="el-GR" sz="3600" i="1" dirty="0" smtClean="0"/>
              <a:t>)</a:t>
            </a:r>
            <a:endParaRPr lang="el-G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188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el-GR" sz="3200" dirty="0"/>
              <a:t>Ο  </a:t>
            </a:r>
            <a:r>
              <a:rPr lang="el-GR" sz="3200" dirty="0" err="1"/>
              <a:t>επιτυγχανόμενος</a:t>
            </a:r>
            <a:r>
              <a:rPr lang="el-GR" sz="3200" dirty="0"/>
              <a:t>  ρυθμός  αναπνοής  κατά  τη  διάρκεια  της  πορείας  ανάπτυξης  των  </a:t>
            </a:r>
            <a:r>
              <a:rPr lang="el-GR" sz="3200" dirty="0" smtClean="0"/>
              <a:t>φρούτων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442798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ρυθμός  αναπνοής  ανά  μονάδα  βάρους  </a:t>
            </a:r>
            <a:r>
              <a:rPr lang="el-GR" dirty="0" smtClean="0"/>
              <a:t>είναι  </a:t>
            </a:r>
            <a:r>
              <a:rPr lang="el-GR" dirty="0"/>
              <a:t>μέγιστος  για  το  ανώριμο  φρούτο  ή  λαχανικό  και </a:t>
            </a:r>
            <a:r>
              <a:rPr lang="el-GR" dirty="0" smtClean="0"/>
              <a:t>μειώνεται  </a:t>
            </a:r>
            <a:r>
              <a:rPr lang="el-GR" dirty="0"/>
              <a:t>σταθερά  με  την  ηλικία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Υπάρχει όμως </a:t>
            </a:r>
            <a:r>
              <a:rPr lang="el-GR" dirty="0"/>
              <a:t>μια ομάδα  φρούτων  </a:t>
            </a:r>
            <a:r>
              <a:rPr lang="el-GR" dirty="0" smtClean="0"/>
              <a:t>(+ τομάτα = φρούτο  </a:t>
            </a:r>
            <a:r>
              <a:rPr lang="el-GR" dirty="0"/>
              <a:t>-  λαχανικό)  που  δείχνουν  μια  χαρακτηριστική  προσωρινή  αύξηση  στον  ρυθμό  αναπνοής.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8" name="Picture 4" descr="4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865" r="26881" b="59372"/>
          <a:stretch>
            <a:fillRect/>
          </a:stretch>
        </p:blipFill>
        <p:spPr>
          <a:xfrm>
            <a:off x="251520" y="1628800"/>
            <a:ext cx="4392488" cy="49051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0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800"/>
            <a:ext cx="8640762" cy="3960788"/>
          </a:xfrm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δεν  εξαρτάται  </a:t>
            </a:r>
            <a:r>
              <a:rPr lang="el-GR" altLang="el-GR" dirty="0" smtClean="0">
                <a:solidFill>
                  <a:srgbClr val="FF0000"/>
                </a:solidFill>
              </a:rPr>
              <a:t>από  καμιά  μεταβολή  των  περιβαλλοντικών  συνθηκών.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συντελεί  σε  έναν  προσωρινά  αυξημένο  ρυθμό  αναπνοής. </a:t>
            </a:r>
          </a:p>
          <a:p>
            <a:pPr eaLnBrk="1" hangingPunct="1"/>
            <a:r>
              <a:rPr lang="el-GR" altLang="el-GR" sz="2400" b="1" dirty="0" smtClean="0">
                <a:solidFill>
                  <a:schemeClr val="bg1"/>
                </a:solidFill>
              </a:rPr>
              <a:t>Πολλές φορές σχετίζεται  με  την  παραγωγή  αιθυλενίου (</a:t>
            </a:r>
            <a:r>
              <a:rPr lang="en-US" altLang="el-GR" sz="2400" b="1" dirty="0" smtClean="0">
                <a:solidFill>
                  <a:schemeClr val="bg1"/>
                </a:solidFill>
              </a:rPr>
              <a:t>C</a:t>
            </a:r>
            <a:r>
              <a:rPr lang="en-US" altLang="el-GR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l-GR" sz="2400" b="1" dirty="0" smtClean="0">
                <a:solidFill>
                  <a:schemeClr val="bg1"/>
                </a:solidFill>
              </a:rPr>
              <a:t>H</a:t>
            </a:r>
            <a:r>
              <a:rPr lang="en-US" altLang="el-GR" sz="2400" b="1" baseline="-25000" dirty="0" smtClean="0">
                <a:solidFill>
                  <a:schemeClr val="bg1"/>
                </a:solidFill>
              </a:rPr>
              <a:t>4</a:t>
            </a:r>
            <a:r>
              <a:rPr lang="en-US" altLang="el-GR" sz="2400" b="1" dirty="0" smtClean="0">
                <a:solidFill>
                  <a:schemeClr val="bg1"/>
                </a:solidFill>
              </a:rPr>
              <a:t>) </a:t>
            </a:r>
            <a:r>
              <a:rPr lang="el-GR" altLang="el-GR" sz="2400" b="1" dirty="0" smtClean="0">
                <a:solidFill>
                  <a:schemeClr val="bg1"/>
                </a:solidFill>
              </a:rPr>
              <a:t>και  αύξηση  στη  σύνθεση της πρωτεΐνης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κλιμακτήρια</a:t>
            </a:r>
            <a:r>
              <a:rPr lang="el-GR" altLang="el-GR" dirty="0" smtClean="0"/>
              <a:t>  αύξηση  της  αναπνοής:</a:t>
            </a:r>
          </a:p>
        </p:txBody>
      </p:sp>
    </p:spTree>
    <p:extLst>
      <p:ext uri="{BB962C8B-B14F-4D97-AF65-F5344CB8AC3E}">
        <p14:creationId xmlns:p14="http://schemas.microsoft.com/office/powerpoint/2010/main" val="18781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Αναπνοή Καρπών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292114"/>
              </p:ext>
            </p:extLst>
          </p:nvPr>
        </p:nvGraphicFramePr>
        <p:xfrm>
          <a:off x="457200" y="1600200"/>
          <a:ext cx="8229600" cy="494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5177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Κλιμακτηρικοί</a:t>
                      </a:r>
                      <a:r>
                        <a:rPr lang="el-GR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καρποί</a:t>
                      </a:r>
                      <a:endParaRPr lang="el-GR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marL="96819" marR="96819"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Μη κλιμακτηρικοί καρποί</a:t>
                      </a:r>
                      <a:endParaRPr lang="el-GR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marL="96819" marR="96819" marT="45724" marB="45724">
                    <a:noFill/>
                  </a:tcPr>
                </a:tc>
              </a:tr>
              <a:tr h="4243943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Ακτινίδιο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Αχλάδι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Βερίκοκο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Καρπούζι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Λωτός</a:t>
                      </a:r>
                    </a:p>
                    <a:p>
                      <a:r>
                        <a:rPr lang="el-GR" sz="2400" dirty="0" err="1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Μάνγκο</a:t>
                      </a:r>
                      <a:endParaRPr lang="el-GR" sz="2400" dirty="0" smtClean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Μήλο</a:t>
                      </a:r>
                    </a:p>
                    <a:p>
                      <a:r>
                        <a:rPr lang="el-GR" sz="2400" dirty="0" err="1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Παπάγια</a:t>
                      </a:r>
                      <a:endParaRPr lang="el-GR" sz="2400" dirty="0" smtClean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Μπανάνα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Ροδάκινο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Σύκο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Αβοκάντο</a:t>
                      </a:r>
                      <a:endParaRPr lang="el-GR" sz="2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marL="96819" marR="96819"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Ανανάς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Βύσσινο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Κεράσι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Λεμόνι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Μανταρίνι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Πορτοκάλι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Σταφύλι</a:t>
                      </a:r>
                    </a:p>
                    <a:p>
                      <a:r>
                        <a:rPr lang="el-GR" sz="2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Φράουλα</a:t>
                      </a:r>
                      <a:endParaRPr lang="el-GR" sz="2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marL="96819" marR="96819" marT="45724" marB="45724"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1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3. Αναπνοή  με παρουσία ή </a:t>
            </a:r>
            <a:r>
              <a:rPr lang="el-GR" dirty="0"/>
              <a:t>όχι Ο2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 smtClean="0"/>
              <a:t>(</a:t>
            </a:r>
            <a:r>
              <a:rPr lang="el-GR" i="1" dirty="0"/>
              <a:t>αερόβια ή αναερόβια)</a:t>
            </a:r>
          </a:p>
        </p:txBody>
      </p:sp>
    </p:spTree>
    <p:extLst>
      <p:ext uri="{BB962C8B-B14F-4D97-AF65-F5344CB8AC3E}">
        <p14:creationId xmlns:p14="http://schemas.microsoft.com/office/powerpoint/2010/main" val="3540435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Αερόβια (παρουσία 02)</a:t>
            </a:r>
            <a:br>
              <a:rPr lang="el-GR" altLang="el-GR" sz="4000" dirty="0"/>
            </a:br>
            <a:endParaRPr lang="el-GR" altLang="el-GR" sz="40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61662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800" dirty="0" smtClean="0"/>
              <a:t>Η  </a:t>
            </a:r>
            <a:r>
              <a:rPr lang="el-GR" altLang="el-GR" sz="2800" b="1" dirty="0" smtClean="0"/>
              <a:t>ελεύθερη  γλυκόζη</a:t>
            </a:r>
            <a:r>
              <a:rPr lang="el-GR" altLang="el-GR" sz="2800" dirty="0" smtClean="0"/>
              <a:t>  είναι το  συστατικό  που εμπλέκεται   στο  αρχικό  οξειδωτικό  βήμα αλλά  δεν  είναι  ο  αποθηκευτικός  τύπος  των  υδατανθράκων  στο  φυτό.  </a:t>
            </a:r>
          </a:p>
          <a:p>
            <a:pPr>
              <a:lnSpc>
                <a:spcPct val="80000"/>
              </a:lnSpc>
            </a:pPr>
            <a:r>
              <a:rPr lang="el-GR" altLang="el-GR" sz="2800" b="1" dirty="0" smtClean="0"/>
              <a:t>Άμυλο  ή  σάκχαρο</a:t>
            </a:r>
            <a:r>
              <a:rPr lang="el-GR" altLang="el-GR" sz="2800" dirty="0" smtClean="0"/>
              <a:t>  είναι  κυρίως  οι  υδατάνθρακες  από  τους  οποίους  δια  μέσου  μιας  εξαιρετικά  σύνθετης  σειράς  </a:t>
            </a:r>
            <a:r>
              <a:rPr lang="el-GR" altLang="el-GR" sz="2800" dirty="0" err="1" smtClean="0"/>
              <a:t>ενζυματικών</a:t>
            </a:r>
            <a:r>
              <a:rPr lang="el-GR" altLang="el-GR" sz="2800" dirty="0" smtClean="0"/>
              <a:t>  αντιδράσεων  παράγεται  η  γλυκόζη. </a:t>
            </a:r>
          </a:p>
          <a:p>
            <a:pPr>
              <a:lnSpc>
                <a:spcPct val="80000"/>
              </a:lnSpc>
            </a:pPr>
            <a:endParaRPr lang="el-GR" altLang="el-GR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800" dirty="0" smtClean="0"/>
              <a:t>Η  συνολική  χημική  ενέργεια  που  απελευθερώνεται  κατά  τη  διάρκεια  της  οξείδωσης  ενός  μορίου  γλυκόζης  είναι  περίπου  </a:t>
            </a:r>
            <a:r>
              <a:rPr lang="el-GR" altLang="el-GR" sz="2800" dirty="0" smtClean="0">
                <a:solidFill>
                  <a:srgbClr val="FF0000"/>
                </a:solidFill>
              </a:rPr>
              <a:t>1,6  </a:t>
            </a:r>
            <a:r>
              <a:rPr lang="en-US" altLang="el-GR" sz="2800" dirty="0" smtClean="0">
                <a:solidFill>
                  <a:srgbClr val="FF0000"/>
                </a:solidFill>
              </a:rPr>
              <a:t>MJ</a:t>
            </a:r>
            <a:r>
              <a:rPr lang="el-GR" altLang="el-GR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800" u="sng" dirty="0" smtClean="0"/>
              <a:t> 90 %,  αυτής  της  ενέργειας  διατηρείται  εντός  του  φυτικού  συστήματος  και  το  υπόλοιπο  10 %  χάνεται  ως  θερμότητα</a:t>
            </a:r>
            <a:r>
              <a:rPr lang="el-GR" altLang="el-GR" sz="2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8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el-GR" sz="4000" dirty="0"/>
              <a:t>Αναερόβια (απουσία 02</a:t>
            </a:r>
            <a:r>
              <a:rPr lang="el-GR" altLang="el-GR" sz="4000" dirty="0" smtClean="0"/>
              <a:t>) (1/4)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Όταν κάτω  από  ποικίλες  αποθηκευτικές  συνθήκες  το  ποσόν  του  </a:t>
            </a:r>
            <a:r>
              <a:rPr lang="en-US" altLang="el-GR" dirty="0"/>
              <a:t>O</a:t>
            </a:r>
            <a:r>
              <a:rPr lang="el-GR" altLang="el-GR" baseline="-25000" dirty="0"/>
              <a:t>2</a:t>
            </a:r>
            <a:r>
              <a:rPr lang="el-GR" altLang="el-GR" dirty="0"/>
              <a:t>  στην  ατμόσφαιρα  είναι περιορισμένο  και  ανεπαρκές  να  διατηρήσει  πλήρη  αερόβιο  μεταβολισμό. </a:t>
            </a:r>
          </a:p>
          <a:p>
            <a:pPr>
              <a:lnSpc>
                <a:spcPct val="90000"/>
              </a:lnSpc>
            </a:pPr>
            <a:endParaRPr lang="el-GR" altLang="el-GR" u="sng" dirty="0" smtClean="0"/>
          </a:p>
          <a:p>
            <a:pPr>
              <a:lnSpc>
                <a:spcPct val="90000"/>
              </a:lnSpc>
            </a:pPr>
            <a:r>
              <a:rPr lang="el-GR" altLang="el-GR" u="sng" dirty="0" smtClean="0"/>
              <a:t>Στην </a:t>
            </a:r>
            <a:r>
              <a:rPr lang="el-GR" altLang="el-GR" u="sng" dirty="0"/>
              <a:t>αναερόβια  αναπνοή  παράγεται  πολύ  λιγότερη  ενέργεια  ανά  μόριο  γλυκόζης  από  την  αερόβια  αναπνοή</a:t>
            </a:r>
            <a:r>
              <a:rPr lang="el-GR" altLang="el-GR" dirty="0"/>
              <a:t>.  Δηλαδή  είναι  μη  αποδοτική  διαδικασία (παρέχεται  όμως η  δυνατότητα  να  καταστεί  διαθέσιμο  στους  ιστούς  κάποιο  ποσό  ενέργειας  κάτω  από  αντίξοες  συνθήκες).</a:t>
            </a:r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72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el-GR" sz="4000" dirty="0" smtClean="0"/>
              <a:t>Αναερόβια (απουσία 0</a:t>
            </a:r>
            <a:r>
              <a:rPr lang="el-GR" altLang="el-GR" sz="4000" baseline="-25000" dirty="0" smtClean="0"/>
              <a:t>2</a:t>
            </a:r>
            <a:r>
              <a:rPr lang="el-GR" altLang="el-GR" sz="4000" dirty="0" smtClean="0"/>
              <a:t>) (2/4)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l-GR" altLang="el-GR" b="1" dirty="0"/>
              <a:t>Η  συγκέντρωση  </a:t>
            </a:r>
            <a:r>
              <a:rPr lang="en-US" altLang="el-GR" b="1" dirty="0"/>
              <a:t>O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  στην  οποία  μπορεί  να  αρχίσει  η  αναερόβια  αναπνοή  ποικίλει  μεταξύ  των  ιστών </a:t>
            </a:r>
            <a:r>
              <a:rPr lang="el-GR" altLang="el-GR" dirty="0"/>
              <a:t> και  εξαρτάται από:</a:t>
            </a:r>
          </a:p>
          <a:p>
            <a:pPr lvl="2"/>
            <a:r>
              <a:rPr lang="el-GR" altLang="el-GR" sz="3200" dirty="0"/>
              <a:t>το  είδος, </a:t>
            </a:r>
          </a:p>
          <a:p>
            <a:pPr lvl="2"/>
            <a:r>
              <a:rPr lang="el-GR" altLang="el-GR" sz="3200" dirty="0"/>
              <a:t>την ποικιλία,  </a:t>
            </a:r>
          </a:p>
          <a:p>
            <a:pPr lvl="2"/>
            <a:r>
              <a:rPr lang="el-GR" altLang="el-GR" sz="3200" dirty="0"/>
              <a:t>την ωριμότητα, </a:t>
            </a:r>
          </a:p>
          <a:p>
            <a:pPr lvl="2"/>
            <a:r>
              <a:rPr lang="el-GR" altLang="el-GR" sz="3200" dirty="0"/>
              <a:t>τον χρόνο  έκθεσης, </a:t>
            </a:r>
          </a:p>
          <a:p>
            <a:pPr lvl="2"/>
            <a:r>
              <a:rPr lang="el-GR" altLang="el-GR" sz="3200" dirty="0"/>
              <a:t>τη θερμοκρασία  και </a:t>
            </a:r>
          </a:p>
          <a:p>
            <a:pPr lvl="2"/>
            <a:r>
              <a:rPr lang="el-GR" altLang="el-GR" sz="3200" dirty="0"/>
              <a:t>τη συγκέντρωση  </a:t>
            </a:r>
            <a:r>
              <a:rPr lang="en-US" altLang="el-GR" sz="3200" dirty="0"/>
              <a:t>CO</a:t>
            </a:r>
            <a:r>
              <a:rPr lang="el-GR" altLang="el-GR" sz="3200" baseline="-25000" dirty="0"/>
              <a:t>2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638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el-GR" sz="4000" dirty="0"/>
              <a:t>Αναερόβια (απουσία 0</a:t>
            </a:r>
            <a:r>
              <a:rPr lang="el-GR" altLang="el-GR" sz="4000" baseline="-25000" dirty="0"/>
              <a:t>2</a:t>
            </a:r>
            <a:r>
              <a:rPr lang="el-GR" altLang="el-GR" sz="4000" dirty="0" smtClean="0"/>
              <a:t>) (3/4)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184576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altLang="el-GR" sz="2800" dirty="0"/>
              <a:t>Η  απαιτούμενη  </a:t>
            </a:r>
            <a:r>
              <a:rPr lang="el-GR" altLang="el-GR" sz="2800" dirty="0">
                <a:solidFill>
                  <a:srgbClr val="FF0000"/>
                </a:solidFill>
              </a:rPr>
              <a:t>συγκέντρωση  </a:t>
            </a:r>
            <a:r>
              <a:rPr lang="en-US" altLang="el-GR" sz="2800" dirty="0">
                <a:solidFill>
                  <a:srgbClr val="FF0000"/>
                </a:solidFill>
              </a:rPr>
              <a:t>O</a:t>
            </a:r>
            <a:r>
              <a:rPr lang="el-GR" altLang="el-GR" sz="2800" baseline="-25000" dirty="0">
                <a:solidFill>
                  <a:srgbClr val="FF0000"/>
                </a:solidFill>
              </a:rPr>
              <a:t>2</a:t>
            </a:r>
            <a:r>
              <a:rPr lang="el-GR" altLang="el-GR" sz="2800" dirty="0">
                <a:solidFill>
                  <a:srgbClr val="FF0000"/>
                </a:solidFill>
              </a:rPr>
              <a:t>  για  </a:t>
            </a:r>
            <a:r>
              <a:rPr lang="el-GR" altLang="el-GR" sz="2800" dirty="0" smtClean="0">
                <a:solidFill>
                  <a:srgbClr val="FF0000"/>
                </a:solidFill>
              </a:rPr>
              <a:t>αναερόβια </a:t>
            </a:r>
            <a:r>
              <a:rPr lang="el-GR" altLang="el-GR" sz="2800" dirty="0">
                <a:solidFill>
                  <a:srgbClr val="FF0000"/>
                </a:solidFill>
              </a:rPr>
              <a:t>αναπνοή</a:t>
            </a:r>
            <a:r>
              <a:rPr lang="el-GR" altLang="el-GR" sz="2800" dirty="0"/>
              <a:t>  είναι  </a:t>
            </a:r>
            <a:r>
              <a:rPr lang="el-GR" altLang="el-GR" sz="2800" u="sng" dirty="0"/>
              <a:t>μεγαλύτερη  για  μεγαλύτερες  </a:t>
            </a:r>
            <a:r>
              <a:rPr lang="el-GR" altLang="el-GR" sz="2800" u="sng" dirty="0" smtClean="0"/>
              <a:t>θερμοκρασίες</a:t>
            </a:r>
            <a:r>
              <a:rPr lang="el-GR" altLang="el-GR" sz="2800" dirty="0" smtClean="0"/>
              <a:t>  </a:t>
            </a:r>
            <a:r>
              <a:rPr lang="el-GR" altLang="el-GR" sz="2800" dirty="0"/>
              <a:t>εξ  αιτίας  του  υψηλότερου  επιπέδου  αναπνοής.  </a:t>
            </a:r>
            <a:endParaRPr lang="el-GR" altLang="el-GR" sz="28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altLang="el-GR" sz="2800" dirty="0" smtClean="0"/>
              <a:t>Όσον  </a:t>
            </a:r>
            <a:r>
              <a:rPr lang="el-GR" altLang="el-GR" sz="2800" dirty="0"/>
              <a:t>αφορά  τον  χρόνο  έκθεσης  </a:t>
            </a:r>
            <a:r>
              <a:rPr lang="el-GR" altLang="el-GR" sz="2800" u="sng" dirty="0">
                <a:solidFill>
                  <a:srgbClr val="FF0000"/>
                </a:solidFill>
              </a:rPr>
              <a:t>χαμηλότερες  συγκεντρώσεις  </a:t>
            </a:r>
            <a:r>
              <a:rPr lang="en-US" altLang="el-GR" sz="2800" u="sng" dirty="0">
                <a:solidFill>
                  <a:srgbClr val="FF0000"/>
                </a:solidFill>
              </a:rPr>
              <a:t>O</a:t>
            </a:r>
            <a:r>
              <a:rPr lang="el-GR" altLang="el-GR" sz="2800" u="sng" baseline="-25000" dirty="0">
                <a:solidFill>
                  <a:srgbClr val="FF0000"/>
                </a:solidFill>
              </a:rPr>
              <a:t>2</a:t>
            </a:r>
            <a:r>
              <a:rPr lang="el-GR" altLang="el-GR" sz="2800" u="sng" dirty="0"/>
              <a:t>  είναι  ανεκτές  όταν  το  </a:t>
            </a:r>
            <a:r>
              <a:rPr lang="en-US" altLang="el-GR" sz="2800" u="sng" dirty="0"/>
              <a:t>CO</a:t>
            </a:r>
            <a:r>
              <a:rPr lang="el-GR" altLang="el-GR" sz="2800" u="sng" baseline="-25000" dirty="0"/>
              <a:t>2</a:t>
            </a:r>
            <a:r>
              <a:rPr lang="el-GR" altLang="el-GR" sz="2800" u="sng" dirty="0"/>
              <a:t>  απουσιάζει  ή  είναι  σε  πολύ  μικρή  </a:t>
            </a:r>
            <a:r>
              <a:rPr lang="el-GR" altLang="el-GR" sz="2800" u="sng" dirty="0" smtClean="0"/>
              <a:t>συγκέντρωση</a:t>
            </a:r>
            <a:r>
              <a:rPr lang="el-GR" altLang="el-GR" sz="2800" dirty="0" smtClean="0"/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l-GR" altLang="el-GR" sz="28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altLang="el-GR" sz="2800" dirty="0" smtClean="0"/>
              <a:t>Η  αναερόβιος  αναπνοή  συνήθως  </a:t>
            </a:r>
            <a:r>
              <a:rPr lang="el-GR" altLang="el-GR" sz="2800" u="sng" dirty="0" smtClean="0"/>
              <a:t>συνοδεύεται  από  παραγωγή  ανεπιθύμητων  μυρωδιών  και  γεύσεων.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l-GR" altLang="el-GR" sz="2800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742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el-GR" sz="4000" dirty="0"/>
              <a:t>Αναερόβια (απουσία 0</a:t>
            </a:r>
            <a:r>
              <a:rPr lang="el-GR" altLang="el-GR" sz="4000" baseline="-25000" dirty="0"/>
              <a:t>2</a:t>
            </a:r>
            <a:r>
              <a:rPr lang="el-GR" altLang="el-GR" sz="4000" dirty="0" smtClean="0"/>
              <a:t>) (4/4)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824536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altLang="el-GR" sz="2800" dirty="0"/>
              <a:t>Ενώ  η  προμήθεια  σε  </a:t>
            </a:r>
            <a:r>
              <a:rPr lang="en-US" altLang="el-GR" sz="2800" dirty="0"/>
              <a:t>O</a:t>
            </a:r>
            <a:r>
              <a:rPr lang="el-GR" altLang="el-GR" sz="2800" baseline="-25000" dirty="0"/>
              <a:t>2</a:t>
            </a:r>
            <a:r>
              <a:rPr lang="el-GR" altLang="el-GR" sz="2800" dirty="0"/>
              <a:t>  ή  η  απομάκρυνση  του  </a:t>
            </a:r>
            <a:r>
              <a:rPr lang="en-US" altLang="el-GR" sz="2800" dirty="0"/>
              <a:t>CO</a:t>
            </a:r>
            <a:r>
              <a:rPr lang="el-GR" altLang="el-GR" sz="2800" baseline="-25000" dirty="0"/>
              <a:t>2</a:t>
            </a:r>
            <a:r>
              <a:rPr lang="el-GR" altLang="el-GR" sz="2800" dirty="0"/>
              <a:t>  μπορεί  να  απαιτεί  ενίοτε προσοχή, </a:t>
            </a:r>
            <a:r>
              <a:rPr lang="el-GR" altLang="el-GR" sz="2800" dirty="0">
                <a:solidFill>
                  <a:srgbClr val="990099"/>
                </a:solidFill>
              </a:rPr>
              <a:t>εντούτοις  η  απομάκρυνση  της  θερμότητας  που  παράγεται  κατά  την  αναπνοή,  χρειάζεται  πάντοτε  στενή  παρακολούθηση</a:t>
            </a:r>
            <a:r>
              <a:rPr lang="el-GR" altLang="el-GR" sz="2800" dirty="0"/>
              <a:t>. 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l-GR" altLang="el-GR" sz="28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l-GR" altLang="el-GR" sz="2800" dirty="0" smtClean="0"/>
              <a:t>Επίσης </a:t>
            </a:r>
            <a:r>
              <a:rPr lang="el-GR" altLang="el-GR" sz="2800" dirty="0"/>
              <a:t>ένα  άλλο  σημείο  που  χρειάζεται  στενή  παρακολούθηση  είναι  η  </a:t>
            </a:r>
            <a:r>
              <a:rPr lang="el-GR" altLang="el-GR" sz="2800" u="sng" dirty="0"/>
              <a:t>απώλεια  νερού  μετά  τη  συγκομιδή.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820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6659562" y="5740400"/>
            <a:ext cx="164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/>
              <a:t>(στεαρικό οξύ)</a:t>
            </a:r>
          </a:p>
        </p:txBody>
      </p:sp>
      <p:graphicFrame>
        <p:nvGraphicFramePr>
          <p:cNvPr id="389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87128"/>
              </p:ext>
            </p:extLst>
          </p:nvPr>
        </p:nvGraphicFramePr>
        <p:xfrm>
          <a:off x="479283" y="5739874"/>
          <a:ext cx="5905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Εξίσωση" r:id="rId4" imgW="2336800" imgH="228600" progId="Equation.3">
                  <p:embed/>
                </p:oleObj>
              </mc:Choice>
              <mc:Fallback>
                <p:oleObj name="Εξίσωση" r:id="rId4" imgW="233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3" y="5739874"/>
                        <a:ext cx="59055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6659562" y="479815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/>
              <a:t>(</a:t>
            </a:r>
            <a:r>
              <a:rPr lang="el-GR" altLang="el-GR" sz="1800" dirty="0" err="1"/>
              <a:t>Μελεΐνη</a:t>
            </a:r>
            <a:r>
              <a:rPr lang="el-GR" altLang="el-GR" sz="1800" dirty="0"/>
              <a:t>)</a:t>
            </a:r>
          </a:p>
        </p:txBody>
      </p:sp>
      <p:graphicFrame>
        <p:nvGraphicFramePr>
          <p:cNvPr id="389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41386"/>
              </p:ext>
            </p:extLst>
          </p:nvPr>
        </p:nvGraphicFramePr>
        <p:xfrm>
          <a:off x="539552" y="4689441"/>
          <a:ext cx="53721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Εξίσωση" r:id="rId6" imgW="1955800" imgH="228600" progId="Equation.3">
                  <p:embed/>
                </p:oleObj>
              </mc:Choice>
              <mc:Fallback>
                <p:oleObj name="Εξίσωση" r:id="rId6" imgW="195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89441"/>
                        <a:ext cx="53721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5"/>
            <a:ext cx="8964488" cy="2952328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l-GR" altLang="el-GR" sz="2400" u="sng" dirty="0" smtClean="0"/>
              <a:t>που  έχουν  μεγάλα  αποθέματα  οργανικών  οξέων  ή  λιπαρών  οξέων</a:t>
            </a:r>
            <a:r>
              <a:rPr lang="el-GR" altLang="el-GR" sz="2400" dirty="0" smtClean="0"/>
              <a:t>  </a:t>
            </a:r>
          </a:p>
          <a:p>
            <a:pPr>
              <a:buFontTx/>
              <a:buNone/>
            </a:pPr>
            <a:r>
              <a:rPr lang="el-GR" altLang="el-GR" sz="2400" dirty="0" smtClean="0"/>
              <a:t>μπορεί  να  οξειδωθούν  αυτά  τα  υποστρώματα  αντί  της  γλυκόζης, </a:t>
            </a:r>
          </a:p>
          <a:p>
            <a:pPr>
              <a:buFontTx/>
              <a:buNone/>
            </a:pPr>
            <a:r>
              <a:rPr lang="el-GR" altLang="el-GR" sz="2400" dirty="0" smtClean="0"/>
              <a:t>με  αποτέλεσμα  να  μην  ισχύει  η  αναλογία  ένα  προς  ένα  μεταξύ  </a:t>
            </a:r>
          </a:p>
          <a:p>
            <a:pPr>
              <a:buFontTx/>
              <a:buNone/>
            </a:pPr>
            <a:r>
              <a:rPr lang="en-US" altLang="el-GR" sz="2400" dirty="0" smtClean="0"/>
              <a:t>O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 και  </a:t>
            </a:r>
            <a:r>
              <a:rPr lang="en-US" altLang="el-GR" sz="2400" dirty="0" smtClean="0"/>
              <a:t>CO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 και  κατά  συνέπεια  η  μέτρηση  εδώ  του  ενός  μόνο</a:t>
            </a:r>
          </a:p>
          <a:p>
            <a:pPr>
              <a:buFontTx/>
              <a:buNone/>
            </a:pPr>
            <a:r>
              <a:rPr lang="el-GR" altLang="el-GR" sz="2400" dirty="0" smtClean="0"/>
              <a:t>αερίου  (</a:t>
            </a:r>
            <a:r>
              <a:rPr lang="en-US" altLang="el-GR" sz="2400" dirty="0" smtClean="0"/>
              <a:t>O</a:t>
            </a:r>
            <a:r>
              <a:rPr lang="el-GR" altLang="el-GR" sz="2400" baseline="-25000" dirty="0" smtClean="0"/>
              <a:t>2 </a:t>
            </a:r>
            <a:r>
              <a:rPr lang="el-GR" altLang="el-GR" sz="2400" dirty="0" smtClean="0"/>
              <a:t> ή  </a:t>
            </a:r>
            <a:r>
              <a:rPr lang="en-US" altLang="el-GR" sz="2400" dirty="0" smtClean="0"/>
              <a:t>CO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)  να δημιουργεί  σοβαρό  πρόβλημα</a:t>
            </a:r>
            <a:endParaRPr lang="el-GR" altLang="el-GR" dirty="0"/>
          </a:p>
          <a:p>
            <a:pPr>
              <a:buFontTx/>
              <a:buNone/>
            </a:pPr>
            <a:r>
              <a:rPr lang="el-GR" altLang="el-GR" sz="2400" dirty="0" smtClean="0"/>
              <a:t>δηλαδή συμβαίνουν οι παρακάτω</a:t>
            </a:r>
            <a:r>
              <a:rPr lang="el-GR" altLang="el-GR" dirty="0" smtClean="0"/>
              <a:t> </a:t>
            </a:r>
            <a:r>
              <a:rPr lang="el-GR" altLang="el-GR" sz="2400" dirty="0" smtClean="0"/>
              <a:t>εξισώσεις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Όμως σε  πολλά  φρούτα  και  λαχανικά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83192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61874" cy="4594522"/>
          </a:xfrm>
        </p:spPr>
        <p:txBody>
          <a:bodyPr/>
          <a:lstStyle/>
          <a:p>
            <a:r>
              <a:rPr lang="el-GR" smtClean="0"/>
              <a:t>Διάκριση </a:t>
            </a:r>
            <a:r>
              <a:rPr lang="el-GR" dirty="0" smtClean="0"/>
              <a:t>φρούτων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1B1FF-85E3-46EB-9B76-1FFA31D4B974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  <p:graphicFrame>
        <p:nvGraphicFramePr>
          <p:cNvPr id="100552" name="Group 200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161936"/>
              </p:ext>
            </p:extLst>
          </p:nvPr>
        </p:nvGraphicFramePr>
        <p:xfrm>
          <a:off x="4273550" y="0"/>
          <a:ext cx="4871220" cy="6661456"/>
        </p:xfrm>
        <a:graphic>
          <a:graphicData uri="http://schemas.openxmlformats.org/drawingml/2006/table">
            <a:tbl>
              <a:tblPr firstRow="1"/>
              <a:tblGrid>
                <a:gridCol w="2435610"/>
                <a:gridCol w="2435610"/>
              </a:tblGrid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Κλιμακτήρια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φρούτα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Μη  κλιμακτήρια  φρούτα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Μήλο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Κεράσι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Βερίκοκο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Αγγούρι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Αβοκάντο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Σταφύλι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Λεμόνι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24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Κινέζικο  φραγκοστάφυλο</a:t>
                      </a:r>
                    </a:p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actinide  kinesis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Ανανάς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Σύκο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Μανδαρίνι (σατσούμα)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Μάνγκο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Φράουλα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Μοσχοπέπονο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Παπάγια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Φρούτο πάθους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Ροδάκινο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Αχλάδι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Δαμάσκηνο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Τομάτα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Καρπούζι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907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92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Από τι επηρεάζεται η αναπνοή</a:t>
            </a:r>
            <a:br>
              <a:rPr lang="el-GR" dirty="0"/>
            </a:br>
            <a:r>
              <a:rPr lang="en-US" dirty="0"/>
              <a:t>;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65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632129" cy="28315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l-GR" sz="4400" u="sng" dirty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l-GR" sz="4000" dirty="0"/>
              <a:t>(2πλασιάζεται για κάθε 10</a:t>
            </a:r>
            <a:r>
              <a:rPr lang="el-GR" sz="4000" baseline="30000" dirty="0"/>
              <a:t>0</a:t>
            </a:r>
            <a:r>
              <a:rPr lang="en-US" sz="4000" dirty="0"/>
              <a:t>C</a:t>
            </a:r>
            <a:r>
              <a:rPr lang="el-GR" sz="4000" dirty="0"/>
              <a:t> αύξηση θερμοκρασίας)</a:t>
            </a:r>
            <a:endParaRPr lang="en-US" sz="40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l-GR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1. Θερμοκρασία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219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835150" y="2781300"/>
            <a:ext cx="5832475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altLang="el-GR" dirty="0">
                <a:solidFill>
                  <a:schemeClr val="bg1"/>
                </a:solidFill>
              </a:rPr>
              <a:t>Παρατηρείται </a:t>
            </a:r>
            <a:br>
              <a:rPr lang="el-GR" altLang="el-GR" dirty="0">
                <a:solidFill>
                  <a:schemeClr val="bg1"/>
                </a:solidFill>
              </a:rPr>
            </a:br>
            <a:r>
              <a:rPr lang="el-GR" altLang="el-GR" dirty="0">
                <a:solidFill>
                  <a:schemeClr val="bg1"/>
                </a:solidFill>
              </a:rPr>
              <a:t>αυξημένη  αναπνευστική  δραστηριότητα  </a:t>
            </a:r>
            <a:r>
              <a:rPr lang="el-GR" altLang="el-GR" dirty="0" smtClean="0">
                <a:solidFill>
                  <a:schemeClr val="bg1"/>
                </a:solidFill>
              </a:rPr>
              <a:t>τραυματισμένων ιστών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Πληγές (1/3)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43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280920" cy="525688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3000" dirty="0" smtClean="0"/>
              <a:t>Παρατηρείται αρχικά ένα  μέγιστο, </a:t>
            </a:r>
          </a:p>
          <a:p>
            <a:pPr algn="ctr" eaLnBrk="1" hangingPunct="1">
              <a:buFontTx/>
              <a:buNone/>
            </a:pPr>
            <a:r>
              <a:rPr lang="el-GR" altLang="el-GR" sz="3000" dirty="0" smtClean="0"/>
              <a:t> </a:t>
            </a:r>
            <a:r>
              <a:rPr lang="el-GR" altLang="el-GR" sz="3000" u="sng" dirty="0" smtClean="0"/>
              <a:t>το  οποίο  γενικά  πετυχαίνεται  μέσα  σε  μια  ή  δύο  ημέρες,</a:t>
            </a:r>
            <a:r>
              <a:rPr lang="el-GR" altLang="el-GR" sz="3000" dirty="0" smtClean="0"/>
              <a:t>  </a:t>
            </a:r>
          </a:p>
          <a:p>
            <a:pPr algn="ctr" eaLnBrk="1" hangingPunct="1">
              <a:buFontTx/>
              <a:buNone/>
            </a:pPr>
            <a:r>
              <a:rPr lang="el-GR" altLang="el-GR" sz="3000" dirty="0" smtClean="0"/>
              <a:t>μετά  το  οποίο ακολουθεί  </a:t>
            </a:r>
          </a:p>
          <a:p>
            <a:pPr algn="ctr" eaLnBrk="1" hangingPunct="1">
              <a:buFontTx/>
              <a:buNone/>
            </a:pPr>
            <a:r>
              <a:rPr lang="el-GR" altLang="el-GR" sz="3000" dirty="0" smtClean="0"/>
              <a:t>μια  </a:t>
            </a:r>
            <a:r>
              <a:rPr lang="el-GR" altLang="el-GR" sz="3000" dirty="0" smtClean="0">
                <a:solidFill>
                  <a:srgbClr val="FF0000"/>
                </a:solidFill>
              </a:rPr>
              <a:t>βαθμιαία  ελάττωση  </a:t>
            </a:r>
            <a:r>
              <a:rPr lang="el-GR" altLang="el-GR" sz="3000" dirty="0" smtClean="0"/>
              <a:t>του  ρυθμού  αναπνοής  </a:t>
            </a:r>
          </a:p>
          <a:p>
            <a:pPr algn="ctr" eaLnBrk="1" hangingPunct="1">
              <a:buFontTx/>
              <a:buNone/>
            </a:pPr>
            <a:r>
              <a:rPr lang="el-GR" altLang="el-GR" sz="3000" dirty="0" smtClean="0"/>
              <a:t>μέχρι  να  αποκατασταθεί,  </a:t>
            </a:r>
            <a:r>
              <a:rPr lang="el-GR" altLang="el-GR" sz="3000" u="sng" dirty="0" smtClean="0"/>
              <a:t>κατά  προσέγγιση, </a:t>
            </a:r>
          </a:p>
          <a:p>
            <a:pPr algn="ctr" eaLnBrk="1" hangingPunct="1">
              <a:buFontTx/>
              <a:buNone/>
            </a:pPr>
            <a:r>
              <a:rPr lang="el-GR" altLang="el-GR" sz="3000" u="sng" dirty="0" smtClean="0"/>
              <a:t> ο  ρυθμός  που  επικρατούσε  στους  μη  κακοποιημένους  ιστούς</a:t>
            </a:r>
            <a:r>
              <a:rPr lang="el-GR" altLang="el-GR" sz="30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Πληγές (2/3)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91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Η Αναπνοή, προκαλεί: </a:t>
            </a:r>
            <a:br>
              <a:rPr lang="el-GR" altLang="el-GR" b="1" dirty="0"/>
            </a:br>
            <a:endParaRPr lang="el-GR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l-GR" dirty="0" smtClean="0"/>
              <a:t>α</a:t>
            </a:r>
            <a:r>
              <a:rPr lang="el-GR" altLang="el-GR" dirty="0"/>
              <a:t>) εξάντληση αποθησαυριστικών ουσιών,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l-GR" dirty="0"/>
              <a:t>β) μειωμένη θρεπτική αξία για τον καταναλωτή,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l-GR" dirty="0"/>
              <a:t>γ) απώλεια ποιότητας σε γεύση και κυρίως σε γλυκύτητα ,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l-GR" dirty="0"/>
              <a:t>δ) απώλεια σε φαγώσιμο ξηρό βάρος.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04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00808"/>
            <a:ext cx="7416823" cy="482453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l-GR" altLang="el-GR" sz="3600" dirty="0" smtClean="0"/>
          </a:p>
          <a:p>
            <a:pPr eaLnBrk="1" hangingPunct="1">
              <a:buFontTx/>
              <a:buNone/>
            </a:pPr>
            <a:r>
              <a:rPr lang="el-GR" altLang="el-GR" sz="3600" dirty="0" smtClean="0"/>
              <a:t>Αν,  για  παράδειγμα,  ένας  κόνδυλος  πατάτας  κοπεί  στη  μέση,  </a:t>
            </a:r>
          </a:p>
          <a:p>
            <a:pPr eaLnBrk="1" hangingPunct="1">
              <a:buFontTx/>
              <a:buNone/>
            </a:pPr>
            <a:r>
              <a:rPr lang="el-GR" altLang="el-GR" sz="3600" dirty="0" smtClean="0"/>
              <a:t>η  απώλεια  CO</a:t>
            </a:r>
            <a:r>
              <a:rPr lang="el-GR" altLang="el-GR" sz="3600" baseline="-25000" dirty="0" smtClean="0"/>
              <a:t>2</a:t>
            </a:r>
            <a:r>
              <a:rPr lang="el-GR" altLang="el-GR" sz="3600" dirty="0" smtClean="0"/>
              <a:t>  από  τα  δύο  κομμένα τμήματα του καρπού θα  είναι  πολύ μεγαλύτερη  από  ότι  στον  άθικτο  κόνδυλο.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</a:t>
            </a:r>
            <a:r>
              <a:rPr lang="el-GR" dirty="0" smtClean="0"/>
              <a:t>. Πληγές (3/3)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3869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9248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F0000"/>
                </a:solidFill>
              </a:rPr>
              <a:t>Η  μηχανική  ζημιά  σε  έναν  ιστό</a:t>
            </a:r>
            <a:r>
              <a:rPr lang="en-US" altLang="el-GR" smtClean="0">
                <a:solidFill>
                  <a:srgbClr val="FF0000"/>
                </a:solidFill>
              </a:rPr>
              <a:t>:</a:t>
            </a: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1973263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 smtClean="0"/>
              <a:t>Προκαλεί σε </a:t>
            </a:r>
            <a:r>
              <a:rPr lang="el-GR" altLang="el-GR" sz="2000" b="1" dirty="0" smtClean="0">
                <a:solidFill>
                  <a:schemeClr val="bg1">
                    <a:lumMod val="95000"/>
                  </a:schemeClr>
                </a:solidFill>
              </a:rPr>
              <a:t>κάποιες</a:t>
            </a:r>
            <a:r>
              <a:rPr lang="el-GR" altLang="el-GR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altLang="el-GR" sz="2000" dirty="0" smtClean="0"/>
              <a:t>περιπτώσεις </a:t>
            </a:r>
            <a:r>
              <a:rPr lang="el-GR" altLang="el-GR" sz="2000" b="1" dirty="0" smtClean="0">
                <a:solidFill>
                  <a:schemeClr val="bg1">
                    <a:lumMod val="95000"/>
                  </a:schemeClr>
                </a:solidFill>
              </a:rPr>
              <a:t>πολλαπλάσια αύξηση στην αναπνοή</a:t>
            </a:r>
            <a:r>
              <a:rPr lang="el-GR" altLang="el-GR" sz="2000" dirty="0" smtClean="0"/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 smtClean="0"/>
              <a:t>π.χ. στα  καρότα έχουν λόγω τραυματισμού αναφερθεί αυξήσεις,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 smtClean="0"/>
              <a:t>5άσιες του αρχικού  ρυθμού  αναπνοής,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 smtClean="0"/>
              <a:t>ενώ ο  μωλωπισμός  των  μήλων δεν φαίνεται  να  έχει  τόσο μεγάλη   επίδραση.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452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403648" y="2781300"/>
            <a:ext cx="7056784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chemeClr val="bg1"/>
                </a:solidFill>
              </a:rPr>
              <a:t>Οι τιμές της αναπνοής των οπωροκηπευτικών στην ίδια θερμοκρασία, ποικίλλουν αξιοσημείωτα.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Ηλικία (1/2)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982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8457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l-GR" altLang="el-GR" kern="0" dirty="0"/>
              <a:t>Οι τιμές της αναπνοής των οπωροκηπευτικών στην ίδια θερμοκρασία, ποικίλλουν αξιοσημείωτα. </a:t>
            </a:r>
            <a:endParaRPr lang="en-US" altLang="el-GR" kern="0" dirty="0"/>
          </a:p>
          <a:p>
            <a:pPr algn="ctr">
              <a:lnSpc>
                <a:spcPct val="90000"/>
              </a:lnSpc>
              <a:buNone/>
              <a:defRPr/>
            </a:pPr>
            <a:endParaRPr lang="el-GR" altLang="el-GR" kern="0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l-GR" altLang="el-GR" kern="0" dirty="0"/>
              <a:t> Οι </a:t>
            </a:r>
            <a:r>
              <a:rPr lang="el-GR" altLang="el-GR" kern="0" dirty="0">
                <a:solidFill>
                  <a:srgbClr val="FF0000"/>
                </a:solidFill>
              </a:rPr>
              <a:t>υψηλές</a:t>
            </a:r>
            <a:r>
              <a:rPr lang="el-GR" altLang="el-GR" kern="0" dirty="0"/>
              <a:t> τιμές είναι χαρακτηριστικό των νέων ιστών (σπαράγγια, γλυκός αραβόσιτος, μπρόκολα, άωρα φρούτα και πράσινα μπιζέλια).  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l-GR" altLang="el-GR" kern="0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l-GR" altLang="el-GR" kern="0" dirty="0"/>
              <a:t>Οι </a:t>
            </a:r>
            <a:r>
              <a:rPr lang="el-GR" altLang="el-GR" kern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χαμηλές </a:t>
            </a:r>
            <a:r>
              <a:rPr lang="el-GR" altLang="el-GR" kern="0" dirty="0"/>
              <a:t>τιμές αναπνοής, συναντιούνται στα ώριμα φρούτα και στα όργανα αποθήκευσης όπως οι ρίζες, οι βολβοί και οι κόνδυλοι (πατάτες, κρεμμύδια και τεύτλα). Στους σπόρους η αναπνοή είναι ελάχιστη. 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l-GR" altLang="el-GR" kern="0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l-GR" altLang="el-GR" kern="0" dirty="0">
                <a:solidFill>
                  <a:srgbClr val="33CC33"/>
                </a:solidFill>
              </a:rPr>
              <a:t>Ενδιάμεσες</a:t>
            </a:r>
            <a:r>
              <a:rPr lang="el-GR" altLang="el-GR" kern="0" dirty="0"/>
              <a:t> τιμές παρουσιάζουν ορισμένα φυλλώδη λαχανικά.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3. Ηλικία (2/2)</a:t>
            </a: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18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4. </a:t>
            </a:r>
            <a:r>
              <a:rPr lang="el-GR" dirty="0" err="1" smtClean="0"/>
              <a:t>Μετασυλλεκτική</a:t>
            </a:r>
            <a:r>
              <a:rPr lang="el-GR" dirty="0" smtClean="0"/>
              <a:t> μεταχείριση (1/3)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l-GR" altLang="el-GR" dirty="0"/>
              <a:t>1. Η  αφαίρεση  του  λοβού  των  σπόρων  των  ψυχανθών  προξενεί  μια  </a:t>
            </a:r>
            <a:r>
              <a:rPr lang="el-GR" altLang="el-GR" u="sng" dirty="0"/>
              <a:t>ουσιαστική  αύξηση  του  ρυθμού  αναπνοής  </a:t>
            </a:r>
          </a:p>
          <a:p>
            <a:pPr algn="ctr">
              <a:lnSpc>
                <a:spcPct val="80000"/>
              </a:lnSpc>
              <a:buNone/>
            </a:pPr>
            <a:endParaRPr lang="el-GR" altLang="el-GR" dirty="0"/>
          </a:p>
          <a:p>
            <a:pPr algn="ctr">
              <a:lnSpc>
                <a:spcPct val="80000"/>
              </a:lnSpc>
              <a:buNone/>
            </a:pPr>
            <a:r>
              <a:rPr lang="el-GR" altLang="el-GR" dirty="0"/>
              <a:t>(αποτέλεσμα  της  απομάκρυνσης  των  μπιζελιών  ή  φασολιών  από  την  ατμόσφαιρα  του  λοβού  η  οποία  συσσωρεύει </a:t>
            </a:r>
            <a:r>
              <a:rPr lang="en-US" altLang="el-GR" dirty="0"/>
              <a:t>CO</a:t>
            </a:r>
            <a:r>
              <a:rPr lang="el-GR" altLang="el-GR" baseline="-25000" dirty="0"/>
              <a:t>2</a:t>
            </a:r>
            <a:r>
              <a:rPr lang="el-GR" altLang="el-GR" dirty="0"/>
              <a:t> ιδίως  τη  νύκτα).  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246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l-GR" altLang="el-GR" kern="0" dirty="0"/>
              <a:t>2. Αποθηκευτικά  όργανα  όπως  </a:t>
            </a:r>
          </a:p>
          <a:p>
            <a:pPr algn="ctr">
              <a:buNone/>
              <a:defRPr/>
            </a:pPr>
            <a:r>
              <a:rPr lang="el-GR" altLang="el-GR" b="1" kern="0" dirty="0">
                <a:solidFill>
                  <a:srgbClr val="FF0000"/>
                </a:solidFill>
              </a:rPr>
              <a:t>κόνδυλοι,  σαρκώδεις  ρίζες  και  βολβοί</a:t>
            </a:r>
            <a:r>
              <a:rPr lang="el-GR" altLang="el-GR" kern="0" dirty="0"/>
              <a:t> </a:t>
            </a:r>
          </a:p>
          <a:p>
            <a:pPr algn="ctr">
              <a:buNone/>
              <a:defRPr/>
            </a:pPr>
            <a:r>
              <a:rPr lang="el-GR" altLang="el-GR" kern="0" dirty="0"/>
              <a:t> αν  αποθηκευτούν </a:t>
            </a:r>
          </a:p>
          <a:p>
            <a:pPr algn="ctr">
              <a:buNone/>
              <a:defRPr/>
            </a:pPr>
            <a:r>
              <a:rPr lang="el-GR" altLang="el-GR" kern="0" dirty="0"/>
              <a:t> κάτω  από  συνθήκες  που  επιτρέπουν  </a:t>
            </a:r>
            <a:r>
              <a:rPr lang="el-GR" altLang="el-GR" u="sng" kern="0" dirty="0"/>
              <a:t>τη  βλάστηση</a:t>
            </a:r>
            <a:r>
              <a:rPr lang="el-GR" altLang="el-GR" kern="0" dirty="0"/>
              <a:t>,  δείχνουν  μια αύξηση  στην  αναπνευστική  </a:t>
            </a:r>
            <a:r>
              <a:rPr lang="el-GR" altLang="el-GR" kern="0" dirty="0" smtClean="0"/>
              <a:t>δραστηριότητα.</a:t>
            </a:r>
            <a:endParaRPr lang="el-GR" altLang="el-GR" kern="0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</a:t>
            </a:r>
            <a:r>
              <a:rPr lang="el-GR" dirty="0" err="1"/>
              <a:t>Μετασυλλεκτική</a:t>
            </a:r>
            <a:r>
              <a:rPr lang="el-GR" dirty="0"/>
              <a:t> μεταχείριση </a:t>
            </a:r>
            <a:r>
              <a:rPr lang="el-GR" dirty="0" smtClean="0"/>
              <a:t>(2/3)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518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3" y="980728"/>
            <a:ext cx="8363148" cy="521369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altLang="el-GR" kern="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l-GR" altLang="el-GR" dirty="0" smtClean="0"/>
              <a:t>Πολλά φρούτα, όπως:</a:t>
            </a:r>
            <a:endParaRPr lang="el-GR" altLang="el-GR" kern="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-αβοκάντο, ροδάκινα, μπανάνες, μήλα, τομάτες- παρουσιάζουν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>
                <a:solidFill>
                  <a:srgbClr val="FF0000"/>
                </a:solidFill>
              </a:rPr>
              <a:t>μία χαρακτηριστική ύψιστη τιμή αναπνοής,</a:t>
            </a:r>
            <a:r>
              <a:rPr lang="el-GR" altLang="el-GR" kern="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κατά τη διάρκεια του σταδίου ωρίμανσης.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Η ύψιστη αναπνοή καλείται </a:t>
            </a:r>
            <a:r>
              <a:rPr lang="el-GR" altLang="el-GR" u="sng" kern="0" dirty="0" smtClean="0"/>
              <a:t>κρίσιμη</a:t>
            </a:r>
            <a:r>
              <a:rPr lang="el-GR" altLang="el-GR" kern="0" dirty="0" smtClean="0"/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altLang="el-GR" kern="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 Άλλα φρούτα όπως,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-αγγούρια, εσπεριδοειδή, πεπόνια και φράουλες-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altLang="el-GR" kern="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δεν παρουσιάζουν ένα κρίσιμο μέγιστο αναπνοής.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altLang="el-GR" kern="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kern="0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4. Μετασυλλεκτική μεταχείριση (3/3)</a:t>
            </a:r>
            <a:br>
              <a:rPr lang="el-GR" smtClean="0"/>
            </a:b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9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988839"/>
            <a:ext cx="8784976" cy="446449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3200" kern="0" dirty="0" smtClean="0"/>
              <a:t>Η γνώση των προτύπων τιμών αναπνοής των ποικιλιών κάθε προϊόντος κατά την περίοδο αποθήκευσης.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3200" kern="0" dirty="0" smtClean="0">
                <a:solidFill>
                  <a:srgbClr val="FF0000"/>
                </a:solidFill>
              </a:rPr>
              <a:t>Όταν σχεδιάζονται τα συστήματα συσκευασίας, αποθήκευσης και διανομής για φρέσκα προϊόντα</a:t>
            </a:r>
            <a:r>
              <a:rPr lang="el-GR" altLang="el-GR" sz="3200" kern="0" dirty="0" smtClean="0"/>
              <a:t> </a:t>
            </a:r>
            <a:r>
              <a:rPr lang="el-GR" altLang="el-GR" sz="3200" u="sng" kern="0" dirty="0" smtClean="0"/>
              <a:t>δίνεται μεγάλη σημασία</a:t>
            </a:r>
            <a:r>
              <a:rPr lang="el-GR" altLang="el-GR" sz="3200" kern="0" dirty="0" smtClean="0"/>
              <a:t> 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3200" kern="0" dirty="0" smtClean="0"/>
              <a:t>στην απομάκρυνση της θερμότητας που παράγεται κατά την αναπνοή</a:t>
            </a:r>
            <a:r>
              <a:rPr lang="en-US" altLang="el-GR" sz="3200" kern="0" dirty="0" smtClean="0"/>
              <a:t> </a:t>
            </a:r>
            <a:r>
              <a:rPr lang="el-GR" altLang="el-GR" sz="3200" kern="0" dirty="0" smtClean="0"/>
              <a:t>(με αερισμό, ψύξη, </a:t>
            </a:r>
            <a:r>
              <a:rPr lang="el-GR" altLang="el-GR" sz="3200" kern="0" dirty="0" err="1" smtClean="0"/>
              <a:t>υδρόψυξη</a:t>
            </a:r>
            <a:r>
              <a:rPr lang="el-GR" altLang="el-GR" sz="3200" kern="0" dirty="0" smtClean="0"/>
              <a:t> ή τεμαχισμένο πάγου) </a:t>
            </a:r>
            <a:r>
              <a:rPr lang="en-US" altLang="el-GR" sz="3200" kern="0" dirty="0" smtClean="0"/>
              <a:t>.</a:t>
            </a:r>
            <a:endParaRPr lang="el-GR" altLang="el-GR" sz="3200" kern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Ποιο είναι το κλειδί για τον κατάλληλο σχεδιασμό των συστημάτων αερισμού και ψύξης;</a:t>
            </a:r>
            <a:br>
              <a:rPr lang="el-GR" dirty="0" smtClean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2" descr="Λογότυπο Επιχειρησιακού Προγράμματος Εκπαίδευση και Δια βίου Μάθηση. ">
            <a:hlinkClick r:id="rId3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5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</a:t>
            </a:fld>
            <a:endParaRPr lang="el-GR"/>
          </a:p>
        </p:txBody>
      </p:sp>
      <p:grpSp>
        <p:nvGrpSpPr>
          <p:cNvPr id="5" name="Group 4" descr="Χημική εξίσωση οξείδωσης της γλυκόζης με την βοήθεια της ηλιακής ενέργειας."/>
          <p:cNvGrpSpPr/>
          <p:nvPr/>
        </p:nvGrpSpPr>
        <p:grpSpPr>
          <a:xfrm>
            <a:off x="1837531" y="3478771"/>
            <a:ext cx="5761038" cy="922337"/>
            <a:chOff x="1837531" y="3478771"/>
            <a:chExt cx="5761038" cy="922337"/>
          </a:xfrm>
        </p:grpSpPr>
        <p:sp>
          <p:nvSpPr>
            <p:cNvPr id="6150" name="Ορθογώνιο 12" descr="Χημική εξίσωση οξείδωσης της γλυκόζης με την βοήθεια της ηλιακής ενέργειας."/>
            <p:cNvSpPr>
              <a:spLocks noChangeArrowheads="1"/>
            </p:cNvSpPr>
            <p:nvPr/>
          </p:nvSpPr>
          <p:spPr bwMode="auto">
            <a:xfrm>
              <a:off x="1837531" y="3478771"/>
              <a:ext cx="5761038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altLang="el-GR" sz="1800" dirty="0" err="1" smtClean="0">
                  <a:latin typeface="Times New Roman" pitchFamily="18" charset="0"/>
                  <a:cs typeface="Times New Roman" pitchFamily="18" charset="0"/>
                </a:rPr>
                <a:t>Χλωροπλάστες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6 CO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 + 12 H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O                      C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 + 6 O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l-GR" altLang="el-GR" sz="1800" baseline="-24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b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l-GR" altLang="el-GR" sz="1800" dirty="0" smtClean="0">
                  <a:latin typeface="Times New Roman" pitchFamily="18" charset="0"/>
                  <a:cs typeface="Times New Roman" pitchFamily="18" charset="0"/>
                </a:rPr>
                <a:t>   Ηλιακή ενέργεια</a:t>
              </a:r>
              <a:endParaRPr lang="el-GR" altLang="el-GR" sz="1800" dirty="0"/>
            </a:p>
          </p:txBody>
        </p:sp>
        <p:sp>
          <p:nvSpPr>
            <p:cNvPr id="14" name="Δεξιό βέλος 13" descr="[DECORATIVE]"/>
            <p:cNvSpPr/>
            <p:nvPr/>
          </p:nvSpPr>
          <p:spPr>
            <a:xfrm>
              <a:off x="3707904" y="3786997"/>
              <a:ext cx="793750" cy="288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l-GR" altLang="el-GR" sz="2800" dirty="0"/>
              <a:t>Χρησιμοποίηση της ενέργειας που παράχθηκε κατά τη φωτοσύνθεση στο </a:t>
            </a:r>
            <a:r>
              <a:rPr lang="el-GR" altLang="el-GR" sz="2800" dirty="0">
                <a:solidFill>
                  <a:srgbClr val="FF3300"/>
                </a:solidFill>
              </a:rPr>
              <a:t>φυτό, με οξείδωση της γλυκόζης ή άλλων πολυσακχαριτών</a:t>
            </a:r>
            <a:r>
              <a:rPr lang="el-GR" altLang="el-GR" sz="2800" dirty="0"/>
              <a:t> καθώς και σύνθεση άλλων ουσιών.  </a:t>
            </a:r>
          </a:p>
          <a:p>
            <a:pPr marL="0">
              <a:spcBef>
                <a:spcPts val="0"/>
              </a:spcBef>
            </a:pPr>
            <a:endParaRPr lang="el-GR" altLang="el-GR" sz="2800" dirty="0"/>
          </a:p>
          <a:p>
            <a:pPr marL="0">
              <a:spcBef>
                <a:spcPts val="0"/>
              </a:spcBef>
            </a:pPr>
            <a:endParaRPr lang="el-GR" altLang="el-GR" sz="2800" dirty="0"/>
          </a:p>
          <a:p>
            <a:pPr marL="0">
              <a:spcBef>
                <a:spcPts val="0"/>
              </a:spcBef>
            </a:pPr>
            <a:endParaRPr lang="el-GR" altLang="el-GR" sz="2800" dirty="0"/>
          </a:p>
          <a:p>
            <a:pPr marL="0">
              <a:spcBef>
                <a:spcPts val="0"/>
              </a:spcBef>
            </a:pPr>
            <a:r>
              <a:rPr lang="el-GR" altLang="el-GR" sz="2800" dirty="0"/>
              <a:t>Κέντρο της αναπνοής τα μιτοχόνδρια και όργανο της αναπνοής όλα τα ζώντα κύτταρα.</a:t>
            </a:r>
          </a:p>
          <a:p>
            <a:pPr marL="0">
              <a:spcBef>
                <a:spcPts val="0"/>
              </a:spcBef>
            </a:pPr>
            <a:endParaRPr lang="el-GR" altLang="el-GR" sz="2800" dirty="0"/>
          </a:p>
          <a:p>
            <a:pPr marL="0">
              <a:spcBef>
                <a:spcPts val="0"/>
              </a:spcBef>
            </a:pPr>
            <a:endParaRPr lang="en-US" altLang="el-GR" sz="2800" dirty="0"/>
          </a:p>
          <a:p>
            <a:pPr marL="0">
              <a:spcBef>
                <a:spcPts val="0"/>
              </a:spcBef>
            </a:pPr>
            <a:endParaRPr lang="en-US" alt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Φωτοσύνθεσης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r">
              <a:buNone/>
            </a:pPr>
            <a:r>
              <a:rPr lang="el-GR" altLang="el-GR" dirty="0" smtClean="0"/>
              <a:t>(Ενέργεια = 686 </a:t>
            </a:r>
            <a:r>
              <a:rPr lang="el-GR" altLang="el-GR" dirty="0" err="1" smtClean="0"/>
              <a:t>Kcal</a:t>
            </a:r>
            <a:r>
              <a:rPr lang="el-GR" altLang="el-GR" dirty="0" smtClean="0"/>
              <a:t>)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</a:t>
            </a:fld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59957"/>
              </p:ext>
            </p:extLst>
          </p:nvPr>
        </p:nvGraphicFramePr>
        <p:xfrm>
          <a:off x="1042988" y="2420938"/>
          <a:ext cx="65516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Εξίσωση" r:id="rId4" imgW="2844800" imgH="228600" progId="Equation.3">
                  <p:embed/>
                </p:oleObj>
              </mc:Choice>
              <mc:Fallback>
                <p:oleObj name="Εξίσωση" r:id="rId4" imgW="2844800" imgH="228600" progId="Equation.3">
                  <p:embed/>
                  <p:pic>
                    <p:nvPicPr>
                      <p:cNvPr id="0" name="Αντικείμενο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655161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Ποια η χημική εξίσωση της αναπνοής</a:t>
            </a:r>
            <a:r>
              <a:rPr lang="en-US" altLang="el-GR" dirty="0" smtClean="0"/>
              <a:t>;</a:t>
            </a:r>
            <a:endParaRPr lang="el-GR" altLang="el-GR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5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altLang="el-GR" dirty="0"/>
              <a:t>Πόσα τα προϊόντα της αναπνοής?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49419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2663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143250" lvl="6" indent="-514350">
              <a:buAutoNum type="arabicPeriod"/>
            </a:pPr>
            <a:r>
              <a:rPr lang="el-GR" altLang="el-GR" sz="3600" dirty="0" smtClean="0"/>
              <a:t>νερό, </a:t>
            </a:r>
            <a:endParaRPr lang="en-US" altLang="el-GR" sz="3600" dirty="0" smtClean="0"/>
          </a:p>
          <a:p>
            <a:pPr marL="3086100" lvl="6" indent="-457200">
              <a:buFontTx/>
              <a:buAutoNum type="arabicPeriod"/>
            </a:pPr>
            <a:r>
              <a:rPr lang="el-GR" altLang="el-GR" sz="3600" dirty="0" smtClean="0"/>
              <a:t>διοξείδιο </a:t>
            </a:r>
            <a:r>
              <a:rPr lang="el-GR" altLang="el-GR" sz="3600" dirty="0"/>
              <a:t>του άνθρακα και </a:t>
            </a:r>
            <a:endParaRPr lang="en-US" altLang="el-GR" sz="3600" dirty="0" smtClean="0"/>
          </a:p>
          <a:p>
            <a:pPr marL="3086100" lvl="6" indent="-457200">
              <a:buFontTx/>
              <a:buAutoNum type="arabicPeriod"/>
            </a:pPr>
            <a:r>
              <a:rPr lang="el-GR" altLang="el-GR" sz="3600" dirty="0" smtClean="0"/>
              <a:t>θερμότητα. </a:t>
            </a:r>
          </a:p>
          <a:p>
            <a:pPr marL="457200" indent="-457200" algn="ctr" eaLnBrk="1" hangingPunct="1">
              <a:buFontTx/>
              <a:buNone/>
            </a:pPr>
            <a:endParaRPr lang="en-US" altLang="el-GR" dirty="0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15616" y="2493963"/>
            <a:ext cx="1584325" cy="720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CD3B2"/>
          </a:solidFill>
        </p:spPr>
        <p:txBody>
          <a:bodyPr/>
          <a:lstStyle/>
          <a:p>
            <a:pPr eaLnBrk="1" hangingPunct="1"/>
            <a:r>
              <a:rPr lang="el-GR" altLang="el-GR" dirty="0" smtClean="0"/>
              <a:t>Προϊόντα της αναπνοής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7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altLang="el-GR" dirty="0" smtClean="0"/>
              <a:t>Ποιοι παράγοντες επηρεάζουν την αναπνοή?</a:t>
            </a:r>
          </a:p>
        </p:txBody>
      </p:sp>
    </p:spTree>
    <p:extLst>
      <p:ext uri="{BB962C8B-B14F-4D97-AF65-F5344CB8AC3E}">
        <p14:creationId xmlns:p14="http://schemas.microsoft.com/office/powerpoint/2010/main" val="1056777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5/3/2016 3:26:57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6,4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4,4,5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6,3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2,34820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6628,3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2,11,7,3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C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38920,38918,38919,38916,38914,4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7,3,2,9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3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3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3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5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6,3,2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075,307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099,409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4,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5,7170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8195,10244,10242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14340,14338,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2,3,5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B274056-DC9D-4D76-B4BD-8E41281D721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1957</Words>
  <Application>Microsoft Office PowerPoint</Application>
  <PresentationFormat>On-screen Show (4:3)</PresentationFormat>
  <Paragraphs>337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Θέμα του Office</vt:lpstr>
      <vt:lpstr>Εξίσωση</vt:lpstr>
      <vt:lpstr>Μετασυλλεκτικοί Χειρισμοί Γεωργικών Προϊόντων</vt:lpstr>
      <vt:lpstr>Άδειες χρήσης </vt:lpstr>
      <vt:lpstr>Χρηματοδότηση </vt:lpstr>
      <vt:lpstr>Η Αναπνοή, προκαλεί:  </vt:lpstr>
      <vt:lpstr>Ενέργεια Φωτοσύνθεσης</vt:lpstr>
      <vt:lpstr>Ποια η χημική εξίσωση της αναπνοής;</vt:lpstr>
      <vt:lpstr>Πόσα τα προϊόντα της αναπνοής?</vt:lpstr>
      <vt:lpstr>Προϊόντα της αναπνοής</vt:lpstr>
      <vt:lpstr>Ποιοι παράγοντες επηρεάζουν την αναπνοή?</vt:lpstr>
      <vt:lpstr>Παράγοντες που επηρεάζουν την αναπνοή (1/2)</vt:lpstr>
      <vt:lpstr>Παράγοντες που επηρεάζουν την αναπνοή (2/2)</vt:lpstr>
      <vt:lpstr>Πως μετριέται η αναπνοή; (δηλ. η ένταση της) </vt:lpstr>
      <vt:lpstr>Μέτρηση Αναπνοής</vt:lpstr>
      <vt:lpstr>ΣΩΣΤΟΣ ΤΡΟΠΟΣ ΜΕΤΡΗΣΗΣ της έντασης  (ρυθμού)  της  αναπνοής</vt:lpstr>
      <vt:lpstr>Ερώτηση 1: </vt:lpstr>
      <vt:lpstr>Ερώτηση 2:</vt:lpstr>
      <vt:lpstr>Ποια τα είδη της αναπνοής?</vt:lpstr>
      <vt:lpstr>1. Αναπνοή Μεγάλης ή μικρής έντασης  (αναπνέουν πολύ ή λίγο)  </vt:lpstr>
      <vt:lpstr>Η  ένταση  της  αναπνοής,  για  συγκεκριμένο  είδος  και  ποικιλία,  εξαρτάται από:</vt:lpstr>
      <vt:lpstr>Η  ένταση  αναπνοής  του  προϊόντος  είναι</vt:lpstr>
      <vt:lpstr>Ρυθμός αναπνοής σε φρούτα και λαχανικά.</vt:lpstr>
      <vt:lpstr>Πίνακας με είδη και διάρκεια συντήρησης.</vt:lpstr>
      <vt:lpstr>Βαθμός αναπνοής τριών ειδών φρούτων και λαχανικών κατά τη συντήρηση σε διάφορες θερμοκρασίες.  </vt:lpstr>
      <vt:lpstr>2. Αναπνοή Σταθερού ή μεταβαλλόμενου ρυθμού (κλιμακτήρια ή όχι)</vt:lpstr>
      <vt:lpstr>Ο  επιτυγχανόμενος  ρυθμός  αναπνοής  κατά  τη  διάρκεια  της  πορείας  ανάπτυξης  των  φρούτων  </vt:lpstr>
      <vt:lpstr>Η κλιμακτήρια  αύξηση  της  αναπνοής:</vt:lpstr>
      <vt:lpstr>Αναπνοή Καρπών</vt:lpstr>
      <vt:lpstr>3. Αναπνοή  με παρουσία ή όχι Ο2  (αερόβια ή αναερόβια)</vt:lpstr>
      <vt:lpstr>Αερόβια (παρουσία 02) </vt:lpstr>
      <vt:lpstr>Αναερόβια (απουσία 02) (1/4)</vt:lpstr>
      <vt:lpstr>Αναερόβια (απουσία 02) (2/4)</vt:lpstr>
      <vt:lpstr>Αναερόβια (απουσία 02) (3/4)</vt:lpstr>
      <vt:lpstr>Αναερόβια (απουσία 02) (4/4)</vt:lpstr>
      <vt:lpstr>Όμως σε  πολλά  φρούτα  και  λαχανικά </vt:lpstr>
      <vt:lpstr>Διάκριση φρούτων</vt:lpstr>
      <vt:lpstr>Από τι επηρεάζεται η αναπνοή ; </vt:lpstr>
      <vt:lpstr>1. Θερμοκρασία</vt:lpstr>
      <vt:lpstr>2. Πληγές (1/3)</vt:lpstr>
      <vt:lpstr>2. Πληγές (2/3)</vt:lpstr>
      <vt:lpstr>2. Πληγές (3/3)</vt:lpstr>
      <vt:lpstr>Η  μηχανική  ζημιά  σε  έναν  ιστό:</vt:lpstr>
      <vt:lpstr>3. Ηλικία (1/2)</vt:lpstr>
      <vt:lpstr>3. Ηλικία (2/2)</vt:lpstr>
      <vt:lpstr>4. Μετασυλλεκτική μεταχείριση (1/3) </vt:lpstr>
      <vt:lpstr>4. Μετασυλλεκτική μεταχείριση (2/3) </vt:lpstr>
      <vt:lpstr>4. Μετασυλλεκτική μεταχείριση (3/3) </vt:lpstr>
      <vt:lpstr>Ποιο είναι το κλειδί για τον κατάλληλο σχεδιασμό των συστημάτων αερισμού και ψύξης; 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2016-03-15T14:12:38Z</dcterms:modified>
</cp:coreProperties>
</file>