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1"/>
  </p:notesMasterIdLst>
  <p:sldIdLst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3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00CC"/>
    <a:srgbClr val="800000"/>
    <a:srgbClr val="FF00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B79BD-D696-467E-A7A6-55F0D50FC7AB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AA40C-1826-4AA8-B3C4-BA61721395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222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21828-3643-4FD5-B93F-B2B72BC8F58E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161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DE1A-30DF-4EA1-B4A1-0FECFC0DE38F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788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BC35D-F4D4-4705-8702-7830AC719F07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194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A6B3D-170C-436F-8D8A-EA045DE572C5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9147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A35C-445A-4401-B753-5DAB141EDEEF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207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9004-2561-469F-AD27-BA28CE530926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219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C5EA-39A0-4760-ABD0-9F2A976CFC93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147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A31B-A9E2-41CF-B5E8-E116D51DE3BC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582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A852B-AA29-4835-930D-431AC6C00F17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3717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0C6A-7D3E-4F05-9ACA-1C2A378F694C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54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03EB-4E87-4D79-94D3-AA21135270DD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508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9F171-8E2E-411C-A848-CF8711484039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Εκπαιδευτική Ρομποτική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60A6E-B923-4A4E-9112-143884C71B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816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41" y="448950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628012" cy="132600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1043608" y="2924944"/>
            <a:ext cx="7128791" cy="2592288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2800" b="1" dirty="0">
                <a:solidFill>
                  <a:prstClr val="black"/>
                </a:solidFill>
                <a:cs typeface="Arial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Εκπαιδευτική Ρομποτική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44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smtClean="0">
                <a:solidFill>
                  <a:prstClr val="black"/>
                </a:solidFill>
                <a:cs typeface="Arial" charset="0"/>
              </a:rPr>
              <a:t>Σούλτης,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Τεχνολογικής Εκπαίδευσης. </a:t>
            </a:r>
            <a:endParaRPr lang="en-US" sz="44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15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Θεωρίες για τη Μάθηση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34200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Το άτομο μαθαίνει όταν εμπλακεί ενεργητικά, στην επίλυση εμπειρικών προβλημάτων, προκειμένου να προσαρμοστεί στο φυσικό περιβάλλον, και στο περιβάλλον των εννοιών, μέσα στις οποίες ζει.</a:t>
            </a:r>
          </a:p>
          <a:p>
            <a:pPr indent="-34200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 δάσκαλος έχει το ρόλο εξυπηρετητή της μάθησης του μαθητή.</a:t>
            </a:r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Μάθηση σημαίνει να μπορεί κάποιος να βγάλει συμπεράσματα από την εμπειρία, να δρα σύμφωνα με αυτά, και να κάνει προβλέψεις.</a:t>
            </a:r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400" dirty="0" smtClean="0"/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400" dirty="0" smtClean="0"/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29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Ο </a:t>
            </a:r>
            <a:r>
              <a:rPr lang="en-US" altLang="el-GR" b="1" dirty="0" smtClean="0"/>
              <a:t>Seymour </a:t>
            </a:r>
            <a:r>
              <a:rPr lang="en-US" altLang="el-GR" b="1" dirty="0" err="1" smtClean="0"/>
              <a:t>Papert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>δημιουργεί τη </a:t>
            </a:r>
            <a:r>
              <a:rPr lang="en-US" altLang="el-GR" b="1" dirty="0" smtClean="0"/>
              <a:t>LOGO </a:t>
            </a:r>
            <a:r>
              <a:rPr lang="el-GR" altLang="el-GR" b="1" dirty="0" smtClean="0"/>
              <a:t>και τη Χελώνα του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“ </a:t>
            </a:r>
            <a:r>
              <a:rPr lang="el-GR" altLang="el-GR" sz="2400" i="1" dirty="0" smtClean="0"/>
              <a:t>Σε πολλά σχολεία σήμερα, η φράση «εκμάθηση με Υπολογιστές» σημαίνει να κάνεις τον υπολογιστή να διδάξει το παιδί. Θα μπορούσε να πει κανείς, ότι ο υπολογιστής χρησιμοποιείται, για να προγραμματίζει το παιδί. </a:t>
            </a:r>
            <a:r>
              <a:rPr lang="el-GR" altLang="el-GR" sz="2400" i="1" dirty="0" smtClean="0">
                <a:solidFill>
                  <a:srgbClr val="800000"/>
                </a:solidFill>
              </a:rPr>
              <a:t>Από τη δικιά μου οπτική γωνία, το παιδί προγραμματίζει τον υπολογιστή</a:t>
            </a:r>
            <a:r>
              <a:rPr lang="el-GR" altLang="el-GR" sz="2400" i="1" dirty="0" smtClean="0"/>
              <a:t>, και προγραμματίζοντάς τον, αποκτά μ</a:t>
            </a:r>
            <a:r>
              <a:rPr lang="el-GR" altLang="el-GR" sz="2400" i="1" dirty="0"/>
              <a:t>ί</a:t>
            </a:r>
            <a:r>
              <a:rPr lang="el-GR" altLang="el-GR" sz="2400" i="1" dirty="0" smtClean="0"/>
              <a:t>α αίσθηση κυριαρχίας πάνω σε ένα κομμάτι, της πιο σύγχρονης και δυναμικής τεχνολογίας, και μαζί, </a:t>
            </a:r>
            <a:r>
              <a:rPr lang="el-GR" altLang="el-GR" sz="2400" i="1" dirty="0" smtClean="0">
                <a:solidFill>
                  <a:srgbClr val="800000"/>
                </a:solidFill>
              </a:rPr>
              <a:t>καθιερώνει μία στενή επαφή, με μερικές από τις βαθύτερες ιδέες της επιστήμης, των μαθηματικών, και της τέχνης της δημιουργίας διανοητικών μοντέλων</a:t>
            </a:r>
            <a:r>
              <a:rPr lang="el-GR" altLang="el-GR" sz="2400" i="1" dirty="0" smtClean="0"/>
              <a:t>…</a:t>
            </a:r>
            <a:r>
              <a:rPr lang="el-GR" altLang="el-GR" sz="2400" dirty="0" smtClean="0"/>
              <a:t>“</a:t>
            </a:r>
            <a:r>
              <a:rPr lang="en-US" altLang="el-GR" sz="2400" dirty="0" smtClean="0"/>
              <a:t>.</a:t>
            </a:r>
            <a:endParaRPr lang="el-GR" altLang="el-GR" sz="2400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en-US" altLang="el-GR" sz="2400" dirty="0" err="1" smtClean="0"/>
              <a:t>Papert</a:t>
            </a:r>
            <a:r>
              <a:rPr lang="en-US" altLang="el-GR" sz="2400" dirty="0" smtClean="0"/>
              <a:t> (1980, </a:t>
            </a:r>
            <a:r>
              <a:rPr lang="el-GR" altLang="el-GR" sz="2400" dirty="0" smtClean="0"/>
              <a:t>από το βιβλίο «Νοητικές Θύελλες»).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9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1975 - 1981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Η επανάσταση των νέων και οι μικροϋπολογιστές.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Ed Roberts.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Jobs and </a:t>
            </a:r>
            <a:r>
              <a:rPr lang="en-US" sz="2800" dirty="0" err="1" smtClean="0"/>
              <a:t>Wosniak</a:t>
            </a:r>
            <a:r>
              <a:rPr lang="en-US" sz="2800" dirty="0" smtClean="0"/>
              <a:t>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Gates and Allen.</a:t>
            </a:r>
          </a:p>
          <a:p>
            <a:pPr indent="-342000"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Έπειτα, εκατομμύρια ερασιτέχνες σε όλο τον κόσμο, δημιουργούν το «θαύμα»: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Home Computers.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94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Η εποποιία της Πληροφορικής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Ότι γνωρίζουμε σήμερα</a:t>
            </a:r>
            <a:r>
              <a:rPr lang="en-US" altLang="el-GR" dirty="0" smtClean="0"/>
              <a:t>,</a:t>
            </a:r>
            <a:r>
              <a:rPr lang="el-GR" altLang="el-GR" dirty="0" smtClean="0"/>
              <a:t> αναπτύχθηκαν σε τρεις δεκαετίες</a:t>
            </a:r>
            <a:r>
              <a:rPr lang="en-US" altLang="el-GR" dirty="0" smtClean="0"/>
              <a:t>:</a:t>
            </a:r>
            <a:endParaRPr lang="el-GR" altLang="el-GR" dirty="0" smtClean="0"/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Πολυμέσα.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sz="2800" dirty="0" smtClean="0"/>
              <a:t>Internet </a:t>
            </a:r>
            <a:r>
              <a:rPr lang="el-GR" altLang="el-GR" sz="2800" dirty="0" smtClean="0"/>
              <a:t>-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Παγκόσμιος ιστός </a:t>
            </a:r>
            <a:r>
              <a:rPr lang="en-US" altLang="el-GR" sz="2800" dirty="0" smtClean="0"/>
              <a:t>(WWW)</a:t>
            </a:r>
            <a:r>
              <a:rPr lang="el-GR" altLang="el-GR" sz="2800" dirty="0" smtClean="0"/>
              <a:t>.</a:t>
            </a:r>
            <a:endParaRPr lang="en-US" altLang="el-GR" sz="2800" dirty="0" smtClean="0"/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Τηλεπληροφορική</a:t>
            </a:r>
            <a:r>
              <a:rPr lang="en-US" altLang="el-GR" sz="2800" dirty="0" smtClean="0"/>
              <a:t>.</a:t>
            </a:r>
            <a:endParaRPr lang="el-GR" altLang="el-GR" sz="2800" dirty="0" smtClean="0"/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Κοινωνικά δίκτυα</a:t>
            </a:r>
            <a:r>
              <a:rPr lang="en-US" altLang="el-GR" sz="2800" dirty="0" smtClean="0"/>
              <a:t>.</a:t>
            </a:r>
            <a:endParaRPr lang="el-GR" altLang="el-GR" sz="2800" dirty="0" smtClean="0"/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sz="2800" dirty="0" smtClean="0"/>
              <a:t>Gadgets.</a:t>
            </a:r>
            <a:endParaRPr lang="el-GR" altLang="el-GR" sz="2800" dirty="0" smtClean="0"/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Ο προγραμματισμός εξελίσσεται  εκρηκτικά! </a:t>
            </a:r>
          </a:p>
          <a:p>
            <a:pPr indent="-3420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0299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Η Πληροφορική στην Εκπαίδευση </a:t>
            </a:r>
            <a:r>
              <a:rPr lang="el-GR" altLang="el-GR" sz="4000" b="1" dirty="0" smtClean="0"/>
              <a:t>(δεκαετία 80)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000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αναγκαιότητα να μπει η πληροφορική στην εκπαίδευση.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εξελίξεις είναι πάρα πολύ γρήγορες - τα δεδομένα αλλάζουν ταχύτατα.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 προγραμματισμός παύει να συγκινεί.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πληροφορική γίνεται ένα «κοινό» και «ανούσιο» μάθημα για τους μαθητές.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«Ερασιτέχνες» του προγραμματισμού, σχεδόν εξαφανίζονται.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45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Το όραμα του </a:t>
            </a:r>
            <a:r>
              <a:rPr lang="en-US" altLang="el-GR" b="1" dirty="0" err="1" smtClean="0"/>
              <a:t>Papert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>απέχει πολύ από το σημερινό σχολείο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altLang="el-GR" sz="2800" dirty="0" smtClean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“ Οι μαθητευόμενοι οικοδομούν πιο αποτελεσματικά τη γνώση, όταν εμπλέκονται ενεργά στη σχεδίαση και κατασκευή (χειρωνακτική και ψηφιακή), πραγματικών αντικειμένων, που έχουν νόημα για τους ίδιους, </a:t>
            </a:r>
            <a:r>
              <a:rPr lang="el-GR" altLang="el-GR" sz="2800" dirty="0" smtClean="0">
                <a:solidFill>
                  <a:srgbClr val="800000"/>
                </a:solidFill>
              </a:rPr>
              <a:t>είτε αυτά είναι κάστρα στην άμμο, είτε κατασκευές LEGO και προγράμματα Υπολογιστών, είτε μία θεωρία για το σύμπαν</a:t>
            </a:r>
            <a:r>
              <a:rPr lang="el-GR" altLang="el-GR" sz="2800" dirty="0" smtClean="0"/>
              <a:t>… ”.</a:t>
            </a:r>
          </a:p>
          <a:p>
            <a:pPr algn="r">
              <a:spcBef>
                <a:spcPts val="0"/>
              </a:spcBef>
              <a:buFont typeface="Wingdings" pitchFamily="2" charset="2"/>
              <a:buNone/>
            </a:pPr>
            <a:r>
              <a:rPr lang="en-US" altLang="el-GR" sz="2800" dirty="0" err="1" smtClean="0"/>
              <a:t>Papert</a:t>
            </a:r>
            <a:r>
              <a:rPr lang="en-US" altLang="el-GR" sz="2800" dirty="0" smtClean="0"/>
              <a:t>, </a:t>
            </a:r>
            <a:r>
              <a:rPr lang="el-GR" altLang="el-GR" sz="2800" dirty="0" smtClean="0"/>
              <a:t>1991</a:t>
            </a:r>
            <a:r>
              <a:rPr lang="en-US" altLang="el-GR" sz="2800" dirty="0" smtClean="0"/>
              <a:t>.</a:t>
            </a:r>
            <a:endParaRPr lang="el-GR" altLang="el-GR" sz="2800" dirty="0" smtClean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24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 προγραμματισμός σήμερα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Πρέπει να γίνει ξανά ελκυστικός.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δίνει την αίσθηση της δημιουργίας.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γίνει ξανά παιχνίδι για τα παιδιά.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βοηθάει στην ανάπτυξη του πνεύματος ομάδας.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δημιουργήσει ομάδες «ερασιτεχνών» που να κάνουν παρέες.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Να δημιουργήσει μία τρέλα έξω από το σχολικό περιβάλλον, όπως την εποχή των </a:t>
            </a:r>
            <a:r>
              <a:rPr lang="en-US" altLang="el-GR" sz="2800" dirty="0" smtClean="0"/>
              <a:t>Home </a:t>
            </a:r>
            <a:r>
              <a:rPr lang="el-GR" altLang="el-GR" sz="2800" dirty="0" smtClean="0"/>
              <a:t>και των πρώτων Μικροϋπολογιστών.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2194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Έρχονται τα ρομπότ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l-GR" sz="2400" dirty="0" smtClean="0"/>
              <a:t>Η </a:t>
            </a:r>
            <a:r>
              <a:rPr lang="en-US" sz="2400" dirty="0" smtClean="0"/>
              <a:t>LOGO </a:t>
            </a:r>
            <a:r>
              <a:rPr lang="el-GR" sz="2400" dirty="0" smtClean="0"/>
              <a:t>συνέχισε να εξελίσσεται… Αλλά οι «κατασκευές» παραμένουν «κλεισμένες» μέσα στην οθόνη.</a:t>
            </a:r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Τα ρομπότ συγκινούσαν τον άνθρωπο από την </a:t>
            </a:r>
            <a:r>
              <a:rPr lang="el-GR" altLang="el-GR" sz="2800" dirty="0" smtClean="0"/>
              <a:t>αρχαιότητα.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Η ιδέα ενός </a:t>
            </a:r>
            <a:r>
              <a:rPr lang="el-GR" altLang="el-GR" sz="2800" dirty="0" smtClean="0"/>
              <a:t>ανθρωποειδούς </a:t>
            </a:r>
            <a:r>
              <a:rPr lang="el-GR" altLang="el-GR" sz="2800" dirty="0"/>
              <a:t>κατασκευασμένο από τον </a:t>
            </a:r>
            <a:r>
              <a:rPr lang="el-GR" altLang="el-GR" sz="2800" dirty="0" smtClean="0"/>
              <a:t>άνθρωπο, </a:t>
            </a:r>
            <a:r>
              <a:rPr lang="el-GR" altLang="el-GR" sz="2800" dirty="0"/>
              <a:t>υπάρχει σε όλα τα παραμύθια και τις  μυθολογίες του </a:t>
            </a:r>
            <a:r>
              <a:rPr lang="el-GR" altLang="el-GR" sz="2800" dirty="0" smtClean="0"/>
              <a:t>κόσμου.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Η βιομηχανική επανάσταση φέρνει το όνειρο πιο </a:t>
            </a:r>
            <a:r>
              <a:rPr lang="el-GR" altLang="el-GR" sz="2800" dirty="0" smtClean="0"/>
              <a:t>κοντά.</a:t>
            </a:r>
            <a:endParaRPr lang="el-GR" altLang="el-GR" sz="2800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πληροφορική εποχή το κάνει </a:t>
            </a:r>
            <a:r>
              <a:rPr lang="el-GR" altLang="el-GR" sz="2800" dirty="0" smtClean="0"/>
              <a:t>πραγματικότητα.</a:t>
            </a:r>
            <a:endParaRPr lang="el-GR" alt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319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Ρομπότ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Ο Ισαάκ </a:t>
            </a:r>
            <a:r>
              <a:rPr lang="el-GR" altLang="el-GR" dirty="0" err="1"/>
              <a:t>Ασίμωφ</a:t>
            </a:r>
            <a:r>
              <a:rPr lang="el-GR" altLang="el-GR" dirty="0"/>
              <a:t> καθιερώνει τον όρο «Ρομποτική» και στα </a:t>
            </a:r>
            <a:r>
              <a:rPr lang="el-GR" altLang="el-GR" dirty="0" smtClean="0"/>
              <a:t>μυθιστορήματά </a:t>
            </a:r>
            <a:r>
              <a:rPr lang="el-GR" altLang="el-GR" dirty="0"/>
              <a:t>του επινοεί </a:t>
            </a:r>
            <a:r>
              <a:rPr lang="el-GR" altLang="el-GR" dirty="0" smtClean="0"/>
              <a:t>τους τρεις </a:t>
            </a:r>
            <a:r>
              <a:rPr lang="el-GR" altLang="el-GR" dirty="0"/>
              <a:t>νόμους της </a:t>
            </a:r>
            <a:r>
              <a:rPr lang="el-GR" altLang="el-GR" dirty="0" smtClean="0"/>
              <a:t>ρομποτικής.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Στη </a:t>
            </a:r>
            <a:r>
              <a:rPr lang="el-GR" altLang="el-GR" dirty="0" smtClean="0"/>
              <a:t>Βιομηχανία, </a:t>
            </a:r>
            <a:r>
              <a:rPr lang="el-GR" altLang="el-GR" dirty="0"/>
              <a:t>τα Βιομηχανικά ρομπότ </a:t>
            </a:r>
            <a:r>
              <a:rPr lang="el-GR" altLang="el-GR" dirty="0" smtClean="0"/>
              <a:t>κυριαρχούν.</a:t>
            </a:r>
            <a:endParaRPr lang="el-GR" altLang="el-GR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Ο κλάδος της Τ</a:t>
            </a:r>
            <a:r>
              <a:rPr lang="el-GR" altLang="el-GR" dirty="0" smtClean="0"/>
              <a:t>εχνητής </a:t>
            </a:r>
            <a:r>
              <a:rPr lang="el-GR" altLang="el-GR" dirty="0"/>
              <a:t>Νοημοσύνης εξελίσσεται </a:t>
            </a:r>
            <a:r>
              <a:rPr lang="el-GR" altLang="el-GR" dirty="0" smtClean="0"/>
              <a:t>ραγδαία.</a:t>
            </a:r>
            <a:endParaRPr lang="el-GR" altLang="el-GR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Τα πρώτα ανθρωποειδή </a:t>
            </a:r>
            <a:r>
              <a:rPr lang="el-GR" altLang="el-GR" dirty="0" smtClean="0"/>
              <a:t>εμφανίζονται.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88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Τα ρομπότ «βγάζουν» τον προγραμματισμό από την οθόνη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800" dirty="0" smtClean="0"/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Με </a:t>
            </a:r>
            <a:r>
              <a:rPr lang="el-GR" altLang="el-GR" dirty="0"/>
              <a:t>τα «τουβλάκια» της </a:t>
            </a:r>
            <a:r>
              <a:rPr lang="en-US" altLang="el-GR" dirty="0"/>
              <a:t>Lego </a:t>
            </a:r>
            <a:r>
              <a:rPr lang="el-GR" altLang="el-GR" dirty="0"/>
              <a:t>δημιουργούμε </a:t>
            </a:r>
            <a:r>
              <a:rPr lang="el-GR" altLang="el-GR" dirty="0" smtClean="0"/>
              <a:t>μία </a:t>
            </a:r>
            <a:r>
              <a:rPr lang="el-GR" altLang="el-GR" dirty="0"/>
              <a:t>κατασκευή με τον παραδοσιακό τρόπο. </a:t>
            </a:r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Το «έξυπνο τουβλάκι» που αποτελεί την «καρδιά» της </a:t>
            </a:r>
            <a:r>
              <a:rPr lang="el-GR" altLang="el-GR" dirty="0" smtClean="0"/>
              <a:t>κατασκευής, </a:t>
            </a:r>
            <a:r>
              <a:rPr lang="el-GR" altLang="el-GR" dirty="0"/>
              <a:t>μπορεί να </a:t>
            </a:r>
            <a:r>
              <a:rPr lang="el-GR" altLang="el-GR" dirty="0" smtClean="0"/>
              <a:t>προγραμματιστεί</a:t>
            </a:r>
            <a:r>
              <a:rPr lang="el-GR" altLang="el-GR" dirty="0"/>
              <a:t>.</a:t>
            </a:r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Έτσι δημιουργούμε ζωντανές» κατασκευές (το όνειρο των παιδικών μας </a:t>
            </a:r>
            <a:r>
              <a:rPr lang="el-GR" altLang="el-GR" dirty="0" smtClean="0"/>
              <a:t>χρόνων).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4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225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1139726"/>
          </a:xfrm>
        </p:spPr>
        <p:txBody>
          <a:bodyPr>
            <a:normAutofit/>
          </a:bodyPr>
          <a:lstStyle/>
          <a:p>
            <a:pPr algn="ctr"/>
            <a:r>
              <a:rPr lang="el-GR" altLang="el-GR" sz="4900" b="1" dirty="0"/>
              <a:t>Τα </a:t>
            </a:r>
            <a:r>
              <a:rPr lang="en-US" altLang="el-GR" sz="4900" b="1" dirty="0"/>
              <a:t>Lego </a:t>
            </a:r>
            <a:r>
              <a:rPr lang="el-GR" altLang="el-GR" sz="4900" b="1" dirty="0"/>
              <a:t>-</a:t>
            </a:r>
            <a:r>
              <a:rPr lang="en-US" altLang="el-GR" sz="4900" b="1" dirty="0" smtClean="0"/>
              <a:t> Mind</a:t>
            </a:r>
            <a:r>
              <a:rPr lang="el-GR" altLang="el-GR" sz="4900" b="1" dirty="0" smtClean="0"/>
              <a:t> </a:t>
            </a:r>
            <a:r>
              <a:rPr lang="en-US" altLang="el-GR" sz="4900" b="1" dirty="0" smtClean="0"/>
              <a:t>storms</a:t>
            </a:r>
            <a:endParaRPr lang="el-GR" b="1" dirty="0"/>
          </a:p>
        </p:txBody>
      </p:sp>
      <p:sp>
        <p:nvSpPr>
          <p:cNvPr id="9" name="Θέση περιεχομένου 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Η ποικιλία κατασκευών είναι μεγάλη.</a:t>
            </a:r>
          </a:p>
          <a:p>
            <a:pPr marL="342900" indent="-342900"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 smtClean="0"/>
              <a:t>Κεντρίζει την φαντασία των «κατασκευαστών».</a:t>
            </a:r>
            <a:endParaRPr lang="el-GR" sz="2400" dirty="0"/>
          </a:p>
        </p:txBody>
      </p:sp>
      <p:pic>
        <p:nvPicPr>
          <p:cNvPr id="11" name="Θέση περιεχομένου 2" descr="Εικόνα στην οποία αναφέρεται ότι όλα ξεκίνησαν στο Media lab του MIT το 1998. Το λογισμικό ήταν μία γλώσσα προγραμματισμού, η NXT - G, γραφική σαν το scratch. Και τέλος απεικονίζεται το υλικό, το οποίο αποτελείται από ένα έξυπνο τούβλο, τους αισθητήρες, και τους επενεργητέ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72816"/>
            <a:ext cx="5476538" cy="367240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4805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Εκπαιδευτική Ρομποτική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8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Υπάρχει </a:t>
            </a:r>
            <a:r>
              <a:rPr lang="el-GR" altLang="el-GR" dirty="0"/>
              <a:t>μεγάλη </a:t>
            </a:r>
            <a:r>
              <a:rPr lang="el-GR" altLang="el-GR" dirty="0" smtClean="0"/>
              <a:t>παγκόσμια </a:t>
            </a:r>
            <a:r>
              <a:rPr lang="el-GR" altLang="el-GR" dirty="0"/>
              <a:t>αποδοχή </a:t>
            </a:r>
            <a:r>
              <a:rPr lang="el-GR" altLang="el-GR" dirty="0" smtClean="0"/>
              <a:t>από </a:t>
            </a:r>
            <a:r>
              <a:rPr lang="el-GR" altLang="el-GR" dirty="0"/>
              <a:t>πανεπιστήμια, σχολεία, και </a:t>
            </a:r>
            <a:r>
              <a:rPr lang="el-GR" altLang="el-GR" dirty="0" smtClean="0"/>
              <a:t>δασκάλους.</a:t>
            </a:r>
            <a:endParaRPr lang="el-GR" altLang="el-GR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Δημιουργεί ένα κίνημα «ερασιτεχνών» εκτός σχολικής </a:t>
            </a:r>
            <a:r>
              <a:rPr lang="el-GR" altLang="el-GR" dirty="0" smtClean="0"/>
              <a:t>τάξης.</a:t>
            </a:r>
            <a:endParaRPr lang="el-GR" altLang="el-GR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Ίσως είναι το ανάλογο «κίνημα» του προγραμματισμού της δεκαετίας </a:t>
            </a:r>
            <a:r>
              <a:rPr lang="el-GR" altLang="el-GR" dirty="0" smtClean="0"/>
              <a:t>1975 - 1985.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99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Γιατί Ρομποτική στην Εκπαίδευση;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Βοηθάει την ανάπτυξη πνεύματος και επιστημονικής </a:t>
            </a:r>
            <a:r>
              <a:rPr lang="el-GR" altLang="el-GR" sz="2800" dirty="0" smtClean="0"/>
              <a:t>μεθοδολογίας.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Καλλιεργεί και αναπτύσσει πολύτιμες νοητικές δεξιότητες (αναλυτική και συνθετική σκέψη, δημιουργικότητα, κριτική </a:t>
            </a:r>
            <a:r>
              <a:rPr lang="el-GR" altLang="el-GR" sz="2800" dirty="0" smtClean="0"/>
              <a:t>σκέψη, και άλλα).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Αποκτούν χρήσιμες τεχνολογικές </a:t>
            </a:r>
            <a:r>
              <a:rPr lang="el-GR" altLang="el-GR" sz="2800" dirty="0" smtClean="0"/>
              <a:t>δεξιότητες.</a:t>
            </a:r>
            <a:endParaRPr lang="el-GR" altLang="el-GR" sz="2800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Αναπτύσσει μεταξύ των </a:t>
            </a:r>
            <a:r>
              <a:rPr lang="el-GR" altLang="el-GR" sz="2800" dirty="0" smtClean="0"/>
              <a:t>μαθητών, </a:t>
            </a:r>
            <a:r>
              <a:rPr lang="el-GR" altLang="el-GR" sz="2800" dirty="0"/>
              <a:t>πνεύμα ομαδικότητας και </a:t>
            </a:r>
            <a:r>
              <a:rPr lang="el-GR" altLang="el-GR" sz="2800" dirty="0" smtClean="0"/>
              <a:t>συνεργασίας. </a:t>
            </a:r>
            <a:endParaRPr lang="el-GR" alt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50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Παγκόσμιοι Ολυμπιακοί Αγώνες </a:t>
            </a:r>
            <a:r>
              <a:rPr lang="el-GR" altLang="el-GR" b="1" dirty="0" smtClean="0"/>
              <a:t>Ρομποτικής</a:t>
            </a:r>
            <a:endParaRPr lang="el-GR" dirty="0"/>
          </a:p>
        </p:txBody>
      </p:sp>
      <p:pic>
        <p:nvPicPr>
          <p:cNvPr id="6" name="Θέση περιεχομένου 1" descr="Εικόνα της αφίσας του τρίτου πανελλήνιου διαγωνισμού ρομποτικής, που διεξηχθη στο Abu Dhabi, το 2011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1" y="1600200"/>
            <a:ext cx="7413857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rgbClr val="000000"/>
                </a:solidFill>
              </a:rPr>
              <a:t>Εκπαιδευτική Ρομποτική</a:t>
            </a:r>
            <a:endParaRPr lang="el-GR" sz="1400" dirty="0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rgbClr val="000000"/>
                </a:solidFill>
              </a:rPr>
              <a:t>23</a:t>
            </a:fld>
            <a:endParaRPr lang="el-G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01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Εκπαιδευτική Ρομποτική </a:t>
            </a:r>
            <a:r>
              <a:rPr lang="el-GR" b="1" dirty="0"/>
              <a:t>σ</a:t>
            </a:r>
            <a:r>
              <a:rPr lang="el-GR" b="1" dirty="0" smtClean="0"/>
              <a:t>την Ελλάδα.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2000" dirty="0" smtClean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Υπάρχει μία </a:t>
            </a:r>
            <a:r>
              <a:rPr lang="el-GR" altLang="el-GR" sz="2800" dirty="0"/>
              <a:t>σημαντική κίνηση στην Εκπαιδευτική </a:t>
            </a:r>
            <a:r>
              <a:rPr lang="el-GR" altLang="el-GR" sz="2800" dirty="0" smtClean="0"/>
              <a:t>Ρομποτική, </a:t>
            </a:r>
            <a:r>
              <a:rPr lang="el-GR" altLang="el-GR" sz="2800" dirty="0"/>
              <a:t>με επικεφαλής πανεπιστημιακά </a:t>
            </a:r>
            <a:r>
              <a:rPr lang="el-GR" altLang="el-GR" sz="2800" dirty="0" smtClean="0"/>
              <a:t>τμήματα.</a:t>
            </a:r>
            <a:endParaRPr lang="el-GR" altLang="el-GR" sz="2800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Υπάρχουν οι ενώσεις καθηγητών πληροφορικής που εδώ και </a:t>
            </a:r>
            <a:r>
              <a:rPr lang="el-GR" altLang="el-GR" sz="2800" dirty="0" smtClean="0"/>
              <a:t>χρόνια, </a:t>
            </a:r>
            <a:r>
              <a:rPr lang="el-GR" altLang="el-GR" sz="2800" dirty="0"/>
              <a:t>έχουν σημαντική </a:t>
            </a:r>
            <a:r>
              <a:rPr lang="el-GR" altLang="el-GR" sz="2800" dirty="0" smtClean="0"/>
              <a:t>δραστηριότητα.</a:t>
            </a:r>
            <a:endParaRPr lang="el-GR" altLang="el-GR" sz="2800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Έχουν υλοποιηθεί σειρά πιλοτικών </a:t>
            </a:r>
            <a:r>
              <a:rPr lang="el-GR" altLang="el-GR" sz="2800" dirty="0" smtClean="0"/>
              <a:t>προγραμμάτων, με </a:t>
            </a:r>
            <a:r>
              <a:rPr lang="el-GR" altLang="el-GR" sz="2800" dirty="0"/>
              <a:t>πολύ θετικά </a:t>
            </a:r>
            <a:r>
              <a:rPr lang="el-GR" altLang="el-GR" sz="2800" dirty="0" smtClean="0"/>
              <a:t>αποτελέσματα.</a:t>
            </a:r>
            <a:endParaRPr lang="el-GR" alt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rgbClr val="000000"/>
                </a:solidFill>
              </a:rPr>
              <a:t>Εκπαιδευτική Ρομποτική</a:t>
            </a:r>
            <a:endParaRPr lang="el-GR" sz="1400" dirty="0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rgbClr val="000000"/>
                </a:solidFill>
              </a:rPr>
              <a:t>24</a:t>
            </a:fld>
            <a:endParaRPr lang="el-G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38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solidFill>
                  <a:srgbClr val="000000"/>
                </a:solidFill>
              </a:rPr>
              <a:t>Στην Ελλάδα…</a:t>
            </a:r>
            <a:endParaRPr lang="el-GR" b="1" dirty="0">
              <a:solidFill>
                <a:srgbClr val="000000"/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sz="1600" dirty="0" smtClean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>
                <a:solidFill>
                  <a:srgbClr val="000000"/>
                </a:solidFill>
              </a:rPr>
              <a:t>Ο </a:t>
            </a:r>
            <a:r>
              <a:rPr lang="el-GR" altLang="el-GR" sz="2400" dirty="0">
                <a:solidFill>
                  <a:srgbClr val="000000"/>
                </a:solidFill>
              </a:rPr>
              <a:t>Μιχάλης </a:t>
            </a:r>
            <a:r>
              <a:rPr lang="el-GR" altLang="el-GR" sz="2400" dirty="0" err="1">
                <a:solidFill>
                  <a:srgbClr val="000000"/>
                </a:solidFill>
              </a:rPr>
              <a:t>Δερτούζος</a:t>
            </a:r>
            <a:r>
              <a:rPr lang="el-GR" altLang="el-GR" sz="2400" dirty="0">
                <a:solidFill>
                  <a:srgbClr val="000000"/>
                </a:solidFill>
              </a:rPr>
              <a:t> γράφει</a:t>
            </a:r>
            <a:r>
              <a:rPr lang="en-US" altLang="el-GR" sz="2400" dirty="0" smtClean="0">
                <a:solidFill>
                  <a:srgbClr val="000000"/>
                </a:solidFill>
              </a:rPr>
              <a:t>:</a:t>
            </a:r>
            <a:endParaRPr lang="el-GR" altLang="el-GR" sz="2400" dirty="0" smtClean="0">
              <a:solidFill>
                <a:srgbClr val="000000"/>
              </a:solidFill>
            </a:endParaRPr>
          </a:p>
          <a:p>
            <a:pPr marL="400050" lvl="1" indent="0">
              <a:spcBef>
                <a:spcPts val="0"/>
              </a:spcBef>
              <a:buClr>
                <a:srgbClr val="9900CC"/>
              </a:buClr>
              <a:buSzPct val="120000"/>
              <a:buNone/>
            </a:pPr>
            <a:r>
              <a:rPr lang="el-GR" altLang="el-GR" sz="2000" dirty="0" smtClean="0"/>
              <a:t>“ Να με συγχωρείτε, αν κανείς προσβληθεί με αυτή την παρατήρηση, </a:t>
            </a:r>
            <a:r>
              <a:rPr lang="el-GR" altLang="el-GR" sz="2000" dirty="0" smtClean="0">
                <a:solidFill>
                  <a:srgbClr val="6600CC"/>
                </a:solidFill>
              </a:rPr>
              <a:t>αλλά νομίζω ότι εμείς οι Έλληνες, έχουμε κάποια ανάλογη τάση στην αντιμετώπιση προβλημάτων </a:t>
            </a:r>
            <a:r>
              <a:rPr lang="el-GR" altLang="el-GR" sz="2000" dirty="0" smtClean="0">
                <a:solidFill>
                  <a:srgbClr val="6600CC"/>
                </a:solidFill>
              </a:rPr>
              <a:t>-</a:t>
            </a:r>
            <a:r>
              <a:rPr lang="en-US" altLang="el-GR" sz="2000" dirty="0" smtClean="0">
                <a:solidFill>
                  <a:srgbClr val="6600CC"/>
                </a:solidFill>
              </a:rPr>
              <a:t> </a:t>
            </a:r>
            <a:r>
              <a:rPr lang="el-GR" altLang="el-GR" sz="2000" dirty="0" smtClean="0">
                <a:solidFill>
                  <a:srgbClr val="6600CC"/>
                </a:solidFill>
              </a:rPr>
              <a:t>με </a:t>
            </a:r>
            <a:r>
              <a:rPr lang="el-GR" altLang="el-GR" sz="2000" dirty="0" smtClean="0">
                <a:solidFill>
                  <a:srgbClr val="6600CC"/>
                </a:solidFill>
              </a:rPr>
              <a:t>ταχύτητα, μπουρδούκλωμα, και διόρθωση - που δεν συντελεί βέβαια στην ικανότητά μας, να συναγωνιζόμαστε τους Ελβετούς στην κατασκευή ρολογιών. Αποτελεί πλεονέκτημα όμως στην Πληροφορική. </a:t>
            </a:r>
            <a:r>
              <a:rPr lang="el-GR" altLang="el-GR" sz="2000" dirty="0" smtClean="0"/>
              <a:t>Προσθέστε σε αυτό, την κληρονομιά και την αγάπη που έχουμε στη δόμηση λόγων, στις φιλοσοφικές συζητήσεις, στη λογική, στις σκέψεις και στα σχήματα της φαντασίας (αν ήταν έτσι … θα γινόταν έτσι…), και η πανοπλία εργαλείων μας για την πληροφορική, γίνεται ακόμα πιο τρανή.”</a:t>
            </a:r>
          </a:p>
          <a:p>
            <a:pPr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rgbClr val="000000"/>
                </a:solidFill>
              </a:rPr>
              <a:t>Εκπαιδευτική Ρομποτική</a:t>
            </a:r>
            <a:endParaRPr lang="el-GR" sz="1400" dirty="0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rgbClr val="000000"/>
                </a:solidFill>
              </a:rPr>
              <a:t>25</a:t>
            </a:fld>
            <a:endParaRPr lang="el-G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40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 </a:t>
            </a:r>
            <a:r>
              <a:rPr lang="en-US" b="1" dirty="0" err="1" smtClean="0"/>
              <a:t>Papert</a:t>
            </a:r>
            <a:r>
              <a:rPr lang="el-GR" b="1" dirty="0" smtClean="0"/>
              <a:t> γράφει…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>
                <a:solidFill>
                  <a:srgbClr val="000000"/>
                </a:solidFill>
              </a:rPr>
              <a:t>“…έτσι κατά παράδοξο τρόπο, η πιο συνηθισμένη δουλειά για την οποία χρησιμοποιείται ο υπολογιστής στην εκπαίδευση, είναι να τροφοδοτεί με το ζόρι, το αχώνευτο υλικό που έμεινε από την προϋπολογιστική εποχή…”,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>
                <a:solidFill>
                  <a:srgbClr val="000000"/>
                </a:solidFill>
              </a:rPr>
              <a:t>“…αυτές οι γελοίες μικρές επαναληπτικές ασκήσεις, έχουν μία μόνο αξία: Βαθμολογούνται εύκολα. Αλλά αυτή τους η αξία, τους προσέδωσε μία σταθερή θέση στο κέντρο των σχολικών μαθηματικών…”,</a:t>
            </a:r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“…αντί να θέσουμε το εκπαιδευτικό ερώτημα ως «Πώς να διδάξουμε τα υπάρχοντα μαθηματικά», το θέτουμε ως «ανοικοδόμηση των μαθηματικών»… με τέτοιο τρόπο, ώστε να μην απαιτείται μεγάλος κόπος στη διδασκαλία…”.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rgbClr val="000000"/>
                </a:solidFill>
              </a:rPr>
              <a:t>Εκπαιδευτική Ρομποτική</a:t>
            </a:r>
            <a:endParaRPr lang="el-GR" sz="1400" dirty="0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rgbClr val="000000"/>
                </a:solidFill>
              </a:rPr>
              <a:t>26</a:t>
            </a:fld>
            <a:endParaRPr lang="el-G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56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Ελληνικό Ψηφιακό Σχολείο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Στην επίσημη Ελλάδα, η επανάσταση συνεχίζεται με το «Ελληνικό Ψηφιακό Σχολείο».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>
                <a:solidFill>
                  <a:srgbClr val="000000"/>
                </a:solidFill>
              </a:rPr>
              <a:t>“…τα παιδιά μας μεγαλώνουν μέσα σε μία παιδεία διαποτισμένη με την ιδέα, ότι υπάρχουν «έξυπνοι άνθρωποι» και «χαζοί άνθρωποι». Όλα είναι κανονισμένα, ώστε να αποδώσουν τα παιδιά τις πρώτες τους αποτυχημένες ή δυσάρεστες εμπειρίες στη μάθηση, στην ανικανότητά τους…”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el-GR" sz="2400" dirty="0" smtClean="0">
                <a:solidFill>
                  <a:srgbClr val="000000"/>
                </a:solidFill>
              </a:rPr>
              <a:t>(</a:t>
            </a:r>
            <a:r>
              <a:rPr lang="en-US" altLang="el-GR" sz="2400" dirty="0" err="1" smtClean="0">
                <a:solidFill>
                  <a:srgbClr val="000000"/>
                </a:solidFill>
              </a:rPr>
              <a:t>Papert</a:t>
            </a:r>
            <a:r>
              <a:rPr lang="en-US" altLang="el-GR" sz="2400" dirty="0" smtClean="0">
                <a:solidFill>
                  <a:srgbClr val="000000"/>
                </a:solidFill>
              </a:rPr>
              <a:t>)</a:t>
            </a:r>
            <a:endParaRPr lang="el-GR" altLang="el-GR" sz="24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rgbClr val="000000"/>
                </a:solidFill>
              </a:rPr>
              <a:t>Εκπαιδευτική Ρομποτική</a:t>
            </a:r>
            <a:endParaRPr lang="el-GR" sz="1400" dirty="0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rgbClr val="000000"/>
                </a:solidFill>
              </a:rPr>
              <a:t>27</a:t>
            </a:fld>
            <a:endParaRPr lang="el-GR" sz="1400" dirty="0">
              <a:solidFill>
                <a:srgbClr val="000000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6171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δωδέκατης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707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410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l-GR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Να </a:t>
            </a:r>
            <a:r>
              <a:rPr lang="el-GR" dirty="0"/>
              <a:t>μάθουν τι </a:t>
            </a:r>
            <a:r>
              <a:rPr lang="el-GR" dirty="0" smtClean="0"/>
              <a:t>είναι, </a:t>
            </a:r>
            <a:r>
              <a:rPr lang="el-GR" dirty="0"/>
              <a:t>και πως μπορεί να χρησιμοποιηθεί η εκπαιδευτική </a:t>
            </a:r>
            <a:r>
              <a:rPr lang="el-GR" dirty="0" smtClean="0"/>
              <a:t>ρομποτική, </a:t>
            </a:r>
            <a:r>
              <a:rPr lang="el-GR" dirty="0"/>
              <a:t>σε όλες τις βαθμίδες της εκπαίδευσης.</a:t>
            </a: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Εκπαιδευτική Ρομποτική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6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Οι Πρωτοπόροι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2"/>
            </p:custDataLst>
          </p:nvPr>
        </p:nvSpPr>
        <p:spPr>
          <a:xfrm>
            <a:off x="809258" y="2564904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Θεωρίες για τη Γνώση και τη Μάθηση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4" action="ppaction://hlinksldjump" tooltip="Μετάβαση στη Διαφάνεια 6"/>
          </p:cNvPr>
          <p:cNvSpPr/>
          <p:nvPr/>
        </p:nvSpPr>
        <p:spPr>
          <a:xfrm>
            <a:off x="809258" y="3284984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 Η Πληροφορική στην Εκπαίδευση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περιεχομένου 4">
            <a:hlinkClick r:id="rId4" action="ppaction://hlinksldjump" tooltip="Μετάβαση στη Διαφάνεια 6"/>
          </p:cNvPr>
          <p:cNvSpPr/>
          <p:nvPr/>
        </p:nvSpPr>
        <p:spPr>
          <a:xfrm>
            <a:off x="809252" y="4005064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4</a:t>
            </a:r>
            <a:r>
              <a:rPr lang="el-GR" sz="2800" i="1" dirty="0" smtClean="0">
                <a:solidFill>
                  <a:srgbClr val="0070C0"/>
                </a:solidFill>
              </a:rPr>
              <a:t>)  Έρχονται τα Ρομπότ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5">
            <a:hlinkClick r:id="rId4" action="ppaction://hlinksldjump" tooltip="Μετάβαση στη Διαφάνεια 6"/>
          </p:cNvPr>
          <p:cNvSpPr/>
          <p:nvPr/>
        </p:nvSpPr>
        <p:spPr>
          <a:xfrm>
            <a:off x="809251" y="4725144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5</a:t>
            </a:r>
            <a:r>
              <a:rPr lang="el-GR" sz="2800" i="1" dirty="0" smtClean="0">
                <a:solidFill>
                  <a:srgbClr val="0070C0"/>
                </a:solidFill>
              </a:rPr>
              <a:t>)  Εκπαιδευτική Ρομποτική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Εκπαιδευτική Ρομποτική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139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Οι πρωτοπόροι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100" dirty="0" smtClean="0"/>
              <a:t>Οι πραγματικά </a:t>
            </a:r>
            <a:r>
              <a:rPr lang="el-GR" altLang="el-GR" sz="3100" dirty="0" smtClean="0">
                <a:solidFill>
                  <a:srgbClr val="C00000"/>
                </a:solidFill>
              </a:rPr>
              <a:t>επαναστατικές αλλαγές </a:t>
            </a:r>
            <a:r>
              <a:rPr lang="el-GR" altLang="el-GR" sz="3100" dirty="0" smtClean="0"/>
              <a:t>στην  επιστήμη και την τεχνολογία, γίνονται από ανθρώπους</a:t>
            </a:r>
            <a:r>
              <a:rPr lang="el-GR" altLang="el-GR" sz="3100" dirty="0" smtClean="0">
                <a:solidFill>
                  <a:srgbClr val="FF0066"/>
                </a:solidFill>
              </a:rPr>
              <a:t> </a:t>
            </a:r>
            <a:r>
              <a:rPr lang="el-GR" altLang="el-GR" sz="3100" dirty="0" smtClean="0"/>
              <a:t>με </a:t>
            </a:r>
            <a:r>
              <a:rPr lang="el-GR" altLang="el-GR" sz="3100" dirty="0" smtClean="0">
                <a:solidFill>
                  <a:srgbClr val="C00000"/>
                </a:solidFill>
              </a:rPr>
              <a:t>πάθος</a:t>
            </a:r>
            <a:r>
              <a:rPr lang="el-GR" altLang="el-GR" sz="3100" dirty="0" smtClean="0"/>
              <a:t>: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600" dirty="0" smtClean="0"/>
              <a:t>Αρχιμήδης.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sz="2600" dirty="0" smtClean="0"/>
              <a:t>Leonardo </a:t>
            </a:r>
            <a:r>
              <a:rPr lang="en-US" altLang="el-GR" sz="2600" dirty="0"/>
              <a:t>d</a:t>
            </a:r>
            <a:r>
              <a:rPr lang="en-US" altLang="el-GR" sz="2600" dirty="0" smtClean="0"/>
              <a:t>a Vinci</a:t>
            </a:r>
            <a:r>
              <a:rPr lang="el-GR" altLang="el-GR" sz="2600" dirty="0" smtClean="0"/>
              <a:t>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sz="2600" dirty="0" smtClean="0"/>
              <a:t>Einstein</a:t>
            </a:r>
            <a:r>
              <a:rPr lang="el-GR" altLang="el-GR" sz="2600" dirty="0" smtClean="0"/>
              <a:t>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sz="2600" dirty="0" smtClean="0"/>
              <a:t>Tesla</a:t>
            </a:r>
            <a:r>
              <a:rPr lang="el-GR" altLang="el-GR" sz="2600" dirty="0" smtClean="0"/>
              <a:t>.</a:t>
            </a:r>
          </a:p>
          <a:p>
            <a:pPr indent="-342000">
              <a:lnSpc>
                <a:spcPct val="12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100" dirty="0" smtClean="0"/>
              <a:t>Οι πρωτοπόροι της Πληροφορικής: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smtClean="0"/>
              <a:t>Babbage.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err="1" smtClean="0"/>
              <a:t>Adda</a:t>
            </a:r>
            <a:r>
              <a:rPr lang="en-US" sz="2600" dirty="0" smtClean="0"/>
              <a:t>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smtClean="0"/>
              <a:t>Turing.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err="1" smtClean="0"/>
              <a:t>Zuce</a:t>
            </a:r>
            <a:r>
              <a:rPr lang="en-US" sz="2600" dirty="0" smtClean="0"/>
              <a:t>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smtClean="0"/>
              <a:t>Hollerith.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err="1" smtClean="0"/>
              <a:t>Atanashof</a:t>
            </a:r>
            <a:r>
              <a:rPr lang="en-US" sz="2600" dirty="0" smtClean="0"/>
              <a:t>.</a:t>
            </a:r>
          </a:p>
          <a:p>
            <a:pPr lvl="3" indent="-342000">
              <a:lnSpc>
                <a:spcPct val="120000"/>
              </a:lnSpc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600" dirty="0" smtClean="0"/>
              <a:t>Von Newman.</a:t>
            </a:r>
            <a:endParaRPr lang="el-GR" sz="2600" dirty="0" smtClean="0"/>
          </a:p>
          <a:p>
            <a:endParaRPr lang="el-GR" altLang="el-GR" sz="2000" dirty="0" smtClean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593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ξεκίνημα μιας νέας εποχής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ENIAC </a:t>
            </a:r>
            <a:r>
              <a:rPr lang="el-GR" sz="2800" dirty="0" smtClean="0"/>
              <a:t>1945.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Οι αντίθετες ιδεολογίες του εικοστού αιώνα, δεν έφεραν μόνο τις μεγάλες κοινωνικές επαναστάσεις, αλλά και επανάσταση στον τρόπο σκέψης.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dirty="0" smtClean="0"/>
              <a:t>Charles Darwin, 1809 - 1874.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dirty="0" smtClean="0"/>
              <a:t>Karl Marx, 1818 - 1883.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dirty="0" smtClean="0"/>
              <a:t>Friedrich Engels, 1820 - 1895.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dirty="0" smtClean="0"/>
              <a:t>Sigmund Freud, 1856 - 1939.</a:t>
            </a:r>
          </a:p>
          <a:p>
            <a:pPr lvl="2" indent="-342000">
              <a:spcBef>
                <a:spcPts val="0"/>
              </a:spcBef>
              <a:spcAft>
                <a:spcPts val="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dirty="0" smtClean="0"/>
              <a:t>John Dewey, 1859 - 1952.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dirty="0" smtClean="0"/>
              <a:t>Albert Einstein, 1879 - 1955.</a:t>
            </a:r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A6E-B923-4A4E-9112-143884C71B0E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227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Θεωρίες για τη Γνώση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i="1" dirty="0">
                <a:solidFill>
                  <a:prstClr val="black"/>
                </a:solidFill>
              </a:rPr>
              <a:t>Είναι ανάλογες με τις 2 διαφορετικές θεωρήσεις του κόσμου.</a:t>
            </a:r>
          </a:p>
          <a:p>
            <a:pPr lvl="0">
              <a:spcBef>
                <a:spcPts val="0"/>
              </a:spcBef>
              <a:spcAft>
                <a:spcPts val="5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>
                <a:solidFill>
                  <a:prstClr val="black"/>
                </a:solidFill>
              </a:rPr>
              <a:t>Συμπεριφορισμός ή μεταδοτικό μοντέλο μάθησης.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dirty="0" smtClean="0"/>
              <a:t>Σύμφωνα με το οποίο, </a:t>
            </a:r>
            <a:r>
              <a:rPr lang="el-GR" altLang="el-GR" sz="2400" dirty="0" smtClean="0">
                <a:solidFill>
                  <a:srgbClr val="C00000"/>
                </a:solidFill>
              </a:rPr>
              <a:t>η γνώση μεταδίδεται</a:t>
            </a:r>
            <a:r>
              <a:rPr lang="el-GR" altLang="el-GR" sz="2400" dirty="0" smtClean="0"/>
              <a:t>.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err="1"/>
              <a:t>Επικοδομιστικές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Θεωρίες</a:t>
            </a:r>
            <a:r>
              <a:rPr lang="en-US" altLang="el-GR" sz="2800" dirty="0" smtClean="0"/>
              <a:t>.</a:t>
            </a:r>
            <a:endParaRPr lang="el-GR" altLang="el-GR" sz="2800" dirty="0"/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400" dirty="0"/>
              <a:t>Σύμφωνα με τις οποίες, </a:t>
            </a:r>
            <a:r>
              <a:rPr lang="el-GR" sz="2400" dirty="0">
                <a:solidFill>
                  <a:srgbClr val="C00000"/>
                </a:solidFill>
              </a:rPr>
              <a:t>η γνώση οικοδομείται</a:t>
            </a:r>
            <a:r>
              <a:rPr lang="el-GR" sz="2400" dirty="0" smtClean="0"/>
              <a:t>.</a:t>
            </a:r>
            <a:endParaRPr lang="el-GR" sz="2400" dirty="0"/>
          </a:p>
          <a:p>
            <a:pPr lvl="1" indent="-342000">
              <a:spcBef>
                <a:spcPts val="0"/>
              </a:spcBef>
              <a:spcAft>
                <a:spcPts val="5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err="1"/>
              <a:t>Κοινωνικοπολιτισμική</a:t>
            </a:r>
            <a:r>
              <a:rPr lang="el-GR" dirty="0"/>
              <a:t> προσέγγιση. 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/>
              <a:t>Σύμφωνα με την οποία, </a:t>
            </a:r>
            <a:r>
              <a:rPr lang="el-GR" dirty="0">
                <a:solidFill>
                  <a:srgbClr val="C00000"/>
                </a:solidFill>
              </a:rPr>
              <a:t>η γνώση είναι προϊόν κοινωνικής αλληλεπίδρασης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266A-02F6-46FE-A47B-E23423BB7C0F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028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prstClr val="black"/>
                </a:solidFill>
              </a:rPr>
              <a:t>Επικοδομισμός ή κατασκευαστικό μοντέλο μάθησης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dirty="0" smtClean="0">
                <a:solidFill>
                  <a:prstClr val="black"/>
                </a:solidFill>
              </a:rPr>
              <a:t>Gaston </a:t>
            </a:r>
            <a:r>
              <a:rPr lang="en-US" altLang="el-GR" dirty="0" err="1" smtClean="0">
                <a:solidFill>
                  <a:prstClr val="black"/>
                </a:solidFill>
              </a:rPr>
              <a:t>Bachelard</a:t>
            </a:r>
            <a:r>
              <a:rPr lang="en-US" altLang="el-GR" dirty="0" smtClean="0">
                <a:solidFill>
                  <a:prstClr val="black"/>
                </a:solidFill>
              </a:rPr>
              <a:t>, 1884 - 1962.</a:t>
            </a:r>
            <a:endParaRPr lang="en-US" altLang="el-GR" sz="1200" dirty="0" smtClean="0"/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dirty="0" smtClean="0"/>
              <a:t>Jean Piaget, 1896 - 1980.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el-GR" dirty="0" smtClean="0"/>
              <a:t>Lev </a:t>
            </a:r>
            <a:r>
              <a:rPr lang="en-US" altLang="el-GR" dirty="0" err="1" smtClean="0"/>
              <a:t>Vygotsky</a:t>
            </a:r>
            <a:r>
              <a:rPr lang="en-US" altLang="el-GR" dirty="0" smtClean="0"/>
              <a:t>, 1896 - 1834.</a:t>
            </a:r>
          </a:p>
          <a:p>
            <a:pPr lvl="1" indent="-342000">
              <a:lnSpc>
                <a:spcPct val="110000"/>
              </a:lnSpc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“ </a:t>
            </a:r>
            <a:r>
              <a:rPr lang="el-GR" altLang="el-GR" i="1" dirty="0" smtClean="0"/>
              <a:t>Κάθε γνώση αποτελεί μία απάντηση σε ένα ερώτημα. Αν δεν υπάρξει ερώτημα, δεν μπορεί να υπάρξει επιστημονική γνώση. Τίποτα δεν είναι αυτονόητο. Τίποτα δεν είναι δεδομένο. Όλα οικοδομούνται.” 			</a:t>
            </a:r>
            <a:r>
              <a:rPr lang="en-US" altLang="el-GR" dirty="0" smtClean="0"/>
              <a:t>(</a:t>
            </a:r>
            <a:r>
              <a:rPr lang="en-US" altLang="el-GR" dirty="0" err="1" smtClean="0"/>
              <a:t>Bachelard</a:t>
            </a:r>
            <a:r>
              <a:rPr lang="en-US" altLang="el-GR" dirty="0" smtClean="0"/>
              <a:t>).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Εκπαιδευτική Ρομποτική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266A-02F6-46FE-A47B-E23423BB7C0F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059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7:07:04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11,4,5,7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8,9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8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139900E-7BE7-4069-9943-46E85D8F06E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1573</Words>
  <Application>Microsoft Office PowerPoint</Application>
  <PresentationFormat>Προβολή στην οθόνη (4:3)</PresentationFormat>
  <Paragraphs>199</Paragraphs>
  <Slides>28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Οι πρωτοπόροι</vt:lpstr>
      <vt:lpstr>Το ξεκίνημα μιας νέας εποχής</vt:lpstr>
      <vt:lpstr>Θεωρίες για τη Γνώση</vt:lpstr>
      <vt:lpstr>Επικοδομισμός ή κατασκευαστικό μοντέλο μάθησης</vt:lpstr>
      <vt:lpstr>Θεωρίες για τη Μάθηση</vt:lpstr>
      <vt:lpstr>Ο Seymour Papert δημιουργεί τη LOGO και τη Χελώνα του</vt:lpstr>
      <vt:lpstr>1975 - 1981</vt:lpstr>
      <vt:lpstr>Η εποποιία της Πληροφορικής </vt:lpstr>
      <vt:lpstr>Η Πληροφορική στην Εκπαίδευση (δεκαετία 80)</vt:lpstr>
      <vt:lpstr>Το όραμα του Papert απέχει πολύ από το σημερινό σχολείο </vt:lpstr>
      <vt:lpstr>Ο προγραμματισμός σήμερα</vt:lpstr>
      <vt:lpstr>Έρχονται τα ρομπότ</vt:lpstr>
      <vt:lpstr>Ρομπότ</vt:lpstr>
      <vt:lpstr>Τα ρομπότ «βγάζουν» τον προγραμματισμό από την οθόνη</vt:lpstr>
      <vt:lpstr>Τα Lego - Mind storms</vt:lpstr>
      <vt:lpstr>Εκπαιδευτική Ρομποτική</vt:lpstr>
      <vt:lpstr>Γιατί Ρομποτική στην Εκπαίδευση;</vt:lpstr>
      <vt:lpstr>Παγκόσμιοι Ολυμπιακοί Αγώνες Ρομποτικής</vt:lpstr>
      <vt:lpstr>Εκπαιδευτική Ρομποτική στην Ελλάδα.</vt:lpstr>
      <vt:lpstr>Στην Ελλάδα…</vt:lpstr>
      <vt:lpstr>Ο Papert γράφει…</vt:lpstr>
      <vt:lpstr>Ελληνικό Ψηφιακό Σχολείο</vt:lpstr>
      <vt:lpstr>Τέλος δωδέκατης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Εκπαιδευτική Ρομποτική</dc:subject>
  <dc:creator>Γεώργιος Σούλτης</dc:creator>
  <cp:keywords>Εκπαιδευτική ρομποτική</cp:keywords>
  <dc:description>Η Ρομποτική στη ζωή μας. Η Εκπαιδευτική Ρομποτική και οι παγκόσμιοι διαγωνισμοί. Εκπαιδευτική Ρομποτική και η διδακτική αξία της. Προγράμματα Εκπαιδευτικής ρομποτικής.</dc:description>
  <cp:lastModifiedBy>Georgia</cp:lastModifiedBy>
  <cp:revision>59</cp:revision>
  <dcterms:created xsi:type="dcterms:W3CDTF">2013-10-16T14:03:37Z</dcterms:created>
  <dcterms:modified xsi:type="dcterms:W3CDTF">2013-11-07T17:28:13Z</dcterms:modified>
  <cp:category>Εκπαιδευτικό υλικό</cp:category>
  <cp:contentStatus>Τελικό</cp:contentStatus>
</cp:coreProperties>
</file>