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1"/>
  </p:notesMasterIdLst>
  <p:sldIdLst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7" r:id="rId11"/>
    <p:sldId id="263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custDataLst>
    <p:tags r:id="rId32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600CC"/>
    <a:srgbClr val="800000"/>
    <a:srgbClr val="FF0066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B79BD-D696-467E-A7A6-55F0D50FC7AB}" type="datetimeFigureOut">
              <a:rPr lang="el-GR" smtClean="0"/>
              <a:t>7/11/2013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2AA40C-1826-4AA8-B3C4-BA61721395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2226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D8BBA-E385-44AB-875E-30FB8133A108}" type="slidenum">
              <a:rPr lang="el-GR" smtClean="0">
                <a:solidFill>
                  <a:prstClr val="black"/>
                </a:solidFill>
              </a:rPr>
              <a:pPr/>
              <a:t>4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563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1828-3643-4FD5-B93F-B2B72BC8F58E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Εκπαιδευτική Ρομποτική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161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DE1A-30DF-4EA1-B4A1-0FECFC0DE38F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Εκπαιδευτική Ρομποτική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7886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C35D-F4D4-4705-8702-7830AC719F07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Εκπαιδευτική Ρομποτική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1943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A6B3D-170C-436F-8D8A-EA045DE572C5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Εκπαιδευτική Ρομποτική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9147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A35C-445A-4401-B753-5DAB141EDEEF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Εκπαιδευτική Ρομποτική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207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9004-2561-469F-AD27-BA28CE530926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Εκπαιδευτική Ρομποτική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219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CC5EA-39A0-4760-ABD0-9F2A976CFC93}" type="datetime1">
              <a:rPr lang="el-GR" smtClean="0"/>
              <a:t>7/11/2013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Εκπαιδευτική Ρομποτική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3147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5A31B-A9E2-41CF-B5E8-E116D51DE3BC}" type="datetime1">
              <a:rPr lang="el-GR" smtClean="0"/>
              <a:t>7/11/2013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Εκπαιδευτική Ρομποτική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5820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A852B-AA29-4835-930D-431AC6C00F17}" type="datetime1">
              <a:rPr lang="el-GR" smtClean="0"/>
              <a:t>7/11/2013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Εκπαιδευτική Ρομποτική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3717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50C6A-7D3E-4F05-9ACA-1C2A378F694C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Εκπαιδευτική Ρομποτική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7543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03EB-4E87-4D79-94D3-AA21135270DD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Εκπαιδευτική Ρομποτική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5083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9F171-8E2E-411C-A848-CF8711484039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Εκπαιδευτική Ρομποτική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60A6E-B923-4A4E-9112-143884C71B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8167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3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41" y="448950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628012" cy="1326009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prstClr val="black"/>
                </a:solidFill>
              </a:rPr>
              <a:t>Διδακτική Πληροφορικής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type="subTitle" idx="1"/>
          </p:nvPr>
        </p:nvSpPr>
        <p:spPr>
          <a:xfrm>
            <a:off x="1043608" y="2924944"/>
            <a:ext cx="7128791" cy="2592288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1</a:t>
            </a:r>
            <a:r>
              <a:rPr lang="en-US" sz="2800" b="1" dirty="0">
                <a:solidFill>
                  <a:prstClr val="black"/>
                </a:solidFill>
                <a:cs typeface="Arial" charset="0"/>
              </a:rPr>
              <a:t>2</a:t>
            </a:r>
            <a:r>
              <a:rPr lang="en-US" sz="28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Εκπαιδευτική Ρομποτική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2800" dirty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4400" b="1" dirty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Διδάσκων: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Γεώργιος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smtClean="0">
                <a:solidFill>
                  <a:prstClr val="black"/>
                </a:solidFill>
                <a:cs typeface="Arial" charset="0"/>
              </a:rPr>
              <a:t>Σούλτης, </a:t>
            </a:r>
            <a:endParaRPr lang="el-GR" sz="2800" dirty="0" smtClean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Επίκουρος Καθηγητής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spcBef>
                <a:spcPts val="0"/>
              </a:spcBef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Τμήμα Μηχανικών Πληροφορικής, Τεχνολογικής Εκπαίδευσης. </a:t>
            </a:r>
            <a:endParaRPr lang="en-US" sz="44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 title="Λογότυπο Creative Commons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2153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Θεωρίες για τη Μάθηση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342000"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Το άτομο μαθαίνει όταν εμπλακεί ενεργητικά, στην επίλυση εμπειρικών προβλημάτων, προκειμένου να προσαρμοστεί στο φυσικό περιβάλλον, και στο περιβάλλον των εννοιών, μέσα στις οποίες ζει.</a:t>
            </a:r>
          </a:p>
          <a:p>
            <a:pPr indent="-342000"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Ο δάσκαλος έχει το ρόλο εξυπηρετητή της μάθησης του μαθητή.</a:t>
            </a:r>
          </a:p>
          <a:p>
            <a:pPr indent="-342000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Μάθηση σημαίνει να μπορεί κάποιος να βγάλει συμπεράσματα από την εμπειρία, να δρα σύμφωνα με αυτά, και να κάνει προβλέψεις.</a:t>
            </a:r>
          </a:p>
          <a:p>
            <a:pPr indent="-342000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sz="2400" dirty="0" smtClean="0"/>
          </a:p>
          <a:p>
            <a:pPr indent="-342000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sz="2400" dirty="0" smtClean="0"/>
          </a:p>
          <a:p>
            <a:pPr indent="-342000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n-US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292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Ο </a:t>
            </a:r>
            <a:r>
              <a:rPr lang="en-US" altLang="el-GR" b="1" dirty="0" smtClean="0"/>
              <a:t>Seymour </a:t>
            </a:r>
            <a:r>
              <a:rPr lang="en-US" altLang="el-GR" b="1" dirty="0" err="1" smtClean="0"/>
              <a:t>Papert</a:t>
            </a:r>
            <a:r>
              <a:rPr lang="en-US" altLang="el-GR" b="1" dirty="0" smtClean="0"/>
              <a:t> </a:t>
            </a:r>
            <a:r>
              <a:rPr lang="el-GR" altLang="el-GR" b="1" dirty="0" smtClean="0"/>
              <a:t>δημιουργεί τη </a:t>
            </a:r>
            <a:r>
              <a:rPr lang="en-US" altLang="el-GR" b="1" dirty="0" smtClean="0"/>
              <a:t>LOGO </a:t>
            </a:r>
            <a:r>
              <a:rPr lang="el-GR" altLang="el-GR" b="1" dirty="0" smtClean="0"/>
              <a:t>και τη Χελώνα του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 smtClean="0"/>
              <a:t>“ </a:t>
            </a:r>
            <a:r>
              <a:rPr lang="el-GR" altLang="el-GR" sz="2400" i="1" dirty="0" smtClean="0"/>
              <a:t>Σε πολλά σχολεία σήμερα, η φράση «εκμάθηση με Υπολογιστές» σημαίνει να κάνεις τον υπολογιστή να διδάξει το παιδί. Θα μπορούσε να πει κανείς, ότι ο υπολογιστής χρησιμοποιείται, για να προγραμματίζει το παιδί. </a:t>
            </a:r>
            <a:r>
              <a:rPr lang="el-GR" altLang="el-GR" sz="2400" i="1" dirty="0" smtClean="0">
                <a:solidFill>
                  <a:srgbClr val="800000"/>
                </a:solidFill>
              </a:rPr>
              <a:t>Από τη δικιά μου οπτική γωνία, το παιδί προγραμματίζει τον υπολογιστή</a:t>
            </a:r>
            <a:r>
              <a:rPr lang="el-GR" altLang="el-GR" sz="2400" i="1" dirty="0" smtClean="0"/>
              <a:t>, και προγραμματίζοντάς τον, αποκτά μ</a:t>
            </a:r>
            <a:r>
              <a:rPr lang="el-GR" altLang="el-GR" sz="2400" i="1" dirty="0"/>
              <a:t>ί</a:t>
            </a:r>
            <a:r>
              <a:rPr lang="el-GR" altLang="el-GR" sz="2400" i="1" dirty="0" smtClean="0"/>
              <a:t>α αίσθηση κυριαρχίας πάνω σε ένα κομμάτι, της πιο σύγχρονης και δυναμικής τεχνολογίας, και μαζί, </a:t>
            </a:r>
            <a:r>
              <a:rPr lang="el-GR" altLang="el-GR" sz="2400" i="1" dirty="0" smtClean="0">
                <a:solidFill>
                  <a:srgbClr val="800000"/>
                </a:solidFill>
              </a:rPr>
              <a:t>καθιερώνει μία στενή επαφή, με μερικές από τις βαθύτερες ιδέες της επιστήμης, των μαθηματικών, και της τέχνης της δημιουργίας διανοητικών μοντέλων</a:t>
            </a:r>
            <a:r>
              <a:rPr lang="el-GR" altLang="el-GR" sz="2400" i="1" dirty="0" smtClean="0"/>
              <a:t>…</a:t>
            </a:r>
            <a:r>
              <a:rPr lang="el-GR" altLang="el-GR" sz="2400" dirty="0" smtClean="0"/>
              <a:t>“</a:t>
            </a:r>
            <a:r>
              <a:rPr lang="en-US" altLang="el-GR" sz="2400" dirty="0" smtClean="0"/>
              <a:t>.</a:t>
            </a:r>
            <a:endParaRPr lang="el-GR" altLang="el-GR" sz="2400" dirty="0" smtClean="0"/>
          </a:p>
          <a:p>
            <a:pPr marL="0" indent="0" algn="r">
              <a:spcBef>
                <a:spcPts val="0"/>
              </a:spcBef>
              <a:buNone/>
            </a:pPr>
            <a:r>
              <a:rPr lang="en-US" altLang="el-GR" sz="2400" dirty="0" err="1" smtClean="0"/>
              <a:t>Papert</a:t>
            </a:r>
            <a:r>
              <a:rPr lang="en-US" altLang="el-GR" sz="2400" dirty="0" smtClean="0"/>
              <a:t> (1980, </a:t>
            </a:r>
            <a:r>
              <a:rPr lang="el-GR" altLang="el-GR" sz="2400" dirty="0" smtClean="0"/>
              <a:t>από το βιβλίο «Νοητικές Θύελλες»).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098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1975 - 1981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 smtClean="0"/>
              <a:t>Η επανάσταση των νέων και οι μικροϋπολογιστές.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800" dirty="0" smtClean="0"/>
              <a:t>Ed Roberts.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800" dirty="0" smtClean="0"/>
              <a:t>Jobs and </a:t>
            </a:r>
            <a:r>
              <a:rPr lang="en-US" sz="2800" dirty="0" err="1" smtClean="0"/>
              <a:t>Wosniak</a:t>
            </a:r>
            <a:r>
              <a:rPr lang="en-US" sz="2800" dirty="0" smtClean="0"/>
              <a:t>.</a:t>
            </a:r>
          </a:p>
          <a:p>
            <a:pPr lvl="2" indent="-342000">
              <a:spcBef>
                <a:spcPts val="0"/>
              </a:spcBef>
              <a:spcAft>
                <a:spcPts val="1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800" dirty="0" smtClean="0"/>
              <a:t>Gates and Allen.</a:t>
            </a:r>
          </a:p>
          <a:p>
            <a:pPr indent="-342000"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 smtClean="0"/>
              <a:t>Έπειτα, εκατομμύρια ερασιτέχνες σε όλο τον κόσμο, δημιουργούν το «θαύμα»:</a:t>
            </a:r>
          </a:p>
          <a:p>
            <a:pPr lvl="2" indent="-3420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800" dirty="0" smtClean="0"/>
              <a:t>Home Computers.</a:t>
            </a:r>
            <a:endParaRPr lang="el-GR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494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/>
              <a:t>Η εποποιία της Πληροφορικής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Ότι γνωρίζουμε σήμερα</a:t>
            </a:r>
            <a:r>
              <a:rPr lang="en-US" altLang="el-GR" dirty="0" smtClean="0"/>
              <a:t>,</a:t>
            </a:r>
            <a:r>
              <a:rPr lang="el-GR" altLang="el-GR" dirty="0" smtClean="0"/>
              <a:t> αναπτύχθηκαν σε τρεις δεκαετίες</a:t>
            </a:r>
            <a:r>
              <a:rPr lang="en-US" altLang="el-GR" dirty="0" smtClean="0"/>
              <a:t>:</a:t>
            </a:r>
            <a:endParaRPr lang="el-GR" altLang="el-GR" dirty="0" smtClean="0"/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Πολυμέσα.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altLang="el-GR" sz="2800" dirty="0" smtClean="0"/>
              <a:t>Internet </a:t>
            </a:r>
            <a:r>
              <a:rPr lang="el-GR" altLang="el-GR" sz="2800" dirty="0" smtClean="0"/>
              <a:t>-</a:t>
            </a:r>
            <a:r>
              <a:rPr lang="en-US" altLang="el-GR" sz="2800" dirty="0" smtClean="0"/>
              <a:t> </a:t>
            </a:r>
            <a:r>
              <a:rPr lang="el-GR" altLang="el-GR" sz="2800" dirty="0" smtClean="0"/>
              <a:t>Παγκόσμιος ιστός </a:t>
            </a:r>
            <a:r>
              <a:rPr lang="en-US" altLang="el-GR" sz="2800" dirty="0" smtClean="0"/>
              <a:t>(WWW)</a:t>
            </a:r>
            <a:r>
              <a:rPr lang="el-GR" altLang="el-GR" sz="2800" dirty="0" smtClean="0"/>
              <a:t>.</a:t>
            </a:r>
            <a:endParaRPr lang="en-US" altLang="el-GR" sz="2800" dirty="0" smtClean="0"/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Τηλεπληροφορική</a:t>
            </a:r>
            <a:r>
              <a:rPr lang="en-US" altLang="el-GR" sz="2800" dirty="0" smtClean="0"/>
              <a:t>.</a:t>
            </a:r>
            <a:endParaRPr lang="el-GR" altLang="el-GR" sz="2800" dirty="0" smtClean="0"/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Κοινωνικά δίκτυα</a:t>
            </a:r>
            <a:r>
              <a:rPr lang="en-US" altLang="el-GR" sz="2800" dirty="0" smtClean="0"/>
              <a:t>.</a:t>
            </a:r>
            <a:endParaRPr lang="el-GR" altLang="el-GR" sz="2800" dirty="0" smtClean="0"/>
          </a:p>
          <a:p>
            <a:pPr lvl="2" indent="-342000">
              <a:spcBef>
                <a:spcPts val="0"/>
              </a:spcBef>
              <a:spcAft>
                <a:spcPts val="1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altLang="el-GR" sz="2800" dirty="0" smtClean="0"/>
              <a:t>Gadgets.</a:t>
            </a:r>
            <a:endParaRPr lang="el-GR" altLang="el-GR" sz="2800" dirty="0" smtClean="0"/>
          </a:p>
          <a:p>
            <a:pPr indent="-342000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Ο προγραμματισμός εξελίσσεται  εκρηκτικά! </a:t>
            </a:r>
          </a:p>
          <a:p>
            <a:pPr indent="-342000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dirty="0" smtClean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chemeClr val="tx1"/>
                </a:solidFill>
              </a:rPr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90299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Η Πληροφορική στην Εκπαίδευση </a:t>
            </a:r>
            <a:r>
              <a:rPr lang="el-GR" altLang="el-GR" sz="4000" b="1" dirty="0" smtClean="0"/>
              <a:t>(δεκαετία 80)</a:t>
            </a:r>
            <a:endParaRPr lang="el-GR" sz="40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sz="1000" dirty="0" smtClean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Η αναγκαιότητα να μπει η πληροφορική στην εκπαίδευση.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Οι εξελίξεις είναι πάρα πολύ γρήγορες - τα δεδομένα αλλάζουν ταχύτατα.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Ο προγραμματισμός παύει να συγκινεί.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Η πληροφορική γίνεται ένα «κοινό» και «ανούσιο» μάθημα για τους μαθητές.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Οι «Ερασιτέχνες» του προγραμματισμού, σχεδόν εξαφανίζονται.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chemeClr val="tx1"/>
                </a:solidFill>
              </a:rPr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645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Το όραμα του </a:t>
            </a:r>
            <a:r>
              <a:rPr lang="en-US" altLang="el-GR" b="1" dirty="0" err="1" smtClean="0"/>
              <a:t>Papert</a:t>
            </a:r>
            <a:r>
              <a:rPr lang="en-US" altLang="el-GR" b="1" dirty="0" smtClean="0"/>
              <a:t> </a:t>
            </a:r>
            <a:r>
              <a:rPr lang="el-GR" altLang="el-GR" b="1" dirty="0" smtClean="0"/>
              <a:t>απέχει πολύ από το σημερινό σχολείο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en-US" altLang="el-GR" sz="2800" dirty="0" smtClean="0"/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“ Οι μαθητευόμενοι οικοδομούν πιο αποτελεσματικά τη γνώση, όταν εμπλέκονται ενεργά στη σχεδίαση και κατασκευή (χειρωνακτική και ψηφιακή), πραγματικών αντικειμένων, που έχουν νόημα για τους ίδιους, </a:t>
            </a:r>
            <a:r>
              <a:rPr lang="el-GR" altLang="el-GR" sz="2800" dirty="0" smtClean="0">
                <a:solidFill>
                  <a:srgbClr val="800000"/>
                </a:solidFill>
              </a:rPr>
              <a:t>είτε αυτά είναι κάστρα στην άμμο, είτε κατασκευές LEGO και προγράμματα Υπολογιστών, είτε μία θεωρία για το σύμπαν</a:t>
            </a:r>
            <a:r>
              <a:rPr lang="el-GR" altLang="el-GR" sz="2800" dirty="0" smtClean="0"/>
              <a:t>… ”.</a:t>
            </a:r>
          </a:p>
          <a:p>
            <a:pPr algn="r">
              <a:spcBef>
                <a:spcPts val="0"/>
              </a:spcBef>
              <a:buFont typeface="Wingdings" pitchFamily="2" charset="2"/>
              <a:buNone/>
            </a:pPr>
            <a:r>
              <a:rPr lang="en-US" altLang="el-GR" sz="2800" dirty="0" err="1" smtClean="0"/>
              <a:t>Papert</a:t>
            </a:r>
            <a:r>
              <a:rPr lang="en-US" altLang="el-GR" sz="2800" dirty="0" smtClean="0"/>
              <a:t>, </a:t>
            </a:r>
            <a:r>
              <a:rPr lang="el-GR" altLang="el-GR" sz="2800" dirty="0" smtClean="0"/>
              <a:t>1991</a:t>
            </a:r>
            <a:r>
              <a:rPr lang="en-US" altLang="el-GR" sz="2800" dirty="0" smtClean="0"/>
              <a:t>.</a:t>
            </a:r>
            <a:endParaRPr lang="el-GR" altLang="el-GR" sz="2800" dirty="0" smtClean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chemeClr val="tx1"/>
                </a:solidFill>
              </a:rPr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0248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Ο προγραμματισμός σήμερα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Πρέπει να γίνει ξανά ελκυστικός.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Να δίνει την αίσθηση της δημιουργίας.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Να γίνει ξανά παιχνίδι για τα παιδιά.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Να βοηθάει στην ανάπτυξη του πνεύματος ομάδας.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Να δημιουργήσει ομάδες «ερασιτεχνών» που να κάνουν παρέες.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Να δημιουργήσει μία τρέλα έξω από το σχολικό περιβάλλον, όπως την εποχή των </a:t>
            </a:r>
            <a:r>
              <a:rPr lang="en-US" altLang="el-GR" sz="2800" dirty="0" smtClean="0"/>
              <a:t>Home </a:t>
            </a:r>
            <a:r>
              <a:rPr lang="el-GR" altLang="el-GR" sz="2800" dirty="0" smtClean="0"/>
              <a:t>και των πρώτων Μικροϋπολογιστών.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chemeClr val="tx1"/>
                </a:solidFill>
              </a:rPr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621943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Έρχονται τα ρομπότ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l-GR" sz="2400" dirty="0" smtClean="0"/>
              <a:t>Η </a:t>
            </a:r>
            <a:r>
              <a:rPr lang="en-US" sz="2400" dirty="0" smtClean="0"/>
              <a:t>LOGO </a:t>
            </a:r>
            <a:r>
              <a:rPr lang="el-GR" sz="2400" dirty="0" smtClean="0"/>
              <a:t>συνέχισε να εξελίσσεται… Αλλά οι «κατασκευές» παραμένουν «κλεισμένες» μέσα στην οθόνη.</a:t>
            </a:r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Τα ρομπότ συγκινούσαν τον άνθρωπο από την </a:t>
            </a:r>
            <a:r>
              <a:rPr lang="el-GR" altLang="el-GR" sz="2800" dirty="0" smtClean="0"/>
              <a:t>αρχαιότητα.</a:t>
            </a:r>
            <a:endParaRPr lang="el-GR" altLang="el-GR" sz="2800" dirty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Η ιδέα ενός </a:t>
            </a:r>
            <a:r>
              <a:rPr lang="el-GR" altLang="el-GR" sz="2800" dirty="0" smtClean="0"/>
              <a:t>ανθρωποειδούς </a:t>
            </a:r>
            <a:r>
              <a:rPr lang="el-GR" altLang="el-GR" sz="2800" dirty="0"/>
              <a:t>κατασκευασμένο από τον </a:t>
            </a:r>
            <a:r>
              <a:rPr lang="el-GR" altLang="el-GR" sz="2800" dirty="0" smtClean="0"/>
              <a:t>άνθρωπο, </a:t>
            </a:r>
            <a:r>
              <a:rPr lang="el-GR" altLang="el-GR" sz="2800" dirty="0"/>
              <a:t>υπάρχει σε όλα τα παραμύθια και τις  μυθολογίες του </a:t>
            </a:r>
            <a:r>
              <a:rPr lang="el-GR" altLang="el-GR" sz="2800" dirty="0" smtClean="0"/>
              <a:t>κόσμου.</a:t>
            </a:r>
            <a:endParaRPr lang="el-GR" altLang="el-GR" sz="2800" dirty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Η βιομηχανική επανάσταση φέρνει το όνειρο πιο </a:t>
            </a:r>
            <a:r>
              <a:rPr lang="el-GR" altLang="el-GR" sz="2800" dirty="0" smtClean="0"/>
              <a:t>κοντά.</a:t>
            </a:r>
            <a:endParaRPr lang="el-GR" altLang="el-GR" sz="2800" dirty="0"/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Η </a:t>
            </a:r>
            <a:r>
              <a:rPr lang="el-GR" altLang="el-GR" sz="2800" dirty="0"/>
              <a:t>πληροφορική εποχή το κάνει </a:t>
            </a:r>
            <a:r>
              <a:rPr lang="el-GR" altLang="el-GR" sz="2800" dirty="0" smtClean="0"/>
              <a:t>πραγματικότητα.</a:t>
            </a:r>
            <a:endParaRPr lang="el-GR" altLang="el-GR" sz="2800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chemeClr val="tx1"/>
                </a:solidFill>
              </a:rPr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3191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Ρομπότ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/>
              <a:t>Ο Ισαάκ </a:t>
            </a:r>
            <a:r>
              <a:rPr lang="el-GR" altLang="el-GR" dirty="0" err="1"/>
              <a:t>Ασίμωφ</a:t>
            </a:r>
            <a:r>
              <a:rPr lang="el-GR" altLang="el-GR" dirty="0"/>
              <a:t> καθιερώνει τον όρο «Ρομποτική» και στα </a:t>
            </a:r>
            <a:r>
              <a:rPr lang="el-GR" altLang="el-GR" dirty="0" smtClean="0"/>
              <a:t>μυθιστορήματά </a:t>
            </a:r>
            <a:r>
              <a:rPr lang="el-GR" altLang="el-GR" dirty="0"/>
              <a:t>του επινοεί </a:t>
            </a:r>
            <a:r>
              <a:rPr lang="el-GR" altLang="el-GR" dirty="0" smtClean="0"/>
              <a:t>τους τρεις </a:t>
            </a:r>
            <a:r>
              <a:rPr lang="el-GR" altLang="el-GR" dirty="0"/>
              <a:t>νόμους της </a:t>
            </a:r>
            <a:r>
              <a:rPr lang="el-GR" altLang="el-GR" dirty="0" smtClean="0"/>
              <a:t>ρομποτικής.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/>
              <a:t>Στη </a:t>
            </a:r>
            <a:r>
              <a:rPr lang="el-GR" altLang="el-GR" dirty="0" smtClean="0"/>
              <a:t>Βιομηχανία, </a:t>
            </a:r>
            <a:r>
              <a:rPr lang="el-GR" altLang="el-GR" dirty="0"/>
              <a:t>τα Βιομηχανικά ρομπότ </a:t>
            </a:r>
            <a:r>
              <a:rPr lang="el-GR" altLang="el-GR" dirty="0" smtClean="0"/>
              <a:t>κυριαρχούν.</a:t>
            </a:r>
            <a:endParaRPr lang="el-GR" altLang="el-GR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/>
              <a:t>Ο κλάδος της Τ</a:t>
            </a:r>
            <a:r>
              <a:rPr lang="el-GR" altLang="el-GR" dirty="0" smtClean="0"/>
              <a:t>εχνητής </a:t>
            </a:r>
            <a:r>
              <a:rPr lang="el-GR" altLang="el-GR" dirty="0"/>
              <a:t>Νοημοσύνης εξελίσσεται </a:t>
            </a:r>
            <a:r>
              <a:rPr lang="el-GR" altLang="el-GR" dirty="0" smtClean="0"/>
              <a:t>ραγδαία.</a:t>
            </a:r>
            <a:endParaRPr lang="el-GR" altLang="el-GR" dirty="0"/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/>
              <a:t>Τα πρώτα ανθρωποειδή </a:t>
            </a:r>
            <a:r>
              <a:rPr lang="el-GR" altLang="el-GR" dirty="0" smtClean="0"/>
              <a:t>εμφανίζονται.</a:t>
            </a:r>
            <a:endParaRPr lang="el-GR" altLang="el-GR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chemeClr val="tx1"/>
                </a:solidFill>
              </a:rPr>
              <a:t>18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1881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Τα ρομπότ «βγάζουν» τον προγραμματισμό από την οθόνη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sz="1800" dirty="0" smtClean="0"/>
          </a:p>
          <a:p>
            <a:pPr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Με </a:t>
            </a:r>
            <a:r>
              <a:rPr lang="el-GR" altLang="el-GR" dirty="0"/>
              <a:t>τα «τουβλάκια» της </a:t>
            </a:r>
            <a:r>
              <a:rPr lang="en-US" altLang="el-GR" dirty="0"/>
              <a:t>Lego </a:t>
            </a:r>
            <a:r>
              <a:rPr lang="el-GR" altLang="el-GR" dirty="0"/>
              <a:t>δημιουργούμε </a:t>
            </a:r>
            <a:r>
              <a:rPr lang="el-GR" altLang="el-GR" dirty="0" smtClean="0"/>
              <a:t>μία </a:t>
            </a:r>
            <a:r>
              <a:rPr lang="el-GR" altLang="el-GR" dirty="0"/>
              <a:t>κατασκευή με τον παραδοσιακό τρόπο. </a:t>
            </a:r>
          </a:p>
          <a:p>
            <a:pPr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/>
              <a:t>Το «έξυπνο τουβλάκι» που αποτελεί την «καρδιά» της </a:t>
            </a:r>
            <a:r>
              <a:rPr lang="el-GR" altLang="el-GR" dirty="0" smtClean="0"/>
              <a:t>κατασκευής, </a:t>
            </a:r>
            <a:r>
              <a:rPr lang="el-GR" altLang="el-GR" dirty="0"/>
              <a:t>μπορεί να </a:t>
            </a:r>
            <a:r>
              <a:rPr lang="el-GR" altLang="el-GR" dirty="0" smtClean="0"/>
              <a:t>προγραμματιστεί</a:t>
            </a:r>
            <a:r>
              <a:rPr lang="el-GR" altLang="el-GR" dirty="0"/>
              <a:t>.</a:t>
            </a:r>
          </a:p>
          <a:p>
            <a:pPr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/>
              <a:t>Έτσι δημιουργούμε ζωντανές» κατασκευές (το όνειρο των παιδικών μας </a:t>
            </a:r>
            <a:r>
              <a:rPr lang="el-GR" altLang="el-GR" dirty="0" smtClean="0"/>
              <a:t>χρόνων).</a:t>
            </a:r>
            <a:endParaRPr lang="el-GR" altLang="el-GR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chemeClr val="tx1"/>
                </a:solidFill>
              </a:rPr>
              <a:t>19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649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 title="Λογότυπο Άδειας Χρήσης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225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47248" cy="1139726"/>
          </a:xfrm>
        </p:spPr>
        <p:txBody>
          <a:bodyPr>
            <a:normAutofit/>
          </a:bodyPr>
          <a:lstStyle/>
          <a:p>
            <a:pPr algn="ctr"/>
            <a:r>
              <a:rPr lang="el-GR" altLang="el-GR" sz="4900" b="1" dirty="0"/>
              <a:t>Τα </a:t>
            </a:r>
            <a:r>
              <a:rPr lang="en-US" altLang="el-GR" sz="4900" b="1" dirty="0"/>
              <a:t>Lego </a:t>
            </a:r>
            <a:r>
              <a:rPr lang="el-GR" altLang="el-GR" sz="4900" b="1" dirty="0"/>
              <a:t>-</a:t>
            </a:r>
            <a:r>
              <a:rPr lang="en-US" altLang="el-GR" sz="4900" b="1" dirty="0" smtClean="0"/>
              <a:t> Mind</a:t>
            </a:r>
            <a:r>
              <a:rPr lang="el-GR" altLang="el-GR" sz="4900" b="1" dirty="0" smtClean="0"/>
              <a:t> </a:t>
            </a:r>
            <a:r>
              <a:rPr lang="en-US" altLang="el-GR" sz="4900" b="1" dirty="0" smtClean="0"/>
              <a:t>storms</a:t>
            </a:r>
            <a:endParaRPr lang="el-GR" b="1" dirty="0"/>
          </a:p>
        </p:txBody>
      </p:sp>
      <p:sp>
        <p:nvSpPr>
          <p:cNvPr id="9" name="Θέση περιεχομένου 1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342900" indent="-342900"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2400" dirty="0" smtClean="0"/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2400" dirty="0" smtClean="0"/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Η ποικιλία κατασκευών είναι μεγάλη.</a:t>
            </a:r>
          </a:p>
          <a:p>
            <a:pPr marL="342900" indent="-342900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Κεντρίζει την φαντασία των «κατασκευαστών».</a:t>
            </a:r>
            <a:endParaRPr lang="el-GR" sz="2400" dirty="0"/>
          </a:p>
        </p:txBody>
      </p:sp>
      <p:pic>
        <p:nvPicPr>
          <p:cNvPr id="11" name="Θέση περιεχομένου 2" descr="Εικόνα στην οποία αναφέρεται ότι όλα ξεκίνησαν στο Media lab του MIT το 1998. Το λογισμικό ήταν μία γλώσσα προγραμματισμού, η NXT - G, γραφική σαν το scratch. Και τέλος απεικονίζεται το υλικό, το οποίο αποτελείται από ένα έξυπνο τούβλο, τους αισθητήρες, και τους επενεργητές.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772816"/>
            <a:ext cx="5476538" cy="3672408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chemeClr val="tx1"/>
                </a:solidFill>
              </a:rPr>
              <a:t>20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848059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/>
              <a:t>Εκπαιδευτική Ρομποτική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sz="2800" dirty="0" smtClean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Υπάρχει </a:t>
            </a:r>
            <a:r>
              <a:rPr lang="el-GR" altLang="el-GR" dirty="0"/>
              <a:t>μεγάλη </a:t>
            </a:r>
            <a:r>
              <a:rPr lang="el-GR" altLang="el-GR" dirty="0" smtClean="0"/>
              <a:t>παγκόσμια </a:t>
            </a:r>
            <a:r>
              <a:rPr lang="el-GR" altLang="el-GR" dirty="0"/>
              <a:t>αποδοχή </a:t>
            </a:r>
            <a:r>
              <a:rPr lang="el-GR" altLang="el-GR" dirty="0" smtClean="0"/>
              <a:t>από </a:t>
            </a:r>
            <a:r>
              <a:rPr lang="el-GR" altLang="el-GR" dirty="0"/>
              <a:t>πανεπιστήμια, σχολεία, και </a:t>
            </a:r>
            <a:r>
              <a:rPr lang="el-GR" altLang="el-GR" dirty="0" smtClean="0"/>
              <a:t>δασκάλους.</a:t>
            </a:r>
            <a:endParaRPr lang="el-GR" altLang="el-GR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/>
              <a:t>Δημιουργεί ένα κίνημα «ερασιτεχνών» εκτός σχολικής </a:t>
            </a:r>
            <a:r>
              <a:rPr lang="el-GR" altLang="el-GR" dirty="0" smtClean="0"/>
              <a:t>τάξης.</a:t>
            </a:r>
            <a:endParaRPr lang="el-GR" altLang="el-GR" dirty="0"/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/>
              <a:t>Ίσως είναι το ανάλογο «κίνημα» του προγραμματισμού της δεκαετίας </a:t>
            </a:r>
            <a:r>
              <a:rPr lang="el-GR" altLang="el-GR" dirty="0" smtClean="0"/>
              <a:t>1975 - 1985.</a:t>
            </a:r>
            <a:endParaRPr lang="el-GR" altLang="el-GR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chemeClr val="tx1"/>
                </a:solidFill>
              </a:rPr>
              <a:t>21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0990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Γιατί Ρομποτική στην Εκπαίδευση;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Βοηθάει την ανάπτυξη πνεύματος και επιστημονικής </a:t>
            </a:r>
            <a:r>
              <a:rPr lang="el-GR" altLang="el-GR" sz="2800" dirty="0" smtClean="0"/>
              <a:t>μεθοδολογίας.</a:t>
            </a:r>
            <a:endParaRPr lang="el-GR" altLang="el-GR" sz="2800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Καλλιεργεί και αναπτύσσει πολύτιμες νοητικές δεξιότητες (αναλυτική και συνθετική σκέψη, δημιουργικότητα, κριτική </a:t>
            </a:r>
            <a:r>
              <a:rPr lang="el-GR" altLang="el-GR" sz="2800" dirty="0" smtClean="0"/>
              <a:t>σκέψη, και άλλα).</a:t>
            </a:r>
            <a:endParaRPr lang="el-GR" altLang="el-GR" sz="2800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Αποκτούν χρήσιμες τεχνολογικές </a:t>
            </a:r>
            <a:r>
              <a:rPr lang="el-GR" altLang="el-GR" sz="2800" dirty="0" smtClean="0"/>
              <a:t>δεξιότητες.</a:t>
            </a:r>
            <a:endParaRPr lang="el-GR" altLang="el-GR" sz="2800" dirty="0"/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Αναπτύσσει μεταξύ των </a:t>
            </a:r>
            <a:r>
              <a:rPr lang="el-GR" altLang="el-GR" sz="2800" dirty="0" smtClean="0"/>
              <a:t>μαθητών, </a:t>
            </a:r>
            <a:r>
              <a:rPr lang="el-GR" altLang="el-GR" sz="2800" dirty="0"/>
              <a:t>πνεύμα ομαδικότητας και </a:t>
            </a:r>
            <a:r>
              <a:rPr lang="el-GR" altLang="el-GR" sz="2800" dirty="0" smtClean="0"/>
              <a:t>συνεργασίας. </a:t>
            </a:r>
            <a:endParaRPr lang="el-GR" altLang="el-GR" sz="2800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chemeClr val="tx1"/>
                </a:solidFill>
              </a:rPr>
              <a:t>22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5508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/>
              <a:t>Παγκόσμιοι Ολυμπιακοί Αγώνες </a:t>
            </a:r>
            <a:r>
              <a:rPr lang="el-GR" altLang="el-GR" b="1" dirty="0" smtClean="0"/>
              <a:t>Ρομποτικής</a:t>
            </a:r>
            <a:endParaRPr lang="el-GR" dirty="0"/>
          </a:p>
        </p:txBody>
      </p:sp>
      <p:pic>
        <p:nvPicPr>
          <p:cNvPr id="6" name="Θέση περιεχομένου 1" descr="Εικόνα της αφίσας του τρίτου πανελλήνιου διαγωνισμού ρομποτικής, που διεξηχθη στο Abu Dhabi, το 2011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71" y="1600200"/>
            <a:ext cx="7413857" cy="4525963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rgbClr val="000000"/>
                </a:solidFill>
              </a:rPr>
              <a:t>Εκπαιδευτική Ρομποτική</a:t>
            </a:r>
            <a:endParaRPr lang="el-GR" sz="1400" dirty="0">
              <a:solidFill>
                <a:srgbClr val="000000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rgbClr val="000000"/>
                </a:solidFill>
              </a:rPr>
              <a:t>23</a:t>
            </a:fld>
            <a:endParaRPr lang="el-GR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0014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Εκπαιδευτική Ρομποτική </a:t>
            </a:r>
            <a:r>
              <a:rPr lang="el-GR" b="1" dirty="0"/>
              <a:t>σ</a:t>
            </a:r>
            <a:r>
              <a:rPr lang="el-GR" b="1" dirty="0" smtClean="0"/>
              <a:t>την Ελλάδα.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sz="2000" dirty="0" smtClean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Υπάρχει μία </a:t>
            </a:r>
            <a:r>
              <a:rPr lang="el-GR" altLang="el-GR" sz="2800" dirty="0"/>
              <a:t>σημαντική κίνηση στην Εκπαιδευτική </a:t>
            </a:r>
            <a:r>
              <a:rPr lang="el-GR" altLang="el-GR" sz="2800" dirty="0" smtClean="0"/>
              <a:t>Ρομποτική, </a:t>
            </a:r>
            <a:r>
              <a:rPr lang="el-GR" altLang="el-GR" sz="2800" dirty="0"/>
              <a:t>με επικεφαλής πανεπιστημιακά </a:t>
            </a:r>
            <a:r>
              <a:rPr lang="el-GR" altLang="el-GR" sz="2800" dirty="0" smtClean="0"/>
              <a:t>τμήματα.</a:t>
            </a:r>
            <a:endParaRPr lang="el-GR" altLang="el-GR" sz="2800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Υπάρχουν οι ενώσεις καθηγητών πληροφορικής που εδώ και </a:t>
            </a:r>
            <a:r>
              <a:rPr lang="el-GR" altLang="el-GR" sz="2800" dirty="0" smtClean="0"/>
              <a:t>χρόνια, </a:t>
            </a:r>
            <a:r>
              <a:rPr lang="el-GR" altLang="el-GR" sz="2800" dirty="0"/>
              <a:t>έχουν σημαντική </a:t>
            </a:r>
            <a:r>
              <a:rPr lang="el-GR" altLang="el-GR" sz="2800" dirty="0" smtClean="0"/>
              <a:t>δραστηριότητα.</a:t>
            </a:r>
            <a:endParaRPr lang="el-GR" altLang="el-GR" sz="2800" dirty="0"/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Έχουν υλοποιηθεί σειρά πιλοτικών </a:t>
            </a:r>
            <a:r>
              <a:rPr lang="el-GR" altLang="el-GR" sz="2800" dirty="0" smtClean="0"/>
              <a:t>προγραμμάτων, με </a:t>
            </a:r>
            <a:r>
              <a:rPr lang="el-GR" altLang="el-GR" sz="2800" dirty="0"/>
              <a:t>πολύ θετικά </a:t>
            </a:r>
            <a:r>
              <a:rPr lang="el-GR" altLang="el-GR" sz="2800" dirty="0" smtClean="0"/>
              <a:t>αποτελέσματα.</a:t>
            </a:r>
            <a:endParaRPr lang="el-GR" altLang="el-GR" sz="2800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rgbClr val="000000"/>
                </a:solidFill>
              </a:rPr>
              <a:t>Εκπαιδευτική Ρομποτική</a:t>
            </a:r>
            <a:endParaRPr lang="el-GR" sz="1400" dirty="0">
              <a:solidFill>
                <a:srgbClr val="000000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rgbClr val="000000"/>
                </a:solidFill>
              </a:rPr>
              <a:t>24</a:t>
            </a:fld>
            <a:endParaRPr lang="el-GR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6384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smtClean="0">
                <a:solidFill>
                  <a:srgbClr val="000000"/>
                </a:solidFill>
              </a:rPr>
              <a:t>Στην Ελλάδα…</a:t>
            </a:r>
            <a:endParaRPr lang="el-GR" b="1" dirty="0">
              <a:solidFill>
                <a:srgbClr val="000000"/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sz="16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 smtClean="0">
                <a:solidFill>
                  <a:srgbClr val="000000"/>
                </a:solidFill>
              </a:rPr>
              <a:t>Ο </a:t>
            </a:r>
            <a:r>
              <a:rPr lang="el-GR" altLang="el-GR" sz="2400" dirty="0">
                <a:solidFill>
                  <a:srgbClr val="000000"/>
                </a:solidFill>
              </a:rPr>
              <a:t>Μιχάλης </a:t>
            </a:r>
            <a:r>
              <a:rPr lang="el-GR" altLang="el-GR" sz="2400" dirty="0" err="1">
                <a:solidFill>
                  <a:srgbClr val="000000"/>
                </a:solidFill>
              </a:rPr>
              <a:t>Δερτούζος</a:t>
            </a:r>
            <a:r>
              <a:rPr lang="el-GR" altLang="el-GR" sz="2400" dirty="0">
                <a:solidFill>
                  <a:srgbClr val="000000"/>
                </a:solidFill>
              </a:rPr>
              <a:t> γράφει</a:t>
            </a:r>
            <a:r>
              <a:rPr lang="en-US" altLang="el-GR" sz="2400" dirty="0" smtClean="0">
                <a:solidFill>
                  <a:srgbClr val="000000"/>
                </a:solidFill>
              </a:rPr>
              <a:t>:</a:t>
            </a:r>
            <a:endParaRPr lang="el-GR" altLang="el-GR" sz="2400" dirty="0" smtClean="0">
              <a:solidFill>
                <a:srgbClr val="000000"/>
              </a:solidFill>
            </a:endParaRPr>
          </a:p>
          <a:p>
            <a:pPr marL="400050" lvl="1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altLang="el-GR" sz="2000" dirty="0" smtClean="0"/>
              <a:t>“ Να με συγχωρείτε, αν κανείς προσβληθεί με αυτή την παρατήρηση, </a:t>
            </a:r>
            <a:r>
              <a:rPr lang="el-GR" altLang="el-GR" sz="2000" dirty="0" smtClean="0">
                <a:solidFill>
                  <a:srgbClr val="6600CC"/>
                </a:solidFill>
              </a:rPr>
              <a:t>αλλά νομίζω ότι εμείς οι Έλληνες, έχουμε κάποια ανάλογη τάση στην αντιμετώπιση προβλημάτων </a:t>
            </a:r>
            <a:r>
              <a:rPr lang="el-GR" altLang="el-GR" sz="2000" dirty="0" smtClean="0">
                <a:solidFill>
                  <a:srgbClr val="6600CC"/>
                </a:solidFill>
              </a:rPr>
              <a:t>-</a:t>
            </a:r>
            <a:r>
              <a:rPr lang="en-US" altLang="el-GR" sz="2000" dirty="0" smtClean="0">
                <a:solidFill>
                  <a:srgbClr val="6600CC"/>
                </a:solidFill>
              </a:rPr>
              <a:t> </a:t>
            </a:r>
            <a:r>
              <a:rPr lang="el-GR" altLang="el-GR" sz="2000" dirty="0" smtClean="0">
                <a:solidFill>
                  <a:srgbClr val="6600CC"/>
                </a:solidFill>
              </a:rPr>
              <a:t>με </a:t>
            </a:r>
            <a:r>
              <a:rPr lang="el-GR" altLang="el-GR" sz="2000" dirty="0" smtClean="0">
                <a:solidFill>
                  <a:srgbClr val="6600CC"/>
                </a:solidFill>
              </a:rPr>
              <a:t>ταχύτητα, μπουρδούκλωμα, και διόρθωση - που δεν συντελεί βέβαια στην ικανότητά μας, να συναγωνιζόμαστε τους Ελβετούς στην κατασκευή ρολογιών. Αποτελεί πλεονέκτημα όμως στην Πληροφορική. </a:t>
            </a:r>
            <a:r>
              <a:rPr lang="el-GR" altLang="el-GR" sz="2000" dirty="0" smtClean="0"/>
              <a:t>Προσθέστε σε αυτό, την κληρονομιά και την αγάπη που έχουμε στη δόμηση λόγων, στις φιλοσοφικές συζητήσεις, στη λογική, στις σκέψεις και στα σχήματα της φαντασίας (αν ήταν έτσι … θα γινόταν έτσι…), και η πανοπλία εργαλείων μας για την πληροφορική, γίνεται ακόμα πιο τρανή.”</a:t>
            </a:r>
          </a:p>
          <a:p>
            <a:pPr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20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rgbClr val="000000"/>
                </a:solidFill>
              </a:rPr>
              <a:t>Εκπαιδευτική Ρομποτική</a:t>
            </a:r>
            <a:endParaRPr lang="el-GR" sz="1400" dirty="0">
              <a:solidFill>
                <a:srgbClr val="000000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rgbClr val="000000"/>
                </a:solidFill>
              </a:rPr>
              <a:t>25</a:t>
            </a:fld>
            <a:endParaRPr lang="el-GR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3406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Ο </a:t>
            </a:r>
            <a:r>
              <a:rPr lang="en-US" b="1" dirty="0" err="1" smtClean="0"/>
              <a:t>Papert</a:t>
            </a:r>
            <a:r>
              <a:rPr lang="el-GR" b="1" dirty="0" smtClean="0"/>
              <a:t> γράφει…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 smtClean="0">
                <a:solidFill>
                  <a:srgbClr val="000000"/>
                </a:solidFill>
              </a:rPr>
              <a:t>“…έτσι κατά παράδοξο τρόπο, η πιο συνηθισμένη δουλειά για την οποία χρησιμοποιείται ο υπολογιστής στην εκπαίδευση, είναι να τροφοδοτεί με το ζόρι, το αχώνευτο υλικό που έμεινε από την προϋπολογιστική εποχή…”,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 smtClean="0">
                <a:solidFill>
                  <a:srgbClr val="000000"/>
                </a:solidFill>
              </a:rPr>
              <a:t>“…αυτές οι γελοίες μικρές επαναληπτικές ασκήσεις, έχουν μία μόνο αξία: Βαθμολογούνται εύκολα. Αλλά αυτή τους η αξία, τους προσέδωσε μία σταθερή θέση στο κέντρο των σχολικών μαθηματικών…”,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 smtClean="0"/>
              <a:t>“…αντί να θέσουμε το εκπαιδευτικό ερώτημα ως «Πώς να διδάξουμε τα υπάρχοντα μαθηματικά», το θέτουμε ως «ανοικοδόμηση των μαθηματικών»… με τέτοιο τρόπο, ώστε να μην απαιτείται μεγάλος κόπος στη διδασκαλία…”.</a:t>
            </a:r>
          </a:p>
          <a:p>
            <a:endParaRPr 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rgbClr val="000000"/>
                </a:solidFill>
              </a:rPr>
              <a:t>Εκπαιδευτική Ρομποτική</a:t>
            </a:r>
            <a:endParaRPr lang="el-GR" sz="1400" dirty="0">
              <a:solidFill>
                <a:srgbClr val="000000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rgbClr val="000000"/>
                </a:solidFill>
              </a:rPr>
              <a:t>26</a:t>
            </a:fld>
            <a:endParaRPr lang="el-GR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8561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Ελληνικό Ψηφιακό Σχολείο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Στην επίσημη Ελλάδα, η επανάσταση συνεχίζεται με το «Ελληνικό Ψηφιακό Σχολείο».</a:t>
            </a:r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 smtClean="0">
                <a:solidFill>
                  <a:srgbClr val="000000"/>
                </a:solidFill>
              </a:rPr>
              <a:t>“…τα παιδιά μας μεγαλώνουν μέσα σε μία παιδεία διαποτισμένη με την ιδέα, ότι υπάρχουν «έξυπνοι άνθρωποι» και «χαζοί άνθρωποι». Όλα είναι κανονισμένα, ώστε να αποδώσουν τα παιδιά τις πρώτες τους αποτυχημένες ή δυσάρεστες εμπειρίες στη μάθηση, στην ανικανότητά τους…”</a:t>
            </a: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l-GR" sz="2400" dirty="0" smtClean="0">
                <a:solidFill>
                  <a:srgbClr val="000000"/>
                </a:solidFill>
              </a:rPr>
              <a:t>(</a:t>
            </a:r>
            <a:r>
              <a:rPr lang="en-US" altLang="el-GR" sz="2400" dirty="0" err="1" smtClean="0">
                <a:solidFill>
                  <a:srgbClr val="000000"/>
                </a:solidFill>
              </a:rPr>
              <a:t>Papert</a:t>
            </a:r>
            <a:r>
              <a:rPr lang="en-US" altLang="el-GR" sz="2400" dirty="0" smtClean="0">
                <a:solidFill>
                  <a:srgbClr val="000000"/>
                </a:solidFill>
              </a:rPr>
              <a:t>)</a:t>
            </a:r>
            <a:endParaRPr lang="el-GR" altLang="el-GR" sz="24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endParaRPr lang="el-GR" sz="20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rgbClr val="000000"/>
                </a:solidFill>
              </a:rPr>
              <a:t>Εκπαιδευτική Ρομποτική</a:t>
            </a:r>
            <a:endParaRPr lang="el-GR" sz="1400" dirty="0">
              <a:solidFill>
                <a:srgbClr val="000000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rgbClr val="000000"/>
                </a:solidFill>
              </a:rPr>
              <a:t>27</a:t>
            </a:fld>
            <a:endParaRPr lang="el-GR" sz="1400" dirty="0">
              <a:solidFill>
                <a:srgbClr val="000000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261719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δωδέκατης</a:t>
            </a:r>
            <a:r>
              <a:rPr lang="fi-FI" b="1" dirty="0" smtClean="0"/>
              <a:t> </a:t>
            </a:r>
            <a:r>
              <a:rPr lang="el-GR" b="1" dirty="0"/>
              <a:t>ε</a:t>
            </a:r>
            <a:r>
              <a:rPr lang="el-GR" b="1" dirty="0" smtClean="0"/>
              <a:t>νότητας</a:t>
            </a:r>
            <a:endParaRPr lang="el-GR" b="1" dirty="0"/>
          </a:p>
        </p:txBody>
      </p:sp>
      <p:pic>
        <p:nvPicPr>
          <p:cNvPr id="6" name="Εικόνα 1" descr="Λογότυπο για Άδειες χρήσης Creative Commons B Y, NC, ND." title="Λογότυπο Creative Commons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 title="Λογότυπο Χρηματοδότησης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3707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4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400" dirty="0" smtClean="0"/>
              <a:t>.</a:t>
            </a:r>
            <a:r>
              <a:rPr lang="el-GR" sz="2400" dirty="0" smtClean="0"/>
              <a:t> </a:t>
            </a:r>
          </a:p>
          <a:p>
            <a:pPr eaLnBrk="1" hangingPunct="1"/>
            <a:r>
              <a:rPr lang="el-GR" sz="24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400" dirty="0" smtClean="0"/>
              <a:t>. </a:t>
            </a:r>
            <a:endParaRPr lang="el-GR" sz="24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 title="Λογότυπο Χρηματοδότησης.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410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Σκοποί ενότητας </a:t>
            </a:r>
          </a:p>
        </p:txBody>
      </p:sp>
      <p:sp>
        <p:nvSpPr>
          <p:cNvPr id="512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endParaRPr lang="el-GR" dirty="0" smtClean="0"/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l-GR" dirty="0" smtClean="0"/>
              <a:t>Να </a:t>
            </a:r>
            <a:r>
              <a:rPr lang="el-GR" dirty="0"/>
              <a:t>μάθουν τι </a:t>
            </a:r>
            <a:r>
              <a:rPr lang="el-GR" dirty="0" smtClean="0"/>
              <a:t>είναι, </a:t>
            </a:r>
            <a:r>
              <a:rPr lang="el-GR" dirty="0"/>
              <a:t>και πως μπορεί να χρησιμοποιηθεί η εκπαιδευτική </a:t>
            </a:r>
            <a:r>
              <a:rPr lang="el-GR" dirty="0" smtClean="0"/>
              <a:t>ρομποτική, </a:t>
            </a:r>
            <a:r>
              <a:rPr lang="el-GR" dirty="0"/>
              <a:t>σε όλες τις βαθμίδες της εκπαίδευσης.</a:t>
            </a:r>
            <a:endParaRPr lang="el-GR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prstClr val="black"/>
                </a:solidFill>
              </a:rPr>
              <a:t>Εκπαιδευτική Ρομποτική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69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4" action="ppaction://hlinksldjump" tooltip="Μετάβαση στη Διαφάνεια 6"/>
          </p:cNvPr>
          <p:cNvSpPr/>
          <p:nvPr/>
        </p:nvSpPr>
        <p:spPr>
          <a:xfrm>
            <a:off x="809255" y="1906645"/>
            <a:ext cx="75071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</a:rPr>
              <a:t>Οι Πρωτοπόροι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" action="ppaction://noaction"/>
          </p:cNvPr>
          <p:cNvSpPr/>
          <p:nvPr>
            <p:custDataLst>
              <p:tags r:id="rId2"/>
            </p:custDataLst>
          </p:nvPr>
        </p:nvSpPr>
        <p:spPr>
          <a:xfrm>
            <a:off x="809258" y="2564904"/>
            <a:ext cx="750715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rgbClr val="0070C0"/>
                </a:solidFill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</a:rPr>
              <a:t>)  Θεωρίες για τη Γνώση και τη Μάθηση 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7" name="Θέση περιεχομένου 3">
            <a:hlinkClick r:id="rId4" action="ppaction://hlinksldjump" tooltip="Μετάβαση στη Διαφάνεια 6"/>
          </p:cNvPr>
          <p:cNvSpPr/>
          <p:nvPr/>
        </p:nvSpPr>
        <p:spPr>
          <a:xfrm>
            <a:off x="809258" y="3284984"/>
            <a:ext cx="75071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3</a:t>
            </a:r>
            <a:r>
              <a:rPr lang="el-GR" sz="2800" i="1" dirty="0" smtClean="0">
                <a:solidFill>
                  <a:srgbClr val="0070C0"/>
                </a:solidFill>
              </a:rPr>
              <a:t>)  Η Πληροφορική στην Εκπαίδευση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8" name="Θέση περιεχομένου 4">
            <a:hlinkClick r:id="rId4" action="ppaction://hlinksldjump" tooltip="Μετάβαση στη Διαφάνεια 6"/>
          </p:cNvPr>
          <p:cNvSpPr/>
          <p:nvPr/>
        </p:nvSpPr>
        <p:spPr>
          <a:xfrm>
            <a:off x="809252" y="4005064"/>
            <a:ext cx="75071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4</a:t>
            </a:r>
            <a:r>
              <a:rPr lang="el-GR" sz="2800" i="1" dirty="0" smtClean="0">
                <a:solidFill>
                  <a:srgbClr val="0070C0"/>
                </a:solidFill>
              </a:rPr>
              <a:t>)  Έρχονται τα Ρομπότ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9" name="Θέση περιεχομένου 5">
            <a:hlinkClick r:id="rId4" action="ppaction://hlinksldjump" tooltip="Μετάβαση στη Διαφάνεια 6"/>
          </p:cNvPr>
          <p:cNvSpPr/>
          <p:nvPr/>
        </p:nvSpPr>
        <p:spPr>
          <a:xfrm>
            <a:off x="809251" y="4725144"/>
            <a:ext cx="75071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5</a:t>
            </a:r>
            <a:r>
              <a:rPr lang="el-GR" sz="2800" i="1" dirty="0" smtClean="0">
                <a:solidFill>
                  <a:srgbClr val="0070C0"/>
                </a:solidFill>
              </a:rPr>
              <a:t>)  Εκπαιδευτική Ρομποτική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prstClr val="black"/>
                </a:solidFill>
              </a:rPr>
              <a:t>Εκπαιδευτική Ρομποτική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139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Οι πρωτοπόροι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100" dirty="0" smtClean="0"/>
              <a:t>Οι πραγματικά </a:t>
            </a:r>
            <a:r>
              <a:rPr lang="el-GR" altLang="el-GR" sz="3100" dirty="0" smtClean="0">
                <a:solidFill>
                  <a:srgbClr val="C00000"/>
                </a:solidFill>
              </a:rPr>
              <a:t>επαναστατικές αλλαγές </a:t>
            </a:r>
            <a:r>
              <a:rPr lang="el-GR" altLang="el-GR" sz="3100" dirty="0" smtClean="0"/>
              <a:t>στην  επιστήμη και την τεχνολογία, γίνονται από ανθρώπους</a:t>
            </a:r>
            <a:r>
              <a:rPr lang="el-GR" altLang="el-GR" sz="3100" dirty="0" smtClean="0">
                <a:solidFill>
                  <a:srgbClr val="FF0066"/>
                </a:solidFill>
              </a:rPr>
              <a:t> </a:t>
            </a:r>
            <a:r>
              <a:rPr lang="el-GR" altLang="el-GR" sz="3100" dirty="0" smtClean="0"/>
              <a:t>με </a:t>
            </a:r>
            <a:r>
              <a:rPr lang="el-GR" altLang="el-GR" sz="3100" dirty="0" smtClean="0">
                <a:solidFill>
                  <a:srgbClr val="C00000"/>
                </a:solidFill>
              </a:rPr>
              <a:t>πάθος</a:t>
            </a:r>
            <a:r>
              <a:rPr lang="el-GR" altLang="el-GR" sz="3100" dirty="0" smtClean="0"/>
              <a:t>:</a:t>
            </a:r>
          </a:p>
          <a:p>
            <a:pPr lvl="3" indent="-34200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600" dirty="0" smtClean="0"/>
              <a:t>Αρχιμήδης.</a:t>
            </a:r>
          </a:p>
          <a:p>
            <a:pPr lvl="3" indent="-34200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altLang="el-GR" sz="2600" dirty="0" smtClean="0"/>
              <a:t>Leonardo </a:t>
            </a:r>
            <a:r>
              <a:rPr lang="en-US" altLang="el-GR" sz="2600" dirty="0"/>
              <a:t>d</a:t>
            </a:r>
            <a:r>
              <a:rPr lang="en-US" altLang="el-GR" sz="2600" dirty="0" smtClean="0"/>
              <a:t>a Vinci</a:t>
            </a:r>
            <a:r>
              <a:rPr lang="el-GR" altLang="el-GR" sz="2600" dirty="0" smtClean="0"/>
              <a:t>.</a:t>
            </a:r>
          </a:p>
          <a:p>
            <a:pPr lvl="3" indent="-34200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altLang="el-GR" sz="2600" dirty="0" smtClean="0"/>
              <a:t>Einstein</a:t>
            </a:r>
            <a:r>
              <a:rPr lang="el-GR" altLang="el-GR" sz="2600" dirty="0" smtClean="0"/>
              <a:t>.</a:t>
            </a:r>
          </a:p>
          <a:p>
            <a:pPr lvl="3" indent="-3420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altLang="el-GR" sz="2600" dirty="0" smtClean="0"/>
              <a:t>Tesla</a:t>
            </a:r>
            <a:r>
              <a:rPr lang="el-GR" altLang="el-GR" sz="2600" dirty="0" smtClean="0"/>
              <a:t>.</a:t>
            </a:r>
          </a:p>
          <a:p>
            <a:pPr indent="-342000">
              <a:lnSpc>
                <a:spcPct val="120000"/>
              </a:lnSpc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3100" dirty="0" smtClean="0"/>
              <a:t>Οι πρωτοπόροι της Πληροφορικής:</a:t>
            </a:r>
          </a:p>
          <a:p>
            <a:pPr lvl="3" indent="-34200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600" dirty="0" smtClean="0"/>
              <a:t>Babbage.</a:t>
            </a:r>
          </a:p>
          <a:p>
            <a:pPr lvl="3" indent="-34200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600" dirty="0" err="1" smtClean="0"/>
              <a:t>Adda</a:t>
            </a:r>
            <a:r>
              <a:rPr lang="en-US" sz="2600" dirty="0" smtClean="0"/>
              <a:t>.</a:t>
            </a:r>
          </a:p>
          <a:p>
            <a:pPr lvl="3" indent="-34200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600" dirty="0" smtClean="0"/>
              <a:t>Turing.</a:t>
            </a:r>
          </a:p>
          <a:p>
            <a:pPr lvl="3" indent="-34200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600" dirty="0" err="1" smtClean="0"/>
              <a:t>Zuce</a:t>
            </a:r>
            <a:r>
              <a:rPr lang="en-US" sz="2600" dirty="0" smtClean="0"/>
              <a:t>.</a:t>
            </a:r>
          </a:p>
          <a:p>
            <a:pPr lvl="3" indent="-34200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600" dirty="0" smtClean="0"/>
              <a:t>Hollerith.</a:t>
            </a:r>
          </a:p>
          <a:p>
            <a:pPr lvl="3" indent="-34200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600" dirty="0" err="1" smtClean="0"/>
              <a:t>Atanashof</a:t>
            </a:r>
            <a:r>
              <a:rPr lang="en-US" sz="2600" dirty="0" smtClean="0"/>
              <a:t>.</a:t>
            </a:r>
          </a:p>
          <a:p>
            <a:pPr lvl="3" indent="-342000">
              <a:lnSpc>
                <a:spcPct val="120000"/>
              </a:lnSpc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600" dirty="0" smtClean="0"/>
              <a:t>Von Newman.</a:t>
            </a:r>
            <a:endParaRPr lang="el-GR" sz="2600" dirty="0" smtClean="0"/>
          </a:p>
          <a:p>
            <a:endParaRPr lang="el-GR" altLang="el-GR" sz="2000" dirty="0" smtClean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593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Το ξεκίνημα μιας νέας εποχής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800" dirty="0" smtClean="0"/>
              <a:t>ENIAC </a:t>
            </a:r>
            <a:r>
              <a:rPr lang="el-GR" sz="2800" dirty="0" smtClean="0"/>
              <a:t>1945.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Οι αντίθετες ιδεολογίες του εικοστού αιώνα, δεν έφεραν μόνο τις μεγάλες κοινωνικές επαναστάσεις, αλλά και επανάσταση στον τρόπο σκέψης.</a:t>
            </a:r>
          </a:p>
          <a:p>
            <a:pPr lvl="2" indent="-34200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dirty="0" smtClean="0"/>
              <a:t>Charles Darwin, 1809 - 1874.</a:t>
            </a:r>
          </a:p>
          <a:p>
            <a:pPr lvl="2" indent="-34200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dirty="0" smtClean="0"/>
              <a:t>Karl Marx, 1818 - 1883.</a:t>
            </a:r>
          </a:p>
          <a:p>
            <a:pPr lvl="2" indent="-34200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dirty="0" smtClean="0"/>
              <a:t>Friedrich Engels, 1820 - 1895.</a:t>
            </a:r>
          </a:p>
          <a:p>
            <a:pPr lvl="2" indent="-34200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dirty="0" smtClean="0"/>
              <a:t>Sigmund Freud, 1856 - 1939.</a:t>
            </a:r>
          </a:p>
          <a:p>
            <a:pPr lvl="2" indent="-34200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dirty="0" smtClean="0"/>
              <a:t>John Dewey, 1859 - 1952.</a:t>
            </a:r>
          </a:p>
          <a:p>
            <a:pPr lvl="2" indent="-3420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dirty="0" smtClean="0"/>
              <a:t>Albert Einstein, 1879 - 1955.</a:t>
            </a:r>
            <a:endParaRPr lang="en-US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A6E-B923-4A4E-9112-143884C71B0E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8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89227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Θεωρίες για τη Γνώση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None/>
            </a:pPr>
            <a:r>
              <a:rPr lang="el-GR" altLang="el-GR" i="1" dirty="0">
                <a:solidFill>
                  <a:prstClr val="black"/>
                </a:solidFill>
              </a:rPr>
              <a:t>Είναι ανάλογες με τις 2 διαφορετικές θεωρήσεις του κόσμου.</a:t>
            </a:r>
          </a:p>
          <a:p>
            <a:pPr lvl="0">
              <a:spcBef>
                <a:spcPts val="0"/>
              </a:spcBef>
              <a:spcAft>
                <a:spcPts val="5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>
                <a:solidFill>
                  <a:prstClr val="black"/>
                </a:solidFill>
              </a:rPr>
              <a:t>Συμπεριφορισμός ή μεταδοτικό μοντέλο μάθησης.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 smtClean="0"/>
              <a:t>Σύμφωνα με το οποίο, </a:t>
            </a:r>
            <a:r>
              <a:rPr lang="el-GR" altLang="el-GR" sz="2400" dirty="0" smtClean="0">
                <a:solidFill>
                  <a:srgbClr val="C00000"/>
                </a:solidFill>
              </a:rPr>
              <a:t>η γνώση μεταδίδεται</a:t>
            </a:r>
            <a:r>
              <a:rPr lang="el-GR" altLang="el-GR" sz="2400" dirty="0" smtClean="0"/>
              <a:t>.</a:t>
            </a:r>
          </a:p>
          <a:p>
            <a:pPr>
              <a:spcBef>
                <a:spcPts val="0"/>
              </a:spcBef>
              <a:spcAft>
                <a:spcPts val="5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err="1"/>
              <a:t>Επικοδομιστικές</a:t>
            </a:r>
            <a:r>
              <a:rPr lang="el-GR" altLang="el-GR" sz="2800" dirty="0"/>
              <a:t> </a:t>
            </a:r>
            <a:r>
              <a:rPr lang="el-GR" altLang="el-GR" sz="2800" dirty="0" smtClean="0"/>
              <a:t>Θεωρίες</a:t>
            </a:r>
            <a:r>
              <a:rPr lang="en-US" altLang="el-GR" sz="2800" dirty="0" smtClean="0"/>
              <a:t>.</a:t>
            </a:r>
            <a:endParaRPr lang="el-GR" altLang="el-GR" sz="2800" dirty="0"/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/>
              <a:t>Σύμφωνα με τις οποίες, </a:t>
            </a:r>
            <a:r>
              <a:rPr lang="el-GR" sz="2400" dirty="0">
                <a:solidFill>
                  <a:srgbClr val="C00000"/>
                </a:solidFill>
              </a:rPr>
              <a:t>η γνώση οικοδομείται</a:t>
            </a:r>
            <a:r>
              <a:rPr lang="el-GR" sz="2400" dirty="0" smtClean="0"/>
              <a:t>.</a:t>
            </a:r>
            <a:endParaRPr lang="el-GR" sz="2400" dirty="0"/>
          </a:p>
          <a:p>
            <a:pPr lvl="1" indent="-342000">
              <a:spcBef>
                <a:spcPts val="0"/>
              </a:spcBef>
              <a:spcAft>
                <a:spcPts val="5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 err="1"/>
              <a:t>Κοινωνικοπολιτισμική</a:t>
            </a:r>
            <a:r>
              <a:rPr lang="el-GR" dirty="0"/>
              <a:t> προσέγγιση. </a:t>
            </a:r>
          </a:p>
          <a:p>
            <a:pPr lvl="2" indent="-3420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/>
              <a:t>Σύμφωνα με την οποία, </a:t>
            </a:r>
            <a:r>
              <a:rPr lang="el-GR" dirty="0">
                <a:solidFill>
                  <a:srgbClr val="C00000"/>
                </a:solidFill>
              </a:rPr>
              <a:t>η γνώση είναι προϊόν κοινωνικής αλληλεπίδρασης</a:t>
            </a:r>
            <a:r>
              <a:rPr lang="el-GR" dirty="0"/>
              <a:t>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266A-02F6-46FE-A47B-E23423BB7C0F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028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>
                <a:solidFill>
                  <a:prstClr val="black"/>
                </a:solidFill>
              </a:rPr>
              <a:t>Επικοδομισμός ή κατασκευαστικό μοντέλο μάθησης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altLang="el-GR" dirty="0" smtClean="0">
                <a:solidFill>
                  <a:prstClr val="black"/>
                </a:solidFill>
              </a:rPr>
              <a:t>Gaston </a:t>
            </a:r>
            <a:r>
              <a:rPr lang="en-US" altLang="el-GR" dirty="0" err="1" smtClean="0">
                <a:solidFill>
                  <a:prstClr val="black"/>
                </a:solidFill>
              </a:rPr>
              <a:t>Bachelard</a:t>
            </a:r>
            <a:r>
              <a:rPr lang="en-US" altLang="el-GR" dirty="0" smtClean="0">
                <a:solidFill>
                  <a:prstClr val="black"/>
                </a:solidFill>
              </a:rPr>
              <a:t>, 1884 - 1962.</a:t>
            </a:r>
            <a:endParaRPr lang="en-US" altLang="el-GR" sz="1200" dirty="0" smtClean="0"/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altLang="el-GR" dirty="0" smtClean="0"/>
              <a:t>Jean Piaget, 1896 - 1980.</a:t>
            </a:r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altLang="el-GR" dirty="0" smtClean="0"/>
              <a:t>Lev </a:t>
            </a:r>
            <a:r>
              <a:rPr lang="en-US" altLang="el-GR" dirty="0" err="1" smtClean="0"/>
              <a:t>Vygotsky</a:t>
            </a:r>
            <a:r>
              <a:rPr lang="en-US" altLang="el-GR" dirty="0" smtClean="0"/>
              <a:t>, 1896 - 1834.</a:t>
            </a:r>
          </a:p>
          <a:p>
            <a:pPr lvl="1" indent="-342000">
              <a:lnSpc>
                <a:spcPct val="110000"/>
              </a:lnSpc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“ </a:t>
            </a:r>
            <a:r>
              <a:rPr lang="el-GR" altLang="el-GR" i="1" dirty="0" smtClean="0"/>
              <a:t>Κάθε γνώση αποτελεί μία απάντηση σε ένα ερώτημα. Αν δεν υπάρξει ερώτημα, δεν μπορεί να υπάρξει επιστημονική γνώση. Τίποτα δεν είναι αυτονόητο. Τίποτα δεν είναι δεδομένο. Όλα οικοδομούνται.” 			</a:t>
            </a:r>
            <a:r>
              <a:rPr lang="en-US" altLang="el-GR" dirty="0" smtClean="0"/>
              <a:t>(</a:t>
            </a:r>
            <a:r>
              <a:rPr lang="en-US" altLang="el-GR" dirty="0" err="1" smtClean="0"/>
              <a:t>Bachelard</a:t>
            </a:r>
            <a:r>
              <a:rPr lang="en-US" altLang="el-GR" dirty="0" smtClean="0"/>
              <a:t>).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Εκπαιδευτική Ρομποτική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1266A-02F6-46FE-A47B-E23423BB7C0F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7059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7/11/2013 7:07:04 π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9,11,4,5,7,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7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7,8,9,13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8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5139900E-7BE7-4069-9943-46E85D8F06EC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1573</Words>
  <Application>Microsoft Office PowerPoint</Application>
  <PresentationFormat>Προβολή στην οθόνη (4:3)</PresentationFormat>
  <Paragraphs>199</Paragraphs>
  <Slides>28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28</vt:i4>
      </vt:variant>
    </vt:vector>
  </HeadingPairs>
  <TitlesOfParts>
    <vt:vector size="29" baseType="lpstr">
      <vt:lpstr>Θέμα του Office</vt:lpstr>
      <vt:lpstr>Διδακτική Πληροφορικής</vt:lpstr>
      <vt:lpstr>Άδειες χρήσης </vt:lpstr>
      <vt:lpstr>Χρηματοδότηση </vt:lpstr>
      <vt:lpstr>Σκοποί ενότητας </vt:lpstr>
      <vt:lpstr>Περιεχόμενα ενότητας</vt:lpstr>
      <vt:lpstr>Οι πρωτοπόροι</vt:lpstr>
      <vt:lpstr>Το ξεκίνημα μιας νέας εποχής</vt:lpstr>
      <vt:lpstr>Θεωρίες για τη Γνώση</vt:lpstr>
      <vt:lpstr>Επικοδομισμός ή κατασκευαστικό μοντέλο μάθησης</vt:lpstr>
      <vt:lpstr>Θεωρίες για τη Μάθηση</vt:lpstr>
      <vt:lpstr>Ο Seymour Papert δημιουργεί τη LOGO και τη Χελώνα του</vt:lpstr>
      <vt:lpstr>1975 - 1981</vt:lpstr>
      <vt:lpstr>Η εποποιία της Πληροφορικής </vt:lpstr>
      <vt:lpstr>Η Πληροφορική στην Εκπαίδευση (δεκαετία 80)</vt:lpstr>
      <vt:lpstr>Το όραμα του Papert απέχει πολύ από το σημερινό σχολείο </vt:lpstr>
      <vt:lpstr>Ο προγραμματισμός σήμερα</vt:lpstr>
      <vt:lpstr>Έρχονται τα ρομπότ</vt:lpstr>
      <vt:lpstr>Ρομπότ</vt:lpstr>
      <vt:lpstr>Τα ρομπότ «βγάζουν» τον προγραμματισμό από την οθόνη</vt:lpstr>
      <vt:lpstr>Τα Lego - Mind storms</vt:lpstr>
      <vt:lpstr>Εκπαιδευτική Ρομποτική</vt:lpstr>
      <vt:lpstr>Γιατί Ρομποτική στην Εκπαίδευση;</vt:lpstr>
      <vt:lpstr>Παγκόσμιοι Ολυμπιακοί Αγώνες Ρομποτικής</vt:lpstr>
      <vt:lpstr>Εκπαιδευτική Ρομποτική στην Ελλάδα.</vt:lpstr>
      <vt:lpstr>Στην Ελλάδα…</vt:lpstr>
      <vt:lpstr>Ο Papert γράφει…</vt:lpstr>
      <vt:lpstr>Ελληνικό Ψηφιακό Σχολείο</vt:lpstr>
      <vt:lpstr>Τέλος δωδέκατης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Διδακτική Πληροφορικής</dc:title>
  <dc:subject>Εκπαιδευτική Ρομποτική</dc:subject>
  <dc:creator>Γεώργιος Σούλτης</dc:creator>
  <cp:keywords>Εκπαιδευτική ρομποτική</cp:keywords>
  <dc:description>Η Ρομποτική στη ζωή μας. Η Εκπαιδευτική Ρομποτική και οι παγκόσμιοι διαγωνισμοί. Εκπαιδευτική Ρομποτική και η διδακτική αξία της. Προγράμματα Εκπαιδευτικής ρομποτικής.</dc:description>
  <cp:lastModifiedBy>Georgia</cp:lastModifiedBy>
  <cp:revision>59</cp:revision>
  <dcterms:created xsi:type="dcterms:W3CDTF">2013-10-16T14:03:37Z</dcterms:created>
  <dcterms:modified xsi:type="dcterms:W3CDTF">2013-11-07T17:28:13Z</dcterms:modified>
  <cp:category>Εκπαιδευτικό υλικό</cp:category>
  <cp:contentStatus>Τελικό</cp:contentStatus>
</cp:coreProperties>
</file>