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9"/>
  </p:notesMasterIdLst>
  <p:handoutMasterIdLst>
    <p:handoutMasterId r:id="rId30"/>
  </p:handoutMasterIdLst>
  <p:sldIdLst>
    <p:sldId id="384" r:id="rId2"/>
    <p:sldId id="347" r:id="rId3"/>
    <p:sldId id="348" r:id="rId4"/>
    <p:sldId id="366" r:id="rId5"/>
    <p:sldId id="349" r:id="rId6"/>
    <p:sldId id="350" r:id="rId7"/>
    <p:sldId id="351" r:id="rId8"/>
    <p:sldId id="352" r:id="rId9"/>
    <p:sldId id="353" r:id="rId10"/>
    <p:sldId id="367" r:id="rId11"/>
    <p:sldId id="354" r:id="rId12"/>
    <p:sldId id="368" r:id="rId13"/>
    <p:sldId id="355" r:id="rId14"/>
    <p:sldId id="369" r:id="rId15"/>
    <p:sldId id="356" r:id="rId16"/>
    <p:sldId id="357" r:id="rId17"/>
    <p:sldId id="374" r:id="rId18"/>
    <p:sldId id="375" r:id="rId19"/>
    <p:sldId id="377" r:id="rId20"/>
    <p:sldId id="376" r:id="rId21"/>
    <p:sldId id="378" r:id="rId22"/>
    <p:sldId id="379" r:id="rId23"/>
    <p:sldId id="385" r:id="rId24"/>
    <p:sldId id="386" r:id="rId25"/>
    <p:sldId id="387" r:id="rId26"/>
    <p:sldId id="381" r:id="rId27"/>
    <p:sldId id="382" r:id="rId28"/>
  </p:sldIdLst>
  <p:sldSz cx="9144000" cy="6858000" type="screen4x3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94660"/>
  </p:normalViewPr>
  <p:slideViewPr>
    <p:cSldViewPr>
      <p:cViewPr varScale="1">
        <p:scale>
          <a:sx n="106" d="100"/>
          <a:sy n="106" d="100"/>
        </p:scale>
        <p:origin x="225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A1BC85-9584-4F1A-929B-388B0F50B90A}" type="datetimeFigureOut">
              <a:rPr lang="en-US" altLang="el-GR"/>
              <a:pPr/>
              <a:t>6/25/2015</a:t>
            </a:fld>
            <a:endParaRPr lang="en-US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C972C9-B21C-48B4-9E0E-89084165F43A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2940546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2CBDA0-EAD9-4A70-8751-BDBCCF124565}" type="datetimeFigureOut">
              <a:rPr lang="en-US" altLang="el-GR"/>
              <a:pPr/>
              <a:t>6/25/2015</a:t>
            </a:fld>
            <a:endParaRPr lang="en-US" alt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 smtClean="0"/>
              <a:t>Click to edit Master text styles</a:t>
            </a:r>
          </a:p>
          <a:p>
            <a:pPr lvl="1"/>
            <a:r>
              <a:rPr lang="el-GR" noProof="0" smtClean="0"/>
              <a:t>Second level</a:t>
            </a:r>
          </a:p>
          <a:p>
            <a:pPr lvl="2"/>
            <a:r>
              <a:rPr lang="el-GR" noProof="0" smtClean="0"/>
              <a:t>Third level</a:t>
            </a:r>
          </a:p>
          <a:p>
            <a:pPr lvl="3"/>
            <a:r>
              <a:rPr lang="el-GR" noProof="0" smtClean="0"/>
              <a:t>Fourth level</a:t>
            </a:r>
          </a:p>
          <a:p>
            <a:pPr lvl="4"/>
            <a:r>
              <a:rPr lang="el-GR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66E1E60-E14D-4897-B529-4D67B8FAA03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470252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endParaRPr lang="en-US">
              <a:solidFill>
                <a:srgbClr val="FF0000"/>
              </a:solidFill>
              <a:latin typeface="Calibri" charset="0"/>
              <a:ea typeface="MS PGothic" charset="0"/>
            </a:endParaRPr>
          </a:p>
        </p:txBody>
      </p:sp>
      <p:sp>
        <p:nvSpPr>
          <p:cNvPr id="15363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C0D3FCFC-C225-6C42-80C4-E285C5D498D1}" type="slidenum">
              <a:rPr lang="el-GR" sz="1200"/>
              <a:pPr/>
              <a:t>1</a:t>
            </a:fld>
            <a:endParaRPr lang="el-GR" sz="1200"/>
          </a:p>
        </p:txBody>
      </p:sp>
    </p:spTree>
    <p:extLst>
      <p:ext uri="{BB962C8B-B14F-4D97-AF65-F5344CB8AC3E}">
        <p14:creationId xmlns:p14="http://schemas.microsoft.com/office/powerpoint/2010/main" val="1756376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6546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2638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0862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952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6E444F6-B816-463F-A968-F55A0BE5BB45}" type="slidenum">
              <a:rPr lang="el-GR" altLang="el-GR" sz="1200"/>
              <a:pPr/>
              <a:t>26</a:t>
            </a:fld>
            <a:endParaRPr lang="el-GR" altLang="el-GR" sz="1200"/>
          </a:p>
        </p:txBody>
      </p:sp>
    </p:spTree>
    <p:extLst>
      <p:ext uri="{BB962C8B-B14F-4D97-AF65-F5344CB8AC3E}">
        <p14:creationId xmlns:p14="http://schemas.microsoft.com/office/powerpoint/2010/main" val="1848879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8B3EB31-5F6F-47A6-8D89-D07D3EA69FF3}" type="slidenum">
              <a:rPr lang="el-GR" altLang="el-GR" sz="1200"/>
              <a:pPr/>
              <a:t>27</a:t>
            </a:fld>
            <a:endParaRPr lang="el-GR" altLang="el-GR" sz="1200"/>
          </a:p>
        </p:txBody>
      </p:sp>
    </p:spTree>
    <p:extLst>
      <p:ext uri="{BB962C8B-B14F-4D97-AF65-F5344CB8AC3E}">
        <p14:creationId xmlns:p14="http://schemas.microsoft.com/office/powerpoint/2010/main" val="679628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93EA6A-503A-45F2-ADFF-4F6BEA0C7259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4544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6F39-0473-49DC-A162-2819F0E7FD6E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11722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E0160-2434-4EE8-981E-BB8EEC9135B5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40657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144D2C9-3BCF-4996-B464-45768F005ADF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8669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87356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6464369"/>
            <a:ext cx="792088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200" b="0" dirty="0" smtClean="0">
                <a:latin typeface="+mn-lt"/>
              </a:rPr>
              <a:t>Ενότητα</a:t>
            </a:r>
            <a:r>
              <a:rPr lang="el-GR" sz="1200" b="0" baseline="0" dirty="0" smtClean="0">
                <a:latin typeface="+mn-lt"/>
              </a:rPr>
              <a:t> </a:t>
            </a:r>
            <a:r>
              <a:rPr lang="el-GR" sz="1200" b="0" baseline="0" dirty="0" smtClean="0">
                <a:latin typeface="+mn-lt"/>
              </a:rPr>
              <a:t>3.8: Μεσογειακή διατροφή</a:t>
            </a:r>
            <a:endParaRPr lang="el-GR" sz="1200" b="0" baseline="0" dirty="0" smtClean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34064" y="6464369"/>
            <a:ext cx="658416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1200" b="0" dirty="0" smtClean="0">
                <a:latin typeface="+mn-lt"/>
              </a:rPr>
              <a:t>-</a:t>
            </a:r>
            <a:fld id="{B55FABF0-E590-41F8-8765-B40ADFCD345B}" type="slidenum">
              <a:rPr lang="el-GR" sz="1200" b="0" smtClean="0">
                <a:latin typeface="+mn-lt"/>
              </a:rPr>
              <a:pPr algn="ctr"/>
              <a:t>‹#›</a:t>
            </a:fld>
            <a:r>
              <a:rPr lang="el-GR" sz="1200" b="0" dirty="0" smtClean="0">
                <a:latin typeface="+mn-lt"/>
              </a:rPr>
              <a:t>-</a:t>
            </a:r>
            <a:endParaRPr lang="el-GR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050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286DF-5A5A-4956-BB02-EC2B4C13BF1B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47337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207F9-0B54-4A73-999E-3F60DB85A630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9731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B7822-1ED0-4FFB-A624-1ED254FE41C5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5133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987F3-8A98-437E-9319-856AD59CCBDA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934935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8CF7F-00C9-4327-AA2B-CD0CA10139D1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28384216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89004-B1A4-40F4-921D-50E5BB58D2C7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9414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E8915-F3CD-4BE8-9283-1A42635A487A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6326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144D2C9-3BCF-4996-B464-45768F005ADF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651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ougla.gr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ommyish.com" TargetMode="External"/><Relationship Id="rId4" Type="http://schemas.openxmlformats.org/officeDocument/2006/relationships/hyperlink" Target="http://www.lipstickalley.com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Τίτλος 1"/>
          <p:cNvSpPr>
            <a:spLocks noGrp="1"/>
          </p:cNvSpPr>
          <p:nvPr>
            <p:ph type="ctrTitle"/>
          </p:nvPr>
        </p:nvSpPr>
        <p:spPr>
          <a:xfrm>
            <a:off x="685800" y="1412875"/>
            <a:ext cx="7772400" cy="1079500"/>
          </a:xfrm>
        </p:spPr>
        <p:txBody>
          <a:bodyPr/>
          <a:lstStyle/>
          <a:p>
            <a:r>
              <a:rPr lang="el-GR" sz="5400" b="1" dirty="0">
                <a:solidFill>
                  <a:srgbClr val="5075BC"/>
                </a:solidFill>
              </a:rPr>
              <a:t>Αγωγή υγείας</a:t>
            </a:r>
            <a:endParaRPr lang="el-GR" sz="5400" dirty="0">
              <a:latin typeface="Calibri Light" charset="0"/>
              <a:ea typeface="MS PGothic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1162" y="2895600"/>
            <a:ext cx="8321675" cy="35290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2800" b="1" dirty="0" smtClean="0">
                <a:latin typeface="+mj-lt"/>
                <a:ea typeface="+mj-ea"/>
                <a:cs typeface="+mj-cs"/>
              </a:rPr>
              <a:t>Ενότητα </a:t>
            </a:r>
            <a:r>
              <a:rPr lang="el-GR" sz="2800" b="1" dirty="0" smtClean="0">
                <a:latin typeface="+mj-lt"/>
                <a:ea typeface="+mj-ea"/>
                <a:cs typeface="+mj-cs"/>
              </a:rPr>
              <a:t>3.8</a:t>
            </a:r>
            <a:r>
              <a:rPr lang="en-US" sz="2800" b="1" dirty="0" smtClean="0">
                <a:latin typeface="+mj-lt"/>
                <a:ea typeface="+mj-ea"/>
                <a:cs typeface="+mj-cs"/>
              </a:rPr>
              <a:t> </a:t>
            </a:r>
            <a:endParaRPr lang="el-GR" sz="2800" b="1" dirty="0"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el-GR" sz="40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Μεσογειακή Διατροφή</a:t>
            </a:r>
            <a:endParaRPr lang="el-GR" sz="40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el-GR" sz="4400" dirty="0" smtClean="0"/>
          </a:p>
          <a:p>
            <a:pPr>
              <a:defRPr/>
            </a:pPr>
            <a:r>
              <a:rPr lang="el-GR" sz="2400" dirty="0" smtClean="0"/>
              <a:t>Ιουλία Νησιώτου, Καραγιάννη Αντωνία-Δήμητρα</a:t>
            </a:r>
          </a:p>
          <a:p>
            <a:pPr>
              <a:defRPr/>
            </a:pPr>
            <a:r>
              <a:rPr lang="el-GR" sz="2400" dirty="0" smtClean="0"/>
              <a:t>Σχολή Ανθρωπιστικών και Κοινωνικών Επιστημών  </a:t>
            </a:r>
          </a:p>
          <a:p>
            <a:pPr>
              <a:defRPr/>
            </a:pPr>
            <a:r>
              <a:rPr lang="el-GR" sz="2400" dirty="0" smtClean="0"/>
              <a:t>Παιδαγωγικό Τμήμα Ειδικής Αγωγής</a:t>
            </a:r>
            <a:endParaRPr lang="en-US" sz="2400" dirty="0" smtClean="0"/>
          </a:p>
          <a:p>
            <a:pPr>
              <a:defRPr/>
            </a:pPr>
            <a:endParaRPr lang="el-GR" sz="2800" dirty="0" smtClean="0"/>
          </a:p>
        </p:txBody>
      </p:sp>
      <p:pic>
        <p:nvPicPr>
          <p:cNvPr id="14339" name="Logo" descr="Λογότυπο ΠΘ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238" y="476250"/>
            <a:ext cx="42481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729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sz="3200" dirty="0" smtClean="0"/>
              <a:t>ΠΥΡΑΜΙΔΑ ΜΕΣΟΓΕΙΑΚΗΣ ΔΙΑΤΡΟΦΗΣ 3/</a:t>
            </a:r>
            <a:r>
              <a:rPr lang="en-US" altLang="el-GR" sz="3200" dirty="0" smtClean="0"/>
              <a:t>8</a:t>
            </a:r>
          </a:p>
        </p:txBody>
      </p:sp>
      <p:sp>
        <p:nvSpPr>
          <p:cNvPr id="77826" name="Content Placeholder 3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l-GR" altLang="el-GR" dirty="0" smtClean="0"/>
              <a:t>Στη βάση της Μεσογειακής Διατροφής</a:t>
            </a:r>
          </a:p>
          <a:p>
            <a:r>
              <a:rPr lang="el-GR" altLang="el-GR" dirty="0" smtClean="0"/>
              <a:t>Τα φρούτα, τα λαχανικά και τα όσπρια παρέχουν φυτικές ίνες,  μεταλλικά στοιχεία και βιταμίνες συμπεριλαμβανόμενων και των </a:t>
            </a:r>
            <a:r>
              <a:rPr lang="el-GR" altLang="el-GR" dirty="0" err="1" smtClean="0"/>
              <a:t>αντιοξειδοτικών</a:t>
            </a:r>
            <a:r>
              <a:rPr lang="el-GR" altLang="el-GR" dirty="0" smtClean="0"/>
              <a:t>. </a:t>
            </a:r>
          </a:p>
          <a:p>
            <a:r>
              <a:rPr lang="el-GR" altLang="el-GR" dirty="0" smtClean="0"/>
              <a:t>Μελέτες έχουν αποδείξει ότι η κατανάλωση αυτών των ουσιών προστατεύουν τόσο από καρκίνο όσο και από καρδιαγγειακά</a:t>
            </a:r>
            <a:r>
              <a:rPr lang="el-GR" altLang="el-GR" sz="2400" dirty="0" smtClean="0"/>
              <a:t>.</a:t>
            </a:r>
          </a:p>
          <a:p>
            <a:pPr marL="0" indent="0"/>
            <a:endParaRPr lang="en-US" alt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sz="3600" dirty="0" smtClean="0"/>
              <a:t>ΠΥΡΑΜΙΔΑ ΜΕΣΟΓΕΙΑΚΗΣ ΔΙΑΤΡΟΦΗΣ 4/</a:t>
            </a:r>
            <a:r>
              <a:rPr lang="en-US" altLang="el-GR" sz="3600" dirty="0" smtClean="0"/>
              <a:t>8</a:t>
            </a:r>
          </a:p>
        </p:txBody>
      </p:sp>
      <p:sp>
        <p:nvSpPr>
          <p:cNvPr id="78850" name="Content Placeholder 3"/>
          <p:cNvSpPr>
            <a:spLocks noGrp="1"/>
          </p:cNvSpPr>
          <p:nvPr>
            <p:ph idx="1"/>
          </p:nvPr>
        </p:nvSpPr>
        <p:spPr>
          <a:xfrm>
            <a:off x="685800" y="2133600"/>
            <a:ext cx="8229600" cy="2590800"/>
          </a:xfrm>
        </p:spPr>
        <p:txBody>
          <a:bodyPr/>
          <a:lstStyle/>
          <a:p>
            <a:r>
              <a:rPr lang="el-GR" altLang="el-GR" dirty="0" smtClean="0"/>
              <a:t>Η πηγή λίπους: κυρίως από το ελαιόλαδο </a:t>
            </a:r>
          </a:p>
          <a:p>
            <a:r>
              <a:rPr lang="el-GR" altLang="el-GR" dirty="0" err="1"/>
              <a:t>Μ</a:t>
            </a:r>
            <a:r>
              <a:rPr lang="el-GR" altLang="el-GR" dirty="0" err="1" smtClean="0"/>
              <a:t>ονοακόρεστα</a:t>
            </a:r>
            <a:r>
              <a:rPr lang="el-GR" altLang="el-GR" dirty="0" smtClean="0"/>
              <a:t> λιπαρά 15-20 % των συνολικών ημερησίων θερμίδων </a:t>
            </a:r>
          </a:p>
          <a:p>
            <a:r>
              <a:rPr lang="el-GR" altLang="el-GR" dirty="0" smtClean="0"/>
              <a:t>10-15% είναι </a:t>
            </a:r>
            <a:r>
              <a:rPr lang="el-GR" altLang="el-GR" dirty="0" err="1" smtClean="0"/>
              <a:t>πολυακόρεστα</a:t>
            </a:r>
            <a:r>
              <a:rPr lang="el-GR" altLang="el-GR" dirty="0" smtClean="0"/>
              <a:t> λιπαρά οξέα,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sz="3600" dirty="0" smtClean="0"/>
              <a:t>ΠΥΡΑΜΙΔΑ ΜΕΣΟΓΕΙΑΚΗΣ ΔΙΑΤΡΟΦΗΣ 5/</a:t>
            </a:r>
            <a:r>
              <a:rPr lang="en-US" altLang="el-GR" sz="3600" dirty="0" smtClean="0"/>
              <a:t>8</a:t>
            </a:r>
            <a:r>
              <a:rPr lang="el-GR" altLang="el-GR" sz="3600" dirty="0" smtClean="0"/>
              <a:t> </a:t>
            </a:r>
            <a:endParaRPr lang="en-US" altLang="el-GR" sz="3600" dirty="0" smtClean="0"/>
          </a:p>
        </p:txBody>
      </p:sp>
      <p:sp>
        <p:nvSpPr>
          <p:cNvPr id="79874" name="Content Placeholder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351338"/>
          </a:xfrm>
        </p:spPr>
        <p:txBody>
          <a:bodyPr/>
          <a:lstStyle/>
          <a:p>
            <a:r>
              <a:rPr lang="el-GR" altLang="el-GR" dirty="0"/>
              <a:t>Λ</a:t>
            </a:r>
            <a:r>
              <a:rPr lang="el-GR" altLang="el-GR" dirty="0" smtClean="0"/>
              <a:t>ιγότερο από 10% των λιπαρών είναι κορεσμένα</a:t>
            </a:r>
          </a:p>
          <a:p>
            <a:r>
              <a:rPr lang="el-GR" altLang="el-GR" dirty="0" smtClean="0"/>
              <a:t>Το συνολικό λίπος να ανέρχεται στο 30-40% των συνολικών ημερησίων θερμίδων.</a:t>
            </a:r>
          </a:p>
          <a:p>
            <a:r>
              <a:rPr lang="el-GR" altLang="el-GR" dirty="0" smtClean="0"/>
              <a:t>Ομάδα των γαλακτοκομικών: κυρίως γιαούρτι και τυρί, καθημερινά σε μέτρια κατανάλωση. </a:t>
            </a:r>
            <a:endParaRPr lang="en-US" altLang="el-GR" dirty="0" smtClean="0"/>
          </a:p>
          <a:p>
            <a:endParaRPr lang="en-US" alt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sz="3600" dirty="0" smtClean="0"/>
              <a:t>ΠΥΡΑΜΙΔΑ ΜΕΣΟΓΕΙΑΚΗΣ ΔΙΑΤΡΟΦΗΣ 6/</a:t>
            </a:r>
            <a:r>
              <a:rPr lang="en-US" altLang="el-GR" sz="3600" dirty="0" smtClean="0"/>
              <a:t>8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343400"/>
          </a:xfrm>
        </p:spPr>
        <p:txBody>
          <a:bodyPr/>
          <a:lstStyle/>
          <a:p>
            <a:r>
              <a:rPr lang="el-GR" altLang="el-GR" dirty="0" smtClean="0">
                <a:cs typeface="Arial" panose="020B0604020202020204" pitchFamily="34" charset="0"/>
              </a:rPr>
              <a:t>Τα ψάρια και τα πουλερικά συνιστώνται να καταναλώνονται και 2 με 4 φορές την εβδομάδα</a:t>
            </a:r>
          </a:p>
          <a:p>
            <a:r>
              <a:rPr lang="el-GR" altLang="el-GR" dirty="0" smtClean="0">
                <a:cs typeface="Arial" panose="020B0604020202020204" pitchFamily="34" charset="0"/>
              </a:rPr>
              <a:t>Τα ωμέγα-3 λιπαρά οξέα που προέρχονται από τα λιπαρά ψάρια (σαρδέλες, γαύρος, σκουμπρί, τσιπούρα, ρέγκα, σολομός) είναι λίπος που είναι αποδεδειγμένα ευεργετικό για την καρδιά.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sz="3600" dirty="0" smtClean="0"/>
              <a:t>ΠΥΡΑΜΙΔΑ ΜΕΣΟΓΕΙΑΚΗΣ ΔΙΑΤΡΟΦΗΣ 7/</a:t>
            </a:r>
            <a:r>
              <a:rPr lang="en-US" altLang="el-GR" sz="3600" dirty="0" smtClean="0"/>
              <a:t>8</a:t>
            </a:r>
            <a:r>
              <a:rPr lang="el-GR" altLang="el-GR" sz="3600" dirty="0" smtClean="0"/>
              <a:t> </a:t>
            </a:r>
            <a:endParaRPr lang="en-US" altLang="el-GR" sz="3600" dirty="0" smtClean="0"/>
          </a:p>
        </p:txBody>
      </p:sp>
      <p:sp>
        <p:nvSpPr>
          <p:cNvPr id="81922" name="Content Placeholder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351338"/>
          </a:xfrm>
        </p:spPr>
        <p:txBody>
          <a:bodyPr/>
          <a:lstStyle/>
          <a:p>
            <a:r>
              <a:rPr lang="el-GR" altLang="el-GR" dirty="0" smtClean="0"/>
              <a:t>Το κόκκινο κρέας βρίσκεται στην κορυφή της πυραμίδας.</a:t>
            </a:r>
          </a:p>
          <a:p>
            <a:r>
              <a:rPr lang="el-GR" altLang="el-GR" dirty="0" smtClean="0"/>
              <a:t>Έχει συνδεθεί με τα καρδιαγγειακά νοσήματα, τον καρκίνο του </a:t>
            </a:r>
            <a:r>
              <a:rPr lang="el-GR" altLang="el-GR" dirty="0" err="1" smtClean="0"/>
              <a:t>παχέως</a:t>
            </a:r>
            <a:r>
              <a:rPr lang="el-GR" altLang="el-GR" dirty="0" smtClean="0"/>
              <a:t> εντέρου και με την παχυσαρκία και αυτό επειδή εκτός από πρωτεΐνη περιέχει και κορεσμένο λίπος.</a:t>
            </a:r>
          </a:p>
          <a:p>
            <a:endParaRPr lang="en-US" alt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sz="3600" dirty="0" smtClean="0"/>
              <a:t>ΠΥΡΑΜΙΔΑ ΜΕΣΟΓΕΙΑΚΗΣ ΔΙΑΤΡΟΦΗΣ 8/</a:t>
            </a:r>
            <a:r>
              <a:rPr lang="en-US" altLang="el-GR" sz="3600" dirty="0" smtClean="0"/>
              <a:t>8</a:t>
            </a:r>
          </a:p>
        </p:txBody>
      </p:sp>
      <p:sp>
        <p:nvSpPr>
          <p:cNvPr id="82946" name="Content Placeholder 2"/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351338"/>
          </a:xfrm>
        </p:spPr>
        <p:txBody>
          <a:bodyPr/>
          <a:lstStyle/>
          <a:p>
            <a:r>
              <a:rPr lang="el-GR" altLang="el-GR" dirty="0" smtClean="0"/>
              <a:t>Το κόκκινο κρασί με μέτρο (1-2 ποτηράκια την ημέρα) </a:t>
            </a:r>
          </a:p>
          <a:p>
            <a:r>
              <a:rPr lang="el-GR" altLang="el-GR" dirty="0" smtClean="0"/>
              <a:t>Ευεργετική δράση στο καρδιαγγειακό σύστημα και βοηθά στη διατήρηση της «καλής» χοληστερόλης (HDL) και στην ελαστικότητα του ενδοθηλίου χάρη των </a:t>
            </a:r>
            <a:r>
              <a:rPr lang="el-GR" altLang="el-GR" dirty="0" err="1" smtClean="0"/>
              <a:t>φλαβονοειδών</a:t>
            </a:r>
            <a:r>
              <a:rPr lang="el-GR" altLang="el-GR" dirty="0" smtClean="0"/>
              <a:t> ουσιών που περιέχει.</a:t>
            </a:r>
          </a:p>
          <a:p>
            <a:r>
              <a:rPr lang="el-GR" altLang="el-GR" dirty="0" smtClean="0"/>
              <a:t>Φυσική Δραστηριότητα καθημερινά </a:t>
            </a:r>
            <a:endParaRPr lang="en-US" alt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69" name="Picture 3" descr="mypyramidforki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974756"/>
            <a:ext cx="7315200" cy="4693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0" name="Title 2"/>
          <p:cNvSpPr>
            <a:spLocks noGrp="1"/>
          </p:cNvSpPr>
          <p:nvPr>
            <p:ph type="title"/>
          </p:nvPr>
        </p:nvSpPr>
        <p:spPr>
          <a:xfrm>
            <a:off x="609600" y="228599"/>
            <a:ext cx="8305800" cy="762001"/>
          </a:xfrm>
        </p:spPr>
        <p:txBody>
          <a:bodyPr/>
          <a:lstStyle/>
          <a:p>
            <a:pPr algn="ctr"/>
            <a:r>
              <a:rPr lang="el-GR" altLang="el-GR" sz="3200" dirty="0" smtClean="0"/>
              <a:t>ΠΑΙΔΙΚΗ ΠΥΡΑΜΙΔΑ ΜΕΣΟΓΕΙΑΚΗΣ ΔΙΑΤΡΟΦΗΣ</a:t>
            </a:r>
            <a:endParaRPr lang="en-US" altLang="el-GR" sz="3200" dirty="0" smtClean="0"/>
          </a:p>
        </p:txBody>
      </p:sp>
      <p:sp>
        <p:nvSpPr>
          <p:cNvPr id="83972" name="TextBox 4"/>
          <p:cNvSpPr txBox="1">
            <a:spLocks noChangeArrowheads="1"/>
          </p:cNvSpPr>
          <p:nvPr/>
        </p:nvSpPr>
        <p:spPr bwMode="auto">
          <a:xfrm>
            <a:off x="2667000" y="5791200"/>
            <a:ext cx="34065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l-GR" altLang="el-GR" sz="2000" dirty="0">
                <a:latin typeface="+mn-lt"/>
              </a:rPr>
              <a:t>Εικόνα 26: </a:t>
            </a:r>
            <a:r>
              <a:rPr lang="en-US" altLang="el-GR" sz="2000" dirty="0">
                <a:latin typeface="+mn-lt"/>
              </a:rPr>
              <a:t>USDA Food Pyramid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87356"/>
          </a:xfrm>
        </p:spPr>
        <p:txBody>
          <a:bodyPr/>
          <a:lstStyle/>
          <a:p>
            <a:pPr algn="ctr"/>
            <a:r>
              <a:rPr lang="el-GR" altLang="el-GR" sz="3200" dirty="0" smtClean="0"/>
              <a:t>ΤΑ ΟΦΕΛΗ ΥΓΕΙΑΣ ΤΗΣ ΜΕΣΟΓΕΙΑΚΗΣ ΔΙΑΤΡΟΦΗΣ</a:t>
            </a:r>
            <a:endParaRPr lang="en-US" altLang="el-GR" sz="3200" dirty="0" smtClean="0"/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r>
              <a:rPr lang="el-GR" altLang="el-GR" b="1" dirty="0" smtClean="0"/>
              <a:t>Επιβράδυνση του γήρατος</a:t>
            </a:r>
            <a:r>
              <a:rPr lang="el-GR" altLang="el-GR" dirty="0" smtClean="0"/>
              <a:t> και </a:t>
            </a:r>
            <a:r>
              <a:rPr lang="el-GR" altLang="el-GR" b="1" dirty="0" smtClean="0"/>
              <a:t>προαγωγή της μακροβιότητας</a:t>
            </a:r>
            <a:r>
              <a:rPr lang="el-GR" altLang="el-GR" dirty="0" smtClean="0"/>
              <a:t> (μέσω της μείωσης της θνησιμότητας από όλα γενικά τα αίτια, αλλά ειδικότερα από στεφανιαία νόσο και κάποιες μορφές καρκίνου)</a:t>
            </a:r>
          </a:p>
          <a:p>
            <a:r>
              <a:rPr lang="el-GR" altLang="el-GR" b="1" dirty="0" smtClean="0"/>
              <a:t>Μείωση</a:t>
            </a:r>
            <a:r>
              <a:rPr lang="el-GR" altLang="el-GR" dirty="0" smtClean="0"/>
              <a:t> της συχνότητας εμφάνισης </a:t>
            </a:r>
            <a:r>
              <a:rPr lang="el-GR" altLang="el-GR" b="1" dirty="0" smtClean="0"/>
              <a:t>στεφανιαίας νόσου</a:t>
            </a:r>
          </a:p>
          <a:p>
            <a:r>
              <a:rPr lang="el-GR" altLang="el-GR" b="1" dirty="0" smtClean="0"/>
              <a:t>Μείωση</a:t>
            </a:r>
            <a:r>
              <a:rPr lang="el-GR" altLang="el-GR" dirty="0" smtClean="0"/>
              <a:t> της συχνότητας </a:t>
            </a:r>
            <a:r>
              <a:rPr lang="el-GR" altLang="el-GR" b="1" dirty="0" smtClean="0"/>
              <a:t>εμφάνισης Διαβήτη τύπου 2</a:t>
            </a:r>
            <a:endParaRPr lang="el-GR" alt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572500" cy="762000"/>
          </a:xfrm>
        </p:spPr>
        <p:txBody>
          <a:bodyPr/>
          <a:lstStyle/>
          <a:p>
            <a:pPr algn="ctr"/>
            <a:r>
              <a:rPr lang="el-GR" altLang="el-GR" sz="3200" dirty="0" smtClean="0"/>
              <a:t>ΤΑ ΟΦΕΛΗ ΥΓΕΙΑΣ ΤΗΣ ΜΕΣΟΓΕΙΑΚΗΣ ΔΙΑΤΡΟΦΗΣ </a:t>
            </a:r>
            <a:endParaRPr lang="en-US" altLang="el-GR" sz="3200" dirty="0" smtClean="0"/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>
          <a:xfrm>
            <a:off x="590550" y="1524000"/>
            <a:ext cx="8153400" cy="4114800"/>
          </a:xfrm>
        </p:spPr>
        <p:txBody>
          <a:bodyPr/>
          <a:lstStyle/>
          <a:p>
            <a:r>
              <a:rPr lang="el-GR" altLang="el-GR" sz="2800" b="1" dirty="0" smtClean="0"/>
              <a:t>Μείωση</a:t>
            </a:r>
            <a:r>
              <a:rPr lang="el-GR" altLang="el-GR" sz="2800" dirty="0" smtClean="0"/>
              <a:t> των επιπέδων των </a:t>
            </a:r>
            <a:r>
              <a:rPr lang="el-GR" altLang="el-GR" sz="2800" b="1" dirty="0" err="1" smtClean="0"/>
              <a:t>τριγλυκεριδίων</a:t>
            </a:r>
            <a:r>
              <a:rPr lang="el-GR" altLang="el-GR" sz="2800" b="1" dirty="0" smtClean="0"/>
              <a:t>, της ολικής και της LDL</a:t>
            </a:r>
            <a:r>
              <a:rPr lang="el-GR" altLang="el-GR" sz="2800" dirty="0" smtClean="0"/>
              <a:t> («κακής») χοληστερόλης και </a:t>
            </a:r>
            <a:r>
              <a:rPr lang="el-GR" altLang="el-GR" sz="2800" b="1" dirty="0" smtClean="0"/>
              <a:t>διατήρηση των επιπέδων της HDL</a:t>
            </a:r>
            <a:r>
              <a:rPr lang="el-GR" altLang="el-GR" sz="2800" dirty="0" smtClean="0"/>
              <a:t> («καλής») χοληστερόλης στο αίμα</a:t>
            </a:r>
          </a:p>
          <a:p>
            <a:r>
              <a:rPr lang="el-GR" altLang="el-GR" sz="2800" b="1" dirty="0" smtClean="0"/>
              <a:t>Μείωση</a:t>
            </a:r>
            <a:r>
              <a:rPr lang="el-GR" altLang="el-GR" sz="2800" dirty="0" smtClean="0"/>
              <a:t> των επιπέδων της </a:t>
            </a:r>
            <a:r>
              <a:rPr lang="el-GR" altLang="el-GR" sz="2800" b="1" dirty="0" smtClean="0"/>
              <a:t>αρτηριακής πίεσης</a:t>
            </a:r>
            <a:endParaRPr lang="el-GR" altLang="el-GR" sz="2800" dirty="0" smtClean="0"/>
          </a:p>
          <a:p>
            <a:r>
              <a:rPr lang="el-GR" altLang="el-GR" sz="2800" b="1" dirty="0" smtClean="0"/>
              <a:t>Μείωση</a:t>
            </a:r>
            <a:r>
              <a:rPr lang="el-GR" altLang="el-GR" sz="2800" dirty="0" smtClean="0"/>
              <a:t> της εμφάνισης </a:t>
            </a:r>
            <a:r>
              <a:rPr lang="el-GR" altLang="el-GR" sz="2800" b="1" dirty="0" smtClean="0"/>
              <a:t>εγκεφαλικών επεισοδίων</a:t>
            </a:r>
            <a:endParaRPr lang="el-GR" altLang="el-GR" sz="2800" dirty="0" smtClean="0"/>
          </a:p>
          <a:p>
            <a:r>
              <a:rPr lang="el-GR" altLang="el-GR" sz="2800" b="1" dirty="0" smtClean="0"/>
              <a:t>Μείωση</a:t>
            </a:r>
            <a:r>
              <a:rPr lang="el-GR" altLang="el-GR" sz="2800" dirty="0" smtClean="0"/>
              <a:t> της συχνότητας εμφάνισης των </a:t>
            </a:r>
            <a:r>
              <a:rPr lang="el-GR" altLang="el-GR" sz="2800" b="1" dirty="0" smtClean="0"/>
              <a:t>νόσων </a:t>
            </a:r>
            <a:r>
              <a:rPr lang="el-GR" altLang="el-GR" sz="2800" b="1" dirty="0" err="1" smtClean="0"/>
              <a:t>Parkinson</a:t>
            </a:r>
            <a:r>
              <a:rPr lang="el-GR" altLang="el-GR" sz="2800" b="1" dirty="0" smtClean="0"/>
              <a:t> και </a:t>
            </a:r>
            <a:r>
              <a:rPr lang="el-GR" altLang="el-GR" sz="2800" b="1" dirty="0" err="1" smtClean="0"/>
              <a:t>Alzheime</a:t>
            </a:r>
            <a:r>
              <a:rPr lang="el-GR" altLang="el-GR" sz="2800" dirty="0" err="1" smtClean="0"/>
              <a:t>r</a:t>
            </a:r>
            <a:r>
              <a:rPr lang="el-GR" altLang="el-GR" sz="2800" dirty="0" smtClean="0"/>
              <a:t>, καθώς και μείωση της</a:t>
            </a:r>
            <a:endParaRPr lang="en-US" altLang="el-G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Content Placeholder 3" descr="dv2014008_X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57" b="16357"/>
          <a:stretch>
            <a:fillRect/>
          </a:stretch>
        </p:blipFill>
        <p:spPr>
          <a:xfrm>
            <a:off x="1371600" y="1066800"/>
            <a:ext cx="6776838" cy="4271963"/>
          </a:xfrm>
        </p:spPr>
      </p:pic>
      <p:sp>
        <p:nvSpPr>
          <p:cNvPr id="87043" name="TextBox 5"/>
          <p:cNvSpPr txBox="1">
            <a:spLocks noChangeArrowheads="1"/>
          </p:cNvSpPr>
          <p:nvPr/>
        </p:nvSpPr>
        <p:spPr bwMode="auto">
          <a:xfrm>
            <a:off x="2057400" y="5638800"/>
            <a:ext cx="4637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l-GR" altLang="el-GR" sz="1800" dirty="0"/>
              <a:t>Εικόνα 27: Παιδική παχυσαρκία &amp; διατροφή</a:t>
            </a:r>
            <a:endParaRPr lang="en-US" alt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4338638" y="32448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l-GR" sz="1800"/>
          </a:p>
        </p:txBody>
      </p:sp>
      <p:sp>
        <p:nvSpPr>
          <p:cNvPr id="69634" name="Title 2"/>
          <p:cNvSpPr>
            <a:spLocks noGrp="1"/>
          </p:cNvSpPr>
          <p:nvPr>
            <p:ph type="title"/>
          </p:nvPr>
        </p:nvSpPr>
        <p:spPr>
          <a:xfrm>
            <a:off x="685800" y="2133600"/>
            <a:ext cx="7886700" cy="990600"/>
          </a:xfrm>
        </p:spPr>
        <p:txBody>
          <a:bodyPr/>
          <a:lstStyle/>
          <a:p>
            <a:pPr algn="ctr"/>
            <a:r>
              <a:rPr lang="el-GR" altLang="el-GR" sz="5400" dirty="0" smtClean="0">
                <a:solidFill>
                  <a:srgbClr val="0070C0"/>
                </a:solidFill>
              </a:rPr>
              <a:t>Μεσογειακή διατροφή</a:t>
            </a:r>
            <a:endParaRPr lang="en-US" altLang="el-GR" sz="5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Content Placeholder 6" descr="Unknow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94" b="8394"/>
          <a:stretch>
            <a:fillRect/>
          </a:stretch>
        </p:blipFill>
        <p:spPr>
          <a:xfrm>
            <a:off x="533400" y="914400"/>
            <a:ext cx="7872313" cy="4343400"/>
          </a:xfrm>
        </p:spPr>
      </p:pic>
      <p:sp>
        <p:nvSpPr>
          <p:cNvPr id="88067" name="TextBox 8"/>
          <p:cNvSpPr txBox="1">
            <a:spLocks noChangeArrowheads="1"/>
          </p:cNvSpPr>
          <p:nvPr/>
        </p:nvSpPr>
        <p:spPr bwMode="auto">
          <a:xfrm>
            <a:off x="2209800" y="5562600"/>
            <a:ext cx="364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l-GR" altLang="el-GR" sz="1800" dirty="0"/>
              <a:t>Εικόνα 28: Οικογένεια &amp; διατροφή</a:t>
            </a:r>
            <a:endParaRPr lang="en-US" alt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Content Placeholder 3" descr="10434030_814432915271509_1953065486560113524_n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28600"/>
            <a:ext cx="7620000" cy="5715000"/>
          </a:xfrm>
        </p:spPr>
      </p:pic>
      <p:sp>
        <p:nvSpPr>
          <p:cNvPr id="89091" name="TextBox 4"/>
          <p:cNvSpPr txBox="1">
            <a:spLocks noChangeArrowheads="1"/>
          </p:cNvSpPr>
          <p:nvPr/>
        </p:nvSpPr>
        <p:spPr bwMode="auto">
          <a:xfrm>
            <a:off x="3733800" y="6019800"/>
            <a:ext cx="1200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l-GR" altLang="el-GR" sz="1800" dirty="0"/>
              <a:t>Εικόνα 29</a:t>
            </a:r>
            <a:endParaRPr lang="en-US" alt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 </a:t>
            </a:r>
            <a:endParaRPr lang="en-US" altLang="el-GR" smtClean="0"/>
          </a:p>
        </p:txBody>
      </p:sp>
      <p:pic>
        <p:nvPicPr>
          <p:cNvPr id="90114" name="Content Placeholder 3" descr="may-_2-aa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33400"/>
            <a:ext cx="7924800" cy="5245994"/>
          </a:xfrm>
        </p:spPr>
      </p:pic>
      <p:sp>
        <p:nvSpPr>
          <p:cNvPr id="90115" name="TextBox 5"/>
          <p:cNvSpPr txBox="1">
            <a:spLocks noChangeArrowheads="1"/>
          </p:cNvSpPr>
          <p:nvPr/>
        </p:nvSpPr>
        <p:spPr bwMode="auto">
          <a:xfrm>
            <a:off x="2743200" y="5853212"/>
            <a:ext cx="285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l-GR" altLang="el-GR" sz="1800" dirty="0"/>
              <a:t>Εικόνα 30: Υγιείς Ενήλικες</a:t>
            </a:r>
            <a:endParaRPr lang="en-US" alt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</a:rPr>
              <a:t>Τέλος Ενότητας</a:t>
            </a:r>
            <a:endParaRPr lang="el-G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74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</a:rPr>
              <a:t>Χρηματοδότηση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3168352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Logo espa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55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510952" y="44623"/>
            <a:ext cx="8229600" cy="792088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Σημείωμα </a:t>
            </a:r>
            <a:r>
              <a:rPr lang="el-GR" b="1" dirty="0" smtClean="0">
                <a:solidFill>
                  <a:srgbClr val="0070C0"/>
                </a:solidFill>
              </a:rPr>
              <a:t>Αδειοδότησης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0093" y="800708"/>
            <a:ext cx="8928992" cy="16561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</a:t>
            </a:r>
            <a:r>
              <a:rPr lang="el-GR" sz="2000" b="1" dirty="0"/>
              <a:t>της</a:t>
            </a:r>
            <a:r>
              <a:rPr lang="el-GR" sz="2000" dirty="0"/>
              <a:t>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copyright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851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1143001"/>
          </a:xfrm>
        </p:spPr>
        <p:txBody>
          <a:bodyPr/>
          <a:lstStyle/>
          <a:p>
            <a:r>
              <a:rPr lang="el-GR" altLang="el-GR" b="1" dirty="0" smtClean="0"/>
              <a:t>Σημείωμα Χρήσης Έργων Τρίτων 1/2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934325" cy="4724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dirty="0" smtClean="0"/>
              <a:t>Το Έργο αυτό κάνει χρήση των ακόλουθων έργων: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Εικόνες/Σχήματα/Διαγράμματα</a:t>
            </a:r>
            <a:r>
              <a:rPr lang="en-US" altLang="el-GR" sz="2000" b="1" dirty="0" smtClean="0"/>
              <a:t>/</a:t>
            </a:r>
            <a:r>
              <a:rPr lang="el-GR" altLang="el-GR" sz="2000" b="1" dirty="0" smtClean="0"/>
              <a:t>Φωτογραφίες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b="1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Εικόνα 1. </a:t>
            </a:r>
            <a:r>
              <a:rPr lang="en-US" altLang="el-GR" sz="2000" dirty="0" err="1" smtClean="0"/>
              <a:t>Mednutrition</a:t>
            </a: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Εικόνα 2.</a:t>
            </a:r>
            <a:r>
              <a:rPr lang="el-GR" altLang="el-GR" sz="2000" i="1" dirty="0" smtClean="0"/>
              <a:t> </a:t>
            </a:r>
            <a:r>
              <a:rPr lang="en-US" altLang="el-GR" sz="2000" i="1" dirty="0" smtClean="0"/>
              <a:t>kryfokamari.blogspot.com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Εικόνα 3. </a:t>
            </a:r>
            <a:r>
              <a:rPr lang="en-US" altLang="el-GR" sz="2000" i="1" dirty="0" smtClean="0">
                <a:hlinkClick r:id="rId3"/>
              </a:rPr>
              <a:t>www.zougla.gr</a:t>
            </a:r>
            <a:endParaRPr lang="en-US" altLang="el-GR" sz="2000" i="1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Εικόνα 4. </a:t>
            </a:r>
            <a:r>
              <a:rPr lang="en-US" altLang="el-GR" sz="2000" i="1" dirty="0" smtClean="0"/>
              <a:t>diatrofh-eveksia.blogspot.com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Εικόνα 5. </a:t>
            </a:r>
            <a:r>
              <a:rPr lang="en-US" altLang="el-GR" sz="2000" i="1" dirty="0" err="1" smtClean="0"/>
              <a:t>Mednutrition</a:t>
            </a:r>
            <a:endParaRPr lang="en-US" altLang="el-GR" sz="2000" i="1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Εικόνα 6. </a:t>
            </a:r>
            <a:r>
              <a:rPr lang="en-US" altLang="el-GR" sz="2000" dirty="0" smtClean="0">
                <a:hlinkClick r:id="rId4"/>
              </a:rPr>
              <a:t>www.lipstickalley.com</a:t>
            </a: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Εικόνα 7. </a:t>
            </a:r>
            <a:r>
              <a:rPr lang="el-GR" altLang="el-GR" sz="2000" dirty="0" smtClean="0"/>
              <a:t> </a:t>
            </a:r>
            <a:r>
              <a:rPr lang="en-US" altLang="el-GR" sz="2000" dirty="0" smtClean="0">
                <a:hlinkClick r:id="rId5"/>
              </a:rPr>
              <a:t>www.mommyish.com</a:t>
            </a: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Εικόνα 8. </a:t>
            </a:r>
            <a:r>
              <a:rPr lang="el-GR" altLang="el-GR" sz="2000" dirty="0" smtClean="0"/>
              <a:t> </a:t>
            </a:r>
            <a:r>
              <a:rPr lang="en-US" altLang="el-GR" sz="2000" dirty="0" smtClean="0"/>
              <a:t>www.dailymail.co.uk</a:t>
            </a:r>
            <a:endParaRPr lang="el-GR" altLang="el-GR" sz="2000" b="1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Εικόνα 9.-11 </a:t>
            </a:r>
            <a:r>
              <a:rPr lang="el-GR" altLang="el-GR" sz="2000" i="1" dirty="0" smtClean="0">
                <a:cs typeface="Arial" panose="020B0604020202020204" pitchFamily="34" charset="0"/>
              </a:rPr>
              <a:t> ‪</a:t>
            </a:r>
            <a:r>
              <a:rPr lang="en-US" altLang="el-GR" sz="2000" dirty="0" err="1" smtClean="0"/>
              <a:t>Mednutrition</a:t>
            </a:r>
            <a:endParaRPr lang="el-GR" altLang="el-GR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 smtClean="0"/>
              <a:t>Εικόνα </a:t>
            </a:r>
            <a:r>
              <a:rPr lang="el-GR" altLang="el-GR" sz="2000" b="1" dirty="0"/>
              <a:t>12. </a:t>
            </a:r>
            <a:r>
              <a:rPr lang="el-GR" altLang="el-GR" sz="2000" i="1" dirty="0"/>
              <a:t> </a:t>
            </a:r>
            <a:r>
              <a:rPr lang="en-US" altLang="el-GR" sz="2000" i="1" dirty="0"/>
              <a:t>diaitologoskarditsa.blogspot.com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/>
              <a:t>Εικόνα 13-22. </a:t>
            </a:r>
            <a:r>
              <a:rPr lang="el-GR" altLang="el-GR" sz="2000" i="1" dirty="0"/>
              <a:t> </a:t>
            </a:r>
            <a:r>
              <a:rPr lang="en-US" altLang="el-GR" sz="2000" i="1" dirty="0" err="1"/>
              <a:t>Mednutrition</a:t>
            </a:r>
            <a:endParaRPr lang="el-GR" altLang="el-GR" sz="2000" i="1" dirty="0"/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/>
              <a:t>Εικόνα 23. </a:t>
            </a:r>
            <a:r>
              <a:rPr lang="el-GR" altLang="el-GR" sz="2000" i="1" dirty="0"/>
              <a:t> </a:t>
            </a:r>
            <a:r>
              <a:rPr lang="en-US" altLang="el-GR" sz="2000" i="1" dirty="0"/>
              <a:t>en.wikipedia.org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l-GR" sz="2000" i="1" dirty="0" smtClean="0"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n-US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>
          <a:xfrm>
            <a:off x="0" y="16598"/>
            <a:ext cx="9144000" cy="1143001"/>
          </a:xfrm>
        </p:spPr>
        <p:txBody>
          <a:bodyPr/>
          <a:lstStyle/>
          <a:p>
            <a:r>
              <a:rPr lang="el-GR" altLang="el-GR" b="1" dirty="0" smtClean="0"/>
              <a:t>Σημείωμα Χρήσης Έργων Τρίτων 2/2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934325" cy="460851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dirty="0" smtClean="0"/>
              <a:t>Το Έργο αυτό κάνει χρήση των ακόλουθων έργων: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000" b="1" dirty="0" smtClean="0"/>
              <a:t>Εικόνες/Σχήματα/Διαγράμματα</a:t>
            </a:r>
            <a:r>
              <a:rPr lang="en-US" altLang="el-GR" sz="2000" b="1" dirty="0" smtClean="0"/>
              <a:t>/</a:t>
            </a:r>
            <a:r>
              <a:rPr lang="el-GR" altLang="el-GR" sz="2000" b="1" dirty="0" smtClean="0"/>
              <a:t>Φωτογραφίες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 smtClean="0"/>
              <a:t>Εικόνα </a:t>
            </a:r>
            <a:r>
              <a:rPr lang="el-GR" altLang="el-GR" sz="2000" b="1" dirty="0"/>
              <a:t>24. </a:t>
            </a:r>
            <a:r>
              <a:rPr lang="en-US" altLang="el-GR" sz="2000" i="1" dirty="0"/>
              <a:t>sandiegodealsandsteals.com</a:t>
            </a:r>
            <a:endParaRPr lang="el-GR" altLang="el-GR" sz="2000" i="1" dirty="0"/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/>
              <a:t>Εικόνα 25.</a:t>
            </a:r>
            <a:r>
              <a:rPr lang="el-GR" altLang="el-GR" sz="2000" i="1" dirty="0"/>
              <a:t> </a:t>
            </a:r>
            <a:r>
              <a:rPr lang="en-US" altLang="el-GR" sz="2000" i="1" dirty="0"/>
              <a:t>blogs.sch.gr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/>
              <a:t>Εικόνα 26.</a:t>
            </a:r>
            <a:r>
              <a:rPr lang="el-GR" altLang="el-GR" sz="2000" i="1" dirty="0"/>
              <a:t> </a:t>
            </a:r>
            <a:r>
              <a:rPr lang="en-US" altLang="el-GR" sz="2000" i="1" dirty="0"/>
              <a:t>www.delawarebeef.org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/>
              <a:t>Εικόνα 27. </a:t>
            </a:r>
            <a:r>
              <a:rPr lang="en-US" altLang="el-GR" sz="2000" dirty="0"/>
              <a:t>healthyeating.sfgate.com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/>
              <a:t>Εικόνα 28. </a:t>
            </a:r>
            <a:r>
              <a:rPr lang="en-US" altLang="el-GR" sz="2000" dirty="0"/>
              <a:t>growingupbilingual.com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/>
              <a:t>Εικόνα 29. </a:t>
            </a:r>
            <a:r>
              <a:rPr lang="en-US" altLang="el-GR" sz="2000" dirty="0" err="1"/>
              <a:t>Mednutrition</a:t>
            </a:r>
            <a:endParaRPr lang="en-US" alt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2000" b="1" dirty="0"/>
              <a:t>Εικόνα 30. </a:t>
            </a:r>
            <a:r>
              <a:rPr lang="el-GR" altLang="el-GR" sz="2000" dirty="0"/>
              <a:t> </a:t>
            </a:r>
            <a:r>
              <a:rPr lang="en-US" altLang="el-GR" sz="2000" dirty="0"/>
              <a:t>www.goodlifeguide.net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l-GR" sz="2000" i="1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l-GR" sz="2000" i="1" dirty="0" smtClean="0"/>
          </a:p>
          <a:p>
            <a:pPr marL="0" indent="0" algn="ctr">
              <a:spcBef>
                <a:spcPct val="0"/>
              </a:spcBef>
              <a:buNone/>
            </a:pPr>
            <a:r>
              <a:rPr lang="el-GR" altLang="el-GR" sz="2000" i="1" dirty="0">
                <a:cs typeface="Arial" panose="020B0604020202020204" pitchFamily="34" charset="0"/>
              </a:rPr>
              <a:t>Τα εν λόγω έργα έχουν ανακτηθεί από το διαδίκτυο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l-GR" altLang="el-GR" sz="2000" i="1" dirty="0">
                <a:cs typeface="Arial" panose="020B0604020202020204" pitchFamily="34" charset="0"/>
              </a:rPr>
              <a:t>για εκπαιδευτικούς σκοπούς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i="1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l-GR" sz="2000" i="1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n-US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l-GR" altLang="el-G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dirty="0" smtClean="0">
                <a:solidFill>
                  <a:srgbClr val="0070C0"/>
                </a:solidFill>
              </a:rPr>
              <a:t>Μεσογειακή διατροφή 1/2</a:t>
            </a:r>
          </a:p>
        </p:txBody>
      </p:sp>
      <p:sp>
        <p:nvSpPr>
          <p:cNvPr id="70658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28650" y="1828800"/>
            <a:ext cx="7886700" cy="3276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l-GR" altLang="el-GR" dirty="0" smtClean="0"/>
              <a:t>   Όρος που επινοήθηκε από τον </a:t>
            </a:r>
            <a:r>
              <a:rPr lang="el-GR" altLang="el-GR" b="1" i="1" dirty="0" smtClean="0"/>
              <a:t>φυσιολόγο</a:t>
            </a:r>
            <a:r>
              <a:rPr lang="el-GR" altLang="el-GR" b="1" dirty="0" smtClean="0"/>
              <a:t> </a:t>
            </a:r>
            <a:r>
              <a:rPr lang="el-GR" altLang="el-GR" b="1" dirty="0" err="1"/>
              <a:t>Άνσελ</a:t>
            </a:r>
            <a:r>
              <a:rPr lang="el-GR" altLang="el-GR" b="1" dirty="0"/>
              <a:t> </a:t>
            </a:r>
            <a:r>
              <a:rPr lang="el-GR" altLang="el-GR" b="1" dirty="0" err="1"/>
              <a:t>Κις</a:t>
            </a:r>
            <a:r>
              <a:rPr lang="el-GR" altLang="el-GR" b="1" dirty="0"/>
              <a:t> </a:t>
            </a:r>
            <a:r>
              <a:rPr lang="el-GR" altLang="el-GR" dirty="0" smtClean="0"/>
              <a:t>για να περιγράψει το μοντέλο διατροφής, το οποίο ακολουθούσαν οι λαοί των μεσογειακών χωρών που συμπεριλαμβάνονταν </a:t>
            </a:r>
            <a:r>
              <a:rPr lang="el-GR" altLang="el-GR" dirty="0"/>
              <a:t>στη </a:t>
            </a:r>
            <a:r>
              <a:rPr lang="el-GR" altLang="el-GR" b="1" dirty="0"/>
              <a:t>Μελέτη των Επτά Χωρών</a:t>
            </a:r>
            <a:r>
              <a:rPr lang="el-GR" altLang="el-G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dirty="0" smtClean="0">
                <a:solidFill>
                  <a:srgbClr val="0070C0"/>
                </a:solidFill>
              </a:rPr>
              <a:t>Μεσογειακή διατροφή 2/2</a:t>
            </a:r>
            <a:endParaRPr lang="en-US" altLang="el-GR" dirty="0" smtClean="0">
              <a:solidFill>
                <a:srgbClr val="0070C0"/>
              </a:solidFill>
            </a:endParaRPr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3429000"/>
          </a:xfrm>
        </p:spPr>
        <p:txBody>
          <a:bodyPr/>
          <a:lstStyle/>
          <a:p>
            <a:pPr marL="0" indent="0">
              <a:buNone/>
            </a:pPr>
            <a:r>
              <a:rPr lang="el-GR" altLang="el-GR" dirty="0" smtClean="0"/>
              <a:t>Στη Διεθνή Διάσκεψη για τις Μεσογειακές Διατροφές το 1993 αποφασίστηκε τι θα θεωρείται υγιεινή, παραδοσιακή Μεσογειακή διατροφή και το 1995 μια ομάδα επιστημόνων του </a:t>
            </a:r>
            <a:r>
              <a:rPr lang="el-GR" altLang="el-GR" dirty="0"/>
              <a:t>Πανεπιστημίου Χάρβαρντ δημιούργησε </a:t>
            </a:r>
            <a:r>
              <a:rPr lang="el-GR" altLang="el-GR" dirty="0" smtClean="0"/>
              <a:t>την "Πυραμίδα της Μεσογειακής Διατροφής</a:t>
            </a:r>
            <a:endParaRPr lang="en-US" alt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dirty="0" smtClean="0">
                <a:solidFill>
                  <a:srgbClr val="0070C0"/>
                </a:solidFill>
              </a:rPr>
              <a:t>Πολιτιστική κληρονομιά</a:t>
            </a:r>
          </a:p>
        </p:txBody>
      </p:sp>
      <p:sp>
        <p:nvSpPr>
          <p:cNvPr id="72706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28650" y="1905000"/>
            <a:ext cx="7886700" cy="3352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l-GR" altLang="el-GR" dirty="0" smtClean="0"/>
              <a:t>   Το 2010, η </a:t>
            </a:r>
            <a:r>
              <a:rPr lang="el-GR" altLang="el-GR" dirty="0"/>
              <a:t>ΟΥΝΕΣΚΟ συμπεριέλαβε </a:t>
            </a:r>
            <a:r>
              <a:rPr lang="el-GR" altLang="el-GR" dirty="0" smtClean="0"/>
              <a:t>την Μεσογειακή Διατροφή στον Κατάλογο της Άυλης Πολιτιστικής Κληρονομιάς της Ανθρωπότητας, ύστερα από αίτημα που υπέβαλαν από κοινού οι χώρες Ελλάδα, Ισπανία, Ιταλία και Μαρόκο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dirty="0" smtClean="0"/>
              <a:t>Ιπποκράτης &amp; Διατροφή</a:t>
            </a:r>
            <a:endParaRPr lang="en-US" altLang="el-GR" dirty="0" smtClean="0"/>
          </a:p>
        </p:txBody>
      </p:sp>
      <p:sp>
        <p:nvSpPr>
          <p:cNvPr id="73730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828800"/>
            <a:ext cx="8305800" cy="23622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l-GR" altLang="el-GR" sz="4000" dirty="0" smtClean="0"/>
              <a:t>Ο Ιπποκράτης έλεγε πως: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altLang="el-GR" sz="4000" dirty="0" smtClean="0"/>
              <a:t>«είμαστε ό,τι τρώμε και ό,τι σκεφτόμαστε»</a:t>
            </a:r>
            <a:r>
              <a:rPr lang="el-GR" altLang="el-GR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3" name="Picture 3" descr="meso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081134"/>
            <a:ext cx="4709264" cy="477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4" name="TextBox 1"/>
          <p:cNvSpPr txBox="1">
            <a:spLocks noChangeArrowheads="1"/>
          </p:cNvSpPr>
          <p:nvPr/>
        </p:nvSpPr>
        <p:spPr bwMode="auto">
          <a:xfrm>
            <a:off x="2182019" y="5943600"/>
            <a:ext cx="43640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l-GR" altLang="el-GR" sz="1600" dirty="0"/>
              <a:t>Εικόνα 25: Πυραμίδα Μεσογειακής Διατροφής</a:t>
            </a:r>
            <a:endParaRPr lang="en-US" altLang="el-GR" sz="1600" dirty="0"/>
          </a:p>
        </p:txBody>
      </p:sp>
      <p:sp>
        <p:nvSpPr>
          <p:cNvPr id="74755" name="Tit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86700" cy="762000"/>
          </a:xfrm>
        </p:spPr>
        <p:txBody>
          <a:bodyPr/>
          <a:lstStyle/>
          <a:p>
            <a:r>
              <a:rPr lang="el-GR" altLang="el-GR" sz="3600" dirty="0" smtClean="0"/>
              <a:t>ΠΥΡΑΜΙΔΑ ΜΕΣΟΓΕΙΑΚΗΣ ΔΙΑΤΡΟΦΗΣ</a:t>
            </a:r>
            <a:endParaRPr lang="en-US" altLang="el-G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3"/>
          <p:cNvSpPr>
            <a:spLocks noGrp="1"/>
          </p:cNvSpPr>
          <p:nvPr>
            <p:ph type="title"/>
          </p:nvPr>
        </p:nvSpPr>
        <p:spPr>
          <a:xfrm>
            <a:off x="469900" y="104844"/>
            <a:ext cx="8229600" cy="987356"/>
          </a:xfrm>
        </p:spPr>
        <p:txBody>
          <a:bodyPr/>
          <a:lstStyle/>
          <a:p>
            <a:pPr algn="ctr"/>
            <a:r>
              <a:rPr lang="el-GR" altLang="el-GR" sz="3600" dirty="0" smtClean="0"/>
              <a:t>ΤΙ ΠΡΟΣΦΕΡΕΙ Η ΜΕΣΟΓΕΙΑΚΗ ΔΙΑΤΡΟΦΗ</a:t>
            </a:r>
            <a:endParaRPr lang="en-US" altLang="el-GR" sz="3600" dirty="0" smtClean="0"/>
          </a:p>
        </p:txBody>
      </p:sp>
      <p:sp>
        <p:nvSpPr>
          <p:cNvPr id="75778" name="TextBox 4"/>
          <p:cNvSpPr txBox="1">
            <a:spLocks noChangeArrowheads="1"/>
          </p:cNvSpPr>
          <p:nvPr/>
        </p:nvSpPr>
        <p:spPr bwMode="auto">
          <a:xfrm>
            <a:off x="469900" y="1219200"/>
            <a:ext cx="8330823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l-GR" altLang="el-GR" dirty="0">
                <a:latin typeface="+mn-lt"/>
              </a:rPr>
              <a:t>Η Μεσογειακή Διατροφή προσφέρει πολλούς υδατάνθρακες και φυτικές ίνες (δημητριακά, λαχανικά, όσπρια και φρούτα), </a:t>
            </a:r>
            <a:r>
              <a:rPr lang="el-GR" altLang="el-GR" dirty="0" smtClean="0">
                <a:latin typeface="+mn-lt"/>
              </a:rPr>
              <a:t>καθώς επίσης</a:t>
            </a:r>
            <a:r>
              <a:rPr lang="el-GR" altLang="el-GR" dirty="0">
                <a:latin typeface="+mn-lt"/>
              </a:rPr>
              <a:t>, </a:t>
            </a:r>
            <a:r>
              <a:rPr lang="el-GR" altLang="el-GR" dirty="0" err="1">
                <a:latin typeface="+mn-lt"/>
              </a:rPr>
              <a:t>μονοακόρεστα</a:t>
            </a:r>
            <a:r>
              <a:rPr lang="el-GR" altLang="el-GR" dirty="0">
                <a:latin typeface="+mn-lt"/>
              </a:rPr>
              <a:t> λιπαρά οξέα (ελαιόλαδο).</a:t>
            </a:r>
          </a:p>
          <a:p>
            <a:r>
              <a:rPr lang="el-GR" altLang="el-GR" b="1" dirty="0" smtClean="0">
                <a:latin typeface="+mn-lt"/>
              </a:rPr>
              <a:t>Χαρακτηριστικά</a:t>
            </a:r>
            <a:r>
              <a:rPr lang="el-GR" altLang="el-GR" dirty="0" smtClean="0">
                <a:latin typeface="+mn-lt"/>
              </a:rPr>
              <a:t> </a:t>
            </a:r>
            <a:r>
              <a:rPr lang="el-GR" altLang="el-GR" dirty="0">
                <a:latin typeface="+mn-lt"/>
              </a:rPr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dirty="0">
                <a:latin typeface="+mn-lt"/>
              </a:rPr>
              <a:t>Υψηλή αναλογία σε </a:t>
            </a:r>
            <a:r>
              <a:rPr lang="el-GR" altLang="el-GR" dirty="0" err="1">
                <a:latin typeface="+mn-lt"/>
              </a:rPr>
              <a:t>μονοακόρεστα</a:t>
            </a:r>
            <a:r>
              <a:rPr lang="el-GR" altLang="el-GR" dirty="0">
                <a:latin typeface="+mn-lt"/>
              </a:rPr>
              <a:t> προς κορεσμένα λιπαρά οξέα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dirty="0">
                <a:latin typeface="+mn-lt"/>
              </a:rPr>
              <a:t>Μέτρια κατανάλωση αιθυλικής αλκοόλης (κόκκινου κρασιού)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dirty="0">
                <a:latin typeface="+mn-lt"/>
              </a:rPr>
              <a:t>Υψηλή κατανάλωση οσπρίων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dirty="0">
                <a:latin typeface="+mn-lt"/>
              </a:rPr>
              <a:t>Υψηλή κατανάλωση δημητριακών (και ψωμιού)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dirty="0">
                <a:latin typeface="+mn-lt"/>
              </a:rPr>
              <a:t>Υψηλή κατανάλωση φρούτων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dirty="0">
                <a:latin typeface="+mn-lt"/>
              </a:rPr>
              <a:t>Υψηλή κατανάλωση λαχανικών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dirty="0">
                <a:latin typeface="+mn-lt"/>
              </a:rPr>
              <a:t>Χαμηλή κατανάλωση κρέατος και προϊόντων κρέατος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dirty="0">
                <a:latin typeface="+mn-lt"/>
              </a:rPr>
              <a:t>Μέτρια κατανάλωση γάλακτος και γαλακτοκομικών</a:t>
            </a:r>
            <a:endParaRPr lang="en-US" altLang="el-G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sz="3200" dirty="0" smtClean="0"/>
              <a:t>ΠΥΡΑΜΙΔΑ ΜΕΣΟΓΕΙΑΚΗΣ ΔΙΑΤΡΟΦΗΣ 2/</a:t>
            </a:r>
            <a:r>
              <a:rPr lang="en-US" altLang="el-GR" sz="3200" dirty="0" smtClean="0"/>
              <a:t>8</a:t>
            </a:r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685800" y="1447800"/>
            <a:ext cx="76200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l-GR" altLang="el-GR" sz="2800" dirty="0">
                <a:latin typeface="+mn-lt"/>
              </a:rPr>
              <a:t>Στη βάση της Μεσογειακής Διατροφής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sz="2800" dirty="0" smtClean="0">
                <a:latin typeface="+mn-lt"/>
              </a:rPr>
              <a:t>Τροφές </a:t>
            </a:r>
            <a:r>
              <a:rPr lang="el-GR" altLang="el-GR" sz="2800" dirty="0">
                <a:latin typeface="+mn-lt"/>
              </a:rPr>
              <a:t>(κυρίως μη επεξεργασμένες), πλούσιες σε υδατάνθρακες και φυτικές ίνες, όπως ψωμί, ζυμαρικά, ρύζι, κουσκούς</a:t>
            </a:r>
            <a:r>
              <a:rPr lang="el-GR" altLang="el-GR" sz="2800" dirty="0" smtClean="0">
                <a:latin typeface="+mn-lt"/>
              </a:rPr>
              <a:t>, καλαμπόκι</a:t>
            </a:r>
            <a:r>
              <a:rPr lang="el-GR" altLang="el-GR" sz="2800" dirty="0">
                <a:latin typeface="+mn-lt"/>
              </a:rPr>
              <a:t>, δημητριακά ,πατάτα κ.α.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sz="2800" dirty="0" smtClean="0">
                <a:latin typeface="+mn-lt"/>
              </a:rPr>
              <a:t>Τροφές </a:t>
            </a:r>
            <a:r>
              <a:rPr lang="el-GR" altLang="el-GR" sz="2800" dirty="0">
                <a:latin typeface="+mn-lt"/>
              </a:rPr>
              <a:t>πλούσιες σε ενέργεια, βιταμίνες, μέταλλα και φυτικές ίνες.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sz="2800" dirty="0" smtClean="0">
                <a:latin typeface="+mn-lt"/>
              </a:rPr>
              <a:t>Η </a:t>
            </a:r>
            <a:r>
              <a:rPr lang="el-GR" altLang="el-GR" sz="2800" dirty="0">
                <a:latin typeface="+mn-lt"/>
              </a:rPr>
              <a:t>αυξημένη πρόσληψη φυτικών ινών είναι ευεργετική για την πρόληψη καρδιαγγειακών ασθενειών και καρκίνου. </a:t>
            </a:r>
          </a:p>
          <a:p>
            <a:endParaRPr lang="el-GR" altLang="el-G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las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lass" id="{A2BEF58C-2AA5-4091-B815-C1B0686454D5}" vid="{491EB830-406A-4F52-820B-94AF25C6C3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eclass</Template>
  <TotalTime>612</TotalTime>
  <Words>990</Words>
  <Application>Microsoft Office PowerPoint</Application>
  <PresentationFormat>Προβολή στην οθόνη (4:3)</PresentationFormat>
  <Paragraphs>164</Paragraphs>
  <Slides>27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3" baseType="lpstr">
      <vt:lpstr>MS PGothic</vt:lpstr>
      <vt:lpstr>Arial</vt:lpstr>
      <vt:lpstr>Calibri</vt:lpstr>
      <vt:lpstr>Calibri Light</vt:lpstr>
      <vt:lpstr>Wingdings</vt:lpstr>
      <vt:lpstr>eclass</vt:lpstr>
      <vt:lpstr>Αγωγή υγείας</vt:lpstr>
      <vt:lpstr>Μεσογειακή διατροφή</vt:lpstr>
      <vt:lpstr>Μεσογειακή διατροφή 1/2</vt:lpstr>
      <vt:lpstr>Μεσογειακή διατροφή 2/2</vt:lpstr>
      <vt:lpstr>Πολιτιστική κληρονομιά</vt:lpstr>
      <vt:lpstr>Ιπποκράτης &amp; Διατροφή</vt:lpstr>
      <vt:lpstr>ΠΥΡΑΜΙΔΑ ΜΕΣΟΓΕΙΑΚΗΣ ΔΙΑΤΡΟΦΗΣ</vt:lpstr>
      <vt:lpstr>ΤΙ ΠΡΟΣΦΕΡΕΙ Η ΜΕΣΟΓΕΙΑΚΗ ΔΙΑΤΡΟΦΗ</vt:lpstr>
      <vt:lpstr>ΠΥΡΑΜΙΔΑ ΜΕΣΟΓΕΙΑΚΗΣ ΔΙΑΤΡΟΦΗΣ 2/8</vt:lpstr>
      <vt:lpstr>ΠΥΡΑΜΙΔΑ ΜΕΣΟΓΕΙΑΚΗΣ ΔΙΑΤΡΟΦΗΣ 3/8</vt:lpstr>
      <vt:lpstr>ΠΥΡΑΜΙΔΑ ΜΕΣΟΓΕΙΑΚΗΣ ΔΙΑΤΡΟΦΗΣ 4/8</vt:lpstr>
      <vt:lpstr>ΠΥΡΑΜΙΔΑ ΜΕΣΟΓΕΙΑΚΗΣ ΔΙΑΤΡΟΦΗΣ 5/8 </vt:lpstr>
      <vt:lpstr>ΠΥΡΑΜΙΔΑ ΜΕΣΟΓΕΙΑΚΗΣ ΔΙΑΤΡΟΦΗΣ 6/8</vt:lpstr>
      <vt:lpstr>ΠΥΡΑΜΙΔΑ ΜΕΣΟΓΕΙΑΚΗΣ ΔΙΑΤΡΟΦΗΣ 7/8 </vt:lpstr>
      <vt:lpstr>ΠΥΡΑΜΙΔΑ ΜΕΣΟΓΕΙΑΚΗΣ ΔΙΑΤΡΟΦΗΣ 8/8</vt:lpstr>
      <vt:lpstr>ΠΑΙΔΙΚΗ ΠΥΡΑΜΙΔΑ ΜΕΣΟΓΕΙΑΚΗΣ ΔΙΑΤΡΟΦΗΣ</vt:lpstr>
      <vt:lpstr>ΤΑ ΟΦΕΛΗ ΥΓΕΙΑΣ ΤΗΣ ΜΕΣΟΓΕΙΑΚΗΣ ΔΙΑΤΡΟΦΗΣ</vt:lpstr>
      <vt:lpstr>ΤΑ ΟΦΕΛΗ ΥΓΕΙΑΣ ΤΗΣ ΜΕΣΟΓΕΙΑΚΗΣ ΔΙΑΤΡΟΦΗΣ </vt:lpstr>
      <vt:lpstr>Παρουσίαση του PowerPoint</vt:lpstr>
      <vt:lpstr>Παρουσίαση του PowerPoint</vt:lpstr>
      <vt:lpstr>Παρουσίαση του PowerPoint</vt:lpstr>
      <vt:lpstr> </vt:lpstr>
      <vt:lpstr>Τέλος Ενότητας</vt:lpstr>
      <vt:lpstr>Χρηματοδότηση</vt:lpstr>
      <vt:lpstr>Σημείωμα Αδειοδότησης</vt:lpstr>
      <vt:lpstr>Σημείωμα Χρήσης Έργων Τρίτων 1/2</vt:lpstr>
      <vt:lpstr>Σημείωμα Χρήσης Έργων Τρίτων 2/2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Kiriazis Vaitsis</cp:lastModifiedBy>
  <cp:revision>86</cp:revision>
  <cp:lastPrinted>1601-01-01T00:00:00Z</cp:lastPrinted>
  <dcterms:created xsi:type="dcterms:W3CDTF">2013-03-12T05:55:28Z</dcterms:created>
  <dcterms:modified xsi:type="dcterms:W3CDTF">2015-06-25T08:29:40Z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