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CC818-485D-4F84-82A0-578AE16B7D25}" type="datetimeFigureOut">
              <a:rPr lang="el-GR" smtClean="0"/>
              <a:t>6/11/2013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F90B2-3066-46E0-AFC6-A273F04A6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211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7C9-5134-490E-8E88-4679EC623283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551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5D058-38C4-4269-9E15-26FD26F54A42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188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8A32-645C-4C7B-9CAF-CAB467E8196D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4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3AAD-075F-46A0-9366-12E4492DC7A1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530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6614-5C4E-414F-A437-B2A4BAFC39D4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310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A6E9-8A66-4102-BC6E-BCCC7E7D6068}" type="datetime1">
              <a:rPr lang="el-GR" smtClean="0"/>
              <a:t>6/11/2013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44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90BE7-EDFB-43BC-8152-B079E637E04C}" type="datetime1">
              <a:rPr lang="el-GR" smtClean="0"/>
              <a:t>6/11/2013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711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2BAA-8444-4C3D-9C57-6AE544440317}" type="datetime1">
              <a:rPr lang="el-GR" smtClean="0"/>
              <a:t>6/11/2013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450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CE24-C46F-47C5-8C11-3D16F981B50D}" type="datetime1">
              <a:rPr lang="el-GR" smtClean="0"/>
              <a:t>6/11/2013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15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6752-19FB-4190-90D1-30BF95CC227D}" type="datetime1">
              <a:rPr lang="el-GR" smtClean="0"/>
              <a:t>6/11/2013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105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AD4F-710E-47C1-A301-CE829E4D8A9C}" type="datetime1">
              <a:rPr lang="el-GR" smtClean="0"/>
              <a:t>6/11/2013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164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2A1C6-E7B7-4F08-914C-FBE319F136FE}" type="datetime1">
              <a:rPr lang="el-GR" smtClean="0"/>
              <a:t>6/11/2013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Τελεστές στη </a:t>
            </a:r>
            <a:r>
              <a:rPr lang="en-US" smtClean="0"/>
              <a:t>Java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6BA62-1A8C-4488-BD4F-03CEA301D3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09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tags" Target="../tags/tag7.xml"/><Relationship Id="rId7" Type="http://schemas.openxmlformats.org/officeDocument/2006/relationships/slide" Target="slide1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11.xml"/><Relationship Id="rId5" Type="http://schemas.openxmlformats.org/officeDocument/2006/relationships/slide" Target="slide6.xml"/><Relationship Id="rId4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1" descr="Λογότυπο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5" name="Εικόνα 1" descr="Λογότυπο του Τεϊ Θεσσαλίας." title="Λογότυπο του Ιδρύματος.">
              <a:hlinkClick r:id="rId3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>
                  <a:solidFill>
                    <a:prstClr val="black"/>
                  </a:solidFill>
                </a:rPr>
                <a:t>Τεχνολογικό Εκπαιδευτικό </a:t>
              </a:r>
            </a:p>
            <a:p>
              <a:pPr eaLnBrk="1" hangingPunct="1"/>
              <a:r>
                <a:rPr lang="el-GR" sz="2000" dirty="0">
                  <a:solidFill>
                    <a:prstClr val="black"/>
                  </a:solidFill>
                </a:rPr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628012" cy="132600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Αντικειμενοστραφής Προγραμματισμός 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1043608" y="3284984"/>
            <a:ext cx="7128791" cy="223224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3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Τελεστές στη 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Java.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44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Νικόλαος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Θ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Λιόλιος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,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Τεχνολογικής Εκπαίδευσης. </a:t>
            </a:r>
            <a:endParaRPr lang="en-US" sz="44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34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Οι </a:t>
            </a:r>
            <a:r>
              <a:rPr lang="el-GR" altLang="el-GR" b="1" dirty="0" smtClean="0"/>
              <a:t>τελεστές </a:t>
            </a:r>
            <a:r>
              <a:rPr lang="el-GR" altLang="el-GR" b="1" dirty="0"/>
              <a:t>στη </a:t>
            </a:r>
            <a:r>
              <a:rPr lang="en-US" altLang="el-GR" b="1" dirty="0" smtClean="0"/>
              <a:t>Java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 bwMode="gray"/>
        <p:txBody>
          <a:bodyPr>
            <a:normAutofit fontScale="92500" lnSpcReduction="20000"/>
          </a:bodyPr>
          <a:lstStyle/>
          <a:p>
            <a:pPr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/>
              <a:t>Τους συσχετιστικούς τελεστές, τους τελεστές </a:t>
            </a:r>
            <a:r>
              <a:rPr lang="el-GR" altLang="el-GR" sz="3500" dirty="0" smtClean="0"/>
              <a:t>ισότητας, </a:t>
            </a:r>
            <a:r>
              <a:rPr lang="el-GR" altLang="el-GR" sz="3500" dirty="0"/>
              <a:t>και τους λογικούς </a:t>
            </a:r>
            <a:r>
              <a:rPr lang="el-GR" altLang="el-GR" sz="3500" dirty="0" smtClean="0"/>
              <a:t>τελεστές, </a:t>
            </a:r>
            <a:r>
              <a:rPr lang="el-GR" altLang="el-GR" sz="3500" dirty="0"/>
              <a:t>τους </a:t>
            </a:r>
            <a:r>
              <a:rPr lang="el-GR" altLang="el-GR" sz="3500" dirty="0" smtClean="0"/>
              <a:t>συναντάμε </a:t>
            </a:r>
            <a:r>
              <a:rPr lang="el-GR" altLang="el-GR" sz="3500" dirty="0"/>
              <a:t>κυρίως στις εντολές </a:t>
            </a:r>
            <a:r>
              <a:rPr lang="en-US" altLang="el-GR" sz="3500" b="1" dirty="0" smtClean="0">
                <a:solidFill>
                  <a:srgbClr val="0033CC"/>
                </a:solidFill>
              </a:rPr>
              <a:t>if</a:t>
            </a:r>
            <a:r>
              <a:rPr lang="el-GR" altLang="el-GR" sz="3500" b="1" dirty="0" smtClean="0">
                <a:solidFill>
                  <a:schemeClr val="tx2"/>
                </a:solidFill>
              </a:rPr>
              <a:t> </a:t>
            </a:r>
            <a:r>
              <a:rPr lang="el-GR" altLang="el-GR" sz="3500" dirty="0"/>
              <a:t>, </a:t>
            </a:r>
            <a:r>
              <a:rPr lang="en-US" altLang="el-GR" sz="3500" b="1" dirty="0" smtClean="0">
                <a:solidFill>
                  <a:srgbClr val="0033CC"/>
                </a:solidFill>
              </a:rPr>
              <a:t>for</a:t>
            </a:r>
            <a:r>
              <a:rPr lang="el-GR" altLang="el-GR" sz="3500" dirty="0" smtClean="0"/>
              <a:t>, </a:t>
            </a:r>
            <a:r>
              <a:rPr lang="en-US" altLang="el-GR" sz="3500" b="1" dirty="0" smtClean="0">
                <a:solidFill>
                  <a:srgbClr val="0033CC"/>
                </a:solidFill>
              </a:rPr>
              <a:t>while</a:t>
            </a:r>
            <a:r>
              <a:rPr lang="el-GR" altLang="el-GR" sz="3500" dirty="0" smtClean="0"/>
              <a:t>, </a:t>
            </a:r>
            <a:r>
              <a:rPr lang="en-US" altLang="el-GR" sz="3500" b="1" dirty="0" smtClean="0">
                <a:solidFill>
                  <a:srgbClr val="0033CC"/>
                </a:solidFill>
              </a:rPr>
              <a:t>do</a:t>
            </a:r>
            <a:r>
              <a:rPr lang="el-GR" altLang="el-GR" sz="3500" dirty="0" smtClean="0"/>
              <a:t>. </a:t>
            </a:r>
            <a:endParaRPr lang="el-GR" altLang="el-GR" sz="3500" dirty="0"/>
          </a:p>
          <a:p>
            <a:pPr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/>
              <a:t>Οι παραπάνω τελεστές </a:t>
            </a:r>
            <a:r>
              <a:rPr lang="el-GR" altLang="el-GR" sz="3500" dirty="0" smtClean="0"/>
              <a:t>χρησιμοποιούνται </a:t>
            </a:r>
            <a:r>
              <a:rPr lang="el-GR" altLang="el-GR" sz="3500" dirty="0"/>
              <a:t>για συγκρίσεις </a:t>
            </a:r>
            <a:r>
              <a:rPr lang="el-GR" altLang="el-GR" sz="3500" dirty="0" smtClean="0"/>
              <a:t>μεταξύ αριθμών</a:t>
            </a:r>
            <a:r>
              <a:rPr lang="el-GR" altLang="el-GR" sz="3500" dirty="0"/>
              <a:t>, </a:t>
            </a:r>
            <a:r>
              <a:rPr lang="el-GR" altLang="el-GR" sz="3500" dirty="0" smtClean="0"/>
              <a:t>μεταβλητών, </a:t>
            </a:r>
            <a:r>
              <a:rPr lang="el-GR" altLang="el-GR" sz="3500" dirty="0"/>
              <a:t>και παραστάσεων. </a:t>
            </a:r>
          </a:p>
          <a:p>
            <a:pPr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/>
              <a:t>Εάν η σύγκριση είναι </a:t>
            </a:r>
            <a:r>
              <a:rPr lang="el-GR" altLang="el-GR" sz="3500" b="1" dirty="0" smtClean="0"/>
              <a:t>αληθής</a:t>
            </a:r>
            <a:r>
              <a:rPr lang="el-GR" altLang="el-GR" sz="3500" dirty="0" smtClean="0"/>
              <a:t>,</a:t>
            </a:r>
            <a:r>
              <a:rPr lang="el-GR" altLang="el-GR" sz="3500" b="1" dirty="0" smtClean="0"/>
              <a:t> </a:t>
            </a:r>
            <a:r>
              <a:rPr lang="el-GR" altLang="el-GR" sz="3500" dirty="0"/>
              <a:t>τότε το </a:t>
            </a:r>
            <a:r>
              <a:rPr lang="el-GR" altLang="el-GR" sz="3500" dirty="0" smtClean="0"/>
              <a:t>αποτέλεσμα </a:t>
            </a:r>
            <a:r>
              <a:rPr lang="el-GR" altLang="el-GR" sz="3500" dirty="0"/>
              <a:t>είναι </a:t>
            </a:r>
            <a:r>
              <a:rPr lang="en-US" altLang="el-GR" sz="3500" b="1" dirty="0" smtClean="0">
                <a:solidFill>
                  <a:srgbClr val="0033CC"/>
                </a:solidFill>
              </a:rPr>
              <a:t>true</a:t>
            </a:r>
            <a:r>
              <a:rPr lang="el-GR" altLang="el-GR" sz="3500" dirty="0" smtClean="0"/>
              <a:t>, διαφορετικά, </a:t>
            </a:r>
            <a:r>
              <a:rPr lang="el-GR" altLang="el-GR" sz="3500" dirty="0"/>
              <a:t>εάν είναι </a:t>
            </a:r>
            <a:r>
              <a:rPr lang="el-GR" altLang="el-GR" sz="3500" b="1" dirty="0" smtClean="0"/>
              <a:t>ψευδής</a:t>
            </a:r>
            <a:r>
              <a:rPr lang="el-GR" altLang="el-GR" sz="3500" dirty="0" smtClean="0"/>
              <a:t>,</a:t>
            </a:r>
            <a:r>
              <a:rPr lang="el-GR" altLang="el-GR" sz="3500" b="1" dirty="0" smtClean="0"/>
              <a:t> </a:t>
            </a:r>
            <a:r>
              <a:rPr lang="el-GR" altLang="el-GR" sz="3500" dirty="0"/>
              <a:t>τότε το </a:t>
            </a:r>
            <a:r>
              <a:rPr lang="el-GR" altLang="el-GR" sz="3500" dirty="0" smtClean="0"/>
              <a:t>αποτέλεσμα </a:t>
            </a:r>
            <a:r>
              <a:rPr lang="el-GR" altLang="el-GR" sz="3500" dirty="0"/>
              <a:t>είναι </a:t>
            </a:r>
            <a:r>
              <a:rPr lang="en-US" altLang="el-GR" sz="3500" b="1" dirty="0">
                <a:solidFill>
                  <a:srgbClr val="0033CC"/>
                </a:solidFill>
              </a:rPr>
              <a:t>false</a:t>
            </a:r>
            <a:r>
              <a:rPr lang="el-GR" altLang="el-GR" sz="3500" dirty="0"/>
              <a:t>.</a:t>
            </a:r>
          </a:p>
          <a:p>
            <a:endParaRPr lang="el-GR" dirty="0"/>
          </a:p>
        </p:txBody>
      </p:sp>
      <p:sp>
        <p:nvSpPr>
          <p:cNvPr id="4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694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Τελεστές </a:t>
            </a:r>
            <a:r>
              <a:rPr lang="el-GR" altLang="el-GR" b="1" dirty="0"/>
              <a:t>πράξεων με </a:t>
            </a:r>
            <a:r>
              <a:rPr lang="en-US" altLang="el-GR" b="1" dirty="0" smtClean="0"/>
              <a:t>bit</a:t>
            </a:r>
            <a:r>
              <a:rPr lang="el-GR" altLang="el-GR" b="1" dirty="0" smtClean="0"/>
              <a:t> (1 από 2)</a:t>
            </a:r>
            <a:endParaRPr lang="el-GR" dirty="0"/>
          </a:p>
        </p:txBody>
      </p:sp>
      <p:graphicFrame>
        <p:nvGraphicFramePr>
          <p:cNvPr id="5" name="Πίνακας 1" descr="Πίνακας: Πρώτη γραμμή, τελεστής, διπλό σύμβολο μεγαλύτερου, χρήση, n1 διπλό σύμβολο μεγαλύτερου n2, περιγραφή, κάνει ολίσθηση n2 bits δεξιά στο n1.&#10;Δεύτερη γραμμή, τελεστής, διπλό σύμβολο του μικρότερου, χρήση, n1 διπλό σύμβολο του μικρότερου n2, περιγραφή, κάνει ολίσθηση n2 bits αριστερά στο n1.&#10;Τρίτη γραμμή, τελεστής, τριπλό σύμβολο του μεγαλύτερου, χρήση  n1 τριπλό σύμβολο του μεγαλύτερου n2, περιγραφή, το ίδιο με το διπλό σύμβολο μεγαλύτερου, αλλά χωρίς το πρόσημο.&#10;Τέταρτη γραμμή, τελεστής &amp;, χρήση n1 &amp; n2, περιγραφή, δυαδικό και,  των n1 και n2.&#10;Πέμπτη γραμμή, τελεστής κατακόρυφη γραμμή, χρήση, n1 κατακόρυφη γραμμή n2, περιγραφή, δυαδικό η, των n1 και n2.&#10;Έκτη γραμμή, τελεστής, το σύμβολο της ύψωσης σε δύναμη, χρήση, n1  σύμβολο της δύναμης n2, περιγραφή, αποκλειστικό η, x or, των n1 και n2.&#10;Έβδομη γραμμή, τελεστής, σύμβολο κατά προσέγγιση, χρήση σύμβολο κατά προσέγγιση n, περιγραφή, δυαδικό συμπλήρωμα ως προς ένα, του n.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06444264"/>
              </p:ext>
            </p:extLst>
          </p:nvPr>
        </p:nvGraphicFramePr>
        <p:xfrm>
          <a:off x="323528" y="1916832"/>
          <a:ext cx="8496944" cy="3718560"/>
        </p:xfrm>
        <a:graphic>
          <a:graphicData uri="http://schemas.openxmlformats.org/drawingml/2006/table">
            <a:tbl>
              <a:tblPr firstRow="1"/>
              <a:tblGrid>
                <a:gridCol w="1584176"/>
                <a:gridCol w="1440160"/>
                <a:gridCol w="5472608"/>
              </a:tblGrid>
              <a:tr h="3413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Χρήση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&gt;&gt;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&gt;&gt;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Κάνει ολίσθηση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n2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bits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δεξιά στο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&lt;&lt;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&lt;&lt;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Κάνει ολίσθηση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n2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bits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αριστερά στο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&gt;&gt;&gt;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&gt;&gt;&gt;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 ίδιο με τον &gt;&gt; αλλά χωρίς το πρόσημο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&amp;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&amp;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Δυαδικό ΚΑΙ των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και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|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|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Δυαδικό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‘Η των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και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^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^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Αποκλειστικό ‘Η (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XOR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) των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και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~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~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Δυαδικό συμπλήρωμα ως προς ένα του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10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Τελεστές </a:t>
            </a:r>
            <a:r>
              <a:rPr lang="el-GR" altLang="el-GR" b="1" dirty="0"/>
              <a:t>πράξεων με </a:t>
            </a:r>
            <a:r>
              <a:rPr lang="en-US" altLang="el-GR" b="1" dirty="0"/>
              <a:t>bit</a:t>
            </a:r>
            <a:r>
              <a:rPr lang="el-GR" altLang="el-GR" b="1" dirty="0"/>
              <a:t> </a:t>
            </a:r>
            <a:r>
              <a:rPr lang="el-GR" altLang="el-GR" b="1" dirty="0" smtClean="0"/>
              <a:t>(2 </a:t>
            </a:r>
            <a:r>
              <a:rPr lang="el-GR" alt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>
                <a:solidFill>
                  <a:srgbClr val="000000"/>
                </a:solidFill>
              </a:rPr>
              <a:t>Οι παραπάνω τελεστές αφορούν πράξεις σε </a:t>
            </a:r>
            <a:r>
              <a:rPr lang="el-GR" altLang="el-GR" sz="3500" b="1" dirty="0">
                <a:solidFill>
                  <a:srgbClr val="000000"/>
                </a:solidFill>
              </a:rPr>
              <a:t>επίπεδο </a:t>
            </a:r>
            <a:r>
              <a:rPr lang="en-US" altLang="el-GR" sz="3500" b="1" dirty="0" smtClean="0">
                <a:solidFill>
                  <a:srgbClr val="000000"/>
                </a:solidFill>
              </a:rPr>
              <a:t>bits</a:t>
            </a:r>
            <a:r>
              <a:rPr lang="el-GR" altLang="el-GR" sz="3500" b="1" dirty="0" smtClean="0">
                <a:solidFill>
                  <a:srgbClr val="000000"/>
                </a:solidFill>
              </a:rPr>
              <a:t>. </a:t>
            </a:r>
            <a:endParaRPr lang="el-GR" altLang="el-GR" sz="3500" dirty="0">
              <a:solidFill>
                <a:srgbClr val="000000"/>
              </a:solidFill>
              <a:sym typeface="Wingdings" pitchFamily="2" charset="2"/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>
                <a:solidFill>
                  <a:srgbClr val="000000"/>
                </a:solidFill>
              </a:rPr>
              <a:t>Οι τελεστές </a:t>
            </a:r>
            <a:r>
              <a:rPr lang="el-GR" altLang="el-GR" sz="3500" b="1" dirty="0">
                <a:solidFill>
                  <a:srgbClr val="C00000"/>
                </a:solidFill>
              </a:rPr>
              <a:t>&amp;</a:t>
            </a:r>
            <a:r>
              <a:rPr lang="el-GR" altLang="el-GR" sz="3500" dirty="0">
                <a:solidFill>
                  <a:srgbClr val="000000"/>
                </a:solidFill>
              </a:rPr>
              <a:t>, </a:t>
            </a:r>
            <a:r>
              <a:rPr lang="el-GR" altLang="el-GR" sz="3500" b="1" dirty="0">
                <a:solidFill>
                  <a:srgbClr val="C00000"/>
                </a:solidFill>
              </a:rPr>
              <a:t>|</a:t>
            </a:r>
            <a:r>
              <a:rPr lang="el-GR" altLang="el-GR" sz="3500" dirty="0">
                <a:solidFill>
                  <a:srgbClr val="000000"/>
                </a:solidFill>
              </a:rPr>
              <a:t>, </a:t>
            </a:r>
            <a:r>
              <a:rPr lang="el-GR" altLang="el-GR" sz="3500" b="1" dirty="0">
                <a:solidFill>
                  <a:srgbClr val="C00000"/>
                </a:solidFill>
              </a:rPr>
              <a:t>^</a:t>
            </a:r>
            <a:r>
              <a:rPr lang="el-GR" altLang="el-GR" sz="3500" dirty="0">
                <a:solidFill>
                  <a:srgbClr val="C00000"/>
                </a:solidFill>
              </a:rPr>
              <a:t> </a:t>
            </a:r>
            <a:r>
              <a:rPr lang="el-GR" altLang="el-GR" sz="3500" dirty="0">
                <a:solidFill>
                  <a:srgbClr val="000000"/>
                </a:solidFill>
              </a:rPr>
              <a:t>και</a:t>
            </a:r>
            <a:r>
              <a:rPr lang="el-GR" altLang="el-GR" sz="3500" dirty="0">
                <a:solidFill>
                  <a:srgbClr val="CC0000"/>
                </a:solidFill>
              </a:rPr>
              <a:t> </a:t>
            </a:r>
            <a:r>
              <a:rPr lang="el-GR" altLang="el-GR" sz="3500" b="1" dirty="0">
                <a:solidFill>
                  <a:srgbClr val="C00000"/>
                </a:solidFill>
              </a:rPr>
              <a:t>~</a:t>
            </a:r>
            <a:r>
              <a:rPr lang="el-GR" altLang="el-GR" sz="3500" dirty="0">
                <a:solidFill>
                  <a:srgbClr val="000000"/>
                </a:solidFill>
              </a:rPr>
              <a:t> αντιστοιχούν στις απλές πράξεις της </a:t>
            </a:r>
            <a:r>
              <a:rPr lang="el-GR" altLang="el-GR" sz="3500" b="1" dirty="0">
                <a:solidFill>
                  <a:srgbClr val="000000"/>
                </a:solidFill>
              </a:rPr>
              <a:t>άλγεβρας </a:t>
            </a:r>
            <a:r>
              <a:rPr lang="en-US" altLang="el-GR" sz="3500" b="1" dirty="0" smtClean="0">
                <a:solidFill>
                  <a:srgbClr val="000000"/>
                </a:solidFill>
              </a:rPr>
              <a:t>Boole</a:t>
            </a:r>
            <a:r>
              <a:rPr lang="el-GR" altLang="el-GR" sz="3500" dirty="0" smtClean="0">
                <a:solidFill>
                  <a:srgbClr val="000000"/>
                </a:solidFill>
              </a:rPr>
              <a:t>.</a:t>
            </a:r>
            <a:endParaRPr lang="el-GR" altLang="el-GR" sz="3500" dirty="0">
              <a:solidFill>
                <a:srgbClr val="000000"/>
              </a:solidFill>
              <a:sym typeface="Wingdings" pitchFamily="2" charset="2"/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500" dirty="0">
                <a:solidFill>
                  <a:srgbClr val="000000"/>
                </a:solidFill>
              </a:rPr>
              <a:t>Οι τελεστές </a:t>
            </a:r>
            <a:r>
              <a:rPr lang="el-GR" altLang="el-GR" sz="3500" b="1" dirty="0">
                <a:solidFill>
                  <a:srgbClr val="C00000"/>
                </a:solidFill>
              </a:rPr>
              <a:t>&gt;&gt;</a:t>
            </a:r>
            <a:r>
              <a:rPr lang="el-GR" altLang="el-GR" sz="3500" dirty="0">
                <a:solidFill>
                  <a:srgbClr val="000000"/>
                </a:solidFill>
              </a:rPr>
              <a:t> και </a:t>
            </a:r>
            <a:r>
              <a:rPr lang="el-GR" altLang="el-GR" sz="3500" b="1" dirty="0">
                <a:solidFill>
                  <a:srgbClr val="C00000"/>
                </a:solidFill>
              </a:rPr>
              <a:t>&lt;&lt;</a:t>
            </a:r>
            <a:r>
              <a:rPr lang="el-GR" altLang="el-GR" sz="3500" dirty="0">
                <a:solidFill>
                  <a:srgbClr val="000000"/>
                </a:solidFill>
              </a:rPr>
              <a:t> προκαλούν ολίσθηση στα δεξιά και στα αριστερά αντίστοιχα.</a:t>
            </a:r>
            <a:endParaRPr lang="el-GR" altLang="el-GR" sz="3500" dirty="0">
              <a:solidFill>
                <a:srgbClr val="000000"/>
              </a:solidFill>
              <a:sym typeface="Wingdings" pitchFamily="2" charset="2"/>
            </a:endParaRPr>
          </a:p>
          <a:p>
            <a:pPr lvl="1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>
                <a:solidFill>
                  <a:srgbClr val="000000"/>
                </a:solidFill>
              </a:rPr>
              <a:t>Έτσι </a:t>
            </a:r>
            <a:r>
              <a:rPr lang="el-GR" altLang="el-GR" sz="3000" dirty="0">
                <a:solidFill>
                  <a:srgbClr val="000000"/>
                </a:solidFill>
              </a:rPr>
              <a:t>για </a:t>
            </a:r>
            <a:r>
              <a:rPr lang="el-GR" altLang="el-GR" sz="3000" dirty="0" smtClean="0">
                <a:solidFill>
                  <a:srgbClr val="000000"/>
                </a:solidFill>
              </a:rPr>
              <a:t>παράδειγμα </a:t>
            </a:r>
            <a:r>
              <a:rPr lang="el-GR" altLang="el-GR" sz="3000" dirty="0">
                <a:solidFill>
                  <a:srgbClr val="000000"/>
                </a:solidFill>
              </a:rPr>
              <a:t>εάν η </a:t>
            </a:r>
            <a:r>
              <a:rPr lang="el-GR" altLang="el-GR" sz="3000" dirty="0" smtClean="0">
                <a:solidFill>
                  <a:srgbClr val="000000"/>
                </a:solidFill>
              </a:rPr>
              <a:t>μεταβλητή a, </a:t>
            </a:r>
            <a:r>
              <a:rPr lang="el-GR" altLang="el-GR" sz="3000" dirty="0">
                <a:solidFill>
                  <a:srgbClr val="000000"/>
                </a:solidFill>
              </a:rPr>
              <a:t>είναι ο </a:t>
            </a:r>
            <a:r>
              <a:rPr lang="el-GR" altLang="el-GR" sz="3000" dirty="0" smtClean="0">
                <a:solidFill>
                  <a:srgbClr val="000000"/>
                </a:solidFill>
              </a:rPr>
              <a:t>δυαδικός αριθμός </a:t>
            </a:r>
            <a:r>
              <a:rPr lang="el-GR" altLang="el-GR" sz="3000" dirty="0">
                <a:solidFill>
                  <a:srgbClr val="000000"/>
                </a:solidFill>
              </a:rPr>
              <a:t>01101000 τότε η </a:t>
            </a:r>
            <a:r>
              <a:rPr lang="el-GR" altLang="el-GR" sz="3000" dirty="0" smtClean="0">
                <a:solidFill>
                  <a:srgbClr val="000000"/>
                </a:solidFill>
              </a:rPr>
              <a:t>παράσταση:</a:t>
            </a:r>
          </a:p>
          <a:p>
            <a:pPr marL="1314450" lvl="3" indent="0" fontAlgn="base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20000"/>
              <a:buNone/>
            </a:pPr>
            <a:r>
              <a:rPr lang="el-GR" altLang="el-GR" sz="2600" dirty="0" smtClean="0">
                <a:solidFill>
                  <a:srgbClr val="1C1C1C"/>
                </a:solidFill>
              </a:rPr>
              <a:t>b = a &gt;&gt; 2;</a:t>
            </a:r>
          </a:p>
          <a:p>
            <a:pPr marL="1314450" lvl="3" indent="0" fontAlgn="base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20000"/>
              <a:buNone/>
            </a:pPr>
            <a:r>
              <a:rPr lang="el-GR" altLang="el-GR" sz="2600" dirty="0" smtClean="0">
                <a:solidFill>
                  <a:srgbClr val="000000"/>
                </a:solidFill>
              </a:rPr>
              <a:t>δίνει στη μεταβλητή b την τιμή 00011010.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173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el-GR" altLang="el-GR" sz="4900" b="1" dirty="0" smtClean="0"/>
              <a:t>Τελεστές αύξησης και μείωσης (1)</a:t>
            </a:r>
            <a:endParaRPr lang="el-GR" b="1" dirty="0"/>
          </a:p>
        </p:txBody>
      </p:sp>
      <p:graphicFrame>
        <p:nvGraphicFramePr>
          <p:cNvPr id="5" name="Πίνακας 1" descr="Πίνακας: Πρώτη γραμμή, τελεστής + +,  χρήση, a ++, ή ++ a, περιγραφή, τελεστής αύξησης κατά 1.&#10;Δεύτερη γραμμή, τελεστής πλην πλην,  χρήση, a πλην πλην, ή πλην πλην a, περιγραφή, τελεστής μείωσης κατά 1.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848305"/>
              </p:ext>
            </p:extLst>
          </p:nvPr>
        </p:nvGraphicFramePr>
        <p:xfrm>
          <a:off x="935409" y="1772816"/>
          <a:ext cx="7417196" cy="1526292"/>
        </p:xfrm>
        <a:graphic>
          <a:graphicData uri="http://schemas.openxmlformats.org/drawingml/2006/table">
            <a:tbl>
              <a:tblPr firstRow="1"/>
              <a:tblGrid>
                <a:gridCol w="1584548"/>
                <a:gridCol w="1800200"/>
                <a:gridCol w="4032448"/>
              </a:tblGrid>
              <a:tr h="43204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Χρήση</a:t>
                      </a:r>
                      <a:endParaRPr kumimoji="0" 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99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++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++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ή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++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Τελεστής αύξησης κατά 1 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1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--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ή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--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Τελεστής μείωσης κατά 1</a:t>
                      </a: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Θέση περιεχομένου 1"/>
          <p:cNvSpPr txBox="1"/>
          <p:nvPr/>
        </p:nvSpPr>
        <p:spPr>
          <a:xfrm>
            <a:off x="827584" y="3429000"/>
            <a:ext cx="7632847" cy="2828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Οι </a:t>
            </a:r>
            <a:r>
              <a:rPr lang="el-GR" altLang="el-GR" sz="2400" dirty="0" smtClean="0"/>
              <a:t>τελεστές (++) και (- -), χρησιμοποιούνται </a:t>
            </a:r>
            <a:r>
              <a:rPr lang="el-GR" altLang="el-GR" sz="2400" dirty="0"/>
              <a:t>όταν </a:t>
            </a:r>
            <a:r>
              <a:rPr lang="el-GR" altLang="el-GR" sz="2400" dirty="0" smtClean="0"/>
              <a:t>θέλουμε </a:t>
            </a:r>
            <a:r>
              <a:rPr lang="el-GR" altLang="el-GR" sz="2400" dirty="0"/>
              <a:t>να </a:t>
            </a:r>
            <a:r>
              <a:rPr lang="el-GR" altLang="el-GR" sz="2400" dirty="0" smtClean="0"/>
              <a:t>προσθέσουμε </a:t>
            </a:r>
            <a:r>
              <a:rPr lang="el-GR" altLang="el-GR" sz="2400" dirty="0"/>
              <a:t>ή να </a:t>
            </a:r>
            <a:r>
              <a:rPr lang="el-GR" altLang="el-GR" sz="2400" dirty="0" smtClean="0"/>
              <a:t>αφαιρέσουμε </a:t>
            </a:r>
            <a:r>
              <a:rPr lang="el-GR" altLang="el-GR" sz="2400" dirty="0"/>
              <a:t>το </a:t>
            </a:r>
            <a:r>
              <a:rPr lang="el-GR" altLang="el-GR" sz="2400" dirty="0" smtClean="0"/>
              <a:t>1, </a:t>
            </a:r>
            <a:r>
              <a:rPr lang="el-GR" altLang="el-GR" sz="2400" dirty="0"/>
              <a:t>από </a:t>
            </a:r>
            <a:r>
              <a:rPr lang="el-GR" altLang="el-GR" sz="2400" dirty="0" smtClean="0"/>
              <a:t>μία μεταβλητή</a:t>
            </a:r>
            <a:r>
              <a:rPr lang="el-GR" altLang="el-GR" sz="2400" dirty="0"/>
              <a:t>. Έτσι το ++a; </a:t>
            </a:r>
            <a:r>
              <a:rPr lang="el-GR" altLang="el-GR" sz="2400" dirty="0" smtClean="0"/>
              <a:t>ισοδυναμεί με </a:t>
            </a:r>
            <a:r>
              <a:rPr lang="el-GR" altLang="el-GR" sz="2400" dirty="0"/>
              <a:t>το </a:t>
            </a:r>
            <a:r>
              <a:rPr lang="el-GR" altLang="el-GR" sz="2400" dirty="0" smtClean="0"/>
              <a:t>a = a + 1</a:t>
            </a:r>
            <a:r>
              <a:rPr lang="el-GR" altLang="el-GR" sz="2400" dirty="0"/>
              <a:t>; ενώ </a:t>
            </a:r>
            <a:r>
              <a:rPr lang="el-GR" altLang="el-GR" sz="2400" dirty="0" smtClean="0"/>
              <a:t>το- -a</a:t>
            </a:r>
            <a:r>
              <a:rPr lang="el-GR" altLang="el-GR" sz="2400" dirty="0"/>
              <a:t>; </a:t>
            </a:r>
            <a:r>
              <a:rPr lang="el-GR" altLang="el-GR" sz="2400" dirty="0" smtClean="0"/>
              <a:t>ισοδυναμεί </a:t>
            </a:r>
            <a:r>
              <a:rPr lang="el-GR" altLang="el-GR" sz="2400" dirty="0"/>
              <a:t>στο </a:t>
            </a:r>
            <a:r>
              <a:rPr lang="el-GR" altLang="el-GR" sz="2400" dirty="0" smtClean="0"/>
              <a:t>a = a -1</a:t>
            </a:r>
            <a:r>
              <a:rPr lang="el-GR" altLang="el-GR" sz="2400" dirty="0"/>
              <a:t>; </a:t>
            </a:r>
          </a:p>
          <a:p>
            <a:pPr marL="342900" indent="-342900">
              <a:lnSpc>
                <a:spcPct val="90000"/>
              </a:lnSpc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/>
              <a:t>Οι </a:t>
            </a:r>
            <a:r>
              <a:rPr lang="el-GR" altLang="el-GR" sz="2400" dirty="0"/>
              <a:t>τελεστές </a:t>
            </a:r>
            <a:r>
              <a:rPr lang="el-GR" altLang="el-GR" sz="2400" dirty="0" smtClean="0"/>
              <a:t>(++) </a:t>
            </a:r>
            <a:r>
              <a:rPr lang="el-GR" altLang="el-GR" sz="2400" dirty="0"/>
              <a:t>και </a:t>
            </a:r>
            <a:r>
              <a:rPr lang="el-GR" altLang="el-GR" sz="2400" dirty="0" smtClean="0"/>
              <a:t>(- -), μπορούν </a:t>
            </a:r>
            <a:r>
              <a:rPr lang="el-GR" altLang="el-GR" sz="2400" dirty="0"/>
              <a:t>να </a:t>
            </a:r>
            <a:r>
              <a:rPr lang="el-GR" altLang="el-GR" sz="2400" dirty="0" smtClean="0"/>
              <a:t>χρησιμοποιηθούν </a:t>
            </a:r>
            <a:r>
              <a:rPr lang="el-GR" altLang="el-GR" sz="2400" dirty="0"/>
              <a:t>είτε ως </a:t>
            </a:r>
            <a:r>
              <a:rPr lang="el-GR" altLang="el-GR" sz="2400" b="1" dirty="0" smtClean="0"/>
              <a:t>προθεματικοί </a:t>
            </a:r>
            <a:r>
              <a:rPr lang="el-GR" altLang="el-GR" sz="2400" dirty="0"/>
              <a:t>τελεστές (</a:t>
            </a:r>
            <a:r>
              <a:rPr lang="el-GR" altLang="el-GR" sz="2400" dirty="0" smtClean="0"/>
              <a:t>δηλαδή </a:t>
            </a:r>
            <a:r>
              <a:rPr lang="el-GR" altLang="el-GR" sz="2400" dirty="0"/>
              <a:t>πριν την </a:t>
            </a:r>
            <a:r>
              <a:rPr lang="el-GR" altLang="el-GR" sz="2400" dirty="0" smtClean="0"/>
              <a:t>μεταβλητή</a:t>
            </a:r>
            <a:r>
              <a:rPr lang="el-GR" altLang="el-GR" sz="2400" dirty="0"/>
              <a:t>, όπως ++a </a:t>
            </a:r>
            <a:r>
              <a:rPr lang="el-GR" altLang="el-GR" sz="2400" dirty="0" smtClean="0"/>
              <a:t>ή- -a</a:t>
            </a:r>
            <a:r>
              <a:rPr lang="el-GR" altLang="el-GR" sz="2400" dirty="0"/>
              <a:t>) είτε ως </a:t>
            </a:r>
            <a:r>
              <a:rPr lang="el-GR" altLang="el-GR" sz="2400" b="1" dirty="0" err="1" smtClean="0"/>
              <a:t>μεταθεματικοί</a:t>
            </a:r>
            <a:r>
              <a:rPr lang="el-GR" altLang="el-GR" sz="2400" b="1" dirty="0" smtClean="0"/>
              <a:t> </a:t>
            </a:r>
            <a:r>
              <a:rPr lang="el-GR" altLang="el-GR" sz="2400" dirty="0"/>
              <a:t>(</a:t>
            </a:r>
            <a:r>
              <a:rPr lang="el-GR" altLang="el-GR" sz="2400" dirty="0" smtClean="0"/>
              <a:t>δηλαδή μετά </a:t>
            </a:r>
            <a:r>
              <a:rPr lang="el-GR" altLang="el-GR" sz="2400" dirty="0"/>
              <a:t>την </a:t>
            </a:r>
            <a:r>
              <a:rPr lang="el-GR" altLang="el-GR" sz="2400" dirty="0" smtClean="0"/>
              <a:t>μεταβλητή</a:t>
            </a:r>
            <a:r>
              <a:rPr lang="el-GR" altLang="el-GR" sz="2400" dirty="0"/>
              <a:t>, όπως a++ ή </a:t>
            </a:r>
            <a:r>
              <a:rPr lang="el-GR" altLang="el-GR" sz="2400" dirty="0" smtClean="0"/>
              <a:t>a-</a:t>
            </a:r>
            <a:r>
              <a:rPr lang="en-US" altLang="el-GR" sz="2400" dirty="0"/>
              <a:t> </a:t>
            </a:r>
            <a:r>
              <a:rPr lang="el-GR" altLang="el-GR" sz="2400" dirty="0" smtClean="0"/>
              <a:t>-). </a:t>
            </a:r>
            <a:endParaRPr lang="el-GR" altLang="el-GR" sz="2400" dirty="0"/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10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Τελεστές </a:t>
            </a:r>
            <a:r>
              <a:rPr lang="el-GR" altLang="el-GR" b="1" dirty="0"/>
              <a:t>αύξησης και μείωσης </a:t>
            </a:r>
            <a:r>
              <a:rPr lang="el-GR" altLang="el-GR" b="1" dirty="0" smtClean="0"/>
              <a:t>(2)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>
                <a:solidFill>
                  <a:srgbClr val="000000"/>
                </a:solidFill>
              </a:rPr>
              <a:t>Στην παράσταση ++a η </a:t>
            </a:r>
            <a:r>
              <a:rPr lang="el-GR" altLang="el-GR" sz="2800" dirty="0" smtClean="0">
                <a:solidFill>
                  <a:srgbClr val="000000"/>
                </a:solidFill>
              </a:rPr>
              <a:t>τιμή </a:t>
            </a:r>
            <a:r>
              <a:rPr lang="el-GR" altLang="el-GR" sz="2800" dirty="0">
                <a:solidFill>
                  <a:srgbClr val="000000"/>
                </a:solidFill>
              </a:rPr>
              <a:t>του a αυξάνει πριν </a:t>
            </a:r>
            <a:r>
              <a:rPr lang="el-GR" altLang="el-GR" sz="2800" dirty="0" smtClean="0">
                <a:solidFill>
                  <a:srgbClr val="000000"/>
                </a:solidFill>
              </a:rPr>
              <a:t>χρησιμοποιηθεί </a:t>
            </a:r>
            <a:r>
              <a:rPr lang="el-GR" altLang="el-GR" sz="2800" dirty="0">
                <a:solidFill>
                  <a:srgbClr val="000000"/>
                </a:solidFill>
              </a:rPr>
              <a:t>η </a:t>
            </a:r>
            <a:r>
              <a:rPr lang="el-GR" altLang="el-GR" sz="2800" dirty="0" smtClean="0">
                <a:solidFill>
                  <a:srgbClr val="000000"/>
                </a:solidFill>
              </a:rPr>
              <a:t>τιμή </a:t>
            </a:r>
            <a:r>
              <a:rPr lang="el-GR" altLang="el-GR" sz="2800" dirty="0">
                <a:solidFill>
                  <a:srgbClr val="000000"/>
                </a:solidFill>
              </a:rPr>
              <a:t>του. </a:t>
            </a:r>
            <a:endParaRPr lang="el-GR" altLang="el-GR" sz="2800" dirty="0">
              <a:solidFill>
                <a:srgbClr val="000000"/>
              </a:solidFill>
              <a:sym typeface="Wingdings" pitchFamily="2" charset="2"/>
            </a:endParaRP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>
                <a:solidFill>
                  <a:srgbClr val="000000"/>
                </a:solidFill>
              </a:rPr>
              <a:t>Στην παράσταση a++ η </a:t>
            </a:r>
            <a:r>
              <a:rPr lang="el-GR" altLang="el-GR" sz="2800" dirty="0" smtClean="0">
                <a:solidFill>
                  <a:srgbClr val="000000"/>
                </a:solidFill>
              </a:rPr>
              <a:t>τιμή </a:t>
            </a:r>
            <a:r>
              <a:rPr lang="el-GR" altLang="el-GR" sz="2800" dirty="0">
                <a:solidFill>
                  <a:srgbClr val="000000"/>
                </a:solidFill>
              </a:rPr>
              <a:t>του a αυξάνει αφού </a:t>
            </a:r>
            <a:r>
              <a:rPr lang="el-GR" altLang="el-GR" sz="2800" dirty="0" smtClean="0">
                <a:solidFill>
                  <a:srgbClr val="000000"/>
                </a:solidFill>
              </a:rPr>
              <a:t>χρησιμοποιηθεί </a:t>
            </a:r>
            <a:r>
              <a:rPr lang="el-GR" altLang="el-GR" sz="2800" dirty="0">
                <a:solidFill>
                  <a:srgbClr val="000000"/>
                </a:solidFill>
              </a:rPr>
              <a:t>η </a:t>
            </a:r>
            <a:r>
              <a:rPr lang="el-GR" altLang="el-GR" sz="2800" dirty="0" smtClean="0">
                <a:solidFill>
                  <a:srgbClr val="000000"/>
                </a:solidFill>
              </a:rPr>
              <a:t>τιμή </a:t>
            </a:r>
            <a:r>
              <a:rPr lang="el-GR" altLang="el-GR" sz="2800" dirty="0">
                <a:solidFill>
                  <a:srgbClr val="000000"/>
                </a:solidFill>
              </a:rPr>
              <a:t>του.</a:t>
            </a:r>
            <a:endParaRPr lang="el-GR" altLang="el-GR" sz="2800" dirty="0">
              <a:solidFill>
                <a:srgbClr val="000000"/>
              </a:solidFill>
              <a:sym typeface="Wingdings" pitchFamily="2" charset="2"/>
            </a:endParaRPr>
          </a:p>
          <a:p>
            <a:pPr lvl="0" fontAlgn="base">
              <a:spcBef>
                <a:spcPts val="0"/>
              </a:spcBef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>
                <a:solidFill>
                  <a:srgbClr val="000000"/>
                </a:solidFill>
              </a:rPr>
              <a:t>Παράδειγμα</a:t>
            </a:r>
            <a:r>
              <a:rPr lang="el-GR" altLang="el-GR" sz="2800" dirty="0">
                <a:solidFill>
                  <a:srgbClr val="000000"/>
                </a:solidFill>
              </a:rPr>
              <a:t>: </a:t>
            </a:r>
            <a:r>
              <a:rPr lang="el-GR" altLang="el-GR" sz="2800" dirty="0" smtClean="0">
                <a:solidFill>
                  <a:srgbClr val="000000"/>
                </a:solidFill>
              </a:rPr>
              <a:t> Έτσι </a:t>
            </a:r>
            <a:r>
              <a:rPr lang="el-GR" altLang="el-GR" sz="2800" dirty="0">
                <a:solidFill>
                  <a:srgbClr val="000000"/>
                </a:solidFill>
              </a:rPr>
              <a:t>έστω ότι </a:t>
            </a:r>
            <a:r>
              <a:rPr lang="el-GR" altLang="el-GR" sz="2800" dirty="0" smtClean="0">
                <a:solidFill>
                  <a:srgbClr val="000000"/>
                </a:solidFill>
              </a:rPr>
              <a:t>το </a:t>
            </a:r>
            <a:r>
              <a:rPr lang="el-GR" altLang="el-GR" sz="2800" dirty="0">
                <a:solidFill>
                  <a:srgbClr val="000000"/>
                </a:solidFill>
              </a:rPr>
              <a:t>a ισούται </a:t>
            </a:r>
            <a:r>
              <a:rPr lang="el-GR" altLang="el-GR" sz="2800" dirty="0" smtClean="0">
                <a:solidFill>
                  <a:srgbClr val="000000"/>
                </a:solidFill>
              </a:rPr>
              <a:t>με 5,</a:t>
            </a:r>
            <a:endParaRPr lang="el-GR" altLang="el-GR" sz="2800" dirty="0">
              <a:solidFill>
                <a:srgbClr val="000000"/>
              </a:solidFill>
            </a:endParaRP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	</a:t>
            </a:r>
            <a:r>
              <a:rPr lang="el-GR" altLang="el-GR" sz="2800" b="1" dirty="0">
                <a:solidFill>
                  <a:srgbClr val="1C1C1C"/>
                </a:solidFill>
              </a:rPr>
              <a:t>a = 5;</a:t>
            </a: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</a:t>
            </a:r>
            <a:r>
              <a:rPr lang="el-GR" altLang="el-GR" sz="2400" dirty="0">
                <a:solidFill>
                  <a:srgbClr val="000000"/>
                </a:solidFill>
              </a:rPr>
              <a:t>τότε η </a:t>
            </a:r>
            <a:r>
              <a:rPr lang="el-GR" altLang="el-GR" sz="2400" dirty="0" smtClean="0">
                <a:solidFill>
                  <a:srgbClr val="000000"/>
                </a:solidFill>
              </a:rPr>
              <a:t>παράσταση,</a:t>
            </a:r>
            <a:endParaRPr lang="el-GR" altLang="el-GR" sz="2400" dirty="0">
              <a:solidFill>
                <a:srgbClr val="000000"/>
              </a:solidFill>
            </a:endParaRP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	</a:t>
            </a:r>
            <a:r>
              <a:rPr lang="el-GR" altLang="el-GR" sz="2800" b="1" dirty="0">
                <a:solidFill>
                  <a:srgbClr val="1C1C1C"/>
                </a:solidFill>
              </a:rPr>
              <a:t>b = a++;</a:t>
            </a: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</a:t>
            </a:r>
            <a:r>
              <a:rPr lang="el-GR" altLang="el-GR" sz="2400" dirty="0">
                <a:solidFill>
                  <a:srgbClr val="000000"/>
                </a:solidFill>
              </a:rPr>
              <a:t>δίνει στο b την </a:t>
            </a:r>
            <a:r>
              <a:rPr lang="el-GR" altLang="el-GR" sz="2400" dirty="0" smtClean="0">
                <a:solidFill>
                  <a:srgbClr val="000000"/>
                </a:solidFill>
              </a:rPr>
              <a:t>τιμή 5, </a:t>
            </a:r>
            <a:r>
              <a:rPr lang="el-GR" altLang="el-GR" sz="2400" dirty="0">
                <a:solidFill>
                  <a:srgbClr val="000000"/>
                </a:solidFill>
              </a:rPr>
              <a:t>ενώ η </a:t>
            </a:r>
            <a:r>
              <a:rPr lang="el-GR" altLang="el-GR" sz="2400" dirty="0" smtClean="0">
                <a:solidFill>
                  <a:srgbClr val="000000"/>
                </a:solidFill>
              </a:rPr>
              <a:t>παράσταση,</a:t>
            </a:r>
            <a:endParaRPr lang="el-GR" altLang="el-GR" sz="2400" dirty="0">
              <a:solidFill>
                <a:srgbClr val="000000"/>
              </a:solidFill>
            </a:endParaRP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	</a:t>
            </a:r>
            <a:r>
              <a:rPr lang="el-GR" altLang="el-GR" sz="2800" b="1" dirty="0">
                <a:solidFill>
                  <a:srgbClr val="1C1C1C"/>
                </a:solidFill>
              </a:rPr>
              <a:t>b</a:t>
            </a:r>
            <a:r>
              <a:rPr lang="en-US" altLang="el-GR" sz="2800" b="1" dirty="0">
                <a:solidFill>
                  <a:srgbClr val="1C1C1C"/>
                </a:solidFill>
              </a:rPr>
              <a:t> </a:t>
            </a:r>
            <a:r>
              <a:rPr lang="el-GR" altLang="el-GR" sz="2800" b="1" dirty="0">
                <a:solidFill>
                  <a:srgbClr val="1C1C1C"/>
                </a:solidFill>
              </a:rPr>
              <a:t>=</a:t>
            </a:r>
            <a:r>
              <a:rPr lang="en-US" altLang="el-GR" sz="2800" b="1" dirty="0">
                <a:solidFill>
                  <a:srgbClr val="1C1C1C"/>
                </a:solidFill>
              </a:rPr>
              <a:t> </a:t>
            </a:r>
            <a:r>
              <a:rPr lang="el-GR" altLang="el-GR" sz="2800" b="1" dirty="0">
                <a:solidFill>
                  <a:srgbClr val="1C1C1C"/>
                </a:solidFill>
              </a:rPr>
              <a:t>++a;</a:t>
            </a:r>
          </a:p>
          <a:p>
            <a:pPr marL="0" lvl="0" indent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dirty="0">
                <a:solidFill>
                  <a:srgbClr val="000000"/>
                </a:solidFill>
              </a:rPr>
              <a:t>	</a:t>
            </a:r>
            <a:r>
              <a:rPr lang="el-GR" altLang="el-GR" sz="2400" dirty="0">
                <a:solidFill>
                  <a:srgbClr val="000000"/>
                </a:solidFill>
              </a:rPr>
              <a:t>την </a:t>
            </a:r>
            <a:r>
              <a:rPr lang="el-GR" altLang="el-GR" sz="2400" dirty="0" smtClean="0">
                <a:solidFill>
                  <a:srgbClr val="000000"/>
                </a:solidFill>
              </a:rPr>
              <a:t>τιμή </a:t>
            </a:r>
            <a:r>
              <a:rPr lang="el-GR" altLang="el-GR" sz="2400" dirty="0">
                <a:solidFill>
                  <a:srgbClr val="000000"/>
                </a:solidFill>
              </a:rPr>
              <a:t>6. Το a και στις δύο περιπτώσεις γίνεται 6.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7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Τελεστής </a:t>
            </a:r>
            <a:r>
              <a:rPr lang="el-GR" altLang="el-GR" b="1" dirty="0"/>
              <a:t>καταχώρισης</a:t>
            </a:r>
            <a:r>
              <a:rPr lang="en-US" altLang="el-GR" b="1" dirty="0"/>
              <a:t> </a:t>
            </a:r>
            <a:r>
              <a:rPr lang="el-GR" altLang="el-GR" b="1" dirty="0"/>
              <a:t>τιμής </a:t>
            </a:r>
            <a:endParaRPr lang="el-GR" b="1" dirty="0"/>
          </a:p>
        </p:txBody>
      </p:sp>
      <p:graphicFrame>
        <p:nvGraphicFramePr>
          <p:cNvPr id="5" name="Πίνακας 1" descr="Πίνακας: πρώτη γραμμή, τελεστής =, περιγραφή, τελεστής καταχώρησης τιμής.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42792387"/>
              </p:ext>
            </p:extLst>
          </p:nvPr>
        </p:nvGraphicFramePr>
        <p:xfrm>
          <a:off x="1259396" y="1844824"/>
          <a:ext cx="6553200" cy="974732"/>
        </p:xfrm>
        <a:graphic>
          <a:graphicData uri="http://schemas.openxmlformats.org/drawingml/2006/table">
            <a:tbl>
              <a:tblPr firstRow="1"/>
              <a:tblGrid>
                <a:gridCol w="2382838"/>
                <a:gridCol w="4170362"/>
              </a:tblGrid>
              <a:tr h="4706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563" marB="4556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563" marB="4556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840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=</a:t>
                      </a:r>
                      <a:endParaRPr kumimoji="0" 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563" marB="4556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καταχώρησης τιμής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563" marB="4556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Θέση περιεχομένου 1"/>
          <p:cNvSpPr txBox="1"/>
          <p:nvPr/>
        </p:nvSpPr>
        <p:spPr>
          <a:xfrm>
            <a:off x="1115616" y="3025851"/>
            <a:ext cx="6840760" cy="345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l-GR" altLang="el-GR" sz="2800" dirty="0"/>
              <a:t>Ο τελεστής καταχώρισης τιμής σε μεταβλητή είναι ο =. Ο = αποδίδει την τιμή της έκφρασης στα δεξιά </a:t>
            </a:r>
            <a:r>
              <a:rPr lang="el-GR" altLang="el-GR" sz="2800" dirty="0" smtClean="0"/>
              <a:t>του, </a:t>
            </a:r>
            <a:r>
              <a:rPr lang="el-GR" altLang="el-GR" sz="2800" dirty="0"/>
              <a:t>στη μεταβλητή που βρίσκεται στα αριστερά του, όπως στην εντολή: </a:t>
            </a:r>
          </a:p>
          <a:p>
            <a:pPr lvl="1">
              <a:lnSpc>
                <a:spcPct val="80000"/>
              </a:lnSpc>
              <a:spcAft>
                <a:spcPts val="1200"/>
              </a:spcAft>
            </a:pPr>
            <a:r>
              <a:rPr lang="el-GR" altLang="el-GR" sz="2800" dirty="0"/>
              <a:t>	</a:t>
            </a:r>
            <a:r>
              <a:rPr lang="el-GR" altLang="el-GR" sz="2800" b="1" dirty="0">
                <a:solidFill>
                  <a:srgbClr val="C00000"/>
                </a:solidFill>
              </a:rPr>
              <a:t>x = y</a:t>
            </a:r>
            <a:r>
              <a:rPr lang="en-US" altLang="el-GR" sz="2800" b="1" dirty="0">
                <a:solidFill>
                  <a:srgbClr val="C00000"/>
                </a:solidFill>
              </a:rPr>
              <a:t> </a:t>
            </a:r>
            <a:r>
              <a:rPr lang="el-GR" altLang="el-GR" sz="2800" b="1" dirty="0">
                <a:solidFill>
                  <a:srgbClr val="C00000"/>
                </a:solidFill>
              </a:rPr>
              <a:t>+</a:t>
            </a:r>
            <a:r>
              <a:rPr lang="en-US" altLang="el-GR" sz="2800" b="1" dirty="0">
                <a:solidFill>
                  <a:srgbClr val="C00000"/>
                </a:solidFill>
              </a:rPr>
              <a:t> </a:t>
            </a:r>
            <a:r>
              <a:rPr lang="el-GR" altLang="el-GR" sz="2800" b="1" dirty="0">
                <a:solidFill>
                  <a:srgbClr val="C00000"/>
                </a:solidFill>
              </a:rPr>
              <a:t>10</a:t>
            </a:r>
            <a:r>
              <a:rPr lang="el-GR" altLang="el-GR" sz="2800" b="1" dirty="0" smtClean="0">
                <a:solidFill>
                  <a:srgbClr val="C00000"/>
                </a:solidFill>
              </a:rPr>
              <a:t>;</a:t>
            </a:r>
            <a:endParaRPr lang="el-GR" altLang="el-GR" sz="28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el-GR" altLang="el-GR" sz="2800" dirty="0" smtClean="0"/>
              <a:t>όπου </a:t>
            </a:r>
            <a:r>
              <a:rPr lang="el-GR" altLang="el-GR" sz="2800" dirty="0"/>
              <a:t>θα  υπολογιστεί η έκφραση </a:t>
            </a:r>
            <a:r>
              <a:rPr lang="el-GR" altLang="el-GR" sz="2800" dirty="0" smtClean="0"/>
              <a:t>y + 10, </a:t>
            </a:r>
            <a:r>
              <a:rPr lang="el-GR" altLang="el-GR" sz="2800" dirty="0"/>
              <a:t>και στη συνέχεια θα καταχωρηθεί η τιμή αυτή στη μεταβλητή x. </a:t>
            </a:r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646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3762375" algn="l"/>
              </a:tabLst>
            </a:pPr>
            <a:r>
              <a:rPr lang="el-GR" altLang="el-GR" b="1" dirty="0" smtClean="0"/>
              <a:t>Άλλοι τελεστές </a:t>
            </a:r>
            <a:r>
              <a:rPr lang="el-GR" altLang="el-GR" b="1" dirty="0"/>
              <a:t>καταχώρισης</a:t>
            </a:r>
            <a:r>
              <a:rPr lang="en-US" altLang="el-GR" b="1" dirty="0"/>
              <a:t> </a:t>
            </a:r>
            <a:r>
              <a:rPr lang="el-GR" altLang="el-GR" b="1" dirty="0" smtClean="0"/>
              <a:t>τιμής (1 από 2) </a:t>
            </a:r>
            <a:endParaRPr lang="el-GR" dirty="0"/>
          </a:p>
        </p:txBody>
      </p:sp>
      <p:graphicFrame>
        <p:nvGraphicFramePr>
          <p:cNvPr id="5" name="Πίνακας 1" descr="Πίνακας: Πρώτη γραμμή, τελεστής + =, περιγραφή, τελεστής πρόσθεσης και αντιστοίχησης.&#10;Δεύτερη γραμμή, τελεστής- =, περιγραφή,τελεστής αφαίρεσης και αντιστοίχησης.&#10;Τρίτη γραμμή, τελεστής * = , περιγραφή, τελεστής πολλαπλασιασμού και αντιστοίχησης.&#10;Τέταρτη γραμμή, τελεστής / = , περιγραφή, τελεστής διαίρεσης και αντιστοίχησης.&#10;Πέμπτη γραμμή, τελεστής % = , περιγραφή, τελεστής υπολοίπου και αντιστοίχησης.&#10;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71813178"/>
              </p:ext>
            </p:extLst>
          </p:nvPr>
        </p:nvGraphicFramePr>
        <p:xfrm>
          <a:off x="611560" y="2276872"/>
          <a:ext cx="7920880" cy="2804160"/>
        </p:xfrm>
        <a:graphic>
          <a:graphicData uri="http://schemas.openxmlformats.org/drawingml/2006/table">
            <a:tbl>
              <a:tblPr firstRow="1"/>
              <a:tblGrid>
                <a:gridCol w="1872208"/>
                <a:gridCol w="6048672"/>
              </a:tblGrid>
              <a:tr h="3741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+=</a:t>
                      </a: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πρόσθεσης και αντιστοίχησης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-=</a:t>
                      </a:r>
                      <a:endParaRPr kumimoji="0" 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αφαίρεσης και αντιστοίχησης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*=</a:t>
                      </a: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πολλαπλασιασμού και αντιστοίχησης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3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/=</a:t>
                      </a: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διαίρεσης και αντιστοίχησης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3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%=</a:t>
                      </a:r>
                      <a:endParaRPr kumimoji="0" 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 υπολοίπου και αντιστοίχησης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78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 bwMode="gray"/>
        <p:txBody>
          <a:bodyPr>
            <a:noAutofit/>
          </a:bodyPr>
          <a:lstStyle/>
          <a:p>
            <a:r>
              <a:rPr lang="el-GR" altLang="el-GR" b="1" dirty="0" smtClean="0"/>
              <a:t>Άλλοι </a:t>
            </a:r>
            <a:r>
              <a:rPr lang="el-GR" altLang="el-GR" b="1" dirty="0"/>
              <a:t>τελεστές καταχώρισης</a:t>
            </a:r>
            <a:r>
              <a:rPr lang="en-US" altLang="el-GR" b="1" dirty="0"/>
              <a:t> </a:t>
            </a:r>
            <a:r>
              <a:rPr lang="el-GR" altLang="el-GR" b="1" dirty="0"/>
              <a:t>τιμής </a:t>
            </a:r>
            <a:r>
              <a:rPr lang="el-GR" altLang="el-GR" b="1" dirty="0" smtClean="0"/>
              <a:t>(2 από 2)</a:t>
            </a:r>
            <a:endParaRPr lang="el-GR" dirty="0"/>
          </a:p>
        </p:txBody>
      </p:sp>
      <p:graphicFrame>
        <p:nvGraphicFramePr>
          <p:cNvPr id="5" name="Πίνακας 1" descr="Πίνακας: Πρώτη γραμμή, το a += b, ισοδυναμεί με το a = a + b.&#10;Δεύτερη γραμμή, το a -= b, ισοδυναμεί με το a = a -b.&#10;Τρίτη γραμμή, το a *= b, ισοδυναμεί με το a = a * b.&#10;Τέταρτη γραμμή, το a /= b, ισοδυναμεί με το a = a / b.&#10;Πέμπτη γραμμή, το a %= b, ισοδυναμεί με το a = a % b.&#10;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0372940"/>
              </p:ext>
            </p:extLst>
          </p:nvPr>
        </p:nvGraphicFramePr>
        <p:xfrm>
          <a:off x="611560" y="2276872"/>
          <a:ext cx="7920880" cy="3243924"/>
        </p:xfrm>
        <a:graphic>
          <a:graphicData uri="http://schemas.openxmlformats.org/drawingml/2006/table">
            <a:tbl>
              <a:tblPr firstRow="1"/>
              <a:tblGrid>
                <a:gridCol w="2041463"/>
                <a:gridCol w="3008804"/>
                <a:gridCol w="2870613"/>
              </a:tblGrid>
              <a:tr h="9470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Χρήση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τελεστή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sym typeface="Symbol"/>
                        </a:rPr>
                        <a:t>=</a:t>
                      </a:r>
                      <a:endParaRPr kumimoji="0" lang="el-G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Ισοδύναμη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παράσταση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+=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ισοδυναμεί με το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= a +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-=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ισοδυναμεί με το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= a -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24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*=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ισοδυναμεί µε το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= a *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8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/=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ισοδυναμεί µε το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= a /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40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Το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%=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ισοδυναμεί µε το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= a % b</a:t>
                      </a: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64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Άλλοι </a:t>
            </a:r>
            <a:r>
              <a:rPr lang="el-GR" altLang="el-GR" b="1" dirty="0"/>
              <a:t>τελεστές </a:t>
            </a:r>
            <a:r>
              <a:rPr lang="el-GR" altLang="el-GR" b="1" dirty="0" smtClean="0"/>
              <a:t>απόδοσης τιμής</a:t>
            </a:r>
            <a:endParaRPr lang="el-GR" dirty="0"/>
          </a:p>
        </p:txBody>
      </p:sp>
      <p:sp>
        <p:nvSpPr>
          <p:cNvPr id="5" name="Θέση περιεχομένου 1"/>
          <p:cNvSpPr txBox="1"/>
          <p:nvPr/>
        </p:nvSpPr>
        <p:spPr>
          <a:xfrm>
            <a:off x="683568" y="1916832"/>
            <a:ext cx="7704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 typeface="Wingdings" pitchFamily="2" charset="2"/>
              <a:buChar char="§"/>
            </a:pPr>
            <a:r>
              <a:rPr lang="el-GR" altLang="el-GR" sz="3200" kern="0" dirty="0">
                <a:solidFill>
                  <a:srgbClr val="000000"/>
                </a:solidFill>
              </a:rPr>
              <a:t>Αντίστοιχη σημασία έχουν και οι </a:t>
            </a:r>
            <a:r>
              <a:rPr lang="el-GR" altLang="el-GR" sz="3200" kern="0" dirty="0" smtClean="0">
                <a:solidFill>
                  <a:srgbClr val="000000"/>
                </a:solidFill>
              </a:rPr>
              <a:t>παρακάτω τελεστές, </a:t>
            </a:r>
            <a:r>
              <a:rPr lang="el-GR" altLang="el-GR" sz="3200" dirty="0"/>
              <a:t>που είναι τελεστές πράξεων με </a:t>
            </a:r>
            <a:r>
              <a:rPr lang="en-US" altLang="el-GR" sz="3200" dirty="0" smtClean="0"/>
              <a:t>bits</a:t>
            </a:r>
            <a:r>
              <a:rPr lang="el-GR" altLang="el-GR" sz="3200" dirty="0" smtClean="0"/>
              <a:t>, </a:t>
            </a:r>
            <a:r>
              <a:rPr lang="el-GR" altLang="el-GR" sz="3200" dirty="0"/>
              <a:t>και ταυτόχρονη ανάθεση </a:t>
            </a:r>
            <a:r>
              <a:rPr lang="el-GR" altLang="el-GR" sz="3200" dirty="0" smtClean="0"/>
              <a:t>τιμής.</a:t>
            </a:r>
            <a:endParaRPr lang="el-GR" altLang="el-GR" sz="3200" dirty="0"/>
          </a:p>
        </p:txBody>
      </p:sp>
      <p:pic>
        <p:nvPicPr>
          <p:cNvPr id="7" name="Εικόνα 1" descr="Εικόνα με τους τελεστές. Πρώτος τελεστής, &amp; ίσον.&#10;Δεύτερος τελεστής, κατακόρυφη γραμμή =.&#10;Τρίτος, σύμβολο ύψωσης σε δύναμη =.&#10;Τέταρτος, διπλό σύμβολο του μικρότερου =. &#10;Πέμπτος, διπλό σύμβολο του μικρότερου =.&#10;Έκτος, τριπλό σύμβολο του μεγαλύτερου =.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281007"/>
            <a:ext cx="7704856" cy="749808"/>
          </a:xfrm>
          <a:prstGeom prst="rect">
            <a:avLst/>
          </a:prstGeom>
        </p:spPr>
      </p:pic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8" name="Εικόνα 2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1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τρίτης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6472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756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71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l-GR" dirty="0" smtClean="0"/>
              <a:t>Ο αναγνώστης να μπορεί να</a:t>
            </a:r>
            <a:r>
              <a:rPr lang="en-US" dirty="0" smtClean="0"/>
              <a:t> </a:t>
            </a:r>
            <a:r>
              <a:rPr lang="el-GR" dirty="0" smtClean="0"/>
              <a:t>γνωρίζει και διαχειρίζεται, όλους τους τελεστές που διαθέτει η </a:t>
            </a:r>
            <a:r>
              <a:rPr lang="en-US" dirty="0" smtClean="0"/>
              <a:t>java.</a:t>
            </a:r>
            <a:endParaRPr lang="el-GR" dirty="0" smtClean="0"/>
          </a:p>
          <a:p>
            <a:pPr marL="0" indent="0" eaLnBrk="1" hangingPunct="1">
              <a:buNone/>
            </a:pP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Τελεστές στη </a:t>
            </a:r>
            <a:r>
              <a:rPr lang="en-US" sz="1400" smtClean="0">
                <a:solidFill>
                  <a:prstClr val="black"/>
                </a:solidFill>
              </a:rPr>
              <a:t>Java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Αριθμητικοί, συσχετιστικοί και λογικοί τελεστές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6" action="ppaction://hlinksldjump" tooltip="Μετάβαση στη Διαφάνεια 11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Τελεστές πράξεων με </a:t>
            </a:r>
            <a:r>
              <a:rPr lang="en-US" sz="2800" i="1" dirty="0" smtClean="0">
                <a:solidFill>
                  <a:srgbClr val="0070C0"/>
                </a:solidFill>
              </a:rPr>
              <a:t>bit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7" action="ppaction://hlinksldjump" tooltip="Μετάβαση στη Διαφάνεια 13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50716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 Τελεστές αύξησης και μείωσης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rId8" action="ppaction://hlinksldjump" tooltip="Μετάβαση στη Διαφάνεια 16"/>
          </p:cNvPr>
          <p:cNvSpPr/>
          <p:nvPr/>
        </p:nvSpPr>
        <p:spPr>
          <a:xfrm>
            <a:off x="809262" y="4293096"/>
            <a:ext cx="7507154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</a:rPr>
              <a:t>) Άλλοι τελεστές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Τελεστές στη </a:t>
            </a:r>
            <a:r>
              <a:rPr lang="en-US" sz="1400" smtClean="0">
                <a:solidFill>
                  <a:prstClr val="black"/>
                </a:solidFill>
              </a:rPr>
              <a:t>Java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798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Τελεστές </a:t>
            </a:r>
            <a:r>
              <a:rPr lang="el-GR" altLang="el-GR" b="1" dirty="0" smtClean="0"/>
              <a:t>(</a:t>
            </a:r>
            <a:r>
              <a:rPr lang="en-US" altLang="el-GR" b="1" dirty="0"/>
              <a:t>O</a:t>
            </a:r>
            <a:r>
              <a:rPr lang="en-US" altLang="el-GR" b="1" dirty="0" smtClean="0"/>
              <a:t>perators</a:t>
            </a:r>
            <a:r>
              <a:rPr lang="el-GR" altLang="el-GR" b="1" dirty="0" smtClean="0"/>
              <a:t>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608512"/>
          </a:xfrm>
        </p:spPr>
        <p:txBody>
          <a:bodyPr>
            <a:normAutofit fontScale="77500" lnSpcReduction="20000"/>
          </a:bodyPr>
          <a:lstStyle/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100" kern="0" dirty="0">
                <a:solidFill>
                  <a:srgbClr val="000000"/>
                </a:solidFill>
              </a:rPr>
              <a:t>Οι τελεστές είναι 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σύμβολα, </a:t>
            </a:r>
            <a:r>
              <a:rPr lang="el-GR" altLang="el-GR" sz="3100" kern="0" dirty="0">
                <a:solidFill>
                  <a:srgbClr val="000000"/>
                </a:solidFill>
              </a:rPr>
              <a:t>τα οποία συμβολίζουν την τέλεση μιας λειτουργίας σε ένα, 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δύο, </a:t>
            </a:r>
            <a:r>
              <a:rPr lang="el-GR" altLang="el-GR" sz="3100" kern="0" dirty="0">
                <a:solidFill>
                  <a:srgbClr val="000000"/>
                </a:solidFill>
              </a:rPr>
              <a:t>ή και τρεις </a:t>
            </a:r>
            <a:r>
              <a:rPr lang="el-GR" altLang="el-GR" sz="3100" kern="0" dirty="0" err="1" smtClean="0">
                <a:solidFill>
                  <a:srgbClr val="000000"/>
                </a:solidFill>
              </a:rPr>
              <a:t>τελεστέους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 (</a:t>
            </a:r>
            <a:r>
              <a:rPr lang="en-US" altLang="el-GR" sz="3100" kern="0" dirty="0" smtClean="0">
                <a:solidFill>
                  <a:srgbClr val="000000"/>
                </a:solidFill>
              </a:rPr>
              <a:t>operators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).</a:t>
            </a:r>
            <a:endParaRPr lang="el-GR" altLang="el-GR" sz="3100" kern="0" dirty="0">
              <a:solidFill>
                <a:srgbClr val="000000"/>
              </a:solidFill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100" kern="0" dirty="0">
                <a:solidFill>
                  <a:srgbClr val="000000"/>
                </a:solidFill>
              </a:rPr>
              <a:t>Υπάρχουν τρία είδη 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τελεστών, </a:t>
            </a:r>
            <a:r>
              <a:rPr lang="el-GR" altLang="el-GR" sz="3100" kern="0" dirty="0">
                <a:solidFill>
                  <a:srgbClr val="000000"/>
                </a:solidFill>
              </a:rPr>
              <a:t>ως προς τον αριθμό των </a:t>
            </a:r>
            <a:r>
              <a:rPr lang="el-GR" altLang="el-GR" sz="3100" kern="0" dirty="0" err="1" smtClean="0">
                <a:solidFill>
                  <a:srgbClr val="000000"/>
                </a:solidFill>
              </a:rPr>
              <a:t>τελεστέων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3100" kern="0" dirty="0">
                <a:solidFill>
                  <a:srgbClr val="000000"/>
                </a:solidFill>
              </a:rPr>
              <a:t>στους οποίους επενεργούν</a:t>
            </a:r>
            <a:r>
              <a:rPr lang="el-GR" altLang="el-GR" sz="3100" kern="0" dirty="0" smtClean="0">
                <a:solidFill>
                  <a:srgbClr val="000000"/>
                </a:solidFill>
              </a:rPr>
              <a:t>:</a:t>
            </a:r>
            <a:endParaRPr lang="el-GR" altLang="el-GR" sz="3100" b="1" kern="0" dirty="0">
              <a:solidFill>
                <a:srgbClr val="000000"/>
              </a:solidFill>
            </a:endParaRPr>
          </a:p>
          <a:p>
            <a:pPr lvl="1" fontAlgn="base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600" b="1" kern="0" dirty="0">
                <a:solidFill>
                  <a:srgbClr val="000000"/>
                </a:solidFill>
              </a:rPr>
              <a:t>Μοναδιαίοι 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600" b="1" kern="0" dirty="0" smtClean="0">
                <a:solidFill>
                  <a:srgbClr val="000000"/>
                </a:solidFill>
              </a:rPr>
              <a:t>unary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)</a:t>
            </a:r>
            <a:r>
              <a:rPr lang="en-US" altLang="el-GR" sz="26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τελεστές</a:t>
            </a:r>
            <a:r>
              <a:rPr lang="el-GR" altLang="el-GR" sz="2600" b="1" kern="0" dirty="0">
                <a:solidFill>
                  <a:srgbClr val="000000"/>
                </a:solidFill>
              </a:rPr>
              <a:t>:</a:t>
            </a:r>
            <a:r>
              <a:rPr lang="el-GR" altLang="el-GR" sz="2600" kern="0" dirty="0">
                <a:solidFill>
                  <a:srgbClr val="000000"/>
                </a:solidFill>
              </a:rPr>
              <a:t> Αυτοί επενεργούν σε ένα και μόνο </a:t>
            </a:r>
            <a:r>
              <a:rPr lang="el-GR" altLang="el-GR" sz="2600" kern="0" dirty="0" err="1">
                <a:solidFill>
                  <a:srgbClr val="000000"/>
                </a:solidFill>
              </a:rPr>
              <a:t>τελεστέο</a:t>
            </a:r>
            <a:r>
              <a:rPr lang="el-GR" altLang="el-GR" sz="2600" kern="0" dirty="0">
                <a:solidFill>
                  <a:srgbClr val="000000"/>
                </a:solidFill>
              </a:rPr>
              <a:t>. Για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παράδειγμα, </a:t>
            </a:r>
            <a:r>
              <a:rPr lang="el-GR" altLang="el-GR" sz="2600" kern="0" dirty="0">
                <a:solidFill>
                  <a:srgbClr val="000000"/>
                </a:solidFill>
              </a:rPr>
              <a:t>ο τελεστής ++ αυξάνει κατά 1 τον </a:t>
            </a:r>
            <a:r>
              <a:rPr lang="el-GR" altLang="el-GR" sz="2600" kern="0" dirty="0" err="1">
                <a:solidFill>
                  <a:srgbClr val="000000"/>
                </a:solidFill>
              </a:rPr>
              <a:t>τελεστέο</a:t>
            </a:r>
            <a:r>
              <a:rPr lang="el-GR" altLang="el-GR" sz="2600" kern="0" dirty="0">
                <a:solidFill>
                  <a:srgbClr val="000000"/>
                </a:solidFill>
              </a:rPr>
              <a:t>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του, </a:t>
            </a:r>
            <a:r>
              <a:rPr lang="el-GR" altLang="el-GR" sz="2600" kern="0" dirty="0">
                <a:solidFill>
                  <a:srgbClr val="000000"/>
                </a:solidFill>
              </a:rPr>
              <a:t>όπως στην έκφραση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++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count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. </a:t>
            </a:r>
            <a:endParaRPr lang="el-GR" altLang="el-GR" sz="2600" b="1" kern="0" dirty="0">
              <a:solidFill>
                <a:srgbClr val="000000"/>
              </a:solidFill>
            </a:endParaRPr>
          </a:p>
          <a:p>
            <a:pPr lvl="1" fontAlgn="base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600" b="1" kern="0" dirty="0">
                <a:solidFill>
                  <a:srgbClr val="000000"/>
                </a:solidFill>
              </a:rPr>
              <a:t>Δυαδικοί 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600" b="1" kern="0" dirty="0" smtClean="0">
                <a:solidFill>
                  <a:srgbClr val="000000"/>
                </a:solidFill>
              </a:rPr>
              <a:t>binary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) τελεστές</a:t>
            </a:r>
            <a:r>
              <a:rPr lang="el-GR" altLang="el-GR" sz="2600" b="1" kern="0" dirty="0">
                <a:solidFill>
                  <a:srgbClr val="000000"/>
                </a:solidFill>
              </a:rPr>
              <a:t>:</a:t>
            </a:r>
            <a:r>
              <a:rPr lang="el-GR" altLang="el-GR" sz="2600" kern="0" dirty="0">
                <a:solidFill>
                  <a:srgbClr val="000000"/>
                </a:solidFill>
              </a:rPr>
              <a:t> Αυτοί επενεργούν σε δύο </a:t>
            </a:r>
            <a:r>
              <a:rPr lang="el-GR" altLang="el-GR" sz="2600" kern="0" dirty="0" err="1">
                <a:solidFill>
                  <a:srgbClr val="000000"/>
                </a:solidFill>
              </a:rPr>
              <a:t>τελεστέους</a:t>
            </a:r>
            <a:r>
              <a:rPr lang="el-GR" altLang="el-GR" sz="2600" kern="0" dirty="0">
                <a:solidFill>
                  <a:srgbClr val="000000"/>
                </a:solidFill>
              </a:rPr>
              <a:t>. Για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παράδειγμα, </a:t>
            </a:r>
            <a:r>
              <a:rPr lang="el-GR" altLang="el-GR" sz="2600" kern="0" dirty="0">
                <a:solidFill>
                  <a:srgbClr val="000000"/>
                </a:solidFill>
              </a:rPr>
              <a:t>ο τελεστής + της αριθμητικής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πρόσθεσης, </a:t>
            </a:r>
            <a:r>
              <a:rPr lang="el-GR" altLang="el-GR" sz="2600" kern="0" dirty="0">
                <a:solidFill>
                  <a:srgbClr val="000000"/>
                </a:solidFill>
              </a:rPr>
              <a:t>απαιτεί δύο </a:t>
            </a:r>
            <a:r>
              <a:rPr lang="el-GR" altLang="el-GR" sz="2600" kern="0" dirty="0" err="1" smtClean="0">
                <a:solidFill>
                  <a:srgbClr val="000000"/>
                </a:solidFill>
              </a:rPr>
              <a:t>τελεστέους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600" kern="0" dirty="0">
                <a:solidFill>
                  <a:srgbClr val="000000"/>
                </a:solidFill>
              </a:rPr>
              <a:t>όπως στην έκφραση op1 + op2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.</a:t>
            </a:r>
            <a:endParaRPr lang="el-GR" altLang="el-GR" sz="2600" b="1" kern="0" dirty="0">
              <a:solidFill>
                <a:srgbClr val="000000"/>
              </a:solidFill>
            </a:endParaRPr>
          </a:p>
          <a:p>
            <a:pPr lvl="1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600" b="1" kern="0" dirty="0">
                <a:solidFill>
                  <a:srgbClr val="000000"/>
                </a:solidFill>
              </a:rPr>
              <a:t>Τριαδικοί 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600" b="1" kern="0" dirty="0" smtClean="0">
                <a:solidFill>
                  <a:srgbClr val="000000"/>
                </a:solidFill>
              </a:rPr>
              <a:t>ternary</a:t>
            </a:r>
            <a:r>
              <a:rPr lang="el-GR" altLang="el-GR" sz="2600" b="1" kern="0" dirty="0" smtClean="0">
                <a:solidFill>
                  <a:srgbClr val="000000"/>
                </a:solidFill>
              </a:rPr>
              <a:t>) τελεστές</a:t>
            </a:r>
            <a:r>
              <a:rPr lang="el-GR" altLang="el-GR" sz="2600" b="1" kern="0" dirty="0">
                <a:solidFill>
                  <a:srgbClr val="000000"/>
                </a:solidFill>
              </a:rPr>
              <a:t>:</a:t>
            </a:r>
            <a:r>
              <a:rPr lang="el-GR" altLang="el-GR" sz="2600" kern="0" dirty="0">
                <a:solidFill>
                  <a:srgbClr val="000000"/>
                </a:solidFill>
              </a:rPr>
              <a:t> Αυτοί επενεργούν σε τρεις </a:t>
            </a:r>
            <a:r>
              <a:rPr lang="el-GR" altLang="el-GR" sz="2600" kern="0" dirty="0" err="1">
                <a:solidFill>
                  <a:srgbClr val="000000"/>
                </a:solidFill>
              </a:rPr>
              <a:t>τελεστέους</a:t>
            </a:r>
            <a:r>
              <a:rPr lang="el-GR" altLang="el-GR" sz="2600" kern="0" dirty="0">
                <a:solidFill>
                  <a:srgbClr val="000000"/>
                </a:solidFill>
              </a:rPr>
              <a:t>. Η 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Java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600" kern="0" dirty="0">
                <a:solidFill>
                  <a:srgbClr val="000000"/>
                </a:solidFill>
              </a:rPr>
              <a:t>έχει μόνο ένα τέτοιο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τελεστή, </a:t>
            </a:r>
            <a:r>
              <a:rPr lang="el-GR" altLang="el-GR" sz="2600" kern="0" dirty="0">
                <a:solidFill>
                  <a:srgbClr val="000000"/>
                </a:solidFill>
              </a:rPr>
              <a:t>την έκφραση 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if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600" kern="0" dirty="0">
                <a:solidFill>
                  <a:srgbClr val="000000"/>
                </a:solidFill>
              </a:rPr>
              <a:t>που είναι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:  το (αγγλικό ερωτηματικό) ?, </a:t>
            </a:r>
            <a:r>
              <a:rPr lang="el-GR" altLang="el-GR" sz="2600" kern="0" dirty="0">
                <a:solidFill>
                  <a:srgbClr val="000000"/>
                </a:solidFill>
              </a:rPr>
              <a:t>όπως στην ακόλουθη 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έκφραση: a&gt;4?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a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-4: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 a=</a:t>
            </a:r>
            <a:r>
              <a:rPr lang="el-GR" altLang="el-GR" sz="2600" kern="0" dirty="0" smtClean="0">
                <a:solidFill>
                  <a:srgbClr val="000000"/>
                </a:solidFill>
              </a:rPr>
              <a:t>4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.</a:t>
            </a:r>
            <a:endParaRPr lang="el-GR" altLang="el-GR" sz="2600" kern="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Αριθμητικοί τελεστές</a:t>
            </a:r>
            <a:endParaRPr lang="en-US" b="1" dirty="0"/>
          </a:p>
        </p:txBody>
      </p:sp>
      <p:graphicFrame>
        <p:nvGraphicFramePr>
          <p:cNvPr id="6" name="Πίνακας 1" descr="Πίνακας: Πρώτη γραμμή, τελεστής +, περιγραφή πρόσθεση.&#10;Δεύτερη γραμμή, τελεστής πλην, περιγραφή αφαίρεση.&#10;Τρίτη γραμμή, τελεστής επί, περιγραφή πολλαπλασιασμός.&#10;Τέταρτη γραμμή, τελεστής διά, περιγραφή διαίρεση.&#10;Πέμπτη γραμμή, τελεστής %, περιγραφή υπόλοιπο.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3397586"/>
              </p:ext>
            </p:extLst>
          </p:nvPr>
        </p:nvGraphicFramePr>
        <p:xfrm>
          <a:off x="1331640" y="1916832"/>
          <a:ext cx="6552728" cy="3888432"/>
        </p:xfrm>
        <a:graphic>
          <a:graphicData uri="http://schemas.openxmlformats.org/drawingml/2006/table">
            <a:tbl>
              <a:tblPr firstRow="1"/>
              <a:tblGrid>
                <a:gridCol w="2426491"/>
                <a:gridCol w="4126237"/>
              </a:tblGrid>
              <a:tr h="640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Τελεστής</a:t>
                      </a: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6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+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Πρόσθεση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Αφαίρεση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*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Πολλαπλασιασμός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∆ιαίρεση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Υπόλοιπο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991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900" b="1" dirty="0" smtClean="0"/>
              <a:t>Συσχετιστικοί </a:t>
            </a:r>
            <a:r>
              <a:rPr lang="el-GR" altLang="el-GR" sz="4900" b="1" dirty="0"/>
              <a:t>τελεστές (</a:t>
            </a:r>
            <a:r>
              <a:rPr lang="en-US" altLang="el-GR" sz="4900" b="1" dirty="0"/>
              <a:t>relational</a:t>
            </a:r>
            <a:r>
              <a:rPr lang="en-US" altLang="el-GR" sz="4900" b="1" dirty="0" smtClean="0"/>
              <a:t>)</a:t>
            </a:r>
            <a:endParaRPr lang="en-US" b="1" dirty="0"/>
          </a:p>
        </p:txBody>
      </p:sp>
      <p:graphicFrame>
        <p:nvGraphicFramePr>
          <p:cNvPr id="5" name="Πίνακας 1" descr="Πίνακας: Πρώτη γραμμή, τελεστής σύμβολο μεγαλύτερου, περιγραφή μεγαλύτερο.&#10;Δεύτερη γραμμή, τελεστής σύμβολα του μεγαλύτερου και του =, περιγραφή μεγαλύτερο ή ίσο.&#10;Τρίτη γραμμή, τελεστής σύμβολο μικρότερο, περιγραφή μικρότερο.&#10;Τέταρτη γραμμή, τελεστής σύμβολα του μικρότερου και του =, περιγραφή μικρότερο ή ίσο.&#10;Πέμπτη γραμμή, τελεστής = =, περιγραφή ίσο με.&#10;Έκτη γραμμή, τελεστής σύμβολα του θαυμαστικού και του ίσον, περιγραφή δεν είναι ίσο με. 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6722634"/>
              </p:ext>
            </p:extLst>
          </p:nvPr>
        </p:nvGraphicFramePr>
        <p:xfrm>
          <a:off x="1331640" y="1916832"/>
          <a:ext cx="6552728" cy="4325940"/>
        </p:xfrm>
        <a:graphic>
          <a:graphicData uri="http://schemas.openxmlformats.org/drawingml/2006/table">
            <a:tbl>
              <a:tblPr firstRow="1"/>
              <a:tblGrid>
                <a:gridCol w="2426342"/>
                <a:gridCol w="4126386"/>
              </a:tblGrid>
              <a:tr h="6400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Μεγαλύτερο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&gt;=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Μεγαλύτερο ή ίσο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&lt;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Μικρότερο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&lt;=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Μικρότερο ή ίσο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==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ίσο με 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!=</a:t>
                      </a: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Δεν είναι ίσο με 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545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Λογικοί τελεστές</a:t>
            </a:r>
            <a:endParaRPr lang="el-GR" b="1" dirty="0"/>
          </a:p>
        </p:txBody>
      </p:sp>
      <p:graphicFrame>
        <p:nvGraphicFramePr>
          <p:cNvPr id="5" name="Πίνακας 1" descr="Πίνακας: Πρώτη γραμμή, τελεστής &amp; &amp;, χρήση e1 &amp;&amp; e2, περιγραφή, true, αν και η e1 και η e2 είναι true. Η e2 δεν αποτιμάται αν η e1 είναι false.&#10;Δεύτερη γραμμή, τελεστής διπλή κάτακόρυφη γραμμή, χρήση e1 διπλή κατακόρυφη γραμμή  e2, περιγραφή, false, αν και η e1 και η e2 είναι false. Η e2 δεν αποτιμάται αν η e1 είναι true.&#10;Τρίτη γραμμή, τελεστής θαυμαστικό, χρήση  θαυμαστικό e, περιγραφή, &#10;η λογική άρνηση της έκφρασης e.&#10;&#10; 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66191040"/>
              </p:ext>
            </p:extLst>
          </p:nvPr>
        </p:nvGraphicFramePr>
        <p:xfrm>
          <a:off x="467544" y="1916832"/>
          <a:ext cx="8208912" cy="3563808"/>
        </p:xfrm>
        <a:graphic>
          <a:graphicData uri="http://schemas.openxmlformats.org/drawingml/2006/table">
            <a:tbl>
              <a:tblPr firstRow="1"/>
              <a:tblGrid>
                <a:gridCol w="1728192"/>
                <a:gridCol w="1440160"/>
                <a:gridCol w="5040560"/>
              </a:tblGrid>
              <a:tr h="6173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Τελεστής</a:t>
                      </a:r>
                      <a:endParaRPr kumimoji="0" lang="el-G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Χρήση</a:t>
                      </a:r>
                      <a:endParaRPr kumimoji="0" lang="el-G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Περιγραφή</a:t>
                      </a:r>
                      <a:endParaRPr kumimoji="0" lang="el-G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8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&amp;&amp;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&amp;&amp;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e2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true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αν και 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και 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e2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είναι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true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 Η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e2 δεν αποτιμάται αν η e1 είναι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false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||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e1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||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e2 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false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αν και 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και 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e2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είναι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false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e2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δεν αποτιμάται αν η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e1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είναι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true</a:t>
                      </a: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!</a:t>
                      </a:r>
                      <a:endParaRPr kumimoji="0" lang="en-US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!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 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Η λογική άρνηση της έκφρασης </a:t>
                      </a: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e.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Θέση περιεχομένου 1"/>
          <p:cNvSpPr txBox="1"/>
          <p:nvPr/>
        </p:nvSpPr>
        <p:spPr>
          <a:xfrm>
            <a:off x="464096" y="56612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2400" i="1" dirty="0" smtClean="0">
                <a:solidFill>
                  <a:srgbClr val="000000"/>
                </a:solidFill>
              </a:rPr>
              <a:t>Σημείωση: Όπου </a:t>
            </a:r>
            <a:r>
              <a:rPr lang="en-US" altLang="el-GR" sz="2400" i="1" dirty="0">
                <a:solidFill>
                  <a:srgbClr val="000000"/>
                </a:solidFill>
              </a:rPr>
              <a:t>e1, </a:t>
            </a:r>
            <a:r>
              <a:rPr lang="en-US" altLang="el-GR" sz="2400" i="1" dirty="0" smtClean="0">
                <a:solidFill>
                  <a:srgbClr val="000000"/>
                </a:solidFill>
              </a:rPr>
              <a:t>e2, </a:t>
            </a:r>
            <a:r>
              <a:rPr lang="el-GR" altLang="el-GR" sz="2400" i="1" dirty="0">
                <a:solidFill>
                  <a:srgbClr val="000000"/>
                </a:solidFill>
              </a:rPr>
              <a:t>και </a:t>
            </a:r>
            <a:r>
              <a:rPr lang="en-US" altLang="el-GR" sz="2400" i="1" dirty="0" smtClean="0">
                <a:solidFill>
                  <a:srgbClr val="000000"/>
                </a:solidFill>
              </a:rPr>
              <a:t>e, </a:t>
            </a:r>
            <a:r>
              <a:rPr lang="el-GR" altLang="el-GR" sz="2400" i="1" dirty="0">
                <a:solidFill>
                  <a:srgbClr val="000000"/>
                </a:solidFill>
              </a:rPr>
              <a:t>είναι εκφράσεις τύπου </a:t>
            </a:r>
            <a:r>
              <a:rPr lang="en-US" altLang="el-GR" sz="2400" i="1" dirty="0" err="1" smtClean="0">
                <a:solidFill>
                  <a:srgbClr val="000000"/>
                </a:solidFill>
              </a:rPr>
              <a:t>boolean</a:t>
            </a:r>
            <a:r>
              <a:rPr lang="el-GR" altLang="el-GR" sz="2400" i="1" dirty="0" smtClean="0">
                <a:solidFill>
                  <a:srgbClr val="000000"/>
                </a:solidFill>
              </a:rPr>
              <a:t>.</a:t>
            </a:r>
            <a:endParaRPr lang="el-GR" altLang="el-GR" sz="2400" i="1" dirty="0">
              <a:solidFill>
                <a:srgbClr val="000000"/>
              </a:solidFill>
            </a:endParaRPr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Τελεστές στη </a:t>
            </a:r>
            <a:r>
              <a:rPr lang="en-US" sz="1400" smtClean="0">
                <a:solidFill>
                  <a:schemeClr val="tx1"/>
                </a:solidFill>
              </a:rPr>
              <a:t>Java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050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8/10/2013 9:26:19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6,3,4,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6,3,4,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2,3,7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6,3,4,7,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7,3,4,8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3B34AAA3-861B-4EDA-8466-02CE5E79D973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1118</Words>
  <Application>Microsoft Office PowerPoint</Application>
  <PresentationFormat>Προβολή στην οθόνη (4:3)</PresentationFormat>
  <Paragraphs>207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Αντικειμενοστραφής Προγραμματισμός Ι</vt:lpstr>
      <vt:lpstr>Άδειες χρήσης </vt:lpstr>
      <vt:lpstr>Χρηματοδότηση </vt:lpstr>
      <vt:lpstr>Σκοποί ενότητας </vt:lpstr>
      <vt:lpstr>Περιεχόμενα ενότητας</vt:lpstr>
      <vt:lpstr>Τελεστές (Operators) </vt:lpstr>
      <vt:lpstr>Αριθμητικοί τελεστές</vt:lpstr>
      <vt:lpstr>Συσχετιστικοί τελεστές (relational)</vt:lpstr>
      <vt:lpstr>Λογικοί τελεστές</vt:lpstr>
      <vt:lpstr>Οι τελεστές στη Java</vt:lpstr>
      <vt:lpstr>Τελεστές πράξεων με bit (1 από 2)</vt:lpstr>
      <vt:lpstr>Τελεστές πράξεων με bit (2 από 2)</vt:lpstr>
      <vt:lpstr>Τελεστές αύξησης και μείωσης (1)</vt:lpstr>
      <vt:lpstr>Τελεστές αύξησης και μείωσης (2)</vt:lpstr>
      <vt:lpstr>Τελεστής καταχώρισης τιμής </vt:lpstr>
      <vt:lpstr>Άλλοι τελεστές καταχώρισης τιμής (1 από 2) </vt:lpstr>
      <vt:lpstr>Άλλοι τελεστές καταχώρισης τιμής (2 από 2)</vt:lpstr>
      <vt:lpstr>Άλλοι τελεστές απόδοσης τιμής</vt:lpstr>
      <vt:lpstr>Τέλος τρίτης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Αντικειμενοστραφής Προγραμματισμός Ι</dc:title>
  <dc:subject>Τελεστές στη java</dc:subject>
  <dc:creator>Λίολιος Νικόλαος</dc:creator>
  <cp:keywords>Τελεστές, operators</cp:keywords>
  <dc:description>Εκμάθηση και χρήση των τελεστών στη java. Διαχείριση συμβολοσειρών και εκμάθηση των δομών ελέγχου.</dc:description>
  <cp:lastModifiedBy>Georgia</cp:lastModifiedBy>
  <cp:revision>16</cp:revision>
  <dcterms:created xsi:type="dcterms:W3CDTF">2013-10-08T11:35:14Z</dcterms:created>
  <dcterms:modified xsi:type="dcterms:W3CDTF">2013-11-06T10:13:38Z</dcterms:modified>
  <cp:category>Εκπαιδευτικό Υλικό</cp:category>
  <cp:contentStatus>Τελικό</cp:contentStatus>
</cp:coreProperties>
</file>