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22"/>
  </p:notesMasterIdLst>
  <p:sldIdLst>
    <p:sldId id="257" r:id="rId3"/>
    <p:sldId id="258" r:id="rId4"/>
    <p:sldId id="259" r:id="rId5"/>
    <p:sldId id="260" r:id="rId6"/>
    <p:sldId id="276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5" r:id="rId21"/>
  </p:sldIdLst>
  <p:sldSz cx="9144000" cy="6858000" type="screen4x3"/>
  <p:notesSz cx="6858000" cy="9144000"/>
  <p:custDataLst>
    <p:tags r:id="rId23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4CC818-485D-4F84-82A0-578AE16B7D25}" type="datetimeFigureOut">
              <a:rPr lang="el-GR" smtClean="0"/>
              <a:t>6/11/2013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1F90B2-3066-46E0-AFC6-A273F04A630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22119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D8BBA-E385-44AB-875E-30FB8133A108}" type="slidenum">
              <a:rPr lang="el-GR" smtClean="0">
                <a:solidFill>
                  <a:prstClr val="black"/>
                </a:solidFill>
              </a:rPr>
              <a:pPr/>
              <a:t>4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563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287C9-5134-490E-8E88-4679EC623283}" type="datetime1">
              <a:rPr lang="el-GR" smtClean="0"/>
              <a:t>6/11/2013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Τελεστές στη </a:t>
            </a:r>
            <a:r>
              <a:rPr lang="en-US" smtClean="0"/>
              <a:t>Java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6BA62-1A8C-4488-BD4F-03CEA301D3C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85514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5D058-38C4-4269-9E15-26FD26F54A42}" type="datetime1">
              <a:rPr lang="el-GR" smtClean="0"/>
              <a:t>6/11/2013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Τελεστές στη </a:t>
            </a:r>
            <a:r>
              <a:rPr lang="en-US" smtClean="0"/>
              <a:t>Java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6BA62-1A8C-4488-BD4F-03CEA301D3C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81886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F8A32-645C-4C7B-9CAF-CAB467E8196D}" type="datetime1">
              <a:rPr lang="el-GR" smtClean="0"/>
              <a:t>6/11/2013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Τελεστές στη </a:t>
            </a:r>
            <a:r>
              <a:rPr lang="en-US" smtClean="0"/>
              <a:t>Java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6BA62-1A8C-4488-BD4F-03CEA301D3C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4493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D3AAD-075F-46A0-9366-12E4492DC7A1}" type="datetime1">
              <a:rPr lang="el-GR" smtClean="0"/>
              <a:t>6/11/2013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Τελεστές στη </a:t>
            </a:r>
            <a:r>
              <a:rPr lang="en-US" smtClean="0"/>
              <a:t>Java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6BA62-1A8C-4488-BD4F-03CEA301D3C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55308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06614-5C4E-414F-A437-B2A4BAFC39D4}" type="datetime1">
              <a:rPr lang="el-GR" smtClean="0"/>
              <a:t>6/11/2013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Τελεστές στη </a:t>
            </a:r>
            <a:r>
              <a:rPr lang="en-US" smtClean="0"/>
              <a:t>Java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6BA62-1A8C-4488-BD4F-03CEA301D3C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43107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CA6E9-8A66-4102-BC6E-BCCC7E7D6068}" type="datetime1">
              <a:rPr lang="el-GR" smtClean="0"/>
              <a:t>6/11/2013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Τελεστές στη </a:t>
            </a:r>
            <a:r>
              <a:rPr lang="en-US" smtClean="0"/>
              <a:t>Java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6BA62-1A8C-4488-BD4F-03CEA301D3C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2440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90BE7-EDFB-43BC-8152-B079E637E04C}" type="datetime1">
              <a:rPr lang="el-GR" smtClean="0"/>
              <a:t>6/11/2013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Τελεστές στη </a:t>
            </a:r>
            <a:r>
              <a:rPr lang="en-US" smtClean="0"/>
              <a:t>Java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6BA62-1A8C-4488-BD4F-03CEA301D3C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77117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B2BAA-8444-4C3D-9C57-6AE544440317}" type="datetime1">
              <a:rPr lang="el-GR" smtClean="0"/>
              <a:t>6/11/2013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Τελεστές στη </a:t>
            </a:r>
            <a:r>
              <a:rPr lang="en-US" smtClean="0"/>
              <a:t>Java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6BA62-1A8C-4488-BD4F-03CEA301D3C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74500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8CE24-C46F-47C5-8C11-3D16F981B50D}" type="datetime1">
              <a:rPr lang="el-GR" smtClean="0"/>
              <a:t>6/11/2013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Τελεστές στη </a:t>
            </a:r>
            <a:r>
              <a:rPr lang="en-US" smtClean="0"/>
              <a:t>Java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6BA62-1A8C-4488-BD4F-03CEA301D3C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151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36752-19FB-4190-90D1-30BF95CC227D}" type="datetime1">
              <a:rPr lang="el-GR" smtClean="0"/>
              <a:t>6/11/2013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Τελεστές στη </a:t>
            </a:r>
            <a:r>
              <a:rPr lang="en-US" smtClean="0"/>
              <a:t>Java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6BA62-1A8C-4488-BD4F-03CEA301D3C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51054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DAD4F-710E-47C1-A301-CE829E4D8A9C}" type="datetime1">
              <a:rPr lang="el-GR" smtClean="0"/>
              <a:t>6/11/2013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Τελεστές στη </a:t>
            </a:r>
            <a:r>
              <a:rPr lang="en-US" smtClean="0"/>
              <a:t>Java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6BA62-1A8C-4488-BD4F-03CEA301D3C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91647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2A1C6-E7B7-4F08-914C-FBE319F136FE}" type="datetime1">
              <a:rPr lang="el-GR" smtClean="0"/>
              <a:t>6/11/2013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Τελεστές στη </a:t>
            </a:r>
            <a:r>
              <a:rPr lang="en-US" smtClean="0"/>
              <a:t>Java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46BA62-1A8C-4488-BD4F-03CEA301D3C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3090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nd/3.0/deed.el" TargetMode="Externa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16.xml"/><Relationship Id="rId1" Type="http://schemas.openxmlformats.org/officeDocument/2006/relationships/tags" Target="../tags/tag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microsoft.com/office/2007/relationships/hdphoto" Target="../media/hdphoto1.wdp"/><Relationship Id="rId5" Type="http://schemas.openxmlformats.org/officeDocument/2006/relationships/image" Target="../media/image5.jpeg"/><Relationship Id="rId4" Type="http://schemas.openxmlformats.org/officeDocument/2006/relationships/slide" Target="slide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23.xml"/><Relationship Id="rId1" Type="http://schemas.openxmlformats.org/officeDocument/2006/relationships/tags" Target="../tags/tag2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25.xml"/><Relationship Id="rId1" Type="http://schemas.openxmlformats.org/officeDocument/2006/relationships/tags" Target="../tags/tag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6.xml"/><Relationship Id="rId6" Type="http://schemas.microsoft.com/office/2007/relationships/hdphoto" Target="../media/hdphoto1.wdp"/><Relationship Id="rId5" Type="http://schemas.openxmlformats.org/officeDocument/2006/relationships/image" Target="../media/image5.jpeg"/><Relationship Id="rId4" Type="http://schemas.openxmlformats.org/officeDocument/2006/relationships/slide" Target="slide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7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3" Type="http://schemas.openxmlformats.org/officeDocument/2006/relationships/tags" Target="../tags/tag7.xml"/><Relationship Id="rId7" Type="http://schemas.openxmlformats.org/officeDocument/2006/relationships/slide" Target="slide13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slide" Target="slide11.xml"/><Relationship Id="rId5" Type="http://schemas.openxmlformats.org/officeDocument/2006/relationships/slide" Target="slide6.xml"/><Relationship Id="rId4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9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11.xml"/><Relationship Id="rId1" Type="http://schemas.openxmlformats.org/officeDocument/2006/relationships/tags" Target="../tags/tag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Ομάδα 1" descr="Λογότυπο. Τεχνολογικό Εκπαιδευτικό Ίδρυμα Θεσσαλίας."/>
          <p:cNvGrpSpPr>
            <a:grpSpLocks/>
          </p:cNvGrpSpPr>
          <p:nvPr/>
        </p:nvGrpSpPr>
        <p:grpSpPr bwMode="auto">
          <a:xfrm>
            <a:off x="611188" y="461963"/>
            <a:ext cx="3455987" cy="1041400"/>
            <a:chOff x="611559" y="461813"/>
            <a:chExt cx="3456384" cy="1041770"/>
          </a:xfrm>
        </p:grpSpPr>
        <p:pic>
          <p:nvPicPr>
            <p:cNvPr id="5" name="Εικόνα 1" descr="Λογότυπο του Τεϊ Θεσσαλίας." title="Λογότυπο του Ιδρύματος.">
              <a:hlinkClick r:id="rId3" tooltip="Μετάβαση στην ιστοσελίδα του Ιδρύματος"/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gray">
            <a:xfrm>
              <a:off x="611559" y="461813"/>
              <a:ext cx="1079624" cy="1041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Θέση περιεχομένου 1"/>
            <p:cNvSpPr txBox="1">
              <a:spLocks noChangeArrowheads="1"/>
            </p:cNvSpPr>
            <p:nvPr/>
          </p:nvSpPr>
          <p:spPr bwMode="auto">
            <a:xfrm>
              <a:off x="1810182" y="484376"/>
              <a:ext cx="2257761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l-GR" sz="2000" dirty="0">
                  <a:solidFill>
                    <a:prstClr val="black"/>
                  </a:solidFill>
                </a:rPr>
                <a:t>Τεχνολογικό Εκπαιδευτικό </a:t>
              </a:r>
            </a:p>
            <a:p>
              <a:pPr eaLnBrk="1" hangingPunct="1"/>
              <a:r>
                <a:rPr lang="el-GR" sz="2000" dirty="0">
                  <a:solidFill>
                    <a:prstClr val="black"/>
                  </a:solidFill>
                </a:rPr>
                <a:t>Ίδρυμα Θεσσαλίας</a:t>
              </a:r>
            </a:p>
          </p:txBody>
        </p:sp>
      </p:grp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5576" y="1628800"/>
            <a:ext cx="7628012" cy="1326009"/>
          </a:xfrm>
        </p:spPr>
        <p:txBody>
          <a:bodyPr>
            <a:noAutofit/>
          </a:bodyPr>
          <a:lstStyle/>
          <a:p>
            <a:r>
              <a:rPr lang="el-GR" b="1" dirty="0" smtClean="0">
                <a:solidFill>
                  <a:prstClr val="black"/>
                </a:solidFill>
              </a:rPr>
              <a:t>Αντικειμενοστραφής Προγραμματισμός Ι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type="subTitle" idx="1"/>
          </p:nvPr>
        </p:nvSpPr>
        <p:spPr>
          <a:xfrm>
            <a:off x="1043608" y="3284984"/>
            <a:ext cx="7128791" cy="2232248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  <a:defRPr/>
            </a:pPr>
            <a:r>
              <a:rPr lang="el-GR" sz="2800" b="1" dirty="0">
                <a:solidFill>
                  <a:prstClr val="black"/>
                </a:solidFill>
                <a:cs typeface="Arial" charset="0"/>
              </a:rPr>
              <a:t>Ενότητα 3</a:t>
            </a:r>
            <a:r>
              <a:rPr lang="en-US" sz="2800" b="1" dirty="0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sz="2800" b="1" dirty="0" smtClean="0">
                <a:solidFill>
                  <a:prstClr val="black"/>
                </a:solidFill>
                <a:cs typeface="Arial" charset="0"/>
              </a:rPr>
              <a:t>  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Τελεστές στη </a:t>
            </a:r>
            <a:r>
              <a:rPr lang="en-US" sz="2800" dirty="0" smtClean="0">
                <a:solidFill>
                  <a:prstClr val="black"/>
                </a:solidFill>
                <a:cs typeface="Arial" charset="0"/>
              </a:rPr>
              <a:t>Java.</a:t>
            </a:r>
            <a:endParaRPr lang="el-GR" sz="2800" dirty="0">
              <a:solidFill>
                <a:prstClr val="black"/>
              </a:solidFill>
              <a:cs typeface="Arial" charset="0"/>
            </a:endParaRPr>
          </a:p>
          <a:p>
            <a:pPr lvl="0">
              <a:spcBef>
                <a:spcPts val="0"/>
              </a:spcBef>
              <a:defRPr/>
            </a:pPr>
            <a:r>
              <a:rPr lang="el-GR" sz="2800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sz="4400" b="1" dirty="0">
                <a:solidFill>
                  <a:prstClr val="black"/>
                </a:solidFill>
                <a:cs typeface="Arial" charset="0"/>
              </a:rPr>
              <a:t>   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Διδάσκων: 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Νικόλαος</a:t>
            </a:r>
            <a:r>
              <a:rPr lang="en-US" sz="2800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Θ </a:t>
            </a:r>
            <a:r>
              <a:rPr lang="el-GR" sz="2800" dirty="0" err="1" smtClean="0">
                <a:solidFill>
                  <a:prstClr val="black"/>
                </a:solidFill>
                <a:cs typeface="Arial" charset="0"/>
              </a:rPr>
              <a:t>Λιόλιος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, 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Καθηγητής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.</a:t>
            </a:r>
          </a:p>
          <a:p>
            <a:pPr lvl="0">
              <a:spcBef>
                <a:spcPts val="0"/>
              </a:spcBef>
              <a:defRPr/>
            </a:pPr>
            <a:r>
              <a:rPr lang="el-GR" sz="2800" dirty="0">
                <a:solidFill>
                  <a:prstClr val="black"/>
                </a:solidFill>
                <a:cs typeface="Arial" charset="0"/>
              </a:rPr>
              <a:t>Τμήμα Μηχανικών Πληροφορικής, Τεχνολογικής Εκπαίδευσης. </a:t>
            </a:r>
            <a:endParaRPr lang="en-US" sz="4400" b="1" dirty="0">
              <a:solidFill>
                <a:prstClr val="black"/>
              </a:solidFill>
              <a:cs typeface="Arial" charset="0"/>
            </a:endParaRPr>
          </a:p>
          <a:p>
            <a:endParaRPr lang="el-GR" dirty="0"/>
          </a:p>
        </p:txBody>
      </p:sp>
      <p:pic>
        <p:nvPicPr>
          <p:cNvPr id="7" name="Εικόνα 2" descr="Λογότυπο για Άδειες χρήσης Creative Commons, B Y, NC, ND." title="Λογότυπο Creative Commons. 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.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634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b="1" dirty="0"/>
              <a:t>Οι </a:t>
            </a:r>
            <a:r>
              <a:rPr lang="el-GR" altLang="el-GR" b="1" dirty="0" smtClean="0"/>
              <a:t>τελεστές </a:t>
            </a:r>
            <a:r>
              <a:rPr lang="el-GR" altLang="el-GR" b="1" dirty="0"/>
              <a:t>στη </a:t>
            </a:r>
            <a:r>
              <a:rPr lang="en-US" altLang="el-GR" b="1" dirty="0" smtClean="0"/>
              <a:t>Java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 bwMode="gray"/>
        <p:txBody>
          <a:bodyPr>
            <a:normAutofit fontScale="92500" lnSpcReduction="20000"/>
          </a:bodyPr>
          <a:lstStyle/>
          <a:p>
            <a:pPr>
              <a:buClr>
                <a:srgbClr val="3333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3500" dirty="0"/>
              <a:t>Τους συσχετιστικούς τελεστές, τους τελεστές </a:t>
            </a:r>
            <a:r>
              <a:rPr lang="el-GR" altLang="el-GR" sz="3500" dirty="0" smtClean="0"/>
              <a:t>ισότητας, </a:t>
            </a:r>
            <a:r>
              <a:rPr lang="el-GR" altLang="el-GR" sz="3500" dirty="0"/>
              <a:t>και τους λογικούς </a:t>
            </a:r>
            <a:r>
              <a:rPr lang="el-GR" altLang="el-GR" sz="3500" dirty="0" smtClean="0"/>
              <a:t>τελεστές, </a:t>
            </a:r>
            <a:r>
              <a:rPr lang="el-GR" altLang="el-GR" sz="3500" dirty="0"/>
              <a:t>τους </a:t>
            </a:r>
            <a:r>
              <a:rPr lang="el-GR" altLang="el-GR" sz="3500" dirty="0" smtClean="0"/>
              <a:t>συναντάμε </a:t>
            </a:r>
            <a:r>
              <a:rPr lang="el-GR" altLang="el-GR" sz="3500" dirty="0"/>
              <a:t>κυρίως στις εντολές </a:t>
            </a:r>
            <a:r>
              <a:rPr lang="en-US" altLang="el-GR" sz="3500" b="1" dirty="0" smtClean="0">
                <a:solidFill>
                  <a:srgbClr val="0033CC"/>
                </a:solidFill>
              </a:rPr>
              <a:t>if</a:t>
            </a:r>
            <a:r>
              <a:rPr lang="el-GR" altLang="el-GR" sz="3500" b="1" dirty="0" smtClean="0">
                <a:solidFill>
                  <a:schemeClr val="tx2"/>
                </a:solidFill>
              </a:rPr>
              <a:t> </a:t>
            </a:r>
            <a:r>
              <a:rPr lang="el-GR" altLang="el-GR" sz="3500" dirty="0"/>
              <a:t>, </a:t>
            </a:r>
            <a:r>
              <a:rPr lang="en-US" altLang="el-GR" sz="3500" b="1" dirty="0" smtClean="0">
                <a:solidFill>
                  <a:srgbClr val="0033CC"/>
                </a:solidFill>
              </a:rPr>
              <a:t>for</a:t>
            </a:r>
            <a:r>
              <a:rPr lang="el-GR" altLang="el-GR" sz="3500" dirty="0" smtClean="0"/>
              <a:t>, </a:t>
            </a:r>
            <a:r>
              <a:rPr lang="en-US" altLang="el-GR" sz="3500" b="1" dirty="0" smtClean="0">
                <a:solidFill>
                  <a:srgbClr val="0033CC"/>
                </a:solidFill>
              </a:rPr>
              <a:t>while</a:t>
            </a:r>
            <a:r>
              <a:rPr lang="el-GR" altLang="el-GR" sz="3500" dirty="0" smtClean="0"/>
              <a:t>, </a:t>
            </a:r>
            <a:r>
              <a:rPr lang="en-US" altLang="el-GR" sz="3500" b="1" dirty="0" smtClean="0">
                <a:solidFill>
                  <a:srgbClr val="0033CC"/>
                </a:solidFill>
              </a:rPr>
              <a:t>do</a:t>
            </a:r>
            <a:r>
              <a:rPr lang="el-GR" altLang="el-GR" sz="3500" dirty="0" smtClean="0"/>
              <a:t>. </a:t>
            </a:r>
            <a:endParaRPr lang="el-GR" altLang="el-GR" sz="3500" dirty="0"/>
          </a:p>
          <a:p>
            <a:pPr>
              <a:buClr>
                <a:srgbClr val="3333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3500" dirty="0"/>
              <a:t>Οι παραπάνω τελεστές </a:t>
            </a:r>
            <a:r>
              <a:rPr lang="el-GR" altLang="el-GR" sz="3500" dirty="0" smtClean="0"/>
              <a:t>χρησιμοποιούνται </a:t>
            </a:r>
            <a:r>
              <a:rPr lang="el-GR" altLang="el-GR" sz="3500" dirty="0"/>
              <a:t>για συγκρίσεις </a:t>
            </a:r>
            <a:r>
              <a:rPr lang="el-GR" altLang="el-GR" sz="3500" dirty="0" smtClean="0"/>
              <a:t>μεταξύ αριθμών</a:t>
            </a:r>
            <a:r>
              <a:rPr lang="el-GR" altLang="el-GR" sz="3500" dirty="0"/>
              <a:t>, </a:t>
            </a:r>
            <a:r>
              <a:rPr lang="el-GR" altLang="el-GR" sz="3500" dirty="0" smtClean="0"/>
              <a:t>μεταβλητών, </a:t>
            </a:r>
            <a:r>
              <a:rPr lang="el-GR" altLang="el-GR" sz="3500" dirty="0"/>
              <a:t>και παραστάσεων. </a:t>
            </a:r>
          </a:p>
          <a:p>
            <a:pPr>
              <a:buClr>
                <a:srgbClr val="3333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3500" dirty="0"/>
              <a:t>Εάν η σύγκριση είναι </a:t>
            </a:r>
            <a:r>
              <a:rPr lang="el-GR" altLang="el-GR" sz="3500" b="1" dirty="0" smtClean="0"/>
              <a:t>αληθής</a:t>
            </a:r>
            <a:r>
              <a:rPr lang="el-GR" altLang="el-GR" sz="3500" dirty="0" smtClean="0"/>
              <a:t>,</a:t>
            </a:r>
            <a:r>
              <a:rPr lang="el-GR" altLang="el-GR" sz="3500" b="1" dirty="0" smtClean="0"/>
              <a:t> </a:t>
            </a:r>
            <a:r>
              <a:rPr lang="el-GR" altLang="el-GR" sz="3500" dirty="0"/>
              <a:t>τότε το </a:t>
            </a:r>
            <a:r>
              <a:rPr lang="el-GR" altLang="el-GR" sz="3500" dirty="0" smtClean="0"/>
              <a:t>αποτέλεσμα </a:t>
            </a:r>
            <a:r>
              <a:rPr lang="el-GR" altLang="el-GR" sz="3500" dirty="0"/>
              <a:t>είναι </a:t>
            </a:r>
            <a:r>
              <a:rPr lang="en-US" altLang="el-GR" sz="3500" b="1" dirty="0" smtClean="0">
                <a:solidFill>
                  <a:srgbClr val="0033CC"/>
                </a:solidFill>
              </a:rPr>
              <a:t>true</a:t>
            </a:r>
            <a:r>
              <a:rPr lang="el-GR" altLang="el-GR" sz="3500" dirty="0" smtClean="0"/>
              <a:t>, διαφορετικά, </a:t>
            </a:r>
            <a:r>
              <a:rPr lang="el-GR" altLang="el-GR" sz="3500" dirty="0"/>
              <a:t>εάν είναι </a:t>
            </a:r>
            <a:r>
              <a:rPr lang="el-GR" altLang="el-GR" sz="3500" b="1" dirty="0" smtClean="0"/>
              <a:t>ψευδής</a:t>
            </a:r>
            <a:r>
              <a:rPr lang="el-GR" altLang="el-GR" sz="3500" dirty="0" smtClean="0"/>
              <a:t>,</a:t>
            </a:r>
            <a:r>
              <a:rPr lang="el-GR" altLang="el-GR" sz="3500" b="1" dirty="0" smtClean="0"/>
              <a:t> </a:t>
            </a:r>
            <a:r>
              <a:rPr lang="el-GR" altLang="el-GR" sz="3500" dirty="0"/>
              <a:t>τότε το </a:t>
            </a:r>
            <a:r>
              <a:rPr lang="el-GR" altLang="el-GR" sz="3500" dirty="0" smtClean="0"/>
              <a:t>αποτέλεσμα </a:t>
            </a:r>
            <a:r>
              <a:rPr lang="el-GR" altLang="el-GR" sz="3500" dirty="0"/>
              <a:t>είναι </a:t>
            </a:r>
            <a:r>
              <a:rPr lang="en-US" altLang="el-GR" sz="3500" b="1" dirty="0">
                <a:solidFill>
                  <a:srgbClr val="0033CC"/>
                </a:solidFill>
              </a:rPr>
              <a:t>false</a:t>
            </a:r>
            <a:r>
              <a:rPr lang="el-GR" altLang="el-GR" sz="3500" dirty="0"/>
              <a:t>.</a:t>
            </a:r>
          </a:p>
          <a:p>
            <a:endParaRPr lang="el-GR" dirty="0"/>
          </a:p>
        </p:txBody>
      </p:sp>
      <p:sp>
        <p:nvSpPr>
          <p:cNvPr id="4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Τελεστές στη </a:t>
            </a:r>
            <a:r>
              <a:rPr lang="en-US" sz="1400" smtClean="0">
                <a:solidFill>
                  <a:schemeClr val="tx1"/>
                </a:solidFill>
              </a:rPr>
              <a:t>Java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76086-9D7F-4AE2-BCB7-3ED68261646D}" type="slidenum">
              <a:rPr lang="el-GR" sz="1400" smtClean="0">
                <a:solidFill>
                  <a:schemeClr val="tx1"/>
                </a:solidFill>
              </a:rPr>
              <a:pPr/>
              <a:t>10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6942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 smtClean="0"/>
              <a:t>Τελεστές </a:t>
            </a:r>
            <a:r>
              <a:rPr lang="el-GR" altLang="el-GR" b="1" dirty="0"/>
              <a:t>πράξεων με </a:t>
            </a:r>
            <a:r>
              <a:rPr lang="en-US" altLang="el-GR" b="1" dirty="0" smtClean="0"/>
              <a:t>bit</a:t>
            </a:r>
            <a:r>
              <a:rPr lang="el-GR" altLang="el-GR" b="1" dirty="0" smtClean="0"/>
              <a:t> (1 από 2)</a:t>
            </a:r>
            <a:endParaRPr lang="el-GR" dirty="0"/>
          </a:p>
        </p:txBody>
      </p:sp>
      <p:graphicFrame>
        <p:nvGraphicFramePr>
          <p:cNvPr id="5" name="Πίνακας 1" descr="Πίνακας: Πρώτη γραμμή, τελεστής, διπλό σύμβολο μεγαλύτερου, χρήση, n1 διπλό σύμβολο μεγαλύτερου n2, περιγραφή, κάνει ολίσθηση n2 bits δεξιά στο n1.&#10;Δεύτερη γραμμή, τελεστής, διπλό σύμβολο του μικρότερου, χρήση, n1 διπλό σύμβολο του μικρότερου n2, περιγραφή, κάνει ολίσθηση n2 bits αριστερά στο n1.&#10;Τρίτη γραμμή, τελεστής, τριπλό σύμβολο του μεγαλύτερου, χρήση  n1 τριπλό σύμβολο του μεγαλύτερου n2, περιγραφή, το ίδιο με το διπλό σύμβολο μεγαλύτερου, αλλά χωρίς το πρόσημο.&#10;Τέταρτη γραμμή, τελεστής &amp;, χρήση n1 &amp; n2, περιγραφή, δυαδικό και,  των n1 και n2.&#10;Πέμπτη γραμμή, τελεστής κατακόρυφη γραμμή, χρήση, n1 κατακόρυφη γραμμή n2, περιγραφή, δυαδικό η, των n1 και n2.&#10;Έκτη γραμμή, τελεστής, το σύμβολο της ύψωσης σε δύναμη, χρήση, n1  σύμβολο της δύναμης n2, περιγραφή, αποκλειστικό η, x or, των n1 και n2.&#10;Έβδομη γραμμή, τελεστής, σύμβολο κατά προσέγγιση, χρήση σύμβολο κατά προσέγγιση n, περιγραφή, δυαδικό συμπλήρωμα ως προς ένα, του n.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06444264"/>
              </p:ext>
            </p:extLst>
          </p:nvPr>
        </p:nvGraphicFramePr>
        <p:xfrm>
          <a:off x="323528" y="1916832"/>
          <a:ext cx="8496944" cy="3718560"/>
        </p:xfrm>
        <a:graphic>
          <a:graphicData uri="http://schemas.openxmlformats.org/drawingml/2006/table">
            <a:tbl>
              <a:tblPr firstRow="1"/>
              <a:tblGrid>
                <a:gridCol w="1584176"/>
                <a:gridCol w="1440160"/>
                <a:gridCol w="5472608"/>
              </a:tblGrid>
              <a:tr h="34131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Τελεστής</a:t>
                      </a:r>
                      <a:endParaRPr kumimoji="0" 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Χρήση</a:t>
                      </a:r>
                      <a:endParaRPr kumimoji="0" 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Περιγραφή</a:t>
                      </a:r>
                      <a:endParaRPr kumimoji="0" 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&gt;&gt;</a:t>
                      </a:r>
                      <a:endParaRPr kumimoji="0" lang="en-US" sz="2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n1 </a:t>
                      </a: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&gt;&gt;</a:t>
                      </a: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n2</a:t>
                      </a:r>
                      <a:endParaRPr kumimoji="0" lang="en-US" sz="2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Κάνει ολίσθηση </a:t>
                      </a: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n2</a:t>
                      </a: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bits</a:t>
                      </a: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δεξιά στο </a:t>
                      </a: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n1</a:t>
                      </a:r>
                      <a:endParaRPr kumimoji="0" lang="en-US" sz="2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131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&lt;&lt;</a:t>
                      </a:r>
                      <a:endParaRPr kumimoji="0" lang="en-US" sz="2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n1 </a:t>
                      </a: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&lt;&lt;</a:t>
                      </a: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n2</a:t>
                      </a:r>
                      <a:endParaRPr kumimoji="0" lang="en-US" sz="2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Κάνει ολίσθηση </a:t>
                      </a: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n2</a:t>
                      </a: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bits</a:t>
                      </a: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αριστερά στο </a:t>
                      </a: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n1</a:t>
                      </a:r>
                      <a:endParaRPr kumimoji="0" lang="en-US" sz="2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&gt;&gt;&gt;</a:t>
                      </a:r>
                      <a:endParaRPr kumimoji="0" lang="en-US" sz="2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n1 </a:t>
                      </a: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&gt;&gt;&gt;</a:t>
                      </a: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n2</a:t>
                      </a:r>
                      <a:endParaRPr kumimoji="0" lang="en-US" sz="2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Το ίδιο με τον &gt;&gt; αλλά χωρίς το πρόσημο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131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&amp;</a:t>
                      </a:r>
                      <a:endParaRPr kumimoji="0" lang="en-US" sz="2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n1 </a:t>
                      </a: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&amp;</a:t>
                      </a: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n2</a:t>
                      </a:r>
                      <a:endParaRPr kumimoji="0" lang="en-US" sz="2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Δυαδικό ΚΑΙ των </a:t>
                      </a: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n1</a:t>
                      </a: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και </a:t>
                      </a: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n2</a:t>
                      </a:r>
                      <a:endParaRPr kumimoji="0" lang="en-US" sz="2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49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|</a:t>
                      </a:r>
                      <a:endParaRPr kumimoji="0" lang="en-US" sz="2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n1 </a:t>
                      </a: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|</a:t>
                      </a: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n2</a:t>
                      </a:r>
                      <a:endParaRPr kumimoji="0" lang="en-US" sz="2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Δυαδικό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‘Η των </a:t>
                      </a: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n1</a:t>
                      </a: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και </a:t>
                      </a: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n2</a:t>
                      </a:r>
                      <a:endParaRPr kumimoji="0" lang="en-US" sz="2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^</a:t>
                      </a:r>
                      <a:endParaRPr kumimoji="0" lang="en-US" sz="2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n1 </a:t>
                      </a: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^</a:t>
                      </a: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n2</a:t>
                      </a:r>
                      <a:endParaRPr kumimoji="0" lang="en-US" sz="2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Αποκλειστικό ‘Η (</a:t>
                      </a: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XOR</a:t>
                      </a: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) των </a:t>
                      </a: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n1</a:t>
                      </a: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και </a:t>
                      </a: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n2</a:t>
                      </a:r>
                      <a:endParaRPr kumimoji="0" lang="en-US" sz="2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702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~</a:t>
                      </a:r>
                      <a:endParaRPr kumimoji="0" lang="en-US" sz="2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~</a:t>
                      </a: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n</a:t>
                      </a:r>
                      <a:endParaRPr kumimoji="0" lang="en-US" sz="2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Δυαδικό συμπλήρωμα ως προς ένα του </a:t>
                      </a: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n</a:t>
                      </a:r>
                      <a:endParaRPr kumimoji="0" lang="en-US" sz="2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Τελεστές στη </a:t>
            </a:r>
            <a:r>
              <a:rPr lang="en-US" sz="1400" smtClean="0">
                <a:solidFill>
                  <a:schemeClr val="tx1"/>
                </a:solidFill>
              </a:rPr>
              <a:t>Java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76086-9D7F-4AE2-BCB7-3ED68261646D}" type="slidenum">
              <a:rPr lang="el-GR" sz="1400" smtClean="0">
                <a:solidFill>
                  <a:schemeClr val="tx1"/>
                </a:solidFill>
              </a:rPr>
              <a:pPr/>
              <a:t>11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73106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 smtClean="0"/>
              <a:t>Τελεστές </a:t>
            </a:r>
            <a:r>
              <a:rPr lang="el-GR" altLang="el-GR" b="1" dirty="0"/>
              <a:t>πράξεων με </a:t>
            </a:r>
            <a:r>
              <a:rPr lang="en-US" altLang="el-GR" b="1" dirty="0"/>
              <a:t>bit</a:t>
            </a:r>
            <a:r>
              <a:rPr lang="el-GR" altLang="el-GR" b="1" dirty="0"/>
              <a:t> </a:t>
            </a:r>
            <a:r>
              <a:rPr lang="el-GR" altLang="el-GR" b="1" dirty="0" smtClean="0"/>
              <a:t>(2 </a:t>
            </a:r>
            <a:r>
              <a:rPr lang="el-GR" altLang="el-GR" b="1" dirty="0"/>
              <a:t>από 2)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 fontAlgn="base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rgbClr val="3333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3500" dirty="0">
                <a:solidFill>
                  <a:srgbClr val="000000"/>
                </a:solidFill>
              </a:rPr>
              <a:t>Οι παραπάνω τελεστές αφορούν πράξεις σε </a:t>
            </a:r>
            <a:r>
              <a:rPr lang="el-GR" altLang="el-GR" sz="3500" b="1" dirty="0">
                <a:solidFill>
                  <a:srgbClr val="000000"/>
                </a:solidFill>
              </a:rPr>
              <a:t>επίπεδο </a:t>
            </a:r>
            <a:r>
              <a:rPr lang="en-US" altLang="el-GR" sz="3500" b="1" dirty="0" smtClean="0">
                <a:solidFill>
                  <a:srgbClr val="000000"/>
                </a:solidFill>
              </a:rPr>
              <a:t>bits</a:t>
            </a:r>
            <a:r>
              <a:rPr lang="el-GR" altLang="el-GR" sz="3500" b="1" dirty="0" smtClean="0">
                <a:solidFill>
                  <a:srgbClr val="000000"/>
                </a:solidFill>
              </a:rPr>
              <a:t>. </a:t>
            </a:r>
            <a:endParaRPr lang="el-GR" altLang="el-GR" sz="3500" dirty="0">
              <a:solidFill>
                <a:srgbClr val="000000"/>
              </a:solidFill>
              <a:sym typeface="Wingdings" pitchFamily="2" charset="2"/>
            </a:endParaRPr>
          </a:p>
          <a:p>
            <a:pPr lvl="0" fontAlgn="base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rgbClr val="3333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3500" dirty="0">
                <a:solidFill>
                  <a:srgbClr val="000000"/>
                </a:solidFill>
              </a:rPr>
              <a:t>Οι τελεστές </a:t>
            </a:r>
            <a:r>
              <a:rPr lang="el-GR" altLang="el-GR" sz="3500" b="1" dirty="0">
                <a:solidFill>
                  <a:srgbClr val="C00000"/>
                </a:solidFill>
              </a:rPr>
              <a:t>&amp;</a:t>
            </a:r>
            <a:r>
              <a:rPr lang="el-GR" altLang="el-GR" sz="3500" dirty="0">
                <a:solidFill>
                  <a:srgbClr val="000000"/>
                </a:solidFill>
              </a:rPr>
              <a:t>, </a:t>
            </a:r>
            <a:r>
              <a:rPr lang="el-GR" altLang="el-GR" sz="3500" b="1" dirty="0">
                <a:solidFill>
                  <a:srgbClr val="C00000"/>
                </a:solidFill>
              </a:rPr>
              <a:t>|</a:t>
            </a:r>
            <a:r>
              <a:rPr lang="el-GR" altLang="el-GR" sz="3500" dirty="0">
                <a:solidFill>
                  <a:srgbClr val="000000"/>
                </a:solidFill>
              </a:rPr>
              <a:t>, </a:t>
            </a:r>
            <a:r>
              <a:rPr lang="el-GR" altLang="el-GR" sz="3500" b="1" dirty="0">
                <a:solidFill>
                  <a:srgbClr val="C00000"/>
                </a:solidFill>
              </a:rPr>
              <a:t>^</a:t>
            </a:r>
            <a:r>
              <a:rPr lang="el-GR" altLang="el-GR" sz="3500" dirty="0">
                <a:solidFill>
                  <a:srgbClr val="C00000"/>
                </a:solidFill>
              </a:rPr>
              <a:t> </a:t>
            </a:r>
            <a:r>
              <a:rPr lang="el-GR" altLang="el-GR" sz="3500" dirty="0">
                <a:solidFill>
                  <a:srgbClr val="000000"/>
                </a:solidFill>
              </a:rPr>
              <a:t>και</a:t>
            </a:r>
            <a:r>
              <a:rPr lang="el-GR" altLang="el-GR" sz="3500" dirty="0">
                <a:solidFill>
                  <a:srgbClr val="CC0000"/>
                </a:solidFill>
              </a:rPr>
              <a:t> </a:t>
            </a:r>
            <a:r>
              <a:rPr lang="el-GR" altLang="el-GR" sz="3500" b="1" dirty="0">
                <a:solidFill>
                  <a:srgbClr val="C00000"/>
                </a:solidFill>
              </a:rPr>
              <a:t>~</a:t>
            </a:r>
            <a:r>
              <a:rPr lang="el-GR" altLang="el-GR" sz="3500" dirty="0">
                <a:solidFill>
                  <a:srgbClr val="000000"/>
                </a:solidFill>
              </a:rPr>
              <a:t> αντιστοιχούν στις απλές πράξεις της </a:t>
            </a:r>
            <a:r>
              <a:rPr lang="el-GR" altLang="el-GR" sz="3500" b="1" dirty="0">
                <a:solidFill>
                  <a:srgbClr val="000000"/>
                </a:solidFill>
              </a:rPr>
              <a:t>άλγεβρας </a:t>
            </a:r>
            <a:r>
              <a:rPr lang="en-US" altLang="el-GR" sz="3500" b="1" dirty="0" smtClean="0">
                <a:solidFill>
                  <a:srgbClr val="000000"/>
                </a:solidFill>
              </a:rPr>
              <a:t>Boole</a:t>
            </a:r>
            <a:r>
              <a:rPr lang="el-GR" altLang="el-GR" sz="3500" dirty="0" smtClean="0">
                <a:solidFill>
                  <a:srgbClr val="000000"/>
                </a:solidFill>
              </a:rPr>
              <a:t>.</a:t>
            </a:r>
            <a:endParaRPr lang="el-GR" altLang="el-GR" sz="3500" dirty="0">
              <a:solidFill>
                <a:srgbClr val="000000"/>
              </a:solidFill>
              <a:sym typeface="Wingdings" pitchFamily="2" charset="2"/>
            </a:endParaRPr>
          </a:p>
          <a:p>
            <a:pPr lvl="0" fontAlgn="base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rgbClr val="3333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3500" dirty="0">
                <a:solidFill>
                  <a:srgbClr val="000000"/>
                </a:solidFill>
              </a:rPr>
              <a:t>Οι τελεστές </a:t>
            </a:r>
            <a:r>
              <a:rPr lang="el-GR" altLang="el-GR" sz="3500" b="1" dirty="0">
                <a:solidFill>
                  <a:srgbClr val="C00000"/>
                </a:solidFill>
              </a:rPr>
              <a:t>&gt;&gt;</a:t>
            </a:r>
            <a:r>
              <a:rPr lang="el-GR" altLang="el-GR" sz="3500" dirty="0">
                <a:solidFill>
                  <a:srgbClr val="000000"/>
                </a:solidFill>
              </a:rPr>
              <a:t> και </a:t>
            </a:r>
            <a:r>
              <a:rPr lang="el-GR" altLang="el-GR" sz="3500" b="1" dirty="0">
                <a:solidFill>
                  <a:srgbClr val="C00000"/>
                </a:solidFill>
              </a:rPr>
              <a:t>&lt;&lt;</a:t>
            </a:r>
            <a:r>
              <a:rPr lang="el-GR" altLang="el-GR" sz="3500" dirty="0">
                <a:solidFill>
                  <a:srgbClr val="000000"/>
                </a:solidFill>
              </a:rPr>
              <a:t> προκαλούν ολίσθηση στα δεξιά και στα αριστερά αντίστοιχα.</a:t>
            </a:r>
            <a:endParaRPr lang="el-GR" altLang="el-GR" sz="3500" dirty="0">
              <a:solidFill>
                <a:srgbClr val="000000"/>
              </a:solidFill>
              <a:sym typeface="Wingdings" pitchFamily="2" charset="2"/>
            </a:endParaRPr>
          </a:p>
          <a:p>
            <a:pPr lvl="1" fontAlgn="base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rgbClr val="C00000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3000" dirty="0" smtClean="0">
                <a:solidFill>
                  <a:srgbClr val="000000"/>
                </a:solidFill>
              </a:rPr>
              <a:t>Έτσι </a:t>
            </a:r>
            <a:r>
              <a:rPr lang="el-GR" altLang="el-GR" sz="3000" dirty="0">
                <a:solidFill>
                  <a:srgbClr val="000000"/>
                </a:solidFill>
              </a:rPr>
              <a:t>για </a:t>
            </a:r>
            <a:r>
              <a:rPr lang="el-GR" altLang="el-GR" sz="3000" dirty="0" smtClean="0">
                <a:solidFill>
                  <a:srgbClr val="000000"/>
                </a:solidFill>
              </a:rPr>
              <a:t>παράδειγμα </a:t>
            </a:r>
            <a:r>
              <a:rPr lang="el-GR" altLang="el-GR" sz="3000" dirty="0">
                <a:solidFill>
                  <a:srgbClr val="000000"/>
                </a:solidFill>
              </a:rPr>
              <a:t>εάν η </a:t>
            </a:r>
            <a:r>
              <a:rPr lang="el-GR" altLang="el-GR" sz="3000" dirty="0" smtClean="0">
                <a:solidFill>
                  <a:srgbClr val="000000"/>
                </a:solidFill>
              </a:rPr>
              <a:t>μεταβλητή a, </a:t>
            </a:r>
            <a:r>
              <a:rPr lang="el-GR" altLang="el-GR" sz="3000" dirty="0">
                <a:solidFill>
                  <a:srgbClr val="000000"/>
                </a:solidFill>
              </a:rPr>
              <a:t>είναι ο </a:t>
            </a:r>
            <a:r>
              <a:rPr lang="el-GR" altLang="el-GR" sz="3000" dirty="0" smtClean="0">
                <a:solidFill>
                  <a:srgbClr val="000000"/>
                </a:solidFill>
              </a:rPr>
              <a:t>δυαδικός αριθμός </a:t>
            </a:r>
            <a:r>
              <a:rPr lang="el-GR" altLang="el-GR" sz="3000" dirty="0">
                <a:solidFill>
                  <a:srgbClr val="000000"/>
                </a:solidFill>
              </a:rPr>
              <a:t>01101000 τότε η </a:t>
            </a:r>
            <a:r>
              <a:rPr lang="el-GR" altLang="el-GR" sz="3000" dirty="0" smtClean="0">
                <a:solidFill>
                  <a:srgbClr val="000000"/>
                </a:solidFill>
              </a:rPr>
              <a:t>παράσταση:</a:t>
            </a:r>
          </a:p>
          <a:p>
            <a:pPr marL="1314450" lvl="3" indent="0" fontAlgn="base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20000"/>
              <a:buNone/>
            </a:pPr>
            <a:r>
              <a:rPr lang="el-GR" altLang="el-GR" sz="2600" dirty="0" smtClean="0">
                <a:solidFill>
                  <a:srgbClr val="1C1C1C"/>
                </a:solidFill>
              </a:rPr>
              <a:t>b = a &gt;&gt; 2;</a:t>
            </a:r>
          </a:p>
          <a:p>
            <a:pPr marL="1314450" lvl="3" indent="0" fontAlgn="base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20000"/>
              <a:buNone/>
            </a:pPr>
            <a:r>
              <a:rPr lang="el-GR" altLang="el-GR" sz="2600" dirty="0" smtClean="0">
                <a:solidFill>
                  <a:srgbClr val="000000"/>
                </a:solidFill>
              </a:rPr>
              <a:t>δίνει στη μεταβλητή b την τιμή 00011010. </a:t>
            </a: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Τελεστές στη </a:t>
            </a:r>
            <a:r>
              <a:rPr lang="en-US" sz="1400" smtClean="0">
                <a:solidFill>
                  <a:schemeClr val="tx1"/>
                </a:solidFill>
              </a:rPr>
              <a:t>Java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76086-9D7F-4AE2-BCB7-3ED68261646D}" type="slidenum">
              <a:rPr lang="el-GR" sz="1400" smtClean="0">
                <a:solidFill>
                  <a:schemeClr val="tx1"/>
                </a:solidFill>
              </a:rPr>
              <a:pPr/>
              <a:t>12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01736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1143000"/>
          </a:xfrm>
        </p:spPr>
        <p:txBody>
          <a:bodyPr>
            <a:normAutofit fontScale="90000"/>
          </a:bodyPr>
          <a:lstStyle/>
          <a:p>
            <a:r>
              <a:rPr lang="el-GR" altLang="el-GR" sz="4900" b="1" dirty="0" smtClean="0"/>
              <a:t>Τελεστές αύξησης και μείωσης (1)</a:t>
            </a:r>
            <a:endParaRPr lang="el-GR" b="1" dirty="0"/>
          </a:p>
        </p:txBody>
      </p:sp>
      <p:graphicFrame>
        <p:nvGraphicFramePr>
          <p:cNvPr id="5" name="Πίνακας 1" descr="Πίνακας: Πρώτη γραμμή, τελεστής + +,  χρήση, a ++, ή ++ a, περιγραφή, τελεστής αύξησης κατά 1.&#10;Δεύτερη γραμμή, τελεστής πλην πλην,  χρήση, a πλην πλην, ή πλην πλην a, περιγραφή, τελεστής μείωσης κατά 1.&#10;&#10;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848305"/>
              </p:ext>
            </p:extLst>
          </p:nvPr>
        </p:nvGraphicFramePr>
        <p:xfrm>
          <a:off x="935409" y="1772816"/>
          <a:ext cx="7417196" cy="1526292"/>
        </p:xfrm>
        <a:graphic>
          <a:graphicData uri="http://schemas.openxmlformats.org/drawingml/2006/table">
            <a:tbl>
              <a:tblPr firstRow="1"/>
              <a:tblGrid>
                <a:gridCol w="1584548"/>
                <a:gridCol w="1800200"/>
                <a:gridCol w="4032448"/>
              </a:tblGrid>
              <a:tr h="43204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Τελεστής</a:t>
                      </a:r>
                      <a:endParaRPr kumimoji="0" lang="el-G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+mn-lt"/>
                      </a:endParaRP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Χρήση</a:t>
                      </a:r>
                      <a:endParaRPr kumimoji="0" lang="el-G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+mn-lt"/>
                      </a:endParaRP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Περιγραφή</a:t>
                      </a:r>
                      <a:endParaRPr kumimoji="0" lang="el-G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+mn-lt"/>
                      </a:endParaRP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9932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++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a</a:t>
                      </a: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++</a:t>
                      </a: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ή</a:t>
                      </a: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++</a:t>
                      </a: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a</a:t>
                      </a:r>
                      <a:endParaRPr kumimoji="0" lang="en-US" sz="2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Τελεστής αύξησης κατά 1 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617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--</a:t>
                      </a:r>
                      <a:endParaRPr kumimoji="0" lang="en-US" sz="2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a</a:t>
                      </a: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-- </a:t>
                      </a:r>
                      <a:r>
                        <a:rPr kumimoji="0" lang="en-US" sz="24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ή</a:t>
                      </a: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--</a:t>
                      </a: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a</a:t>
                      </a:r>
                      <a:endParaRPr kumimoji="0" lang="en-US" sz="2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Τελεστής μείωσης κατά 1</a:t>
                      </a: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Θέση περιεχομένου 1"/>
          <p:cNvSpPr txBox="1"/>
          <p:nvPr/>
        </p:nvSpPr>
        <p:spPr>
          <a:xfrm>
            <a:off x="827584" y="3429000"/>
            <a:ext cx="7632847" cy="2828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spcAft>
                <a:spcPts val="600"/>
              </a:spcAft>
              <a:buClr>
                <a:srgbClr val="3333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400" dirty="0"/>
              <a:t>Οι </a:t>
            </a:r>
            <a:r>
              <a:rPr lang="el-GR" altLang="el-GR" sz="2400" dirty="0" smtClean="0"/>
              <a:t>τελεστές (++) και (- -), χρησιμοποιούνται </a:t>
            </a:r>
            <a:r>
              <a:rPr lang="el-GR" altLang="el-GR" sz="2400" dirty="0"/>
              <a:t>όταν </a:t>
            </a:r>
            <a:r>
              <a:rPr lang="el-GR" altLang="el-GR" sz="2400" dirty="0" smtClean="0"/>
              <a:t>θέλουμε </a:t>
            </a:r>
            <a:r>
              <a:rPr lang="el-GR" altLang="el-GR" sz="2400" dirty="0"/>
              <a:t>να </a:t>
            </a:r>
            <a:r>
              <a:rPr lang="el-GR" altLang="el-GR" sz="2400" dirty="0" smtClean="0"/>
              <a:t>προσθέσουμε </a:t>
            </a:r>
            <a:r>
              <a:rPr lang="el-GR" altLang="el-GR" sz="2400" dirty="0"/>
              <a:t>ή να </a:t>
            </a:r>
            <a:r>
              <a:rPr lang="el-GR" altLang="el-GR" sz="2400" dirty="0" smtClean="0"/>
              <a:t>αφαιρέσουμε </a:t>
            </a:r>
            <a:r>
              <a:rPr lang="el-GR" altLang="el-GR" sz="2400" dirty="0"/>
              <a:t>το </a:t>
            </a:r>
            <a:r>
              <a:rPr lang="el-GR" altLang="el-GR" sz="2400" dirty="0" smtClean="0"/>
              <a:t>1, </a:t>
            </a:r>
            <a:r>
              <a:rPr lang="el-GR" altLang="el-GR" sz="2400" dirty="0"/>
              <a:t>από </a:t>
            </a:r>
            <a:r>
              <a:rPr lang="el-GR" altLang="el-GR" sz="2400" dirty="0" smtClean="0"/>
              <a:t>μία μεταβλητή</a:t>
            </a:r>
            <a:r>
              <a:rPr lang="el-GR" altLang="el-GR" sz="2400" dirty="0"/>
              <a:t>. Έτσι το ++a; </a:t>
            </a:r>
            <a:r>
              <a:rPr lang="el-GR" altLang="el-GR" sz="2400" dirty="0" smtClean="0"/>
              <a:t>ισοδυναμεί με </a:t>
            </a:r>
            <a:r>
              <a:rPr lang="el-GR" altLang="el-GR" sz="2400" dirty="0"/>
              <a:t>το </a:t>
            </a:r>
            <a:r>
              <a:rPr lang="el-GR" altLang="el-GR" sz="2400" dirty="0" smtClean="0"/>
              <a:t>a = a + 1</a:t>
            </a:r>
            <a:r>
              <a:rPr lang="el-GR" altLang="el-GR" sz="2400" dirty="0"/>
              <a:t>; ενώ </a:t>
            </a:r>
            <a:r>
              <a:rPr lang="el-GR" altLang="el-GR" sz="2400" dirty="0" smtClean="0"/>
              <a:t>το- -a</a:t>
            </a:r>
            <a:r>
              <a:rPr lang="el-GR" altLang="el-GR" sz="2400" dirty="0"/>
              <a:t>; </a:t>
            </a:r>
            <a:r>
              <a:rPr lang="el-GR" altLang="el-GR" sz="2400" dirty="0" smtClean="0"/>
              <a:t>ισοδυναμεί </a:t>
            </a:r>
            <a:r>
              <a:rPr lang="el-GR" altLang="el-GR" sz="2400" dirty="0"/>
              <a:t>στο </a:t>
            </a:r>
            <a:r>
              <a:rPr lang="el-GR" altLang="el-GR" sz="2400" dirty="0" smtClean="0"/>
              <a:t>a = a -1</a:t>
            </a:r>
            <a:r>
              <a:rPr lang="el-GR" altLang="el-GR" sz="2400" dirty="0"/>
              <a:t>; </a:t>
            </a:r>
          </a:p>
          <a:p>
            <a:pPr marL="342900" indent="-342900">
              <a:lnSpc>
                <a:spcPct val="90000"/>
              </a:lnSpc>
              <a:buClr>
                <a:srgbClr val="3333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400" dirty="0" smtClean="0"/>
              <a:t>Οι </a:t>
            </a:r>
            <a:r>
              <a:rPr lang="el-GR" altLang="el-GR" sz="2400" dirty="0"/>
              <a:t>τελεστές </a:t>
            </a:r>
            <a:r>
              <a:rPr lang="el-GR" altLang="el-GR" sz="2400" dirty="0" smtClean="0"/>
              <a:t>(++) </a:t>
            </a:r>
            <a:r>
              <a:rPr lang="el-GR" altLang="el-GR" sz="2400" dirty="0"/>
              <a:t>και </a:t>
            </a:r>
            <a:r>
              <a:rPr lang="el-GR" altLang="el-GR" sz="2400" dirty="0" smtClean="0"/>
              <a:t>(- -), μπορούν </a:t>
            </a:r>
            <a:r>
              <a:rPr lang="el-GR" altLang="el-GR" sz="2400" dirty="0"/>
              <a:t>να </a:t>
            </a:r>
            <a:r>
              <a:rPr lang="el-GR" altLang="el-GR" sz="2400" dirty="0" smtClean="0"/>
              <a:t>χρησιμοποιηθούν </a:t>
            </a:r>
            <a:r>
              <a:rPr lang="el-GR" altLang="el-GR" sz="2400" dirty="0"/>
              <a:t>είτε ως </a:t>
            </a:r>
            <a:r>
              <a:rPr lang="el-GR" altLang="el-GR" sz="2400" b="1" dirty="0" smtClean="0"/>
              <a:t>προθεματικοί </a:t>
            </a:r>
            <a:r>
              <a:rPr lang="el-GR" altLang="el-GR" sz="2400" dirty="0"/>
              <a:t>τελεστές (</a:t>
            </a:r>
            <a:r>
              <a:rPr lang="el-GR" altLang="el-GR" sz="2400" dirty="0" smtClean="0"/>
              <a:t>δηλαδή </a:t>
            </a:r>
            <a:r>
              <a:rPr lang="el-GR" altLang="el-GR" sz="2400" dirty="0"/>
              <a:t>πριν την </a:t>
            </a:r>
            <a:r>
              <a:rPr lang="el-GR" altLang="el-GR" sz="2400" dirty="0" smtClean="0"/>
              <a:t>μεταβλητή</a:t>
            </a:r>
            <a:r>
              <a:rPr lang="el-GR" altLang="el-GR" sz="2400" dirty="0"/>
              <a:t>, όπως ++a </a:t>
            </a:r>
            <a:r>
              <a:rPr lang="el-GR" altLang="el-GR" sz="2400" dirty="0" smtClean="0"/>
              <a:t>ή- -a</a:t>
            </a:r>
            <a:r>
              <a:rPr lang="el-GR" altLang="el-GR" sz="2400" dirty="0"/>
              <a:t>) είτε ως </a:t>
            </a:r>
            <a:r>
              <a:rPr lang="el-GR" altLang="el-GR" sz="2400" b="1" dirty="0" err="1" smtClean="0"/>
              <a:t>μεταθεματικοί</a:t>
            </a:r>
            <a:r>
              <a:rPr lang="el-GR" altLang="el-GR" sz="2400" b="1" dirty="0" smtClean="0"/>
              <a:t> </a:t>
            </a:r>
            <a:r>
              <a:rPr lang="el-GR" altLang="el-GR" sz="2400" dirty="0"/>
              <a:t>(</a:t>
            </a:r>
            <a:r>
              <a:rPr lang="el-GR" altLang="el-GR" sz="2400" dirty="0" smtClean="0"/>
              <a:t>δηλαδή μετά </a:t>
            </a:r>
            <a:r>
              <a:rPr lang="el-GR" altLang="el-GR" sz="2400" dirty="0"/>
              <a:t>την </a:t>
            </a:r>
            <a:r>
              <a:rPr lang="el-GR" altLang="el-GR" sz="2400" dirty="0" smtClean="0"/>
              <a:t>μεταβλητή</a:t>
            </a:r>
            <a:r>
              <a:rPr lang="el-GR" altLang="el-GR" sz="2400" dirty="0"/>
              <a:t>, όπως a++ ή </a:t>
            </a:r>
            <a:r>
              <a:rPr lang="el-GR" altLang="el-GR" sz="2400" dirty="0" smtClean="0"/>
              <a:t>a-</a:t>
            </a:r>
            <a:r>
              <a:rPr lang="en-US" altLang="el-GR" sz="2400" dirty="0"/>
              <a:t> </a:t>
            </a:r>
            <a:r>
              <a:rPr lang="el-GR" altLang="el-GR" sz="2400" dirty="0" smtClean="0"/>
              <a:t>-). </a:t>
            </a:r>
            <a:endParaRPr lang="el-GR" altLang="el-GR" sz="2400" dirty="0"/>
          </a:p>
        </p:txBody>
      </p:sp>
      <p:sp>
        <p:nvSpPr>
          <p:cNvPr id="3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Τελεστές στη </a:t>
            </a:r>
            <a:r>
              <a:rPr lang="en-US" sz="1400" smtClean="0">
                <a:solidFill>
                  <a:schemeClr val="tx1"/>
                </a:solidFill>
              </a:rPr>
              <a:t>Java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76086-9D7F-4AE2-BCB7-3ED68261646D}" type="slidenum">
              <a:rPr lang="el-GR" sz="1400" smtClean="0">
                <a:solidFill>
                  <a:schemeClr val="tx1"/>
                </a:solidFill>
              </a:rPr>
              <a:pPr/>
              <a:t>13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710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 smtClean="0"/>
              <a:t>Τελεστές </a:t>
            </a:r>
            <a:r>
              <a:rPr lang="el-GR" altLang="el-GR" b="1" dirty="0"/>
              <a:t>αύξησης και μείωσης </a:t>
            </a:r>
            <a:r>
              <a:rPr lang="el-GR" altLang="el-GR" b="1" dirty="0" smtClean="0"/>
              <a:t>(2)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 fontAlgn="base">
              <a:spcBef>
                <a:spcPts val="0"/>
              </a:spcBef>
              <a:spcAft>
                <a:spcPts val="600"/>
              </a:spcAft>
              <a:buClr>
                <a:srgbClr val="3333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>
                <a:solidFill>
                  <a:srgbClr val="000000"/>
                </a:solidFill>
              </a:rPr>
              <a:t>Στην παράσταση ++a η </a:t>
            </a:r>
            <a:r>
              <a:rPr lang="el-GR" altLang="el-GR" sz="2800" dirty="0" smtClean="0">
                <a:solidFill>
                  <a:srgbClr val="000000"/>
                </a:solidFill>
              </a:rPr>
              <a:t>τιμή </a:t>
            </a:r>
            <a:r>
              <a:rPr lang="el-GR" altLang="el-GR" sz="2800" dirty="0">
                <a:solidFill>
                  <a:srgbClr val="000000"/>
                </a:solidFill>
              </a:rPr>
              <a:t>του a αυξάνει πριν </a:t>
            </a:r>
            <a:r>
              <a:rPr lang="el-GR" altLang="el-GR" sz="2800" dirty="0" smtClean="0">
                <a:solidFill>
                  <a:srgbClr val="000000"/>
                </a:solidFill>
              </a:rPr>
              <a:t>χρησιμοποιηθεί </a:t>
            </a:r>
            <a:r>
              <a:rPr lang="el-GR" altLang="el-GR" sz="2800" dirty="0">
                <a:solidFill>
                  <a:srgbClr val="000000"/>
                </a:solidFill>
              </a:rPr>
              <a:t>η </a:t>
            </a:r>
            <a:r>
              <a:rPr lang="el-GR" altLang="el-GR" sz="2800" dirty="0" smtClean="0">
                <a:solidFill>
                  <a:srgbClr val="000000"/>
                </a:solidFill>
              </a:rPr>
              <a:t>τιμή </a:t>
            </a:r>
            <a:r>
              <a:rPr lang="el-GR" altLang="el-GR" sz="2800" dirty="0">
                <a:solidFill>
                  <a:srgbClr val="000000"/>
                </a:solidFill>
              </a:rPr>
              <a:t>του. </a:t>
            </a:r>
            <a:endParaRPr lang="el-GR" altLang="el-GR" sz="2800" dirty="0">
              <a:solidFill>
                <a:srgbClr val="000000"/>
              </a:solidFill>
              <a:sym typeface="Wingdings" pitchFamily="2" charset="2"/>
            </a:endParaRPr>
          </a:p>
          <a:p>
            <a:pPr lvl="0" fontAlgn="base">
              <a:spcBef>
                <a:spcPts val="0"/>
              </a:spcBef>
              <a:spcAft>
                <a:spcPts val="600"/>
              </a:spcAft>
              <a:buClr>
                <a:srgbClr val="3333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>
                <a:solidFill>
                  <a:srgbClr val="000000"/>
                </a:solidFill>
              </a:rPr>
              <a:t>Στην παράσταση a++ η </a:t>
            </a:r>
            <a:r>
              <a:rPr lang="el-GR" altLang="el-GR" sz="2800" dirty="0" smtClean="0">
                <a:solidFill>
                  <a:srgbClr val="000000"/>
                </a:solidFill>
              </a:rPr>
              <a:t>τιμή </a:t>
            </a:r>
            <a:r>
              <a:rPr lang="el-GR" altLang="el-GR" sz="2800" dirty="0">
                <a:solidFill>
                  <a:srgbClr val="000000"/>
                </a:solidFill>
              </a:rPr>
              <a:t>του a αυξάνει αφού </a:t>
            </a:r>
            <a:r>
              <a:rPr lang="el-GR" altLang="el-GR" sz="2800" dirty="0" smtClean="0">
                <a:solidFill>
                  <a:srgbClr val="000000"/>
                </a:solidFill>
              </a:rPr>
              <a:t>χρησιμοποιηθεί </a:t>
            </a:r>
            <a:r>
              <a:rPr lang="el-GR" altLang="el-GR" sz="2800" dirty="0">
                <a:solidFill>
                  <a:srgbClr val="000000"/>
                </a:solidFill>
              </a:rPr>
              <a:t>η </a:t>
            </a:r>
            <a:r>
              <a:rPr lang="el-GR" altLang="el-GR" sz="2800" dirty="0" smtClean="0">
                <a:solidFill>
                  <a:srgbClr val="000000"/>
                </a:solidFill>
              </a:rPr>
              <a:t>τιμή </a:t>
            </a:r>
            <a:r>
              <a:rPr lang="el-GR" altLang="el-GR" sz="2800" dirty="0">
                <a:solidFill>
                  <a:srgbClr val="000000"/>
                </a:solidFill>
              </a:rPr>
              <a:t>του.</a:t>
            </a:r>
            <a:endParaRPr lang="el-GR" altLang="el-GR" sz="2800" dirty="0">
              <a:solidFill>
                <a:srgbClr val="000000"/>
              </a:solidFill>
              <a:sym typeface="Wingdings" pitchFamily="2" charset="2"/>
            </a:endParaRPr>
          </a:p>
          <a:p>
            <a:pPr lvl="0" fontAlgn="base">
              <a:spcBef>
                <a:spcPts val="0"/>
              </a:spcBef>
              <a:buClr>
                <a:srgbClr val="3333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>
                <a:solidFill>
                  <a:srgbClr val="000000"/>
                </a:solidFill>
              </a:rPr>
              <a:t>Παράδειγμα</a:t>
            </a:r>
            <a:r>
              <a:rPr lang="el-GR" altLang="el-GR" sz="2800" dirty="0">
                <a:solidFill>
                  <a:srgbClr val="000000"/>
                </a:solidFill>
              </a:rPr>
              <a:t>: </a:t>
            </a:r>
            <a:r>
              <a:rPr lang="el-GR" altLang="el-GR" sz="2800" dirty="0" smtClean="0">
                <a:solidFill>
                  <a:srgbClr val="000000"/>
                </a:solidFill>
              </a:rPr>
              <a:t> Έτσι </a:t>
            </a:r>
            <a:r>
              <a:rPr lang="el-GR" altLang="el-GR" sz="2800" dirty="0">
                <a:solidFill>
                  <a:srgbClr val="000000"/>
                </a:solidFill>
              </a:rPr>
              <a:t>έστω ότι </a:t>
            </a:r>
            <a:r>
              <a:rPr lang="el-GR" altLang="el-GR" sz="2800" dirty="0" smtClean="0">
                <a:solidFill>
                  <a:srgbClr val="000000"/>
                </a:solidFill>
              </a:rPr>
              <a:t>το </a:t>
            </a:r>
            <a:r>
              <a:rPr lang="el-GR" altLang="el-GR" sz="2800" dirty="0">
                <a:solidFill>
                  <a:srgbClr val="000000"/>
                </a:solidFill>
              </a:rPr>
              <a:t>a ισούται </a:t>
            </a:r>
            <a:r>
              <a:rPr lang="el-GR" altLang="el-GR" sz="2800" dirty="0" smtClean="0">
                <a:solidFill>
                  <a:srgbClr val="000000"/>
                </a:solidFill>
              </a:rPr>
              <a:t>με 5,</a:t>
            </a:r>
            <a:endParaRPr lang="el-GR" altLang="el-GR" sz="2800" dirty="0">
              <a:solidFill>
                <a:srgbClr val="000000"/>
              </a:solidFill>
            </a:endParaRPr>
          </a:p>
          <a:p>
            <a:pPr marL="0" lvl="0" indent="0" fontAlgn="base">
              <a:spcBef>
                <a:spcPts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n-US" altLang="el-GR" sz="2400" dirty="0">
                <a:solidFill>
                  <a:srgbClr val="000000"/>
                </a:solidFill>
              </a:rPr>
              <a:t>		</a:t>
            </a:r>
            <a:r>
              <a:rPr lang="el-GR" altLang="el-GR" sz="2800" b="1" dirty="0">
                <a:solidFill>
                  <a:srgbClr val="1C1C1C"/>
                </a:solidFill>
              </a:rPr>
              <a:t>a = 5;</a:t>
            </a:r>
          </a:p>
          <a:p>
            <a:pPr marL="0" lvl="0" indent="0" fontAlgn="base">
              <a:spcBef>
                <a:spcPts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n-US" altLang="el-GR" sz="2400" dirty="0">
                <a:solidFill>
                  <a:srgbClr val="000000"/>
                </a:solidFill>
              </a:rPr>
              <a:t>	</a:t>
            </a:r>
            <a:r>
              <a:rPr lang="el-GR" altLang="el-GR" sz="2400" dirty="0">
                <a:solidFill>
                  <a:srgbClr val="000000"/>
                </a:solidFill>
              </a:rPr>
              <a:t>τότε η </a:t>
            </a:r>
            <a:r>
              <a:rPr lang="el-GR" altLang="el-GR" sz="2400" dirty="0" smtClean="0">
                <a:solidFill>
                  <a:srgbClr val="000000"/>
                </a:solidFill>
              </a:rPr>
              <a:t>παράσταση,</a:t>
            </a:r>
            <a:endParaRPr lang="el-GR" altLang="el-GR" sz="2400" dirty="0">
              <a:solidFill>
                <a:srgbClr val="000000"/>
              </a:solidFill>
            </a:endParaRPr>
          </a:p>
          <a:p>
            <a:pPr marL="0" lvl="0" indent="0" fontAlgn="base">
              <a:spcBef>
                <a:spcPts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n-US" altLang="el-GR" sz="2400" dirty="0">
                <a:solidFill>
                  <a:srgbClr val="000000"/>
                </a:solidFill>
              </a:rPr>
              <a:t>		</a:t>
            </a:r>
            <a:r>
              <a:rPr lang="el-GR" altLang="el-GR" sz="2800" b="1" dirty="0">
                <a:solidFill>
                  <a:srgbClr val="1C1C1C"/>
                </a:solidFill>
              </a:rPr>
              <a:t>b = a++;</a:t>
            </a:r>
          </a:p>
          <a:p>
            <a:pPr marL="0" lvl="0" indent="0" fontAlgn="base">
              <a:spcBef>
                <a:spcPts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n-US" altLang="el-GR" sz="2400" dirty="0">
                <a:solidFill>
                  <a:srgbClr val="000000"/>
                </a:solidFill>
              </a:rPr>
              <a:t>	</a:t>
            </a:r>
            <a:r>
              <a:rPr lang="el-GR" altLang="el-GR" sz="2400" dirty="0">
                <a:solidFill>
                  <a:srgbClr val="000000"/>
                </a:solidFill>
              </a:rPr>
              <a:t>δίνει στο b την </a:t>
            </a:r>
            <a:r>
              <a:rPr lang="el-GR" altLang="el-GR" sz="2400" dirty="0" smtClean="0">
                <a:solidFill>
                  <a:srgbClr val="000000"/>
                </a:solidFill>
              </a:rPr>
              <a:t>τιμή 5, </a:t>
            </a:r>
            <a:r>
              <a:rPr lang="el-GR" altLang="el-GR" sz="2400" dirty="0">
                <a:solidFill>
                  <a:srgbClr val="000000"/>
                </a:solidFill>
              </a:rPr>
              <a:t>ενώ η </a:t>
            </a:r>
            <a:r>
              <a:rPr lang="el-GR" altLang="el-GR" sz="2400" dirty="0" smtClean="0">
                <a:solidFill>
                  <a:srgbClr val="000000"/>
                </a:solidFill>
              </a:rPr>
              <a:t>παράσταση,</a:t>
            </a:r>
            <a:endParaRPr lang="el-GR" altLang="el-GR" sz="2400" dirty="0">
              <a:solidFill>
                <a:srgbClr val="000000"/>
              </a:solidFill>
            </a:endParaRPr>
          </a:p>
          <a:p>
            <a:pPr marL="0" lvl="0" indent="0" fontAlgn="base">
              <a:spcBef>
                <a:spcPts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n-US" altLang="el-GR" sz="2400" dirty="0">
                <a:solidFill>
                  <a:srgbClr val="000000"/>
                </a:solidFill>
              </a:rPr>
              <a:t>		</a:t>
            </a:r>
            <a:r>
              <a:rPr lang="el-GR" altLang="el-GR" sz="2800" b="1" dirty="0">
                <a:solidFill>
                  <a:srgbClr val="1C1C1C"/>
                </a:solidFill>
              </a:rPr>
              <a:t>b</a:t>
            </a:r>
            <a:r>
              <a:rPr lang="en-US" altLang="el-GR" sz="2800" b="1" dirty="0">
                <a:solidFill>
                  <a:srgbClr val="1C1C1C"/>
                </a:solidFill>
              </a:rPr>
              <a:t> </a:t>
            </a:r>
            <a:r>
              <a:rPr lang="el-GR" altLang="el-GR" sz="2800" b="1" dirty="0">
                <a:solidFill>
                  <a:srgbClr val="1C1C1C"/>
                </a:solidFill>
              </a:rPr>
              <a:t>=</a:t>
            </a:r>
            <a:r>
              <a:rPr lang="en-US" altLang="el-GR" sz="2800" b="1" dirty="0">
                <a:solidFill>
                  <a:srgbClr val="1C1C1C"/>
                </a:solidFill>
              </a:rPr>
              <a:t> </a:t>
            </a:r>
            <a:r>
              <a:rPr lang="el-GR" altLang="el-GR" sz="2800" b="1" dirty="0">
                <a:solidFill>
                  <a:srgbClr val="1C1C1C"/>
                </a:solidFill>
              </a:rPr>
              <a:t>++a;</a:t>
            </a:r>
          </a:p>
          <a:p>
            <a:pPr marL="0" lvl="0" indent="0" fontAlgn="base">
              <a:spcBef>
                <a:spcPts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n-US" altLang="el-GR" sz="2400" dirty="0">
                <a:solidFill>
                  <a:srgbClr val="000000"/>
                </a:solidFill>
              </a:rPr>
              <a:t>	</a:t>
            </a:r>
            <a:r>
              <a:rPr lang="el-GR" altLang="el-GR" sz="2400" dirty="0">
                <a:solidFill>
                  <a:srgbClr val="000000"/>
                </a:solidFill>
              </a:rPr>
              <a:t>την </a:t>
            </a:r>
            <a:r>
              <a:rPr lang="el-GR" altLang="el-GR" sz="2400" dirty="0" smtClean="0">
                <a:solidFill>
                  <a:srgbClr val="000000"/>
                </a:solidFill>
              </a:rPr>
              <a:t>τιμή </a:t>
            </a:r>
            <a:r>
              <a:rPr lang="el-GR" altLang="el-GR" sz="2400" dirty="0">
                <a:solidFill>
                  <a:srgbClr val="000000"/>
                </a:solidFill>
              </a:rPr>
              <a:t>6. Το a και στις δύο περιπτώσεις γίνεται 6. </a:t>
            </a: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Τελεστές στη </a:t>
            </a:r>
            <a:r>
              <a:rPr lang="en-US" sz="1400" smtClean="0">
                <a:solidFill>
                  <a:schemeClr val="tx1"/>
                </a:solidFill>
              </a:rPr>
              <a:t>Java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76086-9D7F-4AE2-BCB7-3ED68261646D}" type="slidenum">
              <a:rPr lang="el-GR" sz="1400" smtClean="0">
                <a:solidFill>
                  <a:schemeClr val="tx1"/>
                </a:solidFill>
              </a:rPr>
              <a:pPr/>
              <a:t>14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872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 smtClean="0"/>
              <a:t>Τελεστής </a:t>
            </a:r>
            <a:r>
              <a:rPr lang="el-GR" altLang="el-GR" b="1" dirty="0"/>
              <a:t>καταχώρισης</a:t>
            </a:r>
            <a:r>
              <a:rPr lang="en-US" altLang="el-GR" b="1" dirty="0"/>
              <a:t> </a:t>
            </a:r>
            <a:r>
              <a:rPr lang="el-GR" altLang="el-GR" b="1" dirty="0"/>
              <a:t>τιμής </a:t>
            </a:r>
            <a:endParaRPr lang="el-GR" b="1" dirty="0"/>
          </a:p>
        </p:txBody>
      </p:sp>
      <p:graphicFrame>
        <p:nvGraphicFramePr>
          <p:cNvPr id="5" name="Πίνακας 1" descr="Πίνακας: πρώτη γραμμή, τελεστής =, περιγραφή, τελεστής καταχώρησης τιμής.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42792387"/>
              </p:ext>
            </p:extLst>
          </p:nvPr>
        </p:nvGraphicFramePr>
        <p:xfrm>
          <a:off x="1259396" y="1844824"/>
          <a:ext cx="6553200" cy="974732"/>
        </p:xfrm>
        <a:graphic>
          <a:graphicData uri="http://schemas.openxmlformats.org/drawingml/2006/table">
            <a:tbl>
              <a:tblPr firstRow="1"/>
              <a:tblGrid>
                <a:gridCol w="2382838"/>
                <a:gridCol w="4170362"/>
              </a:tblGrid>
              <a:tr h="4706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Τελεστής</a:t>
                      </a:r>
                      <a:endParaRPr kumimoji="0" 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+mn-lt"/>
                      </a:endParaRPr>
                    </a:p>
                  </a:txBody>
                  <a:tcPr marT="45563" marB="45563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Περιγραφή</a:t>
                      </a:r>
                      <a:endParaRPr kumimoji="0" 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+mn-lt"/>
                      </a:endParaRPr>
                    </a:p>
                  </a:txBody>
                  <a:tcPr marT="45563" marB="4556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8407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=</a:t>
                      </a:r>
                      <a:endParaRPr kumimoji="0" lang="el-G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T="45563" marB="45563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Τελεστής καταχώρησης τιμής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563" marB="4556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Θέση περιεχομένου 1"/>
          <p:cNvSpPr txBox="1"/>
          <p:nvPr/>
        </p:nvSpPr>
        <p:spPr>
          <a:xfrm>
            <a:off x="1115616" y="3025851"/>
            <a:ext cx="6840760" cy="3459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l-GR" altLang="el-GR" sz="2800" dirty="0"/>
              <a:t>Ο τελεστής καταχώρισης τιμής σε μεταβλητή είναι ο =. Ο = αποδίδει την τιμή της έκφρασης στα δεξιά </a:t>
            </a:r>
            <a:r>
              <a:rPr lang="el-GR" altLang="el-GR" sz="2800" dirty="0" smtClean="0"/>
              <a:t>του, </a:t>
            </a:r>
            <a:r>
              <a:rPr lang="el-GR" altLang="el-GR" sz="2800" dirty="0"/>
              <a:t>στη μεταβλητή που βρίσκεται στα αριστερά του, όπως στην εντολή: </a:t>
            </a:r>
          </a:p>
          <a:p>
            <a:pPr lvl="1">
              <a:lnSpc>
                <a:spcPct val="80000"/>
              </a:lnSpc>
              <a:spcAft>
                <a:spcPts val="1200"/>
              </a:spcAft>
            </a:pPr>
            <a:r>
              <a:rPr lang="el-GR" altLang="el-GR" sz="2800" dirty="0"/>
              <a:t>	</a:t>
            </a:r>
            <a:r>
              <a:rPr lang="el-GR" altLang="el-GR" sz="2800" b="1" dirty="0">
                <a:solidFill>
                  <a:srgbClr val="C00000"/>
                </a:solidFill>
              </a:rPr>
              <a:t>x = y</a:t>
            </a:r>
            <a:r>
              <a:rPr lang="en-US" altLang="el-GR" sz="2800" b="1" dirty="0">
                <a:solidFill>
                  <a:srgbClr val="C00000"/>
                </a:solidFill>
              </a:rPr>
              <a:t> </a:t>
            </a:r>
            <a:r>
              <a:rPr lang="el-GR" altLang="el-GR" sz="2800" b="1" dirty="0">
                <a:solidFill>
                  <a:srgbClr val="C00000"/>
                </a:solidFill>
              </a:rPr>
              <a:t>+</a:t>
            </a:r>
            <a:r>
              <a:rPr lang="en-US" altLang="el-GR" sz="2800" b="1" dirty="0">
                <a:solidFill>
                  <a:srgbClr val="C00000"/>
                </a:solidFill>
              </a:rPr>
              <a:t> </a:t>
            </a:r>
            <a:r>
              <a:rPr lang="el-GR" altLang="el-GR" sz="2800" b="1" dirty="0">
                <a:solidFill>
                  <a:srgbClr val="C00000"/>
                </a:solidFill>
              </a:rPr>
              <a:t>10</a:t>
            </a:r>
            <a:r>
              <a:rPr lang="el-GR" altLang="el-GR" sz="2800" b="1" dirty="0" smtClean="0">
                <a:solidFill>
                  <a:srgbClr val="C00000"/>
                </a:solidFill>
              </a:rPr>
              <a:t>;</a:t>
            </a:r>
            <a:endParaRPr lang="el-GR" altLang="el-GR" sz="2800" dirty="0">
              <a:solidFill>
                <a:srgbClr val="C00000"/>
              </a:solidFill>
            </a:endParaRPr>
          </a:p>
          <a:p>
            <a:pPr>
              <a:lnSpc>
                <a:spcPct val="90000"/>
              </a:lnSpc>
            </a:pPr>
            <a:r>
              <a:rPr lang="el-GR" altLang="el-GR" sz="2800" dirty="0" smtClean="0"/>
              <a:t>όπου </a:t>
            </a:r>
            <a:r>
              <a:rPr lang="el-GR" altLang="el-GR" sz="2800" dirty="0"/>
              <a:t>θα  υπολογιστεί η έκφραση </a:t>
            </a:r>
            <a:r>
              <a:rPr lang="el-GR" altLang="el-GR" sz="2800" dirty="0" smtClean="0"/>
              <a:t>y + 10, </a:t>
            </a:r>
            <a:r>
              <a:rPr lang="el-GR" altLang="el-GR" sz="2800" dirty="0"/>
              <a:t>και στη συνέχεια θα καταχωρηθεί η τιμή αυτή στη μεταβλητή x. </a:t>
            </a:r>
          </a:p>
        </p:txBody>
      </p:sp>
      <p:sp>
        <p:nvSpPr>
          <p:cNvPr id="3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Τελεστές στη </a:t>
            </a:r>
            <a:r>
              <a:rPr lang="en-US" sz="1400" smtClean="0">
                <a:solidFill>
                  <a:schemeClr val="tx1"/>
                </a:solidFill>
              </a:rPr>
              <a:t>Java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76086-9D7F-4AE2-BCB7-3ED68261646D}" type="slidenum">
              <a:rPr lang="el-GR" sz="1400" smtClean="0">
                <a:solidFill>
                  <a:schemeClr val="tx1"/>
                </a:solidFill>
              </a:rPr>
              <a:pPr/>
              <a:t>15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7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64606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tabLst>
                <a:tab pos="3762375" algn="l"/>
              </a:tabLst>
            </a:pPr>
            <a:r>
              <a:rPr lang="el-GR" altLang="el-GR" b="1" dirty="0" smtClean="0"/>
              <a:t>Άλλοι τελεστές </a:t>
            </a:r>
            <a:r>
              <a:rPr lang="el-GR" altLang="el-GR" b="1" dirty="0"/>
              <a:t>καταχώρισης</a:t>
            </a:r>
            <a:r>
              <a:rPr lang="en-US" altLang="el-GR" b="1" dirty="0"/>
              <a:t> </a:t>
            </a:r>
            <a:r>
              <a:rPr lang="el-GR" altLang="el-GR" b="1" dirty="0" smtClean="0"/>
              <a:t>τιμής (1 από 2) </a:t>
            </a:r>
            <a:endParaRPr lang="el-GR" dirty="0"/>
          </a:p>
        </p:txBody>
      </p:sp>
      <p:graphicFrame>
        <p:nvGraphicFramePr>
          <p:cNvPr id="5" name="Πίνακας 1" descr="Πίνακας: Πρώτη γραμμή, τελεστής + =, περιγραφή, τελεστής πρόσθεσης και αντιστοίχησης.&#10;Δεύτερη γραμμή, τελεστής- =, περιγραφή,τελεστής αφαίρεσης και αντιστοίχησης.&#10;Τρίτη γραμμή, τελεστής * = , περιγραφή, τελεστής πολλαπλασιασμού και αντιστοίχησης.&#10;Τέταρτη γραμμή, τελεστής / = , περιγραφή, τελεστής διαίρεσης και αντιστοίχησης.&#10;Πέμπτη γραμμή, τελεστής % = , περιγραφή, τελεστής υπολοίπου και αντιστοίχησης.&#10;&#10;&#10;&#10;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71813178"/>
              </p:ext>
            </p:extLst>
          </p:nvPr>
        </p:nvGraphicFramePr>
        <p:xfrm>
          <a:off x="611560" y="2276872"/>
          <a:ext cx="7920880" cy="2804160"/>
        </p:xfrm>
        <a:graphic>
          <a:graphicData uri="http://schemas.openxmlformats.org/drawingml/2006/table">
            <a:tbl>
              <a:tblPr firstRow="1"/>
              <a:tblGrid>
                <a:gridCol w="1872208"/>
                <a:gridCol w="6048672"/>
              </a:tblGrid>
              <a:tr h="3741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Τελεστής</a:t>
                      </a:r>
                      <a:endParaRPr kumimoji="0" 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Περιγραφή</a:t>
                      </a:r>
                      <a:endParaRPr kumimoji="0" 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+=</a:t>
                      </a: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Τελεστής πρόσθεσης και αντιστοίχησης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83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-=</a:t>
                      </a:r>
                      <a:endParaRPr kumimoji="0" lang="el-G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Τελεστής αφαίρεσης και αντιστοίχησης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*=</a:t>
                      </a: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Τελεστής πολλαπλασιασμού και αντιστοίχησης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034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/=</a:t>
                      </a: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Τελεστής διαίρεσης και αντιστοίχησης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73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%=</a:t>
                      </a:r>
                      <a:endParaRPr kumimoji="0" lang="el-G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Τελεστής υπολοίπου και αντιστοίχησης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Τελεστές στη </a:t>
            </a:r>
            <a:r>
              <a:rPr lang="en-US" sz="1400" smtClean="0">
                <a:solidFill>
                  <a:schemeClr val="tx1"/>
                </a:solidFill>
              </a:rPr>
              <a:t>Java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76086-9D7F-4AE2-BCB7-3ED68261646D}" type="slidenum">
              <a:rPr lang="el-GR" sz="1400" smtClean="0">
                <a:solidFill>
                  <a:schemeClr val="tx1"/>
                </a:solidFill>
              </a:rPr>
              <a:pPr/>
              <a:t>16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50787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 bwMode="gray"/>
        <p:txBody>
          <a:bodyPr>
            <a:noAutofit/>
          </a:bodyPr>
          <a:lstStyle/>
          <a:p>
            <a:r>
              <a:rPr lang="el-GR" altLang="el-GR" b="1" dirty="0" smtClean="0"/>
              <a:t>Άλλοι </a:t>
            </a:r>
            <a:r>
              <a:rPr lang="el-GR" altLang="el-GR" b="1" dirty="0"/>
              <a:t>τελεστές καταχώρισης</a:t>
            </a:r>
            <a:r>
              <a:rPr lang="en-US" altLang="el-GR" b="1" dirty="0"/>
              <a:t> </a:t>
            </a:r>
            <a:r>
              <a:rPr lang="el-GR" altLang="el-GR" b="1" dirty="0"/>
              <a:t>τιμής </a:t>
            </a:r>
            <a:r>
              <a:rPr lang="el-GR" altLang="el-GR" b="1" dirty="0" smtClean="0"/>
              <a:t>(2 από 2)</a:t>
            </a:r>
            <a:endParaRPr lang="el-GR" dirty="0"/>
          </a:p>
        </p:txBody>
      </p:sp>
      <p:graphicFrame>
        <p:nvGraphicFramePr>
          <p:cNvPr id="5" name="Πίνακας 1" descr="Πίνακας: Πρώτη γραμμή, το a += b, ισοδυναμεί με το a = a + b.&#10;Δεύτερη γραμμή, το a -= b, ισοδυναμεί με το a = a -b.&#10;Τρίτη γραμμή, το a *= b, ισοδυναμεί με το a = a * b.&#10;Τέταρτη γραμμή, το a /= b, ισοδυναμεί με το a = a / b.&#10;Πέμπτη γραμμή, το a %= b, ισοδυναμεί με το a = a % b.&#10;&#10;&#10;&#10;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40372940"/>
              </p:ext>
            </p:extLst>
          </p:nvPr>
        </p:nvGraphicFramePr>
        <p:xfrm>
          <a:off x="611560" y="2276872"/>
          <a:ext cx="7920880" cy="3243924"/>
        </p:xfrm>
        <a:graphic>
          <a:graphicData uri="http://schemas.openxmlformats.org/drawingml/2006/table">
            <a:tbl>
              <a:tblPr firstRow="1"/>
              <a:tblGrid>
                <a:gridCol w="2041463"/>
                <a:gridCol w="3008804"/>
                <a:gridCol w="2870613"/>
              </a:tblGrid>
              <a:tr h="94705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+mn-lt"/>
                        </a:rPr>
                        <a:t>Χρήση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+mn-lt"/>
                        </a:rPr>
                        <a:t>τελεστή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7" marB="468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+mn-lt"/>
                          <a:sym typeface="Symbol"/>
                        </a:rPr>
                        <a:t>=</a:t>
                      </a:r>
                      <a:endParaRPr kumimoji="0" lang="el-G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7" marB="468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+mn-lt"/>
                        </a:rPr>
                        <a:t>Ισοδύναμη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+mn-lt"/>
                        </a:rPr>
                        <a:t>παράσταση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7" marB="468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846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Το</a:t>
                      </a:r>
                      <a:r>
                        <a:rPr kumimoji="0" lang="en-US" sz="24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a += b</a:t>
                      </a:r>
                      <a:r>
                        <a:rPr kumimoji="0" lang="en-US" sz="24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;</a:t>
                      </a:r>
                      <a:endParaRPr kumimoji="0" lang="en-US" sz="2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7" marB="468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ισοδυναμεί με το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7" marB="468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a = a + b</a:t>
                      </a:r>
                      <a:r>
                        <a:rPr kumimoji="0" lang="en-US" sz="24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;</a:t>
                      </a:r>
                      <a:endParaRPr kumimoji="0" lang="en-US" sz="2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7" marB="468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6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Το</a:t>
                      </a:r>
                      <a:r>
                        <a:rPr kumimoji="0" lang="en-US" sz="24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a -= b</a:t>
                      </a:r>
                      <a:r>
                        <a:rPr kumimoji="0" lang="en-US" sz="24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;</a:t>
                      </a:r>
                      <a:endParaRPr kumimoji="0" lang="en-US" sz="2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7" marB="468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ισοδυναμεί με το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7" marB="468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a = a - b</a:t>
                      </a:r>
                      <a:r>
                        <a:rPr kumimoji="0" lang="en-US" sz="24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;</a:t>
                      </a:r>
                      <a:endParaRPr kumimoji="0" lang="en-US" sz="2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7" marB="468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24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Το</a:t>
                      </a:r>
                      <a:r>
                        <a:rPr kumimoji="0" lang="en-US" sz="24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a *= b</a:t>
                      </a:r>
                      <a:r>
                        <a:rPr kumimoji="0" lang="en-US" sz="24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;</a:t>
                      </a:r>
                      <a:endParaRPr kumimoji="0" lang="en-US" sz="2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7" marB="468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ισοδυναμεί µε το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7" marB="468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a = a * b</a:t>
                      </a:r>
                      <a:r>
                        <a:rPr kumimoji="0" lang="en-US" sz="24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;</a:t>
                      </a:r>
                      <a:endParaRPr kumimoji="0" lang="en-US" sz="2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7" marB="468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482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Το</a:t>
                      </a:r>
                      <a:r>
                        <a:rPr kumimoji="0" lang="en-US" sz="24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a /= b</a:t>
                      </a:r>
                      <a:r>
                        <a:rPr kumimoji="0" lang="en-US" sz="24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;</a:t>
                      </a:r>
                      <a:endParaRPr kumimoji="0" lang="en-US" sz="2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7" marB="468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ισοδυναμεί µε το</a:t>
                      </a:r>
                      <a:endParaRPr kumimoji="0" 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7" marB="468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a = a / b</a:t>
                      </a:r>
                      <a:r>
                        <a:rPr kumimoji="0" lang="en-US" sz="24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;</a:t>
                      </a:r>
                      <a:endParaRPr kumimoji="0" lang="en-US" sz="2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7" marB="468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840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Το</a:t>
                      </a:r>
                      <a:r>
                        <a:rPr kumimoji="0" lang="en-US" sz="24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a %= b</a:t>
                      </a:r>
                      <a:r>
                        <a:rPr kumimoji="0" lang="en-US" sz="24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;</a:t>
                      </a:r>
                      <a:endParaRPr kumimoji="0" lang="en-US" sz="2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7" marB="468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ισοδυναμεί µε το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7" marB="468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a = a % b</a:t>
                      </a:r>
                      <a:r>
                        <a:rPr kumimoji="0" lang="en-US" sz="24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;</a:t>
                      </a:r>
                      <a:endParaRPr kumimoji="0" lang="en-US" sz="2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7" marB="468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Τελεστές στη </a:t>
            </a:r>
            <a:r>
              <a:rPr lang="en-US" sz="1400" smtClean="0">
                <a:solidFill>
                  <a:schemeClr val="tx1"/>
                </a:solidFill>
              </a:rPr>
              <a:t>Java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76086-9D7F-4AE2-BCB7-3ED68261646D}" type="slidenum">
              <a:rPr lang="el-GR" sz="1400" smtClean="0">
                <a:solidFill>
                  <a:schemeClr val="tx1"/>
                </a:solidFill>
              </a:rPr>
              <a:pPr/>
              <a:t>17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664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 smtClean="0"/>
              <a:t>Άλλοι </a:t>
            </a:r>
            <a:r>
              <a:rPr lang="el-GR" altLang="el-GR" b="1" dirty="0"/>
              <a:t>τελεστές </a:t>
            </a:r>
            <a:r>
              <a:rPr lang="el-GR" altLang="el-GR" b="1" dirty="0" smtClean="0"/>
              <a:t>απόδοσης τιμής</a:t>
            </a:r>
            <a:endParaRPr lang="el-GR" dirty="0"/>
          </a:p>
        </p:txBody>
      </p:sp>
      <p:sp>
        <p:nvSpPr>
          <p:cNvPr id="5" name="Θέση περιεχομένου 1"/>
          <p:cNvSpPr txBox="1"/>
          <p:nvPr/>
        </p:nvSpPr>
        <p:spPr>
          <a:xfrm>
            <a:off x="683568" y="1916832"/>
            <a:ext cx="770485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120000"/>
              <a:buFont typeface="Wingdings" pitchFamily="2" charset="2"/>
              <a:buChar char="§"/>
            </a:pPr>
            <a:r>
              <a:rPr lang="el-GR" altLang="el-GR" sz="3200" kern="0" dirty="0">
                <a:solidFill>
                  <a:srgbClr val="000000"/>
                </a:solidFill>
              </a:rPr>
              <a:t>Αντίστοιχη σημασία έχουν και οι </a:t>
            </a:r>
            <a:r>
              <a:rPr lang="el-GR" altLang="el-GR" sz="3200" kern="0" dirty="0" smtClean="0">
                <a:solidFill>
                  <a:srgbClr val="000000"/>
                </a:solidFill>
              </a:rPr>
              <a:t>παρακάτω τελεστές, </a:t>
            </a:r>
            <a:r>
              <a:rPr lang="el-GR" altLang="el-GR" sz="3200" dirty="0"/>
              <a:t>που είναι τελεστές πράξεων με </a:t>
            </a:r>
            <a:r>
              <a:rPr lang="en-US" altLang="el-GR" sz="3200" dirty="0" smtClean="0"/>
              <a:t>bits</a:t>
            </a:r>
            <a:r>
              <a:rPr lang="el-GR" altLang="el-GR" sz="3200" dirty="0" smtClean="0"/>
              <a:t>, </a:t>
            </a:r>
            <a:r>
              <a:rPr lang="el-GR" altLang="el-GR" sz="3200" dirty="0"/>
              <a:t>και ταυτόχρονη ανάθεση </a:t>
            </a:r>
            <a:r>
              <a:rPr lang="el-GR" altLang="el-GR" sz="3200" dirty="0" smtClean="0"/>
              <a:t>τιμής.</a:t>
            </a:r>
            <a:endParaRPr lang="el-GR" altLang="el-GR" sz="3200" dirty="0"/>
          </a:p>
        </p:txBody>
      </p:sp>
      <p:pic>
        <p:nvPicPr>
          <p:cNvPr id="7" name="Εικόνα 1" descr="Εικόνα με τους τελεστές. Πρώτος τελεστής, &amp; ίσον.&#10;Δεύτερος τελεστής, κατακόρυφη γραμμή =.&#10;Τρίτος, σύμβολο ύψωσης σε δύναμη =.&#10;Τέταρτος, διπλό σύμβολο του μικρότερου =. &#10;Πέμπτος, διπλό σύμβολο του μικρότερου =.&#10;Έκτος, τριπλό σύμβολο του μεγαλύτερου =. 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281007"/>
            <a:ext cx="7704856" cy="749808"/>
          </a:xfrm>
          <a:prstGeom prst="rect">
            <a:avLst/>
          </a:prstGeom>
        </p:spPr>
      </p:pic>
      <p:sp>
        <p:nvSpPr>
          <p:cNvPr id="3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Τελεστές στη </a:t>
            </a:r>
            <a:r>
              <a:rPr lang="en-US" sz="1400" smtClean="0">
                <a:solidFill>
                  <a:schemeClr val="tx1"/>
                </a:solidFill>
              </a:rPr>
              <a:t>Java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76086-9D7F-4AE2-BCB7-3ED68261646D}" type="slidenum">
              <a:rPr lang="el-GR" sz="1400" smtClean="0">
                <a:solidFill>
                  <a:schemeClr val="tx1"/>
                </a:solidFill>
              </a:rPr>
              <a:pPr/>
              <a:t>18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8" name="Εικόνα 2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0195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Τέλος </a:t>
            </a:r>
            <a:r>
              <a:rPr lang="el-GR" b="1" dirty="0" smtClean="0"/>
              <a:t>τρίτης</a:t>
            </a:r>
            <a:r>
              <a:rPr lang="fi-FI" b="1" dirty="0" smtClean="0"/>
              <a:t> </a:t>
            </a:r>
            <a:r>
              <a:rPr lang="el-GR" b="1" dirty="0"/>
              <a:t>ε</a:t>
            </a:r>
            <a:r>
              <a:rPr lang="el-GR" b="1" dirty="0" smtClean="0"/>
              <a:t>νότητας</a:t>
            </a:r>
            <a:endParaRPr lang="el-GR" b="1" dirty="0"/>
          </a:p>
        </p:txBody>
      </p:sp>
      <p:pic>
        <p:nvPicPr>
          <p:cNvPr id="6" name="Εικόνα 1" descr="Λογότυπο για Άδειες χρήσης Creative Commons B Y, NC, ND." title="Λογότυπο Creative Commons.">
            <a:hlinkClick r:id="rId3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Εικόνα 2" descr="Λογότυπο Επιχειρησιακού Προγράμματος Εκπαίδευση και Δια βίου Μάθηση. " title="Λογότυπο Χρηματοδότησης.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64723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Άδειες χρήσης </a:t>
            </a:r>
            <a:endParaRPr lang="el-GR" dirty="0" smtClean="0"/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l-GR" sz="2800" dirty="0" smtClean="0"/>
              <a:t>Το παρόν εκπαιδευτικό υλικό υπόκειται στην παρακάτω άδεια χρήσ</a:t>
            </a:r>
            <a:r>
              <a:rPr lang="el-GR" sz="2800" dirty="0"/>
              <a:t>η</a:t>
            </a:r>
            <a:r>
              <a:rPr lang="el-GR" sz="2800" dirty="0" smtClean="0"/>
              <a:t>ς </a:t>
            </a:r>
            <a:r>
              <a:rPr lang="en-US" sz="2800" dirty="0" smtClean="0"/>
              <a:t>Creative Commons</a:t>
            </a:r>
            <a:r>
              <a:rPr lang="el-GR" sz="2800" dirty="0" smtClean="0"/>
              <a:t> (</a:t>
            </a:r>
            <a:r>
              <a:rPr lang="en-US" sz="2800" dirty="0" smtClean="0"/>
              <a:t>C C)</a:t>
            </a:r>
            <a:r>
              <a:rPr lang="el-GR" sz="2800" dirty="0" smtClean="0"/>
              <a:t>: </a:t>
            </a:r>
            <a:r>
              <a:rPr lang="el-GR" sz="2400" b="1" dirty="0" smtClean="0"/>
              <a:t>Αναφορά δημιουργού</a:t>
            </a:r>
            <a:r>
              <a:rPr lang="en-US" sz="2400" b="1" dirty="0" smtClean="0"/>
              <a:t> (B</a:t>
            </a:r>
            <a:r>
              <a:rPr lang="el-GR" sz="2400" b="1" dirty="0" smtClean="0"/>
              <a:t> </a:t>
            </a:r>
            <a:r>
              <a:rPr lang="en-US" sz="2400" b="1" dirty="0" smtClean="0"/>
              <a:t>Y)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εμπορική χρήση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C)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τροποποίηση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D)</a:t>
            </a:r>
            <a:r>
              <a:rPr lang="el-GR" sz="2400" dirty="0"/>
              <a:t>,</a:t>
            </a:r>
            <a:r>
              <a:rPr lang="en-US" sz="2400" dirty="0" smtClean="0"/>
              <a:t> </a:t>
            </a:r>
            <a:r>
              <a:rPr lang="el-GR" sz="2400" b="1" dirty="0" smtClean="0"/>
              <a:t>3.0</a:t>
            </a:r>
            <a:r>
              <a:rPr lang="en-US" sz="2400" b="1" dirty="0" smtClean="0"/>
              <a:t>,</a:t>
            </a:r>
            <a:r>
              <a:rPr lang="el-GR" sz="2400" b="1" dirty="0" smtClean="0"/>
              <a:t> Μη εισαγόμενο</a:t>
            </a:r>
            <a:r>
              <a:rPr lang="en-US" sz="2400" b="1" dirty="0" smtClean="0"/>
              <a:t>.</a:t>
            </a:r>
            <a:r>
              <a:rPr lang="en-US" sz="2400" dirty="0" smtClean="0"/>
              <a:t> </a:t>
            </a:r>
            <a:endParaRPr lang="el-GR" sz="2400" dirty="0" smtClean="0"/>
          </a:p>
          <a:p>
            <a:pPr eaLnBrk="1" hangingPunct="1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5" name="Εικόνα 1" descr="  Λογότυπο για Άδειες χρήσης Creative Commons, B Y, NC, ND. " title="Λογότυπο Άδειας Χρήσης. ">
            <a:hlinkClick r:id="rId3" tooltip="Μετάβαση στην Άδεια Χρήσης 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79838" y="5516563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7756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Χρηματοδότηση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l-GR" sz="2400" dirty="0" smtClean="0"/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400" dirty="0" smtClean="0"/>
              <a:t>.</a:t>
            </a:r>
            <a:r>
              <a:rPr lang="el-GR" sz="2400" dirty="0" smtClean="0"/>
              <a:t> </a:t>
            </a:r>
          </a:p>
          <a:p>
            <a:pPr eaLnBrk="1" hangingPunct="1"/>
            <a:r>
              <a:rPr lang="el-GR" sz="2400" dirty="0" smtClean="0"/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400" dirty="0" smtClean="0"/>
              <a:t>. </a:t>
            </a:r>
            <a:endParaRPr lang="el-GR" sz="2400" dirty="0" smtClean="0"/>
          </a:p>
        </p:txBody>
      </p:sp>
      <p:pic>
        <p:nvPicPr>
          <p:cNvPr id="6" name="Εικόνα 1" descr=" Λογότυπο Επιχειρησιακού Προγράμματος Εκπαίδευση και Δια βίου Μάθηση.   " title="Λογότυπο Χρηματοδότησης.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37199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smtClean="0"/>
              <a:t>Σκοποί ενότητας </a:t>
            </a:r>
          </a:p>
        </p:txBody>
      </p:sp>
      <p:sp>
        <p:nvSpPr>
          <p:cNvPr id="5122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spcBef>
                <a:spcPts val="0"/>
              </a:spcBef>
              <a:spcAft>
                <a:spcPts val="1800"/>
              </a:spcAft>
              <a:buNone/>
            </a:pPr>
            <a:r>
              <a:rPr lang="el-GR" dirty="0" smtClean="0"/>
              <a:t>Ο αναγνώστης να μπορεί να</a:t>
            </a:r>
            <a:r>
              <a:rPr lang="en-US" dirty="0" smtClean="0"/>
              <a:t> </a:t>
            </a:r>
            <a:r>
              <a:rPr lang="el-GR" dirty="0" smtClean="0"/>
              <a:t>γνωρίζει και διαχειρίζεται, όλους τους τελεστές που διαθέτει η </a:t>
            </a:r>
            <a:r>
              <a:rPr lang="en-US" dirty="0" smtClean="0"/>
              <a:t>java.</a:t>
            </a:r>
            <a:endParaRPr lang="el-GR" dirty="0" smtClean="0"/>
          </a:p>
          <a:p>
            <a:pPr marL="0" indent="0" eaLnBrk="1" hangingPunct="1">
              <a:buNone/>
            </a:pPr>
            <a:endParaRPr lang="el-GR" dirty="0" smtClean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prstClr val="black"/>
                </a:solidFill>
              </a:rPr>
              <a:t>Τελεστές στη </a:t>
            </a:r>
            <a:r>
              <a:rPr lang="en-US" sz="1400" smtClean="0">
                <a:solidFill>
                  <a:prstClr val="black"/>
                </a:solidFill>
              </a:rPr>
              <a:t>Java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407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Περιεχόμενα ενότητας</a:t>
            </a:r>
          </a:p>
        </p:txBody>
      </p:sp>
      <p:sp>
        <p:nvSpPr>
          <p:cNvPr id="4" name="Θέση περιεχομένου 1">
            <a:hlinkClick r:id="rId5" action="ppaction://hlinksldjump" tooltip="Μετάβαση στη Διαφάνεια 6"/>
          </p:cNvPr>
          <p:cNvSpPr/>
          <p:nvPr/>
        </p:nvSpPr>
        <p:spPr>
          <a:xfrm>
            <a:off x="809255" y="1906645"/>
            <a:ext cx="7507161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i="1" dirty="0">
                <a:solidFill>
                  <a:srgbClr val="0070C0"/>
                </a:solidFill>
              </a:rPr>
              <a:t>1)  </a:t>
            </a:r>
            <a:r>
              <a:rPr lang="el-GR" sz="2800" i="1" dirty="0" smtClean="0">
                <a:solidFill>
                  <a:srgbClr val="0070C0"/>
                </a:solidFill>
              </a:rPr>
              <a:t>Αριθμητικοί, συσχετιστικοί και λογικοί τελεστές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14" name="Θέση περιεχομένου 2">
            <a:hlinkClick r:id="rId6" action="ppaction://hlinksldjump" tooltip="Μετάβαση στη Διαφάνεια 11"/>
          </p:cNvPr>
          <p:cNvSpPr/>
          <p:nvPr>
            <p:custDataLst>
              <p:tags r:id="rId2"/>
            </p:custDataLst>
          </p:nvPr>
        </p:nvSpPr>
        <p:spPr>
          <a:xfrm>
            <a:off x="809258" y="2685952"/>
            <a:ext cx="7507158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i="1" dirty="0">
                <a:solidFill>
                  <a:srgbClr val="0070C0"/>
                </a:solidFill>
              </a:rPr>
              <a:t>2</a:t>
            </a:r>
            <a:r>
              <a:rPr lang="el-GR" sz="2800" i="1" dirty="0" smtClean="0">
                <a:solidFill>
                  <a:srgbClr val="0070C0"/>
                </a:solidFill>
              </a:rPr>
              <a:t>)  Τελεστές πράξεων με </a:t>
            </a:r>
            <a:r>
              <a:rPr lang="en-US" sz="2800" i="1" dirty="0" smtClean="0">
                <a:solidFill>
                  <a:srgbClr val="0070C0"/>
                </a:solidFill>
              </a:rPr>
              <a:t>bit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16" name="Θέση περιεχομένου 3">
            <a:hlinkClick r:id="rId7" action="ppaction://hlinksldjump" tooltip="Μετάβαση στη Διαφάνεια 13"/>
          </p:cNvPr>
          <p:cNvSpPr/>
          <p:nvPr>
            <p:custDataLst>
              <p:tags r:id="rId3"/>
            </p:custDataLst>
          </p:nvPr>
        </p:nvSpPr>
        <p:spPr>
          <a:xfrm>
            <a:off x="809254" y="3501008"/>
            <a:ext cx="7507162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i="1" dirty="0">
                <a:solidFill>
                  <a:srgbClr val="0070C0"/>
                </a:solidFill>
              </a:rPr>
              <a:t>3</a:t>
            </a:r>
            <a:r>
              <a:rPr lang="el-GR" sz="2800" i="1" dirty="0" smtClean="0">
                <a:solidFill>
                  <a:srgbClr val="0070C0"/>
                </a:solidFill>
              </a:rPr>
              <a:t>)  Τελεστές αύξησης και μείωσης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5" name="Θέση περιεχομένου 4">
            <a:hlinkClick r:id="rId8" action="ppaction://hlinksldjump" tooltip="Μετάβαση στη Διαφάνεια 16"/>
          </p:cNvPr>
          <p:cNvSpPr/>
          <p:nvPr/>
        </p:nvSpPr>
        <p:spPr>
          <a:xfrm>
            <a:off x="809262" y="4293096"/>
            <a:ext cx="7507154" cy="4652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i="1" dirty="0">
                <a:solidFill>
                  <a:srgbClr val="0070C0"/>
                </a:solidFill>
              </a:rPr>
              <a:t>4</a:t>
            </a:r>
            <a:r>
              <a:rPr lang="el-GR" sz="2800" i="1" dirty="0" smtClean="0">
                <a:solidFill>
                  <a:srgbClr val="0070C0"/>
                </a:solidFill>
              </a:rPr>
              <a:t>) Άλλοι τελεστές</a:t>
            </a:r>
            <a:endParaRPr lang="en-US" sz="2800" i="1" dirty="0">
              <a:solidFill>
                <a:srgbClr val="0070C0"/>
              </a:solidFill>
            </a:endParaRPr>
          </a:p>
        </p:txBody>
      </p:sp>
      <p:sp>
        <p:nvSpPr>
          <p:cNvPr id="13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prstClr val="black"/>
                </a:solidFill>
              </a:rPr>
              <a:t>Τελεστές στη </a:t>
            </a:r>
            <a:r>
              <a:rPr lang="en-US" sz="1400" smtClean="0">
                <a:solidFill>
                  <a:prstClr val="black"/>
                </a:solidFill>
              </a:rPr>
              <a:t>Java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6798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Τελεστές </a:t>
            </a:r>
            <a:r>
              <a:rPr lang="el-GR" altLang="el-GR" b="1" dirty="0" smtClean="0"/>
              <a:t>(</a:t>
            </a:r>
            <a:r>
              <a:rPr lang="en-US" altLang="el-GR" b="1" dirty="0"/>
              <a:t>O</a:t>
            </a:r>
            <a:r>
              <a:rPr lang="en-US" altLang="el-GR" b="1" dirty="0" smtClean="0"/>
              <a:t>perators</a:t>
            </a:r>
            <a:r>
              <a:rPr lang="el-GR" altLang="el-GR" b="1" dirty="0" smtClean="0"/>
              <a:t>) 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395536" y="1556792"/>
            <a:ext cx="8352928" cy="4608512"/>
          </a:xfrm>
        </p:spPr>
        <p:txBody>
          <a:bodyPr>
            <a:normAutofit fontScale="77500" lnSpcReduction="20000"/>
          </a:bodyPr>
          <a:lstStyle/>
          <a:p>
            <a:pPr lvl="0" fontAlgn="base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3333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3100" kern="0" dirty="0">
                <a:solidFill>
                  <a:srgbClr val="000000"/>
                </a:solidFill>
              </a:rPr>
              <a:t>Οι τελεστές είναι </a:t>
            </a:r>
            <a:r>
              <a:rPr lang="el-GR" altLang="el-GR" sz="3100" kern="0" dirty="0" smtClean="0">
                <a:solidFill>
                  <a:srgbClr val="000000"/>
                </a:solidFill>
              </a:rPr>
              <a:t>σύμβολα, </a:t>
            </a:r>
            <a:r>
              <a:rPr lang="el-GR" altLang="el-GR" sz="3100" kern="0" dirty="0">
                <a:solidFill>
                  <a:srgbClr val="000000"/>
                </a:solidFill>
              </a:rPr>
              <a:t>τα οποία συμβολίζουν την τέλεση μιας λειτουργίας σε ένα, </a:t>
            </a:r>
            <a:r>
              <a:rPr lang="el-GR" altLang="el-GR" sz="3100" kern="0" dirty="0" smtClean="0">
                <a:solidFill>
                  <a:srgbClr val="000000"/>
                </a:solidFill>
              </a:rPr>
              <a:t>δύο, </a:t>
            </a:r>
            <a:r>
              <a:rPr lang="el-GR" altLang="el-GR" sz="3100" kern="0" dirty="0">
                <a:solidFill>
                  <a:srgbClr val="000000"/>
                </a:solidFill>
              </a:rPr>
              <a:t>ή και τρεις </a:t>
            </a:r>
            <a:r>
              <a:rPr lang="el-GR" altLang="el-GR" sz="3100" kern="0" dirty="0" err="1" smtClean="0">
                <a:solidFill>
                  <a:srgbClr val="000000"/>
                </a:solidFill>
              </a:rPr>
              <a:t>τελεστέους</a:t>
            </a:r>
            <a:r>
              <a:rPr lang="el-GR" altLang="el-GR" sz="3100" kern="0" dirty="0" smtClean="0">
                <a:solidFill>
                  <a:srgbClr val="000000"/>
                </a:solidFill>
              </a:rPr>
              <a:t> (</a:t>
            </a:r>
            <a:r>
              <a:rPr lang="en-US" altLang="el-GR" sz="3100" kern="0" dirty="0" smtClean="0">
                <a:solidFill>
                  <a:srgbClr val="000000"/>
                </a:solidFill>
              </a:rPr>
              <a:t>operators</a:t>
            </a:r>
            <a:r>
              <a:rPr lang="el-GR" altLang="el-GR" sz="3100" kern="0" dirty="0" smtClean="0">
                <a:solidFill>
                  <a:srgbClr val="000000"/>
                </a:solidFill>
              </a:rPr>
              <a:t>).</a:t>
            </a:r>
            <a:endParaRPr lang="el-GR" altLang="el-GR" sz="3100" kern="0" dirty="0">
              <a:solidFill>
                <a:srgbClr val="000000"/>
              </a:solidFill>
            </a:endParaRPr>
          </a:p>
          <a:p>
            <a:pPr lvl="0" fontAlgn="base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rgbClr val="3333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3100" kern="0" dirty="0">
                <a:solidFill>
                  <a:srgbClr val="000000"/>
                </a:solidFill>
              </a:rPr>
              <a:t>Υπάρχουν τρία είδη </a:t>
            </a:r>
            <a:r>
              <a:rPr lang="el-GR" altLang="el-GR" sz="3100" kern="0" dirty="0" smtClean="0">
                <a:solidFill>
                  <a:srgbClr val="000000"/>
                </a:solidFill>
              </a:rPr>
              <a:t>τελεστών, </a:t>
            </a:r>
            <a:r>
              <a:rPr lang="el-GR" altLang="el-GR" sz="3100" kern="0" dirty="0">
                <a:solidFill>
                  <a:srgbClr val="000000"/>
                </a:solidFill>
              </a:rPr>
              <a:t>ως προς τον αριθμό των </a:t>
            </a:r>
            <a:r>
              <a:rPr lang="el-GR" altLang="el-GR" sz="3100" kern="0" dirty="0" err="1" smtClean="0">
                <a:solidFill>
                  <a:srgbClr val="000000"/>
                </a:solidFill>
              </a:rPr>
              <a:t>τελεστέων</a:t>
            </a:r>
            <a:r>
              <a:rPr lang="el-GR" altLang="el-GR" sz="3100" kern="0" dirty="0" smtClean="0">
                <a:solidFill>
                  <a:srgbClr val="000000"/>
                </a:solidFill>
              </a:rPr>
              <a:t>, </a:t>
            </a:r>
            <a:r>
              <a:rPr lang="el-GR" altLang="el-GR" sz="3100" kern="0" dirty="0">
                <a:solidFill>
                  <a:srgbClr val="000000"/>
                </a:solidFill>
              </a:rPr>
              <a:t>στους οποίους επενεργούν</a:t>
            </a:r>
            <a:r>
              <a:rPr lang="el-GR" altLang="el-GR" sz="3100" kern="0" dirty="0" smtClean="0">
                <a:solidFill>
                  <a:srgbClr val="000000"/>
                </a:solidFill>
              </a:rPr>
              <a:t>:</a:t>
            </a:r>
            <a:endParaRPr lang="el-GR" altLang="el-GR" sz="3100" b="1" kern="0" dirty="0">
              <a:solidFill>
                <a:srgbClr val="000000"/>
              </a:solidFill>
            </a:endParaRPr>
          </a:p>
          <a:p>
            <a:pPr lvl="1" fontAlgn="base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600" b="1" kern="0" dirty="0">
                <a:solidFill>
                  <a:srgbClr val="000000"/>
                </a:solidFill>
              </a:rPr>
              <a:t>Μοναδιαίοι </a:t>
            </a:r>
            <a:r>
              <a:rPr lang="el-GR" altLang="el-GR" sz="2600" b="1" kern="0" dirty="0" smtClean="0">
                <a:solidFill>
                  <a:srgbClr val="000000"/>
                </a:solidFill>
              </a:rPr>
              <a:t>(</a:t>
            </a:r>
            <a:r>
              <a:rPr lang="en-US" altLang="el-GR" sz="2600" b="1" kern="0" dirty="0" smtClean="0">
                <a:solidFill>
                  <a:srgbClr val="000000"/>
                </a:solidFill>
              </a:rPr>
              <a:t>unary</a:t>
            </a:r>
            <a:r>
              <a:rPr lang="el-GR" altLang="el-GR" sz="2600" b="1" kern="0" dirty="0" smtClean="0">
                <a:solidFill>
                  <a:srgbClr val="000000"/>
                </a:solidFill>
              </a:rPr>
              <a:t>)</a:t>
            </a:r>
            <a:r>
              <a:rPr lang="en-US" altLang="el-GR" sz="2600" b="1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600" b="1" kern="0" dirty="0" smtClean="0">
                <a:solidFill>
                  <a:srgbClr val="000000"/>
                </a:solidFill>
              </a:rPr>
              <a:t>τελεστές</a:t>
            </a:r>
            <a:r>
              <a:rPr lang="el-GR" altLang="el-GR" sz="2600" b="1" kern="0" dirty="0">
                <a:solidFill>
                  <a:srgbClr val="000000"/>
                </a:solidFill>
              </a:rPr>
              <a:t>:</a:t>
            </a:r>
            <a:r>
              <a:rPr lang="el-GR" altLang="el-GR" sz="2600" kern="0" dirty="0">
                <a:solidFill>
                  <a:srgbClr val="000000"/>
                </a:solidFill>
              </a:rPr>
              <a:t> Αυτοί επενεργούν σε ένα και μόνο </a:t>
            </a:r>
            <a:r>
              <a:rPr lang="el-GR" altLang="el-GR" sz="2600" kern="0" dirty="0" err="1">
                <a:solidFill>
                  <a:srgbClr val="000000"/>
                </a:solidFill>
              </a:rPr>
              <a:t>τελεστέο</a:t>
            </a:r>
            <a:r>
              <a:rPr lang="el-GR" altLang="el-GR" sz="2600" kern="0" dirty="0">
                <a:solidFill>
                  <a:srgbClr val="000000"/>
                </a:solidFill>
              </a:rPr>
              <a:t>. Για </a:t>
            </a:r>
            <a:r>
              <a:rPr lang="el-GR" altLang="el-GR" sz="2600" kern="0" dirty="0" smtClean="0">
                <a:solidFill>
                  <a:srgbClr val="000000"/>
                </a:solidFill>
              </a:rPr>
              <a:t>παράδειγμα, </a:t>
            </a:r>
            <a:r>
              <a:rPr lang="el-GR" altLang="el-GR" sz="2600" kern="0" dirty="0">
                <a:solidFill>
                  <a:srgbClr val="000000"/>
                </a:solidFill>
              </a:rPr>
              <a:t>ο τελεστής ++ αυξάνει κατά 1 τον </a:t>
            </a:r>
            <a:r>
              <a:rPr lang="el-GR" altLang="el-GR" sz="2600" kern="0" dirty="0" err="1">
                <a:solidFill>
                  <a:srgbClr val="000000"/>
                </a:solidFill>
              </a:rPr>
              <a:t>τελεστέο</a:t>
            </a:r>
            <a:r>
              <a:rPr lang="el-GR" altLang="el-GR" sz="2600" kern="0" dirty="0">
                <a:solidFill>
                  <a:srgbClr val="000000"/>
                </a:solidFill>
              </a:rPr>
              <a:t> </a:t>
            </a:r>
            <a:r>
              <a:rPr lang="el-GR" altLang="el-GR" sz="2600" kern="0" dirty="0" smtClean="0">
                <a:solidFill>
                  <a:srgbClr val="000000"/>
                </a:solidFill>
              </a:rPr>
              <a:t>του, </a:t>
            </a:r>
            <a:r>
              <a:rPr lang="el-GR" altLang="el-GR" sz="2600" kern="0" dirty="0">
                <a:solidFill>
                  <a:srgbClr val="000000"/>
                </a:solidFill>
              </a:rPr>
              <a:t>όπως στην έκφραση </a:t>
            </a:r>
            <a:r>
              <a:rPr lang="el-GR" altLang="el-GR" sz="2600" kern="0" dirty="0" smtClean="0">
                <a:solidFill>
                  <a:srgbClr val="000000"/>
                </a:solidFill>
              </a:rPr>
              <a:t>++</a:t>
            </a:r>
            <a:r>
              <a:rPr lang="en-US" altLang="el-GR" sz="2600" kern="0" dirty="0" smtClean="0">
                <a:solidFill>
                  <a:srgbClr val="000000"/>
                </a:solidFill>
              </a:rPr>
              <a:t>count</a:t>
            </a:r>
            <a:r>
              <a:rPr lang="el-GR" altLang="el-GR" sz="2600" kern="0" dirty="0" smtClean="0">
                <a:solidFill>
                  <a:srgbClr val="000000"/>
                </a:solidFill>
              </a:rPr>
              <a:t>. </a:t>
            </a:r>
            <a:endParaRPr lang="el-GR" altLang="el-GR" sz="2600" b="1" kern="0" dirty="0">
              <a:solidFill>
                <a:srgbClr val="000000"/>
              </a:solidFill>
            </a:endParaRPr>
          </a:p>
          <a:p>
            <a:pPr lvl="1" fontAlgn="base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600" b="1" kern="0" dirty="0">
                <a:solidFill>
                  <a:srgbClr val="000000"/>
                </a:solidFill>
              </a:rPr>
              <a:t>Δυαδικοί </a:t>
            </a:r>
            <a:r>
              <a:rPr lang="el-GR" altLang="el-GR" sz="2600" b="1" kern="0" dirty="0" smtClean="0">
                <a:solidFill>
                  <a:srgbClr val="000000"/>
                </a:solidFill>
              </a:rPr>
              <a:t>(</a:t>
            </a:r>
            <a:r>
              <a:rPr lang="en-US" altLang="el-GR" sz="2600" b="1" kern="0" dirty="0" smtClean="0">
                <a:solidFill>
                  <a:srgbClr val="000000"/>
                </a:solidFill>
              </a:rPr>
              <a:t>binary</a:t>
            </a:r>
            <a:r>
              <a:rPr lang="el-GR" altLang="el-GR" sz="2600" b="1" kern="0" dirty="0" smtClean="0">
                <a:solidFill>
                  <a:srgbClr val="000000"/>
                </a:solidFill>
              </a:rPr>
              <a:t>) τελεστές</a:t>
            </a:r>
            <a:r>
              <a:rPr lang="el-GR" altLang="el-GR" sz="2600" b="1" kern="0" dirty="0">
                <a:solidFill>
                  <a:srgbClr val="000000"/>
                </a:solidFill>
              </a:rPr>
              <a:t>:</a:t>
            </a:r>
            <a:r>
              <a:rPr lang="el-GR" altLang="el-GR" sz="2600" kern="0" dirty="0">
                <a:solidFill>
                  <a:srgbClr val="000000"/>
                </a:solidFill>
              </a:rPr>
              <a:t> Αυτοί επενεργούν σε δύο </a:t>
            </a:r>
            <a:r>
              <a:rPr lang="el-GR" altLang="el-GR" sz="2600" kern="0" dirty="0" err="1">
                <a:solidFill>
                  <a:srgbClr val="000000"/>
                </a:solidFill>
              </a:rPr>
              <a:t>τελεστέους</a:t>
            </a:r>
            <a:r>
              <a:rPr lang="el-GR" altLang="el-GR" sz="2600" kern="0" dirty="0">
                <a:solidFill>
                  <a:srgbClr val="000000"/>
                </a:solidFill>
              </a:rPr>
              <a:t>. Για </a:t>
            </a:r>
            <a:r>
              <a:rPr lang="el-GR" altLang="el-GR" sz="2600" kern="0" dirty="0" smtClean="0">
                <a:solidFill>
                  <a:srgbClr val="000000"/>
                </a:solidFill>
              </a:rPr>
              <a:t>παράδειγμα, </a:t>
            </a:r>
            <a:r>
              <a:rPr lang="el-GR" altLang="el-GR" sz="2600" kern="0" dirty="0">
                <a:solidFill>
                  <a:srgbClr val="000000"/>
                </a:solidFill>
              </a:rPr>
              <a:t>ο τελεστής + της αριθμητικής </a:t>
            </a:r>
            <a:r>
              <a:rPr lang="el-GR" altLang="el-GR" sz="2600" kern="0" dirty="0" smtClean="0">
                <a:solidFill>
                  <a:srgbClr val="000000"/>
                </a:solidFill>
              </a:rPr>
              <a:t>πρόσθεσης, </a:t>
            </a:r>
            <a:r>
              <a:rPr lang="el-GR" altLang="el-GR" sz="2600" kern="0" dirty="0">
                <a:solidFill>
                  <a:srgbClr val="000000"/>
                </a:solidFill>
              </a:rPr>
              <a:t>απαιτεί δύο </a:t>
            </a:r>
            <a:r>
              <a:rPr lang="el-GR" altLang="el-GR" sz="2600" kern="0" dirty="0" err="1" smtClean="0">
                <a:solidFill>
                  <a:srgbClr val="000000"/>
                </a:solidFill>
              </a:rPr>
              <a:t>τελεστέους</a:t>
            </a:r>
            <a:r>
              <a:rPr lang="el-GR" altLang="el-GR" sz="2600" kern="0" dirty="0" smtClean="0">
                <a:solidFill>
                  <a:srgbClr val="000000"/>
                </a:solidFill>
              </a:rPr>
              <a:t>, </a:t>
            </a:r>
            <a:r>
              <a:rPr lang="el-GR" altLang="el-GR" sz="2600" kern="0" dirty="0">
                <a:solidFill>
                  <a:srgbClr val="000000"/>
                </a:solidFill>
              </a:rPr>
              <a:t>όπως στην έκφραση op1 + op2</a:t>
            </a:r>
            <a:r>
              <a:rPr lang="el-GR" altLang="el-GR" sz="2600" kern="0" dirty="0" smtClean="0">
                <a:solidFill>
                  <a:srgbClr val="000000"/>
                </a:solidFill>
              </a:rPr>
              <a:t>.</a:t>
            </a:r>
            <a:endParaRPr lang="el-GR" altLang="el-GR" sz="2600" b="1" kern="0" dirty="0">
              <a:solidFill>
                <a:srgbClr val="000000"/>
              </a:solidFill>
            </a:endParaRPr>
          </a:p>
          <a:p>
            <a:pPr lvl="1" fontAlgn="base">
              <a:lnSpc>
                <a:spcPct val="110000"/>
              </a:lnSpc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600" b="1" kern="0" dirty="0">
                <a:solidFill>
                  <a:srgbClr val="000000"/>
                </a:solidFill>
              </a:rPr>
              <a:t>Τριαδικοί </a:t>
            </a:r>
            <a:r>
              <a:rPr lang="el-GR" altLang="el-GR" sz="2600" b="1" kern="0" dirty="0" smtClean="0">
                <a:solidFill>
                  <a:srgbClr val="000000"/>
                </a:solidFill>
              </a:rPr>
              <a:t>(</a:t>
            </a:r>
            <a:r>
              <a:rPr lang="en-US" altLang="el-GR" sz="2600" b="1" kern="0" dirty="0" smtClean="0">
                <a:solidFill>
                  <a:srgbClr val="000000"/>
                </a:solidFill>
              </a:rPr>
              <a:t>ternary</a:t>
            </a:r>
            <a:r>
              <a:rPr lang="el-GR" altLang="el-GR" sz="2600" b="1" kern="0" dirty="0" smtClean="0">
                <a:solidFill>
                  <a:srgbClr val="000000"/>
                </a:solidFill>
              </a:rPr>
              <a:t>) τελεστές</a:t>
            </a:r>
            <a:r>
              <a:rPr lang="el-GR" altLang="el-GR" sz="2600" b="1" kern="0" dirty="0">
                <a:solidFill>
                  <a:srgbClr val="000000"/>
                </a:solidFill>
              </a:rPr>
              <a:t>:</a:t>
            </a:r>
            <a:r>
              <a:rPr lang="el-GR" altLang="el-GR" sz="2600" kern="0" dirty="0">
                <a:solidFill>
                  <a:srgbClr val="000000"/>
                </a:solidFill>
              </a:rPr>
              <a:t> Αυτοί επενεργούν σε τρεις </a:t>
            </a:r>
            <a:r>
              <a:rPr lang="el-GR" altLang="el-GR" sz="2600" kern="0" dirty="0" err="1">
                <a:solidFill>
                  <a:srgbClr val="000000"/>
                </a:solidFill>
              </a:rPr>
              <a:t>τελεστέους</a:t>
            </a:r>
            <a:r>
              <a:rPr lang="el-GR" altLang="el-GR" sz="2600" kern="0" dirty="0">
                <a:solidFill>
                  <a:srgbClr val="000000"/>
                </a:solidFill>
              </a:rPr>
              <a:t>. Η </a:t>
            </a:r>
            <a:r>
              <a:rPr lang="en-US" altLang="el-GR" sz="2600" kern="0" dirty="0" smtClean="0">
                <a:solidFill>
                  <a:srgbClr val="000000"/>
                </a:solidFill>
              </a:rPr>
              <a:t>Java</a:t>
            </a:r>
            <a:r>
              <a:rPr lang="el-GR" altLang="el-GR" sz="2600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600" kern="0" dirty="0">
                <a:solidFill>
                  <a:srgbClr val="000000"/>
                </a:solidFill>
              </a:rPr>
              <a:t>έχει μόνο ένα τέτοιο </a:t>
            </a:r>
            <a:r>
              <a:rPr lang="el-GR" altLang="el-GR" sz="2600" kern="0" dirty="0" smtClean="0">
                <a:solidFill>
                  <a:srgbClr val="000000"/>
                </a:solidFill>
              </a:rPr>
              <a:t>τελεστή, </a:t>
            </a:r>
            <a:r>
              <a:rPr lang="el-GR" altLang="el-GR" sz="2600" kern="0" dirty="0">
                <a:solidFill>
                  <a:srgbClr val="000000"/>
                </a:solidFill>
              </a:rPr>
              <a:t>την έκφραση </a:t>
            </a:r>
            <a:r>
              <a:rPr lang="en-US" altLang="el-GR" sz="2600" kern="0" dirty="0" smtClean="0">
                <a:solidFill>
                  <a:srgbClr val="000000"/>
                </a:solidFill>
              </a:rPr>
              <a:t>if</a:t>
            </a:r>
            <a:r>
              <a:rPr lang="el-GR" altLang="el-GR" sz="2600" kern="0" dirty="0" smtClean="0">
                <a:solidFill>
                  <a:srgbClr val="000000"/>
                </a:solidFill>
              </a:rPr>
              <a:t>, </a:t>
            </a:r>
            <a:r>
              <a:rPr lang="el-GR" altLang="el-GR" sz="2600" kern="0" dirty="0">
                <a:solidFill>
                  <a:srgbClr val="000000"/>
                </a:solidFill>
              </a:rPr>
              <a:t>που είναι </a:t>
            </a:r>
            <a:r>
              <a:rPr lang="el-GR" altLang="el-GR" sz="2600" kern="0" dirty="0" smtClean="0">
                <a:solidFill>
                  <a:srgbClr val="000000"/>
                </a:solidFill>
              </a:rPr>
              <a:t>:  το (αγγλικό ερωτηματικό) ?, </a:t>
            </a:r>
            <a:r>
              <a:rPr lang="el-GR" altLang="el-GR" sz="2600" kern="0" dirty="0">
                <a:solidFill>
                  <a:srgbClr val="000000"/>
                </a:solidFill>
              </a:rPr>
              <a:t>όπως στην ακόλουθη </a:t>
            </a:r>
            <a:r>
              <a:rPr lang="el-GR" altLang="el-GR" sz="2600" kern="0" dirty="0" smtClean="0">
                <a:solidFill>
                  <a:srgbClr val="000000"/>
                </a:solidFill>
              </a:rPr>
              <a:t>έκφραση: a&gt;4?</a:t>
            </a:r>
            <a:r>
              <a:rPr lang="en-US" altLang="el-GR" sz="2600" kern="0" dirty="0" smtClean="0">
                <a:solidFill>
                  <a:srgbClr val="000000"/>
                </a:solidFill>
              </a:rPr>
              <a:t>a</a:t>
            </a:r>
            <a:r>
              <a:rPr lang="el-GR" altLang="el-GR" sz="2600" kern="0" dirty="0" smtClean="0">
                <a:solidFill>
                  <a:srgbClr val="000000"/>
                </a:solidFill>
              </a:rPr>
              <a:t>-4:</a:t>
            </a:r>
            <a:r>
              <a:rPr lang="en-US" altLang="el-GR" sz="2600" kern="0" dirty="0" smtClean="0">
                <a:solidFill>
                  <a:srgbClr val="000000"/>
                </a:solidFill>
              </a:rPr>
              <a:t> a=</a:t>
            </a:r>
            <a:r>
              <a:rPr lang="el-GR" altLang="el-GR" sz="2600" kern="0" dirty="0" smtClean="0">
                <a:solidFill>
                  <a:srgbClr val="000000"/>
                </a:solidFill>
              </a:rPr>
              <a:t>4</a:t>
            </a:r>
            <a:r>
              <a:rPr lang="en-US" altLang="el-GR" sz="2600" kern="0" dirty="0" smtClean="0">
                <a:solidFill>
                  <a:srgbClr val="000000"/>
                </a:solidFill>
              </a:rPr>
              <a:t>.</a:t>
            </a:r>
            <a:endParaRPr lang="el-GR" altLang="el-GR" sz="2600" kern="0" dirty="0">
              <a:solidFill>
                <a:srgbClr val="000000"/>
              </a:solidFill>
            </a:endParaRP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Τελεστές στη </a:t>
            </a:r>
            <a:r>
              <a:rPr lang="en-US" sz="1400" smtClean="0">
                <a:solidFill>
                  <a:schemeClr val="tx1"/>
                </a:solidFill>
              </a:rPr>
              <a:t>Java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76086-9D7F-4AE2-BCB7-3ED68261646D}" type="slidenum">
              <a:rPr lang="el-GR" sz="1400" smtClean="0">
                <a:solidFill>
                  <a:schemeClr val="tx1"/>
                </a:solidFill>
              </a:rPr>
              <a:pPr/>
              <a:t>6</a:t>
            </a:fld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4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 smtClean="0"/>
              <a:t>Αριθμητικοί τελεστές</a:t>
            </a:r>
            <a:endParaRPr lang="en-US" b="1" dirty="0"/>
          </a:p>
        </p:txBody>
      </p:sp>
      <p:graphicFrame>
        <p:nvGraphicFramePr>
          <p:cNvPr id="6" name="Πίνακας 1" descr="Πίνακας: Πρώτη γραμμή, τελεστής +, περιγραφή πρόσθεση.&#10;Δεύτερη γραμμή, τελεστής πλην, περιγραφή αφαίρεση.&#10;Τρίτη γραμμή, τελεστής επί, περιγραφή πολλαπλασιασμός.&#10;Τέταρτη γραμμή, τελεστής διά, περιγραφή διαίρεση.&#10;Πέμπτη γραμμή, τελεστής %, περιγραφή υπόλοιπο.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73397586"/>
              </p:ext>
            </p:extLst>
          </p:nvPr>
        </p:nvGraphicFramePr>
        <p:xfrm>
          <a:off x="1331640" y="1916832"/>
          <a:ext cx="6552728" cy="3888432"/>
        </p:xfrm>
        <a:graphic>
          <a:graphicData uri="http://schemas.openxmlformats.org/drawingml/2006/table">
            <a:tbl>
              <a:tblPr firstRow="1"/>
              <a:tblGrid>
                <a:gridCol w="2426491"/>
                <a:gridCol w="4126237"/>
              </a:tblGrid>
              <a:tr h="64007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+mn-lt"/>
                        </a:rPr>
                        <a:t>Τελεστής</a:t>
                      </a:r>
                    </a:p>
                  </a:txBody>
                  <a:tcPr marT="45716" marB="45716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Περιγραφή</a:t>
                      </a:r>
                      <a:endParaRPr kumimoji="0" lang="el-GR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+mn-lt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607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+</a:t>
                      </a:r>
                      <a:endParaRPr kumimoji="0" 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T="45716" marB="45716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Πρόσθεση</a:t>
                      </a:r>
                      <a:endParaRPr kumimoji="0" 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807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T="45716" marB="45716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Αφαίρεση</a:t>
                      </a:r>
                      <a:endParaRPr kumimoji="0" 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807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*</a:t>
                      </a:r>
                      <a:endParaRPr kumimoji="0" 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T="45716" marB="45716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Πολλαπλασιασμός</a:t>
                      </a:r>
                      <a:endParaRPr kumimoji="0" 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807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/</a:t>
                      </a:r>
                      <a:endParaRPr kumimoji="0" 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T="45716" marB="45716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∆ιαίρεση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807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%</a:t>
                      </a:r>
                      <a:endParaRPr kumimoji="0" 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T="45716" marB="45716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Υπόλοιπο</a:t>
                      </a:r>
                      <a:endParaRPr kumimoji="0" 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Τελεστές στη </a:t>
            </a:r>
            <a:r>
              <a:rPr lang="en-US" sz="1400" smtClean="0">
                <a:solidFill>
                  <a:schemeClr val="tx1"/>
                </a:solidFill>
              </a:rPr>
              <a:t>Java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76086-9D7F-4AE2-BCB7-3ED68261646D}" type="slidenum">
              <a:rPr lang="el-GR" sz="1400" smtClean="0">
                <a:solidFill>
                  <a:schemeClr val="tx1"/>
                </a:solidFill>
              </a:rPr>
              <a:pPr/>
              <a:t>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29915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4900" b="1" dirty="0" smtClean="0"/>
              <a:t>Συσχετιστικοί </a:t>
            </a:r>
            <a:r>
              <a:rPr lang="el-GR" altLang="el-GR" sz="4900" b="1" dirty="0"/>
              <a:t>τελεστές (</a:t>
            </a:r>
            <a:r>
              <a:rPr lang="en-US" altLang="el-GR" sz="4900" b="1" dirty="0"/>
              <a:t>relational</a:t>
            </a:r>
            <a:r>
              <a:rPr lang="en-US" altLang="el-GR" sz="4900" b="1" dirty="0" smtClean="0"/>
              <a:t>)</a:t>
            </a:r>
            <a:endParaRPr lang="en-US" b="1" dirty="0"/>
          </a:p>
        </p:txBody>
      </p:sp>
      <p:graphicFrame>
        <p:nvGraphicFramePr>
          <p:cNvPr id="5" name="Πίνακας 1" descr="Πίνακας: Πρώτη γραμμή, τελεστής σύμβολο μεγαλύτερου, περιγραφή μεγαλύτερο.&#10;Δεύτερη γραμμή, τελεστής σύμβολα του μεγαλύτερου και του =, περιγραφή μεγαλύτερο ή ίσο.&#10;Τρίτη γραμμή, τελεστής σύμβολο μικρότερο, περιγραφή μικρότερο.&#10;Τέταρτη γραμμή, τελεστής σύμβολα του μικρότερου και του =, περιγραφή μικρότερο ή ίσο.&#10;Πέμπτη γραμμή, τελεστής = =, περιγραφή ίσο με.&#10;Έκτη γραμμή, τελεστής σύμβολα του θαυμαστικού και του ίσον, περιγραφή δεν είναι ίσο με. 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6722634"/>
              </p:ext>
            </p:extLst>
          </p:nvPr>
        </p:nvGraphicFramePr>
        <p:xfrm>
          <a:off x="1331640" y="1916832"/>
          <a:ext cx="6552728" cy="4325940"/>
        </p:xfrm>
        <a:graphic>
          <a:graphicData uri="http://schemas.openxmlformats.org/drawingml/2006/table">
            <a:tbl>
              <a:tblPr firstRow="1"/>
              <a:tblGrid>
                <a:gridCol w="2426342"/>
                <a:gridCol w="4126386"/>
              </a:tblGrid>
              <a:tr h="6400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Τελεστής</a:t>
                      </a:r>
                      <a:endParaRPr kumimoji="0" lang="el-GR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+mn-lt"/>
                      </a:endParaRPr>
                    </a:p>
                  </a:txBody>
                  <a:tcPr marT="45717" marB="4571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Περιγραφή</a:t>
                      </a:r>
                      <a:endParaRPr kumimoji="0" lang="el-GR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+mn-lt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431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&gt;</a:t>
                      </a:r>
                    </a:p>
                  </a:txBody>
                  <a:tcPr marT="45717" marB="4571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Μεγαλύτερο 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431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&gt;=</a:t>
                      </a:r>
                    </a:p>
                  </a:txBody>
                  <a:tcPr marT="45717" marB="4571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Μεγαλύτερο ή ίσο 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431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&lt;</a:t>
                      </a:r>
                    </a:p>
                  </a:txBody>
                  <a:tcPr marT="45717" marB="4571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Μικρότερο 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431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&lt;=</a:t>
                      </a:r>
                    </a:p>
                  </a:txBody>
                  <a:tcPr marT="45717" marB="4571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Μικρότερο ή ίσο 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431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==</a:t>
                      </a: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</a:txBody>
                  <a:tcPr marT="45717" marB="4571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ίσο με  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431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!=</a:t>
                      </a:r>
                    </a:p>
                  </a:txBody>
                  <a:tcPr marT="45717" marB="4571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Δεν είναι ίσο με  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Τελεστές στη </a:t>
            </a:r>
            <a:r>
              <a:rPr lang="en-US" sz="1400" smtClean="0">
                <a:solidFill>
                  <a:schemeClr val="tx1"/>
                </a:solidFill>
              </a:rPr>
              <a:t>Java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76086-9D7F-4AE2-BCB7-3ED68261646D}" type="slidenum">
              <a:rPr lang="el-GR" sz="1400" smtClean="0">
                <a:solidFill>
                  <a:schemeClr val="tx1"/>
                </a:solidFill>
              </a:rPr>
              <a:pPr/>
              <a:t>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45455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 smtClean="0"/>
              <a:t>Λογικοί τελεστές</a:t>
            </a:r>
            <a:endParaRPr lang="el-GR" b="1" dirty="0"/>
          </a:p>
        </p:txBody>
      </p:sp>
      <p:graphicFrame>
        <p:nvGraphicFramePr>
          <p:cNvPr id="5" name="Πίνακας 1" descr="Πίνακας: Πρώτη γραμμή, τελεστής &amp; &amp;, χρήση e1 &amp;&amp; e2, περιγραφή, true, αν και η e1 και η e2 είναι true. Η e2 δεν αποτιμάται αν η e1 είναι false.&#10;Δεύτερη γραμμή, τελεστής διπλή κάτακόρυφη γραμμή, χρήση e1 διπλή κατακόρυφη γραμμή  e2, περιγραφή, false, αν και η e1 και η e2 είναι false. Η e2 δεν αποτιμάται αν η e1 είναι true.&#10;Τρίτη γραμμή, τελεστής θαυμαστικό, χρήση  θαυμαστικό e, περιγραφή, &#10;η λογική άρνηση της έκφρασης e.&#10;&#10; 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66191040"/>
              </p:ext>
            </p:extLst>
          </p:nvPr>
        </p:nvGraphicFramePr>
        <p:xfrm>
          <a:off x="467544" y="1916832"/>
          <a:ext cx="8208912" cy="3563808"/>
        </p:xfrm>
        <a:graphic>
          <a:graphicData uri="http://schemas.openxmlformats.org/drawingml/2006/table">
            <a:tbl>
              <a:tblPr firstRow="1"/>
              <a:tblGrid>
                <a:gridCol w="1728192"/>
                <a:gridCol w="1440160"/>
                <a:gridCol w="5040560"/>
              </a:tblGrid>
              <a:tr h="61734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Τελεστής</a:t>
                      </a:r>
                      <a:endParaRPr kumimoji="0" lang="el-GR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Χρήση</a:t>
                      </a:r>
                      <a:endParaRPr kumimoji="0" lang="el-GR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Περιγραφή</a:t>
                      </a:r>
                      <a:endParaRPr kumimoji="0" lang="el-GR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388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&amp;&amp;</a:t>
                      </a:r>
                      <a:endParaRPr kumimoji="0" lang="en-US" sz="2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 </a:t>
                      </a: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e1 </a:t>
                      </a: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&amp;&amp;</a:t>
                      </a: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e2</a:t>
                      </a:r>
                      <a:endParaRPr kumimoji="0" lang="en-US" sz="2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true</a:t>
                      </a: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, αν και η </a:t>
                      </a: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e1</a:t>
                      </a: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και η </a:t>
                      </a: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e2</a:t>
                      </a: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είναι 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true</a:t>
                      </a: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. Η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e2 δεν αποτιμάται αν η e1 είναι 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false</a:t>
                      </a: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.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961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||</a:t>
                      </a:r>
                      <a:endParaRPr kumimoji="0" lang="en-US" sz="2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e1 </a:t>
                      </a: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||</a:t>
                      </a: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e2 </a:t>
                      </a:r>
                      <a:endParaRPr kumimoji="0" lang="en-US" sz="2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false</a:t>
                      </a: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, αν και η </a:t>
                      </a: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e1</a:t>
                      </a: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και η </a:t>
                      </a: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e2</a:t>
                      </a: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είναι </a:t>
                      </a: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false</a:t>
                      </a: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.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Η </a:t>
                      </a: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e2</a:t>
                      </a: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δεν αποτιμάται αν η </a:t>
                      </a: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e1</a:t>
                      </a: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είναι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true</a:t>
                      </a: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.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14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!</a:t>
                      </a:r>
                      <a:endParaRPr kumimoji="0" lang="en-US" sz="2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!</a:t>
                      </a: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e </a:t>
                      </a:r>
                      <a:endParaRPr kumimoji="0" lang="en-US" sz="2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Η λογική άρνηση της έκφρασης </a:t>
                      </a: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e.</a:t>
                      </a:r>
                      <a:endParaRPr kumimoji="0" lang="en-US" sz="2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Θέση περιεχομένου 1"/>
          <p:cNvSpPr txBox="1"/>
          <p:nvPr/>
        </p:nvSpPr>
        <p:spPr>
          <a:xfrm>
            <a:off x="464096" y="5661248"/>
            <a:ext cx="820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l-GR" altLang="el-GR" sz="2400" i="1" dirty="0" smtClean="0">
                <a:solidFill>
                  <a:srgbClr val="000000"/>
                </a:solidFill>
              </a:rPr>
              <a:t>Σημείωση: Όπου </a:t>
            </a:r>
            <a:r>
              <a:rPr lang="en-US" altLang="el-GR" sz="2400" i="1" dirty="0">
                <a:solidFill>
                  <a:srgbClr val="000000"/>
                </a:solidFill>
              </a:rPr>
              <a:t>e1, </a:t>
            </a:r>
            <a:r>
              <a:rPr lang="en-US" altLang="el-GR" sz="2400" i="1" dirty="0" smtClean="0">
                <a:solidFill>
                  <a:srgbClr val="000000"/>
                </a:solidFill>
              </a:rPr>
              <a:t>e2, </a:t>
            </a:r>
            <a:r>
              <a:rPr lang="el-GR" altLang="el-GR" sz="2400" i="1" dirty="0">
                <a:solidFill>
                  <a:srgbClr val="000000"/>
                </a:solidFill>
              </a:rPr>
              <a:t>και </a:t>
            </a:r>
            <a:r>
              <a:rPr lang="en-US" altLang="el-GR" sz="2400" i="1" dirty="0" smtClean="0">
                <a:solidFill>
                  <a:srgbClr val="000000"/>
                </a:solidFill>
              </a:rPr>
              <a:t>e, </a:t>
            </a:r>
            <a:r>
              <a:rPr lang="el-GR" altLang="el-GR" sz="2400" i="1" dirty="0">
                <a:solidFill>
                  <a:srgbClr val="000000"/>
                </a:solidFill>
              </a:rPr>
              <a:t>είναι εκφράσεις τύπου </a:t>
            </a:r>
            <a:r>
              <a:rPr lang="en-US" altLang="el-GR" sz="2400" i="1" dirty="0" err="1" smtClean="0">
                <a:solidFill>
                  <a:srgbClr val="000000"/>
                </a:solidFill>
              </a:rPr>
              <a:t>boolean</a:t>
            </a:r>
            <a:r>
              <a:rPr lang="el-GR" altLang="el-GR" sz="2400" i="1" dirty="0" smtClean="0">
                <a:solidFill>
                  <a:srgbClr val="000000"/>
                </a:solidFill>
              </a:rPr>
              <a:t>.</a:t>
            </a:r>
            <a:endParaRPr lang="el-GR" altLang="el-GR" sz="2400" i="1" dirty="0">
              <a:solidFill>
                <a:srgbClr val="000000"/>
              </a:solidFill>
            </a:endParaRPr>
          </a:p>
        </p:txBody>
      </p:sp>
      <p:sp>
        <p:nvSpPr>
          <p:cNvPr id="3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Τελεστές στη </a:t>
            </a:r>
            <a:r>
              <a:rPr lang="en-US" sz="1400" smtClean="0">
                <a:solidFill>
                  <a:schemeClr val="tx1"/>
                </a:solidFill>
              </a:rPr>
              <a:t>Java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76086-9D7F-4AE2-BCB7-3ED68261646D}" type="slidenum">
              <a:rPr lang="el-GR" sz="1400" smtClean="0">
                <a:solidFill>
                  <a:schemeClr val="tx1"/>
                </a:solidFill>
              </a:rPr>
              <a:pPr/>
              <a:t>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00509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8/10/2013 9:26:19 μμ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5,3,4,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5,6,3,4,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"/>
  <p:tag name="ZHAW.ACCESSIBILITYADDIN.CONFIRMEDLANGUAGE" val="msoLanguageIDEnglishUS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6,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5,3,4,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"/>
  <p:tag name="ZHAW.ACCESSIBILITYADDIN.CONFIRMEDLANGUAGE" val="msoLanguageIDEnglishUS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6,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5,6,3,4,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"/>
  <p:tag name="ZHAW.ACCESSIBILITYADDIN.CONFIRMEDLANGUAGE" val="msoLanguageIDEnglishUS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2,3,7,8,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5,6,3,4,7,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5,3,4,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5,3,4,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"/>
  <p:tag name="ZHAW.ACCESSIBILITYADDIN.CONFIRMEDLANGUAGE" val="msoLanguageIDEnglishUS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5,7,3,4,8,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7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5,3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4,14,16,5,13,6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4,5,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i = " h t t p : / / w w w . w 3 . o r g / 2 0 0 1 / X M L S c h e m a - i n s t a n c e "   x m l n s : x s d = " h t t p : / / w w w . w 3 . o r g / 2 0 0 1 / X M L S c h e m a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3B34AAA3-861B-4EDA-8466-02CE5E79D973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1118</Words>
  <Application>Microsoft Office PowerPoint</Application>
  <PresentationFormat>Προβολή στην οθόνη (4:3)</PresentationFormat>
  <Paragraphs>207</Paragraphs>
  <Slides>19</Slides>
  <Notes>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0" baseType="lpstr">
      <vt:lpstr>Θέμα του Office</vt:lpstr>
      <vt:lpstr>Αντικειμενοστραφής Προγραμματισμός Ι</vt:lpstr>
      <vt:lpstr>Άδειες χρήσης </vt:lpstr>
      <vt:lpstr>Χρηματοδότηση </vt:lpstr>
      <vt:lpstr>Σκοποί ενότητας </vt:lpstr>
      <vt:lpstr>Περιεχόμενα ενότητας</vt:lpstr>
      <vt:lpstr>Τελεστές (Operators) </vt:lpstr>
      <vt:lpstr>Αριθμητικοί τελεστές</vt:lpstr>
      <vt:lpstr>Συσχετιστικοί τελεστές (relational)</vt:lpstr>
      <vt:lpstr>Λογικοί τελεστές</vt:lpstr>
      <vt:lpstr>Οι τελεστές στη Java</vt:lpstr>
      <vt:lpstr>Τελεστές πράξεων με bit (1 από 2)</vt:lpstr>
      <vt:lpstr>Τελεστές πράξεων με bit (2 από 2)</vt:lpstr>
      <vt:lpstr>Τελεστές αύξησης και μείωσης (1)</vt:lpstr>
      <vt:lpstr>Τελεστές αύξησης και μείωσης (2)</vt:lpstr>
      <vt:lpstr>Τελεστής καταχώρισης τιμής </vt:lpstr>
      <vt:lpstr>Άλλοι τελεστές καταχώρισης τιμής (1 από 2) </vt:lpstr>
      <vt:lpstr>Άλλοι τελεστές καταχώρισης τιμής (2 από 2)</vt:lpstr>
      <vt:lpstr>Άλλοι τελεστές απόδοσης τιμής</vt:lpstr>
      <vt:lpstr>Τέλος τρίτης ενότητας</vt:lpstr>
    </vt:vector>
  </TitlesOfParts>
  <Company>Τ.Ε.Ι. 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Αντικειμενοστραφής Προγραμματισμός Ι</dc:title>
  <dc:subject>Τελεστές στη java</dc:subject>
  <dc:creator>Λίολιος Νικόλαος</dc:creator>
  <cp:keywords>Τελεστές, operators</cp:keywords>
  <dc:description>Εκμάθηση και χρήση των τελεστών στη java. Διαχείριση συμβολοσειρών και εκμάθηση των δομών ελέγχου.</dc:description>
  <cp:lastModifiedBy>Georgia</cp:lastModifiedBy>
  <cp:revision>16</cp:revision>
  <dcterms:created xsi:type="dcterms:W3CDTF">2013-10-08T11:35:14Z</dcterms:created>
  <dcterms:modified xsi:type="dcterms:W3CDTF">2013-11-06T10:13:38Z</dcterms:modified>
  <cp:category>Εκπαιδευτικό Υλικό</cp:category>
  <cp:contentStatus>Τελικό</cp:contentStatus>
</cp:coreProperties>
</file>