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61" r:id="rId5"/>
    <p:sldId id="262" r:id="rId6"/>
    <p:sldId id="265" r:id="rId7"/>
    <p:sldId id="374" r:id="rId8"/>
    <p:sldId id="396" r:id="rId9"/>
    <p:sldId id="376" r:id="rId10"/>
    <p:sldId id="397" r:id="rId11"/>
    <p:sldId id="398" r:id="rId12"/>
    <p:sldId id="399" r:id="rId13"/>
    <p:sldId id="377" r:id="rId14"/>
    <p:sldId id="400" r:id="rId15"/>
    <p:sldId id="364" r:id="rId16"/>
    <p:sldId id="401" r:id="rId17"/>
    <p:sldId id="402" r:id="rId18"/>
    <p:sldId id="403" r:id="rId19"/>
    <p:sldId id="378" r:id="rId20"/>
    <p:sldId id="379" r:id="rId21"/>
    <p:sldId id="380" r:id="rId22"/>
    <p:sldId id="404" r:id="rId23"/>
    <p:sldId id="405" r:id="rId24"/>
    <p:sldId id="289" r:id="rId25"/>
    <p:sldId id="389" r:id="rId26"/>
    <p:sldId id="406" r:id="rId27"/>
    <p:sldId id="407" r:id="rId28"/>
    <p:sldId id="408" r:id="rId29"/>
    <p:sldId id="390" r:id="rId30"/>
    <p:sldId id="409" r:id="rId31"/>
    <p:sldId id="391" r:id="rId32"/>
    <p:sldId id="291" r:id="rId33"/>
    <p:sldId id="410" r:id="rId34"/>
    <p:sldId id="412" r:id="rId35"/>
    <p:sldId id="411" r:id="rId36"/>
    <p:sldId id="333" r:id="rId37"/>
    <p:sldId id="315" r:id="rId38"/>
    <p:sldId id="280" r:id="rId39"/>
  </p:sldIdLst>
  <p:sldSz cx="9144000" cy="6858000" type="screen4x3"/>
  <p:notesSz cx="6858000" cy="9144000"/>
  <p:custDataLst>
    <p:tags r:id="rId4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86470" autoAdjust="0"/>
  </p:normalViewPr>
  <p:slideViewPr>
    <p:cSldViewPr>
      <p:cViewPr>
        <p:scale>
          <a:sx n="50" d="100"/>
          <a:sy n="50" d="100"/>
        </p:scale>
        <p:origin x="-2630" y="-9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626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626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626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626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424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424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4245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424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6857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677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875500"/>
            <a:ext cx="7772400" cy="1216257"/>
          </a:xfrm>
        </p:spPr>
        <p:txBody>
          <a:bodyPr/>
          <a:lstStyle/>
          <a:p>
            <a:r>
              <a:rPr lang="el-GR" dirty="0" err="1" smtClean="0"/>
              <a:t>Εμβιομηχανική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5800" y="3091757"/>
            <a:ext cx="7776864" cy="1883675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7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Γωνιακά δυναμικά μεγέθη</a:t>
            </a:r>
            <a:endParaRPr lang="el-GR" altLang="el-G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l-GR" sz="2800" dirty="0" smtClean="0"/>
          </a:p>
          <a:p>
            <a:r>
              <a:rPr lang="el-GR" sz="2800" dirty="0" smtClean="0"/>
              <a:t>Αθανάσιος </a:t>
            </a:r>
            <a:r>
              <a:rPr lang="el-GR" sz="2800" dirty="0" err="1" smtClean="0"/>
              <a:t>Τσιόκανος</a:t>
            </a:r>
            <a:r>
              <a:rPr lang="el-GR" sz="2800" dirty="0" smtClean="0"/>
              <a:t>, Γιάννης Γιάκας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30324" y="418655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Ροπή ζεύγους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211960" y="1484784"/>
            <a:ext cx="4608512" cy="4641379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200" dirty="0"/>
              <a:t>Μια ροπή </a:t>
            </a:r>
            <a:r>
              <a:rPr lang="en-US" altLang="el-GR" sz="2200" dirty="0"/>
              <a:t>F</a:t>
            </a:r>
            <a:r>
              <a:rPr lang="en-US" altLang="el-GR" sz="2200" baseline="-25000" dirty="0"/>
              <a:t>R</a:t>
            </a:r>
            <a:r>
              <a:rPr lang="en-US" altLang="el-GR" sz="2200" dirty="0"/>
              <a:t>*</a:t>
            </a:r>
            <a:r>
              <a:rPr lang="en-US" altLang="el-GR" sz="2200" dirty="0" err="1"/>
              <a:t>d</a:t>
            </a:r>
            <a:r>
              <a:rPr lang="en-US" altLang="el-GR" sz="2200" baseline="-25000" dirty="0" err="1"/>
              <a:t>R</a:t>
            </a:r>
            <a:r>
              <a:rPr lang="en-US" altLang="el-GR" sz="2200" dirty="0"/>
              <a:t> </a:t>
            </a:r>
            <a:r>
              <a:rPr lang="el-GR" altLang="el-GR" sz="2200" dirty="0"/>
              <a:t>αναπτύσσεται από το δεξί άκρο πόδι, ενώ άλλη μια ροπή </a:t>
            </a:r>
            <a:r>
              <a:rPr lang="en-US" altLang="el-GR" sz="2200" dirty="0"/>
              <a:t>F</a:t>
            </a:r>
            <a:r>
              <a:rPr lang="en-US" altLang="el-GR" sz="2200" baseline="-25000" dirty="0"/>
              <a:t>L</a:t>
            </a:r>
            <a:r>
              <a:rPr lang="en-US" altLang="el-GR" sz="2200" dirty="0"/>
              <a:t>*</a:t>
            </a:r>
            <a:r>
              <a:rPr lang="en-US" altLang="el-GR" sz="2200" dirty="0" err="1"/>
              <a:t>d</a:t>
            </a:r>
            <a:r>
              <a:rPr lang="en-US" altLang="el-GR" sz="2200" baseline="-25000" dirty="0" err="1"/>
              <a:t>L</a:t>
            </a:r>
            <a:r>
              <a:rPr lang="el-GR" altLang="el-GR" sz="2200" dirty="0"/>
              <a:t> αναπτύσσεται από το αριστερό άκρο πόδι. </a:t>
            </a:r>
            <a:endParaRPr lang="el-GR" altLang="el-GR" sz="2200" dirty="0" smtClean="0"/>
          </a:p>
          <a:p>
            <a:pPr eaLnBrk="0" hangingPunct="0"/>
            <a:r>
              <a:rPr lang="el-GR" altLang="el-GR" sz="2200" dirty="0" smtClean="0"/>
              <a:t>Αφού </a:t>
            </a:r>
            <a:r>
              <a:rPr lang="el-GR" altLang="el-GR" sz="2200" dirty="0"/>
              <a:t>αυτές οι δύο ροπές είναι ίσες και με την ίδια γωνιακή κατεύθυνση, η ροπή ζεύγους (ζεύγος δυνάμεων) θα έχει ως αποτέλεσμα μια περιστροφή γύρω από τον επιμήκη άξονα τον διερχόμενο από το κέντρο μάζας του σώματος.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0728"/>
            <a:ext cx="3698875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6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30324" y="418655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Μοχλοί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067944" y="1772816"/>
            <a:ext cx="4752528" cy="4536504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200" u="sng" dirty="0"/>
              <a:t>Οι μοχλοί είναι μηχανές που χρησιμοποιούνται:</a:t>
            </a:r>
            <a:r>
              <a:rPr lang="el-GR" altLang="el-GR" sz="2200" dirty="0"/>
              <a:t> </a:t>
            </a:r>
            <a:endParaRPr lang="el-GR" altLang="el-GR" sz="2200" dirty="0" smtClean="0"/>
          </a:p>
          <a:p>
            <a:pPr eaLnBrk="0" hangingPunct="0"/>
            <a:r>
              <a:rPr lang="el-GR" altLang="el-GR" sz="2200" dirty="0" smtClean="0"/>
              <a:t>α</a:t>
            </a:r>
            <a:r>
              <a:rPr lang="el-GR" altLang="el-GR" sz="2200" dirty="0"/>
              <a:t>) για την αλλαγή της διεύθυνσης ή και της φοράς της δύναμης</a:t>
            </a:r>
            <a:r>
              <a:rPr lang="el-GR" altLang="el-GR" sz="2200" dirty="0" smtClean="0"/>
              <a:t>,</a:t>
            </a:r>
          </a:p>
          <a:p>
            <a:pPr eaLnBrk="0" hangingPunct="0"/>
            <a:r>
              <a:rPr lang="el-GR" altLang="el-GR" sz="2200" dirty="0" smtClean="0"/>
              <a:t> </a:t>
            </a:r>
            <a:r>
              <a:rPr lang="el-GR" altLang="el-GR" sz="2200" dirty="0"/>
              <a:t>β) για τον πολλαπλασιασμό της μετατόπισης του σημείου εφαρμογής της δύναμης αντίστασης, </a:t>
            </a:r>
            <a:endParaRPr lang="el-GR" altLang="el-GR" sz="2200" dirty="0" smtClean="0"/>
          </a:p>
          <a:p>
            <a:pPr eaLnBrk="0" hangingPunct="0"/>
            <a:r>
              <a:rPr lang="el-GR" altLang="el-GR" sz="2200" dirty="0" smtClean="0"/>
              <a:t>γ</a:t>
            </a:r>
            <a:r>
              <a:rPr lang="el-GR" altLang="el-GR" sz="2200" dirty="0"/>
              <a:t>) για τον πολλαπλασιασμό του αποτελέσματος της εφαρμοζόμενης δύναμης</a:t>
            </a:r>
            <a:r>
              <a:rPr lang="el-GR" altLang="el-GR" sz="2200" dirty="0" smtClean="0"/>
              <a:t>.</a:t>
            </a:r>
            <a:endParaRPr lang="el-GR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6" y="2204864"/>
            <a:ext cx="3384550" cy="29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5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30324" y="418655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Μοχλοί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23928" y="1484784"/>
            <a:ext cx="4896544" cy="4641379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200" u="sng" dirty="0" smtClean="0"/>
              <a:t>Ο </a:t>
            </a:r>
            <a:r>
              <a:rPr lang="el-GR" altLang="el-GR" sz="2200" u="sng" dirty="0"/>
              <a:t>μοχλός είναι</a:t>
            </a:r>
            <a:r>
              <a:rPr lang="el-GR" altLang="el-GR" sz="2200" dirty="0"/>
              <a:t> μια άκαμπτη ράβδος που περιστρέφεται γύρω από ένα σημείο ή έναν άξονα περιστροφής (υπομόχλιο) υπό την επίδραση δύο αντιμαχόμενων δυνάμεων (της εφαρμοζόμενης δύναμης και της δύναμης αντίστασης). </a:t>
            </a:r>
            <a:endParaRPr lang="el-GR" altLang="el-GR" sz="2200" dirty="0" smtClean="0"/>
          </a:p>
          <a:p>
            <a:pPr eaLnBrk="0" hangingPunct="0"/>
            <a:r>
              <a:rPr lang="el-GR" altLang="el-GR" sz="2200" dirty="0" smtClean="0"/>
              <a:t>Στο </a:t>
            </a:r>
            <a:r>
              <a:rPr lang="el-GR" altLang="el-GR" sz="2200" dirty="0"/>
              <a:t>μοχλό διακρίνουμε και δύο μοχλοβραχίονες (της δύναμης και της αντίστασης), που είναι οι κάθετες αποστάσεις των φορέων των δυνάμεων από το υπομόχλιο.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32050"/>
            <a:ext cx="3384550" cy="29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1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Μοχλός περιστροφής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4077072"/>
            <a:ext cx="8568952" cy="2520280"/>
          </a:xfr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</a:pPr>
            <a:r>
              <a:rPr lang="el-GR" altLang="el-GR" sz="2400" dirty="0"/>
              <a:t>Στο μοχλό με άξονα περιστροφής Α, ενεργούν οι δυνάμεις  F</a:t>
            </a:r>
            <a:r>
              <a:rPr lang="el-GR" altLang="el-GR" sz="1800" dirty="0"/>
              <a:t>1</a:t>
            </a:r>
            <a:r>
              <a:rPr lang="el-GR" altLang="el-GR" sz="2400" dirty="0"/>
              <a:t> και F</a:t>
            </a:r>
            <a:r>
              <a:rPr lang="el-GR" altLang="el-GR" sz="1800" dirty="0"/>
              <a:t>2</a:t>
            </a:r>
            <a:r>
              <a:rPr lang="el-GR" altLang="el-GR" sz="2400" dirty="0"/>
              <a:t>.</a:t>
            </a:r>
          </a:p>
          <a:p>
            <a:pPr eaLnBrk="0" hangingPunct="0">
              <a:spcBef>
                <a:spcPts val="0"/>
              </a:spcBef>
            </a:pPr>
            <a:endParaRPr lang="el-GR" altLang="el-GR" sz="2400" dirty="0"/>
          </a:p>
          <a:p>
            <a:pPr eaLnBrk="0" hangingPunct="0">
              <a:spcBef>
                <a:spcPts val="0"/>
              </a:spcBef>
            </a:pPr>
            <a:r>
              <a:rPr lang="el-GR" altLang="el-GR" sz="2400" dirty="0"/>
              <a:t>M</a:t>
            </a:r>
            <a:r>
              <a:rPr lang="el-GR" altLang="el-GR" sz="1800" dirty="0"/>
              <a:t>1</a:t>
            </a:r>
            <a:r>
              <a:rPr lang="el-GR" altLang="el-GR" sz="2400" dirty="0"/>
              <a:t>  =  F</a:t>
            </a:r>
            <a:r>
              <a:rPr lang="el-GR" altLang="el-GR" sz="1800" dirty="0"/>
              <a:t>1 </a:t>
            </a:r>
            <a:r>
              <a:rPr lang="el-GR" altLang="el-GR" sz="2400" dirty="0"/>
              <a:t>. r</a:t>
            </a:r>
            <a:r>
              <a:rPr lang="el-GR" altLang="el-GR" sz="2000" dirty="0"/>
              <a:t>1 </a:t>
            </a:r>
            <a:r>
              <a:rPr lang="el-GR" altLang="el-GR" sz="2400" dirty="0"/>
              <a:t>(δεξιόστροφη)</a:t>
            </a:r>
          </a:p>
          <a:p>
            <a:pPr eaLnBrk="0" hangingPunct="0">
              <a:spcBef>
                <a:spcPts val="0"/>
              </a:spcBef>
            </a:pPr>
            <a:r>
              <a:rPr lang="el-GR" altLang="el-GR" sz="2400" dirty="0"/>
              <a:t>M</a:t>
            </a:r>
            <a:r>
              <a:rPr lang="el-GR" altLang="el-GR" sz="1800" dirty="0"/>
              <a:t>2</a:t>
            </a:r>
            <a:r>
              <a:rPr lang="el-GR" altLang="el-GR" sz="2400" dirty="0"/>
              <a:t>  =  F</a:t>
            </a:r>
            <a:r>
              <a:rPr lang="el-GR" altLang="el-GR" sz="1800" dirty="0"/>
              <a:t>2 </a:t>
            </a:r>
            <a:r>
              <a:rPr lang="el-GR" altLang="el-GR" sz="2400" dirty="0"/>
              <a:t>. r</a:t>
            </a:r>
            <a:r>
              <a:rPr lang="el-GR" altLang="el-GR" sz="1800" dirty="0"/>
              <a:t>2 </a:t>
            </a:r>
            <a:r>
              <a:rPr lang="el-GR" altLang="el-GR" sz="2400" dirty="0"/>
              <a:t>(αριστερόστροφη)</a:t>
            </a:r>
          </a:p>
          <a:p>
            <a:pPr eaLnBrk="0" hangingPunct="0">
              <a:spcBef>
                <a:spcPts val="0"/>
              </a:spcBef>
            </a:pPr>
            <a:endParaRPr lang="el-GR" altLang="el-GR" sz="2400" dirty="0"/>
          </a:p>
          <a:p>
            <a:pPr eaLnBrk="0" hangingPunct="0">
              <a:spcBef>
                <a:spcPts val="0"/>
              </a:spcBef>
            </a:pPr>
            <a:r>
              <a:rPr lang="el-GR" altLang="el-GR" sz="2400" dirty="0"/>
              <a:t>Η συνολική ροπή  Μ = Μ</a:t>
            </a:r>
            <a:r>
              <a:rPr lang="el-GR" altLang="el-GR" sz="1800" dirty="0"/>
              <a:t>1</a:t>
            </a:r>
            <a:r>
              <a:rPr lang="el-GR" altLang="el-GR" sz="2400" dirty="0"/>
              <a:t> + Μ</a:t>
            </a:r>
            <a:r>
              <a:rPr lang="el-GR" altLang="el-GR" sz="1800" dirty="0"/>
              <a:t>2</a:t>
            </a:r>
            <a:r>
              <a:rPr lang="el-GR" altLang="el-GR" sz="2400" dirty="0"/>
              <a:t> (αριστερόστροφη, θετική).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grpSp>
        <p:nvGrpSpPr>
          <p:cNvPr id="7" name="Group 1028"/>
          <p:cNvGrpSpPr>
            <a:grpSpLocks/>
          </p:cNvGrpSpPr>
          <p:nvPr/>
        </p:nvGrpSpPr>
        <p:grpSpPr bwMode="auto">
          <a:xfrm>
            <a:off x="1758850" y="1465993"/>
            <a:ext cx="5703912" cy="2486124"/>
            <a:chOff x="1056" y="768"/>
            <a:chExt cx="3848" cy="1688"/>
          </a:xfrm>
        </p:grpSpPr>
        <p:pic>
          <p:nvPicPr>
            <p:cNvPr id="8" name="Picture 102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768"/>
              <a:ext cx="3848" cy="1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1030"/>
            <p:cNvSpPr>
              <a:spLocks noChangeArrowheads="1"/>
            </p:cNvSpPr>
            <p:nvPr/>
          </p:nvSpPr>
          <p:spPr bwMode="auto">
            <a:xfrm>
              <a:off x="1114" y="797"/>
              <a:ext cx="3724" cy="1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</a:pPr>
              <a:endParaRPr lang="el-GR" altLang="el-GR"/>
            </a:p>
          </p:txBody>
        </p:sp>
      </p:grpSp>
    </p:spTree>
    <p:extLst>
      <p:ext uri="{BB962C8B-B14F-4D97-AF65-F5344CB8AC3E}">
        <p14:creationId xmlns:p14="http://schemas.microsoft.com/office/powerpoint/2010/main" val="22012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altLang="el-GR" dirty="0"/>
              <a:t>Μοχλοί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877272"/>
            <a:ext cx="4896544" cy="720080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Απλές μηχανές που είναι μοχλοί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99573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87363"/>
            <a:ext cx="2605088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1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Είδη μοχλών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851920" y="1196752"/>
            <a:ext cx="4968552" cy="5184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altLang="el-GR" sz="2200" dirty="0"/>
              <a:t>Διακρίνουμε τρία είδη μοχλών:</a:t>
            </a:r>
          </a:p>
          <a:p>
            <a:pPr>
              <a:spcBef>
                <a:spcPts val="0"/>
              </a:spcBef>
            </a:pPr>
            <a:endParaRPr lang="el-GR" altLang="el-GR" sz="2200" dirty="0"/>
          </a:p>
          <a:p>
            <a:pPr>
              <a:spcBef>
                <a:spcPts val="0"/>
              </a:spcBef>
            </a:pPr>
            <a:r>
              <a:rPr lang="el-GR" altLang="el-GR" sz="2200" u="sng" dirty="0"/>
              <a:t>Πρώτου είδους:</a:t>
            </a:r>
            <a:r>
              <a:rPr lang="el-GR" altLang="el-GR" sz="2200" dirty="0"/>
              <a:t> το υπομόχλιο βρίσκεται μεταξύ του σημείου εφαρμογής της δύναμης και του σημείου εφαρμογής της αντίστασης.</a:t>
            </a:r>
          </a:p>
          <a:p>
            <a:pPr>
              <a:spcBef>
                <a:spcPts val="0"/>
              </a:spcBef>
            </a:pPr>
            <a:endParaRPr lang="el-GR" altLang="el-GR" sz="2200" dirty="0"/>
          </a:p>
          <a:p>
            <a:pPr>
              <a:spcBef>
                <a:spcPts val="0"/>
              </a:spcBef>
            </a:pPr>
            <a:r>
              <a:rPr lang="el-GR" altLang="el-GR" sz="2200" u="sng" dirty="0"/>
              <a:t>Δευτέρου είδους:</a:t>
            </a:r>
            <a:r>
              <a:rPr lang="el-GR" altLang="el-GR" sz="2200" dirty="0"/>
              <a:t> το σημείο εφαρμογής της αντίστασης βρίσκεται μεταξύ του υπομοχλίου και του σημείου εφαρμογής της δύναμης.</a:t>
            </a:r>
          </a:p>
          <a:p>
            <a:pPr>
              <a:spcBef>
                <a:spcPts val="0"/>
              </a:spcBef>
            </a:pPr>
            <a:endParaRPr lang="el-GR" altLang="el-GR" sz="2200" dirty="0"/>
          </a:p>
          <a:p>
            <a:pPr>
              <a:spcBef>
                <a:spcPts val="0"/>
              </a:spcBef>
            </a:pPr>
            <a:r>
              <a:rPr lang="el-GR" altLang="el-GR" sz="2200" u="sng" dirty="0"/>
              <a:t>Τρίτου είδους:</a:t>
            </a:r>
            <a:r>
              <a:rPr lang="el-GR" altLang="el-GR" sz="2200" dirty="0"/>
              <a:t> το σημείο εφαρμογής της δύναμης βρίσκεται μεταξύ του υπομοχλίου και του σημείου εφαρμογής της αντίστασης.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386197" cy="47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9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Μοχλοί στο ανθρώπινο </a:t>
            </a:r>
            <a:r>
              <a:rPr lang="el-GR" altLang="el-GR" sz="3600" dirty="0" smtClean="0"/>
              <a:t>σώμα</a:t>
            </a:r>
            <a:r>
              <a:rPr lang="en-US" altLang="el-GR" sz="3600" dirty="0" smtClean="0"/>
              <a:t>  1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851920" y="1196752"/>
            <a:ext cx="4968552" cy="5184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altLang="el-GR" sz="2400" u="sng" dirty="0"/>
              <a:t>Μοχλός πρώτου είδους:</a:t>
            </a:r>
          </a:p>
          <a:p>
            <a:pPr>
              <a:spcBef>
                <a:spcPts val="0"/>
              </a:spcBef>
            </a:pPr>
            <a:endParaRPr lang="el-GR" altLang="el-GR" sz="2400" u="sng" dirty="0"/>
          </a:p>
          <a:p>
            <a:pPr>
              <a:spcBef>
                <a:spcPts val="0"/>
              </a:spcBef>
            </a:pPr>
            <a:r>
              <a:rPr lang="el-GR" altLang="el-GR" sz="2400" dirty="0"/>
              <a:t>Το βάρος της κεφαλής είναι η δύναμη αντίστασης.</a:t>
            </a:r>
          </a:p>
          <a:p>
            <a:pPr>
              <a:spcBef>
                <a:spcPts val="0"/>
              </a:spcBef>
            </a:pPr>
            <a:r>
              <a:rPr lang="el-GR" altLang="el-GR" sz="2400" dirty="0"/>
              <a:t>Οι </a:t>
            </a:r>
            <a:r>
              <a:rPr lang="el-GR" altLang="el-GR" sz="2400" dirty="0" err="1"/>
              <a:t>σπληνοειδείς</a:t>
            </a:r>
            <a:r>
              <a:rPr lang="el-GR" altLang="el-GR" sz="2400" dirty="0"/>
              <a:t> μύες εξασφαλίζουν την εφαρμοζόμενη δύναμη.</a:t>
            </a:r>
          </a:p>
          <a:p>
            <a:pPr>
              <a:spcBef>
                <a:spcPts val="0"/>
              </a:spcBef>
            </a:pPr>
            <a:r>
              <a:rPr lang="el-GR" altLang="el-GR" sz="2400" dirty="0"/>
              <a:t>Υπομόχλιο είναι η </a:t>
            </a:r>
            <a:r>
              <a:rPr lang="el-GR" altLang="el-GR" sz="2400" dirty="0" err="1"/>
              <a:t>ατλαντοϊνιακή</a:t>
            </a:r>
            <a:r>
              <a:rPr lang="el-GR" altLang="el-GR" sz="2400" dirty="0"/>
              <a:t> άρθρωση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>
              <a:spcBef>
                <a:spcPts val="0"/>
              </a:spcBef>
            </a:pPr>
            <a:endParaRPr lang="en-US" altLang="el-GR" sz="2400" dirty="0"/>
          </a:p>
          <a:p>
            <a:pPr>
              <a:spcBef>
                <a:spcPts val="0"/>
              </a:spcBef>
            </a:pPr>
            <a:r>
              <a:rPr lang="el-GR" altLang="el-GR" sz="2400" dirty="0"/>
              <a:t>Στον μοχλό πρώτου είδους καταβάλλουμε λιγότερη δύναμη (κέρδος), αλλά διανύουμε μεγαλύτερη απόσταση (απώλεια).</a:t>
            </a:r>
          </a:p>
          <a:p>
            <a:pPr>
              <a:spcBef>
                <a:spcPts val="0"/>
              </a:spcBef>
            </a:pP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3371"/>
            <a:ext cx="24590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42435"/>
            <a:ext cx="3744540" cy="111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7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Μοχλοί στο ανθρώπινο </a:t>
            </a:r>
            <a:r>
              <a:rPr lang="el-GR" altLang="el-GR" sz="3600" dirty="0" smtClean="0"/>
              <a:t>σώμα</a:t>
            </a:r>
            <a:r>
              <a:rPr lang="en-US" altLang="el-GR" sz="3600" dirty="0" smtClean="0"/>
              <a:t>  2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851920" y="1196752"/>
            <a:ext cx="4968552" cy="5184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altLang="el-GR" sz="2400" u="sng" dirty="0"/>
              <a:t>Μοχλός δευτέρου είδους:</a:t>
            </a:r>
          </a:p>
          <a:p>
            <a:pPr>
              <a:spcBef>
                <a:spcPts val="0"/>
              </a:spcBef>
            </a:pPr>
            <a:endParaRPr lang="el-GR" altLang="el-GR" sz="2400" dirty="0"/>
          </a:p>
          <a:p>
            <a:pPr>
              <a:spcBef>
                <a:spcPts val="0"/>
              </a:spcBef>
            </a:pPr>
            <a:r>
              <a:rPr lang="el-GR" altLang="el-GR" sz="2400" dirty="0"/>
              <a:t>Η δύναμη αντίστασης (φορτίο του καροτσιού) είναι ανάμεσα στην εφαρμοζόμενη δύναμη (δύναμη του ανθρώπου στις χειρολαβές) και το υπομόχλιο (άξονας της ρόδας).</a:t>
            </a:r>
          </a:p>
          <a:p>
            <a:pPr>
              <a:spcBef>
                <a:spcPts val="0"/>
              </a:spcBef>
            </a:pPr>
            <a:endParaRPr lang="el-GR" altLang="el-GR" sz="2400" dirty="0"/>
          </a:p>
          <a:p>
            <a:pPr>
              <a:spcBef>
                <a:spcPts val="0"/>
              </a:spcBef>
            </a:pPr>
            <a:r>
              <a:rPr lang="el-GR" altLang="el-GR" sz="2400" dirty="0"/>
              <a:t>Ο άνθρωπος θα καταβάλει μικρή δύναμη σε σχέση με το μέγεθος της αντίστασης, λόγω του μεγάλου μοχλοβραχίονα της δύναμης σε σχέση με το μοχλοβραχίονα της αντίστασης.</a:t>
            </a:r>
          </a:p>
          <a:p>
            <a:pPr>
              <a:spcBef>
                <a:spcPts val="0"/>
              </a:spcBef>
            </a:pP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9180"/>
            <a:ext cx="3528392" cy="44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9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altLang="el-GR" sz="3600" dirty="0"/>
              <a:t>Μοχλοί στο ανθρώπινο </a:t>
            </a:r>
            <a:r>
              <a:rPr lang="el-GR" altLang="el-GR" sz="3600" dirty="0" smtClean="0"/>
              <a:t>σώμα</a:t>
            </a:r>
            <a:r>
              <a:rPr lang="en-US" altLang="el-GR" sz="3600" dirty="0" smtClean="0"/>
              <a:t>  3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491880" y="1052736"/>
            <a:ext cx="5184576" cy="53285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l-GR" altLang="el-GR" sz="2400" u="sng" dirty="0"/>
              <a:t>Μοχλός τρίτου είδους: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l-GR" altLang="el-GR" sz="2400" u="sng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l-GR" altLang="el-GR" sz="2400" dirty="0"/>
              <a:t>Δύναμη αντίστασης είναι το βάρος του πήχη.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l-GR" altLang="el-GR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l-GR" altLang="el-GR" sz="2400" dirty="0"/>
              <a:t>Υπομόχλιο είναι ο αγκώνας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l-GR" altLang="el-GR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l-GR" altLang="el-GR" sz="2400" dirty="0"/>
              <a:t>Η εφαρμοζόμενη δύναμη εξασφαλίζεται από τους καμπτήρες της άρθρωσης του αγκώνα.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l-GR" altLang="el-GR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l-GR" altLang="el-GR" sz="2400" dirty="0"/>
              <a:t>Οι περισσότερες κινήσεις του ανθρώπινου κινητικού μηχανισμού γίνονται με μοχλούς τρίτου είδους (κερδίζονται μεγάλες μετατοπίσεις των μελών εφαρμόζοντας, σε αντιστάθμισμα, μεγάλες </a:t>
            </a:r>
            <a:r>
              <a:rPr lang="el-GR" altLang="el-GR" sz="2400" dirty="0" smtClean="0"/>
              <a:t>δυνάμεις)</a:t>
            </a:r>
            <a:r>
              <a:rPr lang="en-US" altLang="el-GR" sz="2400" dirty="0" smtClean="0"/>
              <a:t>.</a:t>
            </a:r>
            <a:endParaRPr lang="el-GR" altLang="el-GR" sz="2400" dirty="0"/>
          </a:p>
          <a:p>
            <a:pPr>
              <a:spcBef>
                <a:spcPts val="0"/>
              </a:spcBef>
            </a:pP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0810"/>
            <a:ext cx="2808312" cy="276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3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Ροπή </a:t>
            </a:r>
            <a:r>
              <a:rPr lang="el-GR" altLang="el-GR" sz="3600" dirty="0" smtClean="0"/>
              <a:t>αδράνειας</a:t>
            </a:r>
            <a:r>
              <a:rPr lang="en-US" altLang="el-GR" sz="3600" dirty="0" smtClean="0"/>
              <a:t> 1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544616"/>
          </a:xfr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</a:pPr>
            <a:r>
              <a:rPr lang="el-GR" altLang="el-GR" sz="2200" dirty="0"/>
              <a:t>Στη γραμμική κίνηση η ιδιότητα της ύλης να διατηρεί την κινητική της κατάσταση ονομάζεται αδράνεια και δείκτης της αδράνειας είναι η μάζα (ποσότητα της ύλης) του σώματος.</a:t>
            </a:r>
          </a:p>
          <a:p>
            <a:pPr eaLnBrk="0" hangingPunct="0">
              <a:spcBef>
                <a:spcPts val="0"/>
              </a:spcBef>
            </a:pPr>
            <a:r>
              <a:rPr lang="el-GR" altLang="el-GR" sz="2200" dirty="0"/>
              <a:t>Στην περιστροφική κίνηση η αντίστοιχη ιδιότητα ονομάζεται ροπή αδράνειας.</a:t>
            </a:r>
          </a:p>
          <a:p>
            <a:pPr eaLnBrk="0" hangingPunct="0">
              <a:spcBef>
                <a:spcPts val="0"/>
              </a:spcBef>
            </a:pPr>
            <a:r>
              <a:rPr lang="el-GR" altLang="el-GR" sz="2200" i="1" u="sng" dirty="0"/>
              <a:t>Ροπή αδράνειας</a:t>
            </a:r>
            <a:r>
              <a:rPr lang="el-GR" altLang="el-GR" sz="2200" dirty="0"/>
              <a:t> ενός σώματος ως προς ένα σημείο ή έναν άξονα περιστροφής , είναι η ιδιότητα της μάζας να διατηρεί την περιστροφική κινητική της κατάσταση, είτε αυτή είναι ομαλή περιστροφική κίνηση είτε ηρεμία.</a:t>
            </a:r>
          </a:p>
          <a:p>
            <a:pPr eaLnBrk="0" hangingPunct="0">
              <a:spcBef>
                <a:spcPts val="0"/>
              </a:spcBef>
            </a:pPr>
            <a:endParaRPr lang="el-GR" altLang="el-GR" sz="2400" dirty="0"/>
          </a:p>
          <a:p>
            <a:pPr eaLnBrk="0" hangingPunct="0">
              <a:spcBef>
                <a:spcPts val="0"/>
              </a:spcBef>
            </a:pPr>
            <a:r>
              <a:rPr lang="el-GR" altLang="el-GR" sz="2200" dirty="0"/>
              <a:t>Η ροπή αδράνειας (Ι) ισούται:</a:t>
            </a:r>
            <a:endParaRPr lang="en-US" altLang="el-GR" sz="2200" dirty="0"/>
          </a:p>
          <a:p>
            <a:pPr eaLnBrk="0" hangingPunct="0">
              <a:spcBef>
                <a:spcPts val="0"/>
              </a:spcBef>
              <a:buFontTx/>
              <a:buNone/>
            </a:pPr>
            <a:r>
              <a:rPr lang="el-GR" altLang="el-GR" sz="2200" dirty="0"/>
              <a:t>       </a:t>
            </a:r>
            <a:r>
              <a:rPr lang="el-GR" altLang="el-GR" sz="2200" i="1" dirty="0"/>
              <a:t>Ι = </a:t>
            </a:r>
            <a:r>
              <a:rPr lang="en-US" altLang="el-GR" sz="2200" i="1" dirty="0"/>
              <a:t>m * r</a:t>
            </a:r>
            <a:r>
              <a:rPr lang="en-US" altLang="el-GR" sz="2200" i="1" baseline="30000" dirty="0"/>
              <a:t>2</a:t>
            </a:r>
          </a:p>
          <a:p>
            <a:pPr eaLnBrk="0" hangingPunct="0">
              <a:spcBef>
                <a:spcPts val="0"/>
              </a:spcBef>
              <a:buFontTx/>
              <a:buNone/>
            </a:pPr>
            <a:r>
              <a:rPr lang="el-GR" altLang="el-GR" sz="1800" dirty="0"/>
              <a:t>        </a:t>
            </a:r>
            <a:r>
              <a:rPr lang="el-GR" altLang="el-GR" sz="1600" dirty="0"/>
              <a:t>όπου </a:t>
            </a:r>
            <a:r>
              <a:rPr lang="en-US" altLang="el-GR" sz="1600" dirty="0"/>
              <a:t>m </a:t>
            </a:r>
            <a:r>
              <a:rPr lang="el-GR" altLang="el-GR" sz="1600" dirty="0"/>
              <a:t>είναι η μάζα και </a:t>
            </a:r>
            <a:r>
              <a:rPr lang="en-US" altLang="el-GR" sz="1600" dirty="0"/>
              <a:t>r </a:t>
            </a:r>
            <a:r>
              <a:rPr lang="el-GR" altLang="el-GR" sz="1600" dirty="0"/>
              <a:t>η απόσταση της μάζας από το σημείο περιστροφής</a:t>
            </a:r>
            <a:endParaRPr lang="el-GR" altLang="el-GR" sz="2400" dirty="0"/>
          </a:p>
          <a:p>
            <a:pPr eaLnBrk="0" hangingPunct="0">
              <a:spcBef>
                <a:spcPts val="0"/>
              </a:spcBef>
              <a:buFontTx/>
              <a:buNone/>
            </a:pPr>
            <a:endParaRPr lang="en-US" altLang="el-GR" sz="1600" dirty="0"/>
          </a:p>
          <a:p>
            <a:pPr eaLnBrk="0" hangingPunct="0">
              <a:spcBef>
                <a:spcPts val="0"/>
              </a:spcBef>
            </a:pPr>
            <a:r>
              <a:rPr lang="el-GR" altLang="el-GR" sz="2200" dirty="0"/>
              <a:t>Στο μέγεθος της ροπής αδράνειας συνεισφέρει περισσότερο η απόσταση της μάζας από το σημείο περιστροφής παρά η ίδια η μάζα του σώματος.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62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Ροπή </a:t>
            </a:r>
            <a:r>
              <a:rPr lang="el-GR" altLang="el-GR" sz="3600" dirty="0" smtClean="0"/>
              <a:t>αδράνειας</a:t>
            </a:r>
            <a:r>
              <a:rPr lang="en-US" altLang="el-GR" sz="3600" dirty="0" smtClean="0"/>
              <a:t> 2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589240"/>
            <a:ext cx="8568952" cy="1008112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Η ροπή αδράνειας είναι το άθροισμα των γινομένων της κάθε επιμέρους μάζας επί την ακτίνα περιστροφής στο τετράγωνο.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3040">
            <a:off x="624436" y="1732099"/>
            <a:ext cx="7993062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3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Ροπή </a:t>
            </a:r>
            <a:r>
              <a:rPr lang="el-GR" altLang="el-GR" sz="3600" dirty="0" smtClean="0"/>
              <a:t>αδράνειας</a:t>
            </a:r>
            <a:r>
              <a:rPr lang="en-US" altLang="el-GR" sz="3600" dirty="0" smtClean="0"/>
              <a:t> 3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301208"/>
            <a:ext cx="8568952" cy="1296144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Η κατανομή της μάζας γύρω από τον επιμήκη άξονα διερχόμενο από το κέντρο μάζας του σώματος (Α) και γύρω από τον εγκάρσιο άξονα διερχόμενο από το κέντρο μάζας του σώματος (Β).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825082" cy="386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Ροπή </a:t>
            </a:r>
            <a:r>
              <a:rPr lang="el-GR" altLang="el-GR" sz="3600" dirty="0" smtClean="0"/>
              <a:t>αδράνειας</a:t>
            </a:r>
            <a:r>
              <a:rPr lang="en-US" altLang="el-GR" sz="3600" dirty="0" smtClean="0"/>
              <a:t> 4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661248"/>
            <a:ext cx="8568952" cy="936104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Η γραφική παράσταση απεικονίζει τις μεταβολές της ροπής αδράνειας του ποδιού κατά τη διάρκεια του δρομικού διασκελισμού.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29901"/>
            <a:ext cx="4752627" cy="424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3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Ροπή </a:t>
            </a:r>
            <a:r>
              <a:rPr lang="el-GR" altLang="el-GR" sz="3600" dirty="0" smtClean="0"/>
              <a:t>αδράνειας</a:t>
            </a:r>
            <a:r>
              <a:rPr lang="en-US" altLang="el-GR" sz="3600" dirty="0" smtClean="0"/>
              <a:t> 5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5364088" y="1916832"/>
            <a:ext cx="3528392" cy="4680520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Η γωνία του γονάτου επιδρά στην τιμή της ροπής αδράνειας του αιωρούμενου ποδιού ως προς το ισχίο, λόγω των μεταβολών της ακτίνας περιστροφής (</a:t>
            </a:r>
            <a:r>
              <a:rPr lang="en-US" altLang="el-GR" sz="2400" dirty="0"/>
              <a:t>k</a:t>
            </a:r>
            <a:r>
              <a:rPr lang="el-GR" altLang="el-GR" sz="2400" dirty="0"/>
              <a:t>)</a:t>
            </a:r>
            <a:r>
              <a:rPr lang="en-US" altLang="el-GR" sz="2400" dirty="0"/>
              <a:t> </a:t>
            </a:r>
            <a:r>
              <a:rPr lang="el-GR" altLang="el-GR" sz="2400" dirty="0"/>
              <a:t> της κνήμης και του άκρου ποδιού.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8840"/>
            <a:ext cx="4464298" cy="370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7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Ροπή </a:t>
            </a:r>
            <a:r>
              <a:rPr lang="el-GR" altLang="el-GR" sz="3600" dirty="0" smtClean="0"/>
              <a:t>αδράνειας</a:t>
            </a:r>
            <a:r>
              <a:rPr lang="en-US" altLang="el-GR" sz="3600" dirty="0" smtClean="0"/>
              <a:t> 6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373216"/>
            <a:ext cx="8568952" cy="1224136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Μεταβολές στη ροπή αδράνειας του ανθρώπινου σώματος ανάλογα με την πόζα του σώματος και αναφορικά με τους άξονες περιστροφής</a:t>
            </a:r>
            <a:endParaRPr lang="el-GR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6792"/>
            <a:ext cx="8135938" cy="33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altLang="el-GR" sz="3600" dirty="0" err="1" smtClean="0"/>
              <a:t>Στροφορμή</a:t>
            </a:r>
            <a:r>
              <a:rPr lang="en-US" altLang="el-GR" sz="3600" dirty="0" smtClean="0"/>
              <a:t> 1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256584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Αν ένα σώμα περιστρέφεται με μια γωνιακή ταχύτητα ω, το αίτιο που μπορεί να αλλάξει την ορμή αυτού του σώματος είναι η ροπή μιας δύναμης.</a:t>
            </a:r>
          </a:p>
          <a:p>
            <a:pPr eaLnBrk="0" hangingPunct="0"/>
            <a:r>
              <a:rPr lang="el-GR" altLang="el-GR" sz="2400" i="1" u="sng" dirty="0" err="1"/>
              <a:t>Στροφορμή</a:t>
            </a:r>
            <a:r>
              <a:rPr lang="el-GR" altLang="el-GR" sz="2400" i="1" u="sng" dirty="0"/>
              <a:t> (</a:t>
            </a:r>
            <a:r>
              <a:rPr lang="en-US" altLang="el-GR" sz="2400" i="1" u="sng" dirty="0"/>
              <a:t>G</a:t>
            </a:r>
            <a:r>
              <a:rPr lang="el-GR" altLang="el-GR" sz="2400" i="1" u="sng" dirty="0"/>
              <a:t>)</a:t>
            </a:r>
            <a:r>
              <a:rPr lang="en-US" altLang="el-GR" sz="2400" dirty="0"/>
              <a:t> </a:t>
            </a:r>
            <a:r>
              <a:rPr lang="el-GR" altLang="el-GR" sz="2400" dirty="0"/>
              <a:t>είναι η ορμή ενός περιστρεφόμενου σώματος και ισούται με τη ροπή αδράνειας επί την γωνιακή ταχύτητα περιστροφής:</a:t>
            </a:r>
          </a:p>
          <a:p>
            <a:pPr eaLnBrk="0" hangingPunct="0">
              <a:buFontTx/>
              <a:buNone/>
            </a:pPr>
            <a:r>
              <a:rPr lang="el-GR" altLang="el-GR" sz="2400" i="1" dirty="0"/>
              <a:t>       </a:t>
            </a:r>
            <a:r>
              <a:rPr lang="en-US" altLang="el-GR" sz="2400" i="1" dirty="0"/>
              <a:t>G = I * </a:t>
            </a:r>
            <a:r>
              <a:rPr lang="el-GR" altLang="el-GR" sz="2400" i="1" dirty="0"/>
              <a:t>ω</a:t>
            </a:r>
          </a:p>
          <a:p>
            <a:pPr eaLnBrk="0" hangingPunct="0"/>
            <a:endParaRPr lang="el-GR" altLang="el-GR" sz="2400" i="1" u="sng" dirty="0"/>
          </a:p>
          <a:p>
            <a:pPr eaLnBrk="0" hangingPunct="0"/>
            <a:r>
              <a:rPr lang="el-GR" altLang="el-GR" sz="2400" dirty="0"/>
              <a:t>Η </a:t>
            </a:r>
            <a:r>
              <a:rPr lang="el-GR" altLang="el-GR" sz="2400" dirty="0" err="1"/>
              <a:t>στροφορμή</a:t>
            </a:r>
            <a:r>
              <a:rPr lang="el-GR" altLang="el-GR" sz="2400" dirty="0"/>
              <a:t> είναι αποτέλεσμα εξωτερικών ροπών δύναμης που εφαρμόζονται πάνω σε ένα σώμα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34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altLang="el-GR" sz="3600" dirty="0" err="1" smtClean="0"/>
              <a:t>Στροφορμή</a:t>
            </a:r>
            <a:r>
              <a:rPr lang="en-US" altLang="el-GR" sz="3600" dirty="0" smtClean="0"/>
              <a:t> 2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040560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 smtClean="0"/>
              <a:t>Η </a:t>
            </a:r>
            <a:r>
              <a:rPr lang="el-GR" altLang="el-GR" sz="2400" dirty="0"/>
              <a:t>εξίσωση</a:t>
            </a:r>
            <a:r>
              <a:rPr lang="en-US" altLang="el-GR" sz="2400" dirty="0"/>
              <a:t>:   </a:t>
            </a:r>
            <a:r>
              <a:rPr lang="en-US" altLang="el-GR" sz="2400" i="1" dirty="0"/>
              <a:t>M * </a:t>
            </a:r>
            <a:r>
              <a:rPr lang="en-US" altLang="el-GR" sz="2400" i="1" dirty="0" err="1"/>
              <a:t>dt</a:t>
            </a:r>
            <a:r>
              <a:rPr lang="en-US" altLang="el-GR" sz="2400" i="1" dirty="0"/>
              <a:t> = </a:t>
            </a:r>
            <a:r>
              <a:rPr lang="el-GR" altLang="el-GR" sz="2400" i="1" dirty="0"/>
              <a:t>Δ</a:t>
            </a:r>
            <a:r>
              <a:rPr lang="en-US" altLang="el-GR" sz="2400" i="1" dirty="0"/>
              <a:t>G</a:t>
            </a:r>
            <a:r>
              <a:rPr lang="en-US" altLang="el-GR" sz="2400" dirty="0"/>
              <a:t> </a:t>
            </a:r>
            <a:r>
              <a:rPr lang="el-GR" altLang="el-GR" sz="2400" dirty="0"/>
              <a:t>    είναι η εξίσωση μεταβολής της </a:t>
            </a:r>
            <a:r>
              <a:rPr lang="el-GR" altLang="el-GR" sz="2400" dirty="0" err="1"/>
              <a:t>στροφορμής</a:t>
            </a:r>
            <a:r>
              <a:rPr lang="el-GR" altLang="el-GR" sz="2400" dirty="0"/>
              <a:t> (</a:t>
            </a:r>
            <a:r>
              <a:rPr lang="en-US" altLang="el-GR" sz="2400" dirty="0"/>
              <a:t>M * </a:t>
            </a:r>
            <a:r>
              <a:rPr lang="en-US" altLang="el-GR" sz="2400" dirty="0" err="1"/>
              <a:t>dt</a:t>
            </a:r>
            <a:r>
              <a:rPr lang="en-US" altLang="el-GR" sz="2400" dirty="0"/>
              <a:t> </a:t>
            </a:r>
            <a:r>
              <a:rPr lang="el-GR" altLang="el-GR" sz="2400" dirty="0"/>
              <a:t> = περιστροφική ώθηση).</a:t>
            </a:r>
          </a:p>
          <a:p>
            <a:pPr eaLnBrk="0" hangingPunct="0"/>
            <a:r>
              <a:rPr lang="el-GR" altLang="el-GR" sz="2400" i="1" u="sng" dirty="0"/>
              <a:t>Αρχή διατήρησης της </a:t>
            </a:r>
            <a:r>
              <a:rPr lang="el-GR" altLang="el-GR" sz="2400" i="1" u="sng" dirty="0" err="1"/>
              <a:t>στροφορμής</a:t>
            </a:r>
            <a:r>
              <a:rPr lang="el-GR" altLang="el-GR" sz="2400" i="1" u="sng" dirty="0"/>
              <a:t> </a:t>
            </a:r>
            <a:r>
              <a:rPr lang="el-GR" altLang="el-GR" sz="2400" dirty="0"/>
              <a:t>Από την παραπάνω εξίσωση συνάγεται ότι αν δεν εφαρμοστεί καμιά εξωτερική ροπή (Μ = 0) η </a:t>
            </a:r>
            <a:r>
              <a:rPr lang="el-GR" altLang="el-GR" sz="2400" dirty="0" err="1"/>
              <a:t>στροφορμή</a:t>
            </a:r>
            <a:r>
              <a:rPr lang="el-GR" altLang="el-GR" sz="2400" dirty="0"/>
              <a:t> ενός σώματος παραμένει σταθερή (πτήση του σώματος στον αέρα).</a:t>
            </a:r>
          </a:p>
          <a:p>
            <a:pPr eaLnBrk="0" hangingPunct="0"/>
            <a:r>
              <a:rPr lang="el-GR" altLang="el-GR" sz="2400" dirty="0"/>
              <a:t>Επειδή ισχύει αυτό, σε πολλές περιπτώσεις, αυξάνοντας τη ροπή αδράνειας (Ι) μειώνεται ανάλογα η γωνιακή ταχύτητα (ω) του σώματος, ενώ μειώνοντας τη ροπή αδράνειας αυξάνεται η γωνιακή ταχύτητα.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42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altLang="el-GR" sz="3600" dirty="0" err="1" smtClean="0"/>
              <a:t>Στροφορμή</a:t>
            </a:r>
            <a:r>
              <a:rPr lang="en-US" altLang="el-GR" sz="3600" dirty="0" smtClean="0"/>
              <a:t> 3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131840" y="1052736"/>
            <a:ext cx="5760640" cy="5544616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200" dirty="0"/>
              <a:t>Κατά την κίνηση του ανθρώπινου σώματος, περιστρέφονται πολλά μέλη του. Έτσι, κάθε σωματικό μέλος έχει μια </a:t>
            </a:r>
            <a:r>
              <a:rPr lang="el-GR" altLang="el-GR" sz="2200" dirty="0" err="1"/>
              <a:t>στροφορμή</a:t>
            </a:r>
            <a:r>
              <a:rPr lang="el-GR" altLang="el-GR" sz="2200" dirty="0"/>
              <a:t> γύρω από το κέντρο μάζας του μέλους, καθώς και μια </a:t>
            </a:r>
            <a:r>
              <a:rPr lang="el-GR" altLang="el-GR" sz="2200" dirty="0" err="1"/>
              <a:t>στροφορμή</a:t>
            </a:r>
            <a:r>
              <a:rPr lang="el-GR" altLang="el-GR" sz="2200" dirty="0"/>
              <a:t> γύρω από το συνολικό ΚΜΣ.</a:t>
            </a:r>
          </a:p>
          <a:p>
            <a:pPr eaLnBrk="0" hangingPunct="0"/>
            <a:r>
              <a:rPr lang="el-GR" altLang="el-GR" sz="2200" dirty="0"/>
              <a:t>Η </a:t>
            </a:r>
            <a:r>
              <a:rPr lang="el-GR" altLang="el-GR" sz="2200" dirty="0" err="1"/>
              <a:t>στροφορμή</a:t>
            </a:r>
            <a:r>
              <a:rPr lang="el-GR" altLang="el-GR" sz="2200" dirty="0"/>
              <a:t> του σωματικού μέλους γύρω από το ΚΜ του λέγεται </a:t>
            </a:r>
            <a:r>
              <a:rPr lang="el-GR" altLang="el-GR" sz="2200" i="1" dirty="0"/>
              <a:t>τοπική </a:t>
            </a:r>
            <a:r>
              <a:rPr lang="el-GR" altLang="el-GR" sz="2200" i="1" dirty="0" err="1"/>
              <a:t>στροφορμή</a:t>
            </a:r>
            <a:r>
              <a:rPr lang="el-GR" altLang="el-GR" sz="2200" dirty="0"/>
              <a:t> (</a:t>
            </a:r>
            <a:r>
              <a:rPr lang="en-US" altLang="el-GR" sz="2200" dirty="0"/>
              <a:t>local angular momentum</a:t>
            </a:r>
            <a:r>
              <a:rPr lang="el-GR" altLang="el-GR" sz="2200" dirty="0"/>
              <a:t>)</a:t>
            </a:r>
            <a:r>
              <a:rPr lang="en-US" altLang="el-GR" sz="2200" dirty="0"/>
              <a:t>, </a:t>
            </a:r>
            <a:r>
              <a:rPr lang="el-GR" altLang="el-GR" sz="2200" dirty="0"/>
              <a:t>ενώ η </a:t>
            </a:r>
            <a:r>
              <a:rPr lang="el-GR" altLang="el-GR" sz="2200" dirty="0" err="1"/>
              <a:t>στροφορμή</a:t>
            </a:r>
            <a:r>
              <a:rPr lang="el-GR" altLang="el-GR" sz="2200" dirty="0"/>
              <a:t> του μέλους γύρω από το συνολικό ΚΜΣ </a:t>
            </a:r>
            <a:r>
              <a:rPr lang="el-GR" altLang="el-GR" sz="2200" i="1" dirty="0"/>
              <a:t>απομακρυσμένη </a:t>
            </a:r>
            <a:r>
              <a:rPr lang="el-GR" altLang="el-GR" sz="2200" i="1" dirty="0" err="1"/>
              <a:t>στροφορμή</a:t>
            </a:r>
            <a:r>
              <a:rPr lang="el-GR" altLang="el-GR" sz="2200" dirty="0"/>
              <a:t> (</a:t>
            </a:r>
            <a:r>
              <a:rPr lang="en-US" altLang="el-GR" sz="2200" dirty="0"/>
              <a:t>remote angular momentum</a:t>
            </a:r>
            <a:r>
              <a:rPr lang="el-GR" altLang="el-GR" sz="2200" dirty="0"/>
              <a:t>)</a:t>
            </a:r>
            <a:r>
              <a:rPr lang="en-US" altLang="el-GR" sz="2200" dirty="0"/>
              <a:t>.</a:t>
            </a:r>
          </a:p>
          <a:p>
            <a:pPr eaLnBrk="0" hangingPunct="0"/>
            <a:r>
              <a:rPr lang="el-GR" altLang="el-GR" sz="2200" dirty="0"/>
              <a:t>Η συνολική </a:t>
            </a:r>
            <a:r>
              <a:rPr lang="el-GR" altLang="el-GR" sz="2200" dirty="0" err="1"/>
              <a:t>στροφορμή</a:t>
            </a:r>
            <a:r>
              <a:rPr lang="el-GR" altLang="el-GR" sz="2200" dirty="0"/>
              <a:t> ενός σωματικού μέλους είναι το άθροισμα της τοπικής και της απομακρυσμένης </a:t>
            </a:r>
            <a:r>
              <a:rPr lang="el-GR" altLang="el-GR" sz="2200" dirty="0" err="1"/>
              <a:t>στροφορμής</a:t>
            </a:r>
            <a:r>
              <a:rPr lang="el-GR" altLang="el-GR" sz="2200" dirty="0"/>
              <a:t>:</a:t>
            </a:r>
          </a:p>
          <a:p>
            <a:pPr eaLnBrk="0" hangingPunct="0">
              <a:buFontTx/>
              <a:buNone/>
            </a:pPr>
            <a:r>
              <a:rPr lang="el-GR" altLang="el-GR" sz="2400" dirty="0" smtClean="0"/>
              <a:t>  </a:t>
            </a:r>
            <a:r>
              <a:rPr lang="en-US" altLang="el-GR" sz="2400" dirty="0" smtClean="0"/>
              <a:t>         </a:t>
            </a:r>
            <a:r>
              <a:rPr lang="el-GR" altLang="el-GR" sz="2400" dirty="0"/>
              <a:t>Η</a:t>
            </a:r>
            <a:r>
              <a:rPr lang="en-US" altLang="el-GR" sz="2400" baseline="-25000" dirty="0"/>
              <a:t>Total</a:t>
            </a:r>
            <a:r>
              <a:rPr lang="en-US" altLang="el-GR" sz="2400" dirty="0"/>
              <a:t> = </a:t>
            </a:r>
            <a:r>
              <a:rPr lang="en-US" altLang="el-GR" sz="2400" dirty="0" err="1"/>
              <a:t>H</a:t>
            </a:r>
            <a:r>
              <a:rPr lang="en-US" altLang="el-GR" sz="2400" baseline="-25000" dirty="0" err="1"/>
              <a:t>Local</a:t>
            </a:r>
            <a:r>
              <a:rPr lang="en-US" altLang="el-GR" sz="2400" dirty="0"/>
              <a:t> + </a:t>
            </a:r>
            <a:r>
              <a:rPr lang="en-US" altLang="el-GR" sz="2400" dirty="0" err="1"/>
              <a:t>H</a:t>
            </a:r>
            <a:r>
              <a:rPr lang="en-US" altLang="el-GR" sz="2400" baseline="-25000" dirty="0" err="1"/>
              <a:t>Remote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1628800"/>
            <a:ext cx="2664991" cy="473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altLang="el-GR" sz="3600" dirty="0" err="1" smtClean="0"/>
              <a:t>Στροφορμή</a:t>
            </a:r>
            <a:r>
              <a:rPr lang="en-US" altLang="el-GR" sz="3600" dirty="0" smtClean="0"/>
              <a:t> 4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355976" y="1628800"/>
            <a:ext cx="4536504" cy="4968552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Η κατακόρυφη συνιστώσα της </a:t>
            </a:r>
            <a:r>
              <a:rPr lang="el-GR" altLang="el-GR" sz="2400" dirty="0" err="1"/>
              <a:t>στροφορμής</a:t>
            </a:r>
            <a:r>
              <a:rPr lang="el-GR" altLang="el-GR" sz="2400" dirty="0"/>
              <a:t> των άνω άκρων, της κεφαλής και του κορμού, των κάτω άκρων, και ολόκληρου του σώματος δρομέα σε ταχύτητα αντιπροσωπευτική των μεσαίων αποστάσεων.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791287" cy="475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6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altLang="el-GR" sz="3600" dirty="0" err="1"/>
              <a:t>Στροφορμή</a:t>
            </a:r>
            <a:r>
              <a:rPr lang="en-US" altLang="el-GR" sz="3600" dirty="0"/>
              <a:t> </a:t>
            </a:r>
            <a:r>
              <a:rPr lang="en-US" altLang="el-GR" sz="3600" dirty="0" smtClean="0"/>
              <a:t>5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79512" y="4952740"/>
            <a:ext cx="8712968" cy="1644611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Όταν η </a:t>
            </a:r>
            <a:r>
              <a:rPr lang="el-GR" altLang="el-GR" sz="2400" dirty="0" err="1"/>
              <a:t>στροφορμή</a:t>
            </a:r>
            <a:r>
              <a:rPr lang="el-GR" altLang="el-GR" sz="2400" dirty="0"/>
              <a:t> του σώματος διατηρείται σταθερή, οι τυχόν μεταβολές στην πόζα του σώματος έχουν ως αποτέλεσμα την αύξηση ή μείωση της ροπής αδράνειας και αντισταθμιστικά αντίστοιχη μείωση ή αύξηση της γωνιακής ταχύτητας.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41326"/>
            <a:ext cx="6192415" cy="371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altLang="el-GR" sz="3600" dirty="0" err="1" smtClean="0"/>
              <a:t>Στροφορμή</a:t>
            </a:r>
            <a:r>
              <a:rPr lang="en-US" altLang="el-GR" sz="3600" dirty="0" smtClean="0"/>
              <a:t> 5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4008" y="1916832"/>
            <a:ext cx="4248472" cy="4680520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Κατά τη διάρκεια της εκτέλεσης του καρφιού στο βόλεϊ, η αντισταθμιστική περιστροφική κίνηση των κάτω άκρων εξισορροπεί την ισχυρή αιώρηση του χεριού, με αποτέλεσμα τη διατήρηση της </a:t>
            </a:r>
            <a:r>
              <a:rPr lang="el-GR" altLang="el-GR" sz="2400" dirty="0" err="1"/>
              <a:t>στροφορμής</a:t>
            </a:r>
            <a:r>
              <a:rPr lang="el-GR" altLang="el-GR" sz="2400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243588" cy="48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0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l-GR" altLang="el-GR" sz="4000" dirty="0"/>
              <a:t>Αντιστοιχίες των νόμων του Νεύτωνα</a:t>
            </a:r>
            <a:br>
              <a:rPr lang="el-GR" altLang="el-GR" sz="4000" dirty="0"/>
            </a:br>
            <a:r>
              <a:rPr lang="el-GR" altLang="el-GR" sz="4000" dirty="0"/>
              <a:t>στην περιστροφική κίνηση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12568"/>
          </a:xfrm>
        </p:spPr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</a:pPr>
            <a:r>
              <a:rPr lang="el-GR" altLang="el-GR" sz="2400" dirty="0"/>
              <a:t>Οι νόμοι του Νεύτωνα θα μπορούσαν να διατυπωθούν ως εξής για την περιστροφική κίνηση: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</a:pPr>
            <a:endParaRPr lang="el-GR" altLang="el-GR" sz="2400" dirty="0"/>
          </a:p>
          <a:p>
            <a:pPr eaLnBrk="0" hangingPunct="0">
              <a:lnSpc>
                <a:spcPct val="90000"/>
              </a:lnSpc>
              <a:spcBef>
                <a:spcPts val="0"/>
              </a:spcBef>
            </a:pPr>
            <a:r>
              <a:rPr lang="el-GR" altLang="el-GR" sz="2400" u="sng" dirty="0"/>
              <a:t>1</a:t>
            </a:r>
            <a:r>
              <a:rPr lang="el-GR" altLang="el-GR" sz="2400" u="sng" baseline="30000" dirty="0"/>
              <a:t>ος</a:t>
            </a:r>
            <a:r>
              <a:rPr lang="el-GR" altLang="el-GR" sz="2400" u="sng" dirty="0"/>
              <a:t> νόμος: </a:t>
            </a:r>
            <a:r>
              <a:rPr lang="el-GR" altLang="el-GR" sz="2400" dirty="0"/>
              <a:t>Ένα περιστρεφόμενο σώμα θα διατηρήσει την κατάσταση της ομαλής περιστροφικής κίνησης, εκτός και αν ασκηθεί πάνω του μια εξωτερική ροπή.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</a:pPr>
            <a:endParaRPr lang="el-GR" altLang="el-GR" sz="2400" dirty="0"/>
          </a:p>
          <a:p>
            <a:pPr eaLnBrk="0" hangingPunct="0">
              <a:lnSpc>
                <a:spcPct val="90000"/>
              </a:lnSpc>
              <a:spcBef>
                <a:spcPts val="0"/>
              </a:spcBef>
            </a:pPr>
            <a:r>
              <a:rPr lang="el-GR" altLang="el-GR" sz="2400" u="sng" dirty="0"/>
              <a:t>2</a:t>
            </a:r>
            <a:r>
              <a:rPr lang="el-GR" altLang="el-GR" sz="2400" u="sng" baseline="30000" dirty="0"/>
              <a:t>ος</a:t>
            </a:r>
            <a:r>
              <a:rPr lang="el-GR" altLang="el-GR" sz="2400" u="sng" dirty="0"/>
              <a:t> νόμος:</a:t>
            </a:r>
            <a:r>
              <a:rPr lang="el-GR" altLang="el-GR" sz="2400" dirty="0"/>
              <a:t> Τ = Ι * α      Μια ροπή (Τ) προκαλεί σε ένα σώμα γωνιακή επιτάχυνση (α), η οποία είναι ευθέως ανάλογη του μεγέθους της ροπής, έχει την ίδια κατεύθυνση με αυτή, και είναι αντιστρόφως ανάλογη της ροπής αδράνειας (Ι) του σώματος.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</a:pPr>
            <a:endParaRPr lang="el-GR" altLang="el-GR" sz="2400" dirty="0"/>
          </a:p>
          <a:p>
            <a:pPr eaLnBrk="0" hangingPunct="0">
              <a:lnSpc>
                <a:spcPct val="90000"/>
              </a:lnSpc>
              <a:spcBef>
                <a:spcPts val="0"/>
              </a:spcBef>
            </a:pPr>
            <a:r>
              <a:rPr lang="el-GR" altLang="el-GR" sz="2400" u="sng" dirty="0"/>
              <a:t>3</a:t>
            </a:r>
            <a:r>
              <a:rPr lang="el-GR" altLang="el-GR" sz="2400" u="sng" baseline="30000" dirty="0"/>
              <a:t>ος</a:t>
            </a:r>
            <a:r>
              <a:rPr lang="el-GR" altLang="el-GR" sz="2400" u="sng" dirty="0"/>
              <a:t> νόμος: </a:t>
            </a:r>
            <a:r>
              <a:rPr lang="el-GR" altLang="el-GR" sz="2400" dirty="0"/>
              <a:t>Για κάθε ροπή ασκούμενη από ένα σώμα σε άλλο σώμα, υπάρχει μια ίση και αντίθετη ροπή ασκούμενη από το δεύτερο σώμα πάνω στο πρώτο.</a:t>
            </a:r>
            <a:endParaRPr lang="el-GR" altLang="el-GR" sz="2400" u="sng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31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altLang="el-GR" sz="3600" dirty="0" smtClean="0"/>
              <a:t>Εφαρμογές 1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03848" y="1340768"/>
            <a:ext cx="5544616" cy="4865677"/>
          </a:xfrm>
        </p:spPr>
        <p:txBody>
          <a:bodyPr>
            <a:noAutofit/>
          </a:bodyPr>
          <a:lstStyle/>
          <a:p>
            <a:pPr eaLnBrk="0" hangingPunct="0">
              <a:lnSpc>
                <a:spcPct val="80000"/>
              </a:lnSpc>
            </a:pPr>
            <a:r>
              <a:rPr lang="el-GR" altLang="el-GR" sz="2400" i="1" u="sng" dirty="0"/>
              <a:t>Κινήσεις στον αέρα χωρίς </a:t>
            </a:r>
            <a:r>
              <a:rPr lang="el-GR" altLang="el-GR" sz="2400" i="1" u="sng" dirty="0" err="1"/>
              <a:t>στροφορμή</a:t>
            </a:r>
            <a:r>
              <a:rPr lang="el-GR" altLang="el-GR" sz="2400" i="1" u="sng" dirty="0"/>
              <a:t> (ρίψη γάτας)</a:t>
            </a:r>
            <a:endParaRPr lang="en-US" altLang="el-GR" sz="2400" i="1" u="sng" dirty="0"/>
          </a:p>
          <a:p>
            <a:pPr eaLnBrk="0" hangingPunct="0">
              <a:lnSpc>
                <a:spcPct val="80000"/>
              </a:lnSpc>
            </a:pPr>
            <a:r>
              <a:rPr lang="el-GR" altLang="el-GR" sz="2400" dirty="0"/>
              <a:t>Σώματα που βρίσκονται στον αέρα μπορούν να αρχίσουν περιστροφές ακόμα και αν η συνολική τους </a:t>
            </a:r>
            <a:r>
              <a:rPr lang="el-GR" altLang="el-GR" sz="2400" dirty="0" err="1"/>
              <a:t>στροφορμή</a:t>
            </a:r>
            <a:r>
              <a:rPr lang="el-GR" altLang="el-GR" sz="2400" dirty="0"/>
              <a:t> είναι μηδενική (περιστροφές με μηδενική </a:t>
            </a:r>
            <a:r>
              <a:rPr lang="el-GR" altLang="el-GR" sz="2400" dirty="0" err="1"/>
              <a:t>στροφορμή</a:t>
            </a:r>
            <a:r>
              <a:rPr lang="el-GR" altLang="el-GR" sz="2400" dirty="0"/>
              <a:t>).</a:t>
            </a:r>
          </a:p>
          <a:p>
            <a:pPr eaLnBrk="0" hangingPunct="0">
              <a:lnSpc>
                <a:spcPct val="80000"/>
              </a:lnSpc>
            </a:pPr>
            <a:r>
              <a:rPr lang="el-GR" altLang="el-GR" sz="2400" dirty="0"/>
              <a:t>Η γάτα έχει μηδενική αρχική </a:t>
            </a:r>
            <a:r>
              <a:rPr lang="el-GR" altLang="el-GR" sz="2400" dirty="0" err="1"/>
              <a:t>στροφορμή</a:t>
            </a:r>
            <a:r>
              <a:rPr lang="el-GR" altLang="el-GR" sz="2400" dirty="0"/>
              <a:t> και πάντα προσγειώνεται με τα πόδια.</a:t>
            </a:r>
          </a:p>
          <a:p>
            <a:pPr eaLnBrk="0" hangingPunct="0">
              <a:lnSpc>
                <a:spcPct val="80000"/>
              </a:lnSpc>
            </a:pPr>
            <a:r>
              <a:rPr lang="el-GR" altLang="el-GR" sz="2400" dirty="0"/>
              <a:t>Όταν αρχίζει να πέφτει κυρτώνει περισσότερο τη ράχη της (καμπουριάζει), ώστε να δημιουργήσει δύο τμήματα στο σώμα της, μπροστινό και πίσω, και δύο ξεχωριστούς άξονες περιστροφής (Α).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433945" cy="46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2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altLang="el-GR" sz="3600" dirty="0" smtClean="0"/>
              <a:t>Εφαρμογές </a:t>
            </a:r>
            <a:r>
              <a:rPr lang="en-US" altLang="el-GR" sz="3600" dirty="0" smtClean="0"/>
              <a:t>2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03848" y="1340768"/>
            <a:ext cx="5544616" cy="4865677"/>
          </a:xfrm>
        </p:spPr>
        <p:txBody>
          <a:bodyPr>
            <a:noAutofit/>
          </a:bodyPr>
          <a:lstStyle/>
          <a:p>
            <a:pPr eaLnBrk="0" hangingPunct="0">
              <a:lnSpc>
                <a:spcPct val="80000"/>
              </a:lnSpc>
            </a:pPr>
            <a:r>
              <a:rPr lang="el-GR" altLang="el-GR" sz="2400" dirty="0"/>
              <a:t>Τα μπροστινά της πόδια έρχονται κοντά στο κεφάλι, μειώνοντας έτσι τη ροπή αδράνειας του μπροστινού τμήματος και το πάνω μέρος του κορμού περιστρέφεται γύρω από τον άξονα του κορμού. </a:t>
            </a:r>
            <a:endParaRPr lang="en-US" altLang="el-GR" sz="2400" dirty="0" smtClean="0"/>
          </a:p>
          <a:p>
            <a:pPr eaLnBrk="0" hangingPunct="0">
              <a:lnSpc>
                <a:spcPct val="80000"/>
              </a:lnSpc>
            </a:pPr>
            <a:r>
              <a:rPr lang="el-GR" altLang="el-GR" sz="2400" dirty="0" smtClean="0"/>
              <a:t>Ως </a:t>
            </a:r>
            <a:r>
              <a:rPr lang="el-GR" altLang="el-GR" sz="2400" dirty="0"/>
              <a:t>αντίδραση, το πίσω μέρος περιστρέφεται γύρω από τον ίδιο άξονα προς την αντίθετη κατεύθυνση, με μικρότερη γωνιακή ταχύτητα λόγω της μεγαλύτερης ροπής αδράνειας (τα πίσω πόδια γωνία με τον κορμό). </a:t>
            </a:r>
            <a:endParaRPr lang="en-US" altLang="el-GR" sz="2400" dirty="0" smtClean="0"/>
          </a:p>
          <a:p>
            <a:pPr eaLnBrk="0" hangingPunct="0">
              <a:lnSpc>
                <a:spcPct val="80000"/>
              </a:lnSpc>
            </a:pPr>
            <a:r>
              <a:rPr lang="el-GR" altLang="el-GR" sz="2400" dirty="0" smtClean="0"/>
              <a:t>Στο </a:t>
            </a:r>
            <a:r>
              <a:rPr lang="el-GR" altLang="el-GR" sz="2400" dirty="0"/>
              <a:t>τέλος της φάσης αν το μπροστινό μέρος έχει περιστραφεί 70</a:t>
            </a:r>
            <a:r>
              <a:rPr lang="el-GR" altLang="el-GR" sz="2400" baseline="30000" dirty="0"/>
              <a:t>ο</a:t>
            </a:r>
            <a:r>
              <a:rPr lang="el-GR" altLang="el-GR" sz="2400" dirty="0"/>
              <a:t> προς τα δεξιά, το πίσω έχει περιστραφεί 15</a:t>
            </a:r>
            <a:r>
              <a:rPr lang="el-GR" altLang="el-GR" sz="2400" baseline="30000" dirty="0"/>
              <a:t>ο</a:t>
            </a:r>
            <a:r>
              <a:rPr lang="el-GR" altLang="el-GR" sz="2400" dirty="0"/>
              <a:t> προς τα αριστερά (Β).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433945" cy="46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6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altLang="el-GR" sz="3600" dirty="0" smtClean="0"/>
              <a:t>Εφαρμογές </a:t>
            </a:r>
            <a:r>
              <a:rPr lang="en-US" altLang="el-GR" sz="3600" dirty="0" smtClean="0"/>
              <a:t>3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03848" y="1340768"/>
            <a:ext cx="5544616" cy="4865677"/>
          </a:xfrm>
        </p:spPr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l-GR" sz="2400" dirty="0"/>
              <a:t>Προεκτείνει τα μπροστινά πόδια και τεντώνει τα πίσω, με αποτέλεσμα την αύξηση της ροπής αδράνειας του μπροστινού μέρους και τη μείωση της αντίστοιχης του πίσω μέρους. </a:t>
            </a:r>
            <a:endParaRPr lang="en-US" altLang="el-GR" sz="2400" dirty="0" smtClean="0"/>
          </a:p>
          <a:p>
            <a:pPr eaLnBrk="0" hangingPunct="0">
              <a:lnSpc>
                <a:spcPct val="90000"/>
              </a:lnSpc>
            </a:pPr>
            <a:r>
              <a:rPr lang="el-GR" altLang="el-GR" sz="2400" dirty="0" smtClean="0"/>
              <a:t>Περιστρέφει </a:t>
            </a:r>
            <a:r>
              <a:rPr lang="el-GR" altLang="el-GR" sz="2400" dirty="0"/>
              <a:t>το πίσω μέρος κατά 60-70</a:t>
            </a:r>
            <a:r>
              <a:rPr lang="el-GR" altLang="el-GR" sz="2400" baseline="30000" dirty="0"/>
              <a:t>ο</a:t>
            </a:r>
            <a:r>
              <a:rPr lang="el-GR" altLang="el-GR" sz="2400" dirty="0"/>
              <a:t> προς τα δεξιά (αντίθετα από την περιστροφή που είχε πριν) και ως αντίδραση το μπροστινό μέρος περιστρέφεται κατά 10-20</a:t>
            </a:r>
            <a:r>
              <a:rPr lang="el-GR" altLang="el-GR" sz="2400" baseline="30000" dirty="0"/>
              <a:t>ο</a:t>
            </a:r>
            <a:r>
              <a:rPr lang="el-GR" altLang="el-GR" sz="2400" dirty="0"/>
              <a:t> προς τα δεξιά (αντίθετα με την προηγούμενη περιστροφή). </a:t>
            </a:r>
            <a:endParaRPr lang="en-US" altLang="el-GR" sz="2400" dirty="0" smtClean="0"/>
          </a:p>
          <a:p>
            <a:pPr eaLnBrk="0" hangingPunct="0">
              <a:lnSpc>
                <a:spcPct val="90000"/>
              </a:lnSpc>
            </a:pPr>
            <a:r>
              <a:rPr lang="el-GR" altLang="el-GR" sz="2400" dirty="0" smtClean="0"/>
              <a:t>Στο </a:t>
            </a:r>
            <a:r>
              <a:rPr lang="el-GR" altLang="el-GR" sz="2400" dirty="0"/>
              <a:t>τέλος αυτής της φάσης όλο το σώμα έχει περιστραφεί 50-60</a:t>
            </a:r>
            <a:r>
              <a:rPr lang="el-GR" altLang="el-GR" sz="2400" baseline="30000" dirty="0"/>
              <a:t>ο</a:t>
            </a:r>
            <a:r>
              <a:rPr lang="el-GR" altLang="el-GR" sz="2400" dirty="0"/>
              <a:t> προς τα δεξιά (</a:t>
            </a:r>
            <a:r>
              <a:rPr lang="en-US" altLang="el-GR" sz="2400" dirty="0"/>
              <a:t>C</a:t>
            </a:r>
            <a:r>
              <a:rPr lang="el-GR" altLang="el-GR" sz="2400" dirty="0"/>
              <a:t>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433945" cy="46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2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altLang="el-GR" sz="3600" dirty="0" smtClean="0"/>
              <a:t>Εφαρμογές </a:t>
            </a:r>
            <a:r>
              <a:rPr lang="en-US" altLang="el-GR" sz="3600" dirty="0"/>
              <a:t>4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03848" y="1772816"/>
            <a:ext cx="5544616" cy="4433629"/>
          </a:xfrm>
        </p:spPr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l-GR" sz="2400" dirty="0"/>
              <a:t>Στο τέλος της φάσης, η γάτα έχει περιστραφεί ικανοποιητικά, ώστε να προσγειωθεί στα </a:t>
            </a:r>
            <a:r>
              <a:rPr lang="el-GR" altLang="el-GR" sz="2400" dirty="0" err="1"/>
              <a:t>τέσσερά</a:t>
            </a:r>
            <a:r>
              <a:rPr lang="el-GR" altLang="el-GR" sz="2400" dirty="0"/>
              <a:t> της πόδια (</a:t>
            </a:r>
            <a:r>
              <a:rPr lang="en-US" altLang="el-GR" sz="2400" dirty="0"/>
              <a:t>D</a:t>
            </a:r>
            <a:r>
              <a:rPr lang="el-GR" altLang="el-GR" sz="2400" dirty="0"/>
              <a:t>)</a:t>
            </a:r>
            <a:r>
              <a:rPr lang="en-US" altLang="el-GR" sz="2400" dirty="0"/>
              <a:t>.</a:t>
            </a:r>
          </a:p>
          <a:p>
            <a:pPr eaLnBrk="0" hangingPunct="0">
              <a:lnSpc>
                <a:spcPct val="90000"/>
              </a:lnSpc>
            </a:pPr>
            <a:r>
              <a:rPr lang="el-GR" altLang="el-GR" sz="2400" dirty="0"/>
              <a:t>Παρόμοιες ενέργειες έχουμε στις καταδύσεις, ενόργανη γυμναστική και σε αγωνίσματα στίβου.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433945" cy="46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9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altLang="el-GR" dirty="0"/>
              <a:t>Θέματα για συζήτηση ή μελέτη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596731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Αναφέρετε παραδείγματα από χρήσης μηχανών και αντικειμένων από τις καθημερινές ασχολίες αντιπροσωπευτικά των τριών ειδών μοχλών.</a:t>
            </a:r>
          </a:p>
          <a:p>
            <a:r>
              <a:rPr lang="el-GR" altLang="el-GR" sz="2400" dirty="0" smtClean="0"/>
              <a:t>Τι </a:t>
            </a:r>
            <a:r>
              <a:rPr lang="el-GR" altLang="el-GR" sz="2400" dirty="0"/>
              <a:t>είδους κίνηση προκαλεί μια δύναμη που εφαρμόζεται στο ΚΜΣ. Αν η εφαρμοζόμενη δύναμη συμπίπτει με τον άξονα περιστροφής του σώματος τι είδους κίνηση προκαλεί</a:t>
            </a:r>
            <a:r>
              <a:rPr lang="en-US" altLang="el-GR" sz="2400" dirty="0"/>
              <a:t>;</a:t>
            </a:r>
          </a:p>
          <a:p>
            <a:r>
              <a:rPr lang="el-GR" altLang="el-GR" sz="2400" dirty="0" smtClean="0"/>
              <a:t>Υπάρχουν </a:t>
            </a:r>
            <a:r>
              <a:rPr lang="el-GR" altLang="el-GR" sz="2400" dirty="0"/>
              <a:t>διάφορες ασκήσεις για την εκγύμναση των κοιλιακών μυών. Με βάση την έννοια της ροπής δύναμης εξηγείστε πως μια τέτοια είδους άσκηση μπορεί να διαφοροποιηθεί ώστε να γίνει πιο δύσκολη.</a:t>
            </a:r>
          </a:p>
          <a:p>
            <a:r>
              <a:rPr lang="el-GR" altLang="el-GR" sz="2400" dirty="0" smtClean="0"/>
              <a:t>Αν </a:t>
            </a:r>
            <a:r>
              <a:rPr lang="el-GR" altLang="el-GR" sz="2400" dirty="0"/>
              <a:t>μια δύναμη 200 Ν ασκείται σε μια ράβδο σε απόσταση 34 </a:t>
            </a:r>
            <a:r>
              <a:rPr lang="en-US" altLang="el-GR" sz="2400" dirty="0"/>
              <a:t>cm </a:t>
            </a:r>
            <a:r>
              <a:rPr lang="el-GR" altLang="el-GR" sz="2400" dirty="0"/>
              <a:t>από τον άξονα περιστροφής της, σε τι απόσταση από τον ίδιο άξονα πρέπει να ασκηθεί δύναμη 185 Ν ώστε η ράβδος να ισορροπήσει</a:t>
            </a:r>
            <a:r>
              <a:rPr lang="en-US" altLang="el-GR" sz="2400" dirty="0"/>
              <a:t>;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26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altLang="el-GR" sz="2000" b="1" dirty="0"/>
              <a:t>Κόλλιας Η. (1997). </a:t>
            </a:r>
            <a:r>
              <a:rPr lang="el-GR" altLang="el-GR" sz="2000" b="1" i="1" dirty="0" err="1"/>
              <a:t>Βιοκινητική</a:t>
            </a:r>
            <a:r>
              <a:rPr lang="el-GR" altLang="el-GR" sz="2000" b="1" i="1" dirty="0"/>
              <a:t> της αθλητικής κίνησης</a:t>
            </a:r>
            <a:r>
              <a:rPr lang="el-GR" altLang="el-GR" sz="2000" b="1" dirty="0"/>
              <a:t>. Θεσσαλονίκη.</a:t>
            </a:r>
          </a:p>
          <a:p>
            <a:pPr>
              <a:spcBef>
                <a:spcPts val="0"/>
              </a:spcBef>
            </a:pPr>
            <a:r>
              <a:rPr lang="el-GR" altLang="el-GR" sz="2000" b="1" dirty="0"/>
              <a:t>Τσαρούχας Λ. (1983) Βιομηχανική αθλητικών κινήσεων, Αθήνα.</a:t>
            </a:r>
          </a:p>
          <a:p>
            <a:pPr>
              <a:spcBef>
                <a:spcPts val="0"/>
              </a:spcBef>
            </a:pPr>
            <a:r>
              <a:rPr lang="el-GR" altLang="el-GR" sz="2000" b="1" dirty="0"/>
              <a:t>Φωτεινόπουλος Β. </a:t>
            </a:r>
            <a:r>
              <a:rPr lang="el-GR" altLang="el-GR" sz="2000" b="1" i="1" dirty="0"/>
              <a:t>Μηχανική.</a:t>
            </a:r>
            <a:r>
              <a:rPr lang="el-GR" altLang="el-GR" sz="2000" b="1" dirty="0"/>
              <a:t> Εκδόσεις Βλάσση, Αθήνα.</a:t>
            </a:r>
            <a:endParaRPr lang="en-US" altLang="el-GR" sz="2000" b="1" dirty="0"/>
          </a:p>
          <a:p>
            <a:pPr>
              <a:spcBef>
                <a:spcPts val="0"/>
              </a:spcBef>
            </a:pPr>
            <a:r>
              <a:rPr lang="en-US" altLang="el-GR" sz="2000" b="1" dirty="0"/>
              <a:t>Baumann W. (1996). </a:t>
            </a:r>
            <a:r>
              <a:rPr lang="el-GR" altLang="el-GR" sz="2000" b="1" i="1" dirty="0"/>
              <a:t>Βασικές αρχές της βιομηχανικής των αθλητικών κινήσεων.</a:t>
            </a:r>
            <a:r>
              <a:rPr lang="el-GR" altLang="el-GR" sz="2000" b="1" dirty="0"/>
              <a:t> Εκδόσεις Σάλτο, Θεσσαλονίκη.</a:t>
            </a:r>
            <a:endParaRPr lang="en-US" altLang="el-GR" sz="2000" b="1" dirty="0"/>
          </a:p>
          <a:p>
            <a:pPr>
              <a:spcBef>
                <a:spcPts val="0"/>
              </a:spcBef>
            </a:pPr>
            <a:r>
              <a:rPr lang="en-US" altLang="el-GR" sz="2000" b="1" dirty="0"/>
              <a:t>Abernethy B., Kippers V., Mackinnon L.T., Neal R.J., </a:t>
            </a:r>
            <a:r>
              <a:rPr lang="en-US" altLang="el-GR" sz="2000" b="1" dirty="0" err="1"/>
              <a:t>Hanrahan</a:t>
            </a:r>
            <a:r>
              <a:rPr lang="en-US" altLang="el-GR" sz="2000" b="1" dirty="0"/>
              <a:t> S. (1997). The Biophysical Foundations of Human Movement. Human Kinetics, Champaign, IL.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Adrian M.J., Cooper J.M. (1995). </a:t>
            </a:r>
            <a:r>
              <a:rPr lang="en-US" altLang="el-GR" sz="2000" b="1" i="1" dirty="0"/>
              <a:t>Biomechanics of Human Movement.</a:t>
            </a:r>
            <a:r>
              <a:rPr lang="en-US" altLang="el-GR" sz="2000" b="1" dirty="0"/>
              <a:t> Brown &amp; Benchmark Publishers, IA, USA.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Cavanagh P.R. (1990). </a:t>
            </a:r>
            <a:r>
              <a:rPr lang="en-US" altLang="el-GR" sz="2000" b="1" i="1" dirty="0" err="1"/>
              <a:t>Biomechnics</a:t>
            </a:r>
            <a:r>
              <a:rPr lang="en-US" altLang="el-GR" sz="2000" b="1" i="1" dirty="0"/>
              <a:t> of Distance Running.</a:t>
            </a:r>
            <a:r>
              <a:rPr lang="en-US" altLang="el-GR" sz="2000" b="1" dirty="0"/>
              <a:t> Human Kinetics, Champaign, IL.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Hall S.J. (1995). </a:t>
            </a:r>
            <a:r>
              <a:rPr lang="en-US" altLang="el-GR" sz="2000" b="1" i="1" dirty="0"/>
              <a:t>Basic Biomechanics. </a:t>
            </a:r>
            <a:r>
              <a:rPr lang="en-US" altLang="el-GR" sz="2000" b="1" dirty="0"/>
              <a:t>McGraw-Hill Companies, USA.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Hamill J., </a:t>
            </a:r>
            <a:r>
              <a:rPr lang="en-US" altLang="el-GR" sz="2000" b="1" dirty="0" err="1"/>
              <a:t>Knutzen</a:t>
            </a:r>
            <a:r>
              <a:rPr lang="en-US" altLang="el-GR" sz="2000" b="1" dirty="0"/>
              <a:t> K.M. (1995). </a:t>
            </a:r>
            <a:r>
              <a:rPr lang="en-US" altLang="el-GR" sz="2000" b="1" i="1" dirty="0"/>
              <a:t>Biomechanical Basis of Human Movement.</a:t>
            </a:r>
            <a:r>
              <a:rPr lang="en-US" altLang="el-GR" sz="2000" b="1" dirty="0"/>
              <a:t> Williams &amp; Wilkins, PA, USA.</a:t>
            </a:r>
            <a:endParaRPr lang="el-GR" altLang="el-GR" sz="2000" b="1" dirty="0"/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32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Σκοπός </a:t>
            </a:r>
            <a:r>
              <a:rPr lang="el-GR" dirty="0"/>
              <a:t>της </a:t>
            </a:r>
            <a:r>
              <a:rPr lang="el-GR" dirty="0" smtClean="0"/>
              <a:t>ενότητας είναι </a:t>
            </a:r>
            <a:r>
              <a:rPr lang="el-GR" dirty="0"/>
              <a:t>η</a:t>
            </a:r>
            <a:r>
              <a:rPr lang="el-GR" dirty="0" smtClean="0"/>
              <a:t> γνωριμία με </a:t>
            </a:r>
            <a:r>
              <a:rPr lang="el-GR" dirty="0"/>
              <a:t>τα </a:t>
            </a:r>
            <a:r>
              <a:rPr lang="el-GR" dirty="0" smtClean="0"/>
              <a:t>αίτια πρόκλησης των περιστροφικών κινήσεων (ροπές), με </a:t>
            </a:r>
            <a:r>
              <a:rPr lang="el-GR" dirty="0"/>
              <a:t>τα </a:t>
            </a:r>
            <a:r>
              <a:rPr lang="el-GR" dirty="0" smtClean="0"/>
              <a:t>γωνιακά δυναμικά χαρακτηριστικά και τους νόμους που διέπουν αυτού του είδους τις κινήσεις.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r>
              <a:rPr lang="el-GR" altLang="el-GR" sz="2800" dirty="0"/>
              <a:t>Εισαγωγή στην περιστροφική δυναμική</a:t>
            </a:r>
          </a:p>
          <a:p>
            <a:r>
              <a:rPr lang="el-GR" altLang="el-GR" sz="2800" dirty="0"/>
              <a:t>Ροπή δύναμης - Ροπή ζεύγους</a:t>
            </a:r>
          </a:p>
          <a:p>
            <a:r>
              <a:rPr lang="el-GR" altLang="el-GR" sz="2800" dirty="0"/>
              <a:t>Μοχλοί - Μοχλοί στο ανθρώπινο σώμα</a:t>
            </a:r>
          </a:p>
          <a:p>
            <a:r>
              <a:rPr lang="el-GR" altLang="el-GR" sz="2800" dirty="0"/>
              <a:t>Ροπή αδράνειας</a:t>
            </a:r>
          </a:p>
          <a:p>
            <a:r>
              <a:rPr lang="el-GR" altLang="el-GR" sz="2800" dirty="0" err="1"/>
              <a:t>Στροφορμή</a:t>
            </a:r>
            <a:endParaRPr lang="el-GR" altLang="el-GR" sz="2800" dirty="0"/>
          </a:p>
          <a:p>
            <a:r>
              <a:rPr lang="el-GR" altLang="el-GR" sz="2800" dirty="0"/>
              <a:t>Αντιστοιχίες των νόμων του Νεύτωνα στην περιστροφική κίνηση</a:t>
            </a:r>
          </a:p>
          <a:p>
            <a:r>
              <a:rPr lang="el-GR" altLang="el-GR" sz="2800" dirty="0"/>
              <a:t>Κινήσεις στον αέρα χωρίς </a:t>
            </a:r>
            <a:r>
              <a:rPr lang="el-GR" altLang="el-GR" sz="2800" dirty="0" err="1"/>
              <a:t>στροφορμή</a:t>
            </a:r>
            <a:endParaRPr lang="el-GR" alt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18057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Εισαγωγή στην περιστροφική δυναμική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217443"/>
          </a:xfrm>
        </p:spPr>
        <p:txBody>
          <a:bodyPr>
            <a:noAutofit/>
          </a:bodyPr>
          <a:lstStyle/>
          <a:p>
            <a:r>
              <a:rPr lang="el-GR" altLang="el-GR" sz="2200" dirty="0"/>
              <a:t>Η περιστροφική δυναμική (γωνιακά δυναμικά χαρακτηριστικά) ασχολείται με τα τεκταινόμενα κατά την περίπτωση που ένα σώμα υπό την επίδραση κάποιας δύναμης κινείται περιστροφικά.</a:t>
            </a:r>
          </a:p>
          <a:p>
            <a:endParaRPr lang="el-GR" altLang="el-GR" sz="2200" dirty="0"/>
          </a:p>
          <a:p>
            <a:r>
              <a:rPr lang="el-GR" altLang="el-GR" sz="2200" dirty="0"/>
              <a:t>Στην ουσία όλες οι εκούσιες κινήσεις του ανθρώπινου σώματος είναι περιστροφικές, καθότι η ανάπτυξη μυϊκών δυνάμεων έχει ως αποτέλεσμα την περιστροφική κίνηση στις διάφορες αρθρώσεις.</a:t>
            </a:r>
          </a:p>
          <a:p>
            <a:endParaRPr lang="el-GR" altLang="el-GR" sz="2200" dirty="0"/>
          </a:p>
          <a:p>
            <a:r>
              <a:rPr lang="el-GR" altLang="el-GR" sz="2200" dirty="0"/>
              <a:t>Η μεταφορική κίνηση κάποιου ανθρώπινου μέλους είναι αποτέλεσμα δύο ή περισσότερων περιστροφικών κινήσεων (η μεταφορική κίνηση του άκρου χεριού και η ώθηση της σφαίρας στη σφαιροβολία είναι αποτέλεσμα της έκτασης του αγκώνα λόγω της εφαρμοζόμενης δύναμης του τρικέφαλου </a:t>
            </a:r>
            <a:r>
              <a:rPr lang="el-GR" altLang="el-GR" sz="2200" dirty="0" err="1"/>
              <a:t>βραχιόνιου</a:t>
            </a:r>
            <a:r>
              <a:rPr lang="el-GR" altLang="el-GR" sz="2200" dirty="0"/>
              <a:t> μυός και της κάμψης του καρπού λόγω της δύναμης που αναπτύσσουν οι καμπτήρες της άρθρωσης αυτής).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Ροπή </a:t>
            </a:r>
            <a:r>
              <a:rPr lang="el-GR" altLang="el-GR" dirty="0" smtClean="0"/>
              <a:t>δύναμης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76600" y="1052736"/>
            <a:ext cx="5543872" cy="5073427"/>
          </a:xfrm>
        </p:spPr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  <a:spcBef>
                <a:spcPts val="600"/>
              </a:spcBef>
            </a:pPr>
            <a:r>
              <a:rPr lang="el-GR" altLang="el-GR" sz="2200" dirty="0"/>
              <a:t>Όταν μια δύναμη F επιδρά σε ένα σώμα, χωρίς ο φορέας της δύναμης να περνά από το συμμετρικό κέντρο του σώματος, τότε το περιστρέφει με μια ροπή περιστροφής Μ.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</a:pPr>
            <a:r>
              <a:rPr lang="el-GR" altLang="el-GR" sz="2200" u="sng" dirty="0" smtClean="0"/>
              <a:t>Ροπή </a:t>
            </a:r>
            <a:r>
              <a:rPr lang="el-GR" altLang="el-GR" sz="2200" u="sng" dirty="0"/>
              <a:t>περιστροφής</a:t>
            </a:r>
            <a:r>
              <a:rPr lang="el-GR" altLang="el-GR" sz="2200" dirty="0"/>
              <a:t> είναι το γινόμενο της δύναμης F επί την κάθετη απόσταση  r (μοχλοβραχίονας της δύναμης, κάθετη απόσταση του κέντρου περιστροφής από τον φορέα της δύναμης) (</a:t>
            </a:r>
            <a:r>
              <a:rPr lang="el-GR" altLang="el-GR" sz="2200" dirty="0" err="1"/>
              <a:t>N.m</a:t>
            </a:r>
            <a:r>
              <a:rPr lang="el-GR" altLang="el-GR" sz="2200" dirty="0"/>
              <a:t>).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</a:pPr>
            <a:r>
              <a:rPr lang="el-GR" altLang="el-GR" sz="2200" i="1" u="sng" dirty="0" smtClean="0"/>
              <a:t>M </a:t>
            </a:r>
            <a:r>
              <a:rPr lang="el-GR" altLang="el-GR" sz="2200" i="1" u="sng" dirty="0"/>
              <a:t>= F . r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</a:pPr>
            <a:r>
              <a:rPr lang="el-GR" altLang="el-GR" sz="2200" dirty="0" smtClean="0"/>
              <a:t>Πολλές </a:t>
            </a:r>
            <a:r>
              <a:rPr lang="el-GR" altLang="el-GR" sz="2200" dirty="0"/>
              <a:t>ροπές περιστροφής μπορούν να δρουν ταυτόχρονα σε ένα σώμα. Η συνισταμένη τους προκύπτει από το  άθροισμά τους.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</a:pPr>
            <a:r>
              <a:rPr lang="el-GR" altLang="el-GR" sz="2200" dirty="0"/>
              <a:t>Οι ροπές με φορά αντίθετη των δειχτών του </a:t>
            </a:r>
            <a:r>
              <a:rPr lang="el-GR" altLang="el-GR" sz="2200" dirty="0" err="1"/>
              <a:t>ωρολογιού</a:t>
            </a:r>
            <a:r>
              <a:rPr lang="el-GR" altLang="el-GR" sz="2200" dirty="0"/>
              <a:t> είναι θετικές (αριστερόστροφες).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grpSp>
        <p:nvGrpSpPr>
          <p:cNvPr id="7" name="Group 1028"/>
          <p:cNvGrpSpPr>
            <a:grpSpLocks/>
          </p:cNvGrpSpPr>
          <p:nvPr/>
        </p:nvGrpSpPr>
        <p:grpSpPr bwMode="auto">
          <a:xfrm>
            <a:off x="179388" y="3429000"/>
            <a:ext cx="3097212" cy="2009775"/>
            <a:chOff x="144" y="1680"/>
            <a:chExt cx="2456" cy="1720"/>
          </a:xfrm>
        </p:grpSpPr>
        <p:pic>
          <p:nvPicPr>
            <p:cNvPr id="8" name="Picture 102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680"/>
              <a:ext cx="2456" cy="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1030"/>
            <p:cNvSpPr>
              <a:spLocks noChangeArrowheads="1"/>
            </p:cNvSpPr>
            <p:nvPr/>
          </p:nvSpPr>
          <p:spPr bwMode="auto">
            <a:xfrm>
              <a:off x="202" y="1709"/>
              <a:ext cx="2332" cy="1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</a:pPr>
              <a:endParaRPr lang="el-GR" altLang="el-GR"/>
            </a:p>
          </p:txBody>
        </p:sp>
      </p:grpSp>
    </p:spTree>
    <p:extLst>
      <p:ext uri="{BB962C8B-B14F-4D97-AF65-F5344CB8AC3E}">
        <p14:creationId xmlns:p14="http://schemas.microsoft.com/office/powerpoint/2010/main" val="33350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Ροπή </a:t>
            </a:r>
            <a:r>
              <a:rPr lang="el-GR" altLang="el-GR" dirty="0" smtClean="0"/>
              <a:t>δύναμης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211960" y="1484784"/>
            <a:ext cx="4608512" cy="4641379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200" dirty="0"/>
              <a:t>Η εφαρμογή των δύο δυνάμεων </a:t>
            </a:r>
            <a:r>
              <a:rPr lang="en-US" altLang="el-GR" sz="2200" dirty="0"/>
              <a:t>F1 </a:t>
            </a:r>
            <a:r>
              <a:rPr lang="el-GR" altLang="el-GR" sz="2200" dirty="0"/>
              <a:t>και </a:t>
            </a:r>
            <a:r>
              <a:rPr lang="en-US" altLang="el-GR" sz="2200" dirty="0"/>
              <a:t>F2 </a:t>
            </a:r>
            <a:r>
              <a:rPr lang="el-GR" altLang="el-GR" sz="2200" dirty="0"/>
              <a:t>έχει ως αποτέλεσμα την μεταφορική κίνηση του αναπηρικού καροτσιού.</a:t>
            </a:r>
          </a:p>
          <a:p>
            <a:pPr eaLnBrk="0" hangingPunct="0"/>
            <a:endParaRPr lang="el-GR" altLang="el-GR" sz="2200" dirty="0"/>
          </a:p>
          <a:p>
            <a:pPr eaLnBrk="0" hangingPunct="0"/>
            <a:r>
              <a:rPr lang="el-GR" altLang="el-GR" sz="2200" dirty="0"/>
              <a:t>Η εφαρμογή μόνο της </a:t>
            </a:r>
            <a:r>
              <a:rPr lang="en-US" altLang="el-GR" sz="2200" dirty="0"/>
              <a:t>F1 </a:t>
            </a:r>
            <a:r>
              <a:rPr lang="el-GR" altLang="el-GR" sz="2200" dirty="0"/>
              <a:t>έχει ως αποτέλεσμα, εκτός από την μεταφορική, και περιστροφική κίνηση του καροτσιού (ροπή περιστροφής).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268760"/>
            <a:ext cx="3292030" cy="518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2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Ροπή </a:t>
            </a:r>
            <a:r>
              <a:rPr lang="el-GR" altLang="el-GR" dirty="0" smtClean="0"/>
              <a:t>δύναμης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4725144"/>
            <a:ext cx="8568952" cy="1872208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200" dirty="0"/>
              <a:t>Η ροπή δύναμης είναι διανυσματικό μέγεθος και η διεύθυνσή της ορίζεται από τον κανόνα του δεξιού χεριού. Έχει θετική φορά όταν αυτή είναι αντίθετη της κίνησης των δειχτών του </a:t>
            </a:r>
            <a:r>
              <a:rPr lang="el-GR" altLang="el-GR" sz="2200" dirty="0" err="1"/>
              <a:t>ωρολογιού</a:t>
            </a:r>
            <a:r>
              <a:rPr lang="el-GR" altLang="el-GR" sz="2200" dirty="0"/>
              <a:t>. Εδώ, παρουσιάζονται ο άξονας περιστροφής, ο μοχλοβραχίονας της δύναμης και ο φορέας της δύναμης.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4" y="1916832"/>
            <a:ext cx="7704137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2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2425</Words>
  <Application>Microsoft Office PowerPoint</Application>
  <PresentationFormat>On-screen Show (4:3)</PresentationFormat>
  <Paragraphs>284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Θέμα του Office</vt:lpstr>
      <vt:lpstr>Εμβιομηχανική</vt:lpstr>
      <vt:lpstr>Άδειες Χρήσης</vt:lpstr>
      <vt:lpstr>Χρηματοδότηση</vt:lpstr>
      <vt:lpstr>Σκοποί  ενότητας</vt:lpstr>
      <vt:lpstr>Περιεχόμενα ενότητας</vt:lpstr>
      <vt:lpstr>Εισαγωγή στην περιστροφική δυναμική</vt:lpstr>
      <vt:lpstr>Ροπή δύναμης 1</vt:lpstr>
      <vt:lpstr>Ροπή δύναμης 2</vt:lpstr>
      <vt:lpstr>Ροπή δύναμης 3</vt:lpstr>
      <vt:lpstr>Ροπή ζεύγους</vt:lpstr>
      <vt:lpstr>Μοχλοί 1</vt:lpstr>
      <vt:lpstr>Μοχλοί 2</vt:lpstr>
      <vt:lpstr>Μοχλός περιστροφής</vt:lpstr>
      <vt:lpstr>Μοχλοί</vt:lpstr>
      <vt:lpstr>Είδη μοχλών</vt:lpstr>
      <vt:lpstr>Μοχλοί στο ανθρώπινο σώμα  1</vt:lpstr>
      <vt:lpstr>Μοχλοί στο ανθρώπινο σώμα  2</vt:lpstr>
      <vt:lpstr>Μοχλοί στο ανθρώπινο σώμα  3</vt:lpstr>
      <vt:lpstr>Ροπή αδράνειας 1</vt:lpstr>
      <vt:lpstr>Ροπή αδράνειας 2</vt:lpstr>
      <vt:lpstr>Ροπή αδράνειας 3</vt:lpstr>
      <vt:lpstr>Ροπή αδράνειας 4</vt:lpstr>
      <vt:lpstr>Ροπή αδράνειας 5</vt:lpstr>
      <vt:lpstr>Ροπή αδράνειας 6</vt:lpstr>
      <vt:lpstr>Στροφορμή 1</vt:lpstr>
      <vt:lpstr>Στροφορμή 2</vt:lpstr>
      <vt:lpstr>Στροφορμή 3</vt:lpstr>
      <vt:lpstr>Στροφορμή 4</vt:lpstr>
      <vt:lpstr>Στροφορμή 5</vt:lpstr>
      <vt:lpstr>Στροφορμή 5</vt:lpstr>
      <vt:lpstr>Αντιστοιχίες των νόμων του Νεύτωνα στην περιστροφική κίνηση</vt:lpstr>
      <vt:lpstr>Εφαρμογές 1</vt:lpstr>
      <vt:lpstr>Εφαρμογές 2</vt:lpstr>
      <vt:lpstr>Εφαρμογές 3</vt:lpstr>
      <vt:lpstr>Εφαρμογές 4</vt:lpstr>
      <vt:lpstr>Θέματα για συζήτηση ή μελέτη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maria</cp:lastModifiedBy>
  <cp:revision>226</cp:revision>
  <dcterms:created xsi:type="dcterms:W3CDTF">2012-09-06T09:03:05Z</dcterms:created>
  <dcterms:modified xsi:type="dcterms:W3CDTF">2015-11-08T22:14:10Z</dcterms:modified>
</cp:coreProperties>
</file>