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4.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5.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6.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7.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18.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19.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20.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21.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22.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23.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24.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25.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26.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27.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28.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29.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notesSlides/notesSlide30.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31.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notesSlides/notesSlide32.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notesSlides/notesSlide33.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notesSlides/notesSlide34.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notesSlides/notesSlide35.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notesSlides/notesSlide36.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notesSlides/notesSlide37.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notesSlides/notesSlide38.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notesSlides/notesSlide39.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notesSlides/notesSlide40.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notesSlides/notesSlide41.xml" ContentType="application/vnd.openxmlformats-officedocument.presentationml.notesSlide+xml"/>
  <Override PartName="/ppt/tags/tag79.xml" ContentType="application/vnd.openxmlformats-officedocument.presentationml.tags+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6"/>
  </p:notesMasterIdLst>
  <p:sldIdLst>
    <p:sldId id="310" r:id="rId3"/>
    <p:sldId id="257" r:id="rId4"/>
    <p:sldId id="259" r:id="rId5"/>
    <p:sldId id="261" r:id="rId6"/>
    <p:sldId id="262" r:id="rId7"/>
    <p:sldId id="264" r:id="rId8"/>
    <p:sldId id="266" r:id="rId9"/>
    <p:sldId id="311" r:id="rId10"/>
    <p:sldId id="274" r:id="rId11"/>
    <p:sldId id="265" r:id="rId12"/>
    <p:sldId id="288" r:id="rId13"/>
    <p:sldId id="277" r:id="rId14"/>
    <p:sldId id="269" r:id="rId15"/>
    <p:sldId id="278" r:id="rId16"/>
    <p:sldId id="270" r:id="rId17"/>
    <p:sldId id="272" r:id="rId18"/>
    <p:sldId id="279" r:id="rId19"/>
    <p:sldId id="273" r:id="rId20"/>
    <p:sldId id="281" r:id="rId21"/>
    <p:sldId id="284" r:id="rId22"/>
    <p:sldId id="282" r:id="rId23"/>
    <p:sldId id="312" r:id="rId24"/>
    <p:sldId id="313" r:id="rId25"/>
    <p:sldId id="314" r:id="rId26"/>
    <p:sldId id="315" r:id="rId27"/>
    <p:sldId id="316" r:id="rId28"/>
    <p:sldId id="317" r:id="rId29"/>
    <p:sldId id="318" r:id="rId30"/>
    <p:sldId id="319" r:id="rId31"/>
    <p:sldId id="320" r:id="rId32"/>
    <p:sldId id="321" r:id="rId33"/>
    <p:sldId id="322" r:id="rId34"/>
    <p:sldId id="323" r:id="rId35"/>
    <p:sldId id="324" r:id="rId36"/>
    <p:sldId id="325" r:id="rId37"/>
    <p:sldId id="326" r:id="rId38"/>
    <p:sldId id="327" r:id="rId39"/>
    <p:sldId id="328" r:id="rId40"/>
    <p:sldId id="329" r:id="rId41"/>
    <p:sldId id="330" r:id="rId42"/>
    <p:sldId id="331" r:id="rId43"/>
    <p:sldId id="332" r:id="rId44"/>
    <p:sldId id="280" r:id="rId45"/>
  </p:sldIdLst>
  <p:sldSz cx="9144000" cy="6858000" type="screen4x3"/>
  <p:notesSz cx="6858000" cy="9144000"/>
  <p:custDataLst>
    <p:tags r:id="rId47"/>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08" autoAdjust="0"/>
    <p:restoredTop sz="99339" autoAdjust="0"/>
  </p:normalViewPr>
  <p:slideViewPr>
    <p:cSldViewPr>
      <p:cViewPr>
        <p:scale>
          <a:sx n="50" d="100"/>
          <a:sy n="50" d="100"/>
        </p:scale>
        <p:origin x="-1764" y="-63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29/11/2015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185088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268669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6.xml"/><Relationship Id="rId1" Type="http://schemas.openxmlformats.org/officeDocument/2006/relationships/tags" Target="../tags/tag15.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4.png"/><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2.xml"/><Relationship Id="rId7" Type="http://schemas.openxmlformats.org/officeDocument/2006/relationships/image" Target="../media/image15.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17.png"/><Relationship Id="rId4"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image" Target="../media/image20.wmf"/><Relationship Id="rId4"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image" Target="../media/image21.png"/><Relationship Id="rId4"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image" Target="../media/image22.png"/><Relationship Id="rId4"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jpeg"/><Relationship Id="rId4" Type="http://schemas.openxmlformats.org/officeDocument/2006/relationships/hyperlink" Target="http://www.edulll.gr/" TargetMode="Externa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image" Target="../media/image23.png"/><Relationship Id="rId4"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6.xml"/><Relationship Id="rId1" Type="http://schemas.openxmlformats.org/officeDocument/2006/relationships/tags" Target="../tags/tag55.xml"/><Relationship Id="rId4"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8.xml"/><Relationship Id="rId1" Type="http://schemas.openxmlformats.org/officeDocument/2006/relationships/tags" Target="../tags/tag57.xml"/><Relationship Id="rId4"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0.xml"/><Relationship Id="rId1" Type="http://schemas.openxmlformats.org/officeDocument/2006/relationships/tags" Target="../tags/tag59.xml"/><Relationship Id="rId4"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2.xml"/><Relationship Id="rId1" Type="http://schemas.openxmlformats.org/officeDocument/2006/relationships/tags" Target="../tags/tag61.xml"/><Relationship Id="rId4"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4.xml"/><Relationship Id="rId1" Type="http://schemas.openxmlformats.org/officeDocument/2006/relationships/tags" Target="../tags/tag63.xml"/><Relationship Id="rId4"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 Id="rId4"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tags" Target="../tags/tag69.xml"/><Relationship Id="rId4"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image" Target="../media/image24.png"/><Relationship Id="rId4"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tags" Target="../tags/tag73.xml"/><Relationship Id="rId4"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 Id="rId4"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8.xml"/><Relationship Id="rId1" Type="http://schemas.openxmlformats.org/officeDocument/2006/relationships/tags" Target="../tags/tag77.xml"/><Relationship Id="rId4"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79.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5.xml.rels><?xml version="1.0" encoding="UTF-8" standalone="yes"?>
<Relationships xmlns="http://schemas.openxmlformats.org/package/2006/relationships"><Relationship Id="rId8" Type="http://schemas.openxmlformats.org/officeDocument/2006/relationships/slide" Target="slide36.xml"/><Relationship Id="rId3" Type="http://schemas.openxmlformats.org/officeDocument/2006/relationships/notesSlide" Target="../notesSlides/notesSlide5.xml"/><Relationship Id="rId7" Type="http://schemas.openxmlformats.org/officeDocument/2006/relationships/slide" Target="slide31.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slide" Target="slide12.xml"/><Relationship Id="rId5" Type="http://schemas.openxmlformats.org/officeDocument/2006/relationships/slide" Target="slide8.xml"/><Relationship Id="rId4" Type="http://schemas.openxmlformats.org/officeDocument/2006/relationships/slide" Target="slide7.xml"/><Relationship Id="rId9" Type="http://schemas.openxmlformats.org/officeDocument/2006/relationships/slide" Target="slide41.xml"/></Relationships>
</file>

<file path=ppt/slides/_rels/slide6.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628800"/>
            <a:ext cx="7772400" cy="1470025"/>
          </a:xfrm>
        </p:spPr>
        <p:txBody>
          <a:bodyPr>
            <a:noAutofit/>
          </a:bodyPr>
          <a:lstStyle/>
          <a:p>
            <a:r>
              <a:rPr lang="el-GR" sz="3600" dirty="0" smtClean="0">
                <a:cs typeface="Arial" charset="0"/>
              </a:rPr>
              <a:t>Τεχνολογία &amp; Ποιοτικός Έλεγχος Γάλακτος και Γαλακτοκομικών Προϊόντων</a:t>
            </a:r>
            <a:endParaRPr lang="el-GR" sz="3600"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3188568"/>
            <a:ext cx="7776864" cy="3669432"/>
          </a:xfrm>
        </p:spPr>
        <p:txBody>
          <a:bodyPr>
            <a:noAutofit/>
          </a:bodyPr>
          <a:lstStyle/>
          <a:p>
            <a:r>
              <a:rPr lang="el-GR" sz="2800" b="1" dirty="0" smtClean="0"/>
              <a:t>Ενότητα 5 (Μέρος ΣΤ):</a:t>
            </a:r>
            <a:r>
              <a:rPr lang="en-US" sz="2800" dirty="0" smtClean="0"/>
              <a:t> </a:t>
            </a:r>
            <a:r>
              <a:rPr lang="el-GR" altLang="el-GR" sz="2800" dirty="0"/>
              <a:t>Τεχνολογία παγωτού</a:t>
            </a:r>
            <a:r>
              <a:rPr lang="el-GR" sz="2800" dirty="0" smtClean="0"/>
              <a:t>.</a:t>
            </a:r>
            <a:endParaRPr lang="en-US"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cs typeface="Arial" charset="0"/>
              </a:rPr>
              <a:t>Ε</a:t>
            </a:r>
            <a:r>
              <a:rPr lang="el-GR" sz="2800" dirty="0" smtClean="0">
                <a:cs typeface="Arial" charset="0"/>
              </a:rPr>
              <a:t>λένη </a:t>
            </a:r>
            <a:r>
              <a:rPr lang="el-GR" sz="2800" dirty="0" err="1" smtClean="0">
                <a:cs typeface="Arial" charset="0"/>
              </a:rPr>
              <a:t>Μαλισσιόβα</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cs typeface="Arial" charset="0"/>
              </a:rPr>
              <a:t>Καθηγήτρια Εφαρμογών</a:t>
            </a:r>
            <a:r>
              <a:rPr lang="fi-FI" sz="2800" dirty="0" smtClean="0"/>
              <a:t>,</a:t>
            </a:r>
            <a:endParaRPr lang="fi-FI" sz="2800" dirty="0"/>
          </a:p>
          <a:p>
            <a:pPr>
              <a:lnSpc>
                <a:spcPct val="90000"/>
              </a:lnSpc>
            </a:pPr>
            <a:r>
              <a:rPr lang="el-GR" sz="2800" dirty="0">
                <a:cs typeface="Arial" charset="0"/>
              </a:rPr>
              <a:t>Τμήμα Τεχνολογίας </a:t>
            </a:r>
            <a:r>
              <a:rPr lang="el-GR" sz="2800" dirty="0" smtClean="0">
                <a:cs typeface="Arial" charset="0"/>
              </a:rPr>
              <a:t>Τροφίμων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val="183972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27384"/>
            <a:ext cx="8219256" cy="12241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Συστατικά </a:t>
            </a:r>
            <a:r>
              <a:rPr lang="el-GR" altLang="el-GR" sz="4000" dirty="0" smtClean="0"/>
              <a:t>(3 </a:t>
            </a:r>
            <a:r>
              <a:rPr lang="el-GR" altLang="el-GR" sz="4000" dirty="0"/>
              <a:t>από 4)</a:t>
            </a:r>
            <a:endParaRPr lang="el-GR" sz="4000" dirty="0"/>
          </a:p>
        </p:txBody>
      </p:sp>
      <p:sp>
        <p:nvSpPr>
          <p:cNvPr id="2" name="Ορθογώνιο 1" descr="Πολλές ουσίες μπορεί να χρησιμοποιηθούν για το σκοπό αυτό αλλά αυτές που χρησιμοποιούνται είναι το άγαρ (Ε406), καραγενάνη (Ε407), το αλγινικό νάτριο (Ε401), διάφορα κόμμεα (χαρουπιών, γκουάρ, τραγακάνθης κ.α.) σε ποσότητα σύμφωνα με την αρχή “quantum satis”.&#10;&#10;Πρόσθετα συστατικά.&#10;&#10;Αρωματικές ύλες: Επιτρέπεται η χρήση φυσικών κυρίως αρωματικών υλών (παραδείγματος χάριν βανιλλίνη, άρωμα φράουλας και άλλα) με την προϋπόθεση ότι δεν προκαλούν χρώση του παγωτού και δεν προσθέτονται για να συγκαλύψουν μειονεκτική οσμή.&#10;"/>
          <p:cNvSpPr/>
          <p:nvPr/>
        </p:nvSpPr>
        <p:spPr>
          <a:xfrm>
            <a:off x="467544" y="1352957"/>
            <a:ext cx="8219256" cy="4524315"/>
          </a:xfrm>
          <a:prstGeom prst="rect">
            <a:avLst/>
          </a:prstGeom>
        </p:spPr>
        <p:txBody>
          <a:bodyPr wrap="square">
            <a:spAutoFit/>
          </a:bodyPr>
          <a:lstStyle/>
          <a:p>
            <a:r>
              <a:rPr lang="el-GR" altLang="el-GR" sz="2400" dirty="0"/>
              <a:t>Πολλές ουσίες μπορεί να χρησιμοποιηθούν για το σκοπό αυτό αλλά αυτές που χρησιμοποιούνται είναι το </a:t>
            </a:r>
            <a:r>
              <a:rPr lang="el-GR" altLang="el-GR" sz="2400" dirty="0" err="1"/>
              <a:t>άγαρ</a:t>
            </a:r>
            <a:r>
              <a:rPr lang="el-GR" altLang="el-GR" sz="2400" dirty="0"/>
              <a:t> (Ε406), </a:t>
            </a:r>
            <a:r>
              <a:rPr lang="el-GR" altLang="el-GR" sz="2400" dirty="0" err="1"/>
              <a:t>καραγενάνη</a:t>
            </a:r>
            <a:r>
              <a:rPr lang="el-GR" altLang="el-GR" sz="2400" dirty="0"/>
              <a:t> (Ε407), το </a:t>
            </a:r>
            <a:r>
              <a:rPr lang="el-GR" altLang="el-GR" sz="2400" dirty="0" err="1"/>
              <a:t>αλγινικό</a:t>
            </a:r>
            <a:r>
              <a:rPr lang="el-GR" altLang="el-GR" sz="2400" dirty="0"/>
              <a:t> νάτριο (Ε401), διάφορα </a:t>
            </a:r>
            <a:r>
              <a:rPr lang="el-GR" altLang="el-GR" sz="2400" dirty="0" err="1"/>
              <a:t>κόμμεα</a:t>
            </a:r>
            <a:r>
              <a:rPr lang="el-GR" altLang="el-GR" sz="2400" dirty="0"/>
              <a:t> (χαρουπιών, </a:t>
            </a:r>
            <a:r>
              <a:rPr lang="el-GR" altLang="el-GR" sz="2400" dirty="0" err="1"/>
              <a:t>γκουάρ</a:t>
            </a:r>
            <a:r>
              <a:rPr lang="el-GR" altLang="el-GR" sz="2400" dirty="0"/>
              <a:t>, </a:t>
            </a:r>
            <a:r>
              <a:rPr lang="el-GR" altLang="el-GR" sz="2400" dirty="0" err="1"/>
              <a:t>τραγακάνθης</a:t>
            </a:r>
            <a:r>
              <a:rPr lang="el-GR" altLang="el-GR" sz="2400" dirty="0"/>
              <a:t> κ.α.) σε ποσότητα σύμφωνα με την αρχή </a:t>
            </a:r>
            <a:r>
              <a:rPr lang="en-US" altLang="el-GR" sz="2400" dirty="0"/>
              <a:t>“quantum </a:t>
            </a:r>
            <a:r>
              <a:rPr lang="en-US" altLang="el-GR" sz="2400" dirty="0" err="1"/>
              <a:t>satis</a:t>
            </a:r>
            <a:r>
              <a:rPr lang="en-US" altLang="el-GR" sz="2400" dirty="0"/>
              <a:t>”</a:t>
            </a:r>
            <a:r>
              <a:rPr lang="el-GR" altLang="el-GR" sz="2400" dirty="0" smtClean="0"/>
              <a:t>.</a:t>
            </a:r>
          </a:p>
          <a:p>
            <a:endParaRPr lang="el-GR" altLang="el-GR" sz="2400" dirty="0"/>
          </a:p>
          <a:p>
            <a:r>
              <a:rPr lang="el-GR" altLang="el-GR" sz="2400" dirty="0" smtClean="0"/>
              <a:t>Πρόσθετα συστατικά.</a:t>
            </a:r>
          </a:p>
          <a:p>
            <a:endParaRPr lang="el-GR" altLang="el-GR" sz="2400" dirty="0"/>
          </a:p>
          <a:p>
            <a:pPr marL="342900" indent="-342900">
              <a:buFont typeface="Wingdings" panose="05000000000000000000" pitchFamily="2" charset="2"/>
              <a:buChar char="§"/>
            </a:pPr>
            <a:r>
              <a:rPr lang="el-GR" altLang="el-GR" sz="2400" dirty="0" smtClean="0"/>
              <a:t>Αρωματικές </a:t>
            </a:r>
            <a:r>
              <a:rPr lang="el-GR" altLang="el-GR" sz="2400" dirty="0"/>
              <a:t>ύλες: Επιτρέπεται η χρήση φυσικών κυρίως αρωματικών υλών (</a:t>
            </a:r>
            <a:r>
              <a:rPr lang="el-GR" altLang="el-GR" sz="2400" dirty="0" err="1"/>
              <a:t>π.χ</a:t>
            </a:r>
            <a:r>
              <a:rPr lang="el-GR" altLang="el-GR" sz="2400" dirty="0"/>
              <a:t> </a:t>
            </a:r>
            <a:r>
              <a:rPr lang="el-GR" altLang="el-GR" sz="2400" dirty="0" err="1"/>
              <a:t>βανιλλίνη</a:t>
            </a:r>
            <a:r>
              <a:rPr lang="el-GR" altLang="el-GR" sz="2400" dirty="0"/>
              <a:t>, άρωμα φράουλας κ.α.) με την προϋπόθεση ότι δεν προκαλούν χρώση του παγωτού και δεν προσθέτονται για να συγκαλύψουν μειονεκτική οσμή</a:t>
            </a:r>
            <a:r>
              <a:rPr lang="el-GR" altLang="el-GR" sz="2400" dirty="0" smtClean="0"/>
              <a:t>.</a:t>
            </a:r>
            <a:endParaRPr lang="el-GR" altLang="el-GR" sz="2400" dirty="0"/>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Τεχνολογία παγωτού</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4" y="44625"/>
            <a:ext cx="8219256" cy="1152128"/>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80000"/>
              </a:lnSpc>
            </a:pPr>
            <a:r>
              <a:rPr lang="el-GR" altLang="el-GR" sz="4000" dirty="0"/>
              <a:t>Συστατικά </a:t>
            </a:r>
            <a:r>
              <a:rPr lang="el-GR" altLang="el-GR" sz="4000" dirty="0" smtClean="0"/>
              <a:t>(4 </a:t>
            </a:r>
            <a:r>
              <a:rPr lang="el-GR" altLang="el-GR" sz="4000" dirty="0"/>
              <a:t>από 4)</a:t>
            </a:r>
            <a:endParaRPr lang="el-GR" sz="4000" dirty="0"/>
          </a:p>
        </p:txBody>
      </p:sp>
      <p:sp>
        <p:nvSpPr>
          <p:cNvPr id="3" name="Ορθογώνιο 2" descr="Καφές, κακάο ή σοκολάτα: Επιτρέπεται η χρησιμοποίηση τους στην Παρασκευή μόνον ορισμένου τύπου παγωτού (παραδείγματος χάριν παγωτό “ειδικού τύπου”) και μόνο από τις χρωστικές που προβλέπονται από τη νομοθεσία. &#10;&#10;Γαλακτοματοποιητές: Χρησιμοποιούνται συνήθως ο κρόκος του αυγού (λεκιθίνη), η μονοστεαρική γλυκερίνη (GMS), διάφορες “Tweens”, οι εστέρες σορβιτόλης και άλλα &#10;&#10;"/>
          <p:cNvSpPr/>
          <p:nvPr/>
        </p:nvSpPr>
        <p:spPr>
          <a:xfrm>
            <a:off x="467544" y="1556792"/>
            <a:ext cx="8219256" cy="3416320"/>
          </a:xfrm>
          <a:prstGeom prst="rect">
            <a:avLst/>
          </a:prstGeom>
        </p:spPr>
        <p:txBody>
          <a:bodyPr wrap="square">
            <a:spAutoFit/>
          </a:bodyPr>
          <a:lstStyle/>
          <a:p>
            <a:pPr marL="342900" indent="-342900">
              <a:buFont typeface="Wingdings" panose="05000000000000000000" pitchFamily="2" charset="2"/>
              <a:buChar char="§"/>
            </a:pPr>
            <a:r>
              <a:rPr lang="el-GR" altLang="el-GR" sz="2400" dirty="0" smtClean="0"/>
              <a:t>Καφές</a:t>
            </a:r>
            <a:r>
              <a:rPr lang="el-GR" altLang="el-GR" sz="2400" dirty="0"/>
              <a:t>, κακάο ή σοκολάτα: Επιτρέπεται η χρησιμοποίηση τους στην Παρασκευή μόνον ορισμένου τύπου παγωτού (π.χ. παγωτό </a:t>
            </a:r>
            <a:r>
              <a:rPr lang="en-US" altLang="el-GR" sz="2400" dirty="0"/>
              <a:t>“</a:t>
            </a:r>
            <a:r>
              <a:rPr lang="el-GR" altLang="el-GR" sz="2400" dirty="0"/>
              <a:t>ειδικού τύπου</a:t>
            </a:r>
            <a:r>
              <a:rPr lang="en-US" altLang="el-GR" sz="2400" dirty="0"/>
              <a:t>”) </a:t>
            </a:r>
            <a:r>
              <a:rPr lang="el-GR" altLang="el-GR" sz="2400" dirty="0"/>
              <a:t>και μόνο από τις χρωστικές που προβλέπονται από τη νομοθεσία. </a:t>
            </a:r>
            <a:endParaRPr lang="el-GR" altLang="el-GR" sz="2400" dirty="0" smtClean="0"/>
          </a:p>
          <a:p>
            <a:pPr marL="342900" indent="-342900">
              <a:buFont typeface="Wingdings" panose="05000000000000000000" pitchFamily="2" charset="2"/>
              <a:buChar char="§"/>
            </a:pPr>
            <a:endParaRPr lang="el-GR" altLang="el-GR" sz="2400" dirty="0"/>
          </a:p>
          <a:p>
            <a:pPr marL="342900" indent="-342900">
              <a:buFont typeface="Wingdings" panose="05000000000000000000" pitchFamily="2" charset="2"/>
              <a:buChar char="§"/>
            </a:pPr>
            <a:r>
              <a:rPr lang="el-GR" altLang="el-GR" sz="2400" dirty="0" err="1" smtClean="0"/>
              <a:t>Γαλακτοματοποιητές</a:t>
            </a:r>
            <a:r>
              <a:rPr lang="el-GR" altLang="el-GR" sz="2400" dirty="0"/>
              <a:t>: Χρησιμοποιούνται συνήθως ο κρόκος του αυγού (λεκιθίνη), η </a:t>
            </a:r>
            <a:r>
              <a:rPr lang="el-GR" altLang="el-GR" sz="2400" dirty="0" err="1"/>
              <a:t>μονοστεαρική</a:t>
            </a:r>
            <a:r>
              <a:rPr lang="el-GR" altLang="el-GR" sz="2400" dirty="0"/>
              <a:t> γλυκερίνη (</a:t>
            </a:r>
            <a:r>
              <a:rPr lang="en-US" altLang="el-GR" sz="2400" dirty="0"/>
              <a:t>GMS), </a:t>
            </a:r>
            <a:r>
              <a:rPr lang="el-GR" altLang="el-GR" sz="2400" dirty="0"/>
              <a:t>διάφορες </a:t>
            </a:r>
            <a:r>
              <a:rPr lang="en-US" altLang="el-GR" sz="2400" dirty="0"/>
              <a:t>“Tweens”</a:t>
            </a:r>
            <a:r>
              <a:rPr lang="el-GR" altLang="el-GR" sz="2400" dirty="0"/>
              <a:t>, οι εστέρες </a:t>
            </a:r>
            <a:r>
              <a:rPr lang="el-GR" altLang="el-GR" sz="2400" dirty="0" err="1"/>
              <a:t>σορβιτόλης</a:t>
            </a:r>
            <a:r>
              <a:rPr lang="el-GR" altLang="el-GR" sz="2400" dirty="0"/>
              <a:t> κ.α. </a:t>
            </a:r>
          </a:p>
          <a:p>
            <a:pPr marL="342900" indent="-342900">
              <a:buFont typeface="Wingdings" panose="05000000000000000000" pitchFamily="2" charset="2"/>
              <a:buChar char="§"/>
            </a:pPr>
            <a:endParaRPr lang="el-GR" alt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Τεχνολογία παγωτού</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custDataLst>
              <p:tags r:id="rId2"/>
            </p:custDataLst>
          </p:nvPr>
        </p:nvSpPr>
        <p:spPr>
          <a:xfrm>
            <a:off x="467544" y="44624"/>
            <a:ext cx="8219256" cy="1224136"/>
          </a:xfrm>
          <a:ln/>
          <a:extLst>
            <a:ext uri="{91240B29-F687-4F45-9708-019B960494DF}">
              <a14:hiddenLine xmlns:a14="http://schemas.microsoft.com/office/drawing/2010/main" w="9525">
                <a:solidFill>
                  <a:srgbClr val="000000"/>
                </a:solidFill>
                <a:round/>
                <a:headEnd/>
                <a:tailEnd/>
              </a14:hiddenLine>
            </a:ext>
          </a:extLst>
        </p:spPr>
        <p:txBody>
          <a:bodyPr lIns="0" tIns="13601" rIns="0" bIns="0" anchor="ctr">
            <a:noAutofit/>
          </a:bodyPr>
          <a:lstStyle/>
          <a:p>
            <a:r>
              <a:rPr lang="el-GR" altLang="el-GR" sz="4000" dirty="0" smtClean="0"/>
              <a:t>Παρασκευή του παγωτού</a:t>
            </a:r>
            <a:endParaRPr lang="el-GR" altLang="el-GR" sz="4000" dirty="0"/>
          </a:p>
        </p:txBody>
      </p:sp>
      <p:sp>
        <p:nvSpPr>
          <p:cNvPr id="2" name="Ορθογώνιο 1"/>
          <p:cNvSpPr/>
          <p:nvPr/>
        </p:nvSpPr>
        <p:spPr>
          <a:xfrm>
            <a:off x="467544" y="1268760"/>
            <a:ext cx="8219256" cy="4467057"/>
          </a:xfrm>
          <a:prstGeom prst="rect">
            <a:avLst/>
          </a:prstGeom>
        </p:spPr>
        <p:txBody>
          <a:bodyPr wrap="square">
            <a:spAutoFit/>
          </a:bodyPr>
          <a:lstStyle/>
          <a:p>
            <a:pPr>
              <a:lnSpc>
                <a:spcPct val="150000"/>
              </a:lnSpc>
            </a:pPr>
            <a:r>
              <a:rPr lang="el-GR" altLang="el-GR" sz="2400" dirty="0" smtClean="0"/>
              <a:t>Για την παρασκευή του παγωτού ακολουθούμε τα εξής βήματα:</a:t>
            </a:r>
          </a:p>
          <a:p>
            <a:pPr>
              <a:lnSpc>
                <a:spcPct val="150000"/>
              </a:lnSpc>
            </a:pPr>
            <a:endParaRPr lang="el-GR" altLang="el-GR" sz="2400" dirty="0" smtClean="0"/>
          </a:p>
          <a:p>
            <a:pPr marL="342900" indent="-342900">
              <a:lnSpc>
                <a:spcPct val="150000"/>
              </a:lnSpc>
              <a:buFont typeface="Wingdings" panose="05000000000000000000" pitchFamily="2" charset="2"/>
              <a:buChar char="§"/>
            </a:pPr>
            <a:r>
              <a:rPr lang="el-GR" altLang="el-GR" sz="2400" dirty="0" smtClean="0"/>
              <a:t>Προετοιμασία </a:t>
            </a:r>
            <a:r>
              <a:rPr lang="el-GR" altLang="el-GR" sz="2400" dirty="0"/>
              <a:t>του </a:t>
            </a:r>
            <a:r>
              <a:rPr lang="el-GR" altLang="el-GR" sz="2400" dirty="0" smtClean="0"/>
              <a:t>μίγματος,</a:t>
            </a:r>
          </a:p>
          <a:p>
            <a:pPr marL="342900" indent="-342900">
              <a:lnSpc>
                <a:spcPct val="150000"/>
              </a:lnSpc>
              <a:buFont typeface="Wingdings" panose="05000000000000000000" pitchFamily="2" charset="2"/>
              <a:buChar char="§"/>
            </a:pPr>
            <a:r>
              <a:rPr lang="el-GR" altLang="el-GR" sz="2400" dirty="0"/>
              <a:t>Παστερίωση του </a:t>
            </a:r>
            <a:r>
              <a:rPr lang="el-GR" altLang="el-GR" sz="2400" dirty="0" smtClean="0"/>
              <a:t>μίγματος,</a:t>
            </a:r>
            <a:endParaRPr lang="el-GR" altLang="el-GR" sz="2400" dirty="0"/>
          </a:p>
          <a:p>
            <a:pPr marL="342900" indent="-342900">
              <a:lnSpc>
                <a:spcPct val="150000"/>
              </a:lnSpc>
              <a:buFont typeface="Wingdings" panose="05000000000000000000" pitchFamily="2" charset="2"/>
              <a:buChar char="§"/>
            </a:pPr>
            <a:r>
              <a:rPr lang="el-GR" altLang="el-GR" sz="2400" dirty="0" err="1" smtClean="0"/>
              <a:t>Ομογενοποίηση</a:t>
            </a:r>
            <a:r>
              <a:rPr lang="el-GR" altLang="el-GR" sz="2400" dirty="0" smtClean="0"/>
              <a:t>,</a:t>
            </a:r>
            <a:endParaRPr lang="el-GR" altLang="el-GR" sz="2400" dirty="0"/>
          </a:p>
          <a:p>
            <a:pPr marL="342900" indent="-342900">
              <a:lnSpc>
                <a:spcPct val="150000"/>
              </a:lnSpc>
              <a:buFont typeface="Wingdings" panose="05000000000000000000" pitchFamily="2" charset="2"/>
              <a:buChar char="§"/>
            </a:pPr>
            <a:r>
              <a:rPr lang="el-GR" altLang="el-GR" sz="2400" dirty="0"/>
              <a:t>Ψύξη </a:t>
            </a:r>
            <a:r>
              <a:rPr lang="el-GR" altLang="el-GR" sz="2400" dirty="0" smtClean="0"/>
              <a:t>– Ωρίμαση,</a:t>
            </a:r>
            <a:endParaRPr lang="el-GR" altLang="el-GR" sz="2400" dirty="0"/>
          </a:p>
          <a:p>
            <a:pPr marL="342900" indent="-342900">
              <a:lnSpc>
                <a:spcPct val="150000"/>
              </a:lnSpc>
              <a:buFont typeface="Wingdings" panose="05000000000000000000" pitchFamily="2" charset="2"/>
              <a:buChar char="§"/>
            </a:pPr>
            <a:r>
              <a:rPr lang="el-GR" altLang="el-GR" sz="2400" dirty="0"/>
              <a:t>Κατάψυξη </a:t>
            </a:r>
            <a:r>
              <a:rPr lang="el-GR" altLang="el-GR" sz="2400" dirty="0" smtClean="0"/>
              <a:t>– Διόγκωση,</a:t>
            </a:r>
            <a:endParaRPr lang="el-GR" altLang="el-GR" sz="2400" dirty="0"/>
          </a:p>
          <a:p>
            <a:pPr marL="342900" indent="-342900">
              <a:lnSpc>
                <a:spcPct val="150000"/>
              </a:lnSpc>
              <a:buFont typeface="Wingdings" panose="05000000000000000000" pitchFamily="2" charset="2"/>
              <a:buChar char="§"/>
            </a:pPr>
            <a:r>
              <a:rPr lang="el-GR" altLang="el-GR" sz="2400" dirty="0"/>
              <a:t>Συσκευασία </a:t>
            </a:r>
            <a:r>
              <a:rPr lang="el-GR" altLang="el-GR" sz="2400" dirty="0" smtClean="0"/>
              <a:t>– Σκλήρυνση</a:t>
            </a:r>
            <a:r>
              <a:rPr lang="el-GR" altLang="el-GR" sz="2400" dirty="0"/>
              <a:t>.</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Τεχνολογία παγωτού</a:t>
            </a:r>
            <a:endParaRPr lang="en-US" sz="1400" dirty="0"/>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custDataLst>
              <p:tags r:id="rId2"/>
            </p:custDataLst>
          </p:nvPr>
        </p:nvSpPr>
        <p:spPr>
          <a:xfrm>
            <a:off x="467544" y="44625"/>
            <a:ext cx="8219256" cy="1224135"/>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Προετοιμασία του μίγματος</a:t>
            </a:r>
            <a:endParaRPr lang="el-GR" sz="4000" dirty="0"/>
          </a:p>
        </p:txBody>
      </p:sp>
      <p:sp>
        <p:nvSpPr>
          <p:cNvPr id="4" name="Ορθογώνιο 3" descr="Zυγίζονται τα διάφορα συστατικά,&#10; &#10;Φέρονται στη δεξαμενή αναμίξεως,&#10;&#10;Αρχικά τοποθετούνται μόνο τα ρευστά συστατικά, τα οποία θερμαίνονται στους σαράντα με σαραντα πέντε βαθμούς κελσίου και ύστερα προσθέτονται, με συνεχή ανάδευση και τα υπόλοιπα.&#10;"/>
          <p:cNvSpPr/>
          <p:nvPr/>
        </p:nvSpPr>
        <p:spPr>
          <a:xfrm>
            <a:off x="467544" y="1048668"/>
            <a:ext cx="8219256" cy="2677656"/>
          </a:xfrm>
          <a:prstGeom prst="rect">
            <a:avLst/>
          </a:prstGeom>
        </p:spPr>
        <p:txBody>
          <a:bodyPr wrap="square">
            <a:spAutoFit/>
          </a:bodyPr>
          <a:lstStyle/>
          <a:p>
            <a:pPr marL="342900" indent="-342900">
              <a:buFont typeface="Wingdings" panose="05000000000000000000" pitchFamily="2" charset="2"/>
              <a:buChar char="§"/>
            </a:pPr>
            <a:r>
              <a:rPr lang="el-GR" altLang="el-GR" sz="2400" dirty="0" err="1" smtClean="0"/>
              <a:t>Zυγίζονται</a:t>
            </a:r>
            <a:r>
              <a:rPr lang="el-GR" altLang="el-GR" sz="2400" dirty="0" smtClean="0"/>
              <a:t> τα διάφορα συστατικά,</a:t>
            </a:r>
          </a:p>
          <a:p>
            <a:r>
              <a:rPr lang="el-GR" altLang="el-GR" sz="2400" dirty="0" smtClean="0"/>
              <a:t> </a:t>
            </a:r>
          </a:p>
          <a:p>
            <a:pPr marL="342900" indent="-342900">
              <a:buFont typeface="Wingdings" panose="05000000000000000000" pitchFamily="2" charset="2"/>
              <a:buChar char="§"/>
            </a:pPr>
            <a:r>
              <a:rPr lang="el-GR" altLang="el-GR" sz="2400" dirty="0" smtClean="0"/>
              <a:t>Φέρονται στη δεξαμενή αναμίξεως,</a:t>
            </a:r>
          </a:p>
          <a:p>
            <a:pPr marL="342900" indent="-342900">
              <a:buFont typeface="Wingdings" panose="05000000000000000000" pitchFamily="2" charset="2"/>
              <a:buChar char="§"/>
            </a:pPr>
            <a:endParaRPr lang="el-GR" altLang="el-GR" sz="2400" dirty="0" smtClean="0"/>
          </a:p>
          <a:p>
            <a:pPr marL="342900" indent="-342900">
              <a:buFont typeface="Wingdings" panose="05000000000000000000" pitchFamily="2" charset="2"/>
              <a:buChar char="§"/>
            </a:pPr>
            <a:r>
              <a:rPr lang="el-GR" altLang="el-GR" sz="2400" dirty="0" smtClean="0"/>
              <a:t>Αρχικά τοποθετούνται μόνο τα ρευστά συστατικά, τα οποία θερμαίνονται στους 40-45°C και ύστερα προσθέτονται, με συνεχή ανάδευση και τα υπόλοιπα.</a:t>
            </a:r>
            <a:endParaRPr lang="el-GR" altLang="el-GR" sz="2400" dirty="0"/>
          </a:p>
        </p:txBody>
      </p:sp>
      <p:pic>
        <p:nvPicPr>
          <p:cNvPr id="7" name="Picture 9" descr="Εικόνα, δεξαμενές αναμίξεως παγωτού."/>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6978" y="3710300"/>
            <a:ext cx="5640387" cy="2592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Τεχνολογία παγωτού</a:t>
            </a:r>
            <a:endParaRPr lang="en-US" sz="1400" dirty="0"/>
          </a:p>
        </p:txBody>
      </p:sp>
    </p:spTree>
    <p:custDataLst>
      <p:tags r:id="rId1"/>
    </p:custDataLst>
    <p:extLst>
      <p:ext uri="{BB962C8B-B14F-4D97-AF65-F5344CB8AC3E}">
        <p14:creationId xmlns:p14="http://schemas.microsoft.com/office/powerpoint/2010/main" val="14190802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467544" y="44625"/>
            <a:ext cx="8219256" cy="1152127"/>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Παστερίωση του </a:t>
            </a:r>
            <a:r>
              <a:rPr lang="el-GR" altLang="el-GR" sz="4000" dirty="0" smtClean="0"/>
              <a:t>μίγματος (1 από 2)</a:t>
            </a:r>
            <a:endParaRPr lang="el-GR" sz="4000" dirty="0"/>
          </a:p>
        </p:txBody>
      </p:sp>
      <p:sp>
        <p:nvSpPr>
          <p:cNvPr id="13" name="Rectangle 3"/>
          <p:cNvSpPr>
            <a:spLocks noGrp="1" noChangeArrowheads="1"/>
          </p:cNvSpPr>
          <p:nvPr>
            <p:ph type="body" idx="1"/>
          </p:nvPr>
        </p:nvSpPr>
        <p:spPr>
          <a:xfrm>
            <a:off x="467544" y="1124744"/>
            <a:ext cx="8219256" cy="5087590"/>
          </a:xfrm>
        </p:spPr>
        <p:txBody>
          <a:bodyPr>
            <a:noAutofit/>
          </a:bodyPr>
          <a:lstStyle/>
          <a:p>
            <a:r>
              <a:rPr lang="el-GR" altLang="el-GR" b="0" dirty="0"/>
              <a:t>Μετά την ανάμιξη και διάλυση των συστατικών το ρευστό μίγμα παγωτού υποβάλλεται σε παστερίωση προκειμένου να εξυγιανθεί.</a:t>
            </a:r>
          </a:p>
          <a:p>
            <a:endParaRPr lang="el-GR" altLang="el-GR" b="0" dirty="0"/>
          </a:p>
          <a:p>
            <a:r>
              <a:rPr lang="el-GR" altLang="el-GR" b="0" dirty="0"/>
              <a:t>Συμβάλει και στην καλύτερη διάλυση των συστατικών και στη βελτίωση της δομής του παγωτού.</a:t>
            </a:r>
          </a:p>
          <a:p>
            <a:endParaRPr lang="el-GR" altLang="el-GR" b="0" dirty="0"/>
          </a:p>
          <a:p>
            <a:r>
              <a:rPr lang="el-GR" altLang="el-GR" b="0" dirty="0"/>
              <a:t>Σε θερμοκρασίες υψηλότερες και για μεγαλύτερο χρόνο σε σχέση με αυτά που ισχύουν για το γάλα. Και αυτό επειδή η </a:t>
            </a:r>
            <a:r>
              <a:rPr lang="el-GR" altLang="el-GR" b="0" dirty="0" err="1"/>
              <a:t>θερμοαντοχή</a:t>
            </a:r>
            <a:r>
              <a:rPr lang="el-GR" altLang="el-GR" b="0" dirty="0"/>
              <a:t> των μικροοργανισμών αυτών αυξάνεται όταν βρίσκονται σε περιβάλλον όπως το μίγμα παγωτού, το οποίο έχει μεγαλύτερο ποσοστό διαλυμένων ουσιών ανά μονάδα όγκου. </a:t>
            </a:r>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Τεχνολογία παγωτού</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2133089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custDataLst>
              <p:tags r:id="rId2"/>
            </p:custDataLst>
          </p:nvPr>
        </p:nvSpPr>
        <p:spPr bwMode="gray">
          <a:xfrm>
            <a:off x="467545" y="80293"/>
            <a:ext cx="8219256" cy="97244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Παστερίωση του μίγματος </a:t>
            </a:r>
            <a:r>
              <a:rPr lang="el-GR" altLang="el-GR" sz="4000" dirty="0" smtClean="0"/>
              <a:t>(2 </a:t>
            </a:r>
            <a:r>
              <a:rPr lang="el-GR" altLang="el-GR" sz="4000" dirty="0"/>
              <a:t>από 2)</a:t>
            </a:r>
            <a:endParaRPr lang="el-GR" sz="4000" dirty="0"/>
          </a:p>
        </p:txBody>
      </p:sp>
      <p:sp>
        <p:nvSpPr>
          <p:cNvPr id="3" name="Ορθογώνιο 2" descr="Με βραδεία παστερίωση (LTLT), σε ανοικτού τύπου δεξαμενές και σε θερμοκρασία εξηντα οκτώ με εβδομήντα βαθμούς κελσίου για τριάντα λεπτά,&#10;&#10;Με ταχεία παστερίωση (HTST), σε σύστημα εναλλακτών θερμότητας και σε θερμοκρασία εβδομηντα οκτώ με ογδόντα βαθμούς κελσίου για είκοσι με εικοσι πέντε δευτερόλεπτα,&#10;&#10;Με υπερπαστερίωση (μέθοδος UHT), η οποία γίνεται συνήθως είτε με σύστημα εγχύσεως ατμού ή με εναλλάκτες επιφανειακής αποξέσεως και σε θερμοκρασία εκατόν σαραντα πέντε με εκατόν πενήντα βαθμούς κελσίου για δύο με τρία δευτερόλεπτα.&#10;"/>
          <p:cNvSpPr/>
          <p:nvPr/>
        </p:nvSpPr>
        <p:spPr>
          <a:xfrm>
            <a:off x="467544" y="1659572"/>
            <a:ext cx="8219256" cy="3785652"/>
          </a:xfrm>
          <a:prstGeom prst="rect">
            <a:avLst/>
          </a:prstGeom>
        </p:spPr>
        <p:txBody>
          <a:bodyPr wrap="square">
            <a:spAutoFit/>
          </a:bodyPr>
          <a:lstStyle/>
          <a:p>
            <a:pPr marL="342900" indent="-342900">
              <a:buFont typeface="Wingdings" panose="05000000000000000000" pitchFamily="2" charset="2"/>
              <a:buChar char="§"/>
            </a:pPr>
            <a:r>
              <a:rPr lang="el-GR" altLang="el-GR" sz="2400" dirty="0" smtClean="0"/>
              <a:t>Με βραδεία </a:t>
            </a:r>
            <a:r>
              <a:rPr lang="el-GR" altLang="el-GR" sz="2400" dirty="0"/>
              <a:t>παστερίωση (</a:t>
            </a:r>
            <a:r>
              <a:rPr lang="en-US" altLang="el-GR" sz="2400" dirty="0"/>
              <a:t>LTLT)</a:t>
            </a:r>
            <a:r>
              <a:rPr lang="el-GR" altLang="el-GR" sz="2400" dirty="0"/>
              <a:t>, σε ανοικτού τύπου δεξαμενές και σε θερμοκρασία 68-70</a:t>
            </a:r>
            <a:r>
              <a:rPr lang="en-US" altLang="el-GR" sz="2400" dirty="0"/>
              <a:t>°C</a:t>
            </a:r>
            <a:r>
              <a:rPr lang="el-GR" altLang="el-GR" sz="2400" dirty="0"/>
              <a:t>/30</a:t>
            </a:r>
            <a:r>
              <a:rPr lang="en-US" altLang="el-GR" sz="2400" dirty="0" smtClean="0"/>
              <a:t>min</a:t>
            </a:r>
            <a:r>
              <a:rPr lang="el-GR" altLang="el-GR" sz="2400" dirty="0" smtClean="0"/>
              <a:t>,</a:t>
            </a:r>
          </a:p>
          <a:p>
            <a:pPr marL="342900" indent="-342900">
              <a:buFont typeface="Wingdings" panose="05000000000000000000" pitchFamily="2" charset="2"/>
              <a:buChar char="§"/>
            </a:pPr>
            <a:endParaRPr lang="el-GR" altLang="el-GR" sz="2400" dirty="0"/>
          </a:p>
          <a:p>
            <a:pPr marL="342900" indent="-342900">
              <a:buFont typeface="Wingdings" panose="05000000000000000000" pitchFamily="2" charset="2"/>
              <a:buChar char="§"/>
            </a:pPr>
            <a:r>
              <a:rPr lang="el-GR" altLang="el-GR" sz="2400" dirty="0" smtClean="0"/>
              <a:t>Με ταχεία </a:t>
            </a:r>
            <a:r>
              <a:rPr lang="el-GR" altLang="el-GR" sz="2400" dirty="0"/>
              <a:t>παστερίωση (</a:t>
            </a:r>
            <a:r>
              <a:rPr lang="en-US" altLang="el-GR" sz="2400" dirty="0"/>
              <a:t>HTST)</a:t>
            </a:r>
            <a:r>
              <a:rPr lang="el-GR" altLang="el-GR" sz="2400" dirty="0"/>
              <a:t>, σε σύστημα </a:t>
            </a:r>
            <a:r>
              <a:rPr lang="el-GR" altLang="el-GR" sz="2400" dirty="0" err="1"/>
              <a:t>εναλλακτών</a:t>
            </a:r>
            <a:r>
              <a:rPr lang="el-GR" altLang="el-GR" sz="2400" dirty="0"/>
              <a:t> θερμότητας και σε θερμοκρασία 78-80</a:t>
            </a:r>
            <a:r>
              <a:rPr lang="en-US" altLang="el-GR" sz="2400" dirty="0"/>
              <a:t>°C</a:t>
            </a:r>
            <a:r>
              <a:rPr lang="el-GR" altLang="el-GR" sz="2400" dirty="0"/>
              <a:t>/20-25</a:t>
            </a:r>
            <a:r>
              <a:rPr lang="en-US" altLang="el-GR" sz="2400" dirty="0" smtClean="0"/>
              <a:t>sec</a:t>
            </a:r>
            <a:r>
              <a:rPr lang="el-GR" altLang="el-GR" sz="2400" dirty="0" smtClean="0"/>
              <a:t>,</a:t>
            </a:r>
          </a:p>
          <a:p>
            <a:pPr marL="342900" indent="-342900">
              <a:buFont typeface="Wingdings" panose="05000000000000000000" pitchFamily="2" charset="2"/>
              <a:buChar char="§"/>
            </a:pPr>
            <a:endParaRPr lang="el-GR" altLang="el-GR" sz="2400" dirty="0"/>
          </a:p>
          <a:p>
            <a:pPr marL="342900" indent="-342900">
              <a:buFont typeface="Wingdings" panose="05000000000000000000" pitchFamily="2" charset="2"/>
              <a:buChar char="§"/>
            </a:pPr>
            <a:r>
              <a:rPr lang="el-GR" altLang="el-GR" sz="2400" dirty="0" smtClean="0"/>
              <a:t>Με </a:t>
            </a:r>
            <a:r>
              <a:rPr lang="el-GR" altLang="el-GR" sz="2400" dirty="0" err="1" smtClean="0"/>
              <a:t>υπερπαστερίωση</a:t>
            </a:r>
            <a:r>
              <a:rPr lang="el-GR" altLang="el-GR" sz="2400" dirty="0" smtClean="0"/>
              <a:t> </a:t>
            </a:r>
            <a:r>
              <a:rPr lang="el-GR" altLang="el-GR" sz="2400" dirty="0"/>
              <a:t>(μέθοδος </a:t>
            </a:r>
            <a:r>
              <a:rPr lang="en-US" altLang="el-GR" sz="2400" dirty="0"/>
              <a:t>UHT)</a:t>
            </a:r>
            <a:r>
              <a:rPr lang="el-GR" altLang="el-GR" sz="2400" dirty="0"/>
              <a:t>, η οποία γίνεται συνήθως είτε με σύστημα εγχύσεως ατμού ή με </a:t>
            </a:r>
            <a:r>
              <a:rPr lang="el-GR" altLang="el-GR" sz="2400" dirty="0" err="1"/>
              <a:t>εναλλάκτες</a:t>
            </a:r>
            <a:r>
              <a:rPr lang="el-GR" altLang="el-GR" sz="2400" dirty="0"/>
              <a:t> επιφανειακής αποξέσεως και σε θερμοκρασία 145-150</a:t>
            </a:r>
            <a:r>
              <a:rPr lang="en-US" altLang="el-GR" sz="2400" dirty="0"/>
              <a:t>°C</a:t>
            </a:r>
            <a:r>
              <a:rPr lang="el-GR" altLang="el-GR" sz="2400" dirty="0"/>
              <a:t>/2-3</a:t>
            </a:r>
            <a:r>
              <a:rPr lang="en-US" altLang="el-GR" sz="2400" dirty="0"/>
              <a:t>sec</a:t>
            </a:r>
            <a:r>
              <a:rPr lang="en-US" altLang="el-GR" sz="2400" dirty="0" smtClean="0"/>
              <a:t>.</a:t>
            </a:r>
            <a:endParaRPr lang="el-GR" altLang="el-GR" sz="2400" dirty="0"/>
          </a:p>
        </p:txBody>
      </p:sp>
      <p:sp>
        <p:nvSpPr>
          <p:cNvPr id="1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Τεχνολογία παγωτού</a:t>
            </a:r>
            <a:endParaRPr lang="en-US" sz="1400" dirty="0"/>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1566993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395537" y="8285"/>
            <a:ext cx="8291263" cy="97244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err="1"/>
              <a:t>Ομογενοποίηση</a:t>
            </a:r>
            <a:endParaRPr lang="el-GR" dirty="0"/>
          </a:p>
        </p:txBody>
      </p:sp>
      <p:sp>
        <p:nvSpPr>
          <p:cNvPr id="2" name="Ορθογώνιο 1" descr="Η ομογενοποίηση του μίγματος παγωτού αποσκοπεί στην αποφυγή διαχωρισμού της λιπαρής φάσης με τη μείωση του μεγέθους των λιποσφαιρίων.&#10;Έρχονται ευκολότερα σε επαφή με τους σταθεροποιητές-γαλακτοματοποιητές &#10;Γίνεται καλύτερα η μίξη των συστατικών καθώς και η ενσωμάτωση του αέρα και αυξάνεται η διογκωτική ικανότητα του μίγματος.&#10; Γίνεται συνήθως αμέσως πριν ή μετά την παστερίωση, σε θερμοκρασία εξηντα δύο με εβδομηντα έξι βαθμούς κελσίου και πίεση τρείς χιλιάδες psi, ανάλογα με την περιεκτικότητα του μίγματος σε λίπος. &#10;"/>
          <p:cNvSpPr/>
          <p:nvPr/>
        </p:nvSpPr>
        <p:spPr>
          <a:xfrm>
            <a:off x="467544" y="836712"/>
            <a:ext cx="8219256" cy="3477875"/>
          </a:xfrm>
          <a:prstGeom prst="rect">
            <a:avLst/>
          </a:prstGeom>
        </p:spPr>
        <p:txBody>
          <a:bodyPr wrap="square">
            <a:spAutoFit/>
          </a:bodyPr>
          <a:lstStyle/>
          <a:p>
            <a:pPr marL="342900" indent="-342900">
              <a:buFont typeface="Wingdings" panose="05000000000000000000" pitchFamily="2" charset="2"/>
              <a:buChar char="§"/>
            </a:pPr>
            <a:r>
              <a:rPr lang="el-GR" altLang="el-GR" sz="2200" dirty="0"/>
              <a:t>Η </a:t>
            </a:r>
            <a:r>
              <a:rPr lang="el-GR" altLang="el-GR" sz="2200" dirty="0" err="1"/>
              <a:t>ομογενοποίηση</a:t>
            </a:r>
            <a:r>
              <a:rPr lang="el-GR" altLang="el-GR" sz="2200" dirty="0"/>
              <a:t> του μίγματος παγωτού αποσκοπεί στην αποφυγή διαχωρισμού της λιπαρής φάσης με τη μείωση του μεγέθους των </a:t>
            </a:r>
            <a:r>
              <a:rPr lang="el-GR" altLang="el-GR" sz="2200" dirty="0" err="1"/>
              <a:t>λιποσφαιρίων</a:t>
            </a:r>
            <a:r>
              <a:rPr lang="el-GR" altLang="el-GR" sz="2200" dirty="0" smtClean="0"/>
              <a:t>.</a:t>
            </a:r>
            <a:endParaRPr lang="el-GR" altLang="el-GR" sz="2200" dirty="0"/>
          </a:p>
          <a:p>
            <a:pPr marL="342900" indent="-342900">
              <a:buFont typeface="Wingdings" panose="05000000000000000000" pitchFamily="2" charset="2"/>
              <a:buChar char="§"/>
            </a:pPr>
            <a:r>
              <a:rPr lang="el-GR" altLang="el-GR" sz="2200" dirty="0"/>
              <a:t>Έρχονται ευκολότερα σε επαφή με τους σταθεροποιητές-</a:t>
            </a:r>
            <a:r>
              <a:rPr lang="el-GR" altLang="el-GR" sz="2200" dirty="0" err="1"/>
              <a:t>γαλακτοματοποιητές</a:t>
            </a:r>
            <a:r>
              <a:rPr lang="el-GR" altLang="el-GR" sz="2200" dirty="0"/>
              <a:t> </a:t>
            </a:r>
          </a:p>
          <a:p>
            <a:pPr marL="342900" indent="-342900">
              <a:buFont typeface="Wingdings" panose="05000000000000000000" pitchFamily="2" charset="2"/>
              <a:buChar char="§"/>
            </a:pPr>
            <a:r>
              <a:rPr lang="el-GR" altLang="el-GR" sz="2200" dirty="0"/>
              <a:t>Γίνεται καλύτερα η μίξη των συστατικών καθώς και η ενσωμάτωση του αέρα και αυξάνεται η </a:t>
            </a:r>
            <a:r>
              <a:rPr lang="el-GR" altLang="el-GR" sz="2200" dirty="0" err="1"/>
              <a:t>διογκωτική</a:t>
            </a:r>
            <a:r>
              <a:rPr lang="el-GR" altLang="el-GR" sz="2200" dirty="0"/>
              <a:t> ικανότητα του μίγματος</a:t>
            </a:r>
            <a:r>
              <a:rPr lang="el-GR" altLang="el-GR" sz="2200" dirty="0" smtClean="0"/>
              <a:t>.</a:t>
            </a:r>
            <a:endParaRPr lang="el-GR" altLang="el-GR" sz="2200" dirty="0"/>
          </a:p>
          <a:p>
            <a:pPr marL="342900" indent="-342900">
              <a:buFont typeface="Wingdings" panose="05000000000000000000" pitchFamily="2" charset="2"/>
              <a:buChar char="§"/>
            </a:pPr>
            <a:r>
              <a:rPr lang="el-GR" altLang="el-GR" sz="2200" dirty="0"/>
              <a:t> Γίνεται συνήθως αμέσως πριν ή μετά την παστερίωση, σε θερμοκρασία 62-76</a:t>
            </a:r>
            <a:r>
              <a:rPr lang="en-US" altLang="el-GR" sz="2200" dirty="0"/>
              <a:t>°C</a:t>
            </a:r>
            <a:r>
              <a:rPr lang="el-GR" altLang="el-GR" sz="2200" dirty="0"/>
              <a:t> και πίεση 3000</a:t>
            </a:r>
            <a:r>
              <a:rPr lang="en-US" altLang="el-GR" sz="2200" dirty="0"/>
              <a:t>psi</a:t>
            </a:r>
            <a:r>
              <a:rPr lang="el-GR" altLang="el-GR" sz="2200" dirty="0"/>
              <a:t>, ανάλογα με την περιεκτικότητα του μίγματος σε λίπος. </a:t>
            </a:r>
          </a:p>
        </p:txBody>
      </p:sp>
      <p:grpSp>
        <p:nvGrpSpPr>
          <p:cNvPr id="7" name="Ομάδα 6" descr="Εικόνα, δείγμα πριν και μετά την ομογενοποίηση του."/>
          <p:cNvGrpSpPr/>
          <p:nvPr/>
        </p:nvGrpSpPr>
        <p:grpSpPr>
          <a:xfrm>
            <a:off x="467545" y="4365104"/>
            <a:ext cx="8219255" cy="1989137"/>
            <a:chOff x="179388" y="4868863"/>
            <a:chExt cx="8929687" cy="1989137"/>
          </a:xfrm>
        </p:grpSpPr>
        <p:pic>
          <p:nvPicPr>
            <p:cNvPr id="8" name="Picture 8" desc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4868863"/>
              <a:ext cx="3144837"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4525" y="4868863"/>
              <a:ext cx="3384550"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0" descr="."/>
            <p:cNvSpPr txBox="1">
              <a:spLocks noChangeArrowheads="1"/>
            </p:cNvSpPr>
            <p:nvPr/>
          </p:nvSpPr>
          <p:spPr bwMode="auto">
            <a:xfrm>
              <a:off x="3324226" y="5516563"/>
              <a:ext cx="2327274"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err="1"/>
                <a:t>Ομογενοποίηση</a:t>
              </a:r>
              <a:endParaRPr lang="el-GR" altLang="el-GR" sz="2000" dirty="0"/>
            </a:p>
          </p:txBody>
        </p:sp>
        <p:sp>
          <p:nvSpPr>
            <p:cNvPr id="13" name="Line 11" descr="."/>
            <p:cNvSpPr>
              <a:spLocks noChangeShapeType="1"/>
            </p:cNvSpPr>
            <p:nvPr/>
          </p:nvSpPr>
          <p:spPr bwMode="auto">
            <a:xfrm flipV="1">
              <a:off x="3563938" y="5877272"/>
              <a:ext cx="1944687" cy="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gr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Τεχνολογία παγωτού</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p14="http://schemas.microsoft.com/office/powerpoint/2010/main" val="41647263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395536" y="80293"/>
            <a:ext cx="8496943" cy="900435"/>
          </a:xfrm>
        </p:spPr>
        <p:txBody>
          <a:bodyPr>
            <a:normAutofit/>
          </a:bodyPr>
          <a:lstStyle/>
          <a:p>
            <a:r>
              <a:rPr lang="el-GR" altLang="el-GR" dirty="0"/>
              <a:t>Ψύξη – </a:t>
            </a:r>
            <a:r>
              <a:rPr lang="el-GR" altLang="el-GR" dirty="0" smtClean="0"/>
              <a:t>Ωρίμαση (1 από 2)</a:t>
            </a:r>
            <a:endParaRPr lang="el-GR" dirty="0"/>
          </a:p>
        </p:txBody>
      </p:sp>
      <p:sp>
        <p:nvSpPr>
          <p:cNvPr id="6" name="Ορθογώνιο 5" descr="Με τη βοήθεια ψυκτήρων-εναλλακτών θερμότητας, σε θερμοκρασία κάτω από δέκα βαθμούς κελσίου και μεταβιβάζεται σε δεξαμενές αυτοδύναμης ψύξης, όπου παραμένει σε θερμοκρασία δύο ως τέσσερις αθμούς κελσίου για έξι ως εικοσιτέσσερις ώρες ώρες. &#10;Κατά τη φάση αυτή, η οποία χαρακτηρίζεται ως ωρίμαση ή παλαίωση (aging) ενυδατώνονται πλήρως οι πρωτεΐνες (εφόσον προέρχονται από αφυδατωμένο γάλα), διογκώνονται τα διάφορα υδροκολλοειδή, που είχαν προστεθεί και αρχίζει η κρυστάλλωση του λίπους. &#10;"/>
          <p:cNvSpPr/>
          <p:nvPr/>
        </p:nvSpPr>
        <p:spPr>
          <a:xfrm>
            <a:off x="467544" y="1189196"/>
            <a:ext cx="8208912" cy="5021055"/>
          </a:xfrm>
          <a:prstGeom prst="rect">
            <a:avLst/>
          </a:prstGeom>
        </p:spPr>
        <p:txBody>
          <a:bodyPr wrap="square">
            <a:spAutoFit/>
          </a:bodyPr>
          <a:lstStyle/>
          <a:p>
            <a:pPr>
              <a:lnSpc>
                <a:spcPct val="150000"/>
              </a:lnSpc>
            </a:pPr>
            <a:r>
              <a:rPr lang="el-GR" altLang="el-GR" sz="2400" dirty="0"/>
              <a:t>Με τη βοήθεια ψυκτήρων-</a:t>
            </a:r>
            <a:r>
              <a:rPr lang="el-GR" altLang="el-GR" sz="2400" dirty="0" err="1"/>
              <a:t>εναλλακτών</a:t>
            </a:r>
            <a:r>
              <a:rPr lang="el-GR" altLang="el-GR" sz="2400" dirty="0"/>
              <a:t> θερμότητας, σε θερμοκρασία κάτω από 10</a:t>
            </a:r>
            <a:r>
              <a:rPr lang="en-US" altLang="el-GR" sz="2400" dirty="0"/>
              <a:t>°C</a:t>
            </a:r>
            <a:r>
              <a:rPr lang="el-GR" altLang="el-GR" sz="2400" dirty="0"/>
              <a:t> και μεταβιβάζεται σε δεξαμενές αυτοδύναμης ψύξης, όπου παραμένει σε θερμοκρασία 2-4</a:t>
            </a:r>
            <a:r>
              <a:rPr lang="en-US" altLang="el-GR" sz="2400" dirty="0"/>
              <a:t>°C</a:t>
            </a:r>
            <a:r>
              <a:rPr lang="el-GR" altLang="el-GR" sz="2400" dirty="0"/>
              <a:t> για 6-24 ώρες. </a:t>
            </a:r>
          </a:p>
          <a:p>
            <a:pPr>
              <a:lnSpc>
                <a:spcPct val="150000"/>
              </a:lnSpc>
            </a:pPr>
            <a:r>
              <a:rPr lang="el-GR" altLang="el-GR" sz="2400" dirty="0"/>
              <a:t>Κατά τη φάση αυτή, η οποία χαρακτηρίζεται ως ωρίμαση ή παλαίωση (</a:t>
            </a:r>
            <a:r>
              <a:rPr lang="en-US" altLang="el-GR" sz="2400" dirty="0"/>
              <a:t>aging) </a:t>
            </a:r>
            <a:r>
              <a:rPr lang="el-GR" altLang="el-GR" sz="2400" dirty="0"/>
              <a:t>ενυδατώνονται πλήρως οι πρωτεΐνες (εφόσον προέρχονται από αφυδατωμένο γάλα), διογκώνονται τα διάφορα </a:t>
            </a:r>
            <a:r>
              <a:rPr lang="el-GR" altLang="el-GR" sz="2400" dirty="0" err="1"/>
              <a:t>υδροκολλοειδή</a:t>
            </a:r>
            <a:r>
              <a:rPr lang="el-GR" altLang="el-GR" sz="2400" dirty="0"/>
              <a:t>, που είχαν προστεθεί και αρχίζει η κρυστάλλωση του λίπους. </a:t>
            </a:r>
            <a:endParaRPr lang="en-US" alt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Τεχνολογία παγωτού</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17</a:t>
            </a:fld>
            <a:endParaRPr lang="el-GR" dirty="0"/>
          </a:p>
        </p:txBody>
      </p:sp>
    </p:spTree>
    <p:custDataLst>
      <p:tags r:id="rId1"/>
    </p:custDataLst>
    <p:extLst>
      <p:ext uri="{BB962C8B-B14F-4D97-AF65-F5344CB8AC3E}">
        <p14:creationId xmlns:p14="http://schemas.microsoft.com/office/powerpoint/2010/main" val="17099119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
          <p:cNvSpPr>
            <a:spLocks noGrp="1" noChangeArrowheads="1"/>
          </p:cNvSpPr>
          <p:nvPr>
            <p:ph type="title"/>
            <p:custDataLst>
              <p:tags r:id="rId2"/>
            </p:custDataLst>
          </p:nvPr>
        </p:nvSpPr>
        <p:spPr>
          <a:xfrm>
            <a:off x="395536" y="8285"/>
            <a:ext cx="8496944" cy="1044451"/>
          </a:xfrm>
        </p:spPr>
        <p:txBody>
          <a:bodyPr>
            <a:noAutofit/>
          </a:bodyPr>
          <a:lstStyle/>
          <a:p>
            <a:r>
              <a:rPr lang="el-GR" altLang="el-GR" sz="4000" dirty="0"/>
              <a:t>Ψύξη – Ωρίμαση </a:t>
            </a:r>
            <a:r>
              <a:rPr lang="el-GR" altLang="el-GR" sz="4000" dirty="0" smtClean="0"/>
              <a:t>(2 </a:t>
            </a:r>
            <a:r>
              <a:rPr lang="el-GR" altLang="el-GR" sz="4000" dirty="0"/>
              <a:t>από 2)</a:t>
            </a:r>
            <a:endParaRPr lang="el-GR" sz="4000" dirty="0"/>
          </a:p>
        </p:txBody>
      </p:sp>
      <p:grpSp>
        <p:nvGrpSpPr>
          <p:cNvPr id="16" name="Ομάδα 15" descr="Εικόνα 1, Σταγόνες λίπους με αρχόμενη κρυστάλλωση (λαμπερές γραμμές). Πρωτεΐνες και γαλακτοματοποιητές βρίσκονται στην επιφάνεια των λιποσφαιρίων&#10;"/>
          <p:cNvGrpSpPr/>
          <p:nvPr/>
        </p:nvGrpSpPr>
        <p:grpSpPr>
          <a:xfrm>
            <a:off x="581572" y="1232694"/>
            <a:ext cx="4608512" cy="3835632"/>
            <a:chOff x="0" y="3213100"/>
            <a:chExt cx="5292725" cy="4117600"/>
          </a:xfrm>
        </p:grpSpPr>
        <p:sp>
          <p:nvSpPr>
            <p:cNvPr id="17" name="Text Box 11" descr="."/>
            <p:cNvSpPr txBox="1">
              <a:spLocks noChangeArrowheads="1"/>
            </p:cNvSpPr>
            <p:nvPr/>
          </p:nvSpPr>
          <p:spPr bwMode="auto">
            <a:xfrm>
              <a:off x="0" y="5348288"/>
              <a:ext cx="3995738" cy="198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1900" dirty="0"/>
                <a:t>Σταγόνες λίπους με αρχόμενη κρυστάλλωση (λαμπερές γραμμές). Πρωτεΐνες και </a:t>
              </a:r>
              <a:r>
                <a:rPr lang="el-GR" altLang="el-GR" sz="1900" dirty="0" err="1"/>
                <a:t>γαλακτοματοποιητές</a:t>
              </a:r>
              <a:r>
                <a:rPr lang="el-GR" altLang="el-GR" sz="1900" dirty="0"/>
                <a:t> βρίσκονται στην επιφάνεια των </a:t>
              </a:r>
              <a:r>
                <a:rPr lang="el-GR" altLang="el-GR" sz="1900" dirty="0" err="1"/>
                <a:t>λιποσφαιρίων</a:t>
              </a:r>
              <a:endParaRPr lang="el-GR" altLang="el-GR" sz="1900" dirty="0"/>
            </a:p>
          </p:txBody>
        </p:sp>
        <p:grpSp>
          <p:nvGrpSpPr>
            <p:cNvPr id="18" name="Group 20"/>
            <p:cNvGrpSpPr>
              <a:grpSpLocks/>
            </p:cNvGrpSpPr>
            <p:nvPr/>
          </p:nvGrpSpPr>
          <p:grpSpPr bwMode="auto">
            <a:xfrm>
              <a:off x="0" y="3357563"/>
              <a:ext cx="3924300" cy="2087562"/>
              <a:chOff x="45" y="2115"/>
              <a:chExt cx="2472" cy="1315"/>
            </a:xfrm>
          </p:grpSpPr>
          <p:pic>
            <p:nvPicPr>
              <p:cNvPr id="20" name="Picture 9" desc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 y="2115"/>
                <a:ext cx="2245" cy="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Oval 15" descr="."/>
              <p:cNvSpPr>
                <a:spLocks noChangeArrowheads="1"/>
              </p:cNvSpPr>
              <p:nvPr/>
            </p:nvSpPr>
            <p:spPr bwMode="auto">
              <a:xfrm>
                <a:off x="1746" y="2251"/>
                <a:ext cx="181" cy="181"/>
              </a:xfrm>
              <a:prstGeom prst="ellipse">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l-GR"/>
              </a:p>
            </p:txBody>
          </p:sp>
          <p:sp>
            <p:nvSpPr>
              <p:cNvPr id="22" name="Oval 16" descr="."/>
              <p:cNvSpPr>
                <a:spLocks noChangeArrowheads="1"/>
              </p:cNvSpPr>
              <p:nvPr/>
            </p:nvSpPr>
            <p:spPr bwMode="auto">
              <a:xfrm>
                <a:off x="1882" y="2341"/>
                <a:ext cx="227" cy="227"/>
              </a:xfrm>
              <a:prstGeom prst="ellipse">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l-GR"/>
              </a:p>
            </p:txBody>
          </p:sp>
          <p:sp>
            <p:nvSpPr>
              <p:cNvPr id="23" name="Line 17" descr="."/>
              <p:cNvSpPr>
                <a:spLocks noChangeShapeType="1"/>
              </p:cNvSpPr>
              <p:nvPr/>
            </p:nvSpPr>
            <p:spPr bwMode="auto">
              <a:xfrm flipH="1">
                <a:off x="1882" y="2115"/>
                <a:ext cx="590" cy="181"/>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4" name="Line 18" descr="."/>
              <p:cNvSpPr>
                <a:spLocks noChangeShapeType="1"/>
              </p:cNvSpPr>
              <p:nvPr/>
            </p:nvSpPr>
            <p:spPr bwMode="auto">
              <a:xfrm flipH="1">
                <a:off x="2109" y="2205"/>
                <a:ext cx="408" cy="182"/>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19" name="Text Box 19" descr="."/>
            <p:cNvSpPr txBox="1">
              <a:spLocks noChangeArrowheads="1"/>
            </p:cNvSpPr>
            <p:nvPr/>
          </p:nvSpPr>
          <p:spPr bwMode="auto">
            <a:xfrm>
              <a:off x="3924300" y="3213100"/>
              <a:ext cx="1368425" cy="75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t>Πρωτεΐνες</a:t>
              </a:r>
            </a:p>
          </p:txBody>
        </p:sp>
      </p:grpSp>
      <p:grpSp>
        <p:nvGrpSpPr>
          <p:cNvPr id="8" name="Ομάδα 7" descr="Εικόνα 2, Ολοκληρωμένη κρυστάλλωση των λιποσφαιρίων με τις πρωτεΐνες να βρίσκονται στην περιφέρεια.&#10;"/>
          <p:cNvGrpSpPr/>
          <p:nvPr/>
        </p:nvGrpSpPr>
        <p:grpSpPr>
          <a:xfrm>
            <a:off x="3998561" y="2917760"/>
            <a:ext cx="4619677" cy="3340948"/>
            <a:chOff x="4067175" y="3068638"/>
            <a:chExt cx="5076825" cy="3935407"/>
          </a:xfrm>
        </p:grpSpPr>
        <p:pic>
          <p:nvPicPr>
            <p:cNvPr id="9" name="Picture 10" desc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3450" y="3068638"/>
              <a:ext cx="3095625"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2" descr="."/>
            <p:cNvSpPr txBox="1">
              <a:spLocks noChangeArrowheads="1"/>
            </p:cNvSpPr>
            <p:nvPr/>
          </p:nvSpPr>
          <p:spPr bwMode="auto">
            <a:xfrm>
              <a:off x="5076825" y="5445125"/>
              <a:ext cx="4067175" cy="155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t>Ολοκληρωμένη κρυστάλλωση των </a:t>
              </a:r>
              <a:r>
                <a:rPr lang="el-GR" altLang="el-GR" sz="2000" dirty="0" err="1"/>
                <a:t>λιποσφαιρίων</a:t>
              </a:r>
              <a:r>
                <a:rPr lang="el-GR" altLang="el-GR" sz="2000" dirty="0"/>
                <a:t> με τις πρωτεΐνες να βρίσκονται στην περιφέρεια</a:t>
              </a:r>
            </a:p>
          </p:txBody>
        </p:sp>
        <p:sp>
          <p:nvSpPr>
            <p:cNvPr id="13" name="Line 13" descr="."/>
            <p:cNvSpPr>
              <a:spLocks noChangeShapeType="1"/>
            </p:cNvSpPr>
            <p:nvPr/>
          </p:nvSpPr>
          <p:spPr bwMode="auto">
            <a:xfrm flipH="1">
              <a:off x="5795963" y="4221163"/>
              <a:ext cx="1223962"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4" name="Text Box 14" descr="."/>
            <p:cNvSpPr txBox="1">
              <a:spLocks noChangeArrowheads="1"/>
            </p:cNvSpPr>
            <p:nvPr/>
          </p:nvSpPr>
          <p:spPr bwMode="auto">
            <a:xfrm>
              <a:off x="4067175" y="4005263"/>
              <a:ext cx="1800225" cy="83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t>Κρυστάλλωση</a:t>
              </a:r>
            </a:p>
          </p:txBody>
        </p:sp>
      </p:grpSp>
      <p:sp>
        <p:nvSpPr>
          <p:cNvPr id="1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Τεχνολογία παγωτού</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18</a:t>
            </a:fld>
            <a:endParaRPr lang="el-GR" dirty="0"/>
          </a:p>
        </p:txBody>
      </p:sp>
    </p:spTree>
    <p:custDataLst>
      <p:tags r:id="rId1"/>
    </p:custDataLst>
    <p:extLst>
      <p:ext uri="{BB962C8B-B14F-4D97-AF65-F5344CB8AC3E}">
        <p14:creationId xmlns:p14="http://schemas.microsoft.com/office/powerpoint/2010/main" val="3888775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custDataLst>
              <p:tags r:id="rId2"/>
            </p:custDataLst>
          </p:nvPr>
        </p:nvSpPr>
        <p:spPr>
          <a:xfrm>
            <a:off x="323528" y="122709"/>
            <a:ext cx="8568952" cy="786011"/>
          </a:xfrm>
        </p:spPr>
        <p:txBody>
          <a:bodyPr>
            <a:noAutofit/>
          </a:bodyPr>
          <a:lstStyle/>
          <a:p>
            <a:pPr algn="ctr"/>
            <a:r>
              <a:rPr lang="el-GR" altLang="el-GR" dirty="0"/>
              <a:t>Κατάψυξη – </a:t>
            </a:r>
            <a:r>
              <a:rPr lang="el-GR" altLang="el-GR" dirty="0" smtClean="0"/>
              <a:t>Διόγκωση (1 από 3)</a:t>
            </a:r>
            <a:endParaRPr lang="el-GR" dirty="0"/>
          </a:p>
        </p:txBody>
      </p:sp>
      <p:sp>
        <p:nvSpPr>
          <p:cNvPr id="2" name="Ορθογώνιο 1" descr="Το μίγμα διαβιβάζεται στους ειδικούς καταψύκτες, στους οποίους, με έντονη ανάδευση, μειώνεται η θερμοκρασία του στους μείον πέντε έως μείον έξι βαθμούς κελσίου.&#10;Το μεγαλύτερο μέρος του νερού παγώνει (αρχή δημιουργίας κρυστάλλων πάγου) και παράλληλα ενσωματώνεται σε αυτό αέρας.&#10;Η ενσωμάτωση του αέρα επιφέρει διόγκωση του μίγματος κατά πενήντα τοις εκατό έως εκατόν είκοσι τοις εκατό του αρχικού όγκου του και δίνει στο παγωτό την αφρώδη σύστασή του. &#10;"/>
          <p:cNvSpPr/>
          <p:nvPr/>
        </p:nvSpPr>
        <p:spPr>
          <a:xfrm>
            <a:off x="467544" y="1052736"/>
            <a:ext cx="8219256" cy="5021055"/>
          </a:xfrm>
          <a:prstGeom prst="rect">
            <a:avLst/>
          </a:prstGeom>
        </p:spPr>
        <p:txBody>
          <a:bodyPr wrap="square">
            <a:spAutoFit/>
          </a:bodyPr>
          <a:lstStyle/>
          <a:p>
            <a:pPr marL="342900" indent="-342900">
              <a:lnSpc>
                <a:spcPct val="150000"/>
              </a:lnSpc>
              <a:buFont typeface="Arial" panose="020B0604020202020204" pitchFamily="34" charset="0"/>
              <a:buChar char="•"/>
            </a:pPr>
            <a:r>
              <a:rPr lang="el-GR" altLang="el-GR" sz="2400" dirty="0"/>
              <a:t>Το μίγμα διαβιβάζεται στους ειδικούς καταψύκτες, στους οποίους, με έντονη ανάδευση, μειώνεται η θερμοκρασία του στους </a:t>
            </a:r>
            <a:r>
              <a:rPr lang="el-GR" altLang="el-GR" sz="2400" b="1" dirty="0"/>
              <a:t>-5</a:t>
            </a:r>
            <a:r>
              <a:rPr lang="en-US" altLang="el-GR" sz="2400" b="1" dirty="0"/>
              <a:t>°C</a:t>
            </a:r>
            <a:r>
              <a:rPr lang="el-GR" altLang="el-GR" sz="2400" b="1" dirty="0"/>
              <a:t> έως -6</a:t>
            </a:r>
            <a:r>
              <a:rPr lang="en-US" altLang="el-GR" sz="2400" b="1" dirty="0" smtClean="0"/>
              <a:t>°C</a:t>
            </a:r>
            <a:r>
              <a:rPr lang="el-GR" altLang="el-GR" sz="2400" b="1" dirty="0" smtClean="0"/>
              <a:t>.</a:t>
            </a:r>
            <a:endParaRPr lang="el-GR" altLang="el-GR" sz="2400" dirty="0"/>
          </a:p>
          <a:p>
            <a:pPr marL="342900" indent="-342900">
              <a:lnSpc>
                <a:spcPct val="150000"/>
              </a:lnSpc>
              <a:buFont typeface="Arial" panose="020B0604020202020204" pitchFamily="34" charset="0"/>
              <a:buChar char="•"/>
            </a:pPr>
            <a:r>
              <a:rPr lang="el-GR" altLang="el-GR" sz="2400" dirty="0"/>
              <a:t>Το μεγαλύτερο μέρος του νερού παγώνει (αρχή δημιουργίας κρυστάλλων πάγου) και παράλληλα ενσωματώνεται σε αυτό </a:t>
            </a:r>
            <a:r>
              <a:rPr lang="el-GR" altLang="el-GR" sz="2400" dirty="0" smtClean="0"/>
              <a:t>αέρας.</a:t>
            </a:r>
            <a:endParaRPr lang="el-GR" altLang="el-GR" sz="2400" dirty="0"/>
          </a:p>
          <a:p>
            <a:pPr marL="342900" indent="-342900">
              <a:lnSpc>
                <a:spcPct val="150000"/>
              </a:lnSpc>
              <a:buFont typeface="Arial" panose="020B0604020202020204" pitchFamily="34" charset="0"/>
              <a:buChar char="•"/>
            </a:pPr>
            <a:r>
              <a:rPr lang="el-GR" altLang="el-GR" sz="2400" dirty="0"/>
              <a:t>Η ενσωμάτωση του αέρα επιφέρει διόγκωση του μίγματος κατά 50% έως 120% του αρχικού όγκου του και δίνει στο παγωτό την αφρώδη σύστασή του. </a:t>
            </a:r>
            <a:endParaRPr lang="en-US" altLang="el-GR" sz="2400" dirty="0"/>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Τεχνολογία παγωτού</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val="7173808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5" y="44625"/>
            <a:ext cx="8352928"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Κατάψυξη – Διόγκωση </a:t>
            </a:r>
            <a:r>
              <a:rPr lang="el-GR" altLang="el-GR" sz="4000" dirty="0" smtClean="0"/>
              <a:t>(2 </a:t>
            </a:r>
            <a:r>
              <a:rPr lang="el-GR" altLang="el-GR" sz="4000" dirty="0"/>
              <a:t>από 3)</a:t>
            </a:r>
            <a:endParaRPr lang="el-GR" sz="4000" dirty="0"/>
          </a:p>
        </p:txBody>
      </p:sp>
      <p:grpSp>
        <p:nvGrpSpPr>
          <p:cNvPr id="7" name="Ομάδα 6" descr="Εικόνα, Μετά την ωρίμανση έχουν σχηματιστεί φυσαλίδες αέρα (Α) και κρύσταλλοι πάγου (C).&#10;Ενσωμάτωση αέρα. Η φυσαλίδες αέρα (Α) είναι μεγαλύτερες.&#10;&#10;"/>
          <p:cNvGrpSpPr/>
          <p:nvPr/>
        </p:nvGrpSpPr>
        <p:grpSpPr>
          <a:xfrm>
            <a:off x="331670" y="1844824"/>
            <a:ext cx="8496498" cy="3585095"/>
            <a:chOff x="179388" y="2708275"/>
            <a:chExt cx="8856662" cy="4119933"/>
          </a:xfrm>
        </p:grpSpPr>
        <p:pic>
          <p:nvPicPr>
            <p:cNvPr id="8" name="Picture 10" desc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2708275"/>
              <a:ext cx="3529013"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3800" y="2781300"/>
              <a:ext cx="3887788"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2" descr="."/>
            <p:cNvSpPr txBox="1">
              <a:spLocks noChangeArrowheads="1"/>
            </p:cNvSpPr>
            <p:nvPr/>
          </p:nvSpPr>
          <p:spPr bwMode="auto">
            <a:xfrm>
              <a:off x="179388" y="5589588"/>
              <a:ext cx="3816350" cy="1167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t>Μετά την ωρίμανση έχουν σχηματιστεί φυσαλίδες αέρα (Α) και κρύσταλλοι πάγου (</a:t>
              </a:r>
              <a:r>
                <a:rPr lang="en-US" altLang="el-GR" sz="2000" dirty="0"/>
                <a:t>C)</a:t>
              </a:r>
              <a:endParaRPr lang="el-GR" altLang="el-GR" sz="2000" dirty="0"/>
            </a:p>
          </p:txBody>
        </p:sp>
        <p:sp>
          <p:nvSpPr>
            <p:cNvPr id="13" name="Text Box 13" descr="."/>
            <p:cNvSpPr txBox="1">
              <a:spLocks noChangeArrowheads="1"/>
            </p:cNvSpPr>
            <p:nvPr/>
          </p:nvSpPr>
          <p:spPr bwMode="auto">
            <a:xfrm>
              <a:off x="5002213" y="5661025"/>
              <a:ext cx="4033837" cy="1167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t>Ενσωμάτωση αέρα. Η φυσαλίδες αέρα (Α) είναι μεγαλύτερες</a:t>
              </a:r>
            </a:p>
          </p:txBody>
        </p:sp>
        <p:sp>
          <p:nvSpPr>
            <p:cNvPr id="14" name="Line 14" descr="."/>
            <p:cNvSpPr>
              <a:spLocks noChangeShapeType="1"/>
            </p:cNvSpPr>
            <p:nvPr/>
          </p:nvSpPr>
          <p:spPr bwMode="auto">
            <a:xfrm flipV="1">
              <a:off x="3922713" y="4292600"/>
              <a:ext cx="936625" cy="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grpSp>
      <p:sp>
        <p:nvSpPr>
          <p:cNvPr id="11"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Τεχνολογία παγωτού</a:t>
            </a:r>
            <a:endParaRPr lang="en-US" sz="1400" dirty="0"/>
          </a:p>
        </p:txBody>
      </p:sp>
      <p:sp>
        <p:nvSpPr>
          <p:cNvPr id="4" name="Slide Number Placeholder 3" descr="."/>
          <p:cNvSpPr>
            <a:spLocks noGrp="1"/>
          </p:cNvSpPr>
          <p:nvPr>
            <p:ph type="sldNum" sz="quarter" idx="12"/>
          </p:nvPr>
        </p:nvSpPr>
        <p:spPr>
          <a:xfrm>
            <a:off x="6553200" y="6309320"/>
            <a:ext cx="2133600" cy="365125"/>
          </a:xfrm>
        </p:spPr>
        <p:txBody>
          <a:bodyPr/>
          <a:lstStyle/>
          <a:p>
            <a:fld id="{95390251-5B84-4D2F-A9C7-1C62C4738B3F}" type="slidenum">
              <a:rPr lang="el-GR" smtClean="0"/>
              <a:pPr/>
              <a:t>20</a:t>
            </a:fld>
            <a:endParaRPr lang="el-GR" dirty="0"/>
          </a:p>
        </p:txBody>
      </p:sp>
    </p:spTree>
    <p:custDataLst>
      <p:tags r:id="rId1"/>
    </p:custDataLst>
    <p:extLst>
      <p:ext uri="{BB962C8B-B14F-4D97-AF65-F5344CB8AC3E}">
        <p14:creationId xmlns:p14="http://schemas.microsoft.com/office/powerpoint/2010/main" val="27941604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a:t>Κατάψυξη – Διόγκωση </a:t>
            </a:r>
            <a:r>
              <a:rPr lang="el-GR" altLang="el-GR" dirty="0" smtClean="0"/>
              <a:t>(3 </a:t>
            </a:r>
            <a:r>
              <a:rPr lang="el-GR" altLang="el-GR" dirty="0"/>
              <a:t>από 3)</a:t>
            </a:r>
            <a:endParaRPr lang="el-GR" dirty="0"/>
          </a:p>
        </p:txBody>
      </p:sp>
      <p:sp>
        <p:nvSpPr>
          <p:cNvPr id="2" name="Ορθογώνιο 1"/>
          <p:cNvSpPr/>
          <p:nvPr/>
        </p:nvSpPr>
        <p:spPr>
          <a:xfrm>
            <a:off x="467544" y="836712"/>
            <a:ext cx="8208912" cy="1569660"/>
          </a:xfrm>
          <a:prstGeom prst="rect">
            <a:avLst/>
          </a:prstGeom>
        </p:spPr>
        <p:txBody>
          <a:bodyPr wrap="square">
            <a:spAutoFit/>
          </a:bodyPr>
          <a:lstStyle/>
          <a:p>
            <a:r>
              <a:rPr lang="el-GR" altLang="el-GR" sz="2400" dirty="0" smtClean="0"/>
              <a:t>Από άποψη υγιεινής η φάση αυτή είναι κρίσιμη και συχνά συμβαίνει </a:t>
            </a:r>
            <a:r>
              <a:rPr lang="el-GR" altLang="el-GR" sz="2400" dirty="0" err="1" smtClean="0"/>
              <a:t>αερογενής</a:t>
            </a:r>
            <a:r>
              <a:rPr lang="el-GR" altLang="el-GR" sz="2400" dirty="0" smtClean="0"/>
              <a:t> μόλυνση του μίγματος. Για αυτό τα μηχανήματα πρέπει να διαθέτουν σύστημα διηθήσεως (φίλτρα) του αέρα και κατακρατήσεως των μικροβίων. </a:t>
            </a:r>
            <a:endParaRPr lang="el-GR" altLang="el-GR" sz="2400" dirty="0"/>
          </a:p>
        </p:txBody>
      </p:sp>
      <p:pic>
        <p:nvPicPr>
          <p:cNvPr id="10" name="Picture 9" descr="Εικόνα 1, Καταψύκτης συνεχής λειτουργίας. Το μίγμα τροφοδοτείται μέσα στο κύλινδρο από μια αντλία όπου στα τοιχώματα του ρέει ψυκτικό υγρό (συνήθως αμμωνία). Στο εσωτερικό του κυλίνδρου υπάρχει μηχανισμός αποξέσεως.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2492375"/>
            <a:ext cx="3100388" cy="356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Ομάδα 10" descr="Εικόνα 2, εσωτερικό του κυλίνδρου. Διακρίνουμε την λεπίδα αποξέσεως και το σημείο που γίνεται η κυκλοφορία του ψυκτικού υγρού."/>
          <p:cNvGrpSpPr/>
          <p:nvPr/>
        </p:nvGrpSpPr>
        <p:grpSpPr>
          <a:xfrm>
            <a:off x="3563888" y="2852960"/>
            <a:ext cx="5003800" cy="2808288"/>
            <a:chOff x="4140200" y="2492375"/>
            <a:chExt cx="5003800" cy="2808288"/>
          </a:xfrm>
        </p:grpSpPr>
        <p:pic>
          <p:nvPicPr>
            <p:cNvPr id="12" name="Picture 10" desc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0200" y="2492375"/>
              <a:ext cx="5003800"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2" descr="."/>
            <p:cNvSpPr txBox="1">
              <a:spLocks noChangeArrowheads="1"/>
            </p:cNvSpPr>
            <p:nvPr/>
          </p:nvSpPr>
          <p:spPr bwMode="auto">
            <a:xfrm>
              <a:off x="6802438" y="3860800"/>
              <a:ext cx="23415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t>Λεπίδα αποξέσεως</a:t>
              </a:r>
            </a:p>
          </p:txBody>
        </p:sp>
        <p:sp>
          <p:nvSpPr>
            <p:cNvPr id="14" name="Text Box 15" descr="."/>
            <p:cNvSpPr txBox="1">
              <a:spLocks noChangeArrowheads="1"/>
            </p:cNvSpPr>
            <p:nvPr/>
          </p:nvSpPr>
          <p:spPr bwMode="auto">
            <a:xfrm>
              <a:off x="6084888" y="4292600"/>
              <a:ext cx="20161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t>Κυκλοφορία</a:t>
              </a:r>
            </a:p>
            <a:p>
              <a:pPr eaLnBrk="1" hangingPunct="1"/>
              <a:r>
                <a:rPr lang="el-GR" altLang="el-GR" sz="2000" dirty="0"/>
                <a:t>ψυκτικού υγρού</a:t>
              </a:r>
            </a:p>
          </p:txBody>
        </p:sp>
        <p:sp>
          <p:nvSpPr>
            <p:cNvPr id="15" name="Line 19" descr="."/>
            <p:cNvSpPr>
              <a:spLocks noChangeShapeType="1"/>
            </p:cNvSpPr>
            <p:nvPr/>
          </p:nvSpPr>
          <p:spPr bwMode="auto">
            <a:xfrm flipH="1" flipV="1">
              <a:off x="6300788" y="3573463"/>
              <a:ext cx="71437" cy="792162"/>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6" name="Line 20" descr="."/>
            <p:cNvSpPr>
              <a:spLocks noChangeShapeType="1"/>
            </p:cNvSpPr>
            <p:nvPr/>
          </p:nvSpPr>
          <p:spPr bwMode="auto">
            <a:xfrm flipH="1" flipV="1">
              <a:off x="7019925" y="3141663"/>
              <a:ext cx="504825" cy="792162"/>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gr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Τεχνολογία παγωτού</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21</a:t>
            </a:fld>
            <a:endParaRPr lang="el-GR" dirty="0"/>
          </a:p>
        </p:txBody>
      </p:sp>
    </p:spTree>
    <p:custDataLst>
      <p:tags r:id="rId1"/>
    </p:custDataLst>
    <p:extLst>
      <p:ext uri="{BB962C8B-B14F-4D97-AF65-F5344CB8AC3E}">
        <p14:creationId xmlns:p14="http://schemas.microsoft.com/office/powerpoint/2010/main" val="29989218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r>
              <a:rPr lang="el-GR" altLang="el-GR" dirty="0"/>
              <a:t>Συσκευασία </a:t>
            </a:r>
            <a:r>
              <a:rPr lang="el-GR" altLang="el-GR" dirty="0" smtClean="0"/>
              <a:t>– Σκλήρυνση (1 από 9)</a:t>
            </a:r>
            <a:endParaRPr lang="el-GR" altLang="el-GR" dirty="0"/>
          </a:p>
        </p:txBody>
      </p:sp>
      <p:sp>
        <p:nvSpPr>
          <p:cNvPr id="2" name="Ορθογώνιο 1" descr="Αμέσως μετά την έξοδο του από τον καταψύκτη το μίγμα, ως παγωτό πλέον, συσκευάζεται είτε σε ατομική συσκευασία είτε σε μεγαλύτερη για διανομή σε καταστήματα. &#10;Στη φάση αυτή, ανάλογα με τον τύπο του παγωτού, μπορεί να προστεθούν φρούτα, ξηροί καρποί, σιρόπια και άλλα συστατικά που επιτρέπει η νομοθεσία. Επίσης μπορεί να γίνει επικάλυψη με σοκολάτα, ή συσκευασία σε δίπυρα (παραδείγματος χάριν σάντουιτς, πύραυλοί και τα λοιπά). &#10;"/>
          <p:cNvSpPr/>
          <p:nvPr/>
        </p:nvSpPr>
        <p:spPr>
          <a:xfrm>
            <a:off x="467544" y="980728"/>
            <a:ext cx="8280920" cy="3046988"/>
          </a:xfrm>
          <a:prstGeom prst="rect">
            <a:avLst/>
          </a:prstGeom>
        </p:spPr>
        <p:txBody>
          <a:bodyPr wrap="square">
            <a:spAutoFit/>
          </a:bodyPr>
          <a:lstStyle/>
          <a:p>
            <a:r>
              <a:rPr lang="el-GR" altLang="el-GR" sz="2400" dirty="0"/>
              <a:t>Αμέσως μετά την έξοδο του από τον καταψύκτη το μίγμα, ως παγωτό πλέον, συσκευάζεται είτε σε ατομική συσκευασία είτε σε μεγαλύτερη για διανομή σε καταστήματα. </a:t>
            </a:r>
          </a:p>
          <a:p>
            <a:r>
              <a:rPr lang="el-GR" altLang="el-GR" sz="2400" dirty="0"/>
              <a:t>Στη φάση αυτή, ανάλογα με τον τύπο του παγωτού, μπορεί να προστεθούν φρούτα, ξηροί καρποί, σιρόπια και άλλα συστατικά που επιτρέπει η νομοθεσία. Επίσης μπορεί να γίνει επικάλυψη με σοκολάτα, ή συσκευασία σε </a:t>
            </a:r>
            <a:r>
              <a:rPr lang="el-GR" altLang="el-GR" sz="2400" dirty="0" err="1"/>
              <a:t>δίπυρα</a:t>
            </a:r>
            <a:r>
              <a:rPr lang="el-GR" altLang="el-GR" sz="2400" dirty="0"/>
              <a:t> (π.χ. σάντουιτς, πύραυλοί κτλ.). </a:t>
            </a:r>
            <a:endParaRPr lang="en-US" altLang="el-GR" sz="2400" dirty="0"/>
          </a:p>
        </p:txBody>
      </p:sp>
      <p:pic>
        <p:nvPicPr>
          <p:cNvPr id="10" name="Picture 8" descr="Εικόνα 1, παγωτό ξυλάκι."/>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4" y="3860800"/>
            <a:ext cx="135255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 descr="Εικόνα 2, παγωτό σε κυπελάκι."/>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02905" y="4293393"/>
            <a:ext cx="1489075"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Εικόνα 3, παγωτό σαντουιτς."/>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88916" y="4437062"/>
            <a:ext cx="19653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3" descr="Εικόνα 4, παγωτό σε μορφή πύραυλου."/>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94090" y="4502944"/>
            <a:ext cx="2038350"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Τεχνολογία παγωτού</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22</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a:t>Συσκευασία – Σκλήρυνση </a:t>
            </a:r>
            <a:r>
              <a:rPr lang="el-GR" altLang="el-GR" dirty="0" smtClean="0"/>
              <a:t>(2 </a:t>
            </a:r>
            <a:r>
              <a:rPr lang="el-GR" altLang="el-GR" dirty="0"/>
              <a:t>από </a:t>
            </a:r>
            <a:r>
              <a:rPr lang="el-GR" altLang="el-GR" dirty="0" smtClean="0"/>
              <a:t>9)</a:t>
            </a:r>
            <a:endParaRPr lang="el-GR" dirty="0"/>
          </a:p>
        </p:txBody>
      </p:sp>
      <p:sp>
        <p:nvSpPr>
          <p:cNvPr id="6" name="2 - Θέση περιεχομένου" descr="Μετά τη συσκευασία του το παγωτό μεταφέρεται αρχικά σε ψυγεία ή σε τούνελ καταψύξεως θερμοκρασίας μείον σαράντα βαθμούς κελσίου όπου και σκληρύνεται και στη συνέχεια σε ψυκτικούς θαλάμους συντηρήσεως μείον είκοσι εως μείον εικοσι πέντε βαθμούς κελσίου.&#10;"/>
          <p:cNvSpPr>
            <a:spLocks noGrp="1"/>
          </p:cNvSpPr>
          <p:nvPr>
            <p:ph sz="quarter" idx="1"/>
          </p:nvPr>
        </p:nvSpPr>
        <p:spPr>
          <a:xfrm>
            <a:off x="612648" y="1124744"/>
            <a:ext cx="8153400" cy="1584176"/>
          </a:xfrm>
        </p:spPr>
        <p:txBody>
          <a:bodyPr>
            <a:noAutofit/>
          </a:bodyPr>
          <a:lstStyle/>
          <a:p>
            <a:pPr marL="0" indent="0">
              <a:buNone/>
            </a:pPr>
            <a:r>
              <a:rPr lang="el-GR" altLang="el-GR" sz="2400" dirty="0" smtClean="0"/>
              <a:t>Μετά </a:t>
            </a:r>
            <a:r>
              <a:rPr lang="el-GR" altLang="el-GR" sz="2400" dirty="0"/>
              <a:t>τη συσκευασία του το παγωτό μεταφέρεται αρχικά σε ψυγεία ή σε τούνελ καταψύξεως θερμοκρασίας -40</a:t>
            </a:r>
            <a:r>
              <a:rPr lang="en-US" altLang="el-GR" sz="2400" dirty="0"/>
              <a:t>°C</a:t>
            </a:r>
            <a:r>
              <a:rPr lang="el-GR" altLang="el-GR" sz="2400" dirty="0"/>
              <a:t> όπου και σκληρύνεται και στη συνέχεια σε ψυκτικούς θαλάμους συντηρήσεως -20</a:t>
            </a:r>
            <a:r>
              <a:rPr lang="en-US" altLang="el-GR" sz="2400" dirty="0"/>
              <a:t>°C</a:t>
            </a:r>
            <a:r>
              <a:rPr lang="el-GR" altLang="el-GR" sz="2400" dirty="0"/>
              <a:t> έως -25</a:t>
            </a:r>
            <a:r>
              <a:rPr lang="en-US" altLang="el-GR" sz="2400" dirty="0"/>
              <a:t>°C</a:t>
            </a:r>
            <a:r>
              <a:rPr lang="el-GR" altLang="el-GR" sz="2400" dirty="0"/>
              <a:t>.</a:t>
            </a:r>
            <a:endParaRPr lang="en-US" altLang="el-GR" sz="2400" dirty="0"/>
          </a:p>
        </p:txBody>
      </p:sp>
      <p:pic>
        <p:nvPicPr>
          <p:cNvPr id="10" name="Picture 9" descr="Εικόνα, τούνελ καταψύξεως.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3728" y="2636912"/>
            <a:ext cx="5044604" cy="3622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Τεχνολογία παγωτού</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23</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a:t>Συσκευασία – Σκλήρυνση </a:t>
            </a:r>
            <a:r>
              <a:rPr lang="el-GR" altLang="el-GR" dirty="0" smtClean="0"/>
              <a:t>(3 </a:t>
            </a:r>
            <a:r>
              <a:rPr lang="el-GR" altLang="el-GR" dirty="0"/>
              <a:t>από </a:t>
            </a:r>
            <a:r>
              <a:rPr lang="el-GR" altLang="el-GR" dirty="0" smtClean="0"/>
              <a:t>9)</a:t>
            </a:r>
            <a:endParaRPr lang="el-GR" dirty="0"/>
          </a:p>
        </p:txBody>
      </p:sp>
      <p:sp>
        <p:nvSpPr>
          <p:cNvPr id="2" name="Ορθογώνιο 1"/>
          <p:cNvSpPr/>
          <p:nvPr/>
        </p:nvSpPr>
        <p:spPr>
          <a:xfrm>
            <a:off x="467544" y="908720"/>
            <a:ext cx="8208912" cy="1200329"/>
          </a:xfrm>
          <a:prstGeom prst="rect">
            <a:avLst/>
          </a:prstGeom>
        </p:spPr>
        <p:txBody>
          <a:bodyPr wrap="square">
            <a:spAutoFit/>
          </a:bodyPr>
          <a:lstStyle/>
          <a:p>
            <a:r>
              <a:rPr lang="el-GR" altLang="el-GR" sz="2400" dirty="0" smtClean="0"/>
              <a:t>Η γρήγορη κατάψυξη βοηθά στο σχηματισμό μικρών κρυστάλλων που επηρεάζουν ευνοϊκά την υφή του παγωτού, σε αντίθεση με τους μεγάλους που είναι ανεπιθύμητοι.</a:t>
            </a:r>
            <a:endParaRPr lang="el-GR" altLang="el-GR" sz="2400" dirty="0"/>
          </a:p>
        </p:txBody>
      </p:sp>
      <p:pic>
        <p:nvPicPr>
          <p:cNvPr id="10" name="Picture 5" descr="Εικόνα 1, Κρύσταλλοι πάγου από γρήγορη κατάψυξη. Πολλοί και μικροί με ομαλό σχήμα.&#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063" y="2095077"/>
            <a:ext cx="3744913" cy="3033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9" descr="."/>
          <p:cNvSpPr txBox="1">
            <a:spLocks noChangeArrowheads="1"/>
          </p:cNvSpPr>
          <p:nvPr/>
        </p:nvSpPr>
        <p:spPr bwMode="auto">
          <a:xfrm>
            <a:off x="611063" y="5201324"/>
            <a:ext cx="3744913"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200" dirty="0">
                <a:latin typeface="+mn-lt"/>
              </a:rPr>
              <a:t>Κρύσταλλοι πάγου από γρήγορη κατάψυξη. Πολλοί και μικροί με ομαλό σχήμα.</a:t>
            </a:r>
          </a:p>
        </p:txBody>
      </p:sp>
      <p:pic>
        <p:nvPicPr>
          <p:cNvPr id="12" name="Picture 6" descr="Εικόνα 2, Κρύσταλλοι πάγου από αργή κατάψυξη. Λίγοι, μεγάλοι και μακρόστενοι.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5674" y="2109049"/>
            <a:ext cx="3487067" cy="3052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0" descr="."/>
          <p:cNvSpPr txBox="1">
            <a:spLocks noChangeArrowheads="1"/>
          </p:cNvSpPr>
          <p:nvPr/>
        </p:nvSpPr>
        <p:spPr bwMode="auto">
          <a:xfrm>
            <a:off x="4776762" y="5201324"/>
            <a:ext cx="3744913"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200" dirty="0">
                <a:latin typeface="+mn-lt"/>
              </a:rPr>
              <a:t>Κρύσταλλοι πάγου από αργή κατάψυξη. Λίγοι, μεγάλοι και μακρόστενοι. </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Τεχνολογία παγωτού</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24</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a:t>Συσκευασία – Σκλήρυνση </a:t>
            </a:r>
            <a:r>
              <a:rPr lang="el-GR" altLang="el-GR" dirty="0" smtClean="0"/>
              <a:t>(4 </a:t>
            </a:r>
            <a:r>
              <a:rPr lang="el-GR" altLang="el-GR" dirty="0"/>
              <a:t>από </a:t>
            </a:r>
            <a:r>
              <a:rPr lang="el-GR" altLang="el-GR" dirty="0" smtClean="0"/>
              <a:t>9)</a:t>
            </a:r>
            <a:endParaRPr lang="el-GR" dirty="0"/>
          </a:p>
        </p:txBody>
      </p:sp>
      <p:sp>
        <p:nvSpPr>
          <p:cNvPr id="2" name="Ορθογώνιο 1" descr="Α: Αποθήκευση πρώτων υλών,&#10;Β: Διάλυση και ανάμιξη των διάφορων συστατικών:&#10;    1. Ανάμιξη,&#10;    2. Θερμική επεξεργασία,&#10;    3. Δεξαμενές ανάμιξης,&#10;C: Παστερίωση, ομογενοποίηση και τυποποίηση μίγματος:&#10;    4. Εναλλάκτης θερμότητας,&#10;    5. Ομογενοποιητής,&#10;    6. Δεξαμενή για το λίπος,&#10;D: Μονάδα παραγωγής:&#10;    7. Δεξαμενές ωρίμασης,&#10;    8. Καταψύκτες συνεχούς     λειτουργίας,&#10;    9,10,11. Παραγωγή, περιτύλιξη και συσκευασία παγωτού “ξυλάκι”,&#10;"/>
          <p:cNvSpPr/>
          <p:nvPr/>
        </p:nvSpPr>
        <p:spPr>
          <a:xfrm>
            <a:off x="467544" y="902325"/>
            <a:ext cx="8208912" cy="5262979"/>
          </a:xfrm>
          <a:prstGeom prst="rect">
            <a:avLst/>
          </a:prstGeom>
        </p:spPr>
        <p:txBody>
          <a:bodyPr wrap="square">
            <a:spAutoFit/>
          </a:bodyPr>
          <a:lstStyle/>
          <a:p>
            <a:r>
              <a:rPr lang="el-GR" altLang="el-GR" sz="2400" dirty="0"/>
              <a:t>Α: Αποθήκευση πρώτων </a:t>
            </a:r>
            <a:r>
              <a:rPr lang="el-GR" altLang="el-GR" sz="2400" dirty="0" smtClean="0"/>
              <a:t>υλών,</a:t>
            </a:r>
            <a:endParaRPr lang="el-GR" altLang="el-GR" sz="2400" dirty="0"/>
          </a:p>
          <a:p>
            <a:r>
              <a:rPr lang="el-GR" altLang="el-GR" sz="2400" dirty="0"/>
              <a:t>Β: Διάλυση και ανάμιξη των διάφορων </a:t>
            </a:r>
            <a:r>
              <a:rPr lang="el-GR" altLang="el-GR" sz="2400" dirty="0" smtClean="0"/>
              <a:t>συστατικών:</a:t>
            </a:r>
            <a:endParaRPr lang="el-GR" altLang="el-GR" sz="2400" dirty="0"/>
          </a:p>
          <a:p>
            <a:r>
              <a:rPr lang="el-GR" altLang="el-GR" sz="2400" dirty="0"/>
              <a:t>    1. </a:t>
            </a:r>
            <a:r>
              <a:rPr lang="el-GR" altLang="el-GR" sz="2400" dirty="0" smtClean="0"/>
              <a:t>Ανάμιξη,</a:t>
            </a:r>
            <a:endParaRPr lang="el-GR" altLang="el-GR" sz="2400" dirty="0"/>
          </a:p>
          <a:p>
            <a:r>
              <a:rPr lang="el-GR" altLang="el-GR" sz="2400" dirty="0"/>
              <a:t>    2. Θερμική </a:t>
            </a:r>
            <a:r>
              <a:rPr lang="el-GR" altLang="el-GR" sz="2400" dirty="0" smtClean="0"/>
              <a:t>επεξεργασία,</a:t>
            </a:r>
            <a:endParaRPr lang="el-GR" altLang="el-GR" sz="2400" dirty="0"/>
          </a:p>
          <a:p>
            <a:r>
              <a:rPr lang="el-GR" altLang="el-GR" sz="2400" dirty="0"/>
              <a:t>    3. Δεξαμενές </a:t>
            </a:r>
            <a:r>
              <a:rPr lang="el-GR" altLang="el-GR" sz="2400" dirty="0" smtClean="0"/>
              <a:t>ανάμιξης,</a:t>
            </a:r>
            <a:endParaRPr lang="el-GR" altLang="el-GR" sz="2400" dirty="0"/>
          </a:p>
          <a:p>
            <a:r>
              <a:rPr lang="en-US" altLang="el-GR" sz="2400" dirty="0"/>
              <a:t>C</a:t>
            </a:r>
            <a:r>
              <a:rPr lang="el-GR" altLang="el-GR" sz="2400" dirty="0"/>
              <a:t>: Παστερίωση, </a:t>
            </a:r>
            <a:r>
              <a:rPr lang="el-GR" altLang="el-GR" sz="2400" dirty="0" err="1"/>
              <a:t>ομογενοποίηση</a:t>
            </a:r>
            <a:r>
              <a:rPr lang="el-GR" altLang="el-GR" sz="2400" dirty="0"/>
              <a:t> και τυποποίηση </a:t>
            </a:r>
            <a:r>
              <a:rPr lang="el-GR" altLang="el-GR" sz="2400" dirty="0" smtClean="0"/>
              <a:t>μίγματος:</a:t>
            </a:r>
            <a:endParaRPr lang="el-GR" altLang="el-GR" sz="2400" dirty="0"/>
          </a:p>
          <a:p>
            <a:r>
              <a:rPr lang="el-GR" altLang="el-GR" sz="2400" dirty="0"/>
              <a:t>    4. </a:t>
            </a:r>
            <a:r>
              <a:rPr lang="el-GR" altLang="el-GR" sz="2400" dirty="0" err="1"/>
              <a:t>Εναλλάκτης</a:t>
            </a:r>
            <a:r>
              <a:rPr lang="el-GR" altLang="el-GR" sz="2400" dirty="0"/>
              <a:t> </a:t>
            </a:r>
            <a:r>
              <a:rPr lang="el-GR" altLang="el-GR" sz="2400" dirty="0" smtClean="0"/>
              <a:t>θερμότητας,</a:t>
            </a:r>
            <a:endParaRPr lang="el-GR" altLang="el-GR" sz="2400" dirty="0"/>
          </a:p>
          <a:p>
            <a:r>
              <a:rPr lang="el-GR" altLang="el-GR" sz="2400" dirty="0"/>
              <a:t>    5. </a:t>
            </a:r>
            <a:r>
              <a:rPr lang="el-GR" altLang="el-GR" sz="2400" dirty="0" err="1" smtClean="0"/>
              <a:t>Ομογενοποιητής</a:t>
            </a:r>
            <a:r>
              <a:rPr lang="el-GR" altLang="el-GR" sz="2400" dirty="0" smtClean="0"/>
              <a:t>,</a:t>
            </a:r>
            <a:endParaRPr lang="el-GR" altLang="el-GR" sz="2400" dirty="0"/>
          </a:p>
          <a:p>
            <a:r>
              <a:rPr lang="el-GR" altLang="el-GR" sz="2400" dirty="0"/>
              <a:t>    6. Δεξαμενή για το </a:t>
            </a:r>
            <a:r>
              <a:rPr lang="el-GR" altLang="el-GR" sz="2400" dirty="0" smtClean="0"/>
              <a:t>λίπος,</a:t>
            </a:r>
            <a:endParaRPr lang="el-GR" altLang="el-GR" sz="2400" dirty="0"/>
          </a:p>
          <a:p>
            <a:r>
              <a:rPr lang="en-US" altLang="el-GR" sz="2400" dirty="0"/>
              <a:t>D</a:t>
            </a:r>
            <a:r>
              <a:rPr lang="el-GR" altLang="el-GR" sz="2400" dirty="0"/>
              <a:t>: Μονάδα </a:t>
            </a:r>
            <a:r>
              <a:rPr lang="el-GR" altLang="el-GR" sz="2400" dirty="0" smtClean="0"/>
              <a:t>παραγωγής:</a:t>
            </a:r>
            <a:endParaRPr lang="el-GR" altLang="el-GR" sz="2400" dirty="0"/>
          </a:p>
          <a:p>
            <a:r>
              <a:rPr lang="el-GR" altLang="el-GR" sz="2400" dirty="0"/>
              <a:t>    7. Δεξαμενές </a:t>
            </a:r>
            <a:r>
              <a:rPr lang="el-GR" altLang="el-GR" sz="2400" dirty="0" smtClean="0"/>
              <a:t>ωρίμασης,</a:t>
            </a:r>
            <a:endParaRPr lang="el-GR" altLang="el-GR" sz="2400" dirty="0"/>
          </a:p>
          <a:p>
            <a:r>
              <a:rPr lang="el-GR" altLang="el-GR" sz="2400" dirty="0"/>
              <a:t>    8. Καταψύκτες συνεχούς     </a:t>
            </a:r>
            <a:r>
              <a:rPr lang="el-GR" altLang="el-GR" sz="2400" dirty="0" smtClean="0"/>
              <a:t>λειτουργίας,</a:t>
            </a:r>
            <a:endParaRPr lang="el-GR" altLang="el-GR" sz="2400" dirty="0"/>
          </a:p>
          <a:p>
            <a:r>
              <a:rPr lang="el-GR" altLang="el-GR" sz="2400" dirty="0"/>
              <a:t>    9,10,11. Παραγωγή, περιτύλιξη και συσκευασία παγωτού </a:t>
            </a:r>
            <a:r>
              <a:rPr lang="en-US" altLang="el-GR" sz="2400" dirty="0"/>
              <a:t>“</a:t>
            </a:r>
            <a:r>
              <a:rPr lang="el-GR" altLang="el-GR" sz="2400" dirty="0"/>
              <a:t>ξυλάκι</a:t>
            </a:r>
            <a:r>
              <a:rPr lang="en-US" altLang="el-GR" sz="2400" dirty="0" smtClean="0"/>
              <a:t>”</a:t>
            </a:r>
            <a:r>
              <a:rPr lang="el-GR" altLang="el-GR" sz="2400" dirty="0" smtClean="0"/>
              <a:t>,</a:t>
            </a:r>
            <a:endParaRPr lang="en-US"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Τεχνολογία παγωτού</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25</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a:t>Συσκευασία – Σκλήρυνση </a:t>
            </a:r>
            <a:r>
              <a:rPr lang="el-GR" altLang="el-GR" dirty="0" smtClean="0"/>
              <a:t>(5 </a:t>
            </a:r>
            <a:r>
              <a:rPr lang="el-GR" altLang="el-GR" dirty="0"/>
              <a:t>από </a:t>
            </a:r>
            <a:r>
              <a:rPr lang="el-GR" altLang="el-GR" dirty="0" smtClean="0"/>
              <a:t>9)</a:t>
            </a:r>
            <a:endParaRPr lang="el-GR" dirty="0"/>
          </a:p>
        </p:txBody>
      </p:sp>
      <p:sp>
        <p:nvSpPr>
          <p:cNvPr id="3" name="Ορθογώνιο 2" descr="12,13,14. Παραγωγή, περιτύλιξη, σκλήρυνση και συσκευασία παγωτού “κύπελλο”/ “πύραυλός”,&#10;    15. Επιστροφή άδειων κυπέλλων,&#10;    16,17,18,19,20. Παραγωγή άλλων τύπων παγωτού (παραδείγματος χάριν οικογενειακά, “σάντουιτς”), σκλήρυνση, περιτύλιξη, συσκευασία,&#10;     21. Ψυγείο αποθήκευσης.&#10;"/>
          <p:cNvSpPr/>
          <p:nvPr/>
        </p:nvSpPr>
        <p:spPr>
          <a:xfrm>
            <a:off x="467544" y="1615440"/>
            <a:ext cx="8208912" cy="2677656"/>
          </a:xfrm>
          <a:prstGeom prst="rect">
            <a:avLst/>
          </a:prstGeom>
        </p:spPr>
        <p:txBody>
          <a:bodyPr wrap="square">
            <a:spAutoFit/>
          </a:bodyPr>
          <a:lstStyle/>
          <a:p>
            <a:r>
              <a:rPr lang="el-GR" altLang="el-GR" sz="2400" dirty="0" smtClean="0"/>
              <a:t>12,13,14. Παραγωγή, περιτύλιξη, σκλήρυνση και συσκευασία παγωτού “κύπελλο”/ “πύραυλός”,</a:t>
            </a:r>
          </a:p>
          <a:p>
            <a:r>
              <a:rPr lang="el-GR" altLang="el-GR" sz="2400" dirty="0" smtClean="0"/>
              <a:t>    15. Επιστροφή άδειων κυπέλλων,</a:t>
            </a:r>
          </a:p>
          <a:p>
            <a:r>
              <a:rPr lang="el-GR" altLang="el-GR" sz="2400" dirty="0" smtClean="0"/>
              <a:t>    16,17,18,19,20. Παραγωγή άλλων τύπων παγωτού (π.χ. οικογενειακά, “σάντουιτς”), σκλήρυνση, περιτύλιξη, συσκευασία,</a:t>
            </a:r>
          </a:p>
          <a:p>
            <a:r>
              <a:rPr lang="el-GR" altLang="el-GR" sz="2400" dirty="0" smtClean="0"/>
              <a:t>     21. Ψυγείο αποθήκευσης.</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Τεχνολογία παγωτού</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26</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a:t>Συσκευασία – Σκλήρυνση </a:t>
            </a:r>
            <a:r>
              <a:rPr lang="el-GR" altLang="el-GR" dirty="0" smtClean="0"/>
              <a:t>(6 </a:t>
            </a:r>
            <a:r>
              <a:rPr lang="el-GR" altLang="el-GR" dirty="0"/>
              <a:t>από </a:t>
            </a:r>
            <a:r>
              <a:rPr lang="el-GR" altLang="el-GR" dirty="0" smtClean="0"/>
              <a:t>9)</a:t>
            </a:r>
            <a:endParaRPr lang="el-GR" dirty="0"/>
          </a:p>
        </p:txBody>
      </p:sp>
      <p:pic>
        <p:nvPicPr>
          <p:cNvPr id="8" name="Picture 5" descr="Εικόνα. η διαδικασία που ακολουθήθηκε πριν σε εικόνα."/>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980728"/>
            <a:ext cx="7740352"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Τεχνολογία παγωτού</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27</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a:t>Συσκευασία – Σκλήρυνση </a:t>
            </a:r>
            <a:r>
              <a:rPr lang="el-GR" altLang="el-GR" dirty="0" smtClean="0"/>
              <a:t>(7 </a:t>
            </a:r>
            <a:r>
              <a:rPr lang="el-GR" altLang="el-GR" dirty="0"/>
              <a:t>από </a:t>
            </a:r>
            <a:r>
              <a:rPr lang="el-GR" altLang="el-GR" dirty="0" smtClean="0"/>
              <a:t>9)</a:t>
            </a:r>
            <a:endParaRPr lang="el-GR" dirty="0"/>
          </a:p>
        </p:txBody>
      </p:sp>
      <p:grpSp>
        <p:nvGrpSpPr>
          <p:cNvPr id="2" name="Ομάδα 1" descr="Εικόνα, Βασική δομή σε ένα παγωτό.&#10;Διακρίνουμε εσωτερικά στο παγωτό τις φυσαλίδες αέρα, τους κρυστάλλους λίπους, τους κρυστάλλους πάγου και την καζείνη."/>
          <p:cNvGrpSpPr/>
          <p:nvPr/>
        </p:nvGrpSpPr>
        <p:grpSpPr>
          <a:xfrm>
            <a:off x="849313" y="1058706"/>
            <a:ext cx="7154898" cy="5118160"/>
            <a:chOff x="849313" y="819384"/>
            <a:chExt cx="7154898" cy="5357482"/>
          </a:xfrm>
        </p:grpSpPr>
        <p:sp>
          <p:nvSpPr>
            <p:cNvPr id="6" name="Text Box 6" descr="."/>
            <p:cNvSpPr txBox="1">
              <a:spLocks noChangeArrowheads="1"/>
            </p:cNvSpPr>
            <p:nvPr/>
          </p:nvSpPr>
          <p:spPr bwMode="auto">
            <a:xfrm>
              <a:off x="2267744" y="5776756"/>
              <a:ext cx="35396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t>Βασική δομή σε ένα παγωτό</a:t>
              </a:r>
            </a:p>
          </p:txBody>
        </p:sp>
        <p:pic>
          <p:nvPicPr>
            <p:cNvPr id="10" name="Picture 5" desc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0800" y="819384"/>
              <a:ext cx="6683411" cy="4824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8" descr="."/>
            <p:cNvSpPr txBox="1">
              <a:spLocks noChangeArrowheads="1"/>
            </p:cNvSpPr>
            <p:nvPr/>
          </p:nvSpPr>
          <p:spPr bwMode="auto">
            <a:xfrm>
              <a:off x="1701800" y="1058706"/>
              <a:ext cx="17193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t>Φυσαλίδα αέρα</a:t>
              </a:r>
            </a:p>
          </p:txBody>
        </p:sp>
        <p:sp>
          <p:nvSpPr>
            <p:cNvPr id="12" name="Text Box 9" descr="."/>
            <p:cNvSpPr txBox="1">
              <a:spLocks noChangeArrowheads="1"/>
            </p:cNvSpPr>
            <p:nvPr/>
          </p:nvSpPr>
          <p:spPr bwMode="auto">
            <a:xfrm>
              <a:off x="849313" y="2006461"/>
              <a:ext cx="128174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t>Κρύσταλλοι λίπους</a:t>
              </a:r>
            </a:p>
          </p:txBody>
        </p:sp>
        <p:sp>
          <p:nvSpPr>
            <p:cNvPr id="13" name="Text Box 10" descr="."/>
            <p:cNvSpPr txBox="1">
              <a:spLocks noChangeArrowheads="1"/>
            </p:cNvSpPr>
            <p:nvPr/>
          </p:nvSpPr>
          <p:spPr bwMode="auto">
            <a:xfrm>
              <a:off x="5148064" y="4043465"/>
              <a:ext cx="19460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t>Κρύσταλλοι</a:t>
              </a:r>
            </a:p>
            <a:p>
              <a:pPr eaLnBrk="1" hangingPunct="1"/>
              <a:r>
                <a:rPr lang="el-GR" altLang="el-GR" sz="2000" dirty="0"/>
                <a:t>πάγου</a:t>
              </a:r>
            </a:p>
          </p:txBody>
        </p:sp>
        <p:sp>
          <p:nvSpPr>
            <p:cNvPr id="14" name="Text Box 11" descr="."/>
            <p:cNvSpPr txBox="1">
              <a:spLocks noChangeArrowheads="1"/>
            </p:cNvSpPr>
            <p:nvPr/>
          </p:nvSpPr>
          <p:spPr bwMode="auto">
            <a:xfrm>
              <a:off x="4662505" y="4840131"/>
              <a:ext cx="14356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t>Καζεΐνη</a:t>
              </a:r>
            </a:p>
          </p:txBody>
        </p:sp>
      </p:gr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Τεχνολογία παγωτού</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28</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a:t>Συσκευασία – Σκλήρυνση </a:t>
            </a:r>
            <a:r>
              <a:rPr lang="el-GR" altLang="el-GR" dirty="0" smtClean="0"/>
              <a:t>(8 </a:t>
            </a:r>
            <a:r>
              <a:rPr lang="el-GR" altLang="el-GR" dirty="0"/>
              <a:t>από </a:t>
            </a:r>
            <a:r>
              <a:rPr lang="el-GR" altLang="el-GR" dirty="0" smtClean="0"/>
              <a:t>9)</a:t>
            </a:r>
            <a:endParaRPr lang="el-GR" dirty="0"/>
          </a:p>
        </p:txBody>
      </p:sp>
      <p:grpSp>
        <p:nvGrpSpPr>
          <p:cNvPr id="10" name="Ομάδα 9" descr="Εικόνα. η δομή του παγωτού εσωτερικά.&#10;1, Λιποσφαίρια μερικώς κρυσταλλωμένα,&#10;2, Μικκύλια καζεΐνης,&#10;3, Κρύσταλλοι πάγου,&#10;4, Μεμβράνη γύρω από τα λιποσφαίρια από μικκύλια καζεΐνης, γαλακτοματοιποιητές, πρωτεΐνες ορού,&#10;5, Συσσωματώματα λιποσφαιρίων,&#10;6, Παγωμένη φάση από σάκχαρη, άλατα, μη ενυδατωμένες πρωτεΐνες,&#10;7, Φυσαλίδες αέρα, στην επιφάνεια της οποίας υπάρχουν συσσωματώματα λιποσφαιρίων και πρωτεϊνική μεμβράνη."/>
          <p:cNvGrpSpPr/>
          <p:nvPr/>
        </p:nvGrpSpPr>
        <p:grpSpPr>
          <a:xfrm>
            <a:off x="648072" y="1053257"/>
            <a:ext cx="7956376" cy="5275035"/>
            <a:chOff x="0" y="188913"/>
            <a:chExt cx="9144000" cy="6062423"/>
          </a:xfrm>
        </p:grpSpPr>
        <p:pic>
          <p:nvPicPr>
            <p:cNvPr id="11" name="Picture 6" desc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3625" y="207963"/>
              <a:ext cx="6810375" cy="538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7" descr="."/>
            <p:cNvSpPr txBox="1">
              <a:spLocks noChangeArrowheads="1"/>
            </p:cNvSpPr>
            <p:nvPr/>
          </p:nvSpPr>
          <p:spPr bwMode="auto">
            <a:xfrm>
              <a:off x="1674020" y="188913"/>
              <a:ext cx="3185320" cy="67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1600" b="1" dirty="0" err="1"/>
                <a:t>Λιποσφαίρια</a:t>
              </a:r>
              <a:r>
                <a:rPr lang="el-GR" altLang="el-GR" sz="1600" b="1" dirty="0"/>
                <a:t> μερικώς κρυσταλλωμένα</a:t>
              </a:r>
            </a:p>
          </p:txBody>
        </p:sp>
        <p:sp>
          <p:nvSpPr>
            <p:cNvPr id="13" name="Text Box 8" descr="."/>
            <p:cNvSpPr txBox="1">
              <a:spLocks noChangeArrowheads="1"/>
            </p:cNvSpPr>
            <p:nvPr/>
          </p:nvSpPr>
          <p:spPr bwMode="auto">
            <a:xfrm>
              <a:off x="1133656" y="836613"/>
              <a:ext cx="2399936" cy="389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1600" b="1" dirty="0"/>
                <a:t>Μικκύλια καζεΐνης</a:t>
              </a:r>
            </a:p>
          </p:txBody>
        </p:sp>
        <p:sp>
          <p:nvSpPr>
            <p:cNvPr id="14" name="Text Box 9" descr="."/>
            <p:cNvSpPr txBox="1">
              <a:spLocks noChangeArrowheads="1"/>
            </p:cNvSpPr>
            <p:nvPr/>
          </p:nvSpPr>
          <p:spPr bwMode="auto">
            <a:xfrm>
              <a:off x="1116013" y="1341438"/>
              <a:ext cx="2087562" cy="67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1600" b="1" dirty="0"/>
                <a:t>Κρύσταλλοι πάγου</a:t>
              </a:r>
            </a:p>
          </p:txBody>
        </p:sp>
        <p:sp>
          <p:nvSpPr>
            <p:cNvPr id="15" name="Text Box 10" descr="."/>
            <p:cNvSpPr txBox="1">
              <a:spLocks noChangeArrowheads="1"/>
            </p:cNvSpPr>
            <p:nvPr/>
          </p:nvSpPr>
          <p:spPr bwMode="auto">
            <a:xfrm>
              <a:off x="0" y="1989138"/>
              <a:ext cx="3779838" cy="1238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1600" b="1" dirty="0"/>
                <a:t>Μεμβράνη γύρω από τα </a:t>
              </a:r>
              <a:r>
                <a:rPr lang="el-GR" altLang="el-GR" sz="1600" b="1" dirty="0" err="1"/>
                <a:t>λιποσφαίρια</a:t>
              </a:r>
              <a:r>
                <a:rPr lang="el-GR" altLang="el-GR" sz="1600" b="1" dirty="0"/>
                <a:t> από μικκύλια καζεΐνης, </a:t>
              </a:r>
              <a:r>
                <a:rPr lang="el-GR" altLang="el-GR" sz="1600" b="1" dirty="0" err="1"/>
                <a:t>γαλακτοματοιποιητές</a:t>
              </a:r>
              <a:r>
                <a:rPr lang="el-GR" altLang="el-GR" sz="1600" b="1" dirty="0"/>
                <a:t>, πρωτεΐνες ορού</a:t>
              </a:r>
            </a:p>
          </p:txBody>
        </p:sp>
        <p:sp>
          <p:nvSpPr>
            <p:cNvPr id="16" name="Text Box 11" descr="."/>
            <p:cNvSpPr txBox="1">
              <a:spLocks noChangeArrowheads="1"/>
            </p:cNvSpPr>
            <p:nvPr/>
          </p:nvSpPr>
          <p:spPr bwMode="auto">
            <a:xfrm>
              <a:off x="877069" y="3213250"/>
              <a:ext cx="2565449" cy="67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1600" b="1" dirty="0"/>
                <a:t>Συσσωματώματα </a:t>
              </a:r>
              <a:r>
                <a:rPr lang="el-GR" altLang="el-GR" sz="1600" b="1" dirty="0" err="1"/>
                <a:t>λιποσφαιρίων</a:t>
              </a:r>
              <a:endParaRPr lang="el-GR" altLang="el-GR" sz="1600" b="1" dirty="0"/>
            </a:p>
          </p:txBody>
        </p:sp>
        <p:sp>
          <p:nvSpPr>
            <p:cNvPr id="17" name="Text Box 12" descr="."/>
            <p:cNvSpPr txBox="1">
              <a:spLocks noChangeArrowheads="1"/>
            </p:cNvSpPr>
            <p:nvPr/>
          </p:nvSpPr>
          <p:spPr bwMode="auto">
            <a:xfrm>
              <a:off x="0" y="4005263"/>
              <a:ext cx="3779838" cy="95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1600" b="1" dirty="0"/>
                <a:t>Παγωμένη φάση από </a:t>
              </a:r>
              <a:r>
                <a:rPr lang="el-GR" altLang="el-GR" sz="1600" b="1" dirty="0" err="1"/>
                <a:t>σάκχαρη</a:t>
              </a:r>
              <a:r>
                <a:rPr lang="el-GR" altLang="el-GR" sz="1600" b="1" dirty="0"/>
                <a:t>, άλατα, μη ενυδατωμένες πρωτεΐνες</a:t>
              </a:r>
            </a:p>
          </p:txBody>
        </p:sp>
        <p:sp>
          <p:nvSpPr>
            <p:cNvPr id="18" name="Text Box 13" descr="."/>
            <p:cNvSpPr txBox="1">
              <a:spLocks noChangeArrowheads="1"/>
            </p:cNvSpPr>
            <p:nvPr/>
          </p:nvSpPr>
          <p:spPr bwMode="auto">
            <a:xfrm>
              <a:off x="684213" y="5013325"/>
              <a:ext cx="4319586" cy="1238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1600" b="1" dirty="0"/>
                <a:t>Φυσαλίδες αέρα, στην επιφάνεια της οποίας υπάρχουν συσσωματώματα </a:t>
              </a:r>
              <a:r>
                <a:rPr lang="el-GR" altLang="el-GR" sz="1600" b="1" dirty="0" err="1"/>
                <a:t>λιποσφαιρίων</a:t>
              </a:r>
              <a:r>
                <a:rPr lang="el-GR" altLang="el-GR" sz="1600" b="1" dirty="0"/>
                <a:t> και πρωτεϊνική μεμβράνη</a:t>
              </a:r>
            </a:p>
          </p:txBody>
        </p:sp>
      </p:gr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Τεχνολογία παγωτού</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29</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4"/>
          </p:cNvPr>
          <p:cNvPicPr>
            <a:picLocks noChangeAspect="1" noChangeArrowheads="1"/>
          </p:cNvPicPr>
          <p:nvPr/>
        </p:nvPicPr>
        <p:blipFill>
          <a:blip r:embed="rId5"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a:t>Συσκευασία – Σκλήρυνση </a:t>
            </a:r>
            <a:r>
              <a:rPr lang="el-GR" altLang="el-GR" dirty="0" smtClean="0"/>
              <a:t>(9 </a:t>
            </a:r>
            <a:r>
              <a:rPr lang="el-GR" altLang="el-GR" dirty="0"/>
              <a:t>από </a:t>
            </a:r>
            <a:r>
              <a:rPr lang="el-GR" altLang="el-GR" dirty="0" smtClean="0"/>
              <a:t>9)</a:t>
            </a:r>
            <a:endParaRPr lang="el-GR" dirty="0"/>
          </a:p>
        </p:txBody>
      </p:sp>
      <p:pic>
        <p:nvPicPr>
          <p:cNvPr id="8" name="Picture 13" descr="Εικόνα, Ανάπτυξη της δομής του παγωτού κατά τα διάφορα στάδια επεξεργασίας.&#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836712"/>
            <a:ext cx="8279796" cy="453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Ορθογώνιο 2" descr="."/>
          <p:cNvSpPr/>
          <p:nvPr/>
        </p:nvSpPr>
        <p:spPr>
          <a:xfrm>
            <a:off x="467544" y="5334307"/>
            <a:ext cx="8279796" cy="830997"/>
          </a:xfrm>
          <a:prstGeom prst="rect">
            <a:avLst/>
          </a:prstGeom>
        </p:spPr>
        <p:txBody>
          <a:bodyPr wrap="square">
            <a:spAutoFit/>
          </a:bodyPr>
          <a:lstStyle/>
          <a:p>
            <a:r>
              <a:rPr lang="el-GR" altLang="el-GR" sz="2400" dirty="0"/>
              <a:t>Ανάπτυξη της δομής του παγωτού κατά τα διάφορα στάδια </a:t>
            </a:r>
            <a:r>
              <a:rPr lang="el-GR" altLang="el-GR" sz="2400" dirty="0" smtClean="0"/>
              <a:t>επεξεργασίας.</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Τεχνολογία παγωτού</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30</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defRPr/>
            </a:pPr>
            <a:r>
              <a:rPr lang="el-GR" dirty="0" smtClean="0"/>
              <a:t>Μικροβιολογία του παγωτού (1 από 5)</a:t>
            </a:r>
            <a:endParaRPr lang="el-GR" dirty="0"/>
          </a:p>
        </p:txBody>
      </p:sp>
      <p:sp>
        <p:nvSpPr>
          <p:cNvPr id="6" name="2 - Θέση περιεχομένου" descr="Α. Παράγοντες που επηρεάζουν το μικροβιακό φορτίο.&#10;Η μικροβιακή χλωρίδα των πρώτων υλών.&#10;Όλες οι πρώτες ύλες, από τις οποίες παρασκευάζεται το παγωτό, μπορεί να είναι σημαντικά επιβαρυμένες με βακτήρια, μύκητες ή ζύμες&#10;Το γάλα και η κρέμα γάλακτος, εάν δεν έχουν παστεριωθεί και συντηρηθεί σωστά μπορεί να προσκομίσουν μεγάλο αριθμό βακτηρίων μεταξύ των οποίων, πιθανόν και παθογόνα είδη (Mycobacterium, Streptococcus και τα λοιπά),&#10;Η γαλακτόσκονη μπορεί να φέρει μεγάλο αριθμό σπορογόνων βακίλλων ή να είναι μολυσμένη με σαλμονέλλες,&#10;"/>
          <p:cNvSpPr>
            <a:spLocks noGrp="1"/>
          </p:cNvSpPr>
          <p:nvPr>
            <p:ph sz="quarter" idx="1"/>
          </p:nvPr>
        </p:nvSpPr>
        <p:spPr>
          <a:xfrm>
            <a:off x="612648" y="1124744"/>
            <a:ext cx="8153400" cy="5184576"/>
          </a:xfrm>
        </p:spPr>
        <p:txBody>
          <a:bodyPr>
            <a:noAutofit/>
          </a:bodyPr>
          <a:lstStyle/>
          <a:p>
            <a:pPr marL="0" indent="0">
              <a:buNone/>
            </a:pPr>
            <a:r>
              <a:rPr lang="el-GR" altLang="el-GR" sz="2400" dirty="0"/>
              <a:t>Α. </a:t>
            </a:r>
            <a:r>
              <a:rPr lang="el-GR" altLang="el-GR" sz="2400" dirty="0" smtClean="0"/>
              <a:t>Παράγοντες που επηρεάζουν το μικροβιακό φορτίο.</a:t>
            </a:r>
          </a:p>
          <a:p>
            <a:pPr marL="457200" indent="-457200">
              <a:buAutoNum type="arabicPeriod"/>
            </a:pPr>
            <a:r>
              <a:rPr lang="el-GR" altLang="el-GR" sz="2400" dirty="0" smtClean="0"/>
              <a:t>Η </a:t>
            </a:r>
            <a:r>
              <a:rPr lang="el-GR" altLang="el-GR" sz="2400" dirty="0"/>
              <a:t>μικροβιακή χλωρίδα των πρώτων </a:t>
            </a:r>
            <a:r>
              <a:rPr lang="el-GR" altLang="el-GR" sz="2400" dirty="0" smtClean="0"/>
              <a:t>υλών.</a:t>
            </a:r>
          </a:p>
          <a:p>
            <a:pPr>
              <a:buFontTx/>
              <a:buChar char="•"/>
            </a:pPr>
            <a:r>
              <a:rPr lang="el-GR" altLang="el-GR" sz="2400" dirty="0"/>
              <a:t>Όλες οι πρώτες ύλες, από τις οποίες παρασκευάζεται το παγωτό, μπορεί να είναι σημαντικά επιβαρυμένες με βακτήρια, μύκητες ή </a:t>
            </a:r>
            <a:r>
              <a:rPr lang="el-GR" altLang="el-GR" sz="2400" dirty="0" smtClean="0"/>
              <a:t>ζύμες</a:t>
            </a:r>
            <a:endParaRPr lang="el-GR" altLang="el-GR" sz="2400" dirty="0"/>
          </a:p>
          <a:p>
            <a:pPr>
              <a:buFontTx/>
              <a:buChar char="•"/>
            </a:pPr>
            <a:r>
              <a:rPr lang="el-GR" altLang="el-GR" sz="2400" dirty="0"/>
              <a:t>Το γάλα και η κρέμα γάλακτος, εάν δεν έχουν παστεριωθεί και συντηρηθεί σωστά μπορεί να προσκομίσουν μεγάλο αριθμό βακτηρίων μεταξύ των οποίων, πιθανόν και παθογόνα είδη (</a:t>
            </a:r>
            <a:r>
              <a:rPr lang="en-US" altLang="el-GR" sz="2400" i="1" dirty="0"/>
              <a:t>Mycobacterium</a:t>
            </a:r>
            <a:r>
              <a:rPr lang="en-US" altLang="el-GR" sz="2400" dirty="0"/>
              <a:t>, </a:t>
            </a:r>
            <a:r>
              <a:rPr lang="en-US" altLang="el-GR" sz="2400" i="1" dirty="0"/>
              <a:t>Streptococcus</a:t>
            </a:r>
            <a:r>
              <a:rPr lang="en-US" altLang="el-GR" sz="2400" dirty="0"/>
              <a:t> </a:t>
            </a:r>
            <a:r>
              <a:rPr lang="el-GR" altLang="el-GR" sz="2400" dirty="0"/>
              <a:t>κτλ</a:t>
            </a:r>
            <a:r>
              <a:rPr lang="el-GR" altLang="el-GR" sz="2400" dirty="0" smtClean="0"/>
              <a:t>.),</a:t>
            </a:r>
            <a:endParaRPr lang="el-GR" altLang="el-GR" sz="2400" dirty="0"/>
          </a:p>
          <a:p>
            <a:pPr>
              <a:buFontTx/>
              <a:buChar char="•"/>
            </a:pPr>
            <a:r>
              <a:rPr lang="el-GR" altLang="el-GR" sz="2400" dirty="0"/>
              <a:t>Η </a:t>
            </a:r>
            <a:r>
              <a:rPr lang="el-GR" altLang="el-GR" sz="2400" dirty="0" err="1"/>
              <a:t>γαλακτόσκονη</a:t>
            </a:r>
            <a:r>
              <a:rPr lang="el-GR" altLang="el-GR" sz="2400" dirty="0"/>
              <a:t> μπορεί να φέρει μεγάλο αριθμό σπορογόνων </a:t>
            </a:r>
            <a:r>
              <a:rPr lang="el-GR" altLang="el-GR" sz="2400" dirty="0" err="1"/>
              <a:t>βακίλλων</a:t>
            </a:r>
            <a:r>
              <a:rPr lang="el-GR" altLang="el-GR" sz="2400" dirty="0"/>
              <a:t> ή να είναι μολυσμένη με </a:t>
            </a:r>
            <a:r>
              <a:rPr lang="el-GR" altLang="el-GR" sz="2400" dirty="0" err="1" smtClean="0"/>
              <a:t>σαλμονέλλες</a:t>
            </a:r>
            <a:r>
              <a:rPr lang="el-GR" altLang="el-GR" sz="2400" dirty="0" smtClean="0"/>
              <a:t>,</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Τεχνολογία παγωτού</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31</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080119"/>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80000"/>
              </a:lnSpc>
            </a:pPr>
            <a:r>
              <a:rPr lang="el-GR" dirty="0"/>
              <a:t>Μικροβιολογία του παγωτού </a:t>
            </a:r>
            <a:r>
              <a:rPr lang="el-GR" dirty="0" smtClean="0"/>
              <a:t>(2 </a:t>
            </a:r>
            <a:r>
              <a:rPr lang="el-GR" dirty="0"/>
              <a:t>από </a:t>
            </a:r>
            <a:r>
              <a:rPr lang="el-GR" dirty="0" smtClean="0"/>
              <a:t>5)</a:t>
            </a:r>
            <a:endParaRPr lang="el-GR" dirty="0"/>
          </a:p>
        </p:txBody>
      </p:sp>
      <p:sp>
        <p:nvSpPr>
          <p:cNvPr id="8" name="2 - Θέση περιεχομένου"/>
          <p:cNvSpPr txBox="1">
            <a:spLocks/>
          </p:cNvSpPr>
          <p:nvPr/>
        </p:nvSpPr>
        <p:spPr>
          <a:xfrm>
            <a:off x="612648" y="980728"/>
            <a:ext cx="8153400" cy="5256584"/>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Char char="•"/>
            </a:pPr>
            <a:r>
              <a:rPr lang="el-GR" altLang="el-GR" sz="2400" dirty="0" smtClean="0"/>
              <a:t>Η </a:t>
            </a:r>
            <a:r>
              <a:rPr lang="el-GR" altLang="el-GR" sz="2400" dirty="0" err="1" smtClean="0"/>
              <a:t>σάκχαρη</a:t>
            </a:r>
            <a:r>
              <a:rPr lang="el-GR" altLang="el-GR" sz="2400" dirty="0" smtClean="0"/>
              <a:t> και τα διάφορα σιρόπια μπορεί να περιέχουν μεγάλο αριθμό σπορογόνων βακτηρίων και ζυμών,</a:t>
            </a:r>
          </a:p>
          <a:p>
            <a:pPr>
              <a:buFontTx/>
              <a:buChar char="•"/>
            </a:pPr>
            <a:r>
              <a:rPr lang="el-GR" altLang="el-GR" sz="2400" dirty="0" smtClean="0"/>
              <a:t>Οι σταθεροποιητές, συνήθως παρασκευάζονται με μεθόδους που επιβάλλουν τη χρήση υψηλών θερμοκρασιών και εάν έχουν συσκευαστεί σωστά δεν αποτελούν σημαντική πηγή βακτηρίων,</a:t>
            </a:r>
          </a:p>
          <a:p>
            <a:pPr>
              <a:buFontTx/>
              <a:buChar char="•"/>
            </a:pPr>
            <a:r>
              <a:rPr lang="el-GR" altLang="el-GR" sz="2400" dirty="0" smtClean="0"/>
              <a:t>Το κακάο, οι ξηροί καρποί, οι χρωστικές και τα άλλα πρόσθετα μπορεί να φέρουν σημαντικό αριθμό βακτηρίων. </a:t>
            </a:r>
          </a:p>
          <a:p>
            <a:pPr marL="0" indent="0">
              <a:buNone/>
            </a:pPr>
            <a:r>
              <a:rPr lang="el-GR" altLang="el-GR" sz="2400" dirty="0" smtClean="0"/>
              <a:t>2. Ο βαθμός και το είδος των επιμολύνσεων.</a:t>
            </a:r>
          </a:p>
          <a:p>
            <a:r>
              <a:rPr lang="el-GR" altLang="el-GR" sz="2400" dirty="0" smtClean="0"/>
              <a:t>Τα μηχανήματα και σκεύη,</a:t>
            </a:r>
          </a:p>
          <a:p>
            <a:r>
              <a:rPr lang="el-GR" altLang="el-GR" sz="2400" dirty="0" smtClean="0"/>
              <a:t>Το προσωπικό και το περιβάλλον,</a:t>
            </a:r>
          </a:p>
          <a:p>
            <a:r>
              <a:rPr lang="el-GR" altLang="el-GR" sz="2400" dirty="0" smtClean="0"/>
              <a:t>Τα υλικά συσκευασίας.</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Τεχνολογία παγωτού</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32</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sz="4000" dirty="0"/>
              <a:t>Μικροβιολογία του παγωτού </a:t>
            </a:r>
            <a:r>
              <a:rPr lang="el-GR" sz="4000" dirty="0" smtClean="0"/>
              <a:t>(3 </a:t>
            </a:r>
            <a:r>
              <a:rPr lang="el-GR" sz="4000" dirty="0"/>
              <a:t>από </a:t>
            </a:r>
            <a:r>
              <a:rPr lang="el-GR" sz="4000" dirty="0" smtClean="0"/>
              <a:t>5)</a:t>
            </a:r>
            <a:endParaRPr lang="el-GR" sz="4000" dirty="0"/>
          </a:p>
        </p:txBody>
      </p:sp>
      <p:sp>
        <p:nvSpPr>
          <p:cNvPr id="2" name="Ορθογώνιο 1" descr="3. Η θερμοκρασία συντηρήσεως του μίγματος παγωτού.&#10;Καθυστέρηση στην ψύξη του μίγματος δίνει την ευκαιρία, στα βακτήρια που επιβίωσαν της παστεριώσεως, να πολλαπλασιαστούν. &#10;Αυτό μπορεί να οδηγήσει σε προϊόν με μεγάλο μικροβιακό φορτίο και πιθανόν σε κρούσμα τροφικής δηλητηριάσεως, εάν υπεισέρχεται το αντίστοιχο βακτήριο (παραδείγματος χάριν σταφυλόκοκκος). &#10;Ο ίδιος κίνδυνος υπάρχει και όταν, κατά τη διάρκεια της ωριμάσεως, σταματήσει η λειτουργία του ψυκτικού συστήματος. Σε μια τέτοια περίπτωση το προϊόν να απορρίπτεται, γιατί μια νέα παστερίωση μπορεί να φονεύσει του μικροοργανισμούς, δεν είναι όμως ικανή να εξουδετερώσει τις τοξίνες που πιθανόν δημιουργήθηκαν.&#10;"/>
          <p:cNvSpPr/>
          <p:nvPr/>
        </p:nvSpPr>
        <p:spPr>
          <a:xfrm>
            <a:off x="467544" y="1052736"/>
            <a:ext cx="8208912" cy="5262979"/>
          </a:xfrm>
          <a:prstGeom prst="rect">
            <a:avLst/>
          </a:prstGeom>
        </p:spPr>
        <p:txBody>
          <a:bodyPr wrap="square">
            <a:spAutoFit/>
          </a:bodyPr>
          <a:lstStyle/>
          <a:p>
            <a:r>
              <a:rPr lang="el-GR" altLang="el-GR" sz="2400" dirty="0"/>
              <a:t>3. Η θερμοκρασία συντηρήσεως του μίγματος </a:t>
            </a:r>
            <a:r>
              <a:rPr lang="el-GR" altLang="el-GR" sz="2400" dirty="0" smtClean="0"/>
              <a:t>παγωτού.</a:t>
            </a:r>
          </a:p>
          <a:p>
            <a:pPr marL="342900" indent="-342900">
              <a:buFont typeface="Arial" panose="020B0604020202020204" pitchFamily="34" charset="0"/>
              <a:buChar char="•"/>
            </a:pPr>
            <a:r>
              <a:rPr lang="el-GR" altLang="el-GR" sz="2400" dirty="0"/>
              <a:t>Καθυστέρηση στην ψύξη του μίγματος δίνει την ευκαιρία, στα βακτήρια που επιβίωσαν της παστεριώσεως, να πολλαπλασιαστούν. </a:t>
            </a:r>
          </a:p>
          <a:p>
            <a:pPr marL="342900" indent="-342900">
              <a:buFont typeface="Arial" panose="020B0604020202020204" pitchFamily="34" charset="0"/>
              <a:buChar char="•"/>
            </a:pPr>
            <a:r>
              <a:rPr lang="el-GR" altLang="el-GR" sz="2400" dirty="0"/>
              <a:t>Αυτό μπορεί να οδηγήσει σε προϊόν με μεγάλο μικροβιακό φορτίο και πιθανόν σε κρούσμα τροφικής δηλητηριάσεως, εάν υπεισέρχεται το αντίστοιχο βακτήριο (π.χ. σταφυλόκοκκος). </a:t>
            </a:r>
          </a:p>
          <a:p>
            <a:pPr marL="342900" indent="-342900">
              <a:buFont typeface="Arial" panose="020B0604020202020204" pitchFamily="34" charset="0"/>
              <a:buChar char="•"/>
            </a:pPr>
            <a:r>
              <a:rPr lang="el-GR" altLang="el-GR" sz="2400" dirty="0"/>
              <a:t>Ο ίδιος κίνδυνος υπάρχει και όταν, κατά τη διάρκεια της ωριμάσεως, σταματήσει η λειτουργία του ψυκτικού συστήματος. Σε μια τέτοια περίπτωση το προϊόν να απορρίπτεται, γιατί μια νέα παστερίωση μπορεί να φονεύσει του μικροοργανισμούς, δεν είναι όμως ικανή να εξουδετερώσει τις τοξίνες που πιθανόν δημιουργήθηκαν</a:t>
            </a:r>
            <a:r>
              <a:rPr lang="el-GR" altLang="el-GR" sz="2400" dirty="0" smtClean="0"/>
              <a:t>.</a:t>
            </a:r>
            <a:endParaRPr lang="en-US"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Τεχνολογία παγωτού</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33</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22413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sz="4000" dirty="0"/>
              <a:t>Μικροβιολογία του παγωτού </a:t>
            </a:r>
            <a:r>
              <a:rPr lang="el-GR" sz="4000" dirty="0" smtClean="0"/>
              <a:t>(4 </a:t>
            </a:r>
            <a:r>
              <a:rPr lang="el-GR" sz="4000" dirty="0"/>
              <a:t>από </a:t>
            </a:r>
            <a:r>
              <a:rPr lang="el-GR" sz="4000" dirty="0" smtClean="0"/>
              <a:t>5)</a:t>
            </a:r>
            <a:endParaRPr lang="el-GR" sz="4000" dirty="0"/>
          </a:p>
        </p:txBody>
      </p:sp>
      <p:sp>
        <p:nvSpPr>
          <p:cNvPr id="6" name="2 - Θέση περιεχομένου" descr="Η ρευστή σοκολάτα επικαλύψεως ορισμένων τύπων παγωτού πρέπει ή να χρησιμοποιηθεί εντός μιας ώρας από τη στιγμή της παστεριώσεως της ή να συντηρείται συνεχώς σε θερμοκρασία μεγαλύτερη από πενηντα πέντε βαθμούς κελσίου. &#10;Συντήρηση της σε θερμοκρασία τριάντα με σαράντα βαθμούς κελσίου έχει αποδειχτεί ότι την εμπλουτίζει με εκατομμύρια βακτήρια.&#10;&#10;Β. Ομάδες μικροοργανισμών που υπεισερχονται.&#10;Περιέχει μικρό μόνο αριθμό μη παθογόνων θερμοάντοχων ειδών βακτηρίων, τα οποία ανήκουν κυρίως στα γένη Bacillus, Lactobacillus, Micrococcus και Streptococcus.&#10;&#10;"/>
          <p:cNvSpPr>
            <a:spLocks noGrp="1"/>
          </p:cNvSpPr>
          <p:nvPr>
            <p:ph sz="quarter" idx="1"/>
          </p:nvPr>
        </p:nvSpPr>
        <p:spPr>
          <a:xfrm>
            <a:off x="612648" y="1268760"/>
            <a:ext cx="8153400" cy="5040560"/>
          </a:xfrm>
        </p:spPr>
        <p:txBody>
          <a:bodyPr>
            <a:noAutofit/>
          </a:bodyPr>
          <a:lstStyle/>
          <a:p>
            <a:r>
              <a:rPr lang="el-GR" altLang="el-GR" sz="2400" dirty="0"/>
              <a:t>Η ρευστή σοκολάτα επικαλύψεως ορισμένων τύπων παγωτού πρέπει ή να χρησιμοποιηθεί εντός μιας ώρας από τη στιγμή της παστεριώσεως της ή να συντηρείται συνεχώς σε θερμοκρασία μεγαλύτερη από 55</a:t>
            </a:r>
            <a:r>
              <a:rPr lang="en-US" altLang="el-GR" sz="2400" dirty="0"/>
              <a:t>°C</a:t>
            </a:r>
            <a:r>
              <a:rPr lang="el-GR" altLang="el-GR" sz="2400" dirty="0"/>
              <a:t>. </a:t>
            </a:r>
          </a:p>
          <a:p>
            <a:r>
              <a:rPr lang="el-GR" altLang="el-GR" sz="2400" dirty="0"/>
              <a:t>Συντήρηση της σε θερμοκρασία 30-40</a:t>
            </a:r>
            <a:r>
              <a:rPr lang="en-US" altLang="el-GR" sz="2400" dirty="0"/>
              <a:t>°C</a:t>
            </a:r>
            <a:r>
              <a:rPr lang="el-GR" altLang="el-GR" sz="2400" dirty="0"/>
              <a:t> έχει αποδειχτεί ότι την εμπλουτίζει με εκατομμύρια βακτήρια.</a:t>
            </a:r>
          </a:p>
          <a:p>
            <a:endParaRPr lang="el-GR" altLang="el-GR" sz="2400" dirty="0" smtClean="0"/>
          </a:p>
          <a:p>
            <a:pPr marL="0" indent="0">
              <a:buNone/>
            </a:pPr>
            <a:r>
              <a:rPr lang="el-GR" altLang="el-GR" sz="2400" dirty="0"/>
              <a:t>Β. </a:t>
            </a:r>
            <a:r>
              <a:rPr lang="el-GR" altLang="el-GR" sz="2400" dirty="0" smtClean="0"/>
              <a:t>Ομάδες μικροοργανισμών που </a:t>
            </a:r>
            <a:r>
              <a:rPr lang="el-GR" altLang="el-GR" sz="2400" dirty="0" err="1" smtClean="0"/>
              <a:t>υπεισερχονται</a:t>
            </a:r>
            <a:r>
              <a:rPr lang="el-GR" altLang="el-GR" sz="2400" dirty="0" smtClean="0"/>
              <a:t>.</a:t>
            </a:r>
          </a:p>
          <a:p>
            <a:r>
              <a:rPr lang="el-GR" altLang="el-GR" sz="2400" dirty="0"/>
              <a:t>Περιέχει μικρό μόνο αριθμό μη παθογόνων </a:t>
            </a:r>
            <a:r>
              <a:rPr lang="el-GR" altLang="el-GR" sz="2400" dirty="0" err="1"/>
              <a:t>θερμοάντοχων</a:t>
            </a:r>
            <a:r>
              <a:rPr lang="el-GR" altLang="el-GR" sz="2400" dirty="0"/>
              <a:t> ειδών βακτηρίων, τα οποία ανήκουν κυρίως στα γένη </a:t>
            </a:r>
            <a:r>
              <a:rPr lang="en-US" altLang="el-GR" sz="2400" dirty="0"/>
              <a:t>Bacillus, Lactobacillus, Micrococcus </a:t>
            </a:r>
            <a:r>
              <a:rPr lang="el-GR" altLang="el-GR" sz="2400" dirty="0"/>
              <a:t>και </a:t>
            </a:r>
            <a:r>
              <a:rPr lang="en-US" altLang="el-GR" sz="2400" dirty="0"/>
              <a:t>Streptococcus.</a:t>
            </a:r>
          </a:p>
          <a:p>
            <a:pPr marL="0" indent="0">
              <a:buNone/>
            </a:pP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Τεχνολογία παγωτού</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34</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080119"/>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80000"/>
              </a:lnSpc>
            </a:pPr>
            <a:r>
              <a:rPr lang="el-GR" dirty="0"/>
              <a:t>Μικροβιολογία του παγωτού </a:t>
            </a:r>
            <a:r>
              <a:rPr lang="el-GR" dirty="0" smtClean="0"/>
              <a:t>(5 </a:t>
            </a:r>
            <a:r>
              <a:rPr lang="el-GR" dirty="0"/>
              <a:t>από </a:t>
            </a:r>
            <a:r>
              <a:rPr lang="el-GR" dirty="0" smtClean="0"/>
              <a:t>5)</a:t>
            </a:r>
            <a:endParaRPr lang="el-GR" dirty="0"/>
          </a:p>
        </p:txBody>
      </p:sp>
      <p:sp>
        <p:nvSpPr>
          <p:cNvPr id="6" name="2 - Θέση περιεχομένου"/>
          <p:cNvSpPr>
            <a:spLocks noGrp="1"/>
          </p:cNvSpPr>
          <p:nvPr>
            <p:ph sz="quarter" idx="1"/>
          </p:nvPr>
        </p:nvSpPr>
        <p:spPr>
          <a:xfrm>
            <a:off x="612648" y="1556792"/>
            <a:ext cx="8153400" cy="4248472"/>
          </a:xfrm>
        </p:spPr>
        <p:txBody>
          <a:bodyPr>
            <a:noAutofit/>
          </a:bodyPr>
          <a:lstStyle/>
          <a:p>
            <a:r>
              <a:rPr lang="el-GR" altLang="el-GR" sz="2400" dirty="0" smtClean="0"/>
              <a:t>Επίσης ανευρίσκονται, σε μικρό βαθμό, είδη μυκήτων και ζυμών.</a:t>
            </a:r>
          </a:p>
          <a:p>
            <a:r>
              <a:rPr lang="el-GR" altLang="el-GR" sz="2400" dirty="0" smtClean="0"/>
              <a:t>Επιμολύνσεις όμως που συμβαίνουν μετά την παστερίωση και που σε μικρό βαθμό είναι αναπόφευκτες, συντελούν ώστε να υπεισέρχονται και άλλα είδη ώστε το μικροβιακό φορτίο του παγωτού, εκφρασμένο σε ΟΜΧ, να ανέρχεται σε αρκετές χιλιάδες ανά γραμμάριο.</a:t>
            </a:r>
          </a:p>
          <a:p>
            <a:r>
              <a:rPr lang="el-GR" altLang="el-GR" sz="2400" dirty="0" smtClean="0"/>
              <a:t>Είναι ακόμα δυνατό να ανευρεθεί μικρός αριθμός </a:t>
            </a:r>
            <a:r>
              <a:rPr lang="el-GR" altLang="el-GR" sz="2400" dirty="0" err="1" smtClean="0"/>
              <a:t>εντεροβακτηριοειδών</a:t>
            </a:r>
            <a:r>
              <a:rPr lang="el-GR" altLang="el-GR" sz="2400" dirty="0" smtClean="0"/>
              <a:t>, </a:t>
            </a:r>
            <a:r>
              <a:rPr lang="el-GR" altLang="el-GR" sz="2400" dirty="0" err="1" smtClean="0"/>
              <a:t>σταφυλοκόκκων</a:t>
            </a:r>
            <a:r>
              <a:rPr lang="el-GR" altLang="el-GR" sz="2400" dirty="0" smtClean="0"/>
              <a:t> και σπόρων </a:t>
            </a:r>
            <a:r>
              <a:rPr lang="el-GR" altLang="el-GR" sz="2400" dirty="0" err="1" smtClean="0"/>
              <a:t>θειοαναγωγικών</a:t>
            </a:r>
            <a:r>
              <a:rPr lang="el-GR" altLang="el-GR" sz="2400" dirty="0" smtClean="0"/>
              <a:t> </a:t>
            </a:r>
            <a:r>
              <a:rPr lang="el-GR" altLang="el-GR" sz="2400" dirty="0" err="1" smtClean="0"/>
              <a:t>κλωστηριδίων</a:t>
            </a:r>
            <a:r>
              <a:rPr lang="el-GR" altLang="el-GR" sz="2400" dirty="0" smtClean="0"/>
              <a:t>.</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Τεχνολογία παγωτού</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35</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080119"/>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defRPr/>
            </a:pPr>
            <a:r>
              <a:rPr lang="el-GR" dirty="0" smtClean="0"/>
              <a:t>Αλλοιώσεις και ελαττώματα (1 από 5)</a:t>
            </a:r>
            <a:endParaRPr lang="el-GR" dirty="0"/>
          </a:p>
        </p:txBody>
      </p:sp>
      <p:sp>
        <p:nvSpPr>
          <p:cNvPr id="6" name="2 - Θέση περιεχομένου"/>
          <p:cNvSpPr>
            <a:spLocks noGrp="1"/>
          </p:cNvSpPr>
          <p:nvPr>
            <p:ph sz="quarter" idx="1"/>
          </p:nvPr>
        </p:nvSpPr>
        <p:spPr>
          <a:xfrm>
            <a:off x="612648" y="980728"/>
            <a:ext cx="8153400" cy="5400600"/>
          </a:xfrm>
        </p:spPr>
        <p:txBody>
          <a:bodyPr>
            <a:noAutofit/>
          </a:bodyPr>
          <a:lstStyle/>
          <a:p>
            <a:pPr marL="514350" indent="-514350">
              <a:buAutoNum type="arabicPeriod"/>
            </a:pPr>
            <a:r>
              <a:rPr lang="el-GR" altLang="el-GR" sz="2400" dirty="0" smtClean="0"/>
              <a:t>Αλλοιώσεις οσμής – γεύσεως.</a:t>
            </a:r>
          </a:p>
          <a:p>
            <a:r>
              <a:rPr lang="el-GR" altLang="el-GR" sz="2400" dirty="0" smtClean="0"/>
              <a:t>Πικρή γεύση: που οφείλεται σε πικρότητα του γάλακτος, της κρέμας ή της </a:t>
            </a:r>
            <a:r>
              <a:rPr lang="el-GR" altLang="el-GR" sz="2400" dirty="0" err="1" smtClean="0"/>
              <a:t>σάκχαρης</a:t>
            </a:r>
            <a:r>
              <a:rPr lang="el-GR" altLang="el-GR" sz="2400" dirty="0" smtClean="0"/>
              <a:t>,</a:t>
            </a:r>
          </a:p>
          <a:p>
            <a:r>
              <a:rPr lang="el-GR" altLang="el-GR" sz="2400" dirty="0" smtClean="0"/>
              <a:t>Όξινη γεύση: λόγω παραγωγής γαλακτικού οξέος σε κάποιο στάδιο παραγωγής και κυρίως κατά το στάδιο της ωριμάσεως του μίγματος,</a:t>
            </a:r>
          </a:p>
          <a:p>
            <a:r>
              <a:rPr lang="el-GR" altLang="el-GR" sz="2400" dirty="0" smtClean="0"/>
              <a:t>Γεύση και οσμή </a:t>
            </a:r>
            <a:r>
              <a:rPr lang="el-GR" altLang="el-GR" sz="2400" dirty="0" err="1" smtClean="0"/>
              <a:t>ταγγού</a:t>
            </a:r>
            <a:r>
              <a:rPr lang="el-GR" altLang="el-GR" sz="2400" dirty="0" smtClean="0"/>
              <a:t>: λόγω οξειδώσεως ή υδρολύσεως του λίπους της κρέμας ή της </a:t>
            </a:r>
            <a:r>
              <a:rPr lang="el-GR" altLang="el-GR" sz="2400" dirty="0" err="1" smtClean="0"/>
              <a:t>γαλακτόσκονης</a:t>
            </a:r>
            <a:r>
              <a:rPr lang="el-GR" altLang="el-GR" sz="2400" dirty="0" smtClean="0"/>
              <a:t>,.</a:t>
            </a:r>
          </a:p>
          <a:p>
            <a:r>
              <a:rPr lang="el-GR" altLang="el-GR" sz="2400" dirty="0" smtClean="0"/>
              <a:t>Αλμυρή γεύση: λόγω προσθήκης άλατος ή μεγάλης αναλογίας ΣΥΑΛ,</a:t>
            </a:r>
          </a:p>
          <a:p>
            <a:r>
              <a:rPr lang="el-GR" altLang="el-GR" sz="2400" dirty="0" smtClean="0"/>
              <a:t>Γεύση </a:t>
            </a:r>
            <a:r>
              <a:rPr lang="el-GR" altLang="el-GR" sz="2400" dirty="0" err="1" smtClean="0"/>
              <a:t>καμμένου</a:t>
            </a:r>
            <a:r>
              <a:rPr lang="el-GR" altLang="el-GR" sz="2400" dirty="0" smtClean="0"/>
              <a:t>: λόγω  υπερθερμάνσεως του μίγματος κατά την παστερίωση,</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Τεχνολογία παγωτού</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36</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80000"/>
              </a:lnSpc>
            </a:pPr>
            <a:r>
              <a:rPr lang="el-GR" dirty="0"/>
              <a:t>Αλλοιώσεις και ελαττώματα </a:t>
            </a:r>
            <a:r>
              <a:rPr lang="el-GR" dirty="0" smtClean="0"/>
              <a:t>(2 </a:t>
            </a:r>
            <a:r>
              <a:rPr lang="el-GR" dirty="0"/>
              <a:t>από </a:t>
            </a:r>
            <a:r>
              <a:rPr lang="el-GR" dirty="0" smtClean="0"/>
              <a:t>5)</a:t>
            </a:r>
            <a:endParaRPr lang="el-GR" dirty="0"/>
          </a:p>
        </p:txBody>
      </p:sp>
      <p:sp>
        <p:nvSpPr>
          <p:cNvPr id="2" name="Ορθογώνιο 1" descr="Έντονη οσμή αρώματος ή ανυπαρξία αρωματικής οσμής-γεύσεως: στους τύπους παγωτού, στους οποίους προσθέτονται αρωματικές ύλες.&#10;&#10;2. Ελαττώματα δομής – συστάσεως.&#10;Το παγωτό έχει δομή αφρώδη, μαλακή, απαλή και ευχάριστη στη μάσηση. Πρέπει να διατηρεί ορισμένο σχήμα και να ρευστοποιείται μόνο όταν εκθέτεται σε θερμοκρασία. μεγαλύτερη από μηδέν βαθμούς κελσίου. Κύριοι παράγοντες που επηρεάζουν τη δομή και σύσταση του είναι:&#10;Ο αριθμός, το μέγεθος και η κατανομή των κρυστάλλων της υδάτινης φάσεως.&#10;Η ποσότητα του ενσωματωμένου αέρα καθώς και το μέγεθος και η κατανομή των αεροθυλακίων.&#10;Η ποσότητα και η κατανομή των στερεών συστατικών.&#10;"/>
          <p:cNvSpPr/>
          <p:nvPr/>
        </p:nvSpPr>
        <p:spPr>
          <a:xfrm>
            <a:off x="467544" y="836712"/>
            <a:ext cx="8208912" cy="5632311"/>
          </a:xfrm>
          <a:prstGeom prst="rect">
            <a:avLst/>
          </a:prstGeom>
        </p:spPr>
        <p:txBody>
          <a:bodyPr wrap="square">
            <a:spAutoFit/>
          </a:bodyPr>
          <a:lstStyle/>
          <a:p>
            <a:pPr marL="342900" indent="-342900">
              <a:buFont typeface="Arial" panose="020B0604020202020204" pitchFamily="34" charset="0"/>
              <a:buChar char="•"/>
            </a:pPr>
            <a:r>
              <a:rPr lang="el-GR" altLang="el-GR" sz="2400" dirty="0"/>
              <a:t>Έντονη οσμή αρώματος ή ανυπαρξία αρωματικής οσμής-γεύσεως: στους τύπους παγωτού, στους οποίους προσθέτονται αρωματικές ύλες</a:t>
            </a:r>
            <a:r>
              <a:rPr lang="el-GR" altLang="el-GR" sz="2400" dirty="0" smtClean="0"/>
              <a:t>.</a:t>
            </a:r>
          </a:p>
          <a:p>
            <a:pPr marL="342900" indent="-342900">
              <a:buFont typeface="Arial" panose="020B0604020202020204" pitchFamily="34" charset="0"/>
              <a:buChar char="•"/>
            </a:pPr>
            <a:endParaRPr lang="el-GR" altLang="el-GR" sz="2400" dirty="0"/>
          </a:p>
          <a:p>
            <a:r>
              <a:rPr lang="el-GR" altLang="el-GR" sz="2400" dirty="0"/>
              <a:t>2. Ελαττώματα δομής </a:t>
            </a:r>
            <a:r>
              <a:rPr lang="el-GR" altLang="el-GR" sz="2400" dirty="0" smtClean="0"/>
              <a:t>– συστάσεως.</a:t>
            </a:r>
          </a:p>
          <a:p>
            <a:pPr marL="342900" indent="-342900">
              <a:buFont typeface="Arial" panose="020B0604020202020204" pitchFamily="34" charset="0"/>
              <a:buChar char="•"/>
            </a:pPr>
            <a:r>
              <a:rPr lang="el-GR" altLang="el-GR" sz="2400" dirty="0"/>
              <a:t>Το παγωτό έχει δομή αφρώδη, μαλακή, απαλή και ευχάριστη στη μάσηση. Πρέπει να διατηρεί ορισμένο σχήμα και να ρευστοποιείται μόνο όταν εκθέτεται σε </a:t>
            </a:r>
            <a:r>
              <a:rPr lang="el-GR" altLang="el-GR" sz="2400" dirty="0" smtClean="0"/>
              <a:t>θερμοκρασία. </a:t>
            </a:r>
            <a:r>
              <a:rPr lang="el-GR" altLang="el-GR" sz="2400" dirty="0"/>
              <a:t>μεγαλύτερη από 0</a:t>
            </a:r>
            <a:r>
              <a:rPr lang="en-US" altLang="el-GR" sz="2400" dirty="0"/>
              <a:t>°C</a:t>
            </a:r>
            <a:r>
              <a:rPr lang="el-GR" altLang="el-GR" sz="2400" dirty="0"/>
              <a:t>. Κύριοι παράγοντες που επηρεάζουν τη δομή και σύσταση του είναι:</a:t>
            </a:r>
            <a:endParaRPr lang="en-US" altLang="el-GR" sz="2400" dirty="0"/>
          </a:p>
          <a:p>
            <a:pPr marL="342900" indent="-342900">
              <a:buFont typeface="Arial" panose="020B0604020202020204" pitchFamily="34" charset="0"/>
              <a:buChar char="•"/>
            </a:pPr>
            <a:r>
              <a:rPr lang="el-GR" altLang="el-GR" sz="2400" dirty="0"/>
              <a:t>Ο αριθμός, το μέγεθος και η κατανομή των κρυστάλλων της υδάτινης φάσεως</a:t>
            </a:r>
            <a:r>
              <a:rPr lang="el-GR" altLang="el-GR" sz="2400" dirty="0" smtClean="0"/>
              <a:t>.</a:t>
            </a:r>
            <a:endParaRPr lang="el-GR" altLang="el-GR" sz="2400" dirty="0"/>
          </a:p>
          <a:p>
            <a:pPr marL="342900" indent="-342900">
              <a:buFont typeface="Arial" panose="020B0604020202020204" pitchFamily="34" charset="0"/>
              <a:buChar char="•"/>
            </a:pPr>
            <a:r>
              <a:rPr lang="el-GR" altLang="el-GR" sz="2400" dirty="0"/>
              <a:t>Η ποσότητα του ενσωματωμένου αέρα καθώς και το μέγεθος και η κατανομή των </a:t>
            </a:r>
            <a:r>
              <a:rPr lang="el-GR" altLang="el-GR" sz="2400" dirty="0" err="1"/>
              <a:t>αεροθυλακίων</a:t>
            </a:r>
            <a:r>
              <a:rPr lang="el-GR" altLang="el-GR" sz="2400" dirty="0" smtClean="0"/>
              <a:t>.</a:t>
            </a:r>
            <a:endParaRPr lang="el-GR" altLang="el-GR" sz="2400" dirty="0"/>
          </a:p>
          <a:p>
            <a:pPr marL="342900" indent="-342900">
              <a:buFont typeface="Arial" panose="020B0604020202020204" pitchFamily="34" charset="0"/>
              <a:buChar char="•"/>
            </a:pPr>
            <a:r>
              <a:rPr lang="el-GR" altLang="el-GR" sz="2400" dirty="0"/>
              <a:t>Η ποσότητα και η κατανομή των στερεών συστατικών</a:t>
            </a:r>
            <a:r>
              <a:rPr lang="el-GR" altLang="el-GR" sz="2400" dirty="0" smtClean="0"/>
              <a:t>.</a:t>
            </a:r>
            <a:endParaRPr lang="en-US"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Τεχνολογία παγωτού</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37</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80000"/>
              </a:lnSpc>
            </a:pPr>
            <a:r>
              <a:rPr lang="el-GR" dirty="0"/>
              <a:t>Αλλοιώσεις και ελαττώματα </a:t>
            </a:r>
            <a:r>
              <a:rPr lang="el-GR" dirty="0" smtClean="0"/>
              <a:t>(3 </a:t>
            </a:r>
            <a:r>
              <a:rPr lang="el-GR" dirty="0"/>
              <a:t>από </a:t>
            </a:r>
            <a:r>
              <a:rPr lang="el-GR" dirty="0" smtClean="0"/>
              <a:t>5)</a:t>
            </a:r>
            <a:endParaRPr lang="el-GR" dirty="0"/>
          </a:p>
        </p:txBody>
      </p:sp>
      <p:sp>
        <p:nvSpPr>
          <p:cNvPr id="6" name="2 - Θέση περιεχομένου"/>
          <p:cNvSpPr>
            <a:spLocks noGrp="1"/>
          </p:cNvSpPr>
          <p:nvPr>
            <p:ph sz="quarter" idx="1"/>
          </p:nvPr>
        </p:nvSpPr>
        <p:spPr>
          <a:xfrm>
            <a:off x="612648" y="1124744"/>
            <a:ext cx="8153400" cy="5040560"/>
          </a:xfrm>
        </p:spPr>
        <p:txBody>
          <a:bodyPr>
            <a:noAutofit/>
          </a:bodyPr>
          <a:lstStyle/>
          <a:p>
            <a:pPr marL="0" indent="0">
              <a:buNone/>
            </a:pPr>
            <a:r>
              <a:rPr lang="el-GR" altLang="el-GR" sz="2400" dirty="0" smtClean="0"/>
              <a:t>Τα κυριότερα ελαττώματα δομής και συστάσεως που μπορεί να παρατηρηθούν είναι:</a:t>
            </a:r>
          </a:p>
          <a:p>
            <a:r>
              <a:rPr lang="el-GR" altLang="el-GR" sz="2400" dirty="0" smtClean="0"/>
              <a:t>Σύσταση που θρυμματίζεται και που συνήθως οφείλεται σε κακή ενυδάτωση των πρωτεϊνών, ή σε ανεπαρκή ποσότητα σταθεροποιητή.</a:t>
            </a:r>
          </a:p>
          <a:p>
            <a:r>
              <a:rPr lang="el-GR" altLang="el-GR" sz="2400" dirty="0" smtClean="0"/>
              <a:t>Βουτυρώδης σύσταση, λόγω υπερβολικής αναλογίας λίπους ή διαχωρισμού της λιπαρής φάσεως.</a:t>
            </a:r>
          </a:p>
          <a:p>
            <a:r>
              <a:rPr lang="el-GR" altLang="el-GR" sz="2400" dirty="0" smtClean="0"/>
              <a:t>Υδαρής σύσταση, λόγω υπερβολικής αναλογίας </a:t>
            </a:r>
            <a:r>
              <a:rPr lang="el-GR" altLang="el-GR" sz="2400" dirty="0" err="1" smtClean="0"/>
              <a:t>σάκχαρης</a:t>
            </a:r>
            <a:r>
              <a:rPr lang="el-GR" altLang="el-GR" sz="2400" dirty="0" smtClean="0"/>
              <a:t> ή άλλων στερεών συστατικών, γεγονός το οποίο μειώνει το σημείο πήξεως.</a:t>
            </a:r>
          </a:p>
          <a:p>
            <a:r>
              <a:rPr lang="el-GR" altLang="el-GR" sz="2400" dirty="0" smtClean="0"/>
              <a:t>Σπογγώδης σύσταση, εξαιτίας υπερβολικής ποσότητας αέρα, ο οποίος συγκεντρώνεται σε μεγάλες </a:t>
            </a:r>
            <a:r>
              <a:rPr lang="el-GR" altLang="el-GR" sz="2400" dirty="0" err="1" smtClean="0"/>
              <a:t>αεροφυσαλίδες</a:t>
            </a:r>
            <a:r>
              <a:rPr lang="el-GR" altLang="el-GR" sz="2400" dirty="0" smtClean="0"/>
              <a:t>.</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Τεχνολογία παγωτού</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38</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80000"/>
              </a:lnSpc>
            </a:pPr>
            <a:r>
              <a:rPr lang="el-GR" dirty="0"/>
              <a:t>Αλλοιώσεις και ελαττώματα </a:t>
            </a:r>
            <a:r>
              <a:rPr lang="el-GR" dirty="0" smtClean="0"/>
              <a:t>(4 </a:t>
            </a:r>
            <a:r>
              <a:rPr lang="el-GR" dirty="0"/>
              <a:t>από </a:t>
            </a:r>
            <a:r>
              <a:rPr lang="el-GR" dirty="0" smtClean="0"/>
              <a:t>5)</a:t>
            </a:r>
            <a:endParaRPr lang="el-GR" dirty="0"/>
          </a:p>
        </p:txBody>
      </p:sp>
      <p:sp>
        <p:nvSpPr>
          <p:cNvPr id="3" name="Θέση περιεχομένου 2"/>
          <p:cNvSpPr>
            <a:spLocks noGrp="1"/>
          </p:cNvSpPr>
          <p:nvPr>
            <p:ph idx="1"/>
          </p:nvPr>
        </p:nvSpPr>
        <p:spPr>
          <a:xfrm>
            <a:off x="457200" y="1124744"/>
            <a:ext cx="8229600" cy="532656"/>
          </a:xfrm>
        </p:spPr>
        <p:txBody>
          <a:bodyPr>
            <a:noAutofit/>
          </a:bodyPr>
          <a:lstStyle/>
          <a:p>
            <a:r>
              <a:rPr lang="el-GR" altLang="el-GR" sz="2400" dirty="0"/>
              <a:t>Αμμώδης σύσταση, η οποία οφείλεται σε κρυστάλλωση της λακτόζης.</a:t>
            </a:r>
            <a:endParaRPr lang="en-US" altLang="el-GR" sz="2400" dirty="0"/>
          </a:p>
        </p:txBody>
      </p:sp>
      <p:pic>
        <p:nvPicPr>
          <p:cNvPr id="8" name="Picture 12" descr="Εικόνα, Κρύσταλλος λακτόζης υπεύθυνος για την αμμώδη υφή.&#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6246" y="2196852"/>
            <a:ext cx="4716016" cy="3275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Ορθογώνιο 1" descr="."/>
          <p:cNvSpPr/>
          <p:nvPr/>
        </p:nvSpPr>
        <p:spPr>
          <a:xfrm>
            <a:off x="2315344" y="5434813"/>
            <a:ext cx="4572000" cy="830997"/>
          </a:xfrm>
          <a:prstGeom prst="rect">
            <a:avLst/>
          </a:prstGeom>
        </p:spPr>
        <p:txBody>
          <a:bodyPr>
            <a:spAutoFit/>
          </a:bodyPr>
          <a:lstStyle/>
          <a:p>
            <a:r>
              <a:rPr lang="el-GR" altLang="el-GR" sz="2400" dirty="0"/>
              <a:t>Κρύσταλλος λακτόζης υπεύθυνος για την αμμώδη </a:t>
            </a:r>
            <a:r>
              <a:rPr lang="el-GR" altLang="el-GR" sz="2400" dirty="0" smtClean="0"/>
              <a:t>υφή.</a:t>
            </a:r>
            <a:endParaRPr lang="en-US"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Τεχνολογία παγωτού</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39</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2337667"/>
            <a:ext cx="8229600" cy="2243461"/>
          </a:xfrm>
        </p:spPr>
        <p:txBody>
          <a:bodyPr>
            <a:normAutofit/>
          </a:bodyPr>
          <a:lstStyle/>
          <a:p>
            <a:r>
              <a:rPr lang="el-GR" sz="2800" dirty="0" smtClean="0"/>
              <a:t>Εξοικείωση σπουδαστών με την τεχνολογία παραγωγής παγωτού καθώς και παρουσίαση δοκιμών ποιοτικού ελέγχου. </a:t>
            </a:r>
            <a:endParaRPr 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Τεχνολογία παγωτού</a:t>
            </a:r>
            <a:endParaRPr lang="en-US" sz="1400" dirty="0"/>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80000"/>
              </a:lnSpc>
            </a:pPr>
            <a:r>
              <a:rPr lang="el-GR" dirty="0"/>
              <a:t>Αλλοιώσεις και ελαττώματα </a:t>
            </a:r>
            <a:r>
              <a:rPr lang="el-GR" dirty="0" smtClean="0"/>
              <a:t>(5 </a:t>
            </a:r>
            <a:r>
              <a:rPr lang="el-GR" dirty="0"/>
              <a:t>από </a:t>
            </a:r>
            <a:r>
              <a:rPr lang="el-GR" dirty="0" smtClean="0"/>
              <a:t>5)</a:t>
            </a:r>
            <a:endParaRPr lang="el-GR" dirty="0"/>
          </a:p>
        </p:txBody>
      </p:sp>
      <p:sp>
        <p:nvSpPr>
          <p:cNvPr id="2" name="Ορθογώνιο 1"/>
          <p:cNvSpPr/>
          <p:nvPr/>
        </p:nvSpPr>
        <p:spPr>
          <a:xfrm>
            <a:off x="467544" y="1556792"/>
            <a:ext cx="8208912" cy="3785652"/>
          </a:xfrm>
          <a:prstGeom prst="rect">
            <a:avLst/>
          </a:prstGeom>
        </p:spPr>
        <p:txBody>
          <a:bodyPr wrap="square">
            <a:spAutoFit/>
          </a:bodyPr>
          <a:lstStyle/>
          <a:p>
            <a:pPr marL="342900" indent="-342900">
              <a:buFont typeface="Arial" panose="020B0604020202020204" pitchFamily="34" charset="0"/>
              <a:buChar char="•"/>
            </a:pPr>
            <a:r>
              <a:rPr lang="el-GR" altLang="el-GR" sz="2400" dirty="0" smtClean="0"/>
              <a:t>Εμφάνιση ιζήματος, λόγω συσσωρεύσεως, σε ορισμένο σημείο της συσκευασίας, συστατικών που δεν διαλύθηκαν. Παρατηρείται κυρίως όταν χρησιμοποιείται κακής ποιότητας σκόνης γάλακτος με όχι καλή διαλυτότητα.</a:t>
            </a:r>
          </a:p>
          <a:p>
            <a:pPr marL="342900" indent="-342900">
              <a:buFont typeface="Arial" panose="020B0604020202020204" pitchFamily="34" charset="0"/>
              <a:buChar char="•"/>
            </a:pPr>
            <a:endParaRPr lang="el-GR" altLang="el-GR" sz="2400" dirty="0" smtClean="0"/>
          </a:p>
          <a:p>
            <a:pPr marL="342900" indent="-342900">
              <a:buFont typeface="Arial" panose="020B0604020202020204" pitchFamily="34" charset="0"/>
              <a:buChar char="•"/>
            </a:pPr>
            <a:r>
              <a:rPr lang="el-GR" altLang="el-GR" sz="2400" dirty="0" smtClean="0"/>
              <a:t>Εμφάνιση πλακούντα στον πυθμένα της συσκευασίας ή συρρίκνωση της μάζας του παγωτού που εκδηλώνεται με εμφάνιση κενού χώρου μεταξύ της μάζας του παγωτού και των τοιχωμάτων του κυπέλλου ή δοχείου συσκευασίας.</a:t>
            </a:r>
          </a:p>
          <a:p>
            <a:pPr marL="342900" indent="-342900">
              <a:buFont typeface="Arial" panose="020B0604020202020204" pitchFamily="34" charset="0"/>
              <a:buChar char="•"/>
            </a:pP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Τεχνολογία παγωτού</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40</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defRPr/>
            </a:pPr>
            <a:r>
              <a:rPr lang="el-GR" dirty="0" smtClean="0"/>
              <a:t>Ποιοτικός Έλεγχος (1 από 2)</a:t>
            </a:r>
            <a:endParaRPr lang="el-GR" dirty="0"/>
          </a:p>
        </p:txBody>
      </p:sp>
      <p:sp>
        <p:nvSpPr>
          <p:cNvPr id="2" name="Ορθογώνιο 1" descr="Οργανοληπτικά χαρακτηριστικά.&#10;Το χρώμα του παγωτού εξαρτάται από το είδος των συστατικών και/ή το είδος της χρωστικής που χρησιμοποιείται. Έτσι το παγωτό “γάλακτος” που παρασκευάζεται από γάλα, σάκχαρη και σταθεροποιητή έχει χρώμα λευκό, το παγωτό “κρέμα” επειδή περιέχει και αυγά έχει χρώμα λευκοκίτρινο, ενώ το παγωτό “σοκολάτα” έχει χρώμα καφέ.&#10;Η οσμή του παγωτού, που παρασκευάζεται με βάση το γάλα είναι ευχάριστη και θυμίζει οσμή βρασμένου γάλακτος σε συνδυασμό με τα άλλα συστατικά που χρησιμοποιούνται (παραδείγματος χάριν κακάο) ή το είδος της αρωματικής ύλης που προσθέτεται (παραδείγματος χάριν βανιλλίνη). Η οσμή του παγωτού φρούτων θυμίζει το φρούτο από το οποίο παράγεται.&#10;"/>
          <p:cNvSpPr/>
          <p:nvPr/>
        </p:nvSpPr>
        <p:spPr>
          <a:xfrm>
            <a:off x="467544" y="1052736"/>
            <a:ext cx="8208912" cy="5262979"/>
          </a:xfrm>
          <a:prstGeom prst="rect">
            <a:avLst/>
          </a:prstGeom>
        </p:spPr>
        <p:txBody>
          <a:bodyPr wrap="square">
            <a:spAutoFit/>
          </a:bodyPr>
          <a:lstStyle/>
          <a:p>
            <a:pPr marL="457200" indent="-457200">
              <a:buAutoNum type="arabicPeriod"/>
            </a:pPr>
            <a:r>
              <a:rPr lang="el-GR" altLang="el-GR" sz="2400" dirty="0" smtClean="0"/>
              <a:t>Οργανοληπτικά χαρακτηριστικά.</a:t>
            </a:r>
          </a:p>
          <a:p>
            <a:pPr marL="342900" indent="-342900">
              <a:buFont typeface="Arial" panose="020B0604020202020204" pitchFamily="34" charset="0"/>
              <a:buChar char="•"/>
            </a:pPr>
            <a:r>
              <a:rPr lang="el-GR" altLang="el-GR" sz="2400" dirty="0"/>
              <a:t>Το χρώμα του παγωτού εξαρτάται από το είδος των συστατικών και/ή το είδος της χρωστικής που χρησιμοποιείται. Έτσι το παγωτό </a:t>
            </a:r>
            <a:r>
              <a:rPr lang="en-US" altLang="el-GR" sz="2400" dirty="0"/>
              <a:t>“</a:t>
            </a:r>
            <a:r>
              <a:rPr lang="el-GR" altLang="el-GR" sz="2400" dirty="0"/>
              <a:t>γάλακτος</a:t>
            </a:r>
            <a:r>
              <a:rPr lang="en-US" altLang="el-GR" sz="2400" dirty="0"/>
              <a:t>” </a:t>
            </a:r>
            <a:r>
              <a:rPr lang="el-GR" altLang="el-GR" sz="2400" dirty="0"/>
              <a:t>που παρασκευάζεται από γάλα, </a:t>
            </a:r>
            <a:r>
              <a:rPr lang="el-GR" altLang="el-GR" sz="2400" dirty="0" err="1"/>
              <a:t>σάκχαρη</a:t>
            </a:r>
            <a:r>
              <a:rPr lang="el-GR" altLang="el-GR" sz="2400" dirty="0"/>
              <a:t> και σταθεροποιητή έχει χρώμα λευκό, το παγωτό </a:t>
            </a:r>
            <a:r>
              <a:rPr lang="en-US" altLang="el-GR" sz="2400" dirty="0"/>
              <a:t>“</a:t>
            </a:r>
            <a:r>
              <a:rPr lang="el-GR" altLang="el-GR" sz="2400" dirty="0"/>
              <a:t>κρέμα</a:t>
            </a:r>
            <a:r>
              <a:rPr lang="en-US" altLang="el-GR" sz="2400" dirty="0"/>
              <a:t>” </a:t>
            </a:r>
            <a:r>
              <a:rPr lang="el-GR" altLang="el-GR" sz="2400" dirty="0"/>
              <a:t>επειδή περιέχει και αυγά έχει χρώμα </a:t>
            </a:r>
            <a:r>
              <a:rPr lang="el-GR" altLang="el-GR" sz="2400" dirty="0" err="1"/>
              <a:t>λευκοκίτρινο</a:t>
            </a:r>
            <a:r>
              <a:rPr lang="el-GR" altLang="el-GR" sz="2400" dirty="0"/>
              <a:t>, ενώ το παγωτό </a:t>
            </a:r>
            <a:r>
              <a:rPr lang="en-US" altLang="el-GR" sz="2400" dirty="0"/>
              <a:t>“</a:t>
            </a:r>
            <a:r>
              <a:rPr lang="el-GR" altLang="el-GR" sz="2400" dirty="0"/>
              <a:t>σοκολάτα</a:t>
            </a:r>
            <a:r>
              <a:rPr lang="en-US" altLang="el-GR" sz="2400" dirty="0"/>
              <a:t>”</a:t>
            </a:r>
            <a:r>
              <a:rPr lang="el-GR" altLang="el-GR" sz="2400" dirty="0"/>
              <a:t> έχει χρώμα καφέ.</a:t>
            </a:r>
            <a:endParaRPr lang="en-US" altLang="el-GR" sz="2400" dirty="0"/>
          </a:p>
          <a:p>
            <a:pPr marL="342900" indent="-342900">
              <a:buFont typeface="Arial" panose="020B0604020202020204" pitchFamily="34" charset="0"/>
              <a:buChar char="•"/>
            </a:pPr>
            <a:r>
              <a:rPr lang="el-GR" altLang="el-GR" sz="2400" dirty="0"/>
              <a:t>Η οσμή του παγωτού, που παρασκευάζεται με βάση το γάλα είναι ευχάριστη και θυμίζει οσμή βρασμένου γάλακτος σε συνδυασμό με τα άλλα συστατικά που χρησιμοποιούνται (π.χ. κακάο) ή το είδος της αρωματικής ύλης που προσθέτεται (π.χ. </a:t>
            </a:r>
            <a:r>
              <a:rPr lang="el-GR" altLang="el-GR" sz="2400" dirty="0" err="1"/>
              <a:t>βανιλλίνη</a:t>
            </a:r>
            <a:r>
              <a:rPr lang="el-GR" altLang="el-GR" sz="2400" dirty="0"/>
              <a:t>). Η οσμή του παγωτού φρούτων θυμίζει το φρούτο από το οποίο παράγεται</a:t>
            </a:r>
            <a:r>
              <a:rPr lang="el-GR" altLang="el-GR" sz="2400" dirty="0" smtClean="0"/>
              <a:t>.</a:t>
            </a:r>
            <a:endParaRPr lang="en-US"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Τεχνολογία παγωτού</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41</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a:t>Ποιοτικός Έλεγχος </a:t>
            </a:r>
            <a:r>
              <a:rPr lang="el-GR" dirty="0" smtClean="0"/>
              <a:t>(2 </a:t>
            </a:r>
            <a:r>
              <a:rPr lang="el-GR" dirty="0"/>
              <a:t>από 2)</a:t>
            </a:r>
          </a:p>
        </p:txBody>
      </p:sp>
      <p:sp>
        <p:nvSpPr>
          <p:cNvPr id="3" name="Ορθογώνιο 2" descr="Η γεύση που αφήνει το παγωτό είναι ευχάριστη, γλυκεία και όχι όξινη με εξαίρεση το παγωτό φρούτων.&#10;&#10;2. Χημικός έλεγχος.&#10;Ο χημικός έλεγχος αποσκοπεί στη διαπίστωση της αναλογίας των συστατικών που επιτρέπονται να χρησιμοποιούνται για την παρασκευή των διάφορων τύπων παγωτού (λίπος, ΣΥΑΛ, σταθεροποιητής, χρωστική και λοιπά) καθώς και στην ανίχνευση ουσιών οι οποίες δεν επιτρέπονται να χρησιμοποιούνται. &#10;&#10;3. Μικροβιολογικός έλεγχος&#10;Το παγωτό είναι τρόφιμο που καταναλώνεται από όλες τις ηλικίες και ιδιαίτερα από τα παιδιά, για αυτό πρέπει από μικροβιολογική άποψη να είναι άριστης ποιότητας.&#10;"/>
          <p:cNvSpPr/>
          <p:nvPr/>
        </p:nvSpPr>
        <p:spPr>
          <a:xfrm>
            <a:off x="467544" y="980728"/>
            <a:ext cx="8208912" cy="5262979"/>
          </a:xfrm>
          <a:prstGeom prst="rect">
            <a:avLst/>
          </a:prstGeom>
        </p:spPr>
        <p:txBody>
          <a:bodyPr wrap="square">
            <a:spAutoFit/>
          </a:bodyPr>
          <a:lstStyle/>
          <a:p>
            <a:pPr marL="342900" indent="-342900">
              <a:buFont typeface="Arial" panose="020B0604020202020204" pitchFamily="34" charset="0"/>
              <a:buChar char="•"/>
            </a:pPr>
            <a:r>
              <a:rPr lang="el-GR" altLang="el-GR" sz="2400" dirty="0"/>
              <a:t>Η γεύση που αφήνει το παγωτό είναι ευχάριστη, γλυκεία και όχι όξινη με εξαίρεση το παγωτό φρούτων</a:t>
            </a:r>
            <a:r>
              <a:rPr lang="el-GR" altLang="el-GR" sz="2400" dirty="0" smtClean="0"/>
              <a:t>.</a:t>
            </a:r>
          </a:p>
          <a:p>
            <a:endParaRPr lang="el-GR" altLang="el-GR" sz="2400" dirty="0"/>
          </a:p>
          <a:p>
            <a:r>
              <a:rPr lang="el-GR" altLang="el-GR" sz="2400" dirty="0"/>
              <a:t>2. Χημικός </a:t>
            </a:r>
            <a:r>
              <a:rPr lang="el-GR" altLang="el-GR" sz="2400" dirty="0" smtClean="0"/>
              <a:t>έλεγχος.</a:t>
            </a:r>
          </a:p>
          <a:p>
            <a:pPr marL="342900" indent="-342900">
              <a:buFont typeface="Arial" panose="020B0604020202020204" pitchFamily="34" charset="0"/>
              <a:buChar char="•"/>
            </a:pPr>
            <a:r>
              <a:rPr lang="el-GR" altLang="el-GR" sz="2400" dirty="0"/>
              <a:t>Ο χημικός έλεγχος αποσκοπεί στη διαπίστωση της αναλογίας των συστατικών που επιτρέπονται να χρησιμοποιούνται για την παρασκευή των διάφορων τύπων παγωτού (λίπος, ΣΥΑΛ, σταθεροποιητής, χρωστική κλπ.) καθώς και στην ανίχνευση ουσιών οι οποίες δεν επιτρέπονται να χρησιμοποιούνται. </a:t>
            </a:r>
            <a:endParaRPr lang="en-US" altLang="el-GR" sz="2400" dirty="0"/>
          </a:p>
          <a:p>
            <a:endParaRPr lang="el-GR" altLang="el-GR" sz="2400" dirty="0" smtClean="0"/>
          </a:p>
          <a:p>
            <a:r>
              <a:rPr lang="el-GR" altLang="el-GR" sz="2400" dirty="0"/>
              <a:t>3. Μικροβιολογικός έλεγχος</a:t>
            </a:r>
          </a:p>
          <a:p>
            <a:pPr marL="342900" indent="-342900">
              <a:buFont typeface="Arial" panose="020B0604020202020204" pitchFamily="34" charset="0"/>
              <a:buChar char="•"/>
            </a:pPr>
            <a:r>
              <a:rPr lang="el-GR" altLang="el-GR" sz="2400" dirty="0"/>
              <a:t>Το παγωτό είναι τρόφιμο που καταναλώνεται από όλες τις ηλικίες και ιδιαίτερα από τα παιδιά, για αυτό πρέπει από μικροβιολογική άποψη να είναι άριστης ποιότητας</a:t>
            </a:r>
            <a:r>
              <a:rPr lang="el-GR" altLang="el-GR" sz="2400" dirty="0" smtClean="0"/>
              <a:t>.</a:t>
            </a:r>
            <a:endParaRPr lang="en-US"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Τεχνολογία παγωτού</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42</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1772816"/>
            <a:ext cx="8208912" cy="3744416"/>
          </a:xfrm>
        </p:spPr>
        <p:txBody>
          <a:bodyPr>
            <a:noAutofit/>
          </a:bodyPr>
          <a:lstStyle/>
          <a:p>
            <a:pPr fontAlgn="auto">
              <a:spcAft>
                <a:spcPts val="0"/>
              </a:spcAft>
              <a:defRPr/>
            </a:pPr>
            <a:r>
              <a:rPr lang="el-GR" altLang="el-GR" dirty="0">
                <a:hlinkClick r:id="rId4" action="ppaction://hlinksldjump"/>
              </a:rPr>
              <a:t>Χημική </a:t>
            </a:r>
            <a:r>
              <a:rPr lang="el-GR" altLang="el-GR" dirty="0" smtClean="0">
                <a:hlinkClick r:id="rId4" action="ppaction://hlinksldjump"/>
              </a:rPr>
              <a:t>σύσταση,</a:t>
            </a:r>
            <a:endParaRPr lang="el-GR" altLang="el-GR" dirty="0" smtClean="0"/>
          </a:p>
          <a:p>
            <a:pPr>
              <a:defRPr/>
            </a:pPr>
            <a:r>
              <a:rPr lang="el-GR" altLang="el-GR" dirty="0" smtClean="0">
                <a:hlinkClick r:id="rId5" action="ppaction://hlinksldjump"/>
              </a:rPr>
              <a:t>Συστατικά,</a:t>
            </a:r>
            <a:endParaRPr lang="el-GR" altLang="el-GR" dirty="0" smtClean="0"/>
          </a:p>
          <a:p>
            <a:pPr>
              <a:defRPr/>
            </a:pPr>
            <a:r>
              <a:rPr lang="el-GR" altLang="el-GR" dirty="0">
                <a:hlinkClick r:id="rId6" action="ppaction://hlinksldjump"/>
              </a:rPr>
              <a:t>Παρασκευή του </a:t>
            </a:r>
            <a:r>
              <a:rPr lang="el-GR" altLang="el-GR" dirty="0" smtClean="0">
                <a:hlinkClick r:id="rId6" action="ppaction://hlinksldjump"/>
              </a:rPr>
              <a:t>παγωτού,</a:t>
            </a:r>
            <a:endParaRPr lang="el-GR" altLang="el-GR" dirty="0" smtClean="0"/>
          </a:p>
          <a:p>
            <a:pPr>
              <a:defRPr/>
            </a:pPr>
            <a:r>
              <a:rPr lang="el-GR" dirty="0">
                <a:hlinkClick r:id="rId7" action="ppaction://hlinksldjump"/>
              </a:rPr>
              <a:t>Μικροβιολογία του </a:t>
            </a:r>
            <a:r>
              <a:rPr lang="el-GR" dirty="0" smtClean="0">
                <a:hlinkClick r:id="rId7" action="ppaction://hlinksldjump"/>
              </a:rPr>
              <a:t>παγωτού,</a:t>
            </a:r>
            <a:endParaRPr lang="el-GR" altLang="el-GR" dirty="0" smtClean="0"/>
          </a:p>
          <a:p>
            <a:pPr>
              <a:defRPr/>
            </a:pPr>
            <a:r>
              <a:rPr lang="el-GR" dirty="0">
                <a:hlinkClick r:id="rId8" action="ppaction://hlinksldjump"/>
              </a:rPr>
              <a:t>Αλλοιώσεις και </a:t>
            </a:r>
            <a:r>
              <a:rPr lang="el-GR" dirty="0" smtClean="0">
                <a:hlinkClick r:id="rId8" action="ppaction://hlinksldjump"/>
              </a:rPr>
              <a:t>ελαττώματα,</a:t>
            </a:r>
            <a:endParaRPr lang="el-GR" dirty="0" smtClean="0"/>
          </a:p>
          <a:p>
            <a:pPr>
              <a:defRPr/>
            </a:pPr>
            <a:r>
              <a:rPr lang="el-GR" dirty="0">
                <a:hlinkClick r:id="rId9" action="ppaction://hlinksldjump"/>
              </a:rPr>
              <a:t>Ποιοτικός </a:t>
            </a:r>
            <a:r>
              <a:rPr lang="el-GR" dirty="0" smtClean="0">
                <a:hlinkClick r:id="rId9" action="ppaction://hlinksldjump"/>
              </a:rPr>
              <a:t>Έλεγχος.</a:t>
            </a:r>
            <a:endParaRPr lang="el-GR" altLang="el-GR" dirty="0"/>
          </a:p>
          <a:p>
            <a:pPr fontAlgn="auto">
              <a:spcAft>
                <a:spcPts val="0"/>
              </a:spcAft>
              <a:defRPr/>
            </a:pPr>
            <a:endParaRPr lang="el-GR" dirty="0"/>
          </a:p>
        </p:txBody>
      </p:sp>
      <p:sp>
        <p:nvSpPr>
          <p:cNvPr id="5"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Τεχνολογία παγωτού</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24136"/>
          </a:xfrm>
        </p:spPr>
        <p:txBody>
          <a:bodyPr>
            <a:noAutofit/>
          </a:bodyPr>
          <a:lstStyle/>
          <a:p>
            <a:r>
              <a:rPr lang="el-GR" altLang="el-GR" sz="4000" dirty="0" err="1" smtClean="0"/>
              <a:t>Παγωτο</a:t>
            </a:r>
            <a:endParaRPr lang="el-GR" sz="4000" dirty="0"/>
          </a:p>
        </p:txBody>
      </p:sp>
      <p:sp>
        <p:nvSpPr>
          <p:cNvPr id="23" name="Rectangle 3"/>
          <p:cNvSpPr>
            <a:spLocks noGrp="1" noChangeArrowheads="1"/>
          </p:cNvSpPr>
          <p:nvPr>
            <p:ph idx="1"/>
            <p:custDataLst>
              <p:tags r:id="rId3"/>
            </p:custDataLst>
          </p:nvPr>
        </p:nvSpPr>
        <p:spPr>
          <a:xfrm>
            <a:off x="457200" y="1196752"/>
            <a:ext cx="8229600" cy="4511526"/>
          </a:xfrm>
        </p:spPr>
        <p:txBody>
          <a:bodyPr>
            <a:noAutofit/>
          </a:bodyPr>
          <a:lstStyle/>
          <a:p>
            <a:pPr>
              <a:lnSpc>
                <a:spcPct val="150000"/>
              </a:lnSpc>
            </a:pPr>
            <a:r>
              <a:rPr lang="el-GR" altLang="el-GR" sz="2400" dirty="0"/>
              <a:t>Το παγωτό είναι προϊόν που παρασκευάζεται με κατάψυξη μίγματος γάλακτος (ή χυμού φρούτων), γλυκαντικής ύλης και ορισμένων άλλων υλών (προσθετικών) που προβλέπονται από τη σχετική νομοθεσία, με σύγχρονη ανάδευση και ενσωμάτωση αέρα</a:t>
            </a:r>
            <a:r>
              <a:rPr lang="el-GR" altLang="el-GR" sz="2400" dirty="0" smtClean="0"/>
              <a:t>.</a:t>
            </a:r>
          </a:p>
          <a:p>
            <a:pPr>
              <a:lnSpc>
                <a:spcPct val="150000"/>
              </a:lnSpc>
            </a:pPr>
            <a:r>
              <a:rPr lang="el-GR" altLang="el-GR" sz="2400" dirty="0"/>
              <a:t>Το παγωτό, το οποίο παρασκευάζεται με βάση το γάλα θεωρείται γαλακτοκομικό προϊόν και αποτελεί το μεγαλύτερο μέρος του παγωτού που καταναλώνεται παγκοσμίως</a:t>
            </a:r>
            <a:r>
              <a:rPr lang="el-GR" altLang="el-GR" sz="2400" dirty="0" smtClean="0"/>
              <a:t>.</a:t>
            </a:r>
            <a:endParaRPr lang="el-GR" altLang="el-GR" sz="24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Τεχνολογία παγωτού</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219256" cy="1152128"/>
          </a:xfrm>
        </p:spPr>
        <p:txBody>
          <a:bodyPr>
            <a:noAutofit/>
          </a:bodyPr>
          <a:lstStyle/>
          <a:p>
            <a:r>
              <a:rPr lang="el-GR" altLang="el-GR" sz="4000" dirty="0" smtClean="0"/>
              <a:t>Χημική </a:t>
            </a:r>
            <a:r>
              <a:rPr lang="el-GR" altLang="el-GR" sz="4000" dirty="0"/>
              <a:t>σύσταση</a:t>
            </a:r>
            <a:endParaRPr lang="el-GR" sz="4000" dirty="0"/>
          </a:p>
        </p:txBody>
      </p:sp>
      <p:sp>
        <p:nvSpPr>
          <p:cNvPr id="9" name="Rectangle 3" descr="Η χημική σύσταση των πλέον συνήθων τύπων παγωτού κυμαίνεται:&#10;&#10;Λίπος οκτώ με είκοσι τοις εκατό,&#10;&#10;ΣΥΑΛ οκτώ με δεκαπέντε τοις εκατό,&#10;&#10;Σάκχαρο τρία ως είκοσι τοις εκατό,&#10;&#10;Σταθεροποιητές μηδέν ως μηδέν κόμμα εφτά τοις εκατό,&#10;&#10;Συνολικά στερεά τριαντα έξι ως σαραντα τρία τοις εκατό.&#10;"/>
          <p:cNvSpPr txBox="1">
            <a:spLocks noChangeArrowheads="1"/>
          </p:cNvSpPr>
          <p:nvPr>
            <p:custDataLst>
              <p:tags r:id="rId2"/>
            </p:custDataLst>
          </p:nvPr>
        </p:nvSpPr>
        <p:spPr>
          <a:xfrm>
            <a:off x="467544" y="1052736"/>
            <a:ext cx="8219256" cy="519814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l-GR" altLang="el-GR" sz="2400" dirty="0"/>
              <a:t>Η χημική σύσταση των πλέον συνήθων τύπων παγωτού κυμαίνεται</a:t>
            </a:r>
            <a:r>
              <a:rPr lang="el-GR" altLang="el-GR" sz="2400" dirty="0" smtClean="0"/>
              <a:t>:</a:t>
            </a:r>
          </a:p>
          <a:p>
            <a:pPr algn="l"/>
            <a:endParaRPr lang="el-GR" altLang="el-GR" sz="2400" dirty="0"/>
          </a:p>
          <a:p>
            <a:pPr marL="342900" indent="-342900" algn="l">
              <a:buFont typeface="Wingdings" panose="05000000000000000000" pitchFamily="2" charset="2"/>
              <a:buChar char="§"/>
            </a:pPr>
            <a:r>
              <a:rPr lang="el-GR" altLang="el-GR" sz="2400" dirty="0"/>
              <a:t>Λίπος 8-20</a:t>
            </a:r>
            <a:r>
              <a:rPr lang="el-GR" altLang="el-GR" sz="2400" dirty="0" smtClean="0"/>
              <a:t>%,</a:t>
            </a:r>
            <a:endParaRPr lang="el-GR" altLang="el-GR" sz="2400" dirty="0"/>
          </a:p>
          <a:p>
            <a:pPr marL="342900" indent="-342900" algn="l">
              <a:buFont typeface="Wingdings" panose="05000000000000000000" pitchFamily="2" charset="2"/>
              <a:buChar char="§"/>
            </a:pPr>
            <a:endParaRPr lang="el-GR" altLang="el-GR" sz="2400" dirty="0"/>
          </a:p>
          <a:p>
            <a:pPr marL="342900" indent="-342900" algn="l">
              <a:buFont typeface="Wingdings" panose="05000000000000000000" pitchFamily="2" charset="2"/>
              <a:buChar char="§"/>
            </a:pPr>
            <a:r>
              <a:rPr lang="el-GR" altLang="el-GR" sz="2400" dirty="0"/>
              <a:t>ΣΥΑΛ 8-15</a:t>
            </a:r>
            <a:r>
              <a:rPr lang="el-GR" altLang="el-GR" sz="2400" dirty="0" smtClean="0"/>
              <a:t>%,</a:t>
            </a:r>
            <a:endParaRPr lang="el-GR" altLang="el-GR" sz="2400" dirty="0"/>
          </a:p>
          <a:p>
            <a:pPr marL="342900" indent="-342900" algn="l">
              <a:buFont typeface="Wingdings" panose="05000000000000000000" pitchFamily="2" charset="2"/>
              <a:buChar char="§"/>
            </a:pPr>
            <a:endParaRPr lang="el-GR" altLang="el-GR" sz="2400" dirty="0"/>
          </a:p>
          <a:p>
            <a:pPr marL="342900" indent="-342900" algn="l">
              <a:buFont typeface="Wingdings" panose="05000000000000000000" pitchFamily="2" charset="2"/>
              <a:buChar char="§"/>
            </a:pPr>
            <a:r>
              <a:rPr lang="el-GR" altLang="el-GR" sz="2400" dirty="0"/>
              <a:t>Σάκχαρο 3-20</a:t>
            </a:r>
            <a:r>
              <a:rPr lang="el-GR" altLang="el-GR" sz="2400" dirty="0" smtClean="0"/>
              <a:t>%,</a:t>
            </a:r>
            <a:endParaRPr lang="el-GR" altLang="el-GR" sz="2400" dirty="0"/>
          </a:p>
          <a:p>
            <a:pPr marL="342900" indent="-342900" algn="l">
              <a:buFont typeface="Wingdings" panose="05000000000000000000" pitchFamily="2" charset="2"/>
              <a:buChar char="§"/>
            </a:pPr>
            <a:endParaRPr lang="el-GR" altLang="el-GR" sz="2400" dirty="0"/>
          </a:p>
          <a:p>
            <a:pPr marL="342900" indent="-342900" algn="l">
              <a:buFont typeface="Wingdings" panose="05000000000000000000" pitchFamily="2" charset="2"/>
              <a:buChar char="§"/>
            </a:pPr>
            <a:r>
              <a:rPr lang="el-GR" altLang="el-GR" sz="2400" dirty="0"/>
              <a:t>Σταθεροποιητές 0-0,7</a:t>
            </a:r>
            <a:r>
              <a:rPr lang="el-GR" altLang="el-GR" sz="2400" dirty="0" smtClean="0"/>
              <a:t>%,</a:t>
            </a:r>
            <a:endParaRPr lang="el-GR" altLang="el-GR" sz="2400" dirty="0"/>
          </a:p>
          <a:p>
            <a:pPr marL="342900" indent="-342900" algn="l">
              <a:buFont typeface="Wingdings" panose="05000000000000000000" pitchFamily="2" charset="2"/>
              <a:buChar char="§"/>
            </a:pPr>
            <a:endParaRPr lang="el-GR" altLang="el-GR" sz="2400" dirty="0"/>
          </a:p>
          <a:p>
            <a:pPr marL="342900" indent="-342900" algn="l">
              <a:buFont typeface="Wingdings" panose="05000000000000000000" pitchFamily="2" charset="2"/>
              <a:buChar char="§"/>
            </a:pPr>
            <a:r>
              <a:rPr lang="el-GR" altLang="el-GR" sz="2400" dirty="0"/>
              <a:t>Συνολικά στερεά 36-43</a:t>
            </a:r>
            <a:r>
              <a:rPr lang="el-GR" altLang="el-GR" sz="2400" dirty="0" smtClean="0"/>
              <a:t>%.</a:t>
            </a:r>
            <a:endParaRPr lang="el-GR" altLang="el-GR" sz="2400" dirty="0"/>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Τεχνολογία παγωτού</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44624"/>
            <a:ext cx="8219256" cy="12241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smtClean="0"/>
              <a:t>Συστατικά (1 από 4)</a:t>
            </a:r>
            <a:endParaRPr lang="el-GR" sz="4000" dirty="0"/>
          </a:p>
        </p:txBody>
      </p:sp>
      <p:sp>
        <p:nvSpPr>
          <p:cNvPr id="7" name="2 - Θέση περιεχομένου"/>
          <p:cNvSpPr>
            <a:spLocks noGrp="1"/>
          </p:cNvSpPr>
          <p:nvPr>
            <p:ph idx="1"/>
          </p:nvPr>
        </p:nvSpPr>
        <p:spPr>
          <a:xfrm>
            <a:off x="467544" y="1052735"/>
            <a:ext cx="8219256" cy="5303615"/>
          </a:xfrm>
        </p:spPr>
        <p:txBody>
          <a:bodyPr>
            <a:noAutofit/>
          </a:bodyPr>
          <a:lstStyle/>
          <a:p>
            <a:pPr marL="0" indent="0">
              <a:buNone/>
            </a:pPr>
            <a:r>
              <a:rPr lang="el-GR" altLang="el-GR" sz="2400" dirty="0"/>
              <a:t>Τα συστατικά (πρώτες ύλες), που χρησιμοποιούνται για την παρασκευή του παγωτού διακρίνονται σε</a:t>
            </a:r>
            <a:r>
              <a:rPr lang="el-GR" altLang="el-GR" sz="2400" dirty="0" smtClean="0"/>
              <a:t>:</a:t>
            </a:r>
            <a:endParaRPr lang="el-GR" altLang="el-GR" sz="2400" dirty="0"/>
          </a:p>
          <a:p>
            <a:pPr>
              <a:buFontTx/>
              <a:buChar char="•"/>
            </a:pPr>
            <a:r>
              <a:rPr lang="el-GR" altLang="el-GR" sz="2400" dirty="0"/>
              <a:t>Βασικά, τα οποία υπεισέρχονται σε όλους σχεδόν τους τύπους παγωτού</a:t>
            </a:r>
            <a:r>
              <a:rPr lang="el-GR" altLang="el-GR" sz="2400" dirty="0" smtClean="0"/>
              <a:t>.</a:t>
            </a:r>
            <a:endParaRPr lang="el-GR" altLang="el-GR" sz="2400" dirty="0"/>
          </a:p>
          <a:p>
            <a:pPr>
              <a:buFontTx/>
              <a:buChar char="•"/>
            </a:pPr>
            <a:r>
              <a:rPr lang="el-GR" altLang="el-GR" sz="2400" dirty="0"/>
              <a:t>Πρόσθετα, τα οποία χρησιμοποιούνται επιπλέον των βασικών, για την παρασκευή ορισμένων μόνων τύπων </a:t>
            </a:r>
            <a:r>
              <a:rPr lang="el-GR" altLang="el-GR" sz="2400" dirty="0" smtClean="0"/>
              <a:t>.</a:t>
            </a:r>
          </a:p>
          <a:p>
            <a:pPr>
              <a:buFontTx/>
              <a:buChar char="•"/>
            </a:pPr>
            <a:endParaRPr lang="el-GR" altLang="el-GR" sz="2400" dirty="0"/>
          </a:p>
          <a:p>
            <a:pPr marL="0" indent="0">
              <a:buNone/>
            </a:pPr>
            <a:r>
              <a:rPr lang="el-GR" altLang="el-GR" sz="2400" dirty="0" smtClean="0"/>
              <a:t>Βασικά συστατικά.</a:t>
            </a:r>
          </a:p>
          <a:p>
            <a:pPr>
              <a:buFont typeface="Wingdings" panose="05000000000000000000" pitchFamily="2" charset="2"/>
              <a:buChar char="§"/>
            </a:pPr>
            <a:r>
              <a:rPr lang="el-GR" altLang="el-GR" sz="2400" dirty="0" smtClean="0"/>
              <a:t>Γάλα</a:t>
            </a:r>
            <a:r>
              <a:rPr lang="el-GR" altLang="el-GR" sz="2400" dirty="0"/>
              <a:t>: Χρησιμοποιείται πλήρες παστεριωμένο, αποστειρωμένο ή αραιωμένο συμπυκνωμένο γάλα. Επίσης μπορεί να χρησιμοποιηθεί, για ορισμένους τύπους παγωτού και αποβουτυρωμένο γάλα ή </a:t>
            </a:r>
            <a:r>
              <a:rPr lang="el-GR" altLang="el-GR" sz="2400" dirty="0" err="1"/>
              <a:t>γαλακτόσκονη</a:t>
            </a:r>
            <a:r>
              <a:rPr lang="el-GR" altLang="el-GR" sz="2400" dirty="0" smtClean="0"/>
              <a:t>.</a:t>
            </a:r>
            <a:endParaRPr lang="el-GR" altLang="el-GR" sz="2400" dirty="0"/>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Τεχνολογία παγωτού</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4054596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5" y="8285"/>
            <a:ext cx="8219256" cy="1044451"/>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Συστατικά </a:t>
            </a:r>
            <a:r>
              <a:rPr lang="el-GR" altLang="el-GR" sz="4000" dirty="0" smtClean="0"/>
              <a:t>(2 </a:t>
            </a:r>
            <a:r>
              <a:rPr lang="el-GR" altLang="el-GR" sz="4000" dirty="0"/>
              <a:t>από </a:t>
            </a:r>
            <a:r>
              <a:rPr lang="el-GR" altLang="el-GR" sz="4000" dirty="0" smtClean="0"/>
              <a:t>4)</a:t>
            </a:r>
            <a:endParaRPr lang="el-GR" sz="4000" dirty="0"/>
          </a:p>
        </p:txBody>
      </p:sp>
      <p:sp>
        <p:nvSpPr>
          <p:cNvPr id="2" name="Ορθογώνιο 1"/>
          <p:cNvSpPr/>
          <p:nvPr/>
        </p:nvSpPr>
        <p:spPr>
          <a:xfrm>
            <a:off x="467544" y="982177"/>
            <a:ext cx="8219256" cy="5262979"/>
          </a:xfrm>
          <a:prstGeom prst="rect">
            <a:avLst/>
          </a:prstGeom>
        </p:spPr>
        <p:txBody>
          <a:bodyPr wrap="square">
            <a:spAutoFit/>
          </a:bodyPr>
          <a:lstStyle/>
          <a:p>
            <a:pPr marL="342900" indent="-342900">
              <a:buFont typeface="Wingdings" panose="05000000000000000000" pitchFamily="2" charset="2"/>
              <a:buChar char="§"/>
            </a:pPr>
            <a:r>
              <a:rPr lang="el-GR" altLang="el-GR" sz="2400" dirty="0" smtClean="0"/>
              <a:t>Κρέμα </a:t>
            </a:r>
            <a:r>
              <a:rPr lang="el-GR" altLang="el-GR" sz="2400" dirty="0"/>
              <a:t>γάλακτος ή βούτυρο: Χρησιμοποιείται παστεριωμένη κρέμα γάλακτος ή βούτυρο. Σε ορισμένες χώρες επιτρέπεται η χρήση και άλλων λιπαρών ουσιών. Στην Ελλάδα, γίνεται ανεκτή η παρουσία λιπαρών, που προέρχονται από το κακάο, των καφέ και το αυγό, μόνο στους τύπους παγωτού, στους οποίους επιτρέπεται η προσθήκη τέτοιων συστατικών</a:t>
            </a:r>
            <a:r>
              <a:rPr lang="el-GR" altLang="el-GR" sz="2400" dirty="0" smtClean="0"/>
              <a:t>.</a:t>
            </a:r>
          </a:p>
          <a:p>
            <a:pPr marL="342900" indent="-342900">
              <a:buFont typeface="Wingdings" panose="05000000000000000000" pitchFamily="2" charset="2"/>
              <a:buChar char="§"/>
            </a:pPr>
            <a:r>
              <a:rPr lang="el-GR" altLang="el-GR" sz="2400" dirty="0" smtClean="0"/>
              <a:t>Γλυκαντική </a:t>
            </a:r>
            <a:r>
              <a:rPr lang="el-GR" altLang="el-GR" sz="2400" dirty="0"/>
              <a:t>ύλη: Χρησιμοποιείται φυσική γλυκαντική ύλη και κυρίως </a:t>
            </a:r>
            <a:r>
              <a:rPr lang="el-GR" altLang="el-GR" sz="2400" dirty="0" err="1"/>
              <a:t>σάκχαρη</a:t>
            </a:r>
            <a:r>
              <a:rPr lang="el-GR" altLang="el-GR" sz="2400" dirty="0"/>
              <a:t>. Μπορεί να χρησιμοποιηθεί και σιρόπι γλυκόζης ή φρουκτόζη.</a:t>
            </a:r>
          </a:p>
          <a:p>
            <a:pPr marL="342900" indent="-342900">
              <a:buFont typeface="Wingdings" panose="05000000000000000000" pitchFamily="2" charset="2"/>
              <a:buChar char="§"/>
            </a:pPr>
            <a:r>
              <a:rPr lang="el-GR" altLang="el-GR" sz="2400" dirty="0" smtClean="0"/>
              <a:t>Σταθεροποιητής</a:t>
            </a:r>
            <a:r>
              <a:rPr lang="el-GR" altLang="el-GR" sz="2400" dirty="0"/>
              <a:t>: είναι απαραίτητο συστατικό για τους περισσότερους τύπους παγωτού. Η προσθήκη του αποσκοπεί στην προσρόφηση νερού που ελευθερώνεται κατά την κατάψυξη του μίγματος και στη σταθεροποίηση της δομής του παγωτού. </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Τεχνολογία παγωτού</a:t>
            </a:r>
            <a:endParaRPr lang="en-US" sz="1400" dirty="0"/>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1/29/2015 9:43:22 A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2,9,4,14,"/>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9,7,6,12,"/>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7,2,5,9,"/>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9,2,6,12,"/>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9,3,5,11,"/>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11,2,9,13,"/>
</p:tagLst>
</file>

<file path=ppt/tags/tag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13,4,7,15,5,"/>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5,13,4,14,"/>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6,3,17,5,"/>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5.xml><?xml version="1.0" encoding="utf-8"?>
<p:tagLst xmlns:a="http://schemas.openxmlformats.org/drawingml/2006/main" xmlns:r="http://schemas.openxmlformats.org/officeDocument/2006/relationships" xmlns:p="http://schemas.openxmlformats.org/presentationml/2006/main">
  <p:tag name="ZHAW.ACCESSIBILITYADDIN.READINGORDER" val="9,2,7,5,11,"/>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7.xml><?xml version="1.0" encoding="utf-8"?>
<p:tagLst xmlns:a="http://schemas.openxmlformats.org/drawingml/2006/main" xmlns:r="http://schemas.openxmlformats.org/officeDocument/2006/relationships" xmlns:p="http://schemas.openxmlformats.org/presentationml/2006/main">
  <p:tag name="ZHAW.ACCESSIBILITYADDIN.READINGORDER" val="9,6,5,4,"/>
</p:tagLst>
</file>

<file path=ppt/tags/tag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9.xml><?xml version="1.0" encoding="utf-8"?>
<p:tagLst xmlns:a="http://schemas.openxmlformats.org/drawingml/2006/main" xmlns:r="http://schemas.openxmlformats.org/officeDocument/2006/relationships" xmlns:p="http://schemas.openxmlformats.org/presentationml/2006/main">
  <p:tag name="ZHAW.ACCESSIBILITYADDIN.READINGORDER" val="12,16,8,15,4,"/>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1.xml><?xml version="1.0" encoding="utf-8"?>
<p:tagLst xmlns:a="http://schemas.openxmlformats.org/drawingml/2006/main" xmlns:r="http://schemas.openxmlformats.org/officeDocument/2006/relationships" xmlns:p="http://schemas.openxmlformats.org/presentationml/2006/main">
  <p:tag name="ZHAW.ACCESSIBILITYADDIN.READINGORDER" val="3,2,10,9,"/>
</p:tagLst>
</file>

<file path=ppt/tags/tag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3.xml><?xml version="1.0" encoding="utf-8"?>
<p:tagLst xmlns:a="http://schemas.openxmlformats.org/drawingml/2006/main" xmlns:r="http://schemas.openxmlformats.org/officeDocument/2006/relationships" xmlns:p="http://schemas.openxmlformats.org/presentationml/2006/main">
  <p:tag name="ZHAW.ACCESSIBILITYADDIN.READINGORDER" val="9,7,11,4,"/>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5.xml><?xml version="1.0" encoding="utf-8"?>
<p:tagLst xmlns:a="http://schemas.openxmlformats.org/drawingml/2006/main" xmlns:r="http://schemas.openxmlformats.org/officeDocument/2006/relationships" xmlns:p="http://schemas.openxmlformats.org/presentationml/2006/main">
  <p:tag name="ZHAW.ACCESSIBILITYADDIN.READINGORDER" val="7,2,10,11,9,4,"/>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7.xml><?xml version="1.0" encoding="utf-8"?>
<p:tagLst xmlns:a="http://schemas.openxmlformats.org/drawingml/2006/main" xmlns:r="http://schemas.openxmlformats.org/officeDocument/2006/relationships" xmlns:p="http://schemas.openxmlformats.org/presentationml/2006/main">
  <p:tag name="ZHAW.ACCESSIBILITYADDIN.READINGORDER" val="7,2,10,12,11,13,9,4,"/>
</p:tagLst>
</file>

<file path=ppt/tags/tag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9.xml><?xml version="1.0" encoding="utf-8"?>
<p:tagLst xmlns:a="http://schemas.openxmlformats.org/drawingml/2006/main" xmlns:r="http://schemas.openxmlformats.org/officeDocument/2006/relationships" xmlns:p="http://schemas.openxmlformats.org/presentationml/2006/main">
  <p:tag name="ZHAW.ACCESSIBILITYADDIN.READINGORDER" val="7,6,10,9,4,"/>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1.xml><?xml version="1.0" encoding="utf-8"?>
<p:tagLst xmlns:a="http://schemas.openxmlformats.org/drawingml/2006/main" xmlns:r="http://schemas.openxmlformats.org/officeDocument/2006/relationships" xmlns:p="http://schemas.openxmlformats.org/presentationml/2006/main">
  <p:tag name="ZHAW.ACCESSIBILITYADDIN.READINGORDER" val="7,2,10,11,12,13,9,4,"/>
</p:tagLst>
</file>

<file path=ppt/tags/tag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3.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5.xml><?xml version="1.0" encoding="utf-8"?>
<p:tagLst xmlns:a="http://schemas.openxmlformats.org/drawingml/2006/main" xmlns:r="http://schemas.openxmlformats.org/officeDocument/2006/relationships" xmlns:p="http://schemas.openxmlformats.org/presentationml/2006/main">
  <p:tag name="ZHAW.ACCESSIBILITYADDIN.READINGORDER" val="7,3,9,4,"/>
</p:tagLst>
</file>

<file path=ppt/tags/tag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7.xml><?xml version="1.0" encoding="utf-8"?>
<p:tagLst xmlns:a="http://schemas.openxmlformats.org/drawingml/2006/main" xmlns:r="http://schemas.openxmlformats.org/officeDocument/2006/relationships" xmlns:p="http://schemas.openxmlformats.org/presentationml/2006/main">
  <p:tag name="ZHAW.ACCESSIBILITYADDIN.READINGORDER" val="7,8,9,4,"/>
</p:tagLst>
</file>

<file path=ppt/tags/tag4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9.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1.xml><?xml version="1.0" encoding="utf-8"?>
<p:tagLst xmlns:a="http://schemas.openxmlformats.org/drawingml/2006/main" xmlns:r="http://schemas.openxmlformats.org/officeDocument/2006/relationships" xmlns:p="http://schemas.openxmlformats.org/presentationml/2006/main">
  <p:tag name="ZHAW.ACCESSIBILITYADDIN.READINGORDER" val="7,10,9,4,"/>
</p:tagLst>
</file>

<file path=ppt/tags/tag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3.xml><?xml version="1.0" encoding="utf-8"?>
<p:tagLst xmlns:a="http://schemas.openxmlformats.org/drawingml/2006/main" xmlns:r="http://schemas.openxmlformats.org/officeDocument/2006/relationships" xmlns:p="http://schemas.openxmlformats.org/presentationml/2006/main">
  <p:tag name="ZHAW.ACCESSIBILITYADDIN.READINGORDER" val="7,8,3,9,4,"/>
</p:tagLst>
</file>

<file path=ppt/tags/tag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5.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7.xml><?xml version="1.0" encoding="utf-8"?>
<p:tagLst xmlns:a="http://schemas.openxmlformats.org/drawingml/2006/main" xmlns:r="http://schemas.openxmlformats.org/officeDocument/2006/relationships" xmlns:p="http://schemas.openxmlformats.org/presentationml/2006/main">
  <p:tag name="ZHAW.ACCESSIBILITYADDIN.READINGORDER" val="7,8,9,4,"/>
</p:tagLst>
</file>

<file path=ppt/tags/tag5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9.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1.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3.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5.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7.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6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9.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1.xml><?xml version="1.0" encoding="utf-8"?>
<p:tagLst xmlns:a="http://schemas.openxmlformats.org/drawingml/2006/main" xmlns:r="http://schemas.openxmlformats.org/officeDocument/2006/relationships" xmlns:p="http://schemas.openxmlformats.org/presentationml/2006/main">
  <p:tag name="ZHAW.ACCESSIBILITYADDIN.READINGORDER" val="7,3,8,2,9,4,"/>
</p:tagLst>
</file>

<file path=ppt/tags/tag7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3.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7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5.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7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7.xml><?xml version="1.0" encoding="utf-8"?>
<p:tagLst xmlns:a="http://schemas.openxmlformats.org/drawingml/2006/main" xmlns:r="http://schemas.openxmlformats.org/officeDocument/2006/relationships" xmlns:p="http://schemas.openxmlformats.org/presentationml/2006/main">
  <p:tag name="ZHAW.ACCESSIBILITYADDIN.READINGORDER" val="7,3,9,4,"/>
</p:tagLst>
</file>

<file path=ppt/tags/tag7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9.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B035D2E3-E6C7-47B4-A470-1BE58CB265D6}">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4796</TotalTime>
  <Words>2887</Words>
  <Application>Microsoft Office PowerPoint</Application>
  <PresentationFormat>Προβολή στην οθόνη (4:3)</PresentationFormat>
  <Paragraphs>356</Paragraphs>
  <Slides>43</Slides>
  <Notes>42</Notes>
  <HiddenSlides>0</HiddenSlides>
  <MMClips>0</MMClips>
  <ScaleCrop>false</ScaleCrop>
  <HeadingPairs>
    <vt:vector size="4" baseType="variant">
      <vt:variant>
        <vt:lpstr>Θέμα</vt:lpstr>
      </vt:variant>
      <vt:variant>
        <vt:i4>1</vt:i4>
      </vt:variant>
      <vt:variant>
        <vt:lpstr>Τίτλοι διαφανειών</vt:lpstr>
      </vt:variant>
      <vt:variant>
        <vt:i4>43</vt:i4>
      </vt:variant>
    </vt:vector>
  </HeadingPairs>
  <TitlesOfParts>
    <vt:vector size="44" baseType="lpstr">
      <vt:lpstr>Θέμα του Office</vt:lpstr>
      <vt:lpstr>Τεχνολογία &amp; Ποιοτικός Έλεγχος Γάλακτος και Γαλακτοκομικών Προϊόντων</vt:lpstr>
      <vt:lpstr>Άδειες Χρήσης</vt:lpstr>
      <vt:lpstr>Χρηματοδότηση</vt:lpstr>
      <vt:lpstr>Σκοποί  ενότητας</vt:lpstr>
      <vt:lpstr>Περιεχόμενα ενότητας</vt:lpstr>
      <vt:lpstr>Παγωτο</vt:lpstr>
      <vt:lpstr>Χημική σύσταση</vt:lpstr>
      <vt:lpstr>Συστατικά (1 από 4)</vt:lpstr>
      <vt:lpstr>Συστατικά (2 από 4)</vt:lpstr>
      <vt:lpstr>Συστατικά (3 από 4)</vt:lpstr>
      <vt:lpstr>Συστατικά (4 από 4)</vt:lpstr>
      <vt:lpstr>Παρασκευή του παγωτού</vt:lpstr>
      <vt:lpstr>Προετοιμασία του μίγματος</vt:lpstr>
      <vt:lpstr>Παστερίωση του μίγματος (1 από 2)</vt:lpstr>
      <vt:lpstr>Παστερίωση του μίγματος (2 από 2)</vt:lpstr>
      <vt:lpstr>Ομογενοποίηση</vt:lpstr>
      <vt:lpstr>Ψύξη – Ωρίμαση (1 από 2)</vt:lpstr>
      <vt:lpstr>Ψύξη – Ωρίμαση (2 από 2)</vt:lpstr>
      <vt:lpstr>Κατάψυξη – Διόγκωση (1 από 3)</vt:lpstr>
      <vt:lpstr>Κατάψυξη – Διόγκωση (2 από 3)</vt:lpstr>
      <vt:lpstr>Κατάψυξη – Διόγκωση (3 από 3)</vt:lpstr>
      <vt:lpstr>Συσκευασία – Σκλήρυνση (1 από 9)</vt:lpstr>
      <vt:lpstr>Συσκευασία – Σκλήρυνση (2 από 9)</vt:lpstr>
      <vt:lpstr>Συσκευασία – Σκλήρυνση (3 από 9)</vt:lpstr>
      <vt:lpstr>Συσκευασία – Σκλήρυνση (4 από 9)</vt:lpstr>
      <vt:lpstr>Συσκευασία – Σκλήρυνση (5 από 9)</vt:lpstr>
      <vt:lpstr>Συσκευασία – Σκλήρυνση (6 από 9)</vt:lpstr>
      <vt:lpstr>Συσκευασία – Σκλήρυνση (7 από 9)</vt:lpstr>
      <vt:lpstr>Συσκευασία – Σκλήρυνση (8 από 9)</vt:lpstr>
      <vt:lpstr>Συσκευασία – Σκλήρυνση (9 από 9)</vt:lpstr>
      <vt:lpstr>Μικροβιολογία του παγωτού (1 από 5)</vt:lpstr>
      <vt:lpstr>Μικροβιολογία του παγωτού (2 από 5)</vt:lpstr>
      <vt:lpstr>Μικροβιολογία του παγωτού (3 από 5)</vt:lpstr>
      <vt:lpstr>Μικροβιολογία του παγωτού (4 από 5)</vt:lpstr>
      <vt:lpstr>Μικροβιολογία του παγωτού (5 από 5)</vt:lpstr>
      <vt:lpstr>Αλλοιώσεις και ελαττώματα (1 από 5)</vt:lpstr>
      <vt:lpstr>Αλλοιώσεις και ελαττώματα (2 από 5)</vt:lpstr>
      <vt:lpstr>Αλλοιώσεις και ελαττώματα (3 από 5)</vt:lpstr>
      <vt:lpstr>Αλλοιώσεις και ελαττώματα (4 από 5)</vt:lpstr>
      <vt:lpstr>Αλλοιώσεις και ελαττώματα (5 από 5)</vt:lpstr>
      <vt:lpstr>Ποιοτικός Έλεγχος (1 από 2)</vt:lpstr>
      <vt:lpstr>Ποιοτικός Έλεγχος (2 από 2)</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Τεχνολογία &amp; Ποιοτικός Έλεγχος Γάλακτος και Γαλακτοκομικών Προϊόντων</dc:title>
  <dc:subject>Τεχνολογία παγωτού.</dc:subject>
  <dc:creator>Ελένη Μαλισσιόβα</dc:creator>
  <cp:keywords>Τεχνολογία παγωτού</cp:keywords>
  <cp:lastModifiedBy>Windows User</cp:lastModifiedBy>
  <cp:revision>434</cp:revision>
  <dcterms:created xsi:type="dcterms:W3CDTF">2012-09-06T09:03:05Z</dcterms:created>
  <dcterms:modified xsi:type="dcterms:W3CDTF">2015-11-29T07:43:39Z</dcterms:modified>
</cp:coreProperties>
</file>