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35"/>
  </p:notesMasterIdLst>
  <p:sldIdLst>
    <p:sldId id="256" r:id="rId3"/>
    <p:sldId id="417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445" r:id="rId31"/>
    <p:sldId id="446" r:id="rId32"/>
    <p:sldId id="447" r:id="rId33"/>
    <p:sldId id="416" r:id="rId34"/>
  </p:sldIdLst>
  <p:sldSz cx="9144000" cy="6858000" type="screen4x3"/>
  <p:notesSz cx="6858000" cy="9144000"/>
  <p:custDataLst>
    <p:tags r:id="rId3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5196" autoAdjust="0"/>
  </p:normalViewPr>
  <p:slideViewPr>
    <p:cSldViewPr>
      <p:cViewPr>
        <p:scale>
          <a:sx n="70" d="100"/>
          <a:sy n="70" d="100"/>
        </p:scale>
        <p:origin x="-2970" y="-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10/11/2014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58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01.png"/><Relationship Id="rId7" Type="http://schemas.openxmlformats.org/officeDocument/2006/relationships/image" Target="../media/image103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11" Type="http://schemas.openxmlformats.org/officeDocument/2006/relationships/image" Target="../media/image106.png"/><Relationship Id="rId5" Type="http://schemas.openxmlformats.org/officeDocument/2006/relationships/image" Target="../media/image93.png"/><Relationship Id="rId10" Type="http://schemas.openxmlformats.org/officeDocument/2006/relationships/image" Target="../media/image105.png"/><Relationship Id="rId4" Type="http://schemas.openxmlformats.org/officeDocument/2006/relationships/image" Target="../media/image102.png"/><Relationship Id="rId9" Type="http://schemas.openxmlformats.org/officeDocument/2006/relationships/image" Target="../media/image10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50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6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Λογότυπο του Πανεπιστημίου Θεσσαλίας και του προγράμματος &quot;Ανοικτά Ακαδημαϊκά Μαθήματα&quot;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grpSp>
          <p:nvGrpSpPr>
            <p:cNvPr id="11" name="Group 10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  <p:pic>
            <p:nvPicPr>
              <p:cNvPr id="1032" name="Picture 8" descr="Λογότυπο Πανεπιστημίου Θεσσαλίας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7" descr="Λογότυποι του πρόγραμματος &quot;Ανοικτά Ακαδημαϊκά Μαθήματα&quot;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6024" y="1916832"/>
            <a:ext cx="7772400" cy="1470025"/>
          </a:xfrm>
        </p:spPr>
        <p:txBody>
          <a:bodyPr/>
          <a:lstStyle/>
          <a:p>
            <a:r>
              <a:rPr lang="el-GR" dirty="0" smtClean="0"/>
              <a:t>Δυναμική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776864" cy="201622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2:</a:t>
            </a:r>
            <a:r>
              <a:rPr lang="en-US" sz="2800" dirty="0" smtClean="0"/>
              <a:t> </a:t>
            </a:r>
            <a:r>
              <a:rPr lang="el-GR" sz="2800" dirty="0" smtClean="0"/>
              <a:t>Κινητική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400" dirty="0" smtClean="0"/>
              <a:t>Κώστας Παπαδημητρίου</a:t>
            </a:r>
          </a:p>
          <a:p>
            <a:r>
              <a:rPr lang="el-GR" sz="2400" dirty="0" smtClean="0"/>
              <a:t>Τμήμα Μηχανολόγων Μηχανικών</a:t>
            </a:r>
          </a:p>
        </p:txBody>
      </p:sp>
      <p:pic>
        <p:nvPicPr>
          <p:cNvPr id="1026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58" y="5827611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370186"/>
            <a:ext cx="8229600" cy="76267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l-GR" sz="2800" u="sng" dirty="0" smtClean="0"/>
              <a:t>Για Υλικό </a:t>
            </a:r>
            <a:r>
              <a:rPr lang="el-GR" sz="2800" u="sng" dirty="0"/>
              <a:t>Σ</a:t>
            </a:r>
            <a:r>
              <a:rPr lang="el-GR" sz="2800" u="sng" dirty="0" smtClean="0"/>
              <a:t>ημείο</a:t>
            </a: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Αρχές Έργου - Ενέργειας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  <p:sp>
        <p:nvSpPr>
          <p:cNvPr id="12" name="Θέση κειμένου 7"/>
          <p:cNvSpPr txBox="1">
            <a:spLocks/>
          </p:cNvSpPr>
          <p:nvPr/>
        </p:nvSpPr>
        <p:spPr>
          <a:xfrm>
            <a:off x="971600" y="2060848"/>
            <a:ext cx="8208912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dirty="0" smtClean="0"/>
              <a:t>Γνωρίζω ότι</a:t>
            </a:r>
            <a:r>
              <a:rPr lang="en-US" sz="2400" dirty="0" smtClean="0"/>
              <a:t>:</a:t>
            </a:r>
            <a:endParaRPr lang="el-GR" sz="2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23928" y="2492896"/>
                <a:ext cx="1728192" cy="78981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𝛁</m:t>
                          </m:r>
                        </m:e>
                      </m:bar>
                      <m:r>
                        <a:rPr lang="en-US" sz="2400" b="1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×</m:t>
                      </m:r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𝛁</m:t>
                          </m:r>
                        </m:e>
                      </m:ba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𝑽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ba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492896"/>
                <a:ext cx="1728192" cy="789816"/>
              </a:xfrm>
              <a:prstGeom prst="rect">
                <a:avLst/>
              </a:prstGeom>
              <a:blipFill rotWithShape="1">
                <a:blip r:embed="rId3"/>
                <a:stretch>
                  <a:fillRect l="-702" r="-315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Θέση κειμένου 7"/>
              <p:cNvSpPr txBox="1">
                <a:spLocks/>
              </p:cNvSpPr>
              <p:nvPr/>
            </p:nvSpPr>
            <p:spPr>
              <a:xfrm>
                <a:off x="971600" y="3501008"/>
                <a:ext cx="8208912" cy="57606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l-GR" sz="2400" dirty="0" smtClean="0"/>
                  <a:t>Άρα αν η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l-GR" sz="2400" dirty="0" smtClean="0"/>
                  <a:t> είναι συντηρητική θα ισχύει</a:t>
                </a:r>
                <a:r>
                  <a:rPr lang="en-US" sz="2400" dirty="0" smtClean="0"/>
                  <a:t>:</a:t>
                </a:r>
                <a:endParaRPr lang="el-GR" sz="2400" b="1" i="1" dirty="0"/>
              </a:p>
            </p:txBody>
          </p:sp>
        </mc:Choice>
        <mc:Fallback xmlns="">
          <p:sp>
            <p:nvSpPr>
              <p:cNvPr id="9" name="Θέση κειμένου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501008"/>
                <a:ext cx="8208912" cy="576064"/>
              </a:xfrm>
              <a:prstGeom prst="rect">
                <a:avLst/>
              </a:prstGeom>
              <a:blipFill rotWithShape="1">
                <a:blip r:embed="rId4"/>
                <a:stretch>
                  <a:fillRect l="-1114" t="-8421" b="-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23928" y="4007336"/>
                <a:ext cx="1728192" cy="78981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𝛁</m:t>
                          </m:r>
                        </m:e>
                      </m:bar>
                      <m:r>
                        <a:rPr lang="en-US" sz="2400" b="1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×</m:t>
                      </m:r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</m:ba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ba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007336"/>
                <a:ext cx="1728192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Θέση κειμένου 7"/>
          <p:cNvSpPr txBox="1">
            <a:spLocks/>
          </p:cNvSpPr>
          <p:nvPr/>
        </p:nvSpPr>
        <p:spPr>
          <a:xfrm>
            <a:off x="971600" y="4797152"/>
            <a:ext cx="8208912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dirty="0" smtClean="0"/>
              <a:t>Ισχύει όμως επίσης ότι αν</a:t>
            </a:r>
            <a:r>
              <a:rPr lang="en-US" sz="2400" dirty="0" smtClean="0"/>
              <a:t>:</a:t>
            </a:r>
            <a:endParaRPr lang="el-GR" sz="2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23928" y="5301208"/>
                <a:ext cx="1728192" cy="78981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𝛁</m:t>
                          </m:r>
                        </m:e>
                      </m:bar>
                      <m:r>
                        <a:rPr lang="en-US" sz="2400" b="1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×</m:t>
                      </m:r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</m:ba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ba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301208"/>
                <a:ext cx="1728192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52120" y="5301208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5301208"/>
                <a:ext cx="936104" cy="789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444208" y="5511450"/>
                <a:ext cx="26997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b="1" dirty="0" smtClean="0"/>
                  <a:t>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𝑭</m:t>
                    </m:r>
                  </m:oMath>
                </a14:m>
                <a:r>
                  <a:rPr lang="el-GR" b="1" dirty="0"/>
                  <a:t> είναι </a:t>
                </a:r>
                <a:r>
                  <a:rPr lang="el-GR" b="1" dirty="0" smtClean="0"/>
                  <a:t>συντηρητική </a:t>
                </a:r>
                <a:endParaRPr lang="el-GR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5511450"/>
                <a:ext cx="2699792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806" t="-8197" b="-245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Θέση κειμένου 7"/>
          <p:cNvSpPr txBox="1">
            <a:spLocks/>
          </p:cNvSpPr>
          <p:nvPr/>
        </p:nvSpPr>
        <p:spPr>
          <a:xfrm>
            <a:off x="971600" y="6021288"/>
            <a:ext cx="8208912" cy="11521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dirty="0" smtClean="0"/>
              <a:t>Τα πεδία που ικανοποιούν την παραπάνω σχέση ονομάζονται </a:t>
            </a:r>
            <a:r>
              <a:rPr lang="el-GR" sz="2400" dirty="0" smtClean="0">
                <a:solidFill>
                  <a:srgbClr val="FF0000"/>
                </a:solidFill>
              </a:rPr>
              <a:t>αστρόβιλα πεδία</a:t>
            </a:r>
            <a:r>
              <a:rPr lang="el-GR" sz="2400" dirty="0" smtClean="0"/>
              <a:t>.</a:t>
            </a:r>
            <a:endParaRPr lang="el-GR" sz="2400" b="1" i="1" dirty="0"/>
          </a:p>
        </p:txBody>
      </p:sp>
    </p:spTree>
    <p:extLst>
      <p:ext uri="{BB962C8B-B14F-4D97-AF65-F5344CB8AC3E}">
        <p14:creationId xmlns:p14="http://schemas.microsoft.com/office/powerpoint/2010/main" val="12257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370186"/>
            <a:ext cx="8229600" cy="69066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l-GR" sz="2800" u="sng" dirty="0" smtClean="0"/>
              <a:t>Για Υλικό </a:t>
            </a:r>
            <a:r>
              <a:rPr lang="el-GR" sz="2800" u="sng" dirty="0"/>
              <a:t>Σ</a:t>
            </a:r>
            <a:r>
              <a:rPr lang="el-GR" sz="2800" u="sng" dirty="0" smtClean="0"/>
              <a:t>ημείο</a:t>
            </a: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Αρχές Έργου - Ενέργειας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3528" y="1847096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𝑊</m:t>
                      </m:r>
                      <m:r>
                        <a:rPr lang="el-GR" sz="32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sz="3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𝑭</m:t>
                              </m:r>
                            </m:e>
                          </m:bar>
                          <m:r>
                            <m:rPr>
                              <m:nor/>
                            </m:rPr>
                            <a:rPr lang="en-US" sz="2800" b="1" dirty="0"/>
                            <m:t> </m:t>
                          </m:r>
                          <m:r>
                            <a:rPr lang="en-US" sz="2800" b="1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sz="2800" b="1" i="1" dirty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 dirty="0">
                                  <a:latin typeface="Cambria Math"/>
                                  <a:ea typeface="Cambria Math"/>
                                </a:rPr>
                                <m:t>𝒅𝒓</m:t>
                              </m:r>
                            </m:e>
                          </m:ba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847096"/>
                <a:ext cx="3491880" cy="25180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64296" y="1844824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0" i="0" smtClean="0">
                          <a:latin typeface="Cambria Math"/>
                        </a:rPr>
                        <m:t>=</m:t>
                      </m:r>
                      <m:r>
                        <a:rPr lang="el-GR" sz="3200" b="1" i="0" smtClean="0"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l-GR" sz="32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2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𝟐</m:t>
                          </m:r>
                        </m:sup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𝒅𝑽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296" y="1844824"/>
                <a:ext cx="3491880" cy="25180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36096" y="1847096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l-GR" sz="3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32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847096"/>
                <a:ext cx="3491880" cy="25180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Θέση κειμένου 7"/>
          <p:cNvSpPr txBox="1">
            <a:spLocks/>
          </p:cNvSpPr>
          <p:nvPr/>
        </p:nvSpPr>
        <p:spPr>
          <a:xfrm>
            <a:off x="683568" y="1916832"/>
            <a:ext cx="8208912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dirty="0" smtClean="0"/>
              <a:t>Για μια συντηρητική δύναμη </a:t>
            </a:r>
            <a:r>
              <a:rPr lang="en-US" sz="2400" dirty="0" smtClean="0"/>
              <a:t>F </a:t>
            </a:r>
            <a:r>
              <a:rPr lang="el-GR" sz="2400" dirty="0" smtClean="0"/>
              <a:t>από την σχέση (4) ισχύει</a:t>
            </a:r>
            <a:r>
              <a:rPr lang="en-US" sz="2400" dirty="0" smtClean="0"/>
              <a:t>:</a:t>
            </a:r>
            <a:endParaRPr lang="el-GR" sz="2400" b="1" i="1" dirty="0"/>
          </a:p>
        </p:txBody>
      </p:sp>
      <p:sp>
        <p:nvSpPr>
          <p:cNvPr id="15" name="Θέση κειμένου 7"/>
          <p:cNvSpPr txBox="1">
            <a:spLocks/>
          </p:cNvSpPr>
          <p:nvPr/>
        </p:nvSpPr>
        <p:spPr>
          <a:xfrm>
            <a:off x="683568" y="3789040"/>
            <a:ext cx="8208912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dirty="0" smtClean="0"/>
              <a:t>Όμως</a:t>
            </a:r>
            <a:r>
              <a:rPr lang="en-US" sz="2400" dirty="0" smtClean="0"/>
              <a:t>:</a:t>
            </a:r>
            <a:endParaRPr lang="el-GR" sz="2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059832" y="4005064"/>
                <a:ext cx="3491880" cy="790952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𝑭</m:t>
                          </m:r>
                        </m:e>
                      </m:ba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𝒄</m:t>
                              </m:r>
                            </m:sub>
                          </m:sSub>
                        </m:e>
                      </m:ba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bar>
                        <m:bar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𝒏𝒄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005064"/>
                <a:ext cx="3491880" cy="7909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Θέση κειμένου 7"/>
          <p:cNvSpPr txBox="1">
            <a:spLocks/>
          </p:cNvSpPr>
          <p:nvPr/>
        </p:nvSpPr>
        <p:spPr>
          <a:xfrm>
            <a:off x="683568" y="4509120"/>
            <a:ext cx="8208912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dirty="0" smtClean="0"/>
              <a:t>Οπότε</a:t>
            </a:r>
            <a:r>
              <a:rPr lang="en-US" sz="2400" dirty="0" smtClean="0"/>
              <a:t>:</a:t>
            </a:r>
            <a:endParaRPr lang="el-GR" sz="2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3528" y="4439384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𝑊</m:t>
                      </m:r>
                      <m:r>
                        <a:rPr lang="el-GR" sz="36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sz="3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l-GR" sz="3600" b="0" i="1" smtClean="0">
                              <a:latin typeface="Cambria Math"/>
                            </a:rPr>
                            <m:t>(</m:t>
                          </m:r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𝒏𝒄</m:t>
                                  </m:r>
                                </m:sub>
                              </m:sSub>
                            </m:e>
                          </m:bar>
                          <m:r>
                            <m:rPr>
                              <m:nor/>
                            </m:rPr>
                            <a:rPr lang="en-US" sz="2800" b="1" dirty="0"/>
                            <m:t> </m:t>
                          </m:r>
                          <m:r>
                            <a:rPr lang="el-GR" sz="2800" b="1" i="1" dirty="0" smtClean="0">
                              <a:latin typeface="Cambria Math"/>
                            </a:rPr>
                            <m:t>)</m:t>
                          </m:r>
                          <m:r>
                            <a:rPr lang="en-US" sz="3200" b="1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sz="3200" b="1" i="1" dirty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3200" b="1" i="1" dirty="0">
                                  <a:latin typeface="Cambria Math"/>
                                  <a:ea typeface="Cambria Math"/>
                                </a:rPr>
                                <m:t>𝒅𝒓</m:t>
                              </m:r>
                            </m:e>
                          </m:ba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439384"/>
                <a:ext cx="3491880" cy="25180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75856" y="4437112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6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sz="3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3200" b="1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sz="3200" b="1" i="1" dirty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3200" b="1" i="1" dirty="0">
                                  <a:latin typeface="Cambria Math"/>
                                  <a:ea typeface="Cambria Math"/>
                                </a:rPr>
                                <m:t>𝒅𝒓</m:t>
                              </m:r>
                            </m:e>
                          </m:ba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437112"/>
                <a:ext cx="3491880" cy="251800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616624" y="4437112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600" b="0" i="0" smtClean="0">
                          <a:latin typeface="Cambria Math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l-GR" sz="3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𝒏</m:t>
                                  </m:r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3200" b="1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sz="3200" b="1" i="1" dirty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3200" b="1" i="1" dirty="0">
                                  <a:latin typeface="Cambria Math"/>
                                  <a:ea typeface="Cambria Math"/>
                                </a:rPr>
                                <m:t>𝒅𝒓</m:t>
                              </m:r>
                            </m:e>
                          </m:ba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624" y="4437112"/>
                <a:ext cx="3491880" cy="251800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388424" y="5375488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424" y="5375488"/>
                <a:ext cx="936104" cy="7898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85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370186"/>
            <a:ext cx="8229600" cy="69066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l-GR" sz="2800" u="sng" dirty="0" smtClean="0"/>
              <a:t>Για Υλικό </a:t>
            </a:r>
            <a:r>
              <a:rPr lang="el-GR" sz="2800" u="sng" dirty="0"/>
              <a:t>Σ</a:t>
            </a:r>
            <a:r>
              <a:rPr lang="el-GR" sz="2800" u="sng" dirty="0" smtClean="0"/>
              <a:t>ημείο</a:t>
            </a: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Αρχές Έργου - Ενέργειας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  <p:sp>
        <p:nvSpPr>
          <p:cNvPr id="14" name="Θέση κειμένου 7"/>
          <p:cNvSpPr txBox="1">
            <a:spLocks/>
          </p:cNvSpPr>
          <p:nvPr/>
        </p:nvSpPr>
        <p:spPr>
          <a:xfrm>
            <a:off x="683568" y="1700808"/>
            <a:ext cx="8208912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dirty="0" smtClean="0"/>
              <a:t>Για μια συντηρητική δύναμη </a:t>
            </a:r>
            <a:r>
              <a:rPr lang="en-US" sz="2400" dirty="0" smtClean="0"/>
              <a:t>F </a:t>
            </a:r>
            <a:r>
              <a:rPr lang="el-GR" sz="2400" dirty="0" smtClean="0"/>
              <a:t>από την σχέση (4) ισχύει</a:t>
            </a:r>
            <a:r>
              <a:rPr lang="en-US" sz="2400" dirty="0" smtClean="0"/>
              <a:t>:</a:t>
            </a:r>
            <a:endParaRPr lang="el-GR" sz="2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71600" y="1487056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𝑊</m:t>
                      </m:r>
                      <m:r>
                        <a:rPr lang="el-GR" sz="36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sz="3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l-GR" sz="3600" b="0" i="1" smtClean="0">
                              <a:latin typeface="Cambria Math"/>
                            </a:rPr>
                            <m:t>(</m:t>
                          </m:r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𝒏𝒄</m:t>
                                  </m:r>
                                </m:sub>
                              </m:sSub>
                            </m:e>
                          </m:bar>
                          <m:r>
                            <m:rPr>
                              <m:nor/>
                            </m:rPr>
                            <a:rPr lang="en-US" sz="2800" b="1" dirty="0"/>
                            <m:t> </m:t>
                          </m:r>
                          <m:r>
                            <a:rPr lang="el-GR" sz="2800" b="1" i="1" dirty="0" smtClean="0">
                              <a:latin typeface="Cambria Math"/>
                            </a:rPr>
                            <m:t>)</m:t>
                          </m:r>
                          <m:r>
                            <a:rPr lang="en-US" sz="3200" b="1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sz="3200" b="1" i="1" dirty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3200" b="1" i="1" dirty="0">
                                  <a:latin typeface="Cambria Math"/>
                                  <a:ea typeface="Cambria Math"/>
                                </a:rPr>
                                <m:t>𝒅𝒓</m:t>
                              </m:r>
                            </m:e>
                          </m:ba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487056"/>
                <a:ext cx="3491880" cy="25180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23928" y="1484784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6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sz="3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3200" b="1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sz="3200" b="1" i="1" dirty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3200" b="1" i="1" dirty="0">
                                  <a:latin typeface="Cambria Math"/>
                                  <a:ea typeface="Cambria Math"/>
                                </a:rPr>
                                <m:t>𝒅𝒓</m:t>
                              </m:r>
                            </m:e>
                          </m:ba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484784"/>
                <a:ext cx="3491880" cy="25180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264696" y="1484784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600" b="0" i="0" smtClean="0">
                          <a:latin typeface="Cambria Math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l-GR" sz="3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𝒏</m:t>
                                  </m:r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3200" b="1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sz="3200" b="1" i="1" dirty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3200" b="1" i="1" dirty="0">
                                  <a:latin typeface="Cambria Math"/>
                                  <a:ea typeface="Cambria Math"/>
                                </a:rPr>
                                <m:t>𝒅𝒓</m:t>
                              </m:r>
                            </m:e>
                          </m:ba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696" y="1484784"/>
                <a:ext cx="3491880" cy="25180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9512" y="2348880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348880"/>
                <a:ext cx="936104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/>
          <p:cNvSpPr/>
          <p:nvPr/>
        </p:nvSpPr>
        <p:spPr>
          <a:xfrm rot="5400000">
            <a:off x="5418262" y="3230810"/>
            <a:ext cx="576064" cy="39637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580113" y="3248980"/>
            <a:ext cx="792088" cy="137902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37126" y="3761386"/>
                <a:ext cx="738335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</a:rPr>
                        <m:t>𝒅𝑽</m:t>
                      </m: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126" y="3761386"/>
                <a:ext cx="738335" cy="789816"/>
              </a:xfrm>
              <a:prstGeom prst="rect">
                <a:avLst/>
              </a:prstGeom>
              <a:blipFill rotWithShape="1">
                <a:blip r:embed="rId7"/>
                <a:stretch>
                  <a:fillRect r="-10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08112" y="3429000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𝑊</m:t>
                      </m:r>
                      <m:r>
                        <a:rPr lang="el-GR" sz="3600" b="0" i="0" smtClean="0">
                          <a:latin typeface="Cambria Math"/>
                        </a:rPr>
                        <m:t>=</m:t>
                      </m:r>
                      <m:r>
                        <a:rPr lang="en-US" sz="36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3600" b="0" i="0" smtClean="0">
                          <a:latin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V</m:t>
                      </m:r>
                      <m:r>
                        <a:rPr lang="en-US" sz="3600" b="0" i="0" smtClean="0">
                          <a:latin typeface="Cambria Math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l-GR" sz="3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𝒏𝒄</m:t>
                                  </m:r>
                                </m:sub>
                              </m:sSub>
                            </m:e>
                          </m:bar>
                          <m:r>
                            <m:rPr>
                              <m:nor/>
                            </m:rPr>
                            <a:rPr lang="en-US" sz="2800" b="1" dirty="0"/>
                            <m:t> </m:t>
                          </m:r>
                          <m:r>
                            <a:rPr lang="en-US" sz="3200" b="1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sz="3200" b="1" i="1" dirty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3200" b="1" i="1" dirty="0">
                                  <a:latin typeface="Cambria Math"/>
                                  <a:ea typeface="Cambria Math"/>
                                </a:rPr>
                                <m:t>𝒅𝒓</m:t>
                              </m:r>
                            </m:e>
                          </m:ba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112" y="3429000"/>
                <a:ext cx="3491880" cy="251800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6024" y="4290824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4" y="4290824"/>
                <a:ext cx="936104" cy="7898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400600" y="3575288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𝑊</m:t>
                      </m:r>
                      <m:r>
                        <a:rPr lang="el-GR" sz="3600" b="0" i="0" smtClean="0">
                          <a:latin typeface="Cambria Math"/>
                        </a:rPr>
                        <m:t>=</m:t>
                      </m:r>
                      <m:r>
                        <a:rPr lang="en-US" sz="36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3600" b="0" i="0" smtClean="0">
                          <a:latin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V</m:t>
                      </m:r>
                      <m:r>
                        <a:rPr lang="en-US" sz="36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𝑛𝑐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600" y="3575288"/>
                <a:ext cx="3491880" cy="251800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08512" y="4290824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512" y="4290824"/>
                <a:ext cx="936104" cy="78981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5337126" y="4387051"/>
            <a:ext cx="3555353" cy="894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051363" y="5517232"/>
                <a:ext cx="1744773" cy="58477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𝐖</m:t>
                      </m:r>
                      <m:r>
                        <a:rPr lang="en-US" sz="3200" b="1">
                          <a:latin typeface="Cambria Math"/>
                        </a:rPr>
                        <m:t>=</m:t>
                      </m:r>
                      <m:r>
                        <a:rPr lang="el-GR" sz="3200" b="1" i="0" smtClean="0">
                          <a:latin typeface="Cambria Math"/>
                        </a:rPr>
                        <m:t>𝚫</m:t>
                      </m:r>
                      <m:r>
                        <a:rPr lang="en-US" sz="3200" b="1" i="0" smtClean="0">
                          <a:latin typeface="Cambria Math"/>
                        </a:rPr>
                        <m:t>𝐓</m:t>
                      </m:r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363" y="5517232"/>
                <a:ext cx="1744773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Θέση κειμένου 7"/>
          <p:cNvSpPr txBox="1">
            <a:spLocks/>
          </p:cNvSpPr>
          <p:nvPr/>
        </p:nvSpPr>
        <p:spPr>
          <a:xfrm>
            <a:off x="683568" y="5589240"/>
            <a:ext cx="8208912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dirty="0" smtClean="0"/>
              <a:t>Όμως</a:t>
            </a:r>
            <a:r>
              <a:rPr lang="en-US" sz="2400" dirty="0" smtClean="0"/>
              <a:t> </a:t>
            </a:r>
            <a:r>
              <a:rPr lang="el-GR" sz="2400" dirty="0" smtClean="0"/>
              <a:t>από την σχέση (3)</a:t>
            </a:r>
            <a:r>
              <a:rPr lang="en-US" sz="2400" dirty="0" smtClean="0"/>
              <a:t>:</a:t>
            </a:r>
            <a:endParaRPr lang="el-GR" sz="2400" b="1" i="1" dirty="0"/>
          </a:p>
        </p:txBody>
      </p:sp>
    </p:spTree>
    <p:extLst>
      <p:ext uri="{BB962C8B-B14F-4D97-AF65-F5344CB8AC3E}">
        <p14:creationId xmlns:p14="http://schemas.microsoft.com/office/powerpoint/2010/main" val="1410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370186"/>
            <a:ext cx="8229600" cy="69066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l-GR" sz="2800" u="sng" dirty="0" smtClean="0"/>
              <a:t>Για Υλικό </a:t>
            </a:r>
            <a:r>
              <a:rPr lang="el-GR" sz="2800" u="sng" dirty="0"/>
              <a:t>Σ</a:t>
            </a:r>
            <a:r>
              <a:rPr lang="el-GR" sz="2800" u="sng" dirty="0" smtClean="0"/>
              <a:t>ημείο</a:t>
            </a: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Αρχές Έργου - Ενέργειας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  <p:sp>
        <p:nvSpPr>
          <p:cNvPr id="14" name="Θέση κειμένου 7"/>
          <p:cNvSpPr txBox="1">
            <a:spLocks/>
          </p:cNvSpPr>
          <p:nvPr/>
        </p:nvSpPr>
        <p:spPr>
          <a:xfrm>
            <a:off x="683568" y="1844824"/>
            <a:ext cx="8208912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dirty="0" smtClean="0"/>
              <a:t>Για μια συντηρητική δύναμη </a:t>
            </a:r>
            <a:r>
              <a:rPr lang="en-US" sz="2400" dirty="0" smtClean="0"/>
              <a:t>F </a:t>
            </a:r>
            <a:r>
              <a:rPr lang="el-GR" sz="2400" dirty="0" smtClean="0"/>
              <a:t>από την σχέση (4) ισχύει</a:t>
            </a:r>
            <a:r>
              <a:rPr lang="en-US" sz="2400" dirty="0" smtClean="0"/>
              <a:t>:</a:t>
            </a:r>
            <a:endParaRPr lang="el-GR" sz="2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9512" y="2348880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348880"/>
                <a:ext cx="936104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55576" y="2276872"/>
                <a:ext cx="3491880" cy="861824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b="0" i="0" smtClean="0">
                          <a:latin typeface="Cambria Math"/>
                        </a:rPr>
                        <m:t>ΔΤ</m:t>
                      </m:r>
                      <m:r>
                        <a:rPr lang="el-GR" sz="3600" b="0" i="0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3600" b="0" i="0" smtClean="0">
                          <a:latin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V</m:t>
                      </m:r>
                      <m:r>
                        <a:rPr lang="en-US" sz="36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𝑛𝑐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276872"/>
                <a:ext cx="3491880" cy="8618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57439" y="2368055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439" y="2368055"/>
                <a:ext cx="936104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24536" y="2314012"/>
                <a:ext cx="3491880" cy="75494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𝑛𝑐</m:t>
                          </m:r>
                        </m:sub>
                      </m:sSub>
                      <m:r>
                        <a:rPr lang="el-GR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536" y="2314012"/>
                <a:ext cx="3491880" cy="75494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79512" y="3647296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647296"/>
                <a:ext cx="936104" cy="789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64096" y="3593253"/>
                <a:ext cx="3491880" cy="754948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𝑛𝑐</m:t>
                          </m:r>
                        </m:sub>
                      </m:sSub>
                      <m:r>
                        <a:rPr lang="el-GR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3200" b="0" i="1" smtClean="0">
                          <a:latin typeface="Cambria Math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96" y="3593253"/>
                <a:ext cx="3491880" cy="75494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Θέση κειμένου 7"/>
          <p:cNvSpPr txBox="1">
            <a:spLocks/>
          </p:cNvSpPr>
          <p:nvPr/>
        </p:nvSpPr>
        <p:spPr>
          <a:xfrm>
            <a:off x="5022304" y="3682695"/>
            <a:ext cx="3096344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Αρχή Έργου Ενέργειας</a:t>
            </a:r>
            <a:endParaRPr lang="el-GR" sz="2400" b="1" i="1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59232" y="3688805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6</a:t>
            </a:r>
            <a:r>
              <a:rPr lang="en-US" sz="2400" b="1" dirty="0" smtClean="0"/>
              <a:t>)</a:t>
            </a:r>
            <a:endParaRPr lang="el-GR" sz="2400" dirty="0"/>
          </a:p>
        </p:txBody>
      </p:sp>
      <p:sp>
        <p:nvSpPr>
          <p:cNvPr id="39" name="Θέση κειμένου 7"/>
          <p:cNvSpPr txBox="1">
            <a:spLocks/>
          </p:cNvSpPr>
          <p:nvPr/>
        </p:nvSpPr>
        <p:spPr>
          <a:xfrm>
            <a:off x="683568" y="4581128"/>
            <a:ext cx="8208912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dirty="0" smtClean="0"/>
              <a:t>Αν</a:t>
            </a:r>
            <a:r>
              <a:rPr lang="en-US" sz="2400" dirty="0" smtClean="0"/>
              <a:t>:</a:t>
            </a:r>
            <a:endParaRPr lang="el-GR" sz="2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-252536" y="4834292"/>
                <a:ext cx="3491880" cy="75494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𝑛𝑐</m:t>
                          </m:r>
                        </m:sub>
                      </m:sSub>
                      <m:r>
                        <a:rPr lang="el-GR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3200" i="1" smtClean="0"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2536" y="4834292"/>
                <a:ext cx="3491880" cy="75494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051720" y="4797152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797152"/>
                <a:ext cx="936104" cy="7898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800200" y="4797152"/>
                <a:ext cx="3491880" cy="75494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b="0" i="0" smtClean="0">
                          <a:latin typeface="Cambria Math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3200" b="0" i="1" smtClean="0">
                          <a:latin typeface="Cambria Math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l-GR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3200" i="1" smtClean="0"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200" y="4797152"/>
                <a:ext cx="3491880" cy="75494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995936" y="4797152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797152"/>
                <a:ext cx="936104" cy="78981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752528" y="4797152"/>
                <a:ext cx="3491880" cy="754948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0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3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528" y="4797152"/>
                <a:ext cx="3491880" cy="75494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Θέση κειμένου 7"/>
          <p:cNvSpPr txBox="1">
            <a:spLocks/>
          </p:cNvSpPr>
          <p:nvPr/>
        </p:nvSpPr>
        <p:spPr>
          <a:xfrm>
            <a:off x="4013684" y="5805264"/>
            <a:ext cx="6390964" cy="10527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Αρχή Διατήρησης Μηχανικής Ενέργειας</a:t>
            </a:r>
            <a:endParaRPr lang="el-GR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</a:t>
            </a:r>
            <a:r>
              <a:rPr lang="el-GR" dirty="0" smtClean="0"/>
              <a:t>1: Δυναμικό Γήινης 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Βαρύτητας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5066729" y="1565102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Δεδομένα</a:t>
            </a:r>
            <a:endParaRPr lang="el-G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387928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l-GR" dirty="0" smtClean="0"/>
                  <a:t>Έστω υλικό σημείο μάζας   </a:t>
                </a:r>
                <a14:m>
                  <m:oMath xmlns:m="http://schemas.openxmlformats.org/officeDocument/2006/math">
                    <m:r>
                      <a:rPr lang="el-GR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l-GR" dirty="0" smtClean="0"/>
                  <a:t>.</a:t>
                </a:r>
              </a:p>
              <a:p>
                <a:pPr algn="just"/>
                <a:r>
                  <a:rPr lang="en-US" dirty="0" smtClean="0"/>
                  <a:t>H </a:t>
                </a:r>
                <a:r>
                  <a:rPr lang="el-GR" dirty="0" smtClean="0"/>
                  <a:t>επιτάχυνση της βαρύτητας είναι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=9,81 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 smtClean="0"/>
                  <a:t> .</a:t>
                </a:r>
                <a:endParaRPr lang="en-US" dirty="0" smtClean="0"/>
              </a:p>
              <a:p>
                <a:pPr algn="just"/>
                <a:r>
                  <a:rPr lang="en-US" dirty="0" smtClean="0"/>
                  <a:t>H</a:t>
                </a:r>
                <a:r>
                  <a:rPr lang="el-GR" dirty="0" smtClean="0"/>
                  <a:t> δύναμη της βαρύτητας έχει την μορφή</a:t>
                </a:r>
                <a:r>
                  <a:rPr lang="en-US" dirty="0" smtClean="0"/>
                  <a:t>:</a:t>
                </a:r>
              </a:p>
              <a:p>
                <a:pPr algn="just"/>
                <a:endParaRPr lang="en-US" dirty="0" smtClean="0"/>
              </a:p>
            </p:txBody>
          </p:sp>
        </mc:Choice>
        <mc:Fallback xmlns=""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3879280"/>
              </a:xfrm>
              <a:blipFill rotWithShape="1">
                <a:blip r:embed="rId3"/>
                <a:stretch>
                  <a:fillRect l="-2112" t="-1258" r="-22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Πεδίο Βαρύτητας της Γης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87824" y="5229200"/>
                <a:ext cx="597666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ctrlPr>
                          <a:rPr lang="el-GR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</m:bar>
                    <m:r>
                      <a:rPr lang="en-US" sz="2400" b="1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l-GR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bar>
                          <m:barPr>
                            <m:ctrlPr>
                              <a:rPr lang="el-GR" sz="2400" b="1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l-GR" sz="2400" b="1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sub>
                            </m:sSub>
                          </m:e>
                        </m:ba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bar>
                          <m:barPr>
                            <m:ctrlPr>
                              <a:rPr lang="el-GR" sz="24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l-GR" sz="2400" b="1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</m:sub>
                            </m:sSub>
                          </m:e>
                        </m:ba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(−</m:t>
                        </m:r>
                        <m: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𝒎𝒈</m:t>
                        </m:r>
                        <m: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)</m:t>
                        </m:r>
                        <m:bar>
                          <m:barPr>
                            <m:ctrlPr>
                              <a:rPr lang="el-GR" sz="24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l-GR" sz="2400" b="1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𝒛</m:t>
                                </m:r>
                              </m:sub>
                            </m:sSub>
                          </m:e>
                        </m:bar>
                      </m:e>
                    </m:d>
                  </m:oMath>
                </a14:m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l-GR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latin typeface="Cambria Math"/>
                        <a:ea typeface="Cambria Math" panose="02040503050406030204" pitchFamily="18" charset="0"/>
                      </a:rPr>
                      <m:t>𝒎𝒈</m:t>
                    </m:r>
                    <m:bar>
                      <m:barPr>
                        <m:ctrlPr>
                          <a:rPr lang="el-GR" sz="2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l-GR" sz="24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sub>
                        </m:sSub>
                      </m:e>
                    </m:bar>
                  </m:oMath>
                </a14:m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229200"/>
                <a:ext cx="5976664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3568373" cy="27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14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</a:t>
            </a:r>
            <a:r>
              <a:rPr lang="el-GR" dirty="0" smtClean="0"/>
              <a:t>1: Δυναμικό Γήινης 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Βαρύτητας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5066729" y="1565102"/>
            <a:ext cx="4041775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Z</a:t>
            </a:r>
            <a:r>
              <a:rPr lang="el-GR" sz="2800" dirty="0" smtClean="0"/>
              <a:t>ητούμενα</a:t>
            </a:r>
            <a:endParaRPr lang="el-G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1142976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l-GR" dirty="0" smtClean="0"/>
                  <a:t>Να βρεθεί η συνάρτηση δυναμικού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l-GR" dirty="0" smtClean="0"/>
              </a:p>
              <a:p>
                <a:pPr algn="just"/>
                <a:endParaRPr lang="en-US" dirty="0" smtClean="0"/>
              </a:p>
            </p:txBody>
          </p:sp>
        </mc:Choice>
        <mc:Fallback xmlns=""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1142976"/>
              </a:xfrm>
              <a:blipFill rotWithShape="1">
                <a:blip r:embed="rId3"/>
                <a:stretch>
                  <a:fillRect l="-2112" t="-4255" r="-22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  <p:sp>
        <p:nvSpPr>
          <p:cNvPr id="10" name="Θέση κειμένου 1"/>
          <p:cNvSpPr txBox="1">
            <a:spLocks/>
          </p:cNvSpPr>
          <p:nvPr/>
        </p:nvSpPr>
        <p:spPr>
          <a:xfrm>
            <a:off x="619944" y="394136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800" dirty="0" smtClean="0"/>
              <a:t>1</a:t>
            </a:r>
            <a:endParaRPr lang="el-GR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Πεδίο Βαρύτητας της Γης</a:t>
            </a:r>
            <a:endParaRPr lang="el-G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72667"/>
            <a:ext cx="3568373" cy="27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3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</a:t>
            </a:r>
            <a:r>
              <a:rPr lang="el-GR" dirty="0" smtClean="0"/>
              <a:t>1: Δυναμικό Γήινης 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Βαρύτητας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5066729" y="1565102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Βήμα 1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</a:t>
            </a:r>
            <a:endParaRPr lang="el-G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1142976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l-GR" dirty="0" smtClean="0"/>
                  <a:t>Ελέγχω αν η δύναμη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l-GR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bar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είναι συντηρητική</a:t>
                </a:r>
                <a:r>
                  <a:rPr lang="en-US" dirty="0" smtClean="0"/>
                  <a:t> </a:t>
                </a:r>
                <a:r>
                  <a:rPr lang="el-GR" dirty="0" smtClean="0"/>
                  <a:t>για να δω αν ισχύει η σχέση (5)</a:t>
                </a:r>
                <a:r>
                  <a:rPr lang="en-US" dirty="0" smtClean="0"/>
                  <a:t>:</a:t>
                </a:r>
              </a:p>
            </p:txBody>
          </p:sp>
        </mc:Choice>
        <mc:Fallback xmlns=""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1142976"/>
              </a:xfrm>
              <a:blipFill rotWithShape="1">
                <a:blip r:embed="rId3"/>
                <a:stretch>
                  <a:fillRect l="-2413" t="-6915" r="-2262" b="-74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Πεδίο Βαρύτητας της Γης</a:t>
            </a:r>
            <a:endParaRPr lang="el-GR" dirty="0"/>
          </a:p>
        </p:txBody>
      </p:sp>
      <p:sp>
        <p:nvSpPr>
          <p:cNvPr id="9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4644008" y="3438152"/>
            <a:ext cx="4041775" cy="5032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Εύκολα αποδεικνύεται ότι</a:t>
            </a:r>
            <a:r>
              <a:rPr lang="en-US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88024" y="3861048"/>
                <a:ext cx="3528392" cy="1979084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 anchor="ctr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𝛁</m:t>
                          </m:r>
                        </m:e>
                      </m:bar>
                      <m:r>
                        <a:rPr lang="en-US" sz="2400" b="1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×</m:t>
                      </m:r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</m:bar>
                      <m:r>
                        <a:rPr lang="el-GR" sz="2400" b="1" i="0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bar>
                                  <m:barPr>
                                    <m:ctrlPr>
                                      <a:rPr lang="el-GR" sz="2400" b="1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el-GR" sz="2400" b="1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sub>
                                    </m:sSub>
                                  </m:e>
                                </m:bar>
                              </m:e>
                              <m:e>
                                <m:bar>
                                  <m:barPr>
                                    <m:ctrlPr>
                                      <a:rPr lang="el-GR" sz="2400" b="1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el-GR" sz="2400" b="1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b>
                                        <m:r>
                                          <a:rPr lang="en-US" sz="2400" b="1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sub>
                                    </m:sSub>
                                  </m:e>
                                </m:bar>
                              </m:e>
                              <m:e>
                                <m:bar>
                                  <m:barPr>
                                    <m:ctrlPr>
                                      <a:rPr lang="el-GR" sz="2400" b="1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el-GR" sz="2400" b="1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b>
                                        <m:r>
                                          <a:rPr lang="en-US" sz="2400" b="1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sub>
                                    </m:sSub>
                                  </m:e>
                                </m:ba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l-GR" sz="2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400" b="1" i="1" smtClean="0">
                                        <a:latin typeface="Cambria Math"/>
                                        <a:ea typeface="Cambria Math"/>
                                      </a:rPr>
                                      <m:t>𝝏</m:t>
                                    </m:r>
                                  </m:num>
                                  <m:den>
                                    <m:r>
                                      <a:rPr lang="el-GR" sz="2400" b="1" i="1" smtClean="0">
                                        <a:latin typeface="Cambria Math"/>
                                        <a:ea typeface="Cambria Math"/>
                                      </a:rPr>
                                      <m:t>𝝏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l-GR" sz="2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400" b="1" i="1" smtClean="0">
                                        <a:latin typeface="Cambria Math"/>
                                        <a:ea typeface="Cambria Math"/>
                                      </a:rPr>
                                      <m:t>𝝏</m:t>
                                    </m:r>
                                  </m:num>
                                  <m:den>
                                    <m:r>
                                      <a:rPr lang="el-GR" sz="2400" b="1" i="1" smtClean="0">
                                        <a:latin typeface="Cambria Math"/>
                                        <a:ea typeface="Cambria Math"/>
                                      </a:rPr>
                                      <m:t>𝝏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𝒚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l-GR" sz="2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400" b="1" i="1" smtClean="0">
                                        <a:latin typeface="Cambria Math"/>
                                        <a:ea typeface="Cambria Math"/>
                                      </a:rPr>
                                      <m:t>𝝏</m:t>
                                    </m:r>
                                  </m:num>
                                  <m:den>
                                    <m:r>
                                      <a:rPr lang="el-GR" sz="2400" b="1" i="1" smtClean="0">
                                        <a:latin typeface="Cambria Math"/>
                                        <a:ea typeface="Cambria Math"/>
                                      </a:rPr>
                                      <m:t>𝝏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𝒛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𝒎𝒈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ba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861048"/>
                <a:ext cx="3528392" cy="19790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Θέση περιεχομένου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540602" y="5742408"/>
                <a:ext cx="8744366" cy="114297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l-GR" dirty="0" smtClean="0"/>
                  <a:t>Άρα η δύναμη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l-GR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bar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είναι συντηρητική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12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540602" y="5742408"/>
                <a:ext cx="8744366" cy="1142976"/>
              </a:xfrm>
              <a:blipFill rotWithShape="1">
                <a:blip r:embed="rId6"/>
                <a:stretch>
                  <a:fillRect l="-1116" t="-37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44675"/>
            <a:ext cx="3568373" cy="27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2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</a:t>
            </a:r>
            <a:r>
              <a:rPr lang="el-GR" dirty="0" smtClean="0"/>
              <a:t>1: Δυναμικό Γήινης 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Βαρύτητας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683568" y="1709118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Βήμα 2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</a:t>
            </a:r>
            <a:endParaRPr lang="el-GR" sz="28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  <p:sp>
        <p:nvSpPr>
          <p:cNvPr id="16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755576" y="2348880"/>
            <a:ext cx="8208912" cy="504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Υπολογισμός της Δυναμικής Ενέργειας από την σχέση (5) </a:t>
            </a:r>
            <a:r>
              <a:rPr lang="en-US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23928" y="2855208"/>
                <a:ext cx="1581018" cy="789816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bar>
                      <m:bar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𝛁</m:t>
                        </m:r>
                      </m:e>
                    </m:ba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𝑽</m:t>
                    </m:r>
                  </m:oMath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855208"/>
                <a:ext cx="1581018" cy="789816"/>
              </a:xfrm>
              <a:prstGeom prst="rect">
                <a:avLst/>
              </a:prstGeom>
              <a:blipFill rotWithShape="1">
                <a:blip r:embed="rId3"/>
                <a:stretch>
                  <a:fillRect l="-61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92080" y="2855208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855208"/>
                <a:ext cx="936104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9552" y="3719304"/>
                <a:ext cx="8604448" cy="1149856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8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8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</m:t>
                    </m:r>
                    <m:f>
                      <m:fPr>
                        <m:ctrlPr>
                          <a:rPr lang="en-US" sz="2800" b="1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den>
                    </m:f>
                    <m:r>
                      <m:rPr>
                        <m:nor/>
                      </m:rP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den>
                    </m:f>
                    <m:r>
                      <m:rPr>
                        <m:nor/>
                      </m:rP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 panose="02040503050406030204" pitchFamily="18" charset="0"/>
                      </a:rPr>
                      <m:t>𝒎𝒈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</m:d>
                  </m:oMath>
                </a14:m>
                <a:endParaRPr lang="en-US" sz="28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719304"/>
                <a:ext cx="8604448" cy="11498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60220" y="5157192"/>
                <a:ext cx="6639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20" y="5157192"/>
                <a:ext cx="663964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752" r="-1835" b="-19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99592" y="4993116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993116"/>
                <a:ext cx="936104" cy="789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547664" y="5158264"/>
                <a:ext cx="2376264" cy="722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𝒛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𝒛</m:t>
                        </m:r>
                      </m:den>
                    </m:f>
                  </m:oMath>
                </a14:m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 panose="02040503050406030204" pitchFamily="18" charset="0"/>
                      </a:rPr>
                      <m:t>𝒎𝒈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l-GR" sz="28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158264"/>
                <a:ext cx="2376264" cy="72282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491880" y="5087456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087456"/>
                <a:ext cx="936104" cy="7898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99388" y="4509120"/>
                <a:ext cx="4549076" cy="1941944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sz="2400" b="1" i="1" smtClean="0">
                        <a:latin typeface="Cambria Math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b="1" i="1" smtClean="0">
                        <a:latin typeface="Cambria Math"/>
                        <a:ea typeface="Cambria Math" panose="02040503050406030204" pitchFamily="18" charset="0"/>
                      </a:rPr>
                      <m:t>𝒎𝒈𝒛</m:t>
                    </m:r>
                  </m:oMath>
                </a14:m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dirty="0"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latin typeface="Cambria Math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>
                        <a:latin typeface="Cambria Math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 dirty="0">
                        <a:latin typeface="Cambria Math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400" b="1" i="1" dirty="0">
                        <a:latin typeface="Cambria Math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388" y="4509120"/>
                <a:ext cx="4549076" cy="1941944"/>
              </a:xfrm>
              <a:prstGeom prst="rect">
                <a:avLst/>
              </a:prstGeom>
              <a:blipFill rotWithShape="1">
                <a:blip r:embed="rId10"/>
                <a:stretch>
                  <a:fillRect l="-4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464155" y="5295426"/>
                <a:ext cx="5782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155" y="5295426"/>
                <a:ext cx="578235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55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</a:t>
            </a:r>
            <a:r>
              <a:rPr lang="el-GR" dirty="0" smtClean="0"/>
              <a:t>1: Δυναμικό Γήινης 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Βαρύτητας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683568" y="1709118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Βήμα 2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</a:t>
            </a:r>
            <a:endParaRPr lang="el-GR" sz="28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  <p:sp>
        <p:nvSpPr>
          <p:cNvPr id="16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755576" y="2348880"/>
            <a:ext cx="8208912" cy="504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Αντικαθιστώ την (</a:t>
            </a:r>
            <a:r>
              <a:rPr lang="en-US" dirty="0" smtClean="0"/>
              <a:t>d) </a:t>
            </a:r>
            <a:r>
              <a:rPr lang="el-GR" dirty="0" smtClean="0"/>
              <a:t>στην </a:t>
            </a:r>
            <a:r>
              <a:rPr lang="en-US" dirty="0" smtClean="0"/>
              <a:t>(a) </a:t>
            </a:r>
            <a:r>
              <a:rPr lang="el-GR" dirty="0" smtClean="0"/>
              <a:t>κι έχω </a:t>
            </a:r>
            <a:r>
              <a:rPr lang="en-US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76244" y="2996952"/>
                <a:ext cx="7152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l-GR" sz="2400" b="1" i="1" smtClean="0">
                          <a:latin typeface="Cambria Math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44" y="2996952"/>
                <a:ext cx="715259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695" r="-2542" b="-21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907704" y="2924944"/>
                <a:ext cx="2376264" cy="722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𝒛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l-GR" sz="28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924944"/>
                <a:ext cx="2376264" cy="7228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27370" y="2852936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370" y="2852936"/>
                <a:ext cx="936104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635896" y="2852936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852936"/>
                <a:ext cx="936104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427984" y="2924944"/>
                <a:ext cx="5400600" cy="813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32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𝒎𝒈𝒛</m:t>
                        </m:r>
                        <m:r>
                          <m:rPr>
                            <m:nor/>
                          </m:rPr>
                          <a:rPr lang="en-US" sz="2800" b="1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e>
                        </m:d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32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l-GR" sz="28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924944"/>
                <a:ext cx="5400600" cy="8136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15616" y="3933056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933056"/>
                <a:ext cx="936104" cy="7898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907704" y="3933056"/>
                <a:ext cx="5400600" cy="813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32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l-GR" sz="28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933056"/>
                <a:ext cx="5400600" cy="81368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755576" y="4941168"/>
            <a:ext cx="8208912" cy="504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Ολοκληρώνω ως προς </a:t>
            </a:r>
            <a:r>
              <a:rPr lang="en-US" dirty="0" smtClean="0"/>
              <a:t>x </a:t>
            </a:r>
            <a:r>
              <a:rPr lang="el-GR" dirty="0" smtClean="0"/>
              <a:t>κι έχω</a:t>
            </a:r>
            <a:r>
              <a:rPr lang="en-US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88024" y="4922004"/>
                <a:ext cx="30262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dirty="0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latin typeface="Cambria Math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 dirty="0" smtClean="0">
                          <a:latin typeface="Cambria Math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dirty="0" smtClean="0">
                          <a:latin typeface="Cambria Math"/>
                          <a:ea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b="1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dirty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dirty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922004"/>
                <a:ext cx="3026231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755576" y="5589240"/>
            <a:ext cx="8208912" cy="504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Οπότε</a:t>
            </a:r>
            <a:r>
              <a:rPr lang="en-US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895132" y="4869160"/>
                <a:ext cx="4549076" cy="1941944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b="1" i="1" smtClean="0">
                        <a:latin typeface="Cambria Math"/>
                        <a:ea typeface="Cambria Math" panose="02040503050406030204" pitchFamily="18" charset="0"/>
                      </a:rPr>
                      <m:t>𝒎𝒈𝒛</m:t>
                    </m:r>
                  </m:oMath>
                </a14:m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dirty="0"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latin typeface="Cambria Math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400" b="1" i="1" dirty="0">
                        <a:latin typeface="Cambria Math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132" y="4869160"/>
                <a:ext cx="4549076" cy="1941944"/>
              </a:xfrm>
              <a:prstGeom prst="rect">
                <a:avLst/>
              </a:prstGeom>
              <a:blipFill rotWithShape="1">
                <a:blip r:embed="rId11"/>
                <a:stretch>
                  <a:fillRect l="-4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086578" y="5609299"/>
                <a:ext cx="6767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578" y="5609299"/>
                <a:ext cx="676788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1802" r="-2703" b="-19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81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</a:t>
            </a:r>
            <a:r>
              <a:rPr lang="el-GR" dirty="0" smtClean="0"/>
              <a:t>1: Δυναμικό Γήινης 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Βαρύτητας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683568" y="1709118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Βήμα 2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</a:t>
            </a:r>
            <a:endParaRPr lang="el-GR" sz="28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  <p:sp>
        <p:nvSpPr>
          <p:cNvPr id="16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755576" y="2348880"/>
            <a:ext cx="8208912" cy="504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Αντικαθιστώ την (</a:t>
            </a:r>
            <a:r>
              <a:rPr lang="en-US" dirty="0" smtClean="0"/>
              <a:t>e) </a:t>
            </a:r>
            <a:r>
              <a:rPr lang="el-GR" dirty="0" smtClean="0"/>
              <a:t>στην </a:t>
            </a:r>
            <a:r>
              <a:rPr lang="en-US" dirty="0" smtClean="0"/>
              <a:t>(b) </a:t>
            </a:r>
            <a:r>
              <a:rPr lang="el-GR" dirty="0" smtClean="0"/>
              <a:t>κι έχω </a:t>
            </a:r>
            <a:r>
              <a:rPr lang="en-US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76244" y="2996952"/>
                <a:ext cx="7152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44" y="2996952"/>
                <a:ext cx="715259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847" b="-21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907704" y="2924944"/>
                <a:ext cx="2376264" cy="776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𝒛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l-GR" sz="28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924944"/>
                <a:ext cx="2376264" cy="7766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27370" y="2852936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370" y="2852936"/>
                <a:ext cx="936104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635896" y="2852936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852936"/>
                <a:ext cx="936104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427984" y="2924944"/>
                <a:ext cx="5400600" cy="787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𝒎𝒈𝒛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 +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e>
                        </m:d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l-GR" sz="28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924944"/>
                <a:ext cx="5400600" cy="78784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15616" y="3933056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933056"/>
                <a:ext cx="936104" cy="7898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907704" y="3933056"/>
                <a:ext cx="5400600" cy="873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32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l-GR" sz="28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933056"/>
                <a:ext cx="5400600" cy="87338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755576" y="4797152"/>
            <a:ext cx="8208912" cy="504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Οπότε</a:t>
            </a:r>
            <a:r>
              <a:rPr lang="en-US" dirty="0" smtClean="0"/>
              <a:t> </a:t>
            </a:r>
            <a:r>
              <a:rPr lang="el-GR" dirty="0" smtClean="0"/>
              <a:t>η συνάρτηση Δυναμικού είναι</a:t>
            </a:r>
            <a:r>
              <a:rPr lang="en-US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15816" y="4871432"/>
                <a:ext cx="4549076" cy="1941944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ea typeface="Cambria Math" panose="02040503050406030204" pitchFamily="18" charset="0"/>
                      </a:rPr>
                      <m:t>𝒎𝒈𝒛</m:t>
                    </m:r>
                  </m:oMath>
                </a14:m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871432"/>
                <a:ext cx="4549076" cy="1941944"/>
              </a:xfrm>
              <a:prstGeom prst="rect">
                <a:avLst/>
              </a:prstGeom>
              <a:blipFill rotWithShape="1">
                <a:blip r:embed="rId10"/>
                <a:stretch>
                  <a:fillRect l="-2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63888" y="3933056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933056"/>
                <a:ext cx="936104" cy="78981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169670" y="4097131"/>
                <a:ext cx="30262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sz="2400" b="1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latin typeface="Cambria Math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2400" b="1" i="1" dirty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670" y="4097131"/>
                <a:ext cx="3026231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2736465" y="5517232"/>
            <a:ext cx="3671070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Αρχές Έργου - Ενέργειας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436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2</a:t>
            </a:r>
            <a:r>
              <a:rPr lang="el-GR" dirty="0" smtClean="0"/>
              <a:t>: Δυναμικό Ελαστικού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Ελατηρίου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5066729" y="1565102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Δεδομένα</a:t>
            </a:r>
            <a:endParaRPr lang="el-GR" sz="28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4645025" y="2286024"/>
            <a:ext cx="4041775" cy="1070968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H</a:t>
            </a:r>
            <a:r>
              <a:rPr lang="el-GR" dirty="0" smtClean="0"/>
              <a:t> δύναμη του ελατηρίου έχει την μορφή</a:t>
            </a:r>
            <a:r>
              <a:rPr lang="en-US" dirty="0" smtClean="0"/>
              <a:t>:</a:t>
            </a:r>
          </a:p>
          <a:p>
            <a:pPr algn="just"/>
            <a:endParaRPr lang="en-US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  <p:sp>
        <p:nvSpPr>
          <p:cNvPr id="10" name="Θέση κειμένου 1"/>
          <p:cNvSpPr txBox="1">
            <a:spLocks/>
          </p:cNvSpPr>
          <p:nvPr/>
        </p:nvSpPr>
        <p:spPr>
          <a:xfrm>
            <a:off x="619944" y="394136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800" dirty="0" smtClean="0"/>
              <a:t>1</a:t>
            </a:r>
            <a:endParaRPr lang="el-GR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Ελαστικό Ελατήριο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76056" y="3151550"/>
                <a:ext cx="27363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ctrlPr>
                          <a:rPr lang="el-GR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</m:bar>
                  </m:oMath>
                </a14:m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l-GR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bar>
                      <m:barPr>
                        <m:ctrlPr>
                          <a:rPr lang="el-GR" sz="2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l-GR" sz="24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e>
                    </m:bar>
                  </m:oMath>
                </a14:m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151550"/>
                <a:ext cx="2736304" cy="789816"/>
              </a:xfrm>
              <a:prstGeom prst="rect">
                <a:avLst/>
              </a:prstGeom>
              <a:blipFill rotWithShape="1">
                <a:blip r:embed="rId3"/>
                <a:stretch>
                  <a:fillRect l="-6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27" y="2202041"/>
            <a:ext cx="3879899" cy="360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2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2</a:t>
            </a:r>
            <a:r>
              <a:rPr lang="el-GR" dirty="0" smtClean="0"/>
              <a:t>: Δυναμικό Ελαστικού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Ελατηρίου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5066729" y="1565102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Ζητούμενα</a:t>
            </a:r>
            <a:endParaRPr lang="el-G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107096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l-GR" dirty="0"/>
                  <a:t>Να βρεθεί η συνάρτηση δυναμικού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l-GR" dirty="0"/>
              </a:p>
              <a:p>
                <a:pPr algn="just"/>
                <a:endParaRPr lang="en-US" dirty="0" smtClean="0"/>
              </a:p>
            </p:txBody>
          </p:sp>
        </mc:Choice>
        <mc:Fallback xmlns=""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1070968"/>
              </a:xfrm>
              <a:blipFill rotWithShape="1">
                <a:blip r:embed="rId3"/>
                <a:stretch>
                  <a:fillRect l="-2112" t="-4545" r="-22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Ελαστικό Ελατήριο</a:t>
            </a:r>
            <a:endParaRPr lang="el-GR" dirty="0"/>
          </a:p>
        </p:txBody>
      </p:sp>
      <p:sp>
        <p:nvSpPr>
          <p:cNvPr id="11" name="Θέση κειμένου 2"/>
          <p:cNvSpPr txBox="1">
            <a:spLocks/>
          </p:cNvSpPr>
          <p:nvPr/>
        </p:nvSpPr>
        <p:spPr>
          <a:xfrm>
            <a:off x="4706689" y="3212976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 smtClean="0"/>
              <a:t>Βήμα 1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</a:t>
            </a:r>
            <a:endParaRPr lang="el-G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Θέση περιεχομένου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706689" y="3933898"/>
                <a:ext cx="4041775" cy="1142976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l-GR" dirty="0" smtClean="0"/>
                  <a:t>Ελέγχω αν η δύναμη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l-GR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bar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είναι συντηρητική</a:t>
                </a:r>
                <a:r>
                  <a:rPr lang="en-US" dirty="0" smtClean="0"/>
                  <a:t> </a:t>
                </a:r>
                <a:r>
                  <a:rPr lang="el-GR" dirty="0" smtClean="0"/>
                  <a:t>για να δω αν ισχύει η σχέση (5)</a:t>
                </a:r>
                <a:r>
                  <a:rPr lang="en-US" dirty="0" smtClean="0"/>
                  <a:t>:</a:t>
                </a:r>
              </a:p>
            </p:txBody>
          </p:sp>
        </mc:Choice>
        <mc:Fallback xmlns="">
          <p:sp>
            <p:nvSpPr>
              <p:cNvPr id="13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706689" y="3933898"/>
                <a:ext cx="4041775" cy="1142976"/>
              </a:xfrm>
              <a:blipFill rotWithShape="1">
                <a:blip r:embed="rId5"/>
                <a:stretch>
                  <a:fillRect l="-2262" t="-6915" r="-2413" b="-74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4778697" y="5086026"/>
            <a:ext cx="4041775" cy="5032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Εύκολα αποδεικνύεται ότι</a:t>
            </a:r>
            <a:r>
              <a:rPr lang="en-US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0" y="5013176"/>
                <a:ext cx="3528392" cy="1979084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𝛁</m:t>
                          </m:r>
                        </m:e>
                      </m:bar>
                      <m:r>
                        <a:rPr lang="en-US" sz="2400" b="1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×</m:t>
                      </m:r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</m:bar>
                      <m:r>
                        <a:rPr lang="el-GR" sz="2400" b="1" i="0" smtClean="0">
                          <a:latin typeface="Cambria Math"/>
                          <a:ea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ba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013176"/>
                <a:ext cx="3528392" cy="19790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Θέση κειμένου 2"/>
          <p:cNvSpPr txBox="1">
            <a:spLocks/>
          </p:cNvSpPr>
          <p:nvPr/>
        </p:nvSpPr>
        <p:spPr>
          <a:xfrm>
            <a:off x="7524328" y="5575961"/>
            <a:ext cx="1353152" cy="63976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 smtClean="0">
                <a:solidFill>
                  <a:srgbClr val="FF0000"/>
                </a:solidFill>
              </a:rPr>
              <a:t>Άσκηση</a:t>
            </a:r>
            <a:endParaRPr lang="el-GR" sz="2800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27" y="2202041"/>
            <a:ext cx="3879899" cy="360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4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</a:t>
            </a:r>
            <a:r>
              <a:rPr lang="el-GR" dirty="0" smtClean="0"/>
              <a:t>2</a:t>
            </a:r>
            <a:r>
              <a:rPr lang="el-GR" dirty="0"/>
              <a:t>: Δυναμικό Ελαστικού</a:t>
            </a:r>
            <a:br>
              <a:rPr lang="el-GR" dirty="0"/>
            </a:br>
            <a:r>
              <a:rPr lang="el-GR" dirty="0"/>
              <a:t>      Ελατηρίου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818257" y="1484784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Βήμα 2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</a:t>
            </a:r>
            <a:endParaRPr lang="el-GR" sz="28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  <p:sp>
        <p:nvSpPr>
          <p:cNvPr id="16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755576" y="2060848"/>
            <a:ext cx="8208912" cy="504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Υπολογισμός της Δυναμικής Ενέργειας από την σχέση (5) </a:t>
            </a:r>
            <a:r>
              <a:rPr lang="en-US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23928" y="2276872"/>
                <a:ext cx="1581018" cy="789816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bar>
                      <m:bar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𝛁</m:t>
                        </m:r>
                      </m:e>
                    </m:ba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𝑽</m:t>
                    </m:r>
                  </m:oMath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276872"/>
                <a:ext cx="1581018" cy="789816"/>
              </a:xfrm>
              <a:prstGeom prst="rect">
                <a:avLst/>
              </a:prstGeom>
              <a:blipFill rotWithShape="1">
                <a:blip r:embed="rId3"/>
                <a:stretch>
                  <a:fillRect l="-61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92080" y="2276872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276872"/>
                <a:ext cx="936104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9552" y="3140968"/>
                <a:ext cx="8604448" cy="1149856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8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 panose="02040503050406030204" pitchFamily="18" charset="0"/>
                      </a:rPr>
                      <m:t>𝒇</m:t>
                    </m:r>
                    <m:r>
                      <a:rPr lang="en-US" sz="2800" b="1" i="1" smtClean="0"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ea typeface="Cambria Math" panose="02040503050406030204" pitchFamily="18" charset="0"/>
                      </a:rPr>
                      <m:t>)  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</m:t>
                    </m:r>
                    <m:f>
                      <m:fPr>
                        <m:ctrlPr>
                          <a:rPr lang="en-US" sz="2800" b="1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den>
                    </m:f>
                    <m:r>
                      <m:rPr>
                        <m:nor/>
                      </m:rP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den>
                    </m:f>
                    <m:r>
                      <m:rPr>
                        <m:nor/>
                      </m:rP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2800" b="1" i="1" smtClean="0">
                        <a:latin typeface="Cambria Math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</m:d>
                  </m:oMath>
                </a14:m>
                <a:endParaRPr lang="en-US" sz="28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140968"/>
                <a:ext cx="8604448" cy="11498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60220" y="4578856"/>
                <a:ext cx="6992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20" y="4578856"/>
                <a:ext cx="69923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609" r="-1739" b="-19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99592" y="4414780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414780"/>
                <a:ext cx="936104" cy="789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547664" y="4579928"/>
                <a:ext cx="2880320" cy="722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𝒛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 panose="02040503050406030204" pitchFamily="18" charset="0"/>
                      </a:rPr>
                      <m:t>𝒇</m:t>
                    </m:r>
                    <m:r>
                      <a:rPr lang="en-US" sz="2800" b="1" i="1" smtClean="0"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l-GR" sz="28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579928"/>
                <a:ext cx="2880320" cy="72282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635896" y="4437112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437112"/>
                <a:ext cx="936104" cy="7898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39681" y="3714760"/>
                <a:ext cx="4264767" cy="2348880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sz="2400" b="1" i="1" smtClean="0">
                        <a:latin typeface="Cambria Math"/>
                        <a:ea typeface="Cambria Math" panose="02040503050406030204" pitchFamily="18" charset="0"/>
                      </a:rPr>
                      <m:t>)=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1" i="1">
                            <a:latin typeface="Cambria Math"/>
                            <a:ea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dirty="0"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latin typeface="Cambria Math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400" b="1" i="1" dirty="0">
                        <a:latin typeface="Cambria Math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latin typeface="Cambria Math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sz="2400" b="1" i="1" dirty="0">
                        <a:latin typeface="Cambria Math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681" y="3714760"/>
                <a:ext cx="4264767" cy="2348880"/>
              </a:xfrm>
              <a:prstGeom prst="rect">
                <a:avLst/>
              </a:prstGeom>
              <a:blipFill rotWithShape="1">
                <a:blip r:embed="rId10"/>
                <a:stretch>
                  <a:fillRect l="-429" r="-1431" b="-59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602277" y="4717090"/>
                <a:ext cx="5782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277" y="4717090"/>
                <a:ext cx="578235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11560" y="5373216"/>
            <a:ext cx="8208912" cy="504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Με την ίδια διαδικασία όπως στην Εφαρμογή 1 βρίσκω ότι</a:t>
            </a:r>
            <a:r>
              <a:rPr lang="en-US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46911" y="5832807"/>
                <a:ext cx="30262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l-GR" sz="24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2400" b="1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latin typeface="Cambria Math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l-GR" sz="24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2400" b="1" i="1" dirty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11" y="5832807"/>
                <a:ext cx="3026231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05090" y="5668731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090" y="5668731"/>
                <a:ext cx="936104" cy="78981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923928" y="4941341"/>
                <a:ext cx="4264767" cy="2348880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sz="2400" b="1" i="1" smtClean="0">
                        <a:latin typeface="Cambria Math"/>
                        <a:ea typeface="Cambria Math" panose="02040503050406030204" pitchFamily="18" charset="0"/>
                      </a:rPr>
                      <m:t>)=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1" i="1">
                            <a:latin typeface="Cambria Math"/>
                            <a:ea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2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941341"/>
                <a:ext cx="4264767" cy="2348880"/>
              </a:xfrm>
              <a:prstGeom prst="rect">
                <a:avLst/>
              </a:prstGeom>
              <a:blipFill rotWithShape="1">
                <a:blip r:embed="rId14"/>
                <a:stretch>
                  <a:fillRect l="-429" b="-59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3988914" y="5832807"/>
            <a:ext cx="4039469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</a:t>
            </a:r>
            <a:r>
              <a:rPr lang="el-GR" dirty="0" smtClean="0"/>
              <a:t>2: </a:t>
            </a:r>
            <a:r>
              <a:rPr lang="el-GR" dirty="0"/>
              <a:t>Δυναμικό Ελαστικού</a:t>
            </a:r>
            <a:br>
              <a:rPr lang="el-GR" dirty="0"/>
            </a:br>
            <a:r>
              <a:rPr lang="el-GR" dirty="0"/>
              <a:t>      Ελατηρίου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818257" y="1484784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Βήμα 2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</a:t>
            </a:r>
            <a:endParaRPr lang="el-GR" sz="28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  <p:sp>
        <p:nvSpPr>
          <p:cNvPr id="16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737320" y="2060848"/>
            <a:ext cx="8208912" cy="504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Στην ειδική περίπτωση του </a:t>
            </a:r>
            <a:r>
              <a:rPr lang="el-GR" dirty="0" smtClean="0">
                <a:solidFill>
                  <a:srgbClr val="FF0000"/>
                </a:solidFill>
              </a:rPr>
              <a:t>γραμμικού ελατηρίου </a:t>
            </a:r>
            <a:r>
              <a:rPr lang="el-GR" dirty="0" smtClean="0"/>
              <a:t>ισχύει</a:t>
            </a:r>
            <a:r>
              <a:rPr lang="en-US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187553" y="4162772"/>
                <a:ext cx="4264767" cy="2348880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sz="2400" b="1" i="1" smtClean="0">
                        <a:latin typeface="Cambria Math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latin typeface="Cambria Math"/>
                        <a:ea typeface="Cambria Math" panose="02040503050406030204" pitchFamily="18" charset="0"/>
                      </a:rPr>
                      <m:t>𝒌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2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553" y="4162772"/>
                <a:ext cx="4264767" cy="23488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2699792" y="4941168"/>
            <a:ext cx="4039469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292910" y="2594182"/>
                <a:ext cx="2558179" cy="576064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dirty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/>
                          <a:ea typeface="Cambria Math" panose="02040503050406030204" pitchFamily="18" charset="0"/>
                        </a:rPr>
                        <m:t>𝒌𝒙</m:t>
                      </m:r>
                    </m:oMath>
                  </m:oMathPara>
                </a14:m>
                <a:endParaRPr lang="en-US" sz="2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10" y="2594182"/>
                <a:ext cx="2558179" cy="576064"/>
              </a:xfrm>
              <a:prstGeom prst="rect">
                <a:avLst/>
              </a:prstGeom>
              <a:blipFill rotWithShape="1">
                <a:blip r:embed="rId4"/>
                <a:stretch>
                  <a:fillRect b="-520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Θέση περιεχομένου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827584" y="3284984"/>
                <a:ext cx="8136904" cy="136815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el-GR" b="1" dirty="0" smtClean="0"/>
                  <a:t>Όπου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η παράμετρος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b="1" dirty="0" smtClean="0"/>
                  <a:t>ονομάζεται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 στιβαρότητα ή σταθερά του ελατηρίου </a:t>
                </a:r>
                <a:r>
                  <a:rPr lang="el-GR" b="1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el-GR" b="1" dirty="0" smtClean="0"/>
                  <a:t>Η συνάρτηση Δυναμικού του γραμμικού ελατηρίου δίνεται από την σχέση</a:t>
                </a:r>
                <a:r>
                  <a:rPr lang="en-US" b="1" dirty="0" smtClean="0"/>
                  <a:t>:</a:t>
                </a:r>
              </a:p>
            </p:txBody>
          </p:sp>
        </mc:Choice>
        <mc:Fallback xmlns="">
          <p:sp>
            <p:nvSpPr>
              <p:cNvPr id="31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827584" y="3284984"/>
                <a:ext cx="8136904" cy="1368152"/>
              </a:xfrm>
              <a:blipFill rotWithShape="1">
                <a:blip r:embed="rId5"/>
                <a:stretch>
                  <a:fillRect l="-974" t="-4911" r="-974" b="-89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Θέση περιεχομένου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827584" y="5949280"/>
                <a:ext cx="8136904" cy="72008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el-GR" b="1" dirty="0" smtClean="0"/>
                  <a:t>Όπου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b="1" dirty="0" smtClean="0"/>
                  <a:t>είναι η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 επιμήκυνση του ελατηρίου από την απαραμόρφωτη θέση</a:t>
                </a:r>
                <a:r>
                  <a:rPr lang="el-GR" b="1" dirty="0" smtClean="0"/>
                  <a:t>.</a:t>
                </a:r>
              </a:p>
            </p:txBody>
          </p:sp>
        </mc:Choice>
        <mc:Fallback xmlns="">
          <p:sp>
            <p:nvSpPr>
              <p:cNvPr id="32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827584" y="5949280"/>
                <a:ext cx="8136904" cy="720080"/>
              </a:xfrm>
              <a:blipFill rotWithShape="1">
                <a:blip r:embed="rId6"/>
                <a:stretch>
                  <a:fillRect l="-974" t="-9322" r="-974" b="-135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65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</a:t>
            </a:r>
            <a:r>
              <a:rPr lang="el-GR" dirty="0" smtClean="0"/>
              <a:t>3: Κίνηση σε κυκλική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στεφάνη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5066729" y="1565102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Δεδομένα</a:t>
            </a:r>
            <a:endParaRPr lang="el-G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4167312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el-GR" dirty="0" smtClean="0"/>
                  <a:t>Μηχανικό εξάρτημα μάζας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κινείται με αμελητέες τριβές (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𝜇</m:t>
                    </m:r>
                    <m:r>
                      <a:rPr lang="el-GR" b="0" i="1" smtClean="0">
                        <a:latin typeface="Cambria Math"/>
                      </a:rPr>
                      <m:t>=0)</m:t>
                    </m:r>
                  </m:oMath>
                </a14:m>
                <a:r>
                  <a:rPr lang="el-GR" dirty="0" smtClean="0"/>
                  <a:t> σε κατακόρυφη κυκλική στεφάνη ακτίνας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algn="just"/>
                <a:r>
                  <a:rPr lang="el-GR" dirty="0" smtClean="0"/>
                  <a:t>Η μάζα είναι συνδεμένη με γραμμικό ελατήριο με συντελεστή στιβαρότητας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algn="just"/>
                <a:r>
                  <a:rPr lang="el-GR" dirty="0" smtClean="0"/>
                  <a:t>Το άλλο άκρο του ελατηρίου συνδέεται με ακίνητο σημείο Ο’, σε απόσταση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από το κέντρο της στεφάνης.</a:t>
                </a:r>
              </a:p>
              <a:p>
                <a:pPr algn="just"/>
                <a:r>
                  <a:rPr lang="el-GR" dirty="0" smtClean="0"/>
                  <a:t>Δίνεται η ταχύτητα της μάζας στη θέση Β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Β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4167312"/>
              </a:xfrm>
              <a:blipFill rotWithShape="1">
                <a:blip r:embed="rId3"/>
                <a:stretch>
                  <a:fillRect l="-1810" t="-2339" r="-19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Κυκλική Στεφάνη</a:t>
            </a:r>
            <a:endParaRPr lang="el-G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22901"/>
            <a:ext cx="3744416" cy="361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4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</a:t>
            </a:r>
            <a:r>
              <a:rPr lang="el-GR" dirty="0" smtClean="0"/>
              <a:t>3: Κίνηση σε κυκλική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στεφάνη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5066729" y="1565102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Ζητούμενα</a:t>
            </a:r>
            <a:endParaRPr lang="el-G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4167312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l-GR" dirty="0" smtClean="0"/>
                  <a:t>Να προσδιορισθεί η  η ταχύτητα της μάζας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l-GR" dirty="0" smtClean="0"/>
                  <a:t> στις θέσεις Α και Γ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Γ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4167312"/>
              </a:xfrm>
              <a:blipFill rotWithShape="1">
                <a:blip r:embed="rId3"/>
                <a:stretch>
                  <a:fillRect l="-2112" t="-1170" r="-22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Κυκλική Στεφάνη</a:t>
            </a:r>
            <a:endParaRPr lang="el-G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22901"/>
            <a:ext cx="3744416" cy="361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88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4644008" y="1700808"/>
            <a:ext cx="4041775" cy="864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200" b="1" u="sng" dirty="0" smtClean="0"/>
              <a:t>Βήμα 1</a:t>
            </a:r>
            <a:r>
              <a:rPr lang="en-US" sz="2200" b="1" dirty="0" smtClean="0"/>
              <a:t>: </a:t>
            </a:r>
            <a:r>
              <a:rPr lang="el-GR" sz="2200" b="1" dirty="0" smtClean="0"/>
              <a:t>Επιλογή συστήματος και ΔΕΣ.</a:t>
            </a:r>
          </a:p>
          <a:p>
            <a:pPr marL="457200" indent="-457200" algn="just">
              <a:buFont typeface="+mj-lt"/>
              <a:buAutoNum type="alphaLcPeriod"/>
            </a:pPr>
            <a:endParaRPr lang="el-GR" dirty="0" smtClean="0"/>
          </a:p>
          <a:p>
            <a:pPr marL="457200" indent="-457200" algn="just">
              <a:buFont typeface="+mj-lt"/>
              <a:buAutoNum type="alphaLcPeriod"/>
            </a:pPr>
            <a:endParaRPr lang="el-GR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4644007" y="2492896"/>
            <a:ext cx="4041775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Βήμα 2</a:t>
            </a:r>
            <a:r>
              <a:rPr lang="el-GR" sz="2200" dirty="0" smtClean="0"/>
              <a:t>:  Εξισώσεις Κίνησης ή Αρχές (1.Ώσης-Ορμής/2.Στροφικής Ώσης-Στροφορμής/3.Έργου Ενέργειας)</a:t>
            </a:r>
            <a:endParaRPr lang="el-GR" sz="2200" dirty="0"/>
          </a:p>
        </p:txBody>
      </p:sp>
      <p:sp>
        <p:nvSpPr>
          <p:cNvPr id="13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Εφαρμογή</a:t>
            </a:r>
            <a:r>
              <a:rPr lang="en-US" dirty="0"/>
              <a:t> </a:t>
            </a:r>
            <a:r>
              <a:rPr lang="el-GR" dirty="0"/>
              <a:t>3: Κίνηση σε κυκλική</a:t>
            </a:r>
            <a:br>
              <a:rPr lang="el-GR" dirty="0"/>
            </a:br>
            <a:r>
              <a:rPr lang="el-GR" dirty="0"/>
              <a:t>       στεφάνη</a:t>
            </a:r>
          </a:p>
        </p:txBody>
      </p:sp>
      <p:sp>
        <p:nvSpPr>
          <p:cNvPr id="15" name="Θέση κειμένου 2"/>
          <p:cNvSpPr txBox="1">
            <a:spLocks/>
          </p:cNvSpPr>
          <p:nvPr/>
        </p:nvSpPr>
        <p:spPr>
          <a:xfrm>
            <a:off x="4644008" y="3140968"/>
            <a:ext cx="4041775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dirty="0" smtClean="0"/>
              <a:t>Εφαρμόζουμε την </a:t>
            </a:r>
            <a:r>
              <a:rPr lang="el-GR" sz="2200" u="sng" dirty="0" smtClean="0"/>
              <a:t>Αρχή Έργου Ενέργειας</a:t>
            </a:r>
            <a:r>
              <a:rPr lang="el-GR" sz="2200" dirty="0" smtClean="0"/>
              <a:t> για το σύστημα.</a:t>
            </a:r>
            <a:endParaRPr lang="el-GR" sz="2200" dirty="0"/>
          </a:p>
        </p:txBody>
      </p:sp>
      <p:sp>
        <p:nvSpPr>
          <p:cNvPr id="17" name="Rectangle 16"/>
          <p:cNvSpPr/>
          <p:nvPr/>
        </p:nvSpPr>
        <p:spPr>
          <a:xfrm>
            <a:off x="899592" y="4955867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/>
              <a:t>Συντηρητικές Δυνάμεις                      Δυναμική Ενέργεια   </a:t>
            </a:r>
            <a:endParaRPr lang="el-G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51720" y="5531931"/>
                <a:ext cx="93610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𝒎𝒈</m:t>
                      </m:r>
                    </m:oMath>
                  </m:oMathPara>
                </a14:m>
                <a:endParaRPr lang="en-US" sz="2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l-GR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𝜺𝝀</m:t>
                        </m:r>
                      </m:sub>
                    </m:sSub>
                  </m:oMath>
                </a14:m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531931"/>
                <a:ext cx="936104" cy="830997"/>
              </a:xfrm>
              <a:prstGeom prst="rect">
                <a:avLst/>
              </a:prstGeom>
              <a:blipFill rotWithShape="1">
                <a:blip r:embed="rId3"/>
                <a:stretch>
                  <a:fillRect b="-21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724128" y="5459923"/>
                <a:ext cx="1728192" cy="9934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𝒎𝒈𝒛</m:t>
                      </m:r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latin typeface="Cambria Math"/>
                        <a:ea typeface="Cambria Math" panose="02040503050406030204" pitchFamily="18" charset="0"/>
                      </a:rPr>
                      <m:t>𝒌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en-US" sz="24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400" b="1" i="1" dirty="0">
                            <a:latin typeface="Cambria Math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459923"/>
                <a:ext cx="1728192" cy="993413"/>
              </a:xfrm>
              <a:prstGeom prst="rect">
                <a:avLst/>
              </a:prstGeom>
              <a:blipFill rotWithShape="1">
                <a:blip r:embed="rId4"/>
                <a:stretch>
                  <a:fillRect b="-42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5"/>
            <a:ext cx="4176463" cy="354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7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4644008" y="1700808"/>
            <a:ext cx="4041775" cy="864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200" b="1" u="sng" dirty="0" smtClean="0"/>
              <a:t>Βήμα 1</a:t>
            </a:r>
            <a:r>
              <a:rPr lang="en-US" sz="2200" b="1" dirty="0" smtClean="0"/>
              <a:t>: </a:t>
            </a:r>
            <a:r>
              <a:rPr lang="el-GR" sz="2200" b="1" dirty="0" smtClean="0"/>
              <a:t>Επιλογή συστήματος και ΔΕΣ.</a:t>
            </a:r>
          </a:p>
          <a:p>
            <a:pPr marL="457200" indent="-457200" algn="just">
              <a:buFont typeface="+mj-lt"/>
              <a:buAutoNum type="alphaLcPeriod"/>
            </a:pPr>
            <a:endParaRPr lang="el-GR" dirty="0" smtClean="0"/>
          </a:p>
          <a:p>
            <a:pPr marL="457200" indent="-457200" algn="just">
              <a:buFont typeface="+mj-lt"/>
              <a:buAutoNum type="alphaLcPeriod"/>
            </a:pPr>
            <a:endParaRPr lang="el-GR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4644007" y="2492896"/>
            <a:ext cx="4041775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Βήμα 2</a:t>
            </a:r>
            <a:r>
              <a:rPr lang="el-GR" sz="2200" dirty="0" smtClean="0"/>
              <a:t>:  Εξισώσεις Κίνησης ή Αρχές (1.Ώσης-Ορμής/2.Στροφικής Ώσης-Στροφορμής/3.Έργου Ενέργειας)</a:t>
            </a:r>
            <a:endParaRPr lang="el-GR" sz="2200" dirty="0"/>
          </a:p>
        </p:txBody>
      </p:sp>
      <p:sp>
        <p:nvSpPr>
          <p:cNvPr id="13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Εφαρμογή</a:t>
            </a:r>
            <a:r>
              <a:rPr lang="en-US" dirty="0"/>
              <a:t> </a:t>
            </a:r>
            <a:r>
              <a:rPr lang="el-GR" dirty="0"/>
              <a:t>3: Κίνηση σε κυκλική</a:t>
            </a:r>
            <a:br>
              <a:rPr lang="el-GR" dirty="0"/>
            </a:br>
            <a:r>
              <a:rPr lang="el-GR" dirty="0"/>
              <a:t>       στεφάνη</a:t>
            </a:r>
          </a:p>
        </p:txBody>
      </p:sp>
      <p:sp>
        <p:nvSpPr>
          <p:cNvPr id="15" name="Θέση κειμένου 2"/>
          <p:cNvSpPr txBox="1">
            <a:spLocks/>
          </p:cNvSpPr>
          <p:nvPr/>
        </p:nvSpPr>
        <p:spPr>
          <a:xfrm>
            <a:off x="4644008" y="3140968"/>
            <a:ext cx="4041775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dirty="0" smtClean="0"/>
              <a:t>Εφαρμόζουμε την </a:t>
            </a:r>
            <a:r>
              <a:rPr lang="el-GR" sz="2200" u="sng" dirty="0" smtClean="0"/>
              <a:t>Αρχή Έργου Ενέργειας</a:t>
            </a:r>
            <a:r>
              <a:rPr lang="el-GR" sz="2200" dirty="0" smtClean="0"/>
              <a:t> για το σύστημα.</a:t>
            </a:r>
            <a:endParaRPr lang="el-G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99592" y="4797152"/>
                <a:ext cx="79208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 smtClean="0"/>
                  <a:t> </a:t>
                </a:r>
                <a:r>
                  <a:rPr lang="el-GR" sz="2400" b="1" dirty="0" smtClean="0"/>
                  <a:t>Μη Συντηρητικές Δυνάμεις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                         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𝒏𝒄</m:t>
                        </m:r>
                      </m:sub>
                    </m:sSub>
                  </m:oMath>
                </a14:m>
                <a:r>
                  <a:rPr lang="el-GR" sz="2400" b="1" dirty="0" smtClean="0"/>
                  <a:t>  </a:t>
                </a:r>
                <a:endParaRPr lang="el-GR" sz="2400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797152"/>
                <a:ext cx="792088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85" t="-10526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51720" y="5373216"/>
                <a:ext cx="9361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sz="2400" b="1" i="0" smtClean="0">
                          <a:latin typeface="Cambria Math"/>
                          <a:ea typeface="Cambria Math" panose="02040503050406030204" pitchFamily="18" charset="0"/>
                        </a:rPr>
                        <m:t>𝚴</m:t>
                      </m:r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373216"/>
                <a:ext cx="93610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724128" y="5301208"/>
                <a:ext cx="17281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latin typeface="Cambria Math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301208"/>
                <a:ext cx="172819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36512" y="6021288"/>
                <a:ext cx="3491880" cy="75494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𝑛𝑐</m:t>
                          </m:r>
                        </m:sub>
                      </m:sSub>
                      <m:r>
                        <a:rPr lang="el-GR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3200" i="1" smtClean="0"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6021288"/>
                <a:ext cx="3491880" cy="75494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39752" y="6023560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6023560"/>
                <a:ext cx="936104" cy="789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Θέση κειμένου 7"/>
          <p:cNvSpPr txBox="1">
            <a:spLocks/>
          </p:cNvSpPr>
          <p:nvPr/>
        </p:nvSpPr>
        <p:spPr>
          <a:xfrm>
            <a:off x="3131840" y="6165304"/>
            <a:ext cx="5328592" cy="5263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Αρχή Διατήρησης Μηχανικής Ενέργειας</a:t>
            </a:r>
            <a:endParaRPr lang="el-GR" sz="2400" b="1" i="1" dirty="0">
              <a:solidFill>
                <a:srgbClr val="FF0000"/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5"/>
            <a:ext cx="4176463" cy="338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8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602233" y="1772816"/>
            <a:ext cx="8218239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Βήμα 2</a:t>
            </a:r>
            <a:r>
              <a:rPr lang="el-GR" sz="2200" dirty="0" smtClean="0"/>
              <a:t>:  Εφαρμόζω την Αρχή Διατήρησης της Μηχανικής Ενέργειας από την Θέση Α στην Θέση Β</a:t>
            </a:r>
            <a:r>
              <a:rPr lang="en-US" sz="2200" dirty="0" smtClean="0"/>
              <a:t>:</a:t>
            </a:r>
            <a:endParaRPr lang="el-GR" sz="2200" dirty="0"/>
          </a:p>
        </p:txBody>
      </p:sp>
      <p:sp>
        <p:nvSpPr>
          <p:cNvPr id="13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Εφαρμογή</a:t>
            </a:r>
            <a:r>
              <a:rPr lang="en-US" dirty="0"/>
              <a:t> </a:t>
            </a:r>
            <a:r>
              <a:rPr lang="el-GR" dirty="0"/>
              <a:t>3: Κίνηση σε κυκλική</a:t>
            </a:r>
            <a:br>
              <a:rPr lang="el-GR" dirty="0"/>
            </a:br>
            <a:r>
              <a:rPr lang="el-GR" dirty="0"/>
              <a:t>       στεφάνη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30761" y="2780928"/>
                <a:ext cx="30694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761" y="2780928"/>
                <a:ext cx="3069431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156176" y="2827094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(1)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39552" y="3068960"/>
                <a:ext cx="2304256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068960"/>
                <a:ext cx="2304256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9552" y="3869332"/>
                <a:ext cx="2304256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869332"/>
                <a:ext cx="2304256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7544" y="4695527"/>
                <a:ext cx="56955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0+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0+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695527"/>
                <a:ext cx="5695586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8542" y="5309492"/>
                <a:ext cx="5695586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Β</m:t>
                              </m:r>
                            </m:sub>
                          </m:sSub>
                        </m:e>
                        <m:sup>
                          <m: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𝑚𝑔𝑅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2" y="5309492"/>
                <a:ext cx="5695586" cy="7838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-828600" y="6103243"/>
                <a:ext cx="8431890" cy="566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−(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8600" y="6103243"/>
                <a:ext cx="8431890" cy="56611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Brace 23"/>
          <p:cNvSpPr/>
          <p:nvPr/>
        </p:nvSpPr>
        <p:spPr>
          <a:xfrm>
            <a:off x="6487166" y="3398096"/>
            <a:ext cx="108012" cy="312724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04248" y="4614886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4614886"/>
                <a:ext cx="936104" cy="7898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563888" y="2780928"/>
            <a:ext cx="24482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602233" y="1772816"/>
            <a:ext cx="8218239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Βήμα 2</a:t>
            </a:r>
            <a:r>
              <a:rPr lang="el-GR" sz="2200" dirty="0" smtClean="0"/>
              <a:t>:  Εφαρμόζω την Αρχή Διατήρησης της Μηχανικής Ενέργειας από την Θέση Α στην Θέση Β</a:t>
            </a:r>
            <a:r>
              <a:rPr lang="en-US" sz="2200" dirty="0" smtClean="0"/>
              <a:t>:</a:t>
            </a:r>
            <a:endParaRPr lang="el-GR" sz="2200" dirty="0"/>
          </a:p>
        </p:txBody>
      </p:sp>
      <p:sp>
        <p:nvSpPr>
          <p:cNvPr id="13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Εφαρμογή</a:t>
            </a:r>
            <a:r>
              <a:rPr lang="en-US" dirty="0"/>
              <a:t> </a:t>
            </a:r>
            <a:r>
              <a:rPr lang="el-GR" dirty="0"/>
              <a:t>3: Κίνηση σε κυκλική</a:t>
            </a:r>
            <a:br>
              <a:rPr lang="el-GR" dirty="0"/>
            </a:br>
            <a:r>
              <a:rPr lang="el-GR" dirty="0"/>
              <a:t>       στεφάνη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560" y="2993442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(1)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34538" y="2783200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8" y="2783200"/>
                <a:ext cx="936104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88582" y="2738909"/>
                <a:ext cx="8431890" cy="793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l-GR" sz="2400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dirty="0">
                          <a:latin typeface="Cambria Math"/>
                        </a:rPr>
                        <m:t>+</m:t>
                      </m:r>
                      <m:r>
                        <a:rPr lang="en-US" sz="2400" b="0" i="0" dirty="0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/>
                        </a:rPr>
                        <m:t>gR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82" y="2738909"/>
                <a:ext cx="8431890" cy="7936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547664" y="2708920"/>
            <a:ext cx="6264696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7" name="Θέση κειμένου 2"/>
          <p:cNvSpPr txBox="1">
            <a:spLocks/>
          </p:cNvSpPr>
          <p:nvPr/>
        </p:nvSpPr>
        <p:spPr>
          <a:xfrm>
            <a:off x="611560" y="4005064"/>
            <a:ext cx="8218239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dirty="0" smtClean="0"/>
              <a:t>Στη συνέχεια εφαρμόζω την Αρχή Διατήρησης της Μηχανικής Ενέργειας από την Θέση Β στην Θέση Γ</a:t>
            </a:r>
            <a:r>
              <a:rPr lang="en-US" sz="2200" dirty="0" smtClean="0"/>
              <a:t>:</a:t>
            </a:r>
            <a:endParaRPr lang="el-G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059832" y="5127575"/>
                <a:ext cx="30694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Β</m:t>
                          </m:r>
                        </m:sub>
                      </m:sSub>
                      <m:r>
                        <a:rPr lang="en-US" sz="240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Β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Γ</m:t>
                          </m:r>
                        </m:sub>
                      </m:sSub>
                      <m:r>
                        <a:rPr lang="en-US" sz="240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Γ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5127575"/>
                <a:ext cx="3069431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6372200" y="5173741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</a:t>
            </a:r>
            <a:r>
              <a:rPr lang="el-GR" b="1" dirty="0" smtClean="0"/>
              <a:t>2</a:t>
            </a:r>
            <a:r>
              <a:rPr lang="en-US" b="1" dirty="0" smtClean="0"/>
              <a:t>)</a:t>
            </a:r>
            <a:endParaRPr lang="el-GR" dirty="0"/>
          </a:p>
        </p:txBody>
      </p:sp>
      <p:sp>
        <p:nvSpPr>
          <p:cNvPr id="27" name="Rectangle 26"/>
          <p:cNvSpPr/>
          <p:nvPr/>
        </p:nvSpPr>
        <p:spPr>
          <a:xfrm>
            <a:off x="3203848" y="4941168"/>
            <a:ext cx="259228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370186"/>
            <a:ext cx="8229600" cy="11087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l-GR" sz="2800" u="sng" dirty="0" smtClean="0"/>
              <a:t>Για Υλικό </a:t>
            </a:r>
            <a:r>
              <a:rPr lang="el-GR" sz="2800" u="sng" dirty="0"/>
              <a:t>Σ</a:t>
            </a:r>
            <a:r>
              <a:rPr lang="el-GR" sz="2800" u="sng" dirty="0" smtClean="0"/>
              <a:t>ημείο</a:t>
            </a:r>
            <a:endParaRPr lang="el-GR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u="sng" dirty="0" smtClean="0"/>
              <a:t>Έργο</a:t>
            </a: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Αρχές Έργου - Ενέργειας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60032" y="2495168"/>
                <a:ext cx="417646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𝒅𝑾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bar>
                      <m:bar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sz="2400" b="1" i="1" smtClean="0">
                            <a:latin typeface="Cambria Math"/>
                          </a:rPr>
                          <m:t>𝑭</m:t>
                        </m:r>
                      </m:e>
                    </m:bar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∙</m:t>
                    </m:r>
                    <m:bar>
                      <m:barPr>
                        <m:ctrlPr>
                          <a:rPr lang="en-US" sz="2400" b="1" i="1" dirty="0" smtClean="0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r>
                          <a:rPr lang="en-US" sz="2400" b="1" i="1" dirty="0" smtClean="0">
                            <a:latin typeface="Cambria Math"/>
                            <a:ea typeface="Cambria Math"/>
                          </a:rPr>
                          <m:t>𝒅𝒓</m:t>
                        </m:r>
                      </m:e>
                    </m:bar>
                  </m:oMath>
                </a14:m>
                <a:r>
                  <a:rPr lang="en-US" sz="2400" b="1" dirty="0" smtClean="0"/>
                  <a:t>                    (1)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495168"/>
                <a:ext cx="4176464" cy="789816"/>
              </a:xfrm>
              <a:prstGeom prst="rect">
                <a:avLst/>
              </a:prstGeom>
              <a:blipFill rotWithShape="1">
                <a:blip r:embed="rId3"/>
                <a:stretch>
                  <a:fillRect l="-4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Θέση κειμένου 2"/>
          <p:cNvSpPr txBox="1">
            <a:spLocks/>
          </p:cNvSpPr>
          <p:nvPr/>
        </p:nvSpPr>
        <p:spPr>
          <a:xfrm>
            <a:off x="4645025" y="3293294"/>
            <a:ext cx="4041775" cy="6397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M</a:t>
            </a:r>
            <a:r>
              <a:rPr lang="el-GR" sz="2400" dirty="0" smtClean="0"/>
              <a:t>ε ολοκλήρωση της (1) από την θέση (1) στη θέση (2) έχω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52528" y="3933056"/>
                <a:ext cx="3491880" cy="2518008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𝑊</m:t>
                      </m:r>
                      <m:r>
                        <a:rPr lang="el-GR" sz="32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sz="3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𝑭</m:t>
                              </m:r>
                            </m:e>
                          </m:bar>
                          <m:r>
                            <m:rPr>
                              <m:nor/>
                            </m:rPr>
                            <a:rPr lang="en-US" sz="2800" b="1" dirty="0"/>
                            <m:t> </m:t>
                          </m:r>
                          <m:r>
                            <a:rPr lang="en-US" sz="2800" b="1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sz="2800" b="1" i="1" dirty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 dirty="0">
                                  <a:latin typeface="Cambria Math"/>
                                  <a:ea typeface="Cambria Math"/>
                                </a:rPr>
                                <m:t>𝒅𝒓</m:t>
                              </m:r>
                            </m:e>
                          </m:ba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528" y="3933056"/>
                <a:ext cx="3491880" cy="25180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250723" y="5007394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(2)</a:t>
            </a:r>
            <a:endParaRPr lang="el-GR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4458816" cy="257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7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602233" y="1772816"/>
            <a:ext cx="8218239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Βήμα 2</a:t>
            </a:r>
            <a:r>
              <a:rPr lang="el-GR" sz="2200" dirty="0" smtClean="0"/>
              <a:t>:  Εφαρμόζω την Αρχή Διατήρησης της Μηχανικής Ενέργειας από την Θέση Β στην Θέση Γ</a:t>
            </a:r>
            <a:r>
              <a:rPr lang="en-US" sz="2200" dirty="0" smtClean="0"/>
              <a:t>:</a:t>
            </a:r>
            <a:endParaRPr lang="el-GR" sz="2200" dirty="0"/>
          </a:p>
        </p:txBody>
      </p:sp>
      <p:sp>
        <p:nvSpPr>
          <p:cNvPr id="13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Εφαρμογή</a:t>
            </a:r>
            <a:r>
              <a:rPr lang="en-US" dirty="0"/>
              <a:t> </a:t>
            </a:r>
            <a:r>
              <a:rPr lang="el-GR" dirty="0"/>
              <a:t>3: Κίνηση σε κυκλική</a:t>
            </a:r>
            <a:br>
              <a:rPr lang="el-GR" dirty="0"/>
            </a:br>
            <a:r>
              <a:rPr lang="el-GR" dirty="0"/>
              <a:t>       στεφάνη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30761" y="2780928"/>
                <a:ext cx="30694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Β</m:t>
                          </m:r>
                        </m:sub>
                      </m:sSub>
                      <m:r>
                        <a:rPr lang="en-US" sz="240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Β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Γ</m:t>
                          </m:r>
                        </m:sub>
                      </m:sSub>
                      <m:r>
                        <a:rPr lang="en-US" sz="240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Γ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761" y="2780928"/>
                <a:ext cx="3069431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156176" y="2827094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(2)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9552" y="3068960"/>
                <a:ext cx="2304256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068960"/>
                <a:ext cx="2304256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8542" y="4653136"/>
                <a:ext cx="5695586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Β</m:t>
                              </m:r>
                            </m:sub>
                          </m:sSub>
                        </m:e>
                        <m:sup>
                          <m: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𝑚𝑔𝑅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2" y="4653136"/>
                <a:ext cx="5695586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Brace 23"/>
          <p:cNvSpPr/>
          <p:nvPr/>
        </p:nvSpPr>
        <p:spPr>
          <a:xfrm>
            <a:off x="6487166" y="3398096"/>
            <a:ext cx="54006" cy="262319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04248" y="4614886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4614886"/>
                <a:ext cx="936104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563888" y="2780928"/>
            <a:ext cx="24482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3869332"/>
                <a:ext cx="2304256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𝛤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𝛤</m:t>
                              </m:r>
                            </m:sub>
                          </m:sSub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869332"/>
                <a:ext cx="2304256" cy="7838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27584" y="5551418"/>
                <a:ext cx="8208912" cy="613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/>
                            <a:ea typeface="Cambria Math" panose="02040503050406030204" pitchFamily="18" charset="0"/>
                          </a:rPr>
                          <m:t>Γ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l-GR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400" b="0" i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Ο</m:t>
                            </m:r>
                          </m:e>
                          <m:sup>
                            <m:r>
                              <a:rPr lang="el-GR" sz="2400" b="0" i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l-GR" sz="2400" b="0" i="0" smtClean="0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l-GR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400" b="0" i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Ο</m:t>
                            </m:r>
                          </m:e>
                          <m:sup>
                            <m:r>
                              <a:rPr lang="el-GR" sz="2400" b="0" i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/>
                            <a:ea typeface="Cambria Math" panose="02040503050406030204" pitchFamily="18" charset="0"/>
                          </a:rPr>
                          <m:t>Α</m:t>
                        </m:r>
                        <m:r>
                          <a:rPr lang="el-GR" sz="2400" b="0" i="0" smtClean="0">
                            <a:latin typeface="Cambria Math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l-GR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sz="2400" b="0" i="1" smtClean="0">
                        <a:latin typeface="Cambria Math"/>
                        <a:ea typeface="Cambria Math" panose="02040503050406030204" pitchFamily="18" charset="0"/>
                      </a:rPr>
                      <m:t>+0=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l-GR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a:rPr lang="el-GR" sz="2400">
                            <a:latin typeface="Cambria Math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l-GR" sz="24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l-GR" sz="24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551418"/>
                <a:ext cx="8208912" cy="6138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5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602233" y="1772816"/>
            <a:ext cx="8218239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Βήμα 2</a:t>
            </a:r>
            <a:r>
              <a:rPr lang="el-GR" sz="2200" dirty="0" smtClean="0"/>
              <a:t>:  Εφαρμόζω την Αρχή Διατήρησης της Μηχανικής Ενέργειας από την Θέση </a:t>
            </a:r>
            <a:r>
              <a:rPr lang="en-US" sz="2200" dirty="0" smtClean="0"/>
              <a:t>B</a:t>
            </a:r>
            <a:r>
              <a:rPr lang="el-GR" sz="2200" dirty="0" smtClean="0"/>
              <a:t> στην Θέση </a:t>
            </a:r>
            <a:r>
              <a:rPr lang="el-GR" sz="2200" dirty="0"/>
              <a:t>Γ</a:t>
            </a:r>
            <a:r>
              <a:rPr lang="en-US" sz="2200" dirty="0" smtClean="0"/>
              <a:t>:</a:t>
            </a:r>
            <a:endParaRPr lang="el-GR" sz="2200" dirty="0"/>
          </a:p>
        </p:txBody>
      </p:sp>
      <p:sp>
        <p:nvSpPr>
          <p:cNvPr id="13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Εφαρμογή</a:t>
            </a:r>
            <a:r>
              <a:rPr lang="en-US" dirty="0"/>
              <a:t> </a:t>
            </a:r>
            <a:r>
              <a:rPr lang="el-GR" dirty="0"/>
              <a:t>3: Κίνηση σε κυκλική</a:t>
            </a:r>
            <a:br>
              <a:rPr lang="el-GR" dirty="0"/>
            </a:br>
            <a:r>
              <a:rPr lang="el-GR" dirty="0"/>
              <a:t>       στεφάνη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560" y="2993442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</a:t>
            </a:r>
            <a:r>
              <a:rPr lang="el-GR" b="1" dirty="0" smtClean="0"/>
              <a:t>2</a:t>
            </a:r>
            <a:r>
              <a:rPr lang="en-US" b="1" dirty="0" smtClean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34538" y="2783200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8" y="2783200"/>
                <a:ext cx="936104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64646" y="2738909"/>
                <a:ext cx="8431890" cy="818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sub>
                          </m:sSub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l-GR" sz="2400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dirty="0">
                          <a:latin typeface="Cambria Math"/>
                        </a:rPr>
                        <m:t>+</m:t>
                      </m:r>
                      <m:r>
                        <a:rPr lang="en-US" sz="2400" b="0" i="0" dirty="0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/>
                        </a:rPr>
                        <m:t>gR</m:t>
                      </m:r>
                      <m:r>
                        <a:rPr lang="el-GR" sz="2400" b="0" i="0" dirty="0" smtClean="0">
                          <a:latin typeface="Cambria Math"/>
                        </a:rPr>
                        <m:t>−4</m:t>
                      </m:r>
                      <m:f>
                        <m:fPr>
                          <m:ctrlPr>
                            <a:rPr lang="el-GR" sz="24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l-GR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46" y="2738909"/>
                <a:ext cx="8431890" cy="8181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547664" y="2708920"/>
            <a:ext cx="7272808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8" name="Θέση κειμένου 7"/>
          <p:cNvSpPr txBox="1">
            <a:spLocks/>
          </p:cNvSpPr>
          <p:nvPr/>
        </p:nvSpPr>
        <p:spPr>
          <a:xfrm>
            <a:off x="494030" y="4221088"/>
            <a:ext cx="8208912" cy="15841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dirty="0" smtClean="0"/>
              <a:t>To </a:t>
            </a:r>
            <a:r>
              <a:rPr lang="el-GR" sz="2400" dirty="0" smtClean="0"/>
              <a:t>βασικό πλεονέκτημα της παραπάνω μεθοδολογίας είναι ότι έγινε εφαρμογή της Αρχής Διατήρησης της Μηχανικής Ενέργειας σε συγκεκριμένες θέσεις χωρίς να χρειάζεται η παρακολούθηση όλης της κίνησης της μάζας.</a:t>
            </a:r>
            <a:endParaRPr lang="el-GR" sz="2400" b="1" i="1" dirty="0"/>
          </a:p>
        </p:txBody>
      </p:sp>
    </p:spTree>
    <p:extLst>
      <p:ext uri="{BB962C8B-B14F-4D97-AF65-F5344CB8AC3E}">
        <p14:creationId xmlns:p14="http://schemas.microsoft.com/office/powerpoint/2010/main" val="201059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Λογότυπο του Πανεπιστημίου Θεσσαλίας και του προγράμματος &quot;Ανοικτά Ακαδημαϊκά Μαθήματα&quot;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  <p:pic>
            <p:nvPicPr>
              <p:cNvPr id="15" name="Picture 8" descr="Λογότυπο του Πανεπιστημίου Θεσσαλίας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 descr="Λογότυπο του προγράμματος &quot;Ανοικτά Ακαδημαϊκά Μαθήματα&quot;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</p:grpSp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7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58" y="5827611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89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980728"/>
            <a:ext cx="8229600" cy="110872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l-GR" u="sng" dirty="0" smtClean="0"/>
              <a:t>Παράδειγμα</a:t>
            </a:r>
            <a:endParaRPr lang="el-GR" sz="2800" u="sng" dirty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Αρχές Έργου - Ενέργειας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04048" y="2495168"/>
                <a:ext cx="417646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sz="2400" b="1" i="1" smtClean="0">
                            <a:latin typeface="Cambria Math"/>
                          </a:rPr>
                          <m:t>𝑵</m:t>
                        </m:r>
                      </m:e>
                    </m:bar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∙</m:t>
                    </m:r>
                    <m:bar>
                      <m:barPr>
                        <m:ctrlPr>
                          <a:rPr lang="en-US" sz="2400" b="1" i="1" dirty="0" smtClean="0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r>
                          <a:rPr lang="en-US" sz="2400" b="1" i="1" dirty="0" smtClean="0">
                            <a:latin typeface="Cambria Math"/>
                            <a:ea typeface="Cambria Math"/>
                          </a:rPr>
                          <m:t>𝒅𝒓</m:t>
                        </m:r>
                      </m:e>
                    </m:bar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=</m:t>
                    </m:r>
                    <m:r>
                      <a:rPr lang="en-US" sz="2400" b="1" i="1" dirty="0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 smtClean="0"/>
                  <a:t>                  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495168"/>
                <a:ext cx="4176464" cy="789816"/>
              </a:xfrm>
              <a:prstGeom prst="rect">
                <a:avLst/>
              </a:prstGeom>
              <a:blipFill rotWithShape="1">
                <a:blip r:embed="rId3"/>
                <a:stretch>
                  <a:fillRect l="-4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9552" y="3933056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𝑄</m:t>
                          </m:r>
                        </m:sub>
                      </m:sSub>
                      <m:r>
                        <a:rPr lang="el-GR" sz="32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sz="3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𝑸</m:t>
                              </m:r>
                            </m:e>
                          </m:bar>
                          <m:r>
                            <m:rPr>
                              <m:nor/>
                            </m:rPr>
                            <a:rPr lang="en-US" sz="2800" b="1" dirty="0"/>
                            <m:t> </m:t>
                          </m:r>
                          <m:r>
                            <a:rPr lang="en-US" sz="2800" b="1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sz="2800" b="1" i="1" dirty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 dirty="0">
                                  <a:latin typeface="Cambria Math"/>
                                  <a:ea typeface="Cambria Math"/>
                                </a:rPr>
                                <m:t>𝒅𝒓</m:t>
                              </m:r>
                            </m:e>
                          </m:ba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933056"/>
                <a:ext cx="3491880" cy="25180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Θέση κειμένου 2"/>
          <p:cNvSpPr txBox="1">
            <a:spLocks/>
          </p:cNvSpPr>
          <p:nvPr/>
        </p:nvSpPr>
        <p:spPr>
          <a:xfrm>
            <a:off x="4645025" y="1853134"/>
            <a:ext cx="4041775" cy="186389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Έργο δυνάμ</a:t>
            </a:r>
            <a:r>
              <a:rPr lang="el-GR" sz="2400" dirty="0"/>
              <a:t>ε</a:t>
            </a:r>
            <a:r>
              <a:rPr lang="el-GR" sz="2400" dirty="0" smtClean="0"/>
              <a:t>ων επαφής</a:t>
            </a:r>
            <a:r>
              <a:rPr lang="en-US" sz="2400" dirty="0" smtClean="0"/>
              <a:t>:</a:t>
            </a:r>
          </a:p>
          <a:p>
            <a:r>
              <a:rPr lang="el-GR" sz="2400" dirty="0"/>
              <a:t> </a:t>
            </a:r>
            <a:r>
              <a:rPr lang="el-GR" sz="2400" dirty="0" smtClean="0"/>
              <a:t>Έργο της Ν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r>
              <a:rPr lang="el-GR" sz="2400" dirty="0" smtClean="0"/>
              <a:t>Έργο της </a:t>
            </a:r>
            <a:r>
              <a:rPr lang="en-US" sz="2400" dirty="0" smtClean="0"/>
              <a:t>Q: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04048" y="3356992"/>
                <a:ext cx="417646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sz="2400" b="1" i="1" smtClean="0">
                            <a:latin typeface="Cambria Math"/>
                          </a:rPr>
                          <m:t>𝑸</m:t>
                        </m:r>
                      </m:e>
                    </m:bar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∙</m:t>
                    </m:r>
                    <m:bar>
                      <m:barPr>
                        <m:ctrlPr>
                          <a:rPr lang="en-US" sz="2400" b="1" i="1" dirty="0" smtClean="0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r>
                          <a:rPr lang="en-US" sz="2400" b="1" i="1" dirty="0" smtClean="0">
                            <a:latin typeface="Cambria Math"/>
                            <a:ea typeface="Cambria Math"/>
                          </a:rPr>
                          <m:t>𝒅𝒓</m:t>
                        </m:r>
                      </m:e>
                    </m:bar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=−</m:t>
                    </m:r>
                    <m:r>
                      <a:rPr lang="en-US" sz="2400" b="1" i="1" smtClean="0">
                        <a:latin typeface="Cambria Math"/>
                      </a:rPr>
                      <m:t>𝑸</m:t>
                    </m:r>
                    <m:r>
                      <m:rPr>
                        <m:nor/>
                      </m:rPr>
                      <a:rPr lang="en-US" sz="2400" b="1" dirty="0"/>
                      <m:t> </m:t>
                    </m:r>
                    <m:r>
                      <a:rPr lang="en-US" sz="2400" b="1" i="1" dirty="0">
                        <a:latin typeface="Cambria Math"/>
                        <a:ea typeface="Cambria Math"/>
                      </a:rPr>
                      <m:t>∙</m:t>
                    </m:r>
                    <m:bar>
                      <m:barPr>
                        <m:ctrlPr>
                          <a:rPr lang="en-US" sz="2400" b="1" i="1" dirty="0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r>
                          <a:rPr lang="en-US" sz="2400" b="1" i="1" dirty="0">
                            <a:latin typeface="Cambria Math"/>
                            <a:ea typeface="Cambria Math"/>
                          </a:rPr>
                          <m:t>𝒅𝒓</m:t>
                        </m:r>
                      </m:e>
                    </m:bar>
                  </m:oMath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356992"/>
                <a:ext cx="4176464" cy="789816"/>
              </a:xfrm>
              <a:prstGeom prst="rect">
                <a:avLst/>
              </a:prstGeom>
              <a:blipFill rotWithShape="1">
                <a:blip r:embed="rId5"/>
                <a:stretch>
                  <a:fillRect l="-10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15816" y="3935328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sz="3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𝑸</m:t>
                          </m:r>
                          <m:r>
                            <a:rPr lang="en-US" sz="2800" b="1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sz="2800" b="1" i="1" dirty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 dirty="0">
                                  <a:latin typeface="Cambria Math"/>
                                  <a:ea typeface="Cambria Math"/>
                                </a:rPr>
                                <m:t>𝒅𝒓</m:t>
                              </m:r>
                            </m:e>
                          </m:ba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935328"/>
                <a:ext cx="3491880" cy="25180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184576" y="3933056"/>
            <a:ext cx="3491880" cy="2518008"/>
          </a:xfrm>
          <a:prstGeom prst="rect">
            <a:avLst/>
          </a:prstGeom>
          <a:ln w="28575"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68552" y="4007336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0" i="0" smtClean="0">
                          <a:latin typeface="Cambria Math"/>
                        </a:rPr>
                        <m:t>=</m:t>
                      </m:r>
                      <m:r>
                        <a:rPr lang="en-US" sz="3200" b="1" i="0" smtClean="0">
                          <a:latin typeface="Cambria Math"/>
                        </a:rPr>
                        <m:t>−</m:t>
                      </m:r>
                      <m:r>
                        <a:rPr lang="en-US" sz="3200" b="1" i="0" smtClean="0">
                          <a:latin typeface="Cambria Math"/>
                        </a:rPr>
                        <m:t>𝐐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3200" b="1" i="0" smtClean="0">
                          <a:latin typeface="Cambria Math"/>
                          <a:ea typeface="Cambria Math"/>
                        </a:rPr>
                        <m:t>𝚫</m:t>
                      </m:r>
                      <m:r>
                        <a:rPr lang="en-US" sz="3200" b="1" i="0" smtClean="0">
                          <a:latin typeface="Cambria Math"/>
                          <a:ea typeface="Cambria Math"/>
                        </a:rPr>
                        <m:t>𝐫</m:t>
                      </m:r>
                    </m:oMath>
                  </m:oMathPara>
                </a14:m>
                <a:endParaRPr lang="en-US" sz="3200" b="1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552" y="4007336"/>
                <a:ext cx="3491880" cy="25180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98631"/>
            <a:ext cx="1927026" cy="215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75" y="1802529"/>
            <a:ext cx="2044625" cy="184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370186"/>
            <a:ext cx="8229600" cy="11087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l-GR" sz="2800" u="sng" dirty="0" smtClean="0"/>
              <a:t>Για Υλικό </a:t>
            </a:r>
            <a:r>
              <a:rPr lang="el-GR" sz="2800" u="sng" dirty="0"/>
              <a:t>Σ</a:t>
            </a:r>
            <a:r>
              <a:rPr lang="el-GR" sz="2800" u="sng" dirty="0" smtClean="0"/>
              <a:t>ημείο</a:t>
            </a:r>
            <a:endParaRPr lang="el-GR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u="sng" dirty="0" smtClean="0"/>
              <a:t>Έργο</a:t>
            </a: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Αρχές Έργου - Ενέργειας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471635" y="6340509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  <p:sp>
        <p:nvSpPr>
          <p:cNvPr id="16" name="Θέση κειμένου 2"/>
          <p:cNvSpPr txBox="1">
            <a:spLocks/>
          </p:cNvSpPr>
          <p:nvPr/>
        </p:nvSpPr>
        <p:spPr>
          <a:xfrm>
            <a:off x="899591" y="2420888"/>
            <a:ext cx="7351132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H </a:t>
            </a:r>
            <a:r>
              <a:rPr lang="el-GR" sz="2400" dirty="0" smtClean="0"/>
              <a:t>(2) λόγω του 2</a:t>
            </a:r>
            <a:r>
              <a:rPr lang="el-GR" sz="2400" baseline="30000" dirty="0" smtClean="0"/>
              <a:t>ου</a:t>
            </a:r>
            <a:r>
              <a:rPr lang="el-GR" sz="2400" dirty="0" smtClean="0"/>
              <a:t> Νόμου του Νεύτωνα γίνεται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23528" y="2374907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𝑾</m:t>
                      </m:r>
                      <m:r>
                        <a:rPr lang="el-GR" sz="3200" b="1" i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sz="32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2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𝟐</m:t>
                          </m:r>
                        </m:sup>
                        <m:e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𝑭</m:t>
                              </m:r>
                            </m:e>
                          </m:bar>
                          <m:r>
                            <m:rPr>
                              <m:nor/>
                            </m:rPr>
                            <a:rPr lang="en-US" sz="2800" b="1" dirty="0"/>
                            <m:t> </m:t>
                          </m:r>
                          <m:r>
                            <a:rPr lang="en-US" sz="2800" b="1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sz="2800" b="1" i="1" dirty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 dirty="0">
                                  <a:latin typeface="Cambria Math"/>
                                  <a:ea typeface="Cambria Math"/>
                                </a:rPr>
                                <m:t>𝒅𝒓</m:t>
                              </m:r>
                            </m:e>
                          </m:bar>
                        </m:e>
                      </m:nary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74907"/>
                <a:ext cx="3491880" cy="25180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55776" y="2374907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sz="3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</m:bar>
                          <m:r>
                            <m:rPr>
                              <m:nor/>
                            </m:rPr>
                            <a:rPr lang="en-US" sz="2800" b="1" dirty="0"/>
                            <m:t> </m:t>
                          </m:r>
                          <m:r>
                            <a:rPr lang="en-US" sz="2800" b="1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sz="2800" b="1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acc>
                                <m:accPr>
                                  <m:chr m:val="̈"/>
                                  <m:ctrlPr>
                                    <a:rPr lang="en-US" sz="2800" b="1" i="1" dirty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dirty="0" smtClean="0">
                                      <a:latin typeface="Cambria Math"/>
                                      <a:ea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</m:bar>
                          <m:r>
                            <a:rPr lang="en-US" sz="2800" b="1" i="1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bar>
                            <m:barPr>
                              <m:ctrlPr>
                                <a:rPr lang="en-US" sz="2800" b="1" i="1" dirty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 dirty="0">
                                  <a:latin typeface="Cambria Math"/>
                                  <a:ea typeface="Cambria Math"/>
                                </a:rPr>
                                <m:t>𝒅𝒓</m:t>
                              </m:r>
                            </m:e>
                          </m:ba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374907"/>
                <a:ext cx="3491880" cy="25180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48064" y="2374907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sz="3200" b="1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3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3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sup>
                        <m:e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</m:bar>
                          <m:r>
                            <m:rPr>
                              <m:nor/>
                            </m:rPr>
                            <a:rPr lang="en-US" sz="2800" b="1" dirty="0"/>
                            <m:t> </m:t>
                          </m:r>
                          <m:r>
                            <a:rPr lang="en-US" sz="2800" b="1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sz="2800" b="1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acc>
                                <m:accPr>
                                  <m:chr m:val="̈"/>
                                  <m:ctrlPr>
                                    <a:rPr lang="en-US" sz="2800" b="1" i="1" dirty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dirty="0" smtClean="0">
                                      <a:latin typeface="Cambria Math"/>
                                      <a:ea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</m:bar>
                          <m:r>
                            <a:rPr lang="en-US" sz="2800" b="1" i="1" dirty="0" smtClean="0">
                              <a:latin typeface="Cambria Math"/>
                              <a:ea typeface="Cambria Math"/>
                            </a:rPr>
                            <m:t> ∙</m:t>
                          </m:r>
                          <m:bar>
                            <m:barPr>
                              <m:ctrlPr>
                                <a:rPr lang="en-US" sz="2800" b="1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acc>
                                <m:accPr>
                                  <m:chr m:val="̇"/>
                                  <m:ctrlPr>
                                    <a:rPr lang="en-US" sz="2800" b="1" i="1" dirty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dirty="0" smtClean="0">
                                      <a:latin typeface="Cambria Math"/>
                                      <a:ea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</m:bar>
                        </m:e>
                      </m:nary>
                      <m:r>
                        <a:rPr lang="en-US" sz="3200" b="1" i="1" smtClean="0">
                          <a:latin typeface="Cambria Math"/>
                        </a:rPr>
                        <m:t>𝒅𝒕</m:t>
                      </m: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374907"/>
                <a:ext cx="3491880" cy="25180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7544" y="4005064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𝑾</m:t>
                      </m:r>
                      <m:r>
                        <a:rPr lang="el-GR" sz="32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l-GR" sz="3200" b="1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3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3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sup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𝒎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num>
                            <m:den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𝒅𝒕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05064"/>
                <a:ext cx="3491880" cy="25180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99792" y="4005064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n-US" sz="2400" dirty="0" smtClean="0"/>
                  <a:t>           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</a:rPr>
                      <m:t>∙(</m:t>
                    </m:r>
                    <m:bar>
                      <m:barPr>
                        <m:ctrlPr>
                          <a:rPr lang="en-US" sz="3200" b="1" i="1" dirty="0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acc>
                          <m:accPr>
                            <m:chr m:val="̇"/>
                            <m:ctrlPr>
                              <a:rPr lang="en-US" sz="3200" b="1" i="1" dirty="0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3200" b="1" i="1" dirty="0" smtClean="0"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</m:acc>
                      </m:e>
                    </m:bar>
                    <m:r>
                      <a:rPr lang="en-US" sz="3200" b="1" i="1" dirty="0">
                        <a:latin typeface="Cambria Math"/>
                        <a:ea typeface="Cambria Math"/>
                      </a:rPr>
                      <m:t> ∙</m:t>
                    </m:r>
                    <m:bar>
                      <m:barPr>
                        <m:ctrlPr>
                          <a:rPr lang="en-US" sz="3200" b="1" i="1" dirty="0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acc>
                          <m:accPr>
                            <m:chr m:val="̇"/>
                            <m:ctrlPr>
                              <a:rPr lang="en-US" sz="3200" b="1" i="1" dirty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3200" b="1" i="1" dirty="0"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</m:acc>
                      </m:e>
                    </m:bar>
                  </m:oMath>
                </a14:m>
                <a:r>
                  <a:rPr lang="en-US" sz="3200" b="1" dirty="0" smtClean="0"/>
                  <a:t>)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005064"/>
                <a:ext cx="3491880" cy="25180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28392" y="4005064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𝒅𝒕</m:t>
                      </m: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392" y="4005064"/>
                <a:ext cx="3491880" cy="251800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004048" y="4005064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latin typeface="Cambria Math"/>
                        </a:rPr>
                        <m:t>𝒎</m:t>
                      </m:r>
                      <m:nary>
                        <m:naryPr>
                          <m:limLoc m:val="undOvr"/>
                          <m:ctrlPr>
                            <a:rPr lang="el-GR" sz="3200" b="1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3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3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  <m:sSup>
                                <m:sSupPr>
                                  <m:ctrlPr>
                                    <a:rPr lang="en-US" sz="32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latin typeface="Cambria Math"/>
                                      <a:ea typeface="Cambria Math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𝒅𝒕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005064"/>
                <a:ext cx="3491880" cy="251800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013104" y="4941168"/>
                <a:ext cx="7136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</a:rPr>
                        <m:t>𝒅𝒕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104" y="4941168"/>
                <a:ext cx="713657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172400" y="3215248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3215248"/>
                <a:ext cx="936104" cy="78981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88424" y="4871432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424" y="4871432"/>
                <a:ext cx="936104" cy="78981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01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370186"/>
            <a:ext cx="8229600" cy="11087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l-GR" sz="2800" u="sng" dirty="0" smtClean="0"/>
              <a:t>Για Υλικό </a:t>
            </a:r>
            <a:r>
              <a:rPr lang="el-GR" sz="2800" u="sng" dirty="0"/>
              <a:t>Σ</a:t>
            </a:r>
            <a:r>
              <a:rPr lang="el-GR" sz="2800" u="sng" dirty="0" smtClean="0"/>
              <a:t>ημείο</a:t>
            </a:r>
            <a:endParaRPr lang="el-GR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u="sng" dirty="0" smtClean="0"/>
              <a:t>Έργο</a:t>
            </a: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Αρχές Έργου - Ενέργειας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471635" y="6340509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-1476672" y="1700808"/>
                <a:ext cx="10009112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𝑾</m:t>
                      </m:r>
                      <m:r>
                        <a:rPr lang="el-GR" sz="32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latin typeface="Cambria Math"/>
                        </a:rPr>
                        <m:t>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1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3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76672" y="1700808"/>
                <a:ext cx="10009112" cy="25180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Θέση κειμένου 2"/>
          <p:cNvSpPr txBox="1">
            <a:spLocks/>
          </p:cNvSpPr>
          <p:nvPr/>
        </p:nvSpPr>
        <p:spPr>
          <a:xfrm>
            <a:off x="1109300" y="3501008"/>
            <a:ext cx="7351132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Εισάγω την κινητική ενέργεια ενός υλικού σημείου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2844824" y="3071232"/>
                <a:ext cx="10009112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1" i="0" smtClean="0">
                          <a:latin typeface="Cambria Math"/>
                        </a:rPr>
                        <m:t>𝚻</m:t>
                      </m:r>
                      <m:r>
                        <a:rPr lang="el-GR" sz="32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latin typeface="Cambria Math"/>
                        </a:rPr>
                        <m:t>𝒎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𝒗</m:t>
                          </m:r>
                        </m:e>
                        <m:sup>
                          <m:r>
                            <a:rPr lang="el-GR" sz="32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44824" y="3071232"/>
                <a:ext cx="10009112" cy="25180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Θέση κειμένου 2"/>
          <p:cNvSpPr txBox="1">
            <a:spLocks/>
          </p:cNvSpPr>
          <p:nvPr/>
        </p:nvSpPr>
        <p:spPr>
          <a:xfrm>
            <a:off x="1115616" y="4877470"/>
            <a:ext cx="7776864" cy="63976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Οπότε το έργο ισούται με την μεταβολή της κινητικής ενέργειας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-2628800" y="4509120"/>
                <a:ext cx="10009112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𝐖</m:t>
                      </m:r>
                      <m:r>
                        <a:rPr lang="en-US" sz="3200" b="1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3200" b="1" i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28800" y="4509120"/>
                <a:ext cx="10009112" cy="25180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419872" y="5373216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5373216"/>
                <a:ext cx="936104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23371" y="5517232"/>
                <a:ext cx="1744773" cy="58477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𝐖</m:t>
                      </m:r>
                      <m:r>
                        <a:rPr lang="en-US" sz="3200" b="1">
                          <a:latin typeface="Cambria Math"/>
                        </a:rPr>
                        <m:t>=</m:t>
                      </m:r>
                      <m:r>
                        <a:rPr lang="el-GR" sz="3200" b="1" i="0" smtClean="0">
                          <a:latin typeface="Cambria Math"/>
                        </a:rPr>
                        <m:t>𝚫</m:t>
                      </m:r>
                      <m:r>
                        <a:rPr lang="en-US" sz="3200" b="1" i="0" smtClean="0">
                          <a:latin typeface="Cambria Math"/>
                        </a:rPr>
                        <m:t>𝐓</m:t>
                      </m:r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371" y="5517232"/>
                <a:ext cx="174477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156176" y="5578786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(3)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88309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370186"/>
            <a:ext cx="8229600" cy="151989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l-GR" sz="2800" u="sng" dirty="0" smtClean="0"/>
              <a:t>Για Υλικό </a:t>
            </a:r>
            <a:r>
              <a:rPr lang="el-GR" sz="2800" u="sng" dirty="0"/>
              <a:t>Σ</a:t>
            </a:r>
            <a:r>
              <a:rPr lang="el-GR" sz="2800" u="sng" dirty="0" smtClean="0"/>
              <a:t>ημείο</a:t>
            </a:r>
            <a:endParaRPr lang="el-GR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u="sng" dirty="0" smtClean="0"/>
              <a:t>Προσδιορισμός των συνθηκών έτσι ώστε το έργο μιας δύναμης να είναι ανεξάρτητο της τροχιάς</a:t>
            </a: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Αρχές Έργου - Ενέργειας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  <p:sp>
        <p:nvSpPr>
          <p:cNvPr id="16" name="Θέση κειμένου 2"/>
          <p:cNvSpPr txBox="1">
            <a:spLocks/>
          </p:cNvSpPr>
          <p:nvPr/>
        </p:nvSpPr>
        <p:spPr>
          <a:xfrm>
            <a:off x="4645025" y="2717230"/>
            <a:ext cx="4041775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Για να συμβεί αυτό θα πρέπει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44008" y="3071232"/>
                <a:ext cx="417646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sz="2400" b="1" i="1">
                            <a:latin typeface="Cambria Math"/>
                          </a:rPr>
                          <m:t>𝑭</m:t>
                        </m:r>
                      </m:e>
                    </m:ba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  <a:ea typeface="Cambria Math"/>
                      </a:rPr>
                      <m:t>∙</m:t>
                    </m:r>
                    <m:bar>
                      <m:barPr>
                        <m:ctrlPr>
                          <a:rPr lang="en-US" sz="2400" b="1" i="1" dirty="0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r>
                          <a:rPr lang="en-US" sz="2400" b="1" i="1" dirty="0">
                            <a:latin typeface="Cambria Math"/>
                            <a:ea typeface="Cambria Math"/>
                          </a:rPr>
                          <m:t>𝒅𝒓</m:t>
                        </m:r>
                      </m:e>
                    </m:bar>
                    <m:r>
                      <a:rPr lang="el-GR" sz="2400" b="1" i="1" smtClean="0">
                        <a:latin typeface="Cambria Math"/>
                      </a:rPr>
                      <m:t>=−</m:t>
                    </m:r>
                    <m:r>
                      <a:rPr lang="en-US" sz="2400" b="1" i="1" smtClean="0">
                        <a:latin typeface="Cambria Math"/>
                      </a:rPr>
                      <m:t>𝒅𝑽</m:t>
                    </m:r>
                  </m:oMath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071232"/>
                <a:ext cx="4176464" cy="789816"/>
              </a:xfrm>
              <a:prstGeom prst="rect">
                <a:avLst/>
              </a:prstGeom>
              <a:blipFill rotWithShape="1">
                <a:blip r:embed="rId3"/>
                <a:stretch>
                  <a:fillRect l="-4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Θέση κειμένου 2"/>
              <p:cNvSpPr txBox="1">
                <a:spLocks/>
              </p:cNvSpPr>
              <p:nvPr/>
            </p:nvSpPr>
            <p:spPr>
              <a:xfrm>
                <a:off x="4644008" y="3725342"/>
                <a:ext cx="4499992" cy="1287834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l-GR" sz="3100" dirty="0" smtClean="0"/>
                  <a:t>Όπου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/>
                      </a:rPr>
                      <m:t>𝑉</m:t>
                    </m:r>
                    <m:r>
                      <a:rPr lang="en-US" sz="31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sz="3100" dirty="0" smtClean="0"/>
                  <a:t>καλέιται η </a:t>
                </a:r>
                <a:r>
                  <a:rPr lang="el-GR" sz="3100" dirty="0" smtClean="0">
                    <a:solidFill>
                      <a:srgbClr val="FF0000"/>
                    </a:solidFill>
                  </a:rPr>
                  <a:t>Συνάρτηση Δυναμικού</a:t>
                </a:r>
                <a:r>
                  <a:rPr lang="el-GR" sz="3100" dirty="0" smtClean="0"/>
                  <a:t> ή </a:t>
                </a:r>
                <a:r>
                  <a:rPr lang="el-GR" sz="3100" dirty="0" smtClean="0">
                    <a:solidFill>
                      <a:srgbClr val="FF0000"/>
                    </a:solidFill>
                  </a:rPr>
                  <a:t>Δυναμική Ενέργεια</a:t>
                </a:r>
                <a:r>
                  <a:rPr lang="el-GR" sz="3100" dirty="0" smtClean="0"/>
                  <a:t>.</a:t>
                </a:r>
              </a:p>
              <a:p>
                <a:pPr marL="0" indent="0">
                  <a:buNone/>
                </a:pPr>
                <a:r>
                  <a:rPr lang="el-GR" sz="3100" dirty="0" smtClean="0"/>
                  <a:t>Στην περίπτωση αυτή</a:t>
                </a:r>
                <a:r>
                  <a:rPr lang="en-US" sz="3100" dirty="0" smtClean="0"/>
                  <a:t>:</a:t>
                </a:r>
                <a:endParaRPr lang="el-GR" sz="3100" dirty="0" smtClean="0"/>
              </a:p>
              <a:p>
                <a:pPr marL="0" indent="0">
                  <a:buNone/>
                </a:pPr>
                <a:endParaRPr lang="el-GR" sz="2400" dirty="0"/>
              </a:p>
            </p:txBody>
          </p:sp>
        </mc:Choice>
        <mc:Fallback xmlns="">
          <p:sp>
            <p:nvSpPr>
              <p:cNvPr id="12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725342"/>
                <a:ext cx="4499992" cy="1287834"/>
              </a:xfrm>
              <a:prstGeom prst="rect">
                <a:avLst/>
              </a:prstGeom>
              <a:blipFill rotWithShape="1">
                <a:blip r:embed="rId4"/>
                <a:stretch>
                  <a:fillRect l="-2168" t="-90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3528" y="4367376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𝑊</m:t>
                      </m:r>
                      <m:r>
                        <a:rPr lang="el-GR" sz="32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sz="3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𝑭</m:t>
                              </m:r>
                            </m:e>
                          </m:bar>
                          <m:r>
                            <m:rPr>
                              <m:nor/>
                            </m:rPr>
                            <a:rPr lang="en-US" sz="2800" b="1" dirty="0"/>
                            <m:t> </m:t>
                          </m:r>
                          <m:r>
                            <a:rPr lang="en-US" sz="2800" b="1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sz="2800" b="1" i="1" dirty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 dirty="0">
                                  <a:latin typeface="Cambria Math"/>
                                  <a:ea typeface="Cambria Math"/>
                                </a:rPr>
                                <m:t>𝒅𝒓</m:t>
                              </m:r>
                            </m:e>
                          </m:ba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367376"/>
                <a:ext cx="3491880" cy="25180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64296" y="4365104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0" i="0" smtClean="0">
                          <a:latin typeface="Cambria Math"/>
                        </a:rPr>
                        <m:t>=</m:t>
                      </m:r>
                      <m:r>
                        <a:rPr lang="el-GR" sz="3200" b="1" i="0" smtClean="0"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l-GR" sz="32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2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𝟐</m:t>
                          </m:r>
                        </m:sup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𝒅𝑽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296" y="4365104"/>
                <a:ext cx="3491880" cy="25180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36096" y="4367376"/>
                <a:ext cx="3491880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l-GR" sz="3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32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367376"/>
                <a:ext cx="3491880" cy="25180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6703778" y="3183359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(3)</a:t>
            </a:r>
            <a:endParaRPr lang="el-GR" sz="2400" dirty="0"/>
          </a:p>
        </p:txBody>
      </p:sp>
      <p:sp>
        <p:nvSpPr>
          <p:cNvPr id="20" name="Rectangle 19"/>
          <p:cNvSpPr/>
          <p:nvPr/>
        </p:nvSpPr>
        <p:spPr>
          <a:xfrm>
            <a:off x="7524328" y="5393275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(4)</a:t>
            </a:r>
            <a:endParaRPr lang="el-GR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3100893" cy="186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25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370186"/>
            <a:ext cx="8229600" cy="151989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l-GR" sz="2800" u="sng" dirty="0" smtClean="0"/>
              <a:t>Για Υλικό </a:t>
            </a:r>
            <a:r>
              <a:rPr lang="el-GR" sz="2800" u="sng" dirty="0"/>
              <a:t>Σ</a:t>
            </a:r>
            <a:r>
              <a:rPr lang="el-GR" sz="2800" u="sng" dirty="0" smtClean="0"/>
              <a:t>ημείο</a:t>
            </a:r>
            <a:endParaRPr lang="el-GR" sz="2800" dirty="0" smtClean="0"/>
          </a:p>
          <a:p>
            <a:pPr marL="457200" lvl="1" indent="0">
              <a:buNone/>
            </a:pPr>
            <a:r>
              <a:rPr lang="el-GR" sz="2400" dirty="0" smtClean="0"/>
              <a:t>Εκφράζοντας την σχέση (4) σε καρτεσιανές συντεταγμένες</a:t>
            </a:r>
          </a:p>
          <a:p>
            <a:pPr marL="457200" lvl="1" indent="0">
              <a:buNone/>
            </a:pPr>
            <a:r>
              <a:rPr lang="el-GR" sz="2400" dirty="0"/>
              <a:t>π</a:t>
            </a:r>
            <a:r>
              <a:rPr lang="el-GR" sz="2400" dirty="0" smtClean="0"/>
              <a:t>ροκύπτει ότι</a:t>
            </a:r>
            <a:r>
              <a:rPr lang="en-US" sz="2400" dirty="0" smtClean="0"/>
              <a:t>:</a:t>
            </a:r>
            <a:r>
              <a:rPr lang="el-GR" sz="2400" dirty="0" smtClean="0"/>
              <a:t> </a:t>
            </a: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Αρχές Έργου - Ενέργειας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468560" y="2996952"/>
                <a:ext cx="10585176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sz="2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4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bar>
                            <m:barPr>
                              <m:ctrlPr>
                                <a:rPr lang="el-GR" sz="24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l-GR" sz="2400" b="1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  <m:bar>
                            <m:barPr>
                              <m:ctrlPr>
                                <a:rPr lang="el-GR" sz="2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l-GR" sz="2400" b="1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  <m:bar>
                            <m:barPr>
                              <m:ctrlPr>
                                <a:rPr lang="el-GR" sz="2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l-GR" sz="2400" b="1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</m:e>
                          </m:ba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sz="24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bar>
                            <m:barPr>
                              <m:ctrlPr>
                                <a:rPr lang="el-GR" sz="2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l-GR" sz="2400" b="1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𝒅𝒚</m:t>
                          </m:r>
                          <m:bar>
                            <m:barPr>
                              <m:ctrlPr>
                                <a:rPr lang="el-GR" sz="2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l-GR" sz="2400" b="1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𝒅𝒛</m:t>
                          </m:r>
                          <m:bar>
                            <m:barPr>
                              <m:ctrlPr>
                                <a:rPr lang="el-GR" sz="2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l-GR" sz="2400" b="1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</m:e>
                          </m:bar>
                        </m:e>
                      </m:d>
                      <m:r>
                        <a:rPr lang="el-G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num>
                            <m:den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num>
                            <m:den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den>
                          </m:f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𝒅𝒚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num>
                            <m:den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den>
                          </m:f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𝒅𝒛</m:t>
                          </m:r>
                        </m:e>
                      </m:d>
                    </m:oMath>
                  </m:oMathPara>
                </a14:m>
                <a:endParaRPr lang="en-US" sz="24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560" y="2996952"/>
                <a:ext cx="10585176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5889192" y="5683579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(5)</a:t>
            </a:r>
            <a:endParaRPr lang="el-GR" sz="2400" dirty="0"/>
          </a:p>
        </p:txBody>
      </p:sp>
      <p:sp>
        <p:nvSpPr>
          <p:cNvPr id="14" name="Θέση κειμένου 2"/>
          <p:cNvSpPr txBox="1">
            <a:spLocks/>
          </p:cNvSpPr>
          <p:nvPr/>
        </p:nvSpPr>
        <p:spPr>
          <a:xfrm>
            <a:off x="893276" y="3941366"/>
            <a:ext cx="7351132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Δηλαδή η δύναμη </a:t>
            </a:r>
            <a:r>
              <a:rPr lang="en-US" sz="2400" dirty="0" smtClean="0"/>
              <a:t>F </a:t>
            </a:r>
            <a:r>
              <a:rPr lang="el-GR" sz="2400" dirty="0" smtClean="0"/>
              <a:t>μπορεί να παρασταθεί στην μορφή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87824" y="4511392"/>
                <a:ext cx="4032448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𝝏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𝑽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𝝏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den>
                        </m:f>
                        <m:bar>
                          <m:barPr>
                            <m:ctrlPr>
                              <a:rPr lang="el-GR" sz="2400" b="1" i="1">
                                <a:latin typeface="Cambria Math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l-GR" sz="2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/>
                                  </a:rPr>
                                  <m:t>𝒙</m:t>
                                </m:r>
                              </m:sub>
                            </m:sSub>
                          </m:e>
                        </m:bar>
                        <m:r>
                          <a:rPr lang="en-US" sz="2400" b="1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𝝏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𝑽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𝝏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den>
                        </m:f>
                        <m:bar>
                          <m:barPr>
                            <m:ctrlPr>
                              <a:rPr lang="el-GR" sz="2400" b="1" i="1">
                                <a:latin typeface="Cambria Math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l-GR" sz="2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/>
                                  </a:rPr>
                                  <m:t>𝒙</m:t>
                                </m:r>
                              </m:sub>
                            </m:sSub>
                          </m:e>
                        </m:bar>
                        <m:r>
                          <m:rPr>
                            <m:nor/>
                          </m:rPr>
                          <a:rPr lang="en-US" sz="2400" b="1" dirty="0"/>
                          <m:t>+</m:t>
                        </m:r>
                        <m:f>
                          <m:f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𝝏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𝑽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𝝏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𝒛</m:t>
                            </m:r>
                          </m:den>
                        </m:f>
                        <m:bar>
                          <m:barPr>
                            <m:ctrlPr>
                              <a:rPr lang="el-GR" sz="2400" b="1" i="1">
                                <a:latin typeface="Cambria Math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l-GR" sz="2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/>
                                  </a:rPr>
                                  <m:t>𝒙</m:t>
                                </m:r>
                              </m:sub>
                            </m:sSub>
                          </m:e>
                        </m:bar>
                      </m:e>
                    </m:d>
                  </m:oMath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511392"/>
                <a:ext cx="4032448" cy="789816"/>
              </a:xfrm>
              <a:prstGeom prst="rect">
                <a:avLst/>
              </a:prstGeom>
              <a:blipFill rotWithShape="1">
                <a:blip r:embed="rId4"/>
                <a:stretch>
                  <a:fillRect l="-226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88224" y="4511392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4511392"/>
                <a:ext cx="936104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23928" y="5519504"/>
                <a:ext cx="1581018" cy="78981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bar>
                      <m:bar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𝛁</m:t>
                        </m:r>
                      </m:e>
                    </m:ba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𝑽</m:t>
                    </m:r>
                  </m:oMath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519504"/>
                <a:ext cx="1581018" cy="789816"/>
              </a:xfrm>
              <a:prstGeom prst="rect">
                <a:avLst/>
              </a:prstGeom>
              <a:blipFill rotWithShape="1">
                <a:blip r:embed="rId6"/>
                <a:stretch>
                  <a:fillRect l="-574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8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46856" y="1370186"/>
            <a:ext cx="8229600" cy="76267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l-GR" sz="2800" u="sng" dirty="0" smtClean="0"/>
              <a:t>Για Υλικό </a:t>
            </a:r>
            <a:r>
              <a:rPr lang="el-GR" sz="2800" u="sng" dirty="0"/>
              <a:t>Σ</a:t>
            </a:r>
            <a:r>
              <a:rPr lang="el-GR" sz="2800" u="sng" dirty="0" smtClean="0"/>
              <a:t>ημείο</a:t>
            </a: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    </a:t>
            </a:r>
            <a:endParaRPr lang="en-US" sz="2800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Αρχές Έργου - Ενέργειας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  <p:sp>
        <p:nvSpPr>
          <p:cNvPr id="20" name="Rectangle 19"/>
          <p:cNvSpPr/>
          <p:nvPr/>
        </p:nvSpPr>
        <p:spPr>
          <a:xfrm>
            <a:off x="5889192" y="2679303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(5)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23928" y="2495168"/>
                <a:ext cx="1581018" cy="78981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bar>
                      <m:bar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𝛁</m:t>
                        </m:r>
                      </m:e>
                    </m:ba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𝑽</m:t>
                    </m:r>
                  </m:oMath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495168"/>
                <a:ext cx="1581018" cy="789816"/>
              </a:xfrm>
              <a:prstGeom prst="rect">
                <a:avLst/>
              </a:prstGeom>
              <a:blipFill rotWithShape="1">
                <a:blip r:embed="rId3"/>
                <a:stretch>
                  <a:fillRect l="-574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Θέση κειμένου 7"/>
          <p:cNvSpPr txBox="1">
            <a:spLocks/>
          </p:cNvSpPr>
          <p:nvPr/>
        </p:nvSpPr>
        <p:spPr>
          <a:xfrm>
            <a:off x="494030" y="3717032"/>
            <a:ext cx="8208912" cy="20162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dirty="0" smtClean="0"/>
              <a:t>Οι δυνάμεις που ικανοποιούν την σχέση (3) ή (5) ονομάζονται </a:t>
            </a:r>
            <a:r>
              <a:rPr lang="el-GR" sz="2400" b="1" dirty="0" smtClean="0">
                <a:solidFill>
                  <a:srgbClr val="FF0000"/>
                </a:solidFill>
              </a:rPr>
              <a:t>Συντηρητικές Δυνάμεις.</a:t>
            </a:r>
            <a:r>
              <a:rPr lang="el-GR" sz="2400" dirty="0" smtClean="0"/>
              <a:t>Οι δυνάμεις αυτές ενεργούν στην διεύθυνση που αντιστοιχεί στο μέγιστο ρυθμό μείωσης της συνάρτησης δυναμικού στο χώρο και έχουν μέτρο ίσο με το μέτρο της κλίσης αυτής της μείωσης.</a:t>
            </a:r>
            <a:endParaRPr lang="el-GR" sz="2400" b="1" i="1" dirty="0"/>
          </a:p>
        </p:txBody>
      </p:sp>
    </p:spTree>
    <p:extLst>
      <p:ext uri="{BB962C8B-B14F-4D97-AF65-F5344CB8AC3E}">
        <p14:creationId xmlns:p14="http://schemas.microsoft.com/office/powerpoint/2010/main" val="39870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9/2014 8:35:30 μμ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2,2,3,1026,5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2,7,8,17,10,"/>
</p:tagLst>
</file>

<file path=ppt/theme/theme1.xml><?xml version="1.0" encoding="utf-8"?>
<a:theme xmlns:a="http://schemas.openxmlformats.org/drawingml/2006/main" name="UTH_Opencourse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 t r u e < / C h e c k T e x t S i z e >  
     < C h e c k S c r e e n T i p > f a l s e < / C h e c k S c r e e n T i p >  
     < S h o w S h a p e N a m e C o l u m n > f a l s e < / S h o w S h a p e N a m e C o l u m n >  
     < S h o w I s s u e D e s c r i p t i o n > f a l s e 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5E660CE9-CF9F-4905-8878-B8801F9EB79E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18096</TotalTime>
  <Words>2682</Words>
  <Application>Microsoft Office PowerPoint</Application>
  <PresentationFormat>On-screen Show (4:3)</PresentationFormat>
  <Paragraphs>369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UTH_Opencourses Powerpoint Template</vt:lpstr>
      <vt:lpstr>Δυναμική</vt:lpstr>
      <vt:lpstr>Αρχές Έργου - Ενέργειας</vt:lpstr>
      <vt:lpstr>Αρχές Έργου - Ενέργειας</vt:lpstr>
      <vt:lpstr>Αρχές Έργου - Ενέργειας</vt:lpstr>
      <vt:lpstr>Αρχές Έργου - Ενέργειας</vt:lpstr>
      <vt:lpstr>Αρχές Έργου - Ενέργειας</vt:lpstr>
      <vt:lpstr>Αρχές Έργου - Ενέργειας</vt:lpstr>
      <vt:lpstr>Αρχές Έργου - Ενέργειας</vt:lpstr>
      <vt:lpstr>Αρχές Έργου - Ενέργειας</vt:lpstr>
      <vt:lpstr>Αρχές Έργου - Ενέργειας</vt:lpstr>
      <vt:lpstr>Αρχές Έργου - Ενέργειας</vt:lpstr>
      <vt:lpstr>Αρχές Έργου - Ενέργειας</vt:lpstr>
      <vt:lpstr>Αρχές Έργου - Ενέργειας</vt:lpstr>
      <vt:lpstr>Εφαρμογή 1: Δυναμικό Γήινης                Βαρύτητας</vt:lpstr>
      <vt:lpstr>Εφαρμογή 1: Δυναμικό Γήινης                Βαρύτητας</vt:lpstr>
      <vt:lpstr>Εφαρμογή 1: Δυναμικό Γήινης                Βαρύτητας</vt:lpstr>
      <vt:lpstr>Εφαρμογή 1: Δυναμικό Γήινης                Βαρύτητας</vt:lpstr>
      <vt:lpstr>Εφαρμογή 1: Δυναμικό Γήινης                Βαρύτητας</vt:lpstr>
      <vt:lpstr>Εφαρμογή 1: Δυναμικό Γήινης                Βαρύτητας</vt:lpstr>
      <vt:lpstr>Εφαρμογή 2: Δυναμικό Ελαστικού       Ελατηρίου</vt:lpstr>
      <vt:lpstr>Εφαρμογή 2: Δυναμικό Ελαστικού       Ελατηρίου</vt:lpstr>
      <vt:lpstr>Εφαρμογή 2: Δυναμικό Ελαστικού       Ελατηρίου</vt:lpstr>
      <vt:lpstr>Εφαρμογή 2: Δυναμικό Ελαστικού       Ελατηρίου</vt:lpstr>
      <vt:lpstr>Εφαρμογή 3: Κίνηση σε κυκλική        στεφάνη</vt:lpstr>
      <vt:lpstr>Εφαρμογή 3: Κίνηση σε κυκλική        στεφάνη</vt:lpstr>
      <vt:lpstr>Εφαρμογή 3: Κίνηση σε κυκλική        στεφάνη</vt:lpstr>
      <vt:lpstr>Εφαρμογή 3: Κίνηση σε κυκλική        στεφάνη</vt:lpstr>
      <vt:lpstr>Εφαρμογή 3: Κίνηση σε κυκλική        στεφάνη</vt:lpstr>
      <vt:lpstr>Εφαρμογή 3: Κίνηση σε κυκλική        στεφάνη</vt:lpstr>
      <vt:lpstr>Εφαρμογή 3: Κίνηση σε κυκλική        στεφάνη</vt:lpstr>
      <vt:lpstr>Εφαρμογή 3: Κίνηση σε κυκλική        στεφάνη</vt:lpstr>
      <vt:lpstr>Τέλος Ενότητας</vt:lpstr>
    </vt:vector>
  </TitlesOfParts>
  <Company>UTH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 - Ενότητα</dc:title>
  <dc:creator>ΔΙδάσκων</dc:creator>
  <cp:lastModifiedBy>Christina</cp:lastModifiedBy>
  <cp:revision>272</cp:revision>
  <dcterms:created xsi:type="dcterms:W3CDTF">2014-09-17T16:29:18Z</dcterms:created>
  <dcterms:modified xsi:type="dcterms:W3CDTF">2014-11-10T12:46:00Z</dcterms:modified>
</cp:coreProperties>
</file>