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256" r:id="rId3"/>
    <p:sldId id="316" r:id="rId4"/>
    <p:sldId id="315" r:id="rId5"/>
    <p:sldId id="261" r:id="rId6"/>
    <p:sldId id="262" r:id="rId7"/>
    <p:sldId id="264" r:id="rId8"/>
    <p:sldId id="266" r:id="rId9"/>
    <p:sldId id="265" r:id="rId10"/>
    <p:sldId id="274" r:id="rId11"/>
    <p:sldId id="288" r:id="rId12"/>
    <p:sldId id="277" r:id="rId13"/>
    <p:sldId id="317" r:id="rId14"/>
    <p:sldId id="318" r:id="rId15"/>
    <p:sldId id="319" r:id="rId16"/>
    <p:sldId id="320" r:id="rId17"/>
    <p:sldId id="321" r:id="rId18"/>
    <p:sldId id="322" r:id="rId19"/>
    <p:sldId id="323" r:id="rId20"/>
    <p:sldId id="324"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28/3/2005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hyperlink" Target="http://www.edulll.gr/" TargetMode="External"/><Relationship Id="rId5" Type="http://schemas.openxmlformats.org/officeDocument/2006/relationships/image" Target="../media/image6.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r>
              <a:rPr lang="en-US" altLang="el-GR" dirty="0" smtClean="0"/>
              <a:t> (</a:t>
            </a:r>
            <a:r>
              <a:rPr lang="el-GR" altLang="el-GR" dirty="0" smtClean="0"/>
              <a:t>Εργαστήριο)</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3</a:t>
            </a:r>
            <a:r>
              <a:rPr lang="el-GR" sz="2800" b="1" dirty="0" smtClean="0"/>
              <a:t>:</a:t>
            </a:r>
            <a:r>
              <a:rPr lang="en-US" sz="2800" b="1" dirty="0" smtClean="0"/>
              <a:t> </a:t>
            </a:r>
            <a:r>
              <a:rPr lang="el-GR" sz="2800" b="1" dirty="0" smtClean="0"/>
              <a:t>Δίκτυα – Γραφήματα - Χρονοδιάγραμμα</a:t>
            </a: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3 (1 </a:t>
            </a:r>
            <a:r>
              <a:rPr lang="el-GR" dirty="0"/>
              <a:t>από 2)</a:t>
            </a:r>
          </a:p>
        </p:txBody>
      </p:sp>
      <p:sp>
        <p:nvSpPr>
          <p:cNvPr id="2" name="Ορθογώνιο 1"/>
          <p:cNvSpPr/>
          <p:nvPr/>
        </p:nvSpPr>
        <p:spPr>
          <a:xfrm>
            <a:off x="467544" y="1052736"/>
            <a:ext cx="8219256" cy="589072"/>
          </a:xfrm>
          <a:prstGeom prst="rect">
            <a:avLst/>
          </a:prstGeom>
        </p:spPr>
        <p:txBody>
          <a:bodyPr wrap="square">
            <a:spAutoFit/>
          </a:bodyPr>
          <a:lstStyle/>
          <a:p>
            <a:pPr marL="342900" indent="-342900">
              <a:lnSpc>
                <a:spcPct val="150000"/>
              </a:lnSpc>
              <a:buFont typeface="Wingdings" panose="05000000000000000000" pitchFamily="2" charset="2"/>
              <a:buChar char="§"/>
              <a:defRPr/>
            </a:pPr>
            <a:r>
              <a:rPr lang="el-GR" sz="2400" dirty="0"/>
              <a:t>Ένα έργο περιγράφεται ως εξής: </a:t>
            </a:r>
            <a:endParaRPr lang="el-GR" altLang="el-GR" sz="2400" dirty="0"/>
          </a:p>
        </p:txBody>
      </p:sp>
      <p:graphicFrame>
        <p:nvGraphicFramePr>
          <p:cNvPr id="3" name="Πίνακας 2" descr="Ακολουθεί ένας πίνακας με τρεις στήλες και οκτώ γραμμές. Στην πρώτη γραμμή βρίσκονται οι τίτλοι. Η πρώτη στήλη περιέχει τις δραστηριότητες, κατά σειρά A, B, C, D, E, F και G. Στη δεύτερη στήλη περιέχονται οι προαπαιτούμενες, κατά σειρά η A είναι αρχική και δεν έχει καμία προαπαιτούμενη, όπως και η B, η C έχει προαπαιτούμενη την A όπως και η D, η E έχει προαπαιτούμενη την B, η F την C και τέλος, η G έχει προαπαιτούμενες τις D και E. Στην τρίτη στήλη έχουμε τις διάρκειες των δραστηριοτήτων μετρούμενες σε ημέρες, κατά σειρά η A 10, η B 7, η C 5, η D 7, η E 11, η F 3 και η G 5 ημέρες."/>
          <p:cNvGraphicFramePr>
            <a:graphicFrameLocks noGrp="1"/>
          </p:cNvGraphicFramePr>
          <p:nvPr>
            <p:extLst>
              <p:ext uri="{D42A27DB-BD31-4B8C-83A1-F6EECF244321}">
                <p14:modId xmlns:p14="http://schemas.microsoft.com/office/powerpoint/2010/main" val="4121704084"/>
              </p:ext>
            </p:extLst>
          </p:nvPr>
        </p:nvGraphicFramePr>
        <p:xfrm>
          <a:off x="457200" y="1844824"/>
          <a:ext cx="8229600" cy="4320479"/>
        </p:xfrm>
        <a:graphic>
          <a:graphicData uri="http://schemas.openxmlformats.org/drawingml/2006/table">
            <a:tbl>
              <a:tblPr>
                <a:tableStyleId>{5C22544A-7EE6-4342-B048-85BDC9FD1C3A}</a:tableStyleId>
              </a:tblPr>
              <a:tblGrid>
                <a:gridCol w="2743200"/>
                <a:gridCol w="2743200"/>
                <a:gridCol w="2743200"/>
              </a:tblGrid>
              <a:tr h="694073">
                <a:tc>
                  <a:txBody>
                    <a:bodyPr/>
                    <a:lstStyle/>
                    <a:p>
                      <a:pPr marL="0" marR="0" algn="just">
                        <a:lnSpc>
                          <a:spcPct val="150000"/>
                        </a:lnSpc>
                        <a:spcBef>
                          <a:spcPts val="0"/>
                        </a:spcBef>
                        <a:spcAft>
                          <a:spcPts val="0"/>
                        </a:spcAft>
                      </a:pPr>
                      <a:r>
                        <a:rPr lang="el-GR" sz="2400" dirty="0">
                          <a:effectLst/>
                        </a:rPr>
                        <a:t>ΔΡΑΣΤΗΡΙΟΤΗΤΑ </a:t>
                      </a:r>
                      <a:endParaRPr lang="el-GR" sz="24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l-GR" sz="2400">
                          <a:effectLst/>
                        </a:rPr>
                        <a:t>ΠΡΟΑΠΑΙΤΟΥΜΕΝΕΣ </a:t>
                      </a:r>
                      <a:endParaRPr lang="el-GR" sz="24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l-GR" sz="2400" dirty="0" err="1" smtClean="0">
                          <a:effectLst/>
                        </a:rPr>
                        <a:t>ΔΙΑΡΚΕΙΑ(σε</a:t>
                      </a:r>
                      <a:r>
                        <a:rPr lang="el-GR" sz="2400" dirty="0" smtClean="0">
                          <a:effectLst/>
                        </a:rPr>
                        <a:t> </a:t>
                      </a:r>
                      <a:r>
                        <a:rPr lang="el-GR" sz="2400" dirty="0">
                          <a:effectLst/>
                        </a:rPr>
                        <a:t>ημέρες) </a:t>
                      </a:r>
                      <a:endParaRPr lang="el-GR" sz="2400" dirty="0">
                        <a:effectLst/>
                        <a:latin typeface="Times New Roman"/>
                        <a:ea typeface="Times New Roman"/>
                      </a:endParaRPr>
                    </a:p>
                  </a:txBody>
                  <a:tcPr marL="68580" marR="68580" marT="0" marB="0"/>
                </a:tc>
              </a:tr>
              <a:tr h="518058">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10</a:t>
                      </a:r>
                      <a:endParaRPr lang="el-GR" sz="2400">
                        <a:effectLst/>
                        <a:latin typeface="Times New Roman"/>
                        <a:ea typeface="Times New Roman"/>
                      </a:endParaRPr>
                    </a:p>
                  </a:txBody>
                  <a:tcPr marL="68580" marR="68580" marT="0" marB="0" anchor="ctr"/>
                </a:tc>
              </a:tr>
              <a:tr h="518058">
                <a:tc>
                  <a:txBody>
                    <a:bodyPr/>
                    <a:lstStyle/>
                    <a:p>
                      <a:pPr marL="0" marR="0" algn="ctr">
                        <a:spcBef>
                          <a:spcPts val="0"/>
                        </a:spcBef>
                        <a:spcAft>
                          <a:spcPts val="0"/>
                        </a:spcAft>
                      </a:pPr>
                      <a:r>
                        <a:rPr lang="el-GR" sz="2400">
                          <a:effectLst/>
                        </a:rPr>
                        <a:t>B</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7</a:t>
                      </a:r>
                      <a:endParaRPr lang="el-GR" sz="2400">
                        <a:effectLst/>
                        <a:latin typeface="Times New Roman"/>
                        <a:ea typeface="Times New Roman"/>
                      </a:endParaRPr>
                    </a:p>
                  </a:txBody>
                  <a:tcPr marL="68580" marR="68580" marT="0" marB="0" anchor="ctr"/>
                </a:tc>
              </a:tr>
              <a:tr h="518058">
                <a:tc>
                  <a:txBody>
                    <a:bodyPr/>
                    <a:lstStyle/>
                    <a:p>
                      <a:pPr marL="0" marR="0" algn="ctr">
                        <a:spcBef>
                          <a:spcPts val="0"/>
                        </a:spcBef>
                        <a:spcAft>
                          <a:spcPts val="0"/>
                        </a:spcAft>
                      </a:pPr>
                      <a:r>
                        <a:rPr lang="el-GR" sz="2400">
                          <a:effectLst/>
                        </a:rPr>
                        <a:t>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5</a:t>
                      </a:r>
                      <a:endParaRPr lang="el-GR" sz="2400">
                        <a:effectLst/>
                        <a:latin typeface="Times New Roman"/>
                        <a:ea typeface="Times New Roman"/>
                      </a:endParaRPr>
                    </a:p>
                  </a:txBody>
                  <a:tcPr marL="68580" marR="68580" marT="0" marB="0" anchor="ctr"/>
                </a:tc>
              </a:tr>
              <a:tr h="518058">
                <a:tc>
                  <a:txBody>
                    <a:bodyPr/>
                    <a:lstStyle/>
                    <a:p>
                      <a:pPr marL="0" marR="0" algn="ctr">
                        <a:spcBef>
                          <a:spcPts val="0"/>
                        </a:spcBef>
                        <a:spcAft>
                          <a:spcPts val="0"/>
                        </a:spcAft>
                      </a:pPr>
                      <a:r>
                        <a:rPr lang="el-GR" sz="2400">
                          <a:effectLst/>
                        </a:rPr>
                        <a:t>D</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dirty="0">
                          <a:effectLst/>
                        </a:rPr>
                        <a:t>7</a:t>
                      </a:r>
                      <a:endParaRPr lang="el-GR" sz="2400" dirty="0">
                        <a:effectLst/>
                        <a:latin typeface="Times New Roman"/>
                        <a:ea typeface="Times New Roman"/>
                      </a:endParaRPr>
                    </a:p>
                  </a:txBody>
                  <a:tcPr marL="68580" marR="68580" marT="0" marB="0" anchor="ctr"/>
                </a:tc>
              </a:tr>
              <a:tr h="518058">
                <a:tc>
                  <a:txBody>
                    <a:bodyPr/>
                    <a:lstStyle/>
                    <a:p>
                      <a:pPr marL="0" marR="0" algn="ctr">
                        <a:spcBef>
                          <a:spcPts val="0"/>
                        </a:spcBef>
                        <a:spcAft>
                          <a:spcPts val="0"/>
                        </a:spcAft>
                      </a:pPr>
                      <a:r>
                        <a:rPr lang="el-GR" sz="2400" dirty="0">
                          <a:effectLst/>
                        </a:rPr>
                        <a:t>E</a:t>
                      </a:r>
                      <a:endParaRPr lang="el-GR"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B</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11</a:t>
                      </a:r>
                      <a:endParaRPr lang="el-GR" sz="2400">
                        <a:effectLst/>
                        <a:latin typeface="Times New Roman"/>
                        <a:ea typeface="Times New Roman"/>
                      </a:endParaRPr>
                    </a:p>
                  </a:txBody>
                  <a:tcPr marL="68580" marR="68580" marT="0" marB="0" anchor="ctr"/>
                </a:tc>
              </a:tr>
              <a:tr h="518058">
                <a:tc>
                  <a:txBody>
                    <a:bodyPr/>
                    <a:lstStyle/>
                    <a:p>
                      <a:pPr marL="0" marR="0" algn="ctr">
                        <a:spcBef>
                          <a:spcPts val="0"/>
                        </a:spcBef>
                        <a:spcAft>
                          <a:spcPts val="0"/>
                        </a:spcAft>
                      </a:pPr>
                      <a:r>
                        <a:rPr lang="el-GR" sz="2400">
                          <a:effectLst/>
                        </a:rPr>
                        <a:t>F</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nchor="ctr"/>
                </a:tc>
              </a:tr>
              <a:tr h="518058">
                <a:tc>
                  <a:txBody>
                    <a:bodyPr/>
                    <a:lstStyle/>
                    <a:p>
                      <a:pPr marL="0" marR="0" algn="ctr">
                        <a:spcBef>
                          <a:spcPts val="0"/>
                        </a:spcBef>
                        <a:spcAft>
                          <a:spcPts val="0"/>
                        </a:spcAft>
                      </a:pPr>
                      <a:r>
                        <a:rPr lang="el-GR" sz="2400">
                          <a:effectLst/>
                        </a:rPr>
                        <a:t>G</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D,E</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dirty="0">
                          <a:effectLst/>
                        </a:rPr>
                        <a:t>5</a:t>
                      </a:r>
                      <a:endParaRPr lang="el-GR" sz="2400" dirty="0">
                        <a:effectLst/>
                        <a:latin typeface="Times New Roman"/>
                        <a:ea typeface="Times New Roman"/>
                      </a:endParaRPr>
                    </a:p>
                  </a:txBody>
                  <a:tcPr marL="68580" marR="68580" marT="0" marB="0" anchor="ctr"/>
                </a:tc>
              </a:tr>
            </a:tbl>
          </a:graphicData>
        </a:graphic>
      </p:graphicFrame>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3 </a:t>
            </a:r>
            <a:r>
              <a:rPr lang="el-GR" dirty="0"/>
              <a:t>(2 από 2)</a:t>
            </a:r>
            <a:endParaRPr lang="el-GR" dirty="0">
              <a:latin typeface="+mn-lt"/>
            </a:endParaRPr>
          </a:p>
        </p:txBody>
      </p:sp>
      <p:sp>
        <p:nvSpPr>
          <p:cNvPr id="10" name="Rectangle 3" descr="Να υπολογίσετε το κρίσιμο δρομολόγιο και την ελάχιστη διάρκεια του έργου. &#10;&#10;Τι θα συμβεί στο έργο αν καθυστερήσει η δραστηριότητα F κατά 6 ημέρες. &#10;"/>
          <p:cNvSpPr txBox="1">
            <a:spLocks noChangeArrowheads="1"/>
          </p:cNvSpPr>
          <p:nvPr/>
        </p:nvSpPr>
        <p:spPr>
          <a:xfrm>
            <a:off x="467544" y="1911660"/>
            <a:ext cx="8219256" cy="23094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l-GR" sz="2400" dirty="0"/>
              <a:t>Να υπολογίσετε το κρίσιμο δρομολόγιο και την ελάχιστη διάρκεια του έργου. </a:t>
            </a:r>
          </a:p>
          <a:p>
            <a:endParaRPr lang="el-GR" sz="2400" dirty="0" smtClean="0"/>
          </a:p>
          <a:p>
            <a:r>
              <a:rPr lang="el-GR" sz="2400" dirty="0" smtClean="0"/>
              <a:t>Τι </a:t>
            </a:r>
            <a:r>
              <a:rPr lang="el-GR" sz="2400" dirty="0"/>
              <a:t>θα συμβεί στο έργο αν καθυστερήσει η δραστηριότητα F κατά 6 ημέρες. </a:t>
            </a:r>
          </a:p>
        </p:txBody>
      </p:sp>
      <p:sp>
        <p:nvSpPr>
          <p:cNvPr id="9"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r>
              <a:rPr lang="el-GR" dirty="0" smtClean="0"/>
              <a:t>Εργαστηριακή Άσκηση 4 (1 από 4) </a:t>
            </a:r>
            <a:endParaRPr lang="el-GR" dirty="0"/>
          </a:p>
        </p:txBody>
      </p:sp>
      <p:sp>
        <p:nvSpPr>
          <p:cNvPr id="7" name="Rectangle 330"/>
          <p:cNvSpPr>
            <a:spLocks noChangeArrowheads="1"/>
          </p:cNvSpPr>
          <p:nvPr/>
        </p:nvSpPr>
        <p:spPr bwMode="auto">
          <a:xfrm>
            <a:off x="467544" y="1824206"/>
            <a:ext cx="8219256"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lvl="0" algn="just"/>
            <a:r>
              <a:rPr lang="el-GR" sz="2400" dirty="0"/>
              <a:t>Η εταιρία σας ανέλαβε την υλοποίηση ενός έργου, το οποίο για την ολοκλήρωση του απαιτεί την υλοποίηση 12 επιμέρους δραστηριοτήτων. Οι σχέσεις μεταξύ των δραστηριοτήτων καθώς και η διάρκεια (σε ημέρες) κάθε μιας, δίνονται στον πίνακα που ακολουθεί.</a:t>
            </a: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129929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5"/>
            <a:ext cx="8352928" cy="1224136"/>
          </a:xfrm>
        </p:spPr>
        <p:txBody>
          <a:bodyPr>
            <a:noAutofit/>
          </a:bodyPr>
          <a:lstStyle/>
          <a:p>
            <a:pPr eaLnBrk="0" hangingPunct="0"/>
            <a:r>
              <a:rPr lang="el-GR" dirty="0"/>
              <a:t>Εργαστηριακή </a:t>
            </a:r>
            <a:r>
              <a:rPr lang="el-GR" dirty="0" smtClean="0"/>
              <a:t>Άσκηση 4 (2 </a:t>
            </a:r>
            <a:r>
              <a:rPr lang="el-GR" dirty="0"/>
              <a:t>από </a:t>
            </a:r>
            <a:r>
              <a:rPr lang="el-GR" dirty="0" smtClean="0"/>
              <a:t>4) </a:t>
            </a:r>
            <a:endParaRPr lang="el-GR" dirty="0"/>
          </a:p>
        </p:txBody>
      </p:sp>
      <p:graphicFrame>
        <p:nvGraphicFramePr>
          <p:cNvPr id="3" name="Πίνακας 2" descr="Ακολουθεί ένας πίνακας με τρεις στήλες και δεκατρείς γραμμές. Στην πρώτη γραμμή βρίσκονται οι τίτλοι. Η πρώτη στήλη περιέχει τις δραστηριότητες, κατά σειρά 100,101,102, 201,202,203,204, 301,302,303,304 και 401. Στη δεύτερη στήλη περιέχονται οι αλληλουχίες όχι όμως με την μορφή των προαπαιτούμενων όπως είχαμε στο προηγούμενο εργαστήριο αλλά με την λογική των ακόλουθων, δηλαδή κατά σειρά η 100 προηγείται των 201 και 202, η 101 προηγείται της 301, η 102 των 203 και 204, η 201 της 302, η 202 της 301, η 203 της 301, η 204 των 303 και 304, η 301 της 401, η 302 της 401, η 303 της 401, ενώ οι 304 και 401 δεν προηγούνται καμίας δραστηριότητας, δηλαδή δεν έχουν ακόλουθες επομένως είναι τελικές δραστηριότητες. Στην τρίτη στήλη έχουμε τις διάρκειες των δραστηριοτήτων μετρούμενες σε ημέρες, κατά σειρά 100 διαρκεί 12 ημέρες, η 101 διαρκεί 13, η 102 διαρκεί 10, η 201 διαρκεί 8, η 202 διαρκεί 20, η 203 διαρκεί 8, η 204 διαρκεί 15, η 301 διαρκεί 23, η 302 διαρκεί 11 όπως και η 303, η 304 διαρκεί 10 και η 401 διαρκεί 9 ημέρες."/>
          <p:cNvGraphicFramePr>
            <a:graphicFrameLocks noGrp="1"/>
          </p:cNvGraphicFramePr>
          <p:nvPr>
            <p:custDataLst>
              <p:tags r:id="rId2"/>
            </p:custDataLst>
            <p:extLst>
              <p:ext uri="{D42A27DB-BD31-4B8C-83A1-F6EECF244321}">
                <p14:modId xmlns:p14="http://schemas.microsoft.com/office/powerpoint/2010/main" val="3760620729"/>
              </p:ext>
            </p:extLst>
          </p:nvPr>
        </p:nvGraphicFramePr>
        <p:xfrm>
          <a:off x="467544" y="1196752"/>
          <a:ext cx="8219256" cy="5095345"/>
        </p:xfrm>
        <a:graphic>
          <a:graphicData uri="http://schemas.openxmlformats.org/drawingml/2006/table">
            <a:tbl>
              <a:tblPr firstRow="1" firstCol="1" bandRow="1" bandCol="1">
                <a:tableStyleId>{5C22544A-7EE6-4342-B048-85BDC9FD1C3A}</a:tableStyleId>
              </a:tblPr>
              <a:tblGrid>
                <a:gridCol w="3107452"/>
                <a:gridCol w="3165308"/>
                <a:gridCol w="1946496"/>
              </a:tblGrid>
              <a:tr h="706225">
                <a:tc>
                  <a:txBody>
                    <a:bodyPr/>
                    <a:lstStyle/>
                    <a:p>
                      <a:pPr marL="0" marR="0" algn="ctr">
                        <a:spcBef>
                          <a:spcPts val="0"/>
                        </a:spcBef>
                        <a:spcAft>
                          <a:spcPts val="0"/>
                        </a:spcAft>
                      </a:pPr>
                      <a:r>
                        <a:rPr lang="el-GR" sz="2400" dirty="0">
                          <a:effectLst/>
                        </a:rPr>
                        <a:t>ΔΡΑΣΤΗΡΙΟΤΗΤΑ</a:t>
                      </a:r>
                      <a:endParaRPr lang="el-GR"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ΠΡΟΗΓΕΙΤΑΙ ΤΩΝ</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ΔΙΑΡΚΕΙΑ</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100</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201-202</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12</a:t>
                      </a:r>
                      <a:endParaRPr lang="el-GR" sz="2400" dirty="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101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301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13</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102</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203-204</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10</a:t>
                      </a:r>
                      <a:endParaRPr lang="el-GR" sz="2400" dirty="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201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302</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a:effectLst/>
                        </a:rPr>
                        <a:t>8</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202</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301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2</a:t>
                      </a:r>
                      <a:r>
                        <a:rPr lang="en-US" sz="2400">
                          <a:effectLst/>
                        </a:rPr>
                        <a:t>0</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203</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301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8</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204</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303-304</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15</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301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401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23</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302</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401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11</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303</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401</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a:t>
                      </a:r>
                      <a:r>
                        <a:rPr lang="en-US" sz="2400">
                          <a:effectLst/>
                        </a:rPr>
                        <a:t>1</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a:effectLst/>
                        </a:rPr>
                        <a:t>304</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10</a:t>
                      </a:r>
                      <a:endParaRPr lang="el-GR" sz="2400">
                        <a:effectLst/>
                        <a:latin typeface="Times New Roman"/>
                        <a:ea typeface="Times New Roman"/>
                      </a:endParaRPr>
                    </a:p>
                  </a:txBody>
                  <a:tcPr marL="68580" marR="68580" marT="0" marB="0" anchor="ctr"/>
                </a:tc>
              </a:tr>
              <a:tr h="353113">
                <a:tc>
                  <a:txBody>
                    <a:bodyPr/>
                    <a:lstStyle/>
                    <a:p>
                      <a:pPr marL="0" marR="0" algn="ctr">
                        <a:spcBef>
                          <a:spcPts val="0"/>
                        </a:spcBef>
                        <a:spcAft>
                          <a:spcPts val="0"/>
                        </a:spcAft>
                      </a:pPr>
                      <a:r>
                        <a:rPr lang="el-GR" sz="2400" dirty="0">
                          <a:effectLst/>
                        </a:rPr>
                        <a:t>401</a:t>
                      </a:r>
                      <a:endParaRPr lang="el-GR"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dirty="0">
                          <a:effectLst/>
                        </a:rPr>
                        <a:t>9</a:t>
                      </a:r>
                      <a:endParaRPr lang="el-GR" sz="2400" dirty="0">
                        <a:effectLst/>
                        <a:latin typeface="Times New Roman"/>
                        <a:ea typeface="Times New Roman"/>
                      </a:endParaRPr>
                    </a:p>
                  </a:txBody>
                  <a:tcPr marL="68580" marR="68580" marT="0" marB="0" anchor="ctr"/>
                </a:tc>
              </a:tr>
            </a:tbl>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29972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Εργαστηριακή </a:t>
            </a:r>
            <a:r>
              <a:rPr lang="el-GR" dirty="0" smtClean="0"/>
              <a:t>Άσκηση 4 (3 </a:t>
            </a:r>
            <a:r>
              <a:rPr lang="el-GR" dirty="0"/>
              <a:t>από </a:t>
            </a:r>
            <a:r>
              <a:rPr lang="el-GR" dirty="0" smtClean="0"/>
              <a:t>4) </a:t>
            </a:r>
            <a:endParaRPr lang="el-GR" dirty="0">
              <a:latin typeface="+mn-lt"/>
            </a:endParaRPr>
          </a:p>
        </p:txBody>
      </p:sp>
      <p:sp>
        <p:nvSpPr>
          <p:cNvPr id="11" name="Rectangle 83"/>
          <p:cNvSpPr>
            <a:spLocks noChangeArrowheads="1"/>
          </p:cNvSpPr>
          <p:nvPr/>
        </p:nvSpPr>
        <p:spPr bwMode="auto">
          <a:xfrm>
            <a:off x="381000" y="1831464"/>
            <a:ext cx="8305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b="1" u="sng" dirty="0" smtClean="0"/>
              <a:t>Ζητούνται:</a:t>
            </a:r>
            <a:endParaRPr lang="el-GR" sz="2400" dirty="0"/>
          </a:p>
          <a:p>
            <a:r>
              <a:rPr lang="el-GR" sz="2400" dirty="0"/>
              <a:t> </a:t>
            </a:r>
          </a:p>
          <a:p>
            <a:pPr marL="342900" lvl="0" indent="-342900">
              <a:buFont typeface="Arial" panose="020B0604020202020204" pitchFamily="34" charset="0"/>
              <a:buChar char="•"/>
            </a:pPr>
            <a:r>
              <a:rPr lang="el-GR" sz="2400" dirty="0"/>
              <a:t>Να βρεθεί το κρίσιμο δρομολόγιο και ο ελάχιστος χρόνος περάτωσης του έργου.</a:t>
            </a:r>
          </a:p>
          <a:p>
            <a:pPr marL="342900" lvl="0" indent="-342900">
              <a:buFont typeface="Arial" panose="020B0604020202020204" pitchFamily="34" charset="0"/>
              <a:buChar char="•"/>
            </a:pPr>
            <a:r>
              <a:rPr lang="el-GR" sz="2400" dirty="0"/>
              <a:t>Αν η δραστηριότητα </a:t>
            </a:r>
            <a:r>
              <a:rPr lang="el-GR" sz="2400" b="1" dirty="0"/>
              <a:t>202</a:t>
            </a:r>
            <a:r>
              <a:rPr lang="el-GR" sz="2400" dirty="0"/>
              <a:t> καθυστερήσει κατά 6 ημέρες, τι επίπτωση θα έχει αυτό στις υπόλοιπες δραστηριότητες και στο χρόνο περάτωσης του έργου</a:t>
            </a:r>
            <a:r>
              <a:rPr lang="el-GR" sz="2400" dirty="0" smtClean="0"/>
              <a:t>.</a:t>
            </a:r>
            <a:endParaRPr 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36445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Εργαστηριακή </a:t>
            </a:r>
            <a:r>
              <a:rPr lang="el-GR" dirty="0" smtClean="0"/>
              <a:t>Άσκηση 4 (4 </a:t>
            </a:r>
            <a:r>
              <a:rPr lang="el-GR" dirty="0"/>
              <a:t>από </a:t>
            </a:r>
            <a:r>
              <a:rPr lang="el-GR" dirty="0" smtClean="0"/>
              <a:t>4) </a:t>
            </a:r>
            <a:endParaRPr lang="el-GR" dirty="0">
              <a:latin typeface="+mn-lt"/>
            </a:endParaRPr>
          </a:p>
        </p:txBody>
      </p:sp>
      <p:sp>
        <p:nvSpPr>
          <p:cNvPr id="2" name="Θέση περιεχομένου 1" descr="Να υπολογίσετε το κρίσιμο δρομολόγιο και την ελάχιστη διάρκεια του έργου. &#10;&#10;Τι θα συμβεί στο έργο αν καθυστερήσει η δραστηριότητα E κατά 3 ημέρες. &#10;&#10;"/>
          <p:cNvSpPr>
            <a:spLocks noGrp="1"/>
          </p:cNvSpPr>
          <p:nvPr>
            <p:ph idx="1"/>
          </p:nvPr>
        </p:nvSpPr>
        <p:spPr>
          <a:xfrm>
            <a:off x="457200" y="1484784"/>
            <a:ext cx="8229600" cy="4392488"/>
          </a:xfrm>
        </p:spPr>
        <p:txBody>
          <a:bodyPr>
            <a:noAutofit/>
          </a:bodyPr>
          <a:lstStyle/>
          <a:p>
            <a:pPr lvl="0"/>
            <a:r>
              <a:rPr lang="el-GR" sz="2400" i="1" u="sng" dirty="0"/>
              <a:t>15 ημέρες μετά την έναρξη</a:t>
            </a:r>
            <a:r>
              <a:rPr lang="el-GR" sz="2400" dirty="0"/>
              <a:t> του έργου διαπιστώθηκαν τα παρακάτω:</a:t>
            </a:r>
          </a:p>
          <a:p>
            <a:pPr lvl="1">
              <a:buFont typeface="Wingdings" panose="05000000000000000000" pitchFamily="2" charset="2"/>
              <a:buChar char="§"/>
            </a:pPr>
            <a:r>
              <a:rPr lang="el-GR" sz="2400" dirty="0"/>
              <a:t>Οι δραστηριότητες </a:t>
            </a:r>
            <a:r>
              <a:rPr lang="el-GR" sz="2400" b="1" dirty="0"/>
              <a:t>100</a:t>
            </a:r>
            <a:r>
              <a:rPr lang="el-GR" sz="2400" dirty="0"/>
              <a:t>,</a:t>
            </a:r>
            <a:r>
              <a:rPr lang="el-GR" sz="2400" b="1" dirty="0"/>
              <a:t>101</a:t>
            </a:r>
            <a:r>
              <a:rPr lang="el-GR" sz="2400" dirty="0"/>
              <a:t>,</a:t>
            </a:r>
            <a:r>
              <a:rPr lang="el-GR" sz="2400" b="1" dirty="0"/>
              <a:t>102</a:t>
            </a:r>
            <a:r>
              <a:rPr lang="el-GR" sz="2400" dirty="0"/>
              <a:t> υλοποιήθηκαν με βάση τον αρχικό σχεδιασμό.</a:t>
            </a:r>
          </a:p>
          <a:p>
            <a:pPr lvl="1">
              <a:buFont typeface="Wingdings" panose="05000000000000000000" pitchFamily="2" charset="2"/>
              <a:buChar char="§"/>
            </a:pPr>
            <a:r>
              <a:rPr lang="el-GR" sz="2400" dirty="0"/>
              <a:t>Οι δραστηριότητες </a:t>
            </a:r>
            <a:r>
              <a:rPr lang="el-GR" sz="2400" b="1" dirty="0"/>
              <a:t>201</a:t>
            </a:r>
            <a:r>
              <a:rPr lang="el-GR" sz="2400" dirty="0"/>
              <a:t>,</a:t>
            </a:r>
            <a:r>
              <a:rPr lang="el-GR" sz="2400" b="1" dirty="0"/>
              <a:t>202 </a:t>
            </a:r>
            <a:r>
              <a:rPr lang="el-GR" sz="2400" dirty="0"/>
              <a:t>είναι σε εξέλιξη</a:t>
            </a:r>
            <a:r>
              <a:rPr lang="el-GR" sz="2400" b="1" dirty="0"/>
              <a:t> </a:t>
            </a:r>
            <a:r>
              <a:rPr lang="el-GR" sz="2400" dirty="0"/>
              <a:t>και απαιτούν ακόμη 6 και 10 ημέρες αντίστοιχα για να ολοκληρωθούν.</a:t>
            </a:r>
          </a:p>
          <a:p>
            <a:pPr lvl="1">
              <a:buFont typeface="Wingdings" panose="05000000000000000000" pitchFamily="2" charset="2"/>
              <a:buChar char="§"/>
            </a:pPr>
            <a:r>
              <a:rPr lang="el-GR" sz="2400" dirty="0"/>
              <a:t>Οι υπόλοιπες δραστηριότητες υπολογίζεται ότι θα εκτελεστούν με βάση τον αρχικό σχεδιασμό.</a:t>
            </a:r>
          </a:p>
          <a:p>
            <a:pPr marL="0" indent="0">
              <a:buNone/>
            </a:pPr>
            <a:r>
              <a:rPr lang="el-GR" sz="2400" dirty="0"/>
              <a:t>Ποια είναι η νέα κρίσιμη διαδρομή και ποιος ο νέος χρόνος παράδοσης του έργου;</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604976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Εργαστηριακή </a:t>
            </a:r>
            <a:r>
              <a:rPr lang="el-GR" dirty="0" smtClean="0"/>
              <a:t>Άσκηση 5 (1 </a:t>
            </a:r>
            <a:r>
              <a:rPr lang="el-GR" dirty="0"/>
              <a:t>από 2</a:t>
            </a:r>
            <a:r>
              <a:rPr lang="el-GR" dirty="0" smtClean="0"/>
              <a:t>) </a:t>
            </a:r>
            <a:endParaRPr lang="el-GR" dirty="0">
              <a:latin typeface="+mn-lt"/>
            </a:endParaRPr>
          </a:p>
        </p:txBody>
      </p:sp>
      <p:sp>
        <p:nvSpPr>
          <p:cNvPr id="11" name="Rectangle 83"/>
          <p:cNvSpPr>
            <a:spLocks noChangeArrowheads="1"/>
          </p:cNvSpPr>
          <p:nvPr/>
        </p:nvSpPr>
        <p:spPr bwMode="auto">
          <a:xfrm>
            <a:off x="381000" y="1340768"/>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a:t>Η εταιρία σας ανέλαβε την υλοποίηση ενός έργου, το οποίο περιγράφεται από το δίκτυο που ακολουθεί. </a:t>
            </a:r>
          </a:p>
        </p:txBody>
      </p:sp>
      <p:graphicFrame>
        <p:nvGraphicFramePr>
          <p:cNvPr id="2" name="Πίνακας 1" descr="Ακολουθεί ένας πίνακας με τρεις στήλες και δέκα γραμμές. Στην πρώτη γραμμή βρίσκονται οι τίτλοι. Η πρώτη στήλη περιέχει τις δραστηριότητες, κατά σειρά A, B, C, D, E, F, G, H και I. Στη δεύτερη στήλη περιέχονται οι αλληλουχίες όχι όμως με την μορφή των προαπαιτούμενων αλλά με την λογική των ακόλουθων, δηλαδή κατά σειρά η A προηγείται της D,  η B προηγείται των E, F και G, η C της H, η D της H, όπως και η E της H, η F της I, ενώ οι G, H και I δεν προηγούνται καμίας δραστηριότητας, δηλαδή δεν έχουν ακόλουθες επομένως είναι τελικές δραστηριότητες. Στην τρίτη στήλη έχουμε τις διάρκειες των δραστηριοτήτων μετρούμενες σε ημέρες, κατά σειρά η A διαρκεί 7 ημέρες, η B 3 ημέρες, η C 4 ημέρες, η D 1 ημέρα. η E 2 ημέρες, η F 7 ημέρες, η G 9 ημέρες, η H 4 ημέρες και η I 2 ημέρες. "/>
          <p:cNvGraphicFramePr>
            <a:graphicFrameLocks noGrp="1"/>
          </p:cNvGraphicFramePr>
          <p:nvPr>
            <p:extLst>
              <p:ext uri="{D42A27DB-BD31-4B8C-83A1-F6EECF244321}">
                <p14:modId xmlns:p14="http://schemas.microsoft.com/office/powerpoint/2010/main" val="2598261804"/>
              </p:ext>
            </p:extLst>
          </p:nvPr>
        </p:nvGraphicFramePr>
        <p:xfrm>
          <a:off x="380998" y="2363688"/>
          <a:ext cx="8305801" cy="3657600"/>
        </p:xfrm>
        <a:graphic>
          <a:graphicData uri="http://schemas.openxmlformats.org/drawingml/2006/table">
            <a:tbl>
              <a:tblPr firstRow="1" firstCol="1" bandRow="1">
                <a:tableStyleId>{5C22544A-7EE6-4342-B048-85BDC9FD1C3A}</a:tableStyleId>
              </a:tblPr>
              <a:tblGrid>
                <a:gridCol w="3069935"/>
                <a:gridCol w="3379757"/>
                <a:gridCol w="1856109"/>
              </a:tblGrid>
              <a:tr h="0">
                <a:tc>
                  <a:txBody>
                    <a:bodyPr/>
                    <a:lstStyle/>
                    <a:p>
                      <a:pPr marL="0" marR="0" algn="just">
                        <a:spcBef>
                          <a:spcPts val="0"/>
                        </a:spcBef>
                        <a:spcAft>
                          <a:spcPts val="0"/>
                        </a:spcAft>
                      </a:pPr>
                      <a:r>
                        <a:rPr lang="el-GR" sz="2400">
                          <a:effectLst/>
                        </a:rPr>
                        <a:t>ΔΡΑΣΤΗΡΙΟΤΗΤΕΣ</a:t>
                      </a:r>
                      <a:endParaRPr lang="el-GR" sz="2400">
                        <a:effectLst/>
                        <a:latin typeface="Times New Roman"/>
                        <a:ea typeface="Times New Roman"/>
                      </a:endParaRPr>
                    </a:p>
                  </a:txBody>
                  <a:tcPr marL="68580" marR="68580" marT="0" marB="0"/>
                </a:tc>
                <a:tc>
                  <a:txBody>
                    <a:bodyPr/>
                    <a:lstStyle/>
                    <a:p>
                      <a:pPr marL="0" marR="0" algn="just">
                        <a:spcBef>
                          <a:spcPts val="0"/>
                        </a:spcBef>
                        <a:spcAft>
                          <a:spcPts val="0"/>
                        </a:spcAft>
                      </a:pPr>
                      <a:r>
                        <a:rPr lang="el-GR" sz="2400">
                          <a:effectLst/>
                        </a:rPr>
                        <a:t>ΠΡΟΗΓΕΙΤΑΙ ΤΩΝ…</a:t>
                      </a:r>
                      <a:endParaRPr lang="el-GR" sz="2400">
                        <a:effectLst/>
                        <a:latin typeface="Times New Roman"/>
                        <a:ea typeface="Times New Roman"/>
                      </a:endParaRPr>
                    </a:p>
                  </a:txBody>
                  <a:tcPr marL="68580" marR="68580" marT="0" marB="0"/>
                </a:tc>
                <a:tc>
                  <a:txBody>
                    <a:bodyPr/>
                    <a:lstStyle/>
                    <a:p>
                      <a:pPr marL="0" marR="0" algn="just">
                        <a:spcBef>
                          <a:spcPts val="0"/>
                        </a:spcBef>
                        <a:spcAft>
                          <a:spcPts val="0"/>
                        </a:spcAft>
                      </a:pPr>
                      <a:r>
                        <a:rPr lang="el-GR" sz="2400">
                          <a:effectLst/>
                        </a:rPr>
                        <a:t>ΔΙΑΡΚΕΙΑ</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D</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7</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B</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E-F-G</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3</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C</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H</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D</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H</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E</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H</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F</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I</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7</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G</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 </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9</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H</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 </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l-GR" sz="2400">
                          <a:effectLst/>
                        </a:rPr>
                        <a:t>I</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 </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2</a:t>
                      </a:r>
                      <a:endParaRPr lang="el-GR" sz="2400" dirty="0">
                        <a:effectLst/>
                        <a:latin typeface="Times New Roman"/>
                        <a:ea typeface="Times New Roman"/>
                      </a:endParaRPr>
                    </a:p>
                  </a:txBody>
                  <a:tcPr marL="68580" marR="68580" marT="0" marB="0"/>
                </a:tc>
              </a:tr>
            </a:tbl>
          </a:graphicData>
        </a:graphic>
      </p:graphicFrame>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95081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Εργαστηριακή </a:t>
            </a:r>
            <a:r>
              <a:rPr lang="el-GR" dirty="0" smtClean="0"/>
              <a:t>Άσκηση 5 (2 </a:t>
            </a:r>
            <a:r>
              <a:rPr lang="el-GR" dirty="0"/>
              <a:t>από </a:t>
            </a:r>
            <a:r>
              <a:rPr lang="el-GR" dirty="0" smtClean="0"/>
              <a:t>2) </a:t>
            </a:r>
            <a:endParaRPr lang="el-GR" dirty="0">
              <a:latin typeface="+mn-lt"/>
            </a:endParaRPr>
          </a:p>
        </p:txBody>
      </p:sp>
      <p:sp>
        <p:nvSpPr>
          <p:cNvPr id="11" name="Rectangle 83"/>
          <p:cNvSpPr>
            <a:spLocks noChangeArrowheads="1"/>
          </p:cNvSpPr>
          <p:nvPr/>
        </p:nvSpPr>
        <p:spPr bwMode="auto">
          <a:xfrm>
            <a:off x="381000" y="1124744"/>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b="1" u="sng" dirty="0" smtClean="0"/>
              <a:t>Ζητούνται:</a:t>
            </a:r>
            <a:endParaRPr lang="el-GR" sz="2400" dirty="0" smtClean="0"/>
          </a:p>
          <a:p>
            <a:r>
              <a:rPr lang="el-GR" sz="2400" dirty="0" smtClean="0"/>
              <a:t> </a:t>
            </a:r>
          </a:p>
          <a:p>
            <a:pPr marL="457200" lvl="0" indent="-457200">
              <a:buFont typeface="+mj-lt"/>
              <a:buAutoNum type="arabicPeriod"/>
            </a:pPr>
            <a:r>
              <a:rPr lang="el-GR" sz="2400" dirty="0" smtClean="0"/>
              <a:t>Να βρεθεί το κρίσιμο δρομολόγιο και ο ελάχιστος χρόνος περάτωσης του έργου.</a:t>
            </a:r>
          </a:p>
          <a:p>
            <a:pPr marL="457200" lvl="0" indent="-457200">
              <a:buFont typeface="+mj-lt"/>
              <a:buAutoNum type="arabicPeriod"/>
            </a:pPr>
            <a:r>
              <a:rPr lang="el-GR" sz="2400" dirty="0" smtClean="0"/>
              <a:t>Αν η δραστηριότητα </a:t>
            </a:r>
            <a:r>
              <a:rPr lang="en-US" sz="2400" b="1" dirty="0" smtClean="0"/>
              <a:t>B</a:t>
            </a:r>
            <a:r>
              <a:rPr lang="el-GR" sz="2400" dirty="0" smtClean="0"/>
              <a:t> καθυστερήσει κατά 2 ημέρες, τι επίπτωση θα έχει αυτό στο χρόνο περάτωσης του έργου και γιατί. </a:t>
            </a:r>
          </a:p>
          <a:p>
            <a:pPr marL="457200" lvl="0" indent="-457200">
              <a:buFont typeface="+mj-lt"/>
              <a:buAutoNum type="arabicPeriod"/>
            </a:pPr>
            <a:r>
              <a:rPr lang="el-GR" sz="2400" dirty="0" smtClean="0"/>
              <a:t>Αν η δραστηριότητα </a:t>
            </a:r>
            <a:r>
              <a:rPr lang="en-US" sz="2400" b="1" dirty="0" smtClean="0"/>
              <a:t>E</a:t>
            </a:r>
            <a:r>
              <a:rPr lang="el-GR" sz="2400" dirty="0" smtClean="0"/>
              <a:t> απαιτήσει 5 ημέρες για την υλοποίηση της τι θα συμβεί στη διάρκεια του έργου και γιατί και ποιες επιπτώσεις θα έχουμε στις υπόλοιπες δραστηριότητες. </a:t>
            </a:r>
          </a:p>
          <a:p>
            <a:r>
              <a:rPr lang="el-GR" sz="2400" dirty="0" smtClean="0"/>
              <a:t> </a:t>
            </a:r>
          </a:p>
          <a:p>
            <a:r>
              <a:rPr lang="el-GR" sz="2400" b="1" u="sng" dirty="0" smtClean="0"/>
              <a:t>Υποδείξεις:</a:t>
            </a:r>
          </a:p>
          <a:p>
            <a:r>
              <a:rPr lang="el-GR" sz="2400" dirty="0" smtClean="0"/>
              <a:t>Σαν ημερομηνία έναρξης του έργου μπορείτε να θέσετε οποιαδήποτε.</a:t>
            </a:r>
            <a:endParaRPr 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683123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Εργαστηριακή </a:t>
            </a:r>
            <a:r>
              <a:rPr lang="el-GR" dirty="0" smtClean="0"/>
              <a:t>Άσκηση 6 (1 </a:t>
            </a:r>
            <a:r>
              <a:rPr lang="el-GR" dirty="0"/>
              <a:t>από </a:t>
            </a:r>
            <a:r>
              <a:rPr lang="el-GR" dirty="0" smtClean="0"/>
              <a:t>2) </a:t>
            </a:r>
            <a:endParaRPr lang="el-GR" dirty="0">
              <a:latin typeface="+mn-lt"/>
            </a:endParaRPr>
          </a:p>
        </p:txBody>
      </p:sp>
      <p:sp>
        <p:nvSpPr>
          <p:cNvPr id="11" name="Rectangle 83"/>
          <p:cNvSpPr>
            <a:spLocks noChangeArrowheads="1"/>
          </p:cNvSpPr>
          <p:nvPr/>
        </p:nvSpPr>
        <p:spPr bwMode="auto">
          <a:xfrm>
            <a:off x="381000" y="1340768"/>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t>Η εταιρία σας ανέλαβε την υλοποίηση ενός έργου, το οποίο περιγράφεται από το δίκτυο που ακολουθεί. </a:t>
            </a:r>
            <a:endParaRPr lang="el-GR" sz="2400" dirty="0"/>
          </a:p>
        </p:txBody>
      </p:sp>
      <p:pic>
        <p:nvPicPr>
          <p:cNvPr id="2050" name="Picture 2" descr="Το έργο αποτελείται από δέκα δραστηριότητες τις A, B, C, D, E, F, G, H, I και J. Δίνεται με τη βοήθεια δικτύου Activities in Arcs και το δίκτυο κατασκευάζεται με 10 τόξα ένα για κάθε δραστηριότητα και 9 κόμβους οι οποίοι δείχνουν τις αλληλουχίες των δραστηριοτήτων στο έργο. Αρχής γενομένης από αριστερά τοποθετείται ο πρώτος κόμβος που δηλώνει ως γεγονός την έναρξη του έργου και από τον κόμβο αυτό ξεκινά το τόξο που δηλώνει τη δραστηριότητα A η οποία έχει διάρκεια 5 ημερών, το τόξο καταλήγει στο δεύτερο κόμβο του δικτύου ο οποίος ως γεγονός δηλώνει τη λήξη της A και την έναρξη δύο δραστηριοτήτων της B με διάρκεια 2 ημέρες και της C με διάρκεια 4 ημέρες. Το τόξο που δηλώνει την B τελειώνει στον τρίτο κόμβο που βρίσκεται δεξιά και άνω του δεύτερου, ενώ το τόξο που δηλώνει τη C τελειώνει στον τέταρτο κόμβο που βρίσκεται δεξιά και κάτω του δεύτερου. Ο τρίτος κόμβος δηλώνει τη λήξη της B και την έναρξη της F με διάρκεια 6 ημέρες, ενώ ο τέταρτος κόμβος δηλώνει τη λήξη της C και την έναρξη των D και E με διάρκεια αντίστοιχα 2 και 8 ημερών. Ο πέμπτος κόμβος τοποθετείται στο ύψος του τρίτου και δεξιά του. Εκεί καταλήγουν τα τόξα που δηλώνουν τη λήξη των F και D, της μεν F ερχόμενο από τον τρίτο κόμβο της δε D ερχόμενο από τον τέταρτο κόμβο. Ο πέμπτος κόμβος δηλώνει ταυτόχρονα και την έναρξη της δραστηριότητας H η οποία έχει διάρκεια 1 ημέρας και η απόληξη του τόξου της βρίσκεται στον έκτο κόμβο εκεί όπου καταλήγει και το τόξο της E το οποίο όπως είπαμε ξεκινάει από τον τέταρτο κόμβο. Ο έκτος κόμβος πέραν από τη λήξη των E και H, δηλώνει και την έναρξη της δραστηριότητας G με διάρκεια 5 ημέρες το τόξο της οποίας καταλήγει στον ευρισκόμενο πιο δεξιά έβδομο κόμβο του δικτύου. Από τον έβδομο κόμβο ξεκινούν τα τόξα των I και J με διάρκεια 3 και 6 ημερών αντίστοιχα τα οποία καταλήγουν στους τελικούς κόμβους του δικτύου τον όγδοο και τον ένατ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780928"/>
            <a:ext cx="8322048" cy="196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28701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Εργαστηριακή </a:t>
            </a:r>
            <a:r>
              <a:rPr lang="el-GR" dirty="0" smtClean="0"/>
              <a:t>Άσκηση 3 (2 </a:t>
            </a:r>
            <a:r>
              <a:rPr lang="el-GR" dirty="0"/>
              <a:t>από 2</a:t>
            </a:r>
            <a:r>
              <a:rPr lang="el-GR" dirty="0" smtClean="0"/>
              <a:t>) </a:t>
            </a:r>
            <a:endParaRPr lang="el-GR" dirty="0">
              <a:latin typeface="+mn-lt"/>
            </a:endParaRPr>
          </a:p>
        </p:txBody>
      </p:sp>
      <p:sp>
        <p:nvSpPr>
          <p:cNvPr id="11" name="Rectangle 83"/>
          <p:cNvSpPr>
            <a:spLocks noChangeArrowheads="1"/>
          </p:cNvSpPr>
          <p:nvPr/>
        </p:nvSpPr>
        <p:spPr bwMode="auto">
          <a:xfrm>
            <a:off x="381000" y="1196752"/>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b="1" u="sng" dirty="0" smtClean="0"/>
              <a:t>Ζητούνται:</a:t>
            </a:r>
            <a:endParaRPr lang="el-GR" sz="2400" dirty="0" smtClean="0"/>
          </a:p>
          <a:p>
            <a:r>
              <a:rPr lang="el-GR" sz="2400" dirty="0" smtClean="0"/>
              <a:t> </a:t>
            </a:r>
          </a:p>
          <a:p>
            <a:pPr marL="457200" lvl="0" indent="-457200">
              <a:buFont typeface="+mj-lt"/>
              <a:buAutoNum type="arabicPeriod"/>
            </a:pPr>
            <a:r>
              <a:rPr lang="el-GR" sz="2400" dirty="0" smtClean="0"/>
              <a:t>Να βρεθεί το κρίσιμο δρομολόγιο και ο ελάχιστος χρόνος περάτωσης του έργου.</a:t>
            </a:r>
          </a:p>
          <a:p>
            <a:pPr marL="457200" lvl="0" indent="-457200">
              <a:buFont typeface="+mj-lt"/>
              <a:buAutoNum type="arabicPeriod"/>
            </a:pPr>
            <a:r>
              <a:rPr lang="el-GR" sz="2400" dirty="0" smtClean="0"/>
              <a:t>Αν η δραστηριότητα </a:t>
            </a:r>
            <a:r>
              <a:rPr lang="en-US" sz="2400" b="1" dirty="0" smtClean="0"/>
              <a:t>B</a:t>
            </a:r>
            <a:r>
              <a:rPr lang="el-GR" sz="2400" dirty="0" smtClean="0"/>
              <a:t> καθυστερήσει κατά 5 ημέρες, τι επίπτωση θα έχει αυτό στο χρόνο περάτωσης του έργου και γιατί. </a:t>
            </a:r>
          </a:p>
          <a:p>
            <a:pPr marL="457200" lvl="0" indent="-457200">
              <a:buFont typeface="+mj-lt"/>
              <a:buAutoNum type="arabicPeriod"/>
            </a:pPr>
            <a:r>
              <a:rPr lang="el-GR" sz="2400" dirty="0" smtClean="0"/>
              <a:t>Αν η δραστηριότητα </a:t>
            </a:r>
            <a:r>
              <a:rPr lang="en-US" sz="2400" b="1" dirty="0" smtClean="0"/>
              <a:t>F</a:t>
            </a:r>
            <a:r>
              <a:rPr lang="el-GR" sz="2400" dirty="0" smtClean="0"/>
              <a:t> απαιτήσει 8 ημέρες για την υλοποίηση της τι θα συμβεί στη διάρκεια του έργου και γιατί και ποιες επιπτώσεις θα έχουμε στις υπόλοιπες δραστηριότητες. </a:t>
            </a:r>
          </a:p>
          <a:p>
            <a:r>
              <a:rPr lang="el-GR" sz="2400" dirty="0" smtClean="0"/>
              <a:t> </a:t>
            </a:r>
          </a:p>
          <a:p>
            <a:r>
              <a:rPr lang="el-GR" sz="2400" b="1" u="sng" dirty="0" smtClean="0"/>
              <a:t>Υποδείξεις:</a:t>
            </a:r>
          </a:p>
          <a:p>
            <a:r>
              <a:rPr lang="el-GR" sz="2400" dirty="0" smtClean="0"/>
              <a:t>Σαν ημερομηνία έναρξης του έργου μπορείτε να θέσετε οποιαδήποτε.</a:t>
            </a:r>
            <a:endParaRPr 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58180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lvl="0">
              <a:buFont typeface="Wingdings" panose="05000000000000000000" pitchFamily="2" charset="2"/>
              <a:buChar char="§"/>
            </a:pPr>
            <a:r>
              <a:rPr lang="el-GR" sz="2800" dirty="0" smtClean="0">
                <a:solidFill>
                  <a:prstClr val="black"/>
                </a:solidFill>
              </a:rPr>
              <a:t>Κατανόηση της χρησιμότητας των δικτύων για την αναπαράσταση ενός έργου,</a:t>
            </a:r>
          </a:p>
          <a:p>
            <a:pPr lvl="0">
              <a:buFont typeface="Wingdings" panose="05000000000000000000" pitchFamily="2" charset="2"/>
              <a:buChar char="§"/>
            </a:pPr>
            <a:r>
              <a:rPr lang="el-GR" sz="2800" dirty="0" smtClean="0">
                <a:solidFill>
                  <a:prstClr val="black"/>
                </a:solidFill>
              </a:rPr>
              <a:t>Κατανόηση της έννοιας της κρίσιμης διαδρομής,</a:t>
            </a:r>
          </a:p>
          <a:p>
            <a:pPr lvl="0">
              <a:buFont typeface="Wingdings" panose="05000000000000000000" pitchFamily="2" charset="2"/>
              <a:buChar char="§"/>
            </a:pPr>
            <a:r>
              <a:rPr lang="el-GR" sz="2800" dirty="0" smtClean="0">
                <a:solidFill>
                  <a:prstClr val="black"/>
                </a:solidFill>
              </a:rPr>
              <a:t>Αναγνώριση της δυνατότητας κατασκευής περισσότερων του ενός χρονοδιαγραμμάτων,</a:t>
            </a:r>
          </a:p>
          <a:p>
            <a:pPr lvl="0">
              <a:buFont typeface="Wingdings" panose="05000000000000000000" pitchFamily="2" charset="2"/>
              <a:buChar char="§"/>
            </a:pPr>
            <a:r>
              <a:rPr lang="el-GR" sz="2800" dirty="0" smtClean="0">
                <a:solidFill>
                  <a:prstClr val="black"/>
                </a:solidFill>
              </a:rPr>
              <a:t>Αναγνώριση της χρησιμότητας του περιθωρίου καθυστέρησης.</a:t>
            </a:r>
            <a:endParaRPr lang="el-GR" dirty="0"/>
          </a:p>
        </p:txBody>
      </p:sp>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56792"/>
            <a:ext cx="8208912" cy="4392488"/>
          </a:xfrm>
        </p:spPr>
        <p:txBody>
          <a:bodyPr>
            <a:noAutofit/>
          </a:bodyPr>
          <a:lstStyle/>
          <a:p>
            <a:pPr>
              <a:buFont typeface="Wingdings" panose="05000000000000000000" pitchFamily="2" charset="2"/>
              <a:buChar char="§"/>
            </a:pPr>
            <a:r>
              <a:rPr lang="el-GR" altLang="el-GR" sz="2800" dirty="0" smtClean="0"/>
              <a:t>Υπολογισμός της </a:t>
            </a:r>
            <a:r>
              <a:rPr lang="en-US" altLang="el-GR" sz="2800" dirty="0" smtClean="0"/>
              <a:t>CPM</a:t>
            </a:r>
            <a:r>
              <a:rPr lang="el-GR" altLang="el-GR" sz="2800" dirty="0" smtClean="0"/>
              <a:t> και επίδραση των περιθωρίων,</a:t>
            </a:r>
          </a:p>
          <a:p>
            <a:pPr>
              <a:buFont typeface="Wingdings" panose="05000000000000000000" pitchFamily="2" charset="2"/>
              <a:buChar char="§"/>
            </a:pPr>
            <a:r>
              <a:rPr lang="el-GR" altLang="el-GR" sz="2800" dirty="0" smtClean="0"/>
              <a:t>Άσκηση 1,</a:t>
            </a:r>
          </a:p>
          <a:p>
            <a:pPr>
              <a:buFont typeface="Wingdings" panose="05000000000000000000" pitchFamily="2" charset="2"/>
              <a:buChar char="§"/>
            </a:pPr>
            <a:r>
              <a:rPr lang="el-GR" altLang="el-GR" sz="2800" dirty="0" smtClean="0"/>
              <a:t>Άσκηση 2,</a:t>
            </a:r>
          </a:p>
          <a:p>
            <a:pPr>
              <a:buFont typeface="Wingdings" panose="05000000000000000000" pitchFamily="2" charset="2"/>
              <a:buChar char="§"/>
            </a:pPr>
            <a:r>
              <a:rPr lang="el-GR" altLang="el-GR" sz="2800" dirty="0" smtClean="0"/>
              <a:t>Άσκηση 3</a:t>
            </a:r>
            <a:r>
              <a:rPr lang="en-US" altLang="el-GR" sz="2800" dirty="0" smtClean="0"/>
              <a:t>,</a:t>
            </a:r>
          </a:p>
          <a:p>
            <a:pPr lvl="0">
              <a:buFont typeface="Wingdings" panose="05000000000000000000" pitchFamily="2" charset="2"/>
              <a:buChar char="§"/>
            </a:pPr>
            <a:r>
              <a:rPr lang="el-GR" altLang="el-GR" sz="2800" dirty="0" smtClean="0">
                <a:solidFill>
                  <a:prstClr val="black"/>
                </a:solidFill>
              </a:rPr>
              <a:t>Άσκηση 4,</a:t>
            </a:r>
          </a:p>
          <a:p>
            <a:pPr lvl="0">
              <a:buFont typeface="Wingdings" panose="05000000000000000000" pitchFamily="2" charset="2"/>
              <a:buChar char="§"/>
            </a:pPr>
            <a:r>
              <a:rPr lang="el-GR" altLang="el-GR" sz="2800" dirty="0" smtClean="0">
                <a:solidFill>
                  <a:prstClr val="black"/>
                </a:solidFill>
              </a:rPr>
              <a:t>Άσκηση 5,</a:t>
            </a:r>
          </a:p>
          <a:p>
            <a:pPr lvl="0">
              <a:buFont typeface="Wingdings" panose="05000000000000000000" pitchFamily="2" charset="2"/>
              <a:buChar char="§"/>
            </a:pPr>
            <a:r>
              <a:rPr lang="el-GR" altLang="el-GR" sz="2800" dirty="0" smtClean="0">
                <a:solidFill>
                  <a:prstClr val="black"/>
                </a:solidFill>
              </a:rPr>
              <a:t>Άσκηση 6</a:t>
            </a:r>
            <a:r>
              <a:rPr lang="el-GR" altLang="el-GR" sz="2800" dirty="0" smtClean="0"/>
              <a:t>.</a:t>
            </a:r>
            <a:endParaRPr lang="el-GR" altLang="el-GR" sz="2800" dirty="0">
              <a:solidFill>
                <a:prstClr val="black"/>
              </a:solidFill>
            </a:endParaRPr>
          </a:p>
        </p:txBody>
      </p:sp>
      <p:sp>
        <p:nvSpPr>
          <p:cNvPr id="5" name="Θέση υποσέλιδου 3" descr="."/>
          <p:cNvSpPr txBox="1">
            <a:spLocks/>
          </p:cNvSpPr>
          <p:nvPr/>
        </p:nvSpPr>
        <p:spPr>
          <a:xfrm>
            <a:off x="2909727"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smtClean="0"/>
              <a:t>Άσκηση 1 (1 από 2)</a:t>
            </a:r>
            <a:endParaRPr lang="el-GR" dirty="0">
              <a:latin typeface="+mn-lt"/>
            </a:endParaRPr>
          </a:p>
        </p:txBody>
      </p:sp>
      <p:sp>
        <p:nvSpPr>
          <p:cNvPr id="7" name="Rectangle 330"/>
          <p:cNvSpPr>
            <a:spLocks noChangeArrowheads="1"/>
          </p:cNvSpPr>
          <p:nvPr/>
        </p:nvSpPr>
        <p:spPr bwMode="auto">
          <a:xfrm>
            <a:off x="467544" y="1213302"/>
            <a:ext cx="821925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342900" lvl="0" indent="-342900">
              <a:buFont typeface="Wingdings" panose="05000000000000000000" pitchFamily="2" charset="2"/>
              <a:buChar char="§"/>
            </a:pPr>
            <a:r>
              <a:rPr lang="el-GR" sz="2400" dirty="0"/>
              <a:t>Ένα έργο περιγράφεται ως εξής: </a:t>
            </a:r>
          </a:p>
        </p:txBody>
      </p:sp>
      <p:graphicFrame>
        <p:nvGraphicFramePr>
          <p:cNvPr id="2" name="Πίνακας 1" descr="Ακολουθεί ένας πίνακας με τρεις στήλες και έντεκα γραμμές. Στην πρώτη γραμμή βρίσκονται οι τίτλοι. Η πρώτη στήλη περιέχει τις δραστηριότητες, κατά σειρά A, B, C, D, E, F, G, H, I και J. Στη δεύτερη στήλη περιέχονται οι προαπαιτούμενες, κατά σειρά η A είναι αρχική και δεν έχει καμία προαπαιτούμενη, όπως και οι B και C, η D έχει προαπαιτούμενη την A, ενώ η E έχει προαπαιτούμενες τις B και C και το ίδιο συμβαίνει για τις F και G, η H έχει προαπαιτούμενη τη C, η I τις G και H και τέλος, η J έχει προαπαιτούμενες τις D και E. Στην τρίτη στήλη έχουμε τις διάρκειες των δραστηριοτήτων μετρούμενες σε ημέρες, κατά σειρά η A 20, η B επίσης 20, η C 10, η D 15, η E 10, η F 14, η G 4, η H 11, η I 18 και η J 8 ημέρες."/>
          <p:cNvGraphicFramePr>
            <a:graphicFrameLocks noGrp="1"/>
          </p:cNvGraphicFramePr>
          <p:nvPr>
            <p:extLst>
              <p:ext uri="{D42A27DB-BD31-4B8C-83A1-F6EECF244321}">
                <p14:modId xmlns:p14="http://schemas.microsoft.com/office/powerpoint/2010/main" val="3963509836"/>
              </p:ext>
            </p:extLst>
          </p:nvPr>
        </p:nvGraphicFramePr>
        <p:xfrm>
          <a:off x="457200" y="1653779"/>
          <a:ext cx="8229600" cy="4702576"/>
        </p:xfrm>
        <a:graphic>
          <a:graphicData uri="http://schemas.openxmlformats.org/drawingml/2006/table">
            <a:tbl>
              <a:tblPr>
                <a:tableStyleId>{5C22544A-7EE6-4342-B048-85BDC9FD1C3A}</a:tableStyleId>
              </a:tblPr>
              <a:tblGrid>
                <a:gridCol w="2743200"/>
                <a:gridCol w="2743200"/>
                <a:gridCol w="2743200"/>
              </a:tblGrid>
              <a:tr h="986716">
                <a:tc>
                  <a:txBody>
                    <a:bodyPr/>
                    <a:lstStyle/>
                    <a:p>
                      <a:pPr marL="0" marR="0" algn="just">
                        <a:lnSpc>
                          <a:spcPct val="150000"/>
                        </a:lnSpc>
                        <a:spcBef>
                          <a:spcPts val="0"/>
                        </a:spcBef>
                        <a:spcAft>
                          <a:spcPts val="0"/>
                        </a:spcAft>
                      </a:pPr>
                      <a:r>
                        <a:rPr lang="el-GR" sz="2400" dirty="0">
                          <a:effectLst/>
                        </a:rPr>
                        <a:t>ΔΡΑΣΤΗΡΙΟΤΗΤΑ </a:t>
                      </a:r>
                      <a:endParaRPr lang="el-GR" sz="24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l-GR" sz="2400">
                          <a:effectLst/>
                        </a:rPr>
                        <a:t>ΠΡΟΑΠΑΙΤΟΥΜΕΝΕΣ</a:t>
                      </a:r>
                      <a:endParaRPr lang="el-GR" sz="24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l-GR" sz="2400" dirty="0" err="1" smtClean="0">
                          <a:effectLst/>
                        </a:rPr>
                        <a:t>ΔΙΑΡΚΕΙΑ(σε</a:t>
                      </a:r>
                      <a:r>
                        <a:rPr lang="el-GR" sz="2400" dirty="0" smtClean="0">
                          <a:effectLst/>
                        </a:rPr>
                        <a:t> </a:t>
                      </a:r>
                      <a:r>
                        <a:rPr lang="el-GR" sz="2400" dirty="0">
                          <a:effectLst/>
                        </a:rPr>
                        <a:t>ημέρες) </a:t>
                      </a:r>
                      <a:endParaRPr lang="el-GR" sz="2400" dirty="0">
                        <a:effectLst/>
                        <a:latin typeface="Times New Roman"/>
                        <a:ea typeface="Times New Roman"/>
                      </a:endParaRPr>
                    </a:p>
                  </a:txBody>
                  <a:tcPr marL="68580" marR="68580" marT="0" marB="0"/>
                </a:tc>
              </a:tr>
              <a:tr h="371586">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dirty="0">
                          <a:effectLst/>
                        </a:rPr>
                        <a:t>20</a:t>
                      </a:r>
                      <a:endParaRPr lang="el-GR" sz="2400" dirty="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B</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20</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10</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D</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15</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E</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B,C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10</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F</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B,C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14</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G</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B,C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H</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C</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11</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a:effectLst/>
                        </a:rPr>
                        <a:t>I</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G,H</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18</a:t>
                      </a:r>
                      <a:endParaRPr lang="el-GR" sz="2400">
                        <a:effectLst/>
                        <a:latin typeface="Times New Roman"/>
                        <a:ea typeface="Times New Roman"/>
                      </a:endParaRPr>
                    </a:p>
                  </a:txBody>
                  <a:tcPr marL="68580" marR="68580" marT="0" marB="0" anchor="ctr"/>
                </a:tc>
              </a:tr>
              <a:tr h="371586">
                <a:tc>
                  <a:txBody>
                    <a:bodyPr/>
                    <a:lstStyle/>
                    <a:p>
                      <a:pPr marL="0" marR="0" algn="ctr">
                        <a:spcBef>
                          <a:spcPts val="0"/>
                        </a:spcBef>
                        <a:spcAft>
                          <a:spcPts val="0"/>
                        </a:spcAft>
                      </a:pPr>
                      <a:r>
                        <a:rPr lang="el-GR" sz="2400" dirty="0">
                          <a:effectLst/>
                        </a:rPr>
                        <a:t>J</a:t>
                      </a:r>
                      <a:endParaRPr lang="el-GR"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a:effectLst/>
                        </a:rPr>
                        <a:t>D,E</a:t>
                      </a:r>
                      <a:endParaRPr lang="el-GR" sz="2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l-GR" sz="2400" dirty="0">
                          <a:effectLst/>
                        </a:rPr>
                        <a:t>8</a:t>
                      </a:r>
                      <a:endParaRPr lang="el-GR" sz="2400" dirty="0">
                        <a:effectLst/>
                        <a:latin typeface="Times New Roman"/>
                        <a:ea typeface="Times New Roman"/>
                      </a:endParaRPr>
                    </a:p>
                  </a:txBody>
                  <a:tcPr marL="68580" marR="68580" marT="0" marB="0" anchor="ctr"/>
                </a:tc>
              </a:tr>
            </a:tbl>
          </a:graphicData>
        </a:graphic>
      </p:graphicFrame>
      <p:sp>
        <p:nvSpPr>
          <p:cNvPr id="5" name="Θέση υποσέλιδου 3" descr="."/>
          <p:cNvSpPr txBox="1">
            <a:spLocks/>
          </p:cNvSpPr>
          <p:nvPr/>
        </p:nvSpPr>
        <p:spPr>
          <a:xfrm>
            <a:off x="3120356"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5"/>
            <a:ext cx="8352928" cy="1224136"/>
          </a:xfrm>
        </p:spPr>
        <p:txBody>
          <a:bodyPr>
            <a:noAutofit/>
          </a:bodyPr>
          <a:lstStyle/>
          <a:p>
            <a:pPr eaLnBrk="0" hangingPunct="0"/>
            <a:r>
              <a:rPr lang="el-GR" dirty="0"/>
              <a:t>Άσκηση 1 </a:t>
            </a:r>
            <a:r>
              <a:rPr lang="el-GR" dirty="0" smtClean="0"/>
              <a:t>(2 </a:t>
            </a:r>
            <a:r>
              <a:rPr lang="el-GR" dirty="0"/>
              <a:t>από 2)</a:t>
            </a:r>
          </a:p>
        </p:txBody>
      </p:sp>
      <p:sp>
        <p:nvSpPr>
          <p:cNvPr id="20" name="Rectangle 17" descr="Να υπολογίσετε το κρίσιμο δρομολόγιο και την ελάχιστη διάρκεια του έργου. &#10;&#10;Τι θα συμβεί στο έργο αν καθυστερήσει η δραστηριότητα C κατά 3 ημέρες. &#10;"/>
          <p:cNvSpPr txBox="1">
            <a:spLocks noChangeArrowheads="1"/>
          </p:cNvSpPr>
          <p:nvPr/>
        </p:nvSpPr>
        <p:spPr>
          <a:xfrm>
            <a:off x="467544" y="1700808"/>
            <a:ext cx="8219256" cy="21602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sz="2400" dirty="0" smtClean="0"/>
              <a:t>Να </a:t>
            </a:r>
            <a:r>
              <a:rPr lang="el-GR" sz="2400" dirty="0"/>
              <a:t>υπολογίσετε το κρίσιμο δρομολόγιο και την ελάχιστη διάρκεια του έργου. </a:t>
            </a:r>
          </a:p>
          <a:p>
            <a:pPr marL="342900" indent="-342900" algn="l">
              <a:buFont typeface="Arial" panose="020B0604020202020204" pitchFamily="34" charset="0"/>
              <a:buChar char="•"/>
            </a:pPr>
            <a:endParaRPr lang="el-GR" sz="2400" dirty="0" smtClean="0"/>
          </a:p>
          <a:p>
            <a:pPr marL="342900" indent="-342900" algn="l">
              <a:buFont typeface="Arial" panose="020B0604020202020204" pitchFamily="34" charset="0"/>
              <a:buChar char="•"/>
            </a:pPr>
            <a:r>
              <a:rPr lang="el-GR" sz="2400" dirty="0" smtClean="0"/>
              <a:t>Τι </a:t>
            </a:r>
            <a:r>
              <a:rPr lang="el-GR" sz="2400" dirty="0"/>
              <a:t>θα συμβεί στο έργο αν καθυστερήσει η δραστηριότητα C κατά 3 ημέρες. </a:t>
            </a:r>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Άσκηση </a:t>
            </a:r>
            <a:r>
              <a:rPr lang="el-GR" dirty="0" smtClean="0"/>
              <a:t>2 (1 </a:t>
            </a:r>
            <a:r>
              <a:rPr lang="el-GR" dirty="0"/>
              <a:t>από 2)</a:t>
            </a:r>
            <a:endParaRPr lang="el-GR" dirty="0">
              <a:latin typeface="+mn-lt"/>
            </a:endParaRPr>
          </a:p>
        </p:txBody>
      </p:sp>
      <p:sp>
        <p:nvSpPr>
          <p:cNvPr id="11" name="Rectangle 83"/>
          <p:cNvSpPr>
            <a:spLocks noChangeArrowheads="1"/>
          </p:cNvSpPr>
          <p:nvPr/>
        </p:nvSpPr>
        <p:spPr bwMode="auto">
          <a:xfrm>
            <a:off x="381000" y="1052736"/>
            <a:ext cx="8305800" cy="58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Font typeface="Wingdings" panose="05000000000000000000" pitchFamily="2" charset="2"/>
              <a:buChar char="§"/>
            </a:pPr>
            <a:r>
              <a:rPr lang="el-GR" sz="2400" dirty="0"/>
              <a:t>Ένα έργο περιγράφεται ως εξής: </a:t>
            </a:r>
            <a:endParaRPr lang="el-GR" altLang="el-GR" sz="2400" dirty="0"/>
          </a:p>
        </p:txBody>
      </p:sp>
      <p:graphicFrame>
        <p:nvGraphicFramePr>
          <p:cNvPr id="2" name="Πίνακας 1" descr="Ακολουθεί ένας πίνακας με τρεις στήλες και οκτώ γραμμές. Στην πρώτη γραμμή βρίσκονται οι τίτλοι. Η πρώτη στήλη περιέχει τις δραστηριότητες, κατά σειρά A, B, C, D, E, F και G. Στη δεύτερη στήλη περιέχονται οι προαπαιτούμενες, κατά σειρά η A είναι αρχική και δεν έχει καμία προαπαιτούμενη, όπως και η B, η C έχει προαπαιτούμενη την A όπως και η D, η E έχει προαπαιτούμενες τις B και C και το ίδιο συμβαίνει για την F και τέλος, η G έχει προαπαιτούμενες τις D και E. Στην τρίτη στήλη έχουμε τις διάρκειες των δραστηριοτήτων μετρούμενες σε ημέρες, κατά σειρά η A 4, η B 2, η C 5, η D 4, η E 6, η F 1 και  η G 6 ημέρες."/>
          <p:cNvGraphicFramePr>
            <a:graphicFrameLocks noGrp="1"/>
          </p:cNvGraphicFramePr>
          <p:nvPr>
            <p:extLst>
              <p:ext uri="{D42A27DB-BD31-4B8C-83A1-F6EECF244321}">
                <p14:modId xmlns:p14="http://schemas.microsoft.com/office/powerpoint/2010/main" val="718188683"/>
              </p:ext>
            </p:extLst>
          </p:nvPr>
        </p:nvGraphicFramePr>
        <p:xfrm>
          <a:off x="457200" y="1916832"/>
          <a:ext cx="8229600" cy="4032450"/>
        </p:xfrm>
        <a:graphic>
          <a:graphicData uri="http://schemas.openxmlformats.org/drawingml/2006/table">
            <a:tbl>
              <a:tblPr>
                <a:tableStyleId>{5C22544A-7EE6-4342-B048-85BDC9FD1C3A}</a:tableStyleId>
              </a:tblPr>
              <a:tblGrid>
                <a:gridCol w="2743200"/>
                <a:gridCol w="2743200"/>
                <a:gridCol w="2743200"/>
              </a:tblGrid>
              <a:tr h="1163766">
                <a:tc>
                  <a:txBody>
                    <a:bodyPr/>
                    <a:lstStyle/>
                    <a:p>
                      <a:pPr marL="0" marR="0" algn="just">
                        <a:lnSpc>
                          <a:spcPct val="150000"/>
                        </a:lnSpc>
                        <a:spcBef>
                          <a:spcPts val="0"/>
                        </a:spcBef>
                        <a:spcAft>
                          <a:spcPts val="0"/>
                        </a:spcAft>
                      </a:pPr>
                      <a:r>
                        <a:rPr lang="el-GR" sz="2400" dirty="0">
                          <a:effectLst/>
                        </a:rPr>
                        <a:t>ΔΡΑΣΤΗΡΙΟΤΗΤΑ </a:t>
                      </a:r>
                      <a:endParaRPr lang="el-GR" sz="24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l-GR" sz="2400">
                          <a:effectLst/>
                        </a:rPr>
                        <a:t>ΠΡΟΑΠΑΙΤΟΥΜΕΝΕΣ </a:t>
                      </a:r>
                      <a:endParaRPr lang="el-GR" sz="24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l-GR" sz="2400" dirty="0" err="1" smtClean="0">
                          <a:effectLst/>
                        </a:rPr>
                        <a:t>ΔΙΑΡΚΕΙΑ(σε</a:t>
                      </a:r>
                      <a:r>
                        <a:rPr lang="el-GR" sz="2400" dirty="0" smtClean="0">
                          <a:effectLst/>
                        </a:rPr>
                        <a:t> </a:t>
                      </a:r>
                      <a:r>
                        <a:rPr lang="el-GR" sz="2400" dirty="0">
                          <a:effectLst/>
                        </a:rPr>
                        <a:t>ημέρες) </a:t>
                      </a:r>
                      <a:endParaRPr lang="el-GR" sz="2400" dirty="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B</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a:t>
                      </a:r>
                      <a:endParaRPr lang="el-GR"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2</a:t>
                      </a:r>
                      <a:endParaRPr lang="el-GR" sz="240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C</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5</a:t>
                      </a:r>
                      <a:endParaRPr lang="el-GR" sz="240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D</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A</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4</a:t>
                      </a:r>
                      <a:endParaRPr lang="el-GR" sz="240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E</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B,C</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6</a:t>
                      </a:r>
                      <a:endParaRPr lang="el-GR" sz="240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F</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B,C</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1</a:t>
                      </a:r>
                      <a:endParaRPr lang="el-GR" sz="2400">
                        <a:effectLst/>
                        <a:latin typeface="Times New Roman"/>
                        <a:ea typeface="Times New Roman"/>
                      </a:endParaRPr>
                    </a:p>
                  </a:txBody>
                  <a:tcPr marL="68580" marR="68580" marT="0" marB="0"/>
                </a:tc>
              </a:tr>
              <a:tr h="409812">
                <a:tc>
                  <a:txBody>
                    <a:bodyPr/>
                    <a:lstStyle/>
                    <a:p>
                      <a:pPr marL="0" marR="0" algn="ctr">
                        <a:spcBef>
                          <a:spcPts val="0"/>
                        </a:spcBef>
                        <a:spcAft>
                          <a:spcPts val="0"/>
                        </a:spcAft>
                      </a:pPr>
                      <a:r>
                        <a:rPr lang="el-GR" sz="2400">
                          <a:effectLst/>
                        </a:rPr>
                        <a:t>G</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a:effectLst/>
                        </a:rPr>
                        <a:t>D,E</a:t>
                      </a:r>
                      <a:endParaRPr lang="el-GR" sz="2400">
                        <a:effectLst/>
                        <a:latin typeface="Times New Roman"/>
                        <a:ea typeface="Times New Roman"/>
                      </a:endParaRPr>
                    </a:p>
                  </a:txBody>
                  <a:tcPr marL="68580" marR="68580" marT="0" marB="0"/>
                </a:tc>
                <a:tc>
                  <a:txBody>
                    <a:bodyPr/>
                    <a:lstStyle/>
                    <a:p>
                      <a:pPr marL="0" marR="0" algn="ctr">
                        <a:spcBef>
                          <a:spcPts val="0"/>
                        </a:spcBef>
                        <a:spcAft>
                          <a:spcPts val="0"/>
                        </a:spcAft>
                      </a:pPr>
                      <a:r>
                        <a:rPr lang="el-GR" sz="2400" dirty="0">
                          <a:effectLst/>
                        </a:rPr>
                        <a:t>6</a:t>
                      </a:r>
                      <a:endParaRPr lang="el-GR" sz="2400" dirty="0">
                        <a:effectLst/>
                        <a:latin typeface="Times New Roman"/>
                        <a:ea typeface="Times New Roman"/>
                      </a:endParaRPr>
                    </a:p>
                  </a:txBody>
                  <a:tcPr marL="68580" marR="68580" marT="0" marB="0"/>
                </a:tc>
              </a:tr>
            </a:tbl>
          </a:graphicData>
        </a:graphic>
      </p:graphicFrame>
      <p:sp>
        <p:nvSpPr>
          <p:cNvPr id="6"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2 </a:t>
            </a:r>
            <a:r>
              <a:rPr lang="el-GR" dirty="0"/>
              <a:t>(2 από 2)</a:t>
            </a:r>
            <a:endParaRPr lang="el-GR" dirty="0">
              <a:latin typeface="+mn-lt"/>
            </a:endParaRPr>
          </a:p>
        </p:txBody>
      </p:sp>
      <p:sp>
        <p:nvSpPr>
          <p:cNvPr id="2" name="Θέση περιεχομένου 1" descr="Να υπολογίσετε το κρίσιμο δρομολόγιο και την ελάχιστη διάρκεια του έργου. &#10;&#10;Τι θα συμβεί στο έργο αν καθυστερήσει η δραστηριότητα E κατά 3 ημέρες. &#10;&#10;"/>
          <p:cNvSpPr>
            <a:spLocks noGrp="1"/>
          </p:cNvSpPr>
          <p:nvPr>
            <p:ph idx="1"/>
          </p:nvPr>
        </p:nvSpPr>
        <p:spPr>
          <a:xfrm>
            <a:off x="457200" y="1888232"/>
            <a:ext cx="8229600" cy="2620888"/>
          </a:xfrm>
        </p:spPr>
        <p:txBody>
          <a:bodyPr>
            <a:normAutofit/>
          </a:bodyPr>
          <a:lstStyle/>
          <a:p>
            <a:r>
              <a:rPr lang="el-GR" sz="2400" dirty="0"/>
              <a:t>Να υπολογίσετε το κρίσιμο δρομολόγιο και την ελάχιστη διάρκεια του έργου. </a:t>
            </a:r>
          </a:p>
          <a:p>
            <a:endParaRPr lang="el-GR" sz="2400" dirty="0"/>
          </a:p>
          <a:p>
            <a:r>
              <a:rPr lang="el-GR" sz="2400" dirty="0" smtClean="0"/>
              <a:t>Τι </a:t>
            </a:r>
            <a:r>
              <a:rPr lang="el-GR" sz="2400" dirty="0"/>
              <a:t>θα συμβεί στο έργο αν καθυστερήσει η δραστηριότητα E κατά 3 ημέρες. </a:t>
            </a:r>
          </a:p>
          <a:p>
            <a:endParaRPr lang="el-GR" sz="2400" dirty="0"/>
          </a:p>
        </p:txBody>
      </p:sp>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 Γραφήματα - Χρονοδιαγράμματα</a:t>
            </a:r>
            <a:endParaRPr lang="en-US"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28/2005 1:16:2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2,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3,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1,2,6,12,"/>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11,2050,6,12,"/>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2,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EB74F5B-582A-4CF6-AFC6-6CA955C9B4B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5936</TotalTime>
  <Words>860</Words>
  <Application>Microsoft Office PowerPoint</Application>
  <PresentationFormat>Προβολή στην οθόνη (4:3)</PresentationFormat>
  <Paragraphs>297</Paragraphs>
  <Slides>20</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Χρονικός Προγραμματισμός Έργων (Εργαστήριο)</vt:lpstr>
      <vt:lpstr>Άδειες χρήσης </vt:lpstr>
      <vt:lpstr>Χρηματοδότηση </vt:lpstr>
      <vt:lpstr>Σκοποί  ενότητας</vt:lpstr>
      <vt:lpstr>Περιεχόμενα ενότητας</vt:lpstr>
      <vt:lpstr>Άσκηση 1 (1 από 2)</vt:lpstr>
      <vt:lpstr>Άσκηση 1 (2 από 2)</vt:lpstr>
      <vt:lpstr>Άσκηση 2 (1 από 2)</vt:lpstr>
      <vt:lpstr>Άσκηση 2 (2 από 2)</vt:lpstr>
      <vt:lpstr>Άσκηση 3 (1 από 2)</vt:lpstr>
      <vt:lpstr>Άσκηση 3 (2 από 2)</vt:lpstr>
      <vt:lpstr>Εργαστηριακή Άσκηση 4 (1 από 4) </vt:lpstr>
      <vt:lpstr>Εργαστηριακή Άσκηση 4 (2 από 4) </vt:lpstr>
      <vt:lpstr>Εργαστηριακή Άσκηση 4 (3 από 4) </vt:lpstr>
      <vt:lpstr>Εργαστηριακή Άσκηση 4 (4 από 4) </vt:lpstr>
      <vt:lpstr>Εργαστηριακή Άσκηση 5 (1 από 2) </vt:lpstr>
      <vt:lpstr>Εργαστηριακή Άσκηση 5 (2 από 2) </vt:lpstr>
      <vt:lpstr>Εργαστηριακή Άσκηση 6 (1 από 2) </vt:lpstr>
      <vt:lpstr>Εργαστηριακή Άσκηση 3 (2 από 2)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Δίκτυα – Γραφήματα - Χρονοδιάγραμμα.</dc:title>
  <dc:creator>Κλεάνθης Συρακούλης</dc:creator>
  <cp:keywords>Χρονικός Προγραμματισμός Έργων, Κατανόηση της χρησιμότητας των δικτύων για την αναπαράσταση ενός έργου, Κατανόηση της έννοιας της κρίσιμης διαδρομής, Αναγνώριση της δυνατότητας κατασκευής περισσότερων του ενός χρονοδιαγραμμάτων, Αναγνώριση της χρησιμότητας του περιθωρίου καθυστέρησης,  Δίκτυα – Γραφήματα - Χρονοδιάγραμμα.</cp:keywords>
  <cp:lastModifiedBy>Windows User</cp:lastModifiedBy>
  <cp:revision>461</cp:revision>
  <dcterms:created xsi:type="dcterms:W3CDTF">2012-09-06T09:03:05Z</dcterms:created>
  <dcterms:modified xsi:type="dcterms:W3CDTF">2005-03-27T22:43:40Z</dcterms:modified>
</cp:coreProperties>
</file>