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88" r:id="rId3"/>
    <p:sldId id="289" r:id="rId4"/>
    <p:sldId id="293" r:id="rId5"/>
    <p:sldId id="291" r:id="rId6"/>
    <p:sldId id="292"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0" r:id="rId30"/>
    <p:sldId id="281" r:id="rId31"/>
    <p:sldId id="282" r:id="rId32"/>
    <p:sldId id="283" r:id="rId33"/>
    <p:sldId id="284" r:id="rId34"/>
    <p:sldId id="285" r:id="rId35"/>
    <p:sldId id="286" r:id="rId36"/>
    <p:sldId id="294"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et" initials="N"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89D68-BBA2-4F59-A317-748376CCFF11}" type="datetimeFigureOut">
              <a:rPr lang="el-GR" smtClean="0"/>
              <a:pPr/>
              <a:t>12/12/2013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77C90-A550-4536-8866-0F7E0086C2B4}" type="slidenum">
              <a:rPr lang="el-GR" smtClean="0"/>
              <a:pPr/>
              <a:t>‹#›</a:t>
            </a:fld>
            <a:endParaRPr lang="el-GR"/>
          </a:p>
        </p:txBody>
      </p:sp>
    </p:spTree>
    <p:extLst>
      <p:ext uri="{BB962C8B-B14F-4D97-AF65-F5344CB8AC3E}">
        <p14:creationId xmlns:p14="http://schemas.microsoft.com/office/powerpoint/2010/main" val="313034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54D8BBA-E385-44AB-875E-30FB8133A108}"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85456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3EFC41C-DB6E-4CB1-A41C-6FBB5C1050D1}"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Σχεδίαση Ειδικού Υλικού</a:t>
            </a:r>
            <a:endParaRPr lang="el-GR"/>
          </a:p>
        </p:txBody>
      </p:sp>
      <p:sp>
        <p:nvSpPr>
          <p:cNvPr id="6" name="Θέση αριθμού διαφάνειας 5"/>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279664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DE5CA99-6638-4D96-A580-35748F409B41}"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Σχεδίαση Ειδικού Υλικού</a:t>
            </a:r>
            <a:endParaRPr lang="el-GR"/>
          </a:p>
        </p:txBody>
      </p:sp>
      <p:sp>
        <p:nvSpPr>
          <p:cNvPr id="6" name="Θέση αριθμού διαφάνειας 5"/>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149803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C30FC0C-186C-4A7F-A081-7637F620D611}"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Σχεδίαση Ειδικού Υλικού</a:t>
            </a:r>
            <a:endParaRPr lang="el-GR"/>
          </a:p>
        </p:txBody>
      </p:sp>
      <p:sp>
        <p:nvSpPr>
          <p:cNvPr id="6" name="Θέση αριθμού διαφάνειας 5"/>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398158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E40201F-C18D-4E27-AC3D-F497C8A7E1DE}"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Σχεδίαση Ειδικού Υλικού</a:t>
            </a:r>
            <a:endParaRPr lang="el-GR"/>
          </a:p>
        </p:txBody>
      </p:sp>
      <p:sp>
        <p:nvSpPr>
          <p:cNvPr id="6" name="Θέση αριθμού διαφάνειας 5"/>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231352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D66F2ED-4B06-418D-B089-1C84CE65D217}"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Σχεδίαση Ειδικού Υλικού</a:t>
            </a:r>
            <a:endParaRPr lang="el-GR"/>
          </a:p>
        </p:txBody>
      </p:sp>
      <p:sp>
        <p:nvSpPr>
          <p:cNvPr id="6" name="Θέση αριθμού διαφάνειας 5"/>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5539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1C33687-FCEB-49A8-9243-6B9E2BF01A55}" type="datetime1">
              <a:rPr lang="el-GR" smtClean="0"/>
              <a:t>12/12/2013</a:t>
            </a:fld>
            <a:endParaRPr lang="el-GR"/>
          </a:p>
        </p:txBody>
      </p:sp>
      <p:sp>
        <p:nvSpPr>
          <p:cNvPr id="6" name="Θέση υποσέλιδου 5"/>
          <p:cNvSpPr>
            <a:spLocks noGrp="1"/>
          </p:cNvSpPr>
          <p:nvPr>
            <p:ph type="ftr" sz="quarter" idx="11"/>
          </p:nvPr>
        </p:nvSpPr>
        <p:spPr/>
        <p:txBody>
          <a:bodyPr/>
          <a:lstStyle/>
          <a:p>
            <a:r>
              <a:rPr lang="el-GR" smtClean="0"/>
              <a:t>Σχεδίαση Ειδικού Υλικού</a:t>
            </a:r>
            <a:endParaRPr lang="el-GR"/>
          </a:p>
        </p:txBody>
      </p:sp>
      <p:sp>
        <p:nvSpPr>
          <p:cNvPr id="7" name="Θέση αριθμού διαφάνειας 6"/>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418214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0811113-E9F9-4694-A126-F63D1EA4ACE5}" type="datetime1">
              <a:rPr lang="el-GR" smtClean="0"/>
              <a:t>12/12/2013</a:t>
            </a:fld>
            <a:endParaRPr lang="el-GR"/>
          </a:p>
        </p:txBody>
      </p:sp>
      <p:sp>
        <p:nvSpPr>
          <p:cNvPr id="8" name="Θέση υποσέλιδου 7"/>
          <p:cNvSpPr>
            <a:spLocks noGrp="1"/>
          </p:cNvSpPr>
          <p:nvPr>
            <p:ph type="ftr" sz="quarter" idx="11"/>
          </p:nvPr>
        </p:nvSpPr>
        <p:spPr/>
        <p:txBody>
          <a:bodyPr/>
          <a:lstStyle/>
          <a:p>
            <a:r>
              <a:rPr lang="el-GR" smtClean="0"/>
              <a:t>Σχεδίαση Ειδικού Υλικού</a:t>
            </a:r>
            <a:endParaRPr lang="el-GR"/>
          </a:p>
        </p:txBody>
      </p:sp>
      <p:sp>
        <p:nvSpPr>
          <p:cNvPr id="9" name="Θέση αριθμού διαφάνειας 8"/>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306699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7F3D1EA-98B3-4823-8480-3BC7E98B5377}" type="datetime1">
              <a:rPr lang="el-GR" smtClean="0"/>
              <a:t>12/12/2013</a:t>
            </a:fld>
            <a:endParaRPr lang="el-GR"/>
          </a:p>
        </p:txBody>
      </p:sp>
      <p:sp>
        <p:nvSpPr>
          <p:cNvPr id="4" name="Θέση υποσέλιδου 3"/>
          <p:cNvSpPr>
            <a:spLocks noGrp="1"/>
          </p:cNvSpPr>
          <p:nvPr>
            <p:ph type="ftr" sz="quarter" idx="11"/>
          </p:nvPr>
        </p:nvSpPr>
        <p:spPr/>
        <p:txBody>
          <a:bodyPr/>
          <a:lstStyle/>
          <a:p>
            <a:r>
              <a:rPr lang="el-GR" smtClean="0"/>
              <a:t>Σχεδίαση Ειδικού Υλικού</a:t>
            </a:r>
            <a:endParaRPr lang="el-GR"/>
          </a:p>
        </p:txBody>
      </p:sp>
      <p:sp>
        <p:nvSpPr>
          <p:cNvPr id="5" name="Θέση αριθμού διαφάνειας 4"/>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34478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676B8-93CD-4CE9-89B6-A31CB2F47590}" type="datetime1">
              <a:rPr lang="el-GR" smtClean="0"/>
              <a:t>12/12/2013</a:t>
            </a:fld>
            <a:endParaRPr lang="el-GR"/>
          </a:p>
        </p:txBody>
      </p:sp>
      <p:sp>
        <p:nvSpPr>
          <p:cNvPr id="3" name="Θέση υποσέλιδου 2"/>
          <p:cNvSpPr>
            <a:spLocks noGrp="1"/>
          </p:cNvSpPr>
          <p:nvPr>
            <p:ph type="ftr" sz="quarter" idx="11"/>
          </p:nvPr>
        </p:nvSpPr>
        <p:spPr/>
        <p:txBody>
          <a:bodyPr/>
          <a:lstStyle/>
          <a:p>
            <a:r>
              <a:rPr lang="el-GR" smtClean="0"/>
              <a:t>Σχεδίαση Ειδικού Υλικού</a:t>
            </a:r>
            <a:endParaRPr lang="el-GR"/>
          </a:p>
        </p:txBody>
      </p:sp>
      <p:sp>
        <p:nvSpPr>
          <p:cNvPr id="4" name="Θέση αριθμού διαφάνειας 3"/>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199029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1451506-4D53-4FFC-B057-F09A4B88DBC0}" type="datetime1">
              <a:rPr lang="el-GR" smtClean="0"/>
              <a:t>12/12/2013</a:t>
            </a:fld>
            <a:endParaRPr lang="el-GR"/>
          </a:p>
        </p:txBody>
      </p:sp>
      <p:sp>
        <p:nvSpPr>
          <p:cNvPr id="6" name="Θέση υποσέλιδου 5"/>
          <p:cNvSpPr>
            <a:spLocks noGrp="1"/>
          </p:cNvSpPr>
          <p:nvPr>
            <p:ph type="ftr" sz="quarter" idx="11"/>
          </p:nvPr>
        </p:nvSpPr>
        <p:spPr/>
        <p:txBody>
          <a:bodyPr/>
          <a:lstStyle/>
          <a:p>
            <a:r>
              <a:rPr lang="el-GR" smtClean="0"/>
              <a:t>Σχεδίαση Ειδικού Υλικού</a:t>
            </a:r>
            <a:endParaRPr lang="el-GR"/>
          </a:p>
        </p:txBody>
      </p:sp>
      <p:sp>
        <p:nvSpPr>
          <p:cNvPr id="7" name="Θέση αριθμού διαφάνειας 6"/>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202782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39EA0FD-E84A-4BC8-9889-5B8914554478}" type="datetime1">
              <a:rPr lang="el-GR" smtClean="0"/>
              <a:t>12/12/2013</a:t>
            </a:fld>
            <a:endParaRPr lang="el-GR"/>
          </a:p>
        </p:txBody>
      </p:sp>
      <p:sp>
        <p:nvSpPr>
          <p:cNvPr id="6" name="Θέση υποσέλιδου 5"/>
          <p:cNvSpPr>
            <a:spLocks noGrp="1"/>
          </p:cNvSpPr>
          <p:nvPr>
            <p:ph type="ftr" sz="quarter" idx="11"/>
          </p:nvPr>
        </p:nvSpPr>
        <p:spPr/>
        <p:txBody>
          <a:bodyPr/>
          <a:lstStyle/>
          <a:p>
            <a:r>
              <a:rPr lang="el-GR" smtClean="0"/>
              <a:t>Σχεδίαση Ειδικού Υλικού</a:t>
            </a:r>
            <a:endParaRPr lang="el-GR"/>
          </a:p>
        </p:txBody>
      </p:sp>
      <p:sp>
        <p:nvSpPr>
          <p:cNvPr id="7" name="Θέση αριθμού διαφάνειας 6"/>
          <p:cNvSpPr>
            <a:spLocks noGrp="1"/>
          </p:cNvSpPr>
          <p:nvPr>
            <p:ph type="sldNum" sz="quarter" idx="12"/>
          </p:nvPr>
        </p:nvSpPr>
        <p:spPr/>
        <p:txBody>
          <a:bodyPr/>
          <a:lstStyle/>
          <a:p>
            <a:fld id="{21463256-447D-4478-B96E-64B3380DE3C2}" type="slidenum">
              <a:rPr lang="el-GR" smtClean="0"/>
              <a:pPr/>
              <a:t>‹#›</a:t>
            </a:fld>
            <a:endParaRPr lang="el-GR"/>
          </a:p>
        </p:txBody>
      </p:sp>
    </p:spTree>
    <p:extLst>
      <p:ext uri="{BB962C8B-B14F-4D97-AF65-F5344CB8AC3E}">
        <p14:creationId xmlns:p14="http://schemas.microsoft.com/office/powerpoint/2010/main" val="323567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60BC5-2CA1-4BB7-828C-92A4BE69CDBD}" type="datetime1">
              <a:rPr lang="el-GR" smtClean="0"/>
              <a:t>12/12/2013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Σχεδίαση Ειδικού Υλικού</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63256-447D-4478-B96E-64B3380DE3C2}" type="slidenum">
              <a:rPr lang="el-GR" smtClean="0"/>
              <a:pPr/>
              <a:t>‹#›</a:t>
            </a:fld>
            <a:endParaRPr lang="el-GR"/>
          </a:p>
        </p:txBody>
      </p:sp>
    </p:spTree>
    <p:extLst>
      <p:ext uri="{BB962C8B-B14F-4D97-AF65-F5344CB8AC3E}">
        <p14:creationId xmlns:p14="http://schemas.microsoft.com/office/powerpoint/2010/main" val="326579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nd/3.0/deed.el"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13.xml"/><Relationship Id="rId5" Type="http://schemas.microsoft.com/office/2007/relationships/hdphoto" Target="../media/hdphoto2.wdp"/><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slide" Target="slide5.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15.xml"/><Relationship Id="rId5" Type="http://schemas.microsoft.com/office/2007/relationships/hdphoto" Target="../media/hdphoto2.wdp"/><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5.xml"/><Relationship Id="rId5" Type="http://schemas.microsoft.com/office/2007/relationships/hdphoto" Target="../media/hdphoto8.wdp"/><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1.xml"/><Relationship Id="rId4" Type="http://schemas.microsoft.com/office/2007/relationships/hdphoto" Target="../media/hdphoto9.wdp"/></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 Target="slide5.xml"/><Relationship Id="rId5" Type="http://schemas.microsoft.com/office/2007/relationships/hdphoto" Target="../media/hdphoto12.wdp"/><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tags" Target="../tags/tag7.xml"/><Relationship Id="rId7" Type="http://schemas.openxmlformats.org/officeDocument/2006/relationships/slide" Target="slide6.xml"/><Relationship Id="rId12" Type="http://schemas.openxmlformats.org/officeDocument/2006/relationships/slide" Target="slide2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6.xml"/><Relationship Id="rId11" Type="http://schemas.openxmlformats.org/officeDocument/2006/relationships/slide" Target="slide25.xml"/><Relationship Id="rId5" Type="http://schemas.openxmlformats.org/officeDocument/2006/relationships/tags" Target="../tags/tag9.xml"/><Relationship Id="rId10" Type="http://schemas.openxmlformats.org/officeDocument/2006/relationships/slide" Target="slide23.xml"/><Relationship Id="rId4" Type="http://schemas.openxmlformats.org/officeDocument/2006/relationships/tags" Target="../tags/tag8.xml"/><Relationship Id="rId9" Type="http://schemas.openxmlformats.org/officeDocument/2006/relationships/slide" Target="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8" y="449376"/>
            <a:ext cx="3456432" cy="1146048"/>
          </a:xfrm>
          <a:prstGeom prst="rect">
            <a:avLst/>
          </a:prstGeom>
        </p:spPr>
      </p:pic>
      <p:sp>
        <p:nvSpPr>
          <p:cNvPr id="2" name="Τίτλος 1"/>
          <p:cNvSpPr>
            <a:spLocks noGrp="1"/>
          </p:cNvSpPr>
          <p:nvPr>
            <p:ph type="ctrTitle"/>
          </p:nvPr>
        </p:nvSpPr>
        <p:spPr>
          <a:xfrm>
            <a:off x="755576" y="1628800"/>
            <a:ext cx="7628012" cy="1326009"/>
          </a:xfrm>
        </p:spPr>
        <p:txBody>
          <a:bodyPr>
            <a:noAutofit/>
          </a:bodyPr>
          <a:lstStyle/>
          <a:p>
            <a:r>
              <a:rPr lang="el-GR" b="1" dirty="0" smtClean="0">
                <a:solidFill>
                  <a:prstClr val="black"/>
                </a:solidFill>
              </a:rPr>
              <a:t>Ενσωματωμένα Συστήματα</a:t>
            </a:r>
            <a:endParaRPr lang="el-GR" dirty="0"/>
          </a:p>
        </p:txBody>
      </p:sp>
      <p:sp>
        <p:nvSpPr>
          <p:cNvPr id="3" name="Θέση περιεχομένου 1"/>
          <p:cNvSpPr>
            <a:spLocks noGrp="1"/>
          </p:cNvSpPr>
          <p:nvPr>
            <p:ph type="subTitle" idx="1"/>
          </p:nvPr>
        </p:nvSpPr>
        <p:spPr>
          <a:xfrm>
            <a:off x="755576" y="2996952"/>
            <a:ext cx="7632848" cy="2660898"/>
          </a:xfrm>
        </p:spPr>
        <p:txBody>
          <a:bodyPr>
            <a:normAutofit lnSpcReduction="10000"/>
          </a:bodyPr>
          <a:lstStyle/>
          <a:p>
            <a:pPr lvl="0">
              <a:lnSpc>
                <a:spcPct val="110000"/>
              </a:lnSpc>
              <a:spcBef>
                <a:spcPts val="0"/>
              </a:spcBef>
              <a:spcAft>
                <a:spcPts val="1200"/>
              </a:spcAft>
              <a:defRPr/>
            </a:pPr>
            <a:r>
              <a:rPr lang="el-GR" sz="2800" b="1" dirty="0">
                <a:solidFill>
                  <a:prstClr val="black"/>
                </a:solidFill>
                <a:cs typeface="Arial" charset="0"/>
              </a:rPr>
              <a:t>Ενότητα </a:t>
            </a:r>
            <a:r>
              <a:rPr lang="en-US" sz="2800" b="1" dirty="0">
                <a:solidFill>
                  <a:prstClr val="black"/>
                </a:solidFill>
                <a:cs typeface="Arial" charset="0"/>
              </a:rPr>
              <a:t>3</a:t>
            </a:r>
            <a:r>
              <a:rPr lang="en-US" sz="2800" b="1" dirty="0" smtClean="0">
                <a:solidFill>
                  <a:prstClr val="black"/>
                </a:solidFill>
                <a:cs typeface="Arial" charset="0"/>
              </a:rPr>
              <a:t>:</a:t>
            </a:r>
            <a:r>
              <a:rPr lang="el-GR" sz="2800" b="1" dirty="0" smtClean="0">
                <a:solidFill>
                  <a:prstClr val="black"/>
                </a:solidFill>
                <a:cs typeface="Arial" charset="0"/>
              </a:rPr>
              <a:t>  </a:t>
            </a:r>
            <a:r>
              <a:rPr lang="el-GR" sz="2800" dirty="0" smtClean="0">
                <a:solidFill>
                  <a:prstClr val="black"/>
                </a:solidFill>
                <a:cs typeface="Arial" charset="0"/>
              </a:rPr>
              <a:t>Σχεδίαση Ειδικού Υλικού</a:t>
            </a:r>
            <a:r>
              <a:rPr lang="en-US" sz="2800" dirty="0" smtClean="0">
                <a:solidFill>
                  <a:prstClr val="black"/>
                </a:solidFill>
                <a:cs typeface="Arial" charset="0"/>
              </a:rPr>
              <a:t>.</a:t>
            </a:r>
            <a:endParaRPr lang="el-GR" sz="2800" dirty="0">
              <a:solidFill>
                <a:prstClr val="black"/>
              </a:solidFill>
              <a:cs typeface="Arial" charset="0"/>
            </a:endParaRPr>
          </a:p>
          <a:p>
            <a:pPr lvl="0">
              <a:lnSpc>
                <a:spcPct val="110000"/>
              </a:lnSpc>
              <a:spcBef>
                <a:spcPts val="0"/>
              </a:spcBef>
              <a:defRPr/>
            </a:pPr>
            <a:r>
              <a:rPr lang="el-GR" sz="2800" dirty="0" smtClean="0">
                <a:solidFill>
                  <a:prstClr val="black"/>
                </a:solidFill>
                <a:cs typeface="Arial" charset="0"/>
              </a:rPr>
              <a:t>Διδάσκων</a:t>
            </a:r>
            <a:r>
              <a:rPr lang="el-GR" sz="2800" dirty="0">
                <a:solidFill>
                  <a:prstClr val="black"/>
                </a:solidFill>
                <a:cs typeface="Arial" charset="0"/>
              </a:rPr>
              <a:t>: </a:t>
            </a:r>
            <a:r>
              <a:rPr lang="el-GR" sz="2800" dirty="0" smtClean="0">
                <a:solidFill>
                  <a:prstClr val="black"/>
                </a:solidFill>
                <a:cs typeface="Arial" charset="0"/>
              </a:rPr>
              <a:t>Νικόλαος Χ </a:t>
            </a:r>
            <a:r>
              <a:rPr lang="el-GR" sz="2800" dirty="0" err="1" smtClean="0">
                <a:solidFill>
                  <a:prstClr val="black"/>
                </a:solidFill>
                <a:cs typeface="Arial" charset="0"/>
              </a:rPr>
              <a:t>Πετρέλλης</a:t>
            </a:r>
            <a:r>
              <a:rPr lang="el-GR" sz="2800" dirty="0" smtClean="0">
                <a:solidFill>
                  <a:prstClr val="black"/>
                </a:solidFill>
                <a:cs typeface="Arial" charset="0"/>
              </a:rPr>
              <a:t>,</a:t>
            </a:r>
          </a:p>
          <a:p>
            <a:pPr lvl="0">
              <a:lnSpc>
                <a:spcPct val="110000"/>
              </a:lnSpc>
              <a:spcBef>
                <a:spcPts val="0"/>
              </a:spcBef>
              <a:spcAft>
                <a:spcPts val="1200"/>
              </a:spcAft>
              <a:defRPr/>
            </a:pPr>
            <a:r>
              <a:rPr lang="el-GR" sz="2800" dirty="0" smtClean="0">
                <a:solidFill>
                  <a:prstClr val="black"/>
                </a:solidFill>
                <a:cs typeface="Arial" charset="0"/>
              </a:rPr>
              <a:t>Επίκουρος Καθηγητής</a:t>
            </a:r>
            <a:r>
              <a:rPr lang="el-GR" sz="2800" dirty="0">
                <a:solidFill>
                  <a:prstClr val="black"/>
                </a:solidFill>
                <a:cs typeface="Arial" charset="0"/>
              </a:rPr>
              <a:t>.</a:t>
            </a:r>
          </a:p>
          <a:p>
            <a:pPr lvl="0">
              <a:lnSpc>
                <a:spcPct val="110000"/>
              </a:lnSpc>
              <a:spcBef>
                <a:spcPts val="0"/>
              </a:spcBef>
              <a:defRPr/>
            </a:pPr>
            <a:r>
              <a:rPr lang="el-GR" sz="2800" dirty="0">
                <a:solidFill>
                  <a:prstClr val="black"/>
                </a:solidFill>
                <a:cs typeface="Arial" charset="0"/>
              </a:rPr>
              <a:t>Τμήμα Μηχανικών Πληροφορικής, </a:t>
            </a:r>
            <a:endParaRPr lang="el-GR" sz="2800" dirty="0" smtClean="0">
              <a:solidFill>
                <a:prstClr val="black"/>
              </a:solidFill>
              <a:cs typeface="Arial" charset="0"/>
            </a:endParaRPr>
          </a:p>
          <a:p>
            <a:pPr lvl="0">
              <a:lnSpc>
                <a:spcPct val="110000"/>
              </a:lnSpc>
              <a:spcBef>
                <a:spcPts val="0"/>
              </a:spcBef>
              <a:defRPr/>
            </a:pPr>
            <a:r>
              <a:rPr lang="el-GR" sz="2800" dirty="0" smtClean="0">
                <a:solidFill>
                  <a:prstClr val="black"/>
                </a:solidFill>
                <a:cs typeface="Arial" charset="0"/>
              </a:rPr>
              <a:t>Τεχνολογικής </a:t>
            </a:r>
            <a:r>
              <a:rPr lang="el-GR" sz="2800" dirty="0">
                <a:solidFill>
                  <a:prstClr val="black"/>
                </a:solidFill>
                <a:cs typeface="Arial" charset="0"/>
              </a:rPr>
              <a:t>Εκπαίδευσης. </a:t>
            </a:r>
            <a:endParaRPr lang="en-US" sz="2800" b="1" dirty="0">
              <a:solidFill>
                <a:prstClr val="black"/>
              </a:solidFill>
              <a:cs typeface="Arial" charset="0"/>
            </a:endParaRPr>
          </a:p>
          <a:p>
            <a:endParaRPr lang="el-GR" dirty="0"/>
          </a:p>
        </p:txBody>
      </p:sp>
      <p:pic>
        <p:nvPicPr>
          <p:cNvPr id="7" name="Εικόνα 2" descr="Λογότυπο για Άδειες χρήσης Creative Commons, B Y, NC, ND.">
            <a:hlinkClick r:id="rId5" tooltip="Μετάβαση στην Άδεια Χρήσης"/>
          </p:cNvPr>
          <p:cNvPicPr>
            <a:picLocks noChangeAspect="1" noChangeArrowheads="1"/>
          </p:cNvPicPr>
          <p:nvPr/>
        </p:nvPicPr>
        <p:blipFill>
          <a:blip r:embed="rId6"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a:hlinkClick r:id="rId7" tooltip="Μετάβαση σε www.edulll.gr"/>
          </p:cNvPr>
          <p:cNvPicPr>
            <a:picLocks noChangeAspect="1" noChangeArrowheads="1"/>
          </p:cNvPicPr>
          <p:nvPr/>
        </p:nvPicPr>
        <p:blipFill>
          <a:blip r:embed="rId8" cstate="print"/>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6779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Παράδειγμα Σχηματικού </a:t>
            </a:r>
            <a:r>
              <a:rPr lang="el-GR" altLang="el-GR" b="1" dirty="0" smtClean="0"/>
              <a:t/>
            </a:r>
            <a:br>
              <a:rPr lang="el-GR" altLang="el-GR" b="1" dirty="0" smtClean="0"/>
            </a:br>
            <a:r>
              <a:rPr lang="el-GR" altLang="el-GR" b="1" dirty="0" smtClean="0"/>
              <a:t>(</a:t>
            </a:r>
            <a:r>
              <a:rPr lang="el-GR" altLang="el-GR" b="1" dirty="0"/>
              <a:t>8</a:t>
            </a:r>
            <a:r>
              <a:rPr lang="en-US" altLang="el-GR" b="1" dirty="0"/>
              <a:t> bit ripple counter)</a:t>
            </a:r>
            <a:endParaRPr lang="el-GR" b="1" dirty="0"/>
          </a:p>
        </p:txBody>
      </p:sp>
      <p:pic>
        <p:nvPicPr>
          <p:cNvPr id="6" name="Θέση περιεχομένου 1" descr="Εικόνα του σχηματικού του ripple counter. Δείχνει αναλυτικά τις μονάδες απο τις οποίες αποτελείται ο counter, και πως αυτές συνδέονται μεταξύ τους."/>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40000"/>
                    </a14:imgEffect>
                    <a14:imgEffect>
                      <a14:brightnessContrast bright="3000" contrast="-17000"/>
                    </a14:imgEffect>
                  </a14:imgLayer>
                </a14:imgProps>
              </a:ext>
              <a:ext uri="{28A0092B-C50C-407E-A947-70E740481C1C}">
                <a14:useLocalDpi xmlns:a14="http://schemas.microsoft.com/office/drawing/2010/main" val="0"/>
              </a:ext>
            </a:extLst>
          </a:blip>
          <a:stretch>
            <a:fillRect/>
          </a:stretch>
        </p:blipFill>
        <p:spPr>
          <a:xfrm>
            <a:off x="467544" y="2276872"/>
            <a:ext cx="8229600" cy="3614901"/>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10</a:t>
            </a:fld>
            <a:endParaRPr lang="el-GR" sz="1400" dirty="0">
              <a:solidFill>
                <a:schemeClr val="tx1"/>
              </a:solidFill>
            </a:endParaRPr>
          </a:p>
        </p:txBody>
      </p:sp>
    </p:spTree>
    <p:extLst>
      <p:ext uri="{BB962C8B-B14F-4D97-AF65-F5344CB8AC3E}">
        <p14:creationId xmlns:p14="http://schemas.microsoft.com/office/powerpoint/2010/main" val="323394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b="1" dirty="0" smtClean="0"/>
              <a:t>Layout </a:t>
            </a:r>
            <a:r>
              <a:rPr lang="el-GR" altLang="el-GR" b="1" dirty="0" smtClean="0"/>
              <a:t>του</a:t>
            </a:r>
            <a:r>
              <a:rPr lang="en-US" altLang="el-GR" b="1" dirty="0" smtClean="0"/>
              <a:t> 8 bit ripple counter</a:t>
            </a:r>
            <a:endParaRPr lang="en-US" b="1" dirty="0"/>
          </a:p>
        </p:txBody>
      </p:sp>
      <p:pic>
        <p:nvPicPr>
          <p:cNvPr id="6" name="Θέση περιεχομένου 1" descr="Εικόνα της φυσικής μάσκας (layout mask) του ripple counter.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8304" y="2479389"/>
            <a:ext cx="7327392" cy="2767584"/>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11</a:t>
            </a:fld>
            <a:endParaRPr lang="el-GR" sz="1400" dirty="0">
              <a:solidFill>
                <a:schemeClr val="tx1"/>
              </a:solidFill>
            </a:endParaRPr>
          </a:p>
        </p:txBody>
      </p:sp>
    </p:spTree>
    <p:extLst>
      <p:ext uri="{BB962C8B-B14F-4D97-AF65-F5344CB8AC3E}">
        <p14:creationId xmlns:p14="http://schemas.microsoft.com/office/powerpoint/2010/main" val="383171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Σχεδίαση σε </a:t>
            </a:r>
            <a:r>
              <a:rPr lang="el-GR" altLang="el-GR" b="1" dirty="0" smtClean="0"/>
              <a:t>φυσικό επίπεδο </a:t>
            </a:r>
            <a:br>
              <a:rPr lang="el-GR" altLang="el-GR" b="1" dirty="0" smtClean="0"/>
            </a:br>
            <a:r>
              <a:rPr lang="el-GR" altLang="el-GR" b="1" dirty="0" smtClean="0"/>
              <a:t>(1 από 2)</a:t>
            </a:r>
            <a:endParaRPr lang="el-GR" b="1" dirty="0"/>
          </a:p>
        </p:txBody>
      </p:sp>
      <p:sp>
        <p:nvSpPr>
          <p:cNvPr id="3" name="Θέση περιεχομένου 1"/>
          <p:cNvSpPr>
            <a:spLocks noGrp="1"/>
          </p:cNvSpPr>
          <p:nvPr>
            <p:ph idx="1"/>
          </p:nvPr>
        </p:nvSpPr>
        <p:spPr/>
        <p:txBody>
          <a:bodyPr>
            <a:normAutofit/>
          </a:bodyPr>
          <a:lstStyle/>
          <a:p>
            <a:pPr>
              <a:spcBef>
                <a:spcPts val="0"/>
              </a:spcBef>
              <a:spcAft>
                <a:spcPts val="1000"/>
              </a:spcAft>
              <a:buClr>
                <a:srgbClr val="0033CC"/>
              </a:buClr>
              <a:buFont typeface="Wingdings" panose="05000000000000000000" pitchFamily="2" charset="2"/>
              <a:buChar char="§"/>
            </a:pPr>
            <a:r>
              <a:rPr lang="el-GR" altLang="el-GR" sz="2000" dirty="0"/>
              <a:t>Σε επίπεδο </a:t>
            </a:r>
            <a:r>
              <a:rPr lang="en-US" altLang="el-GR" sz="2000" dirty="0" smtClean="0"/>
              <a:t>layout</a:t>
            </a:r>
            <a:r>
              <a:rPr lang="el-GR" altLang="el-GR" sz="2000" dirty="0" smtClean="0"/>
              <a:t>,</a:t>
            </a:r>
            <a:r>
              <a:rPr lang="en-US" altLang="el-GR" sz="2000" dirty="0" smtClean="0"/>
              <a:t> </a:t>
            </a:r>
            <a:r>
              <a:rPr lang="el-GR" altLang="el-GR" sz="2000" dirty="0"/>
              <a:t>τα εξαρτήματα παρουσιάζονται με τη </a:t>
            </a:r>
            <a:r>
              <a:rPr lang="el-GR" altLang="el-GR" sz="2000" dirty="0" smtClean="0"/>
              <a:t>γεωμετρία </a:t>
            </a:r>
            <a:r>
              <a:rPr lang="el-GR" altLang="el-GR" sz="2000" dirty="0"/>
              <a:t>και τα υλικά που θα χρειαστούν κατά την κατασκευή τους. </a:t>
            </a:r>
          </a:p>
          <a:p>
            <a:pPr>
              <a:spcBef>
                <a:spcPts val="0"/>
              </a:spcBef>
              <a:spcAft>
                <a:spcPts val="1000"/>
              </a:spcAft>
              <a:buClr>
                <a:srgbClr val="0033CC"/>
              </a:buClr>
              <a:buFont typeface="Wingdings" panose="05000000000000000000" pitchFamily="2" charset="2"/>
              <a:buChar char="§"/>
            </a:pPr>
            <a:r>
              <a:rPr lang="el-GR" altLang="el-GR" sz="2000" dirty="0"/>
              <a:t>Ο σχεδιαστής υποβοηθείται από το εργαλείο </a:t>
            </a:r>
            <a:r>
              <a:rPr lang="el-GR" altLang="el-GR" sz="2000" dirty="0" smtClean="0"/>
              <a:t>σχεδιασμού, </a:t>
            </a:r>
            <a:r>
              <a:rPr lang="el-GR" altLang="el-GR" sz="2000" dirty="0"/>
              <a:t>το οποίο του παρουσιάζει τα στοιχειώδη εξαρτήματα και τις </a:t>
            </a:r>
            <a:r>
              <a:rPr lang="el-GR" altLang="el-GR" sz="2000" dirty="0" smtClean="0"/>
              <a:t>συνδέσεις που </a:t>
            </a:r>
            <a:r>
              <a:rPr lang="el-GR" altLang="el-GR" sz="2000" dirty="0"/>
              <a:t>πρέπει να </a:t>
            </a:r>
            <a:r>
              <a:rPr lang="el-GR" altLang="el-GR" sz="2000" dirty="0" smtClean="0"/>
              <a:t>γίνουν.</a:t>
            </a:r>
            <a:endParaRPr lang="el-GR" altLang="el-GR" sz="2000" dirty="0"/>
          </a:p>
          <a:p>
            <a:pPr>
              <a:spcBef>
                <a:spcPts val="0"/>
              </a:spcBef>
              <a:spcAft>
                <a:spcPts val="1000"/>
              </a:spcAft>
              <a:buClr>
                <a:srgbClr val="0033CC"/>
              </a:buClr>
              <a:buFont typeface="Wingdings" panose="05000000000000000000" pitchFamily="2" charset="2"/>
              <a:buChar char="§"/>
            </a:pPr>
            <a:r>
              <a:rPr lang="el-GR" altLang="el-GR" sz="2000" dirty="0"/>
              <a:t>Ο </a:t>
            </a:r>
            <a:r>
              <a:rPr lang="el-GR" altLang="el-GR" sz="2000" dirty="0" smtClean="0"/>
              <a:t>σχεδιαστής, </a:t>
            </a:r>
            <a:r>
              <a:rPr lang="el-GR" altLang="el-GR" sz="2000" dirty="0"/>
              <a:t>τοποθετεί τα εξαρτήματα στην κατάλληλη </a:t>
            </a:r>
            <a:r>
              <a:rPr lang="el-GR" altLang="el-GR" sz="2000" dirty="0" smtClean="0"/>
              <a:t>θέση, </a:t>
            </a:r>
            <a:r>
              <a:rPr lang="el-GR" altLang="el-GR" sz="2000" dirty="0"/>
              <a:t>και πραγματοποιεί τις συνδέσεις με τη βοήθεια γεωμετρικών σχημάτων (ορθογώνια </a:t>
            </a:r>
            <a:r>
              <a:rPr lang="el-GR" altLang="el-GR" sz="2000" dirty="0" smtClean="0"/>
              <a:t>παραλληλόγραμμα, </a:t>
            </a:r>
            <a:r>
              <a:rPr lang="el-GR" altLang="el-GR" sz="2000" dirty="0"/>
              <a:t>που αντιστοιχούν σε υλικό όπως μέταλλο, </a:t>
            </a:r>
            <a:r>
              <a:rPr lang="el-GR" altLang="el-GR" sz="2000" dirty="0" err="1" smtClean="0"/>
              <a:t>πολυσιλικόνη</a:t>
            </a:r>
            <a:r>
              <a:rPr lang="el-GR" altLang="el-GR" sz="2000" dirty="0"/>
              <a:t>, </a:t>
            </a:r>
            <a:r>
              <a:rPr lang="el-GR" altLang="el-GR" sz="2000" dirty="0" smtClean="0"/>
              <a:t>ημιαγωγός, και τα λοιπά). </a:t>
            </a:r>
            <a:endParaRPr lang="el-GR" altLang="el-GR" sz="2000" dirty="0"/>
          </a:p>
          <a:p>
            <a:pPr>
              <a:spcBef>
                <a:spcPts val="0"/>
              </a:spcBef>
              <a:spcAft>
                <a:spcPts val="1000"/>
              </a:spcAft>
              <a:buClr>
                <a:srgbClr val="0033CC"/>
              </a:buClr>
              <a:buFont typeface="Wingdings" panose="05000000000000000000" pitchFamily="2" charset="2"/>
              <a:buChar char="§"/>
            </a:pPr>
            <a:r>
              <a:rPr lang="el-GR" altLang="el-GR" sz="2000" dirty="0"/>
              <a:t>Με τη βοήθεια τέτοιων σχημάτων και </a:t>
            </a:r>
            <a:r>
              <a:rPr lang="el-GR" altLang="el-GR" sz="2000" dirty="0" smtClean="0"/>
              <a:t>υλικών, </a:t>
            </a:r>
            <a:r>
              <a:rPr lang="el-GR" altLang="el-GR" sz="2000" dirty="0"/>
              <a:t>μπορούν να σχεδιαστούν </a:t>
            </a:r>
            <a:r>
              <a:rPr lang="el-GR" altLang="el-GR" sz="2000" dirty="0" smtClean="0"/>
              <a:t>εξαρχής </a:t>
            </a:r>
            <a:r>
              <a:rPr lang="el-GR" altLang="el-GR" sz="2000" dirty="0"/>
              <a:t>ακόμα και στοιχειώδη εξαρτήματα όπως </a:t>
            </a:r>
            <a:r>
              <a:rPr lang="el-GR" altLang="el-GR" sz="2000" dirty="0" smtClean="0"/>
              <a:t>τρανζίστορ, </a:t>
            </a:r>
            <a:r>
              <a:rPr lang="el-GR" altLang="el-GR" sz="2000" dirty="0"/>
              <a:t>αν και συνήθως αυτά λαμβάνονται </a:t>
            </a:r>
            <a:r>
              <a:rPr lang="el-GR" altLang="el-GR" sz="2000" dirty="0" smtClean="0"/>
              <a:t>έτοιμα </a:t>
            </a:r>
            <a:r>
              <a:rPr lang="el-GR" altLang="el-GR" sz="2000" dirty="0"/>
              <a:t>από τις βιβλιοθήκες της συγκεκριμένης </a:t>
            </a:r>
            <a:r>
              <a:rPr lang="el-GR" altLang="el-GR" sz="2000" dirty="0" smtClean="0"/>
              <a:t>τεχνολογίας, που </a:t>
            </a:r>
            <a:r>
              <a:rPr lang="el-GR" altLang="el-GR" sz="2000" dirty="0"/>
              <a:t>θα χρησιμοποιηθεί για την κατασκευή</a:t>
            </a:r>
            <a:r>
              <a:rPr lang="el-GR" altLang="el-GR" sz="2000" dirty="0" smtClean="0"/>
              <a:t>.</a:t>
            </a:r>
            <a:endParaRPr lang="el-GR" altLang="el-GR" sz="2000"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12</a:t>
            </a:fld>
            <a:endParaRPr lang="el-GR" sz="1400" dirty="0">
              <a:solidFill>
                <a:schemeClr val="tx1"/>
              </a:solidFill>
            </a:endParaRPr>
          </a:p>
        </p:txBody>
      </p:sp>
    </p:spTree>
    <p:extLst>
      <p:ext uri="{BB962C8B-B14F-4D97-AF65-F5344CB8AC3E}">
        <p14:creationId xmlns:p14="http://schemas.microsoft.com/office/powerpoint/2010/main" val="822191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Σχεδίαση σε φυσικό επίπεδο </a:t>
            </a:r>
            <a:br>
              <a:rPr lang="el-GR" altLang="el-GR" b="1" dirty="0"/>
            </a:br>
            <a:r>
              <a:rPr lang="el-GR" altLang="el-GR" b="1" dirty="0" smtClean="0"/>
              <a:t>(2 </a:t>
            </a:r>
            <a:r>
              <a:rPr lang="el-GR" altLang="el-GR" b="1" dirty="0"/>
              <a:t>από 2)</a:t>
            </a:r>
            <a:endParaRPr lang="el-GR" dirty="0"/>
          </a:p>
        </p:txBody>
      </p:sp>
      <p:sp>
        <p:nvSpPr>
          <p:cNvPr id="3" name="Θέση περιεχομένου 1"/>
          <p:cNvSpPr>
            <a:spLocks noGrp="1"/>
          </p:cNvSpPr>
          <p:nvPr>
            <p:ph idx="1"/>
          </p:nvPr>
        </p:nvSpPr>
        <p:spPr>
          <a:xfrm>
            <a:off x="457200" y="1600200"/>
            <a:ext cx="8229600" cy="4709120"/>
          </a:xfrm>
        </p:spPr>
        <p:txBody>
          <a:bodyPr>
            <a:normAutofit/>
          </a:bodyPr>
          <a:lstStyle/>
          <a:p>
            <a:pPr>
              <a:spcBef>
                <a:spcPts val="0"/>
              </a:spcBef>
              <a:spcAft>
                <a:spcPts val="600"/>
              </a:spcAft>
              <a:buClr>
                <a:srgbClr val="0033CC"/>
              </a:buClr>
              <a:buFont typeface="Wingdings" panose="05000000000000000000" pitchFamily="2" charset="2"/>
              <a:buChar char="§"/>
            </a:pPr>
            <a:r>
              <a:rPr lang="el-GR" altLang="el-GR" sz="2400" dirty="0"/>
              <a:t>Σε ψηλότερο </a:t>
            </a:r>
            <a:r>
              <a:rPr lang="el-GR" altLang="el-GR" sz="2400" dirty="0" smtClean="0"/>
              <a:t>επίπεδο, </a:t>
            </a:r>
            <a:r>
              <a:rPr lang="el-GR" altLang="el-GR" sz="2400" dirty="0"/>
              <a:t>οι βιβλιοθήκες μπορούν να περιέχουν σύνθετα </a:t>
            </a:r>
            <a:r>
              <a:rPr lang="el-GR" altLang="el-GR" sz="2400" dirty="0" smtClean="0"/>
              <a:t>εξαρτήματα </a:t>
            </a:r>
            <a:r>
              <a:rPr lang="el-GR" altLang="el-GR" sz="2400" dirty="0"/>
              <a:t>όπως πύλες, </a:t>
            </a:r>
            <a:r>
              <a:rPr lang="en-US" altLang="el-GR" sz="2400" dirty="0"/>
              <a:t>flip flops</a:t>
            </a:r>
            <a:r>
              <a:rPr lang="el-GR" altLang="el-GR" sz="2400" dirty="0"/>
              <a:t>, καταχωρητές, μετρητές, </a:t>
            </a:r>
            <a:r>
              <a:rPr lang="el-GR" altLang="el-GR" sz="2400" dirty="0" smtClean="0"/>
              <a:t>και άλλα, </a:t>
            </a:r>
            <a:r>
              <a:rPr lang="el-GR" altLang="el-GR" sz="2400" dirty="0"/>
              <a:t>τα οποία ονομάζονται </a:t>
            </a:r>
            <a:r>
              <a:rPr lang="en-US" altLang="el-GR" sz="2400" dirty="0"/>
              <a:t>standard </a:t>
            </a:r>
            <a:r>
              <a:rPr lang="en-US" altLang="el-GR" sz="2400" dirty="0" smtClean="0"/>
              <a:t>blocks</a:t>
            </a:r>
            <a:r>
              <a:rPr lang="el-GR" altLang="el-GR" sz="2400" dirty="0" smtClean="0"/>
              <a:t>,</a:t>
            </a:r>
            <a:r>
              <a:rPr lang="en-US" altLang="el-GR" sz="2400" dirty="0" smtClean="0"/>
              <a:t> </a:t>
            </a:r>
            <a:r>
              <a:rPr lang="el-GR" altLang="el-GR" sz="2400" dirty="0"/>
              <a:t>ενώ η χρήση </a:t>
            </a:r>
            <a:r>
              <a:rPr lang="el-GR" altLang="el-GR" sz="2400" dirty="0" smtClean="0"/>
              <a:t>τους </a:t>
            </a:r>
            <a:r>
              <a:rPr lang="el-GR" altLang="el-GR" sz="2400" dirty="0"/>
              <a:t>ονομάζεται: «</a:t>
            </a:r>
            <a:r>
              <a:rPr lang="en-US" altLang="el-GR" sz="2400" dirty="0"/>
              <a:t>standard block based</a:t>
            </a:r>
            <a:r>
              <a:rPr lang="el-GR" altLang="el-GR" sz="2400" dirty="0"/>
              <a:t>» σχεδίαση. </a:t>
            </a:r>
          </a:p>
          <a:p>
            <a:pPr>
              <a:spcBef>
                <a:spcPts val="0"/>
              </a:spcBef>
              <a:spcAft>
                <a:spcPts val="600"/>
              </a:spcAft>
              <a:buClr>
                <a:srgbClr val="0033CC"/>
              </a:buClr>
              <a:buFont typeface="Wingdings" panose="05000000000000000000" pitchFamily="2" charset="2"/>
              <a:buChar char="§"/>
            </a:pPr>
            <a:r>
              <a:rPr lang="el-GR" altLang="el-GR" sz="2400" dirty="0"/>
              <a:t>Αν ο σχεδιαστής επιλέξει να σχεδιάσει </a:t>
            </a:r>
            <a:r>
              <a:rPr lang="el-GR" altLang="el-GR" sz="2400" dirty="0" smtClean="0"/>
              <a:t>εξαρχής </a:t>
            </a:r>
            <a:r>
              <a:rPr lang="el-GR" altLang="el-GR" sz="2400" dirty="0"/>
              <a:t>τέτοια </a:t>
            </a:r>
            <a:r>
              <a:rPr lang="el-GR" altLang="el-GR" sz="2400" dirty="0" smtClean="0"/>
              <a:t>εξαρτήματα, </a:t>
            </a:r>
            <a:r>
              <a:rPr lang="el-GR" altLang="el-GR" sz="2400" dirty="0"/>
              <a:t>που να ταιριάζουν στις δικές του εξειδικευμένες </a:t>
            </a:r>
            <a:r>
              <a:rPr lang="el-GR" altLang="el-GR" sz="2400" dirty="0" smtClean="0"/>
              <a:t>απαιτήσεις, </a:t>
            </a:r>
            <a:r>
              <a:rPr lang="el-GR" altLang="el-GR" sz="2400" dirty="0"/>
              <a:t>τότε λέμε ότι ακολουθεί «</a:t>
            </a:r>
            <a:r>
              <a:rPr lang="en-US" altLang="el-GR" sz="2400" dirty="0"/>
              <a:t>full custom</a:t>
            </a:r>
            <a:r>
              <a:rPr lang="el-GR" altLang="el-GR" sz="2400" dirty="0"/>
              <a:t>» σχεδίαση.</a:t>
            </a:r>
          </a:p>
          <a:p>
            <a:pPr>
              <a:spcBef>
                <a:spcPts val="0"/>
              </a:spcBef>
              <a:spcAft>
                <a:spcPts val="300"/>
              </a:spcAft>
              <a:buClr>
                <a:srgbClr val="0033CC"/>
              </a:buClr>
              <a:buFont typeface="Wingdings" panose="05000000000000000000" pitchFamily="2" charset="2"/>
              <a:buChar char="§"/>
            </a:pPr>
            <a:r>
              <a:rPr lang="el-GR" altLang="el-GR" sz="2400" dirty="0"/>
              <a:t>Ακολουθούν:</a:t>
            </a:r>
          </a:p>
          <a:p>
            <a:pPr marL="914400" lvl="2" indent="0">
              <a:spcBef>
                <a:spcPts val="0"/>
              </a:spcBef>
              <a:spcAft>
                <a:spcPts val="300"/>
              </a:spcAft>
              <a:buNone/>
            </a:pPr>
            <a:r>
              <a:rPr lang="el-GR" altLang="el-GR" sz="2000" b="1" dirty="0" smtClean="0">
                <a:solidFill>
                  <a:srgbClr val="663300"/>
                </a:solidFill>
              </a:rPr>
              <a:t>1.  </a:t>
            </a:r>
            <a:r>
              <a:rPr lang="en-US" altLang="el-GR" sz="2000" dirty="0" smtClean="0"/>
              <a:t>Design </a:t>
            </a:r>
            <a:r>
              <a:rPr lang="en-US" altLang="el-GR" sz="2000" dirty="0"/>
              <a:t>Rule Check (DRC</a:t>
            </a:r>
            <a:r>
              <a:rPr lang="en-US" altLang="el-GR" sz="2000" dirty="0" smtClean="0"/>
              <a:t>)</a:t>
            </a:r>
            <a:r>
              <a:rPr lang="el-GR" altLang="el-GR" sz="2000" dirty="0" smtClean="0"/>
              <a:t>.</a:t>
            </a:r>
            <a:endParaRPr lang="en-US" altLang="el-GR" sz="2000" dirty="0"/>
          </a:p>
          <a:p>
            <a:pPr marL="914400" lvl="2" indent="0">
              <a:spcBef>
                <a:spcPts val="0"/>
              </a:spcBef>
              <a:spcAft>
                <a:spcPts val="300"/>
              </a:spcAft>
              <a:buNone/>
            </a:pPr>
            <a:r>
              <a:rPr lang="el-GR" altLang="el-GR" sz="2000" b="1" dirty="0" smtClean="0">
                <a:solidFill>
                  <a:srgbClr val="663300"/>
                </a:solidFill>
              </a:rPr>
              <a:t>2.  </a:t>
            </a:r>
            <a:r>
              <a:rPr lang="en-US" altLang="el-GR" sz="2000" dirty="0" smtClean="0"/>
              <a:t>Layout VS </a:t>
            </a:r>
            <a:r>
              <a:rPr lang="en-US" altLang="el-GR" sz="2000" dirty="0"/>
              <a:t>Schematic (LVS</a:t>
            </a:r>
            <a:r>
              <a:rPr lang="en-US" altLang="el-GR" sz="2000" dirty="0" smtClean="0"/>
              <a:t>)</a:t>
            </a:r>
            <a:r>
              <a:rPr lang="el-GR" altLang="el-GR" sz="2000" dirty="0" smtClean="0"/>
              <a:t>.</a:t>
            </a:r>
            <a:endParaRPr lang="en-US" altLang="el-GR" sz="2000" dirty="0"/>
          </a:p>
          <a:p>
            <a:pPr marL="914400" lvl="2" indent="0">
              <a:spcBef>
                <a:spcPts val="0"/>
              </a:spcBef>
              <a:buNone/>
            </a:pPr>
            <a:r>
              <a:rPr lang="el-GR" altLang="el-GR" sz="2000" b="1" dirty="0" smtClean="0">
                <a:solidFill>
                  <a:srgbClr val="663300"/>
                </a:solidFill>
              </a:rPr>
              <a:t>3.  </a:t>
            </a:r>
            <a:r>
              <a:rPr lang="en-US" altLang="el-GR" sz="2000" dirty="0" smtClean="0"/>
              <a:t>Parasitic extraction. </a:t>
            </a:r>
            <a:r>
              <a:rPr lang="en-US" altLang="el-GR" sz="2000" dirty="0" smtClean="0">
                <a:sym typeface="Wingdings" pitchFamily="2" charset="2"/>
              </a:rPr>
              <a:t> </a:t>
            </a:r>
            <a:r>
              <a:rPr lang="en-US" altLang="el-GR" sz="2000" dirty="0">
                <a:sym typeface="Wingdings" pitchFamily="2" charset="2"/>
              </a:rPr>
              <a:t>Post Layout </a:t>
            </a:r>
            <a:r>
              <a:rPr lang="en-US" altLang="el-GR" sz="2000" dirty="0" smtClean="0">
                <a:sym typeface="Wingdings" pitchFamily="2" charset="2"/>
              </a:rPr>
              <a:t>simulation</a:t>
            </a:r>
            <a:r>
              <a:rPr lang="el-GR" altLang="el-GR" sz="2000" dirty="0" smtClean="0">
                <a:sym typeface="Wingdings" pitchFamily="2" charset="2"/>
              </a:rPr>
              <a:t>.</a:t>
            </a:r>
            <a:endParaRPr lang="el-GR" altLang="el-GR" sz="2000" dirty="0"/>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13</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014550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Επαναδιαμορφώσιμο Υλικό</a:t>
            </a:r>
            <a:endParaRPr lang="el-GR" b="1" dirty="0"/>
          </a:p>
        </p:txBody>
      </p:sp>
      <p:sp>
        <p:nvSpPr>
          <p:cNvPr id="3" name="Θέση περιεχομένου 1"/>
          <p:cNvSpPr>
            <a:spLocks noGrp="1"/>
          </p:cNvSpPr>
          <p:nvPr>
            <p:ph idx="1"/>
          </p:nvPr>
        </p:nvSpPr>
        <p:spPr/>
        <p:txBody>
          <a:bodyPr>
            <a:normAutofit lnSpcReduction="10000"/>
          </a:bodyPr>
          <a:lstStyle/>
          <a:p>
            <a:pPr marL="0" indent="0">
              <a:spcBef>
                <a:spcPts val="0"/>
              </a:spcBef>
              <a:buNone/>
            </a:pPr>
            <a:r>
              <a:rPr lang="el-GR" altLang="el-GR" b="1" dirty="0">
                <a:solidFill>
                  <a:srgbClr val="0033CC"/>
                </a:solidFill>
              </a:rPr>
              <a:t>1</a:t>
            </a:r>
            <a:r>
              <a:rPr lang="en-US" altLang="el-GR" b="1" dirty="0" smtClean="0">
                <a:solidFill>
                  <a:srgbClr val="0033CC"/>
                </a:solidFill>
              </a:rPr>
              <a:t>. </a:t>
            </a:r>
            <a:r>
              <a:rPr lang="el-GR" altLang="el-GR" dirty="0" smtClean="0"/>
              <a:t>Παλιότερα</a:t>
            </a:r>
            <a:r>
              <a:rPr lang="el-GR" altLang="el-GR" dirty="0"/>
              <a:t>: </a:t>
            </a:r>
            <a:r>
              <a:rPr lang="en-US" altLang="el-GR" dirty="0"/>
              <a:t>Programmable Logic </a:t>
            </a:r>
            <a:r>
              <a:rPr lang="en-US" altLang="el-GR" dirty="0" smtClean="0"/>
              <a:t>Devices ⁄ </a:t>
            </a:r>
          </a:p>
          <a:p>
            <a:pPr marL="400050" lvl="1" indent="0">
              <a:spcBef>
                <a:spcPts val="0"/>
              </a:spcBef>
              <a:buNone/>
            </a:pPr>
            <a:r>
              <a:rPr lang="en-US" altLang="el-GR" sz="3200" dirty="0" smtClean="0"/>
              <a:t>Arrays </a:t>
            </a:r>
            <a:r>
              <a:rPr lang="en-US" altLang="el-GR" sz="3200" dirty="0"/>
              <a:t>(</a:t>
            </a:r>
            <a:r>
              <a:rPr lang="en-US" altLang="el-GR" sz="3200" dirty="0" smtClean="0"/>
              <a:t>PLDs ⁄ PLAs).</a:t>
            </a:r>
            <a:endParaRPr lang="en-US" altLang="el-GR" sz="3200" dirty="0"/>
          </a:p>
          <a:p>
            <a:pPr marL="0" indent="0">
              <a:spcBef>
                <a:spcPts val="0"/>
              </a:spcBef>
              <a:buNone/>
            </a:pPr>
            <a:r>
              <a:rPr lang="el-GR" altLang="el-GR" b="1" dirty="0">
                <a:solidFill>
                  <a:srgbClr val="0033CC"/>
                </a:solidFill>
              </a:rPr>
              <a:t>2</a:t>
            </a:r>
            <a:r>
              <a:rPr lang="en-US" altLang="el-GR" b="1" dirty="0" smtClean="0">
                <a:solidFill>
                  <a:srgbClr val="0033CC"/>
                </a:solidFill>
              </a:rPr>
              <a:t>. </a:t>
            </a:r>
            <a:r>
              <a:rPr lang="en-US" altLang="el-GR" dirty="0" smtClean="0"/>
              <a:t>Complex </a:t>
            </a:r>
            <a:r>
              <a:rPr lang="en-US" altLang="el-GR" dirty="0"/>
              <a:t>PLDs (CPLDs)</a:t>
            </a:r>
            <a:r>
              <a:rPr lang="el-GR" altLang="el-GR" dirty="0"/>
              <a:t>:</a:t>
            </a:r>
            <a:r>
              <a:rPr lang="en-US" altLang="el-GR" dirty="0"/>
              <a:t> </a:t>
            </a:r>
            <a:r>
              <a:rPr lang="el-GR" altLang="el-GR" dirty="0"/>
              <a:t>μικρή πολυπλοκότητα </a:t>
            </a:r>
            <a:endParaRPr lang="en-US" altLang="el-GR" dirty="0" smtClean="0"/>
          </a:p>
          <a:p>
            <a:pPr marL="400050" lvl="1" indent="0">
              <a:spcBef>
                <a:spcPts val="0"/>
              </a:spcBef>
              <a:buNone/>
            </a:pPr>
            <a:r>
              <a:rPr lang="el-GR" altLang="el-GR" sz="3200" dirty="0" smtClean="0"/>
              <a:t>και </a:t>
            </a:r>
            <a:r>
              <a:rPr lang="el-GR" altLang="el-GR" sz="3200" dirty="0"/>
              <a:t>πυκνότητα πυλών (πχ, μερικές χιλιάδες πύλες</a:t>
            </a:r>
            <a:r>
              <a:rPr lang="el-GR" altLang="el-GR" sz="3200" dirty="0" smtClean="0"/>
              <a:t>)</a:t>
            </a:r>
            <a:r>
              <a:rPr lang="en-US" altLang="el-GR" sz="3200" dirty="0" smtClean="0"/>
              <a:t>.</a:t>
            </a:r>
            <a:endParaRPr lang="el-GR" altLang="el-GR" sz="3200" dirty="0"/>
          </a:p>
          <a:p>
            <a:pPr marL="0" indent="0">
              <a:spcBef>
                <a:spcPts val="0"/>
              </a:spcBef>
              <a:buNone/>
            </a:pPr>
            <a:r>
              <a:rPr lang="el-GR" altLang="el-GR" b="1" dirty="0">
                <a:solidFill>
                  <a:srgbClr val="0033CC"/>
                </a:solidFill>
              </a:rPr>
              <a:t>3</a:t>
            </a:r>
            <a:r>
              <a:rPr lang="en-US" altLang="el-GR" b="1" dirty="0" smtClean="0">
                <a:solidFill>
                  <a:srgbClr val="0033CC"/>
                </a:solidFill>
              </a:rPr>
              <a:t>. </a:t>
            </a:r>
            <a:r>
              <a:rPr lang="en-US" altLang="el-GR" dirty="0" smtClean="0"/>
              <a:t>Field </a:t>
            </a:r>
            <a:r>
              <a:rPr lang="en-US" altLang="el-GR" dirty="0"/>
              <a:t>Programmable Gate Arrays (FPGAs)</a:t>
            </a:r>
            <a:r>
              <a:rPr lang="el-GR" altLang="el-GR" dirty="0"/>
              <a:t>: </a:t>
            </a:r>
            <a:endParaRPr lang="en-US" altLang="el-GR" dirty="0" smtClean="0"/>
          </a:p>
          <a:p>
            <a:pPr marL="400050" lvl="1" indent="0">
              <a:spcBef>
                <a:spcPts val="0"/>
              </a:spcBef>
              <a:buNone/>
            </a:pPr>
            <a:r>
              <a:rPr lang="el-GR" altLang="el-GR" sz="3200" dirty="0" smtClean="0"/>
              <a:t>Μπορούν </a:t>
            </a:r>
            <a:r>
              <a:rPr lang="el-GR" altLang="el-GR" sz="3200" dirty="0"/>
              <a:t>να υποστηρίξουν πολύπλοκα </a:t>
            </a:r>
            <a:r>
              <a:rPr lang="el-GR" altLang="el-GR" sz="3200" dirty="0" smtClean="0"/>
              <a:t>κυκλώματα </a:t>
            </a:r>
            <a:r>
              <a:rPr lang="el-GR" altLang="el-GR" sz="3200" dirty="0"/>
              <a:t>εκατομμυρίων </a:t>
            </a:r>
            <a:r>
              <a:rPr lang="el-GR" altLang="el-GR" sz="3200" dirty="0" smtClean="0"/>
              <a:t>πυλών</a:t>
            </a:r>
            <a:r>
              <a:rPr lang="en-US" altLang="el-GR" sz="3200" dirty="0"/>
              <a:t>,</a:t>
            </a:r>
            <a:r>
              <a:rPr lang="el-GR" altLang="el-GR" sz="3200" dirty="0" smtClean="0"/>
              <a:t> </a:t>
            </a:r>
            <a:r>
              <a:rPr lang="el-GR" altLang="el-GR" sz="3200" dirty="0"/>
              <a:t>και περιλαμβάνουν σύνθετα </a:t>
            </a:r>
            <a:r>
              <a:rPr lang="el-GR" altLang="el-GR" sz="3200" dirty="0" smtClean="0"/>
              <a:t>μπλοκ </a:t>
            </a:r>
            <a:r>
              <a:rPr lang="el-GR" altLang="el-GR" sz="3200" dirty="0"/>
              <a:t>όπως επεξεργαστικούς </a:t>
            </a:r>
            <a:r>
              <a:rPr lang="el-GR" altLang="el-GR" sz="3200" dirty="0" smtClean="0"/>
              <a:t>πυρήνες</a:t>
            </a:r>
            <a:r>
              <a:rPr lang="en-US" altLang="el-GR" sz="3200" dirty="0" smtClean="0"/>
              <a:t>.</a:t>
            </a:r>
            <a:endParaRPr lang="el-GR" altLang="el-GR" sz="3200" dirty="0"/>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14</a:t>
            </a:fld>
            <a:endParaRPr lang="el-GR" sz="1400" dirty="0">
              <a:solidFill>
                <a:schemeClr val="tx1"/>
              </a:solidFill>
            </a:endParaRPr>
          </a:p>
        </p:txBody>
      </p:sp>
    </p:spTree>
    <p:extLst>
      <p:ext uri="{BB962C8B-B14F-4D97-AF65-F5344CB8AC3E}">
        <p14:creationId xmlns:p14="http://schemas.microsoft.com/office/powerpoint/2010/main" val="390779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b="1" dirty="0" smtClean="0"/>
              <a:t>CPLDs ⁄ FPGAs</a:t>
            </a:r>
            <a:endParaRPr lang="en-US" b="1" dirty="0"/>
          </a:p>
        </p:txBody>
      </p:sp>
      <p:sp>
        <p:nvSpPr>
          <p:cNvPr id="3" name="Θέση περιεχομένου 1"/>
          <p:cNvSpPr>
            <a:spLocks noGrp="1"/>
          </p:cNvSpPr>
          <p:nvPr>
            <p:ph idx="1"/>
          </p:nvPr>
        </p:nvSpPr>
        <p:spPr>
          <a:xfrm>
            <a:off x="467544" y="1412776"/>
            <a:ext cx="8280920" cy="4968552"/>
          </a:xfrm>
        </p:spPr>
        <p:txBody>
          <a:bodyPr>
            <a:normAutofit/>
          </a:bodyPr>
          <a:lstStyle/>
          <a:p>
            <a:pPr>
              <a:spcBef>
                <a:spcPts val="0"/>
              </a:spcBef>
              <a:spcAft>
                <a:spcPts val="300"/>
              </a:spcAft>
              <a:buClr>
                <a:srgbClr val="0033CC"/>
              </a:buClr>
              <a:buFont typeface="Wingdings" panose="05000000000000000000" pitchFamily="2" charset="2"/>
              <a:buChar char="§"/>
            </a:pPr>
            <a:r>
              <a:rPr lang="el-GR" altLang="el-GR" sz="2400" dirty="0"/>
              <a:t>Διαμόρφωση </a:t>
            </a:r>
            <a:r>
              <a:rPr lang="el-GR" altLang="el-GR" sz="2400" dirty="0" smtClean="0"/>
              <a:t>υλικού </a:t>
            </a:r>
            <a:r>
              <a:rPr lang="el-GR" altLang="el-GR" sz="2400" dirty="0"/>
              <a:t>από </a:t>
            </a:r>
            <a:r>
              <a:rPr lang="en-US" altLang="el-GR" sz="2400" dirty="0"/>
              <a:t>HDL </a:t>
            </a:r>
            <a:r>
              <a:rPr lang="el-GR" altLang="el-GR" sz="2400" dirty="0" smtClean="0"/>
              <a:t>περιγραφή, </a:t>
            </a:r>
            <a:r>
              <a:rPr lang="el-GR" altLang="el-GR" sz="2400" dirty="0"/>
              <a:t>ή την περιγραφή </a:t>
            </a:r>
            <a:r>
              <a:rPr lang="el-GR" altLang="el-GR" sz="2400" dirty="0" smtClean="0"/>
              <a:t>σχηματικού.</a:t>
            </a:r>
            <a:endParaRPr lang="el-GR" altLang="el-GR" sz="2400" dirty="0"/>
          </a:p>
          <a:p>
            <a:pPr>
              <a:spcBef>
                <a:spcPts val="0"/>
              </a:spcBef>
              <a:spcAft>
                <a:spcPts val="300"/>
              </a:spcAft>
              <a:buClr>
                <a:srgbClr val="0033CC"/>
              </a:buClr>
              <a:buFont typeface="Wingdings" panose="05000000000000000000" pitchFamily="2" charset="2"/>
              <a:buChar char="§"/>
            </a:pPr>
            <a:r>
              <a:rPr lang="el-GR" altLang="el-GR" sz="2400" dirty="0"/>
              <a:t>Με τον όρο </a:t>
            </a:r>
            <a:r>
              <a:rPr lang="el-GR" altLang="el-GR" sz="2400" dirty="0" smtClean="0"/>
              <a:t>διαμόρφωση, </a:t>
            </a:r>
            <a:r>
              <a:rPr lang="el-GR" altLang="el-GR" sz="2400" dirty="0"/>
              <a:t>εννοούμε την επιλογή των κατάλληλων </a:t>
            </a:r>
            <a:r>
              <a:rPr lang="el-GR" altLang="el-GR" sz="2400" dirty="0" smtClean="0"/>
              <a:t>συνδέσεων </a:t>
            </a:r>
            <a:r>
              <a:rPr lang="el-GR" altLang="el-GR" sz="2400" dirty="0"/>
              <a:t>μεταξύ των εσωτερικών δομικών </a:t>
            </a:r>
            <a:r>
              <a:rPr lang="el-GR" altLang="el-GR" sz="2400" dirty="0" smtClean="0"/>
              <a:t>στοιχείων, </a:t>
            </a:r>
            <a:r>
              <a:rPr lang="el-GR" altLang="el-GR" sz="2400" dirty="0"/>
              <a:t>ώστε να πραγματοποιηθεί το επιθυμητό κύκλωμα. </a:t>
            </a:r>
          </a:p>
          <a:p>
            <a:pPr>
              <a:spcBef>
                <a:spcPts val="0"/>
              </a:spcBef>
              <a:spcAft>
                <a:spcPts val="300"/>
              </a:spcAft>
              <a:buClr>
                <a:srgbClr val="0033CC"/>
              </a:buClr>
              <a:buFont typeface="Wingdings" panose="05000000000000000000" pitchFamily="2" charset="2"/>
              <a:buChar char="§"/>
            </a:pPr>
            <a:r>
              <a:rPr lang="el-GR" altLang="el-GR" sz="2400" dirty="0"/>
              <a:t>Αν τροποποιηθούν οι απαιτήσεις στο </a:t>
            </a:r>
            <a:r>
              <a:rPr lang="el-GR" altLang="el-GR" sz="2400" dirty="0" smtClean="0"/>
              <a:t>μέλλον, </a:t>
            </a:r>
            <a:r>
              <a:rPr lang="el-GR" altLang="el-GR" sz="2400" dirty="0"/>
              <a:t>μπορούν να επαναδιαμορφωθούν με εύκολο </a:t>
            </a:r>
            <a:r>
              <a:rPr lang="el-GR" altLang="el-GR" sz="2400" dirty="0" smtClean="0"/>
              <a:t>τρόπο, </a:t>
            </a:r>
            <a:r>
              <a:rPr lang="el-GR" altLang="el-GR" sz="2400" dirty="0"/>
              <a:t>που δεν είναι εφικτός σε ένα </a:t>
            </a:r>
            <a:r>
              <a:rPr lang="en-US" altLang="el-GR" sz="2400" dirty="0"/>
              <a:t>ASIC</a:t>
            </a:r>
            <a:r>
              <a:rPr lang="el-GR" altLang="el-GR" sz="2400" dirty="0"/>
              <a:t>. </a:t>
            </a:r>
          </a:p>
          <a:p>
            <a:pPr>
              <a:spcBef>
                <a:spcPts val="0"/>
              </a:spcBef>
              <a:buClr>
                <a:srgbClr val="0033CC"/>
              </a:buClr>
              <a:buFont typeface="Wingdings" panose="05000000000000000000" pitchFamily="2" charset="2"/>
              <a:buChar char="§"/>
            </a:pPr>
            <a:r>
              <a:rPr lang="el-GR" altLang="el-GR" sz="2400" dirty="0"/>
              <a:t>Το κόστος της ευελιξίας που παρέχει το επαναδιαμορφώσιμο </a:t>
            </a:r>
            <a:r>
              <a:rPr lang="el-GR" altLang="el-GR" sz="2400" dirty="0" smtClean="0"/>
              <a:t>υλικό, </a:t>
            </a:r>
            <a:r>
              <a:rPr lang="el-GR" altLang="el-GR" sz="2400" dirty="0"/>
              <a:t>είναι το υψηλό κόστος ανά ολοκληρωμένο κύκλωμα. </a:t>
            </a:r>
            <a:r>
              <a:rPr lang="el-GR" altLang="el-GR" sz="2400" dirty="0" smtClean="0"/>
              <a:t>Μία </a:t>
            </a:r>
            <a:r>
              <a:rPr lang="el-GR" altLang="el-GR" sz="2400" dirty="0"/>
              <a:t>συνήθης </a:t>
            </a:r>
            <a:r>
              <a:rPr lang="el-GR" altLang="el-GR" sz="2400" dirty="0" smtClean="0"/>
              <a:t>τακτική </a:t>
            </a:r>
            <a:r>
              <a:rPr lang="el-GR" altLang="el-GR" sz="2400" dirty="0"/>
              <a:t>είναι η χρήση </a:t>
            </a:r>
            <a:r>
              <a:rPr lang="en-US" altLang="el-GR" sz="2400" dirty="0" smtClean="0"/>
              <a:t>FPGA</a:t>
            </a:r>
            <a:r>
              <a:rPr lang="el-GR" altLang="el-GR" sz="2400" dirty="0" smtClean="0"/>
              <a:t>,</a:t>
            </a:r>
            <a:r>
              <a:rPr lang="en-US" altLang="el-GR" sz="2400" dirty="0" smtClean="0"/>
              <a:t> </a:t>
            </a:r>
            <a:r>
              <a:rPr lang="el-GR" altLang="el-GR" sz="2400" dirty="0"/>
              <a:t>για την ανάπτυξη και τον έλεγχο </a:t>
            </a:r>
            <a:r>
              <a:rPr lang="el-GR" altLang="el-GR" sz="2400" dirty="0" smtClean="0"/>
              <a:t>πρωτοτύπων, </a:t>
            </a:r>
            <a:r>
              <a:rPr lang="el-GR" altLang="el-GR" sz="2400" dirty="0"/>
              <a:t>και η αντικατάστασή της από </a:t>
            </a:r>
            <a:r>
              <a:rPr lang="en-US" altLang="el-GR" sz="2400" dirty="0" smtClean="0"/>
              <a:t>ASIC </a:t>
            </a:r>
            <a:r>
              <a:rPr lang="el-GR" altLang="el-GR" sz="2400" dirty="0"/>
              <a:t>στη φάση της παραγωγής ενός προϊόντος. </a:t>
            </a:r>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15</a:t>
            </a:fld>
            <a:endParaRPr lang="el-GR" sz="1400" dirty="0">
              <a:solidFill>
                <a:schemeClr val="tx1"/>
              </a:solidFill>
            </a:endParaRPr>
          </a:p>
        </p:txBody>
      </p:sp>
    </p:spTree>
    <p:extLst>
      <p:ext uri="{BB962C8B-B14F-4D97-AF65-F5344CB8AC3E}">
        <p14:creationId xmlns:p14="http://schemas.microsoft.com/office/powerpoint/2010/main" val="284284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Δομή επαναδιαμορφώσιμου υλικού</a:t>
            </a:r>
            <a:endParaRPr lang="el-GR" b="1" dirty="0"/>
          </a:p>
        </p:txBody>
      </p:sp>
      <p:sp>
        <p:nvSpPr>
          <p:cNvPr id="6" name="Θέση περιεχομένου 1"/>
          <p:cNvSpPr>
            <a:spLocks noGrp="1"/>
          </p:cNvSpPr>
          <p:nvPr>
            <p:ph sz="half" idx="1"/>
          </p:nvPr>
        </p:nvSpPr>
        <p:spPr>
          <a:xfrm>
            <a:off x="467544" y="1556792"/>
            <a:ext cx="3682752" cy="4896544"/>
          </a:xfrm>
        </p:spPr>
        <p:txBody>
          <a:bodyPr>
            <a:normAutofit lnSpcReduction="10000"/>
          </a:bodyPr>
          <a:lstStyle/>
          <a:p>
            <a:pPr marL="0" indent="0">
              <a:lnSpc>
                <a:spcPct val="110000"/>
              </a:lnSpc>
              <a:spcBef>
                <a:spcPts val="0"/>
              </a:spcBef>
              <a:buClr>
                <a:srgbClr val="0033CC"/>
              </a:buClr>
              <a:buNone/>
            </a:pPr>
            <a:r>
              <a:rPr lang="el-GR" altLang="el-GR" sz="2400" dirty="0" smtClean="0"/>
              <a:t>Η </a:t>
            </a:r>
            <a:r>
              <a:rPr lang="el-GR" altLang="el-GR" sz="2400" dirty="0"/>
              <a:t>βασική </a:t>
            </a:r>
            <a:r>
              <a:rPr lang="el-GR" altLang="el-GR" sz="2400" dirty="0" smtClean="0"/>
              <a:t>αρχιτεκτονική </a:t>
            </a:r>
            <a:r>
              <a:rPr lang="el-GR" altLang="el-GR" sz="2400" dirty="0"/>
              <a:t>που ακολουθούν τα ολοκληρωμένα </a:t>
            </a:r>
            <a:r>
              <a:rPr lang="el-GR" altLang="el-GR" sz="2400" dirty="0" smtClean="0"/>
              <a:t>κυκλώματα </a:t>
            </a:r>
            <a:r>
              <a:rPr lang="el-GR" altLang="el-GR" sz="2400" dirty="0"/>
              <a:t>επαναδιαμορφώσιμου </a:t>
            </a:r>
            <a:r>
              <a:rPr lang="el-GR" altLang="el-GR" sz="2400" dirty="0" smtClean="0"/>
              <a:t>υλικού, </a:t>
            </a:r>
            <a:r>
              <a:rPr lang="el-GR" altLang="el-GR" sz="2400" dirty="0"/>
              <a:t>είναι η χρήση ενός δισδιάστατου </a:t>
            </a:r>
            <a:r>
              <a:rPr lang="el-GR" altLang="el-GR" sz="2400" dirty="0" smtClean="0"/>
              <a:t>πίνακα </a:t>
            </a:r>
            <a:r>
              <a:rPr lang="el-GR" altLang="el-GR" sz="2400" dirty="0"/>
              <a:t>λογικών μπλοκ και </a:t>
            </a:r>
            <a:r>
              <a:rPr lang="en-US" altLang="el-GR" sz="2400" dirty="0"/>
              <a:t>flip </a:t>
            </a:r>
            <a:r>
              <a:rPr lang="en-US" altLang="el-GR" sz="2400" dirty="0" smtClean="0"/>
              <a:t>flops</a:t>
            </a:r>
            <a:r>
              <a:rPr lang="el-GR" altLang="el-GR" sz="2400" dirty="0" smtClean="0"/>
              <a:t>,</a:t>
            </a:r>
            <a:r>
              <a:rPr lang="en-US" altLang="el-GR" sz="2400" dirty="0" smtClean="0"/>
              <a:t> </a:t>
            </a:r>
            <a:r>
              <a:rPr lang="el-GR" altLang="el-GR" sz="2400" dirty="0" smtClean="0"/>
              <a:t>με </a:t>
            </a:r>
            <a:r>
              <a:rPr lang="el-GR" altLang="el-GR" sz="2400" dirty="0"/>
              <a:t>ορισμό από τον χρήστη του: </a:t>
            </a:r>
            <a:endParaRPr lang="el-GR" altLang="el-GR" sz="2400" dirty="0" smtClean="0"/>
          </a:p>
          <a:p>
            <a:pPr marL="0" indent="0">
              <a:lnSpc>
                <a:spcPct val="110000"/>
              </a:lnSpc>
              <a:spcBef>
                <a:spcPts val="0"/>
              </a:spcBef>
              <a:buClr>
                <a:srgbClr val="0033CC"/>
              </a:buClr>
              <a:buNone/>
            </a:pPr>
            <a:r>
              <a:rPr lang="el-GR" altLang="el-GR" sz="2400" dirty="0" smtClean="0"/>
              <a:t>(</a:t>
            </a:r>
            <a:r>
              <a:rPr lang="el-GR" altLang="el-GR" sz="2400" dirty="0"/>
              <a:t>α) πως διασυνδέονται </a:t>
            </a:r>
            <a:r>
              <a:rPr lang="el-GR" altLang="el-GR" sz="2400" dirty="0" smtClean="0"/>
              <a:t> </a:t>
            </a:r>
          </a:p>
          <a:p>
            <a:pPr marL="400050" lvl="1" indent="0">
              <a:lnSpc>
                <a:spcPct val="110000"/>
              </a:lnSpc>
              <a:spcBef>
                <a:spcPts val="0"/>
              </a:spcBef>
              <a:buClr>
                <a:srgbClr val="0033CC"/>
              </a:buClr>
              <a:buNone/>
            </a:pPr>
            <a:r>
              <a:rPr lang="el-GR" altLang="el-GR" dirty="0" smtClean="0"/>
              <a:t>αυτά </a:t>
            </a:r>
            <a:r>
              <a:rPr lang="el-GR" altLang="el-GR" dirty="0"/>
              <a:t>τα </a:t>
            </a:r>
            <a:r>
              <a:rPr lang="el-GR" altLang="el-GR" dirty="0" smtClean="0"/>
              <a:t>μπλοκ, </a:t>
            </a:r>
            <a:r>
              <a:rPr lang="el-GR" altLang="el-GR" dirty="0"/>
              <a:t>και </a:t>
            </a:r>
            <a:endParaRPr lang="el-GR" altLang="el-GR" dirty="0" smtClean="0"/>
          </a:p>
          <a:p>
            <a:pPr marL="0" indent="0">
              <a:lnSpc>
                <a:spcPct val="110000"/>
              </a:lnSpc>
              <a:spcBef>
                <a:spcPts val="0"/>
              </a:spcBef>
              <a:buClr>
                <a:srgbClr val="0033CC"/>
              </a:buClr>
              <a:buNone/>
            </a:pPr>
            <a:r>
              <a:rPr lang="el-GR" altLang="el-GR" sz="2400" dirty="0" smtClean="0"/>
              <a:t>(</a:t>
            </a:r>
            <a:r>
              <a:rPr lang="el-GR" altLang="el-GR" sz="2400" dirty="0"/>
              <a:t>β) </a:t>
            </a:r>
            <a:r>
              <a:rPr lang="el-GR" altLang="el-GR" sz="2400" dirty="0" smtClean="0"/>
              <a:t>ποιά </a:t>
            </a:r>
            <a:r>
              <a:rPr lang="el-GR" altLang="el-GR" sz="2400" dirty="0"/>
              <a:t>λειτουργία </a:t>
            </a:r>
            <a:endParaRPr lang="el-GR" altLang="el-GR" sz="2400" dirty="0" smtClean="0"/>
          </a:p>
          <a:p>
            <a:pPr marL="400050" lvl="1" indent="0">
              <a:lnSpc>
                <a:spcPct val="110000"/>
              </a:lnSpc>
              <a:spcBef>
                <a:spcPts val="0"/>
              </a:spcBef>
              <a:buClr>
                <a:srgbClr val="0033CC"/>
              </a:buClr>
              <a:buNone/>
            </a:pPr>
            <a:r>
              <a:rPr lang="el-GR" altLang="el-GR" dirty="0" smtClean="0"/>
              <a:t>επιτελούν</a:t>
            </a:r>
            <a:r>
              <a:rPr lang="el-GR" altLang="el-GR" dirty="0"/>
              <a:t>.</a:t>
            </a:r>
          </a:p>
          <a:p>
            <a:endParaRPr lang="el-GR" dirty="0"/>
          </a:p>
        </p:txBody>
      </p:sp>
      <p:pic>
        <p:nvPicPr>
          <p:cNvPr id="10" name="Θέση περιεχομένου 2" descr="Εικόνα που δείχνει τα λογικά μπλοκ, logic block, C L και FFs, και πως διασυνδέονται μεταξύ τους, interconnections."/>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tretch>
            <a:fillRect/>
          </a:stretch>
        </p:blipFill>
        <p:spPr>
          <a:xfrm>
            <a:off x="4067944" y="2132856"/>
            <a:ext cx="4618856" cy="3600399"/>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16</a:t>
            </a:fld>
            <a:endParaRPr lang="el-GR" sz="1400" dirty="0">
              <a:solidFill>
                <a:schemeClr val="tx1"/>
              </a:solidFill>
            </a:endParaRPr>
          </a:p>
        </p:txBody>
      </p:sp>
    </p:spTree>
    <p:extLst>
      <p:ext uri="{BB962C8B-B14F-4D97-AF65-F5344CB8AC3E}">
        <p14:creationId xmlns:p14="http://schemas.microsoft.com/office/powerpoint/2010/main" val="3805803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Επαναδιαμορφώσιμο </a:t>
            </a:r>
            <a:r>
              <a:rPr lang="el-GR" altLang="el-GR" b="1" dirty="0" smtClean="0"/>
              <a:t>υλικό αντί</a:t>
            </a:r>
            <a:r>
              <a:rPr lang="en-US" altLang="el-GR" b="1" dirty="0" smtClean="0"/>
              <a:t> </a:t>
            </a:r>
            <a:r>
              <a:rPr lang="el-GR" altLang="el-GR" b="1" dirty="0" err="1" smtClean="0"/>
              <a:t>μικροελεγκτών</a:t>
            </a:r>
            <a:r>
              <a:rPr lang="el-GR" altLang="el-GR" b="1" dirty="0" smtClean="0"/>
              <a:t> (μ/ε)</a:t>
            </a:r>
            <a:endParaRPr lang="el-GR" b="1" dirty="0"/>
          </a:p>
        </p:txBody>
      </p:sp>
      <p:sp>
        <p:nvSpPr>
          <p:cNvPr id="3" name="Θέση περιεχομένου 1"/>
          <p:cNvSpPr>
            <a:spLocks noGrp="1"/>
          </p:cNvSpPr>
          <p:nvPr>
            <p:ph idx="1"/>
          </p:nvPr>
        </p:nvSpPr>
        <p:spPr/>
        <p:txBody>
          <a:bodyPr>
            <a:normAutofit/>
          </a:bodyPr>
          <a:lstStyle/>
          <a:p>
            <a:pPr>
              <a:spcBef>
                <a:spcPts val="0"/>
              </a:spcBef>
              <a:spcAft>
                <a:spcPts val="600"/>
              </a:spcAft>
              <a:buClr>
                <a:srgbClr val="0033CC"/>
              </a:buClr>
              <a:buFont typeface="Wingdings" panose="05000000000000000000" pitchFamily="2" charset="2"/>
              <a:buChar char="§"/>
            </a:pPr>
            <a:r>
              <a:rPr lang="el-GR" altLang="el-GR" sz="2800" dirty="0"/>
              <a:t>Οι </a:t>
            </a:r>
            <a:r>
              <a:rPr lang="en-US" altLang="el-GR" sz="2800" dirty="0"/>
              <a:t>FPGAs </a:t>
            </a:r>
            <a:r>
              <a:rPr lang="el-GR" altLang="el-GR" sz="2800" dirty="0" smtClean="0"/>
              <a:t>ανταγωνίζονται </a:t>
            </a:r>
            <a:r>
              <a:rPr lang="el-GR" altLang="el-GR" sz="2800" dirty="0"/>
              <a:t>όχι μόνο τα </a:t>
            </a:r>
            <a:r>
              <a:rPr lang="en-US" altLang="el-GR" sz="2800" dirty="0" smtClean="0"/>
              <a:t>ASICs </a:t>
            </a:r>
            <a:r>
              <a:rPr lang="el-GR" altLang="el-GR" sz="2800" dirty="0"/>
              <a:t>αλλά και τους </a:t>
            </a:r>
            <a:r>
              <a:rPr lang="el-GR" altLang="el-GR" sz="2800" dirty="0" smtClean="0"/>
              <a:t>μικροελεγκτές, </a:t>
            </a:r>
            <a:r>
              <a:rPr lang="el-GR" altLang="el-GR" sz="2800" dirty="0"/>
              <a:t>γιατί προσφέρουν πιο γρήγορες </a:t>
            </a:r>
            <a:r>
              <a:rPr lang="el-GR" altLang="el-GR" sz="2800" dirty="0" smtClean="0"/>
              <a:t>λύσεις, </a:t>
            </a:r>
            <a:r>
              <a:rPr lang="el-GR" altLang="el-GR" sz="2800" dirty="0"/>
              <a:t>αφού </a:t>
            </a:r>
            <a:r>
              <a:rPr lang="el-GR" altLang="el-GR" sz="2800" dirty="0" smtClean="0"/>
              <a:t>οι </a:t>
            </a:r>
            <a:r>
              <a:rPr lang="el-GR" altLang="el-GR" sz="2800" dirty="0" err="1" smtClean="0"/>
              <a:t>μικροελεγκτές</a:t>
            </a:r>
            <a:r>
              <a:rPr lang="el-GR" altLang="el-GR" sz="2800" dirty="0" smtClean="0"/>
              <a:t> </a:t>
            </a:r>
            <a:r>
              <a:rPr lang="el-GR" altLang="el-GR" sz="2800" dirty="0"/>
              <a:t>δεν διαθέτουν </a:t>
            </a:r>
            <a:r>
              <a:rPr lang="el-GR" altLang="el-GR" sz="2800" dirty="0" smtClean="0"/>
              <a:t>εξειδικευμένα κυκλώματα, ενώ </a:t>
            </a:r>
            <a:r>
              <a:rPr lang="el-GR" altLang="el-GR" sz="2800" dirty="0"/>
              <a:t>εξειδικευμένες </a:t>
            </a:r>
            <a:r>
              <a:rPr lang="el-GR" altLang="el-GR" sz="2800" dirty="0" smtClean="0"/>
              <a:t>λειτουργίες που μπορούν </a:t>
            </a:r>
            <a:r>
              <a:rPr lang="el-GR" altLang="el-GR" sz="2800" dirty="0"/>
              <a:t>να υλοποιηθούν μόνο σε λογισμικό </a:t>
            </a:r>
            <a:r>
              <a:rPr lang="el-GR" altLang="el-GR" sz="2800" dirty="0" smtClean="0"/>
              <a:t>είναι αργές.</a:t>
            </a:r>
            <a:endParaRPr lang="el-GR" altLang="el-GR" sz="2800" dirty="0"/>
          </a:p>
          <a:p>
            <a:pPr>
              <a:spcBef>
                <a:spcPts val="0"/>
              </a:spcBef>
              <a:buClr>
                <a:srgbClr val="0033CC"/>
              </a:buClr>
              <a:buFont typeface="Wingdings" panose="05000000000000000000" pitchFamily="2" charset="2"/>
              <a:buChar char="§"/>
            </a:pPr>
            <a:r>
              <a:rPr lang="el-GR" altLang="el-GR" sz="2800" dirty="0"/>
              <a:t>Το κόστος ενός </a:t>
            </a:r>
            <a:r>
              <a:rPr lang="el-GR" altLang="el-GR" sz="2800" dirty="0" err="1"/>
              <a:t>μικροελεγκτή</a:t>
            </a:r>
            <a:r>
              <a:rPr lang="el-GR" altLang="el-GR" sz="2800" dirty="0"/>
              <a:t> </a:t>
            </a:r>
            <a:r>
              <a:rPr lang="el-GR" altLang="el-GR" sz="2800" dirty="0" smtClean="0"/>
              <a:t>πάντως </a:t>
            </a:r>
            <a:r>
              <a:rPr lang="el-GR" altLang="el-GR" sz="2800" dirty="0"/>
              <a:t>είναι αρκετά μικρότερο από </a:t>
            </a:r>
            <a:r>
              <a:rPr lang="el-GR" altLang="el-GR" sz="2800" dirty="0" smtClean="0"/>
              <a:t>μία </a:t>
            </a:r>
            <a:r>
              <a:rPr lang="en-US" altLang="el-GR" sz="2800" dirty="0" smtClean="0"/>
              <a:t>FPGA</a:t>
            </a:r>
            <a:r>
              <a:rPr lang="el-GR" altLang="el-GR" sz="2800" dirty="0" smtClean="0"/>
              <a:t>,</a:t>
            </a:r>
            <a:r>
              <a:rPr lang="en-US" altLang="el-GR" sz="2800" dirty="0" smtClean="0"/>
              <a:t> </a:t>
            </a:r>
            <a:r>
              <a:rPr lang="el-GR" altLang="el-GR" sz="2800" dirty="0"/>
              <a:t>και η ποικιλία περιφερειακών κυκλωμάτων που </a:t>
            </a:r>
            <a:r>
              <a:rPr lang="el-GR" altLang="el-GR" sz="2800" dirty="0" smtClean="0"/>
              <a:t>διαθέτει </a:t>
            </a:r>
            <a:r>
              <a:rPr lang="el-GR" altLang="el-GR" sz="2800" dirty="0"/>
              <a:t>μπορεί να καλύψει τις περισσότερες εφαρμογές</a:t>
            </a:r>
            <a:r>
              <a:rPr lang="el-GR" altLang="el-GR" sz="2800" dirty="0" smtClean="0"/>
              <a:t>.</a:t>
            </a:r>
            <a:endParaRPr lang="el-GR" altLang="el-GR" sz="2800" dirty="0"/>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17</a:t>
            </a:fld>
            <a:endParaRPr lang="el-GR" sz="1400" dirty="0">
              <a:solidFill>
                <a:schemeClr val="tx1"/>
              </a:solidFill>
            </a:endParaRPr>
          </a:p>
        </p:txBody>
      </p:sp>
    </p:spTree>
    <p:extLst>
      <p:ext uri="{BB962C8B-B14F-4D97-AF65-F5344CB8AC3E}">
        <p14:creationId xmlns:p14="http://schemas.microsoft.com/office/powerpoint/2010/main" val="2429805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Οι διάφορες οικογένειες </a:t>
            </a:r>
            <a:r>
              <a:rPr lang="en-US" altLang="el-GR" b="1" dirty="0"/>
              <a:t>FPGA</a:t>
            </a:r>
            <a:r>
              <a:rPr lang="el-GR" altLang="el-GR" b="1" dirty="0"/>
              <a:t> </a:t>
            </a:r>
            <a:r>
              <a:rPr lang="el-GR" altLang="el-GR" b="1" dirty="0" smtClean="0"/>
              <a:t>διαφέρουν</a:t>
            </a:r>
            <a:endParaRPr lang="el-GR" b="1" dirty="0"/>
          </a:p>
        </p:txBody>
      </p:sp>
      <p:sp>
        <p:nvSpPr>
          <p:cNvPr id="3" name="Θέση περιεχομένου 1"/>
          <p:cNvSpPr>
            <a:spLocks noGrp="1"/>
          </p:cNvSpPr>
          <p:nvPr>
            <p:ph idx="1"/>
          </p:nvPr>
        </p:nvSpPr>
        <p:spPr/>
        <p:txBody>
          <a:bodyPr/>
          <a:lstStyle/>
          <a:p>
            <a:pPr marL="0" indent="0">
              <a:spcBef>
                <a:spcPts val="0"/>
              </a:spcBef>
              <a:buClr>
                <a:srgbClr val="0033CC"/>
              </a:buClr>
              <a:buNone/>
            </a:pPr>
            <a:endParaRPr lang="el-GR" altLang="el-GR" b="1" dirty="0" smtClean="0">
              <a:solidFill>
                <a:srgbClr val="0033CC"/>
              </a:solidFill>
            </a:endParaRPr>
          </a:p>
          <a:p>
            <a:pPr marL="0" indent="0">
              <a:spcBef>
                <a:spcPts val="0"/>
              </a:spcBef>
              <a:buClr>
                <a:srgbClr val="0033CC"/>
              </a:buClr>
              <a:buNone/>
            </a:pPr>
            <a:r>
              <a:rPr lang="el-GR" altLang="el-GR" b="1" dirty="0" smtClean="0">
                <a:solidFill>
                  <a:srgbClr val="0033CC"/>
                </a:solidFill>
              </a:rPr>
              <a:t>1.  </a:t>
            </a:r>
            <a:r>
              <a:rPr lang="el-GR" altLang="el-GR" dirty="0" smtClean="0"/>
              <a:t>Στους </a:t>
            </a:r>
            <a:r>
              <a:rPr lang="el-GR" altLang="el-GR" dirty="0"/>
              <a:t>τρόπους υλοποίησης των </a:t>
            </a:r>
            <a:endParaRPr lang="el-GR" altLang="el-GR" dirty="0" smtClean="0"/>
          </a:p>
          <a:p>
            <a:pPr marL="400050" lvl="1" indent="0">
              <a:spcBef>
                <a:spcPts val="0"/>
              </a:spcBef>
              <a:spcAft>
                <a:spcPts val="1200"/>
              </a:spcAft>
              <a:buClr>
                <a:srgbClr val="0033CC"/>
              </a:buClr>
              <a:buNone/>
            </a:pPr>
            <a:r>
              <a:rPr lang="el-GR" altLang="el-GR" sz="3200" dirty="0" smtClean="0"/>
              <a:t>διασυνδέσεων.</a:t>
            </a:r>
            <a:endParaRPr lang="el-GR" altLang="el-GR" sz="3200" dirty="0"/>
          </a:p>
          <a:p>
            <a:pPr marL="0" indent="0">
              <a:spcBef>
                <a:spcPts val="0"/>
              </a:spcBef>
              <a:buClr>
                <a:srgbClr val="0033CC"/>
              </a:buClr>
              <a:buNone/>
            </a:pPr>
            <a:r>
              <a:rPr lang="el-GR" altLang="el-GR" b="1" dirty="0" smtClean="0">
                <a:solidFill>
                  <a:srgbClr val="0033CC"/>
                </a:solidFill>
              </a:rPr>
              <a:t>2.  </a:t>
            </a:r>
            <a:r>
              <a:rPr lang="el-GR" altLang="el-GR" dirty="0" smtClean="0"/>
              <a:t>Στην </a:t>
            </a:r>
            <a:r>
              <a:rPr lang="el-GR" altLang="el-GR" dirty="0"/>
              <a:t>αρχιτεκτονική των γραμμών </a:t>
            </a:r>
            <a:endParaRPr lang="el-GR" altLang="el-GR" dirty="0" smtClean="0"/>
          </a:p>
          <a:p>
            <a:pPr marL="400050" lvl="1" indent="0">
              <a:spcBef>
                <a:spcPts val="0"/>
              </a:spcBef>
              <a:spcAft>
                <a:spcPts val="1200"/>
              </a:spcAft>
              <a:buClr>
                <a:srgbClr val="0033CC"/>
              </a:buClr>
              <a:buNone/>
            </a:pPr>
            <a:r>
              <a:rPr lang="el-GR" altLang="el-GR" sz="3200" dirty="0" smtClean="0"/>
              <a:t>διασύνδεσης.</a:t>
            </a:r>
            <a:endParaRPr lang="el-GR" altLang="el-GR" sz="3200" dirty="0"/>
          </a:p>
          <a:p>
            <a:pPr marL="0" indent="0">
              <a:spcBef>
                <a:spcPts val="0"/>
              </a:spcBef>
              <a:buClr>
                <a:srgbClr val="0033CC"/>
              </a:buClr>
              <a:buNone/>
            </a:pPr>
            <a:r>
              <a:rPr lang="el-GR" altLang="el-GR" b="1" dirty="0" smtClean="0">
                <a:solidFill>
                  <a:srgbClr val="0033CC"/>
                </a:solidFill>
              </a:rPr>
              <a:t>3.  </a:t>
            </a:r>
            <a:r>
              <a:rPr lang="el-GR" altLang="el-GR" dirty="0" smtClean="0"/>
              <a:t>Στη </a:t>
            </a:r>
            <a:r>
              <a:rPr lang="el-GR" altLang="el-GR" dirty="0"/>
              <a:t>λειτουργικότητα που προσφέρουν τα </a:t>
            </a:r>
            <a:endParaRPr lang="el-GR" altLang="el-GR" dirty="0" smtClean="0"/>
          </a:p>
          <a:p>
            <a:pPr marL="400050" lvl="1" indent="0">
              <a:spcBef>
                <a:spcPts val="0"/>
              </a:spcBef>
              <a:buClr>
                <a:srgbClr val="0033CC"/>
              </a:buClr>
              <a:buNone/>
            </a:pPr>
            <a:r>
              <a:rPr lang="el-GR" altLang="el-GR" sz="3200" dirty="0" smtClean="0"/>
              <a:t>λογικά </a:t>
            </a:r>
            <a:r>
              <a:rPr lang="el-GR" altLang="el-GR" sz="3200" dirty="0"/>
              <a:t>μπλοκ που έχουν στο εσωτερικό τους.</a:t>
            </a:r>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18</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161596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Υλοποίηση </a:t>
            </a:r>
            <a:r>
              <a:rPr lang="el-GR" altLang="el-GR" b="1" dirty="0" smtClean="0"/>
              <a:t>διασυνδέσεων</a:t>
            </a:r>
            <a:endParaRPr lang="el-GR" b="1" dirty="0"/>
          </a:p>
        </p:txBody>
      </p:sp>
      <p:sp>
        <p:nvSpPr>
          <p:cNvPr id="6" name="Θέση περιεχομένου 1"/>
          <p:cNvSpPr>
            <a:spLocks noGrp="1"/>
          </p:cNvSpPr>
          <p:nvPr>
            <p:ph sz="half" idx="1"/>
          </p:nvPr>
        </p:nvSpPr>
        <p:spPr>
          <a:xfrm>
            <a:off x="323528" y="1600200"/>
            <a:ext cx="5544616" cy="4637112"/>
          </a:xfrm>
        </p:spPr>
        <p:txBody>
          <a:bodyPr>
            <a:normAutofit/>
          </a:bodyPr>
          <a:lstStyle/>
          <a:p>
            <a:pPr>
              <a:spcBef>
                <a:spcPts val="0"/>
              </a:spcBef>
              <a:spcAft>
                <a:spcPts val="1200"/>
              </a:spcAft>
              <a:buClr>
                <a:srgbClr val="0033CC"/>
              </a:buClr>
              <a:buFont typeface="Wingdings" panose="05000000000000000000" pitchFamily="2" charset="2"/>
              <a:buChar char="§"/>
            </a:pPr>
            <a:r>
              <a:rPr lang="el-GR" altLang="el-GR" sz="2400" dirty="0"/>
              <a:t>Χρήση </a:t>
            </a:r>
            <a:r>
              <a:rPr lang="el-GR" altLang="el-GR" sz="2400" dirty="0" smtClean="0"/>
              <a:t>αντί-ασφάλειας </a:t>
            </a:r>
            <a:r>
              <a:rPr lang="el-GR" altLang="el-GR" sz="2400" dirty="0"/>
              <a:t>(</a:t>
            </a:r>
            <a:r>
              <a:rPr lang="en-US" altLang="el-GR" sz="2400" dirty="0"/>
              <a:t>anti-fuse). </a:t>
            </a:r>
            <a:r>
              <a:rPr lang="el-GR" altLang="el-GR" sz="2400" dirty="0"/>
              <a:t>Όταν </a:t>
            </a:r>
            <a:r>
              <a:rPr lang="el-GR" altLang="el-GR" sz="2400" dirty="0" smtClean="0"/>
              <a:t>καεί, </a:t>
            </a:r>
            <a:r>
              <a:rPr lang="el-GR" altLang="el-GR" sz="2400" dirty="0"/>
              <a:t>καταργεί </a:t>
            </a:r>
            <a:r>
              <a:rPr lang="el-GR" altLang="el-GR" sz="2400" dirty="0" smtClean="0"/>
              <a:t>μία </a:t>
            </a:r>
            <a:r>
              <a:rPr lang="el-GR" altLang="el-GR" sz="2400" dirty="0"/>
              <a:t>σύνδεση. Προγραμματίζεται μία μόνο </a:t>
            </a:r>
            <a:r>
              <a:rPr lang="el-GR" altLang="el-GR" sz="2400" dirty="0" smtClean="0"/>
              <a:t>φορά.</a:t>
            </a:r>
            <a:endParaRPr lang="el-GR" altLang="el-GR" sz="2400" dirty="0"/>
          </a:p>
          <a:p>
            <a:pPr>
              <a:spcBef>
                <a:spcPts val="0"/>
              </a:spcBef>
              <a:buClr>
                <a:srgbClr val="0033CC"/>
              </a:buClr>
              <a:buFont typeface="Wingdings" panose="05000000000000000000" pitchFamily="2" charset="2"/>
              <a:buChar char="§"/>
            </a:pPr>
            <a:r>
              <a:rPr lang="el-GR" altLang="el-GR" sz="2400" dirty="0"/>
              <a:t>Βραχυκύκλωμα μέσω </a:t>
            </a:r>
            <a:r>
              <a:rPr lang="el-GR" altLang="el-GR" sz="2400" dirty="0" smtClean="0"/>
              <a:t>τρανζίστορ </a:t>
            </a:r>
            <a:r>
              <a:rPr lang="el-GR" altLang="el-GR" sz="2400" dirty="0"/>
              <a:t>που ελέγχεται από ένα μανταλωτή (μπορεί να επαναπρογραμματιστεί). Οι μανταλωτές μπορεί να συνδέονται σε </a:t>
            </a:r>
            <a:r>
              <a:rPr lang="el-GR" altLang="el-GR" sz="2400" dirty="0" smtClean="0"/>
              <a:t>μία αλυσίδα, </a:t>
            </a:r>
            <a:r>
              <a:rPr lang="el-GR" altLang="el-GR" sz="2400" dirty="0"/>
              <a:t>και να προγραμματίζονται από ένα ρεύμα ψηφίων </a:t>
            </a:r>
            <a:r>
              <a:rPr lang="el-GR" altLang="el-GR" sz="2400" dirty="0" smtClean="0"/>
              <a:t>διαμόρφωσης </a:t>
            </a:r>
            <a:r>
              <a:rPr lang="el-GR" altLang="el-GR" sz="2400" dirty="0"/>
              <a:t>(</a:t>
            </a:r>
            <a:r>
              <a:rPr lang="en-US" altLang="el-GR" sz="2400" dirty="0"/>
              <a:t>configuration </a:t>
            </a:r>
            <a:r>
              <a:rPr lang="en-US" altLang="el-GR" sz="2400" dirty="0" smtClean="0"/>
              <a:t>bit</a:t>
            </a:r>
            <a:r>
              <a:rPr lang="el-GR" altLang="el-GR" sz="2400" dirty="0" smtClean="0"/>
              <a:t> </a:t>
            </a:r>
            <a:r>
              <a:rPr lang="en-US" altLang="el-GR" sz="2400" dirty="0" smtClean="0"/>
              <a:t>stream)</a:t>
            </a:r>
            <a:r>
              <a:rPr lang="el-GR" altLang="el-GR" sz="2400" dirty="0" smtClean="0"/>
              <a:t>, </a:t>
            </a:r>
            <a:r>
              <a:rPr lang="el-GR" altLang="el-GR" sz="2400" dirty="0"/>
              <a:t>ή να οδηγούνται από </a:t>
            </a:r>
            <a:r>
              <a:rPr lang="en-US" altLang="el-GR" sz="2400" dirty="0" smtClean="0"/>
              <a:t>EEPROM </a:t>
            </a:r>
            <a:r>
              <a:rPr lang="el-GR" altLang="el-GR" sz="2400" dirty="0"/>
              <a:t>για μόνιμη αποθήκευση επιθυμητών </a:t>
            </a:r>
            <a:r>
              <a:rPr lang="el-GR" altLang="el-GR" sz="2400" dirty="0" smtClean="0"/>
              <a:t>συνδέσεων.</a:t>
            </a:r>
            <a:endParaRPr lang="el-GR" altLang="el-GR" sz="2400" dirty="0"/>
          </a:p>
          <a:p>
            <a:endParaRPr lang="el-GR" dirty="0"/>
          </a:p>
        </p:txBody>
      </p:sp>
      <p:pic>
        <p:nvPicPr>
          <p:cNvPr id="9" name="Θέση περιεχομένου 2" descr="Εικόνα με την δομή της αντιασφάλειας, και εικόνα του μανταλωτή, και πως αυτός συνδέεται σε μία αλυσίδα."/>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5796136" y="1916832"/>
            <a:ext cx="3240360" cy="3960440"/>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19</a:t>
            </a:fld>
            <a:endParaRPr lang="el-GR" sz="1400" dirty="0">
              <a:solidFill>
                <a:schemeClr val="tx1"/>
              </a:solidFill>
            </a:endParaRPr>
          </a:p>
        </p:txBody>
      </p:sp>
    </p:spTree>
    <p:extLst>
      <p:ext uri="{BB962C8B-B14F-4D97-AF65-F5344CB8AC3E}">
        <p14:creationId xmlns:p14="http://schemas.microsoft.com/office/powerpoint/2010/main" val="3863847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b="1" dirty="0" smtClean="0"/>
              <a:t>Άδειες χρήσης </a:t>
            </a:r>
            <a:endParaRPr lang="el-GR" dirty="0" smtClean="0"/>
          </a:p>
        </p:txBody>
      </p:sp>
      <p:sp>
        <p:nvSpPr>
          <p:cNvPr id="3075" name="Θέση περιεχομένου 1"/>
          <p:cNvSpPr>
            <a:spLocks noGrp="1"/>
          </p:cNvSpPr>
          <p:nvPr>
            <p:ph idx="1"/>
          </p:nvPr>
        </p:nvSpPr>
        <p:spPr/>
        <p:txBody>
          <a:bodyPr/>
          <a:lstStyle/>
          <a:p>
            <a:pPr eaLnBrk="1" hangingPunct="1">
              <a:spcBef>
                <a:spcPts val="0"/>
              </a:spcBef>
              <a:spcAft>
                <a:spcPts val="1200"/>
              </a:spcAft>
            </a:pPr>
            <a:r>
              <a:rPr lang="el-GR" sz="2800" dirty="0" smtClean="0"/>
              <a:t>Το παρόν εκπαιδευτικό υλικό υπόκειται στην παρακάτω άδεια χρήσ</a:t>
            </a:r>
            <a:r>
              <a:rPr lang="el-GR" sz="2800" dirty="0"/>
              <a:t>η</a:t>
            </a:r>
            <a:r>
              <a:rPr lang="el-GR" sz="2800" dirty="0" smtClean="0"/>
              <a:t>ς </a:t>
            </a:r>
            <a:r>
              <a:rPr lang="en-US" sz="2800" dirty="0" smtClean="0"/>
              <a:t>Creative Commons</a:t>
            </a:r>
            <a:r>
              <a:rPr lang="el-GR" sz="2800" dirty="0" smtClean="0"/>
              <a:t> (</a:t>
            </a:r>
            <a:r>
              <a:rPr lang="en-US" sz="2800" dirty="0" smtClean="0"/>
              <a:t>C C)</a:t>
            </a:r>
            <a:r>
              <a:rPr lang="el-GR" sz="2800" dirty="0" smtClean="0"/>
              <a:t>: </a:t>
            </a:r>
            <a:r>
              <a:rPr lang="el-GR" sz="2400" b="1" dirty="0" smtClean="0"/>
              <a:t>Αναφορά δημιουργού</a:t>
            </a:r>
            <a:r>
              <a:rPr lang="en-US" sz="2400" b="1" dirty="0" smtClean="0"/>
              <a:t> (B</a:t>
            </a:r>
            <a:r>
              <a:rPr lang="el-GR" sz="2400" b="1" dirty="0" smtClean="0"/>
              <a:t> </a:t>
            </a:r>
            <a:r>
              <a:rPr lang="en-US" sz="2400" b="1" dirty="0" smtClean="0"/>
              <a:t>Y)</a:t>
            </a:r>
            <a:r>
              <a:rPr lang="en-US" sz="2400" dirty="0" smtClean="0"/>
              <a:t>,</a:t>
            </a:r>
            <a:r>
              <a:rPr lang="el-GR" sz="2400" dirty="0" smtClean="0"/>
              <a:t> </a:t>
            </a:r>
            <a:r>
              <a:rPr lang="el-GR" sz="2400" b="1" dirty="0" smtClean="0"/>
              <a:t>Μη εμπορική χρήση</a:t>
            </a:r>
            <a:r>
              <a:rPr lang="en-US" sz="2400" b="1" dirty="0" smtClean="0"/>
              <a:t> (N</a:t>
            </a:r>
            <a:r>
              <a:rPr lang="el-GR" sz="2400" b="1" dirty="0" smtClean="0"/>
              <a:t> </a:t>
            </a:r>
            <a:r>
              <a:rPr lang="en-US" sz="2400" b="1" dirty="0" smtClean="0"/>
              <a:t>C)</a:t>
            </a:r>
            <a:r>
              <a:rPr lang="en-US" sz="2400" dirty="0" smtClean="0"/>
              <a:t>,</a:t>
            </a:r>
            <a:r>
              <a:rPr lang="el-GR" sz="2400" dirty="0" smtClean="0"/>
              <a:t> </a:t>
            </a:r>
            <a:r>
              <a:rPr lang="el-GR" sz="2400" b="1" dirty="0" smtClean="0"/>
              <a:t>Μη τροποποίηση</a:t>
            </a:r>
            <a:r>
              <a:rPr lang="en-US" sz="2400" b="1" dirty="0" smtClean="0"/>
              <a:t> (N</a:t>
            </a:r>
            <a:r>
              <a:rPr lang="el-GR" sz="2400" b="1" dirty="0" smtClean="0"/>
              <a:t> </a:t>
            </a:r>
            <a:r>
              <a:rPr lang="en-US" sz="2400" b="1" dirty="0" smtClean="0"/>
              <a:t>D)</a:t>
            </a:r>
            <a:r>
              <a:rPr lang="el-GR" sz="2400" dirty="0"/>
              <a:t>,</a:t>
            </a:r>
            <a:r>
              <a:rPr lang="en-US" sz="2400" dirty="0" smtClean="0"/>
              <a:t> </a:t>
            </a:r>
            <a:r>
              <a:rPr lang="el-GR" sz="2400" b="1" dirty="0" smtClean="0"/>
              <a:t>3.0</a:t>
            </a:r>
            <a:r>
              <a:rPr lang="en-US" sz="2400" b="1" dirty="0" smtClean="0"/>
              <a:t>,</a:t>
            </a:r>
            <a:r>
              <a:rPr lang="el-GR" sz="2400" b="1" dirty="0" smtClean="0"/>
              <a:t> Μη εισαγόμενο</a:t>
            </a:r>
            <a:r>
              <a:rPr lang="en-US" sz="2400" b="1" dirty="0" smtClean="0"/>
              <a:t>.</a:t>
            </a:r>
            <a:r>
              <a:rPr lang="en-US" sz="2400" dirty="0" smtClean="0"/>
              <a:t> </a:t>
            </a:r>
            <a:endParaRPr lang="el-GR" sz="2400" dirty="0" smtClean="0"/>
          </a:p>
          <a:p>
            <a:pPr eaLnBrk="1" hangingPunct="1"/>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Εικόνα 1" descr="  Λογότυπο για Άδειες χρήσης Creative Commons, B Y, NC, ND. ">
            <a:hlinkClick r:id="rId3" tooltip="Μετάβαση στην Άδεια Χρήσης "/>
          </p:cNvPr>
          <p:cNvPicPr>
            <a:picLocks noChangeAspect="1" noChangeArrowheads="1"/>
          </p:cNvPicPr>
          <p:nvPr/>
        </p:nvPicPr>
        <p:blipFill>
          <a:blip r:embed="rId4" cstate="print"/>
          <a:srcRect/>
          <a:stretch>
            <a:fillRect/>
          </a:stretch>
        </p:blipFill>
        <p:spPr bwMode="auto">
          <a:xfrm>
            <a:off x="3779838" y="5516563"/>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28818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Υλοποίηση Λογικού Μπλοκ με </a:t>
            </a:r>
            <a:r>
              <a:rPr lang="en-US" altLang="el-GR" b="1" dirty="0"/>
              <a:t>Look Up </a:t>
            </a:r>
            <a:r>
              <a:rPr lang="en-US" altLang="el-GR" b="1" dirty="0" smtClean="0"/>
              <a:t>Table</a:t>
            </a:r>
            <a:r>
              <a:rPr lang="el-GR" altLang="el-GR" b="1" dirty="0" smtClean="0"/>
              <a:t>, μνήμη</a:t>
            </a:r>
            <a:endParaRPr lang="el-GR" b="1" dirty="0"/>
          </a:p>
        </p:txBody>
      </p:sp>
      <p:pic>
        <p:nvPicPr>
          <p:cNvPr id="6" name="Θέση περιεχομένου 1" descr="Εικόνα του λογικού μπλοκ της μνήμης, το οποίο αποτελείται από:&#10;1) Μία μονάδα look up table, με τέσσερις εισόδους. &#10;2) Μία μονάδα των bits.&#10;3) Ένα flip flop.&#10;4) Έναν μανταλωτή,  &#10;"/>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bright="6000"/>
                    </a14:imgEffect>
                  </a14:imgLayer>
                </a14:imgProps>
              </a:ext>
              <a:ext uri="{28A0092B-C50C-407E-A947-70E740481C1C}">
                <a14:useLocalDpi xmlns:a14="http://schemas.microsoft.com/office/drawing/2010/main" val="0"/>
              </a:ext>
            </a:extLst>
          </a:blip>
          <a:stretch>
            <a:fillRect/>
          </a:stretch>
        </p:blipFill>
        <p:spPr>
          <a:xfrm>
            <a:off x="798576" y="2123656"/>
            <a:ext cx="7546848" cy="4041648"/>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20</a:t>
            </a:fld>
            <a:endParaRPr lang="el-GR" sz="1400" dirty="0">
              <a:solidFill>
                <a:schemeClr val="tx1"/>
              </a:solidFill>
            </a:endParaRPr>
          </a:p>
        </p:txBody>
      </p:sp>
    </p:spTree>
    <p:extLst>
      <p:ext uri="{BB962C8B-B14F-4D97-AF65-F5344CB8AC3E}">
        <p14:creationId xmlns:p14="http://schemas.microsoft.com/office/powerpoint/2010/main" val="3981340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Υλοποίηση Λογικού Μπλοκ </a:t>
            </a:r>
            <a:r>
              <a:rPr lang="el-GR" altLang="el-GR" b="1" dirty="0" smtClean="0"/>
              <a:t>με</a:t>
            </a:r>
            <a:r>
              <a:rPr lang="en-US" altLang="el-GR" b="1" dirty="0"/>
              <a:t> MUX, </a:t>
            </a:r>
            <a:r>
              <a:rPr lang="el-GR" altLang="el-GR" b="1" dirty="0" smtClean="0"/>
              <a:t>μνήμη</a:t>
            </a:r>
            <a:endParaRPr lang="el-GR" b="1" dirty="0"/>
          </a:p>
        </p:txBody>
      </p:sp>
      <p:pic>
        <p:nvPicPr>
          <p:cNvPr id="6" name="Θέση περιεχομένου 1" descr="Εικόνα του λογικού μπλοκ της μνήμης με πολυπλέκτη mux, ο  οποίος έχει τέσσερις εισόδους ελέγχου, 16 εισόδους για μανταλωτές, και μία έξοδο."/>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bright="6000"/>
                    </a14:imgEffect>
                  </a14:imgLayer>
                </a14:imgProps>
              </a:ext>
              <a:ext uri="{28A0092B-C50C-407E-A947-70E740481C1C}">
                <a14:useLocalDpi xmlns:a14="http://schemas.microsoft.com/office/drawing/2010/main" val="0"/>
              </a:ext>
            </a:extLst>
          </a:blip>
          <a:stretch>
            <a:fillRect/>
          </a:stretch>
        </p:blipFill>
        <p:spPr>
          <a:xfrm>
            <a:off x="251520" y="1628800"/>
            <a:ext cx="8619450" cy="4752528"/>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21</a:t>
            </a:fld>
            <a:endParaRPr lang="el-GR" sz="1400" dirty="0">
              <a:solidFill>
                <a:schemeClr val="tx1"/>
              </a:solidFill>
            </a:endParaRPr>
          </a:p>
        </p:txBody>
      </p:sp>
    </p:spTree>
    <p:extLst>
      <p:ext uri="{BB962C8B-B14F-4D97-AF65-F5344CB8AC3E}">
        <p14:creationId xmlns:p14="http://schemas.microsoft.com/office/powerpoint/2010/main" val="571364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Παράδειγμα υλοποίησης πίνακα αληθείας</a:t>
            </a:r>
            <a:endParaRPr lang="el-GR" b="1" dirty="0"/>
          </a:p>
        </p:txBody>
      </p:sp>
      <p:pic>
        <p:nvPicPr>
          <p:cNvPr id="9" name="Θέση περιεχομένου 1" descr="Εικόνα του πίνακα αληθείας, με τις τέσσερις εισόδους, x0 έως x3, και την έξοδο f. Οι 16 συνδυασμοί των εισόδων, δίνουν 16 αποτελέσματα στην έξοδο του ενός bit,  0 ή 1."/>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sharpenSoften amount="35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395536" y="2060848"/>
            <a:ext cx="5688632" cy="3888432"/>
          </a:xfrm>
        </p:spPr>
      </p:pic>
      <p:sp>
        <p:nvSpPr>
          <p:cNvPr id="7" name="Θέση περιεχομένου 2"/>
          <p:cNvSpPr>
            <a:spLocks noGrp="1"/>
          </p:cNvSpPr>
          <p:nvPr>
            <p:ph sz="half" idx="2"/>
          </p:nvPr>
        </p:nvSpPr>
        <p:spPr>
          <a:xfrm>
            <a:off x="6084168" y="1600200"/>
            <a:ext cx="2880320" cy="4525963"/>
          </a:xfrm>
        </p:spPr>
        <p:txBody>
          <a:bodyPr>
            <a:normAutofit/>
          </a:bodyPr>
          <a:lstStyle/>
          <a:p>
            <a:pPr>
              <a:spcBef>
                <a:spcPct val="0"/>
              </a:spcBef>
              <a:buClr>
                <a:srgbClr val="0033CC"/>
              </a:buClr>
              <a:buFont typeface="Wingdings" panose="05000000000000000000" pitchFamily="2" charset="2"/>
              <a:buChar char="§"/>
            </a:pPr>
            <a:r>
              <a:rPr lang="el-GR" altLang="el-GR" sz="2400" dirty="0"/>
              <a:t>Η έξοδος </a:t>
            </a:r>
            <a:r>
              <a:rPr lang="en-US" altLang="el-GR" sz="2400" dirty="0" smtClean="0"/>
              <a:t>F</a:t>
            </a:r>
            <a:r>
              <a:rPr lang="el-GR" altLang="el-GR" sz="2400" dirty="0" smtClean="0"/>
              <a:t>,</a:t>
            </a:r>
            <a:r>
              <a:rPr lang="en-US" altLang="el-GR" sz="2400" dirty="0" smtClean="0"/>
              <a:t> </a:t>
            </a:r>
            <a:r>
              <a:rPr lang="el-GR" altLang="el-GR" sz="2400" dirty="0" smtClean="0"/>
              <a:t>μπορεί να αποθηκευθεί σε μία μνήμη 16Χ1, </a:t>
            </a:r>
            <a:r>
              <a:rPr lang="el-GR" altLang="el-GR" sz="2400" dirty="0"/>
              <a:t>που </a:t>
            </a:r>
            <a:r>
              <a:rPr lang="el-GR" altLang="el-GR" sz="2400" dirty="0" smtClean="0"/>
              <a:t>να οδηγεί </a:t>
            </a:r>
            <a:r>
              <a:rPr lang="el-GR" altLang="el-GR" sz="2400" dirty="0"/>
              <a:t>τις </a:t>
            </a:r>
            <a:r>
              <a:rPr lang="el-GR" altLang="el-GR" sz="2400" dirty="0" smtClean="0"/>
              <a:t>16 εισόδους ενός Πολυπλέκτη</a:t>
            </a:r>
            <a:r>
              <a:rPr lang="el-GR" altLang="el-GR" sz="2400" dirty="0"/>
              <a:t> </a:t>
            </a:r>
            <a:r>
              <a:rPr lang="el-GR" altLang="el-GR" sz="2400" dirty="0" smtClean="0"/>
              <a:t>16Χ1, του οποίου οι τέσσερις είσοδοι ελέγχου, συνδέονται στα Χ0 έως Χ3.</a:t>
            </a:r>
            <a:endParaRPr lang="el-GR" altLang="el-GR" sz="2400" dirty="0"/>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22</a:t>
            </a:fld>
            <a:endParaRPr lang="el-GR" sz="1400" dirty="0">
              <a:solidFill>
                <a:schemeClr val="tx1"/>
              </a:solidFill>
            </a:endParaRPr>
          </a:p>
        </p:txBody>
      </p:sp>
      <p:pic>
        <p:nvPicPr>
          <p:cNvPr id="8" name="Εικόνα 1" descr="Εικονίδιο μετάβασης στα περιεχόμενα.">
            <a:hlinkClick r:id="rId5" action="ppaction://hlinksldjump" tooltip="Επιστροφή στα Περιεχόμενα"/>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493776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Διαδικασία σχεδιασμού με </a:t>
            </a:r>
            <a:r>
              <a:rPr lang="en-US" altLang="el-GR" b="1" dirty="0" smtClean="0"/>
              <a:t>FPGA</a:t>
            </a:r>
            <a:r>
              <a:rPr lang="el-GR" altLang="el-GR" b="1" dirty="0" smtClean="0"/>
              <a:t> (1 από 2)</a:t>
            </a:r>
            <a:endParaRPr lang="el-GR" b="1" dirty="0"/>
          </a:p>
        </p:txBody>
      </p:sp>
      <p:sp>
        <p:nvSpPr>
          <p:cNvPr id="3" name="Θέση περιεχομένου 1"/>
          <p:cNvSpPr>
            <a:spLocks noGrp="1"/>
          </p:cNvSpPr>
          <p:nvPr>
            <p:ph idx="1"/>
          </p:nvPr>
        </p:nvSpPr>
        <p:spPr/>
        <p:txBody>
          <a:bodyPr>
            <a:normAutofit lnSpcReduction="10000"/>
          </a:bodyPr>
          <a:lstStyle/>
          <a:p>
            <a:pPr marL="0" indent="0">
              <a:spcBef>
                <a:spcPts val="0"/>
              </a:spcBef>
              <a:buNone/>
            </a:pPr>
            <a:r>
              <a:rPr lang="el-GR" altLang="el-GR" sz="2800" b="1" dirty="0" smtClean="0">
                <a:solidFill>
                  <a:srgbClr val="0033CC"/>
                </a:solidFill>
              </a:rPr>
              <a:t>1.  </a:t>
            </a:r>
            <a:r>
              <a:rPr lang="el-GR" altLang="el-GR" sz="2800" dirty="0" smtClean="0"/>
              <a:t>Δημιουργία </a:t>
            </a:r>
            <a:r>
              <a:rPr lang="el-GR" altLang="el-GR" sz="2800" dirty="0"/>
              <a:t>σχηματικού ή περιγραφή σε γλώσσα </a:t>
            </a:r>
            <a:endParaRPr lang="el-GR" altLang="el-GR" sz="2800" dirty="0" smtClean="0"/>
          </a:p>
          <a:p>
            <a:pPr marL="400050" lvl="1" indent="0">
              <a:spcBef>
                <a:spcPts val="0"/>
              </a:spcBef>
              <a:spcAft>
                <a:spcPts val="1200"/>
              </a:spcAft>
              <a:buNone/>
            </a:pPr>
            <a:r>
              <a:rPr lang="en-US" altLang="el-GR" dirty="0" smtClean="0"/>
              <a:t>HDL</a:t>
            </a:r>
            <a:r>
              <a:rPr lang="el-GR" altLang="el-GR" dirty="0" smtClean="0"/>
              <a:t>.</a:t>
            </a:r>
          </a:p>
          <a:p>
            <a:pPr marL="0" indent="0">
              <a:spcBef>
                <a:spcPts val="0"/>
              </a:spcBef>
              <a:buNone/>
            </a:pPr>
            <a:r>
              <a:rPr lang="el-GR" altLang="el-GR" sz="2800" b="1" dirty="0" smtClean="0">
                <a:solidFill>
                  <a:srgbClr val="0033CC"/>
                </a:solidFill>
              </a:rPr>
              <a:t>2.  </a:t>
            </a:r>
            <a:r>
              <a:rPr lang="el-GR" altLang="el-GR" sz="2800" dirty="0" smtClean="0"/>
              <a:t>Στάδια </a:t>
            </a:r>
            <a:r>
              <a:rPr lang="el-GR" altLang="el-GR" sz="2800" dirty="0"/>
              <a:t>διαχωρισμού (</a:t>
            </a:r>
            <a:r>
              <a:rPr lang="en-US" altLang="el-GR" sz="2800" dirty="0"/>
              <a:t>partition</a:t>
            </a:r>
            <a:r>
              <a:rPr lang="el-GR" altLang="el-GR" sz="2800" dirty="0"/>
              <a:t>), τοποθέτησης </a:t>
            </a:r>
            <a:endParaRPr lang="el-GR" altLang="el-GR" sz="2800" dirty="0" smtClean="0"/>
          </a:p>
          <a:p>
            <a:pPr marL="400050" lvl="1" indent="0">
              <a:spcBef>
                <a:spcPts val="0"/>
              </a:spcBef>
              <a:buNone/>
            </a:pPr>
            <a:r>
              <a:rPr lang="el-GR" altLang="el-GR" dirty="0" smtClean="0"/>
              <a:t>(</a:t>
            </a:r>
            <a:r>
              <a:rPr lang="en-US" altLang="el-GR" dirty="0"/>
              <a:t>place</a:t>
            </a:r>
            <a:r>
              <a:rPr lang="el-GR" altLang="el-GR" dirty="0" smtClean="0"/>
              <a:t>), </a:t>
            </a:r>
            <a:r>
              <a:rPr lang="el-GR" altLang="el-GR" dirty="0"/>
              <a:t>και διασύνδεσης (</a:t>
            </a:r>
            <a:r>
              <a:rPr lang="en-US" altLang="el-GR" dirty="0"/>
              <a:t>route</a:t>
            </a:r>
            <a:r>
              <a:rPr lang="el-GR" altLang="el-GR" dirty="0" smtClean="0"/>
              <a:t>), </a:t>
            </a:r>
            <a:r>
              <a:rPr lang="el-GR" altLang="el-GR" dirty="0"/>
              <a:t>στα </a:t>
            </a:r>
            <a:r>
              <a:rPr lang="el-GR" altLang="el-GR" dirty="0" smtClean="0"/>
              <a:t>οποία </a:t>
            </a:r>
            <a:r>
              <a:rPr lang="el-GR" altLang="el-GR" dirty="0"/>
              <a:t>ουσιαστικά ο </a:t>
            </a:r>
            <a:r>
              <a:rPr lang="el-GR" altLang="el-GR" dirty="0" smtClean="0"/>
              <a:t>σχεδιαστής </a:t>
            </a:r>
            <a:r>
              <a:rPr lang="el-GR" altLang="el-GR" dirty="0"/>
              <a:t>μπορεί να επιλέξει </a:t>
            </a:r>
            <a:r>
              <a:rPr lang="el-GR" altLang="el-GR" dirty="0" smtClean="0"/>
              <a:t>ποιά </a:t>
            </a:r>
            <a:r>
              <a:rPr lang="el-GR" altLang="el-GR" dirty="0"/>
              <a:t>λογικά μπλοκ της </a:t>
            </a:r>
            <a:r>
              <a:rPr lang="en-US" altLang="el-GR" dirty="0" smtClean="0"/>
              <a:t>FPGA</a:t>
            </a:r>
            <a:r>
              <a:rPr lang="el-GR" altLang="el-GR" dirty="0" smtClean="0"/>
              <a:t>,</a:t>
            </a:r>
            <a:r>
              <a:rPr lang="en-US" altLang="el-GR" dirty="0" smtClean="0"/>
              <a:t> </a:t>
            </a:r>
            <a:r>
              <a:rPr lang="el-GR" altLang="el-GR" dirty="0"/>
              <a:t>θα χρησιμοποιηθούν για την υλοποίηση μιας </a:t>
            </a:r>
            <a:r>
              <a:rPr lang="el-GR" altLang="el-GR" dirty="0" smtClean="0"/>
              <a:t>εφαρμογής, </a:t>
            </a:r>
            <a:r>
              <a:rPr lang="el-GR" altLang="el-GR" dirty="0"/>
              <a:t>και πως αυτά θα διασυνδεθούν. Τα σύγχρονα εργαλεία </a:t>
            </a:r>
            <a:r>
              <a:rPr lang="el-GR" altLang="el-GR" dirty="0" smtClean="0"/>
              <a:t>σχεδίασης, </a:t>
            </a:r>
            <a:r>
              <a:rPr lang="el-GR" altLang="el-GR" dirty="0"/>
              <a:t>κάνουν αυτόματα κάποια αντιστοίχηση και </a:t>
            </a:r>
            <a:r>
              <a:rPr lang="el-GR" altLang="el-GR" dirty="0" smtClean="0"/>
              <a:t>υλοποίηση, </a:t>
            </a:r>
            <a:r>
              <a:rPr lang="el-GR" altLang="el-GR" dirty="0"/>
              <a:t>την οποία ο σχεδιαστής μπορεί να βελτιώσει</a:t>
            </a:r>
            <a:r>
              <a:rPr lang="el-GR" altLang="el-GR" dirty="0" smtClean="0"/>
              <a:t>.</a:t>
            </a:r>
            <a:endParaRPr lang="el-GR" alt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23</a:t>
            </a:fld>
            <a:endParaRPr lang="el-GR" sz="1400" dirty="0">
              <a:solidFill>
                <a:schemeClr val="tx1"/>
              </a:solidFill>
            </a:endParaRPr>
          </a:p>
        </p:txBody>
      </p:sp>
    </p:spTree>
    <p:extLst>
      <p:ext uri="{BB962C8B-B14F-4D97-AF65-F5344CB8AC3E}">
        <p14:creationId xmlns:p14="http://schemas.microsoft.com/office/powerpoint/2010/main" val="3732845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Διαδικασία σχεδιασμού με </a:t>
            </a:r>
            <a:r>
              <a:rPr lang="en-US" altLang="el-GR" b="1" dirty="0"/>
              <a:t>FPGA</a:t>
            </a:r>
            <a:r>
              <a:rPr lang="el-GR" altLang="el-GR" b="1" dirty="0"/>
              <a:t> </a:t>
            </a:r>
            <a:r>
              <a:rPr lang="el-GR" altLang="el-GR" b="1" dirty="0" smtClean="0"/>
              <a:t>(2 </a:t>
            </a:r>
            <a:r>
              <a:rPr lang="el-GR" altLang="el-GR" b="1" dirty="0"/>
              <a:t>από 2)</a:t>
            </a:r>
            <a:endParaRPr lang="el-GR" dirty="0"/>
          </a:p>
        </p:txBody>
      </p:sp>
      <p:sp>
        <p:nvSpPr>
          <p:cNvPr id="3" name="Θέση περιεχομένου 1"/>
          <p:cNvSpPr>
            <a:spLocks noGrp="1"/>
          </p:cNvSpPr>
          <p:nvPr>
            <p:ph idx="1"/>
          </p:nvPr>
        </p:nvSpPr>
        <p:spPr>
          <a:xfrm>
            <a:off x="323528" y="1484784"/>
            <a:ext cx="8568952" cy="4968552"/>
          </a:xfrm>
        </p:spPr>
        <p:txBody>
          <a:bodyPr>
            <a:normAutofit fontScale="92500" lnSpcReduction="20000"/>
          </a:bodyPr>
          <a:lstStyle/>
          <a:p>
            <a:pPr marL="0" indent="0">
              <a:lnSpc>
                <a:spcPct val="120000"/>
              </a:lnSpc>
              <a:spcBef>
                <a:spcPts val="0"/>
              </a:spcBef>
              <a:buNone/>
            </a:pPr>
            <a:r>
              <a:rPr lang="el-GR" altLang="el-GR" sz="2600" b="1" dirty="0" smtClean="0">
                <a:solidFill>
                  <a:srgbClr val="0033CC"/>
                </a:solidFill>
              </a:rPr>
              <a:t>1.  </a:t>
            </a:r>
            <a:r>
              <a:rPr lang="el-GR" altLang="el-GR" sz="2600" dirty="0" smtClean="0"/>
              <a:t>Μετά </a:t>
            </a:r>
            <a:r>
              <a:rPr lang="el-GR" altLang="el-GR" sz="2600" dirty="0"/>
              <a:t>την τελική αντιστοίχηση, η εξομοίωση μπορεί να </a:t>
            </a:r>
            <a:endParaRPr lang="el-GR" altLang="el-GR" sz="2600" dirty="0" smtClean="0"/>
          </a:p>
          <a:p>
            <a:pPr marL="400050" lvl="1" indent="0">
              <a:lnSpc>
                <a:spcPct val="120000"/>
              </a:lnSpc>
              <a:spcBef>
                <a:spcPts val="0"/>
              </a:spcBef>
              <a:spcAft>
                <a:spcPts val="300"/>
              </a:spcAft>
              <a:buNone/>
            </a:pPr>
            <a:r>
              <a:rPr lang="el-GR" altLang="el-GR" sz="2600" dirty="0" smtClean="0"/>
              <a:t>επιβεβαιώσει </a:t>
            </a:r>
            <a:r>
              <a:rPr lang="el-GR" altLang="el-GR" sz="2600" dirty="0"/>
              <a:t>την ορθή λειτουργία του </a:t>
            </a:r>
            <a:r>
              <a:rPr lang="el-GR" altLang="el-GR" sz="2600" dirty="0" smtClean="0"/>
              <a:t>κυκλώματος, </a:t>
            </a:r>
            <a:r>
              <a:rPr lang="el-GR" altLang="el-GR" sz="2600" dirty="0"/>
              <a:t>και να καθορίσει την μέγιστη συχνότητα </a:t>
            </a:r>
            <a:r>
              <a:rPr lang="el-GR" altLang="el-GR" sz="2600" dirty="0" smtClean="0"/>
              <a:t>ρολογιού </a:t>
            </a:r>
            <a:r>
              <a:rPr lang="el-GR" altLang="el-GR" sz="2600" dirty="0"/>
              <a:t>που μπορεί να χρησιμοποιηθεί. </a:t>
            </a:r>
            <a:r>
              <a:rPr lang="el-GR" altLang="el-GR" sz="2600" dirty="0" smtClean="0"/>
              <a:t>Αυτή </a:t>
            </a:r>
            <a:r>
              <a:rPr lang="el-GR" altLang="el-GR" sz="2600" dirty="0"/>
              <a:t>εξαρτάται μεταξύ </a:t>
            </a:r>
            <a:r>
              <a:rPr lang="el-GR" altLang="el-GR" sz="2600" dirty="0" smtClean="0"/>
              <a:t>άλλων, </a:t>
            </a:r>
            <a:r>
              <a:rPr lang="el-GR" altLang="el-GR" sz="2600" dirty="0"/>
              <a:t>από την απόσταση των χρησιμοποιούμενων </a:t>
            </a:r>
            <a:r>
              <a:rPr lang="el-GR" altLang="el-GR" sz="2600" dirty="0" smtClean="0"/>
              <a:t>μπλοκ, </a:t>
            </a:r>
            <a:r>
              <a:rPr lang="el-GR" altLang="el-GR" sz="2600" dirty="0"/>
              <a:t>και το μήκος των γραμμών </a:t>
            </a:r>
            <a:r>
              <a:rPr lang="el-GR" altLang="el-GR" sz="2600" dirty="0" smtClean="0"/>
              <a:t>διασύνδεσης.</a:t>
            </a:r>
            <a:endParaRPr lang="el-GR" altLang="el-GR" sz="2600" dirty="0"/>
          </a:p>
          <a:p>
            <a:pPr marL="0" indent="0">
              <a:lnSpc>
                <a:spcPct val="120000"/>
              </a:lnSpc>
              <a:spcBef>
                <a:spcPts val="0"/>
              </a:spcBef>
              <a:buNone/>
            </a:pPr>
            <a:r>
              <a:rPr lang="el-GR" altLang="el-GR" sz="2600" b="1" dirty="0" smtClean="0">
                <a:solidFill>
                  <a:srgbClr val="0033CC"/>
                </a:solidFill>
              </a:rPr>
              <a:t>2.  </a:t>
            </a:r>
            <a:r>
              <a:rPr lang="el-GR" altLang="el-GR" sz="2600" dirty="0" smtClean="0"/>
              <a:t>Το </a:t>
            </a:r>
            <a:r>
              <a:rPr lang="en-US" altLang="el-GR" sz="2600" dirty="0"/>
              <a:t>configuration bit </a:t>
            </a:r>
            <a:r>
              <a:rPr lang="en-US" altLang="el-GR" sz="2600" dirty="0" smtClean="0"/>
              <a:t>stream</a:t>
            </a:r>
            <a:r>
              <a:rPr lang="el-GR" altLang="el-GR" sz="2600" dirty="0" smtClean="0"/>
              <a:t>, </a:t>
            </a:r>
            <a:r>
              <a:rPr lang="el-GR" altLang="el-GR" sz="2600" dirty="0"/>
              <a:t>στέλνεται από τον </a:t>
            </a:r>
            <a:r>
              <a:rPr lang="el-GR" altLang="el-GR" sz="2600" dirty="0" smtClean="0"/>
              <a:t>υπολογιστή, </a:t>
            </a:r>
            <a:r>
              <a:rPr lang="el-GR" altLang="el-GR" sz="2600" dirty="0"/>
              <a:t>στον </a:t>
            </a:r>
            <a:r>
              <a:rPr lang="el-GR" altLang="el-GR" sz="2600" dirty="0" smtClean="0"/>
              <a:t> </a:t>
            </a:r>
          </a:p>
          <a:p>
            <a:pPr marL="400050" lvl="1" indent="0">
              <a:lnSpc>
                <a:spcPct val="120000"/>
              </a:lnSpc>
              <a:spcBef>
                <a:spcPts val="0"/>
              </a:spcBef>
              <a:spcAft>
                <a:spcPts val="300"/>
              </a:spcAft>
              <a:buNone/>
            </a:pPr>
            <a:r>
              <a:rPr lang="el-GR" altLang="el-GR" sz="2600" dirty="0" smtClean="0"/>
              <a:t>οποίο </a:t>
            </a:r>
            <a:r>
              <a:rPr lang="el-GR" altLang="el-GR" sz="2600" dirty="0"/>
              <a:t>έχει </a:t>
            </a:r>
            <a:r>
              <a:rPr lang="el-GR" altLang="el-GR" sz="2600" dirty="0" smtClean="0"/>
              <a:t>γίνει </a:t>
            </a:r>
            <a:r>
              <a:rPr lang="el-GR" altLang="el-GR" sz="2600" dirty="0"/>
              <a:t>η σχεδίαση προς την </a:t>
            </a:r>
            <a:r>
              <a:rPr lang="en-US" altLang="el-GR" sz="2600" dirty="0" smtClean="0"/>
              <a:t>FPGA</a:t>
            </a:r>
            <a:r>
              <a:rPr lang="el-GR" altLang="el-GR" sz="2600" dirty="0" smtClean="0"/>
              <a:t>,</a:t>
            </a:r>
            <a:r>
              <a:rPr lang="en-US" altLang="el-GR" sz="2600" dirty="0" smtClean="0"/>
              <a:t> </a:t>
            </a:r>
            <a:r>
              <a:rPr lang="el-GR" altLang="el-GR" sz="2600" dirty="0"/>
              <a:t>η οποία θα υλοποιήσει το κύκλωμα. </a:t>
            </a:r>
          </a:p>
          <a:p>
            <a:pPr marL="0" indent="0">
              <a:lnSpc>
                <a:spcPct val="120000"/>
              </a:lnSpc>
              <a:spcBef>
                <a:spcPts val="0"/>
              </a:spcBef>
              <a:buNone/>
            </a:pPr>
            <a:r>
              <a:rPr lang="el-GR" altLang="el-GR" sz="2600" b="1" dirty="0" smtClean="0">
                <a:solidFill>
                  <a:srgbClr val="0033CC"/>
                </a:solidFill>
              </a:rPr>
              <a:t>3.  </a:t>
            </a:r>
            <a:r>
              <a:rPr lang="el-GR" altLang="el-GR" sz="2600" dirty="0" smtClean="0"/>
              <a:t>Φυσικά, </a:t>
            </a:r>
            <a:r>
              <a:rPr lang="el-GR" altLang="el-GR" sz="2600" dirty="0"/>
              <a:t>κατά τη δοκιμαστική λειτουργία στο τελικό </a:t>
            </a:r>
            <a:r>
              <a:rPr lang="el-GR" altLang="el-GR" sz="2600" dirty="0" smtClean="0"/>
              <a:t>σύστημα, </a:t>
            </a:r>
          </a:p>
          <a:p>
            <a:pPr marL="400050" lvl="1" indent="0">
              <a:lnSpc>
                <a:spcPct val="120000"/>
              </a:lnSpc>
              <a:spcBef>
                <a:spcPts val="0"/>
              </a:spcBef>
              <a:buNone/>
            </a:pPr>
            <a:r>
              <a:rPr lang="el-GR" altLang="el-GR" sz="2600" dirty="0" smtClean="0"/>
              <a:t>μπορεί </a:t>
            </a:r>
            <a:r>
              <a:rPr lang="el-GR" altLang="el-GR" sz="2600" dirty="0"/>
              <a:t>να εμφανιστούν </a:t>
            </a:r>
            <a:r>
              <a:rPr lang="el-GR" altLang="el-GR" sz="2600" dirty="0" smtClean="0"/>
              <a:t>προβλήματα που </a:t>
            </a:r>
            <a:r>
              <a:rPr lang="el-GR" altLang="el-GR" sz="2600" dirty="0"/>
              <a:t>θα αναγκάσουν το </a:t>
            </a:r>
            <a:r>
              <a:rPr lang="el-GR" altLang="el-GR" sz="2600" dirty="0" smtClean="0"/>
              <a:t>σχεδιαστή, </a:t>
            </a:r>
            <a:r>
              <a:rPr lang="el-GR" altLang="el-GR" sz="2600" dirty="0"/>
              <a:t>να επιστρέψει σε κάποιο προηγούμενο στάδιο </a:t>
            </a:r>
            <a:endParaRPr lang="en-US" altLang="el-GR" sz="2600" dirty="0" smtClean="0"/>
          </a:p>
          <a:p>
            <a:pPr marL="400050" lvl="1" indent="0">
              <a:lnSpc>
                <a:spcPct val="120000"/>
              </a:lnSpc>
              <a:spcBef>
                <a:spcPts val="0"/>
              </a:spcBef>
              <a:buNone/>
            </a:pPr>
            <a:r>
              <a:rPr lang="en-US" altLang="el-GR" sz="2600" dirty="0"/>
              <a:t> </a:t>
            </a:r>
            <a:r>
              <a:rPr lang="en-US" altLang="el-GR" sz="2600" dirty="0" smtClean="0"/>
              <a:t>   </a:t>
            </a:r>
            <a:r>
              <a:rPr lang="el-GR" altLang="el-GR" sz="2600" dirty="0" smtClean="0"/>
              <a:t>σχεδιασμού</a:t>
            </a:r>
            <a:r>
              <a:rPr lang="el-GR" altLang="el-GR" sz="2600" dirty="0"/>
              <a:t>.</a:t>
            </a:r>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24</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89930"/>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794308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Autofit/>
          </a:bodyPr>
          <a:lstStyle/>
          <a:p>
            <a:r>
              <a:rPr lang="en-US" altLang="el-GR" b="1" dirty="0" smtClean="0"/>
              <a:t>Xilinx </a:t>
            </a:r>
            <a:r>
              <a:rPr lang="en-US" altLang="el-GR" b="1" dirty="0" err="1" smtClean="0"/>
              <a:t>Virtex</a:t>
            </a:r>
            <a:r>
              <a:rPr lang="en-US" altLang="el-GR" b="1" dirty="0" smtClean="0"/>
              <a:t> - E </a:t>
            </a:r>
            <a:r>
              <a:rPr lang="el-GR" altLang="el-GR" b="1" dirty="0" smtClean="0"/>
              <a:t/>
            </a:r>
            <a:br>
              <a:rPr lang="el-GR" altLang="el-GR" b="1" dirty="0" smtClean="0"/>
            </a:br>
            <a:r>
              <a:rPr lang="el-GR" altLang="el-GR" b="1" dirty="0" smtClean="0"/>
              <a:t>(1 από 2)</a:t>
            </a:r>
            <a:endParaRPr lang="el-GR" b="1" dirty="0"/>
          </a:p>
        </p:txBody>
      </p:sp>
      <p:sp>
        <p:nvSpPr>
          <p:cNvPr id="3" name="Θέση περιεχομένου 1"/>
          <p:cNvSpPr>
            <a:spLocks noGrp="1"/>
          </p:cNvSpPr>
          <p:nvPr>
            <p:ph idx="1"/>
          </p:nvPr>
        </p:nvSpPr>
        <p:spPr/>
        <p:txBody>
          <a:bodyPr>
            <a:normAutofit/>
          </a:bodyPr>
          <a:lstStyle/>
          <a:p>
            <a:pPr>
              <a:spcBef>
                <a:spcPts val="0"/>
              </a:spcBef>
              <a:buClr>
                <a:srgbClr val="0033CC"/>
              </a:buClr>
              <a:buFont typeface="Wingdings" panose="05000000000000000000" pitchFamily="2" charset="2"/>
              <a:buChar char="§"/>
            </a:pPr>
            <a:endParaRPr lang="el-GR" altLang="el-GR" sz="1800" dirty="0" smtClean="0"/>
          </a:p>
          <a:p>
            <a:pPr>
              <a:spcBef>
                <a:spcPts val="0"/>
              </a:spcBef>
              <a:spcAft>
                <a:spcPts val="1200"/>
              </a:spcAft>
              <a:buClr>
                <a:srgbClr val="0033CC"/>
              </a:buClr>
              <a:buFont typeface="Wingdings" panose="05000000000000000000" pitchFamily="2" charset="2"/>
              <a:buChar char="§"/>
            </a:pPr>
            <a:r>
              <a:rPr lang="el-GR" altLang="el-GR" sz="2800" dirty="0" smtClean="0"/>
              <a:t>Τα </a:t>
            </a:r>
            <a:r>
              <a:rPr lang="el-GR" altLang="el-GR" sz="2800" dirty="0"/>
              <a:t>βασικά λογικά </a:t>
            </a:r>
            <a:r>
              <a:rPr lang="el-GR" altLang="el-GR" sz="2800" dirty="0" smtClean="0"/>
              <a:t>μπλοκ </a:t>
            </a:r>
            <a:r>
              <a:rPr lang="en-US" altLang="el-GR" sz="2800" dirty="0"/>
              <a:t>Control Logic Block</a:t>
            </a:r>
            <a:r>
              <a:rPr lang="el-GR" altLang="el-GR" sz="2800" dirty="0"/>
              <a:t> (</a:t>
            </a:r>
            <a:r>
              <a:rPr lang="en-US" altLang="el-GR" sz="2800" dirty="0"/>
              <a:t>CLB</a:t>
            </a:r>
            <a:r>
              <a:rPr lang="el-GR" altLang="el-GR" sz="2800" dirty="0" smtClean="0"/>
              <a:t>), </a:t>
            </a:r>
            <a:r>
              <a:rPr lang="el-GR" altLang="el-GR" sz="2800" dirty="0"/>
              <a:t>υλοποιούν στο εσωτερικό </a:t>
            </a:r>
            <a:r>
              <a:rPr lang="el-GR" altLang="el-GR" sz="2800" dirty="0" smtClean="0"/>
              <a:t>της </a:t>
            </a:r>
            <a:r>
              <a:rPr lang="el-GR" altLang="el-GR" sz="2800" dirty="0"/>
              <a:t>τις λειτουργίες που απαιτεί κάθε φορά η </a:t>
            </a:r>
            <a:r>
              <a:rPr lang="el-GR" altLang="el-GR" sz="2800" dirty="0" smtClean="0"/>
              <a:t>σχεδίαση, </a:t>
            </a:r>
            <a:r>
              <a:rPr lang="el-GR" altLang="el-GR" sz="2800" dirty="0"/>
              <a:t>υποβοηθούμενα από </a:t>
            </a:r>
            <a:r>
              <a:rPr lang="en-US" altLang="el-GR" sz="2800" dirty="0"/>
              <a:t>Block </a:t>
            </a:r>
            <a:r>
              <a:rPr lang="en-US" altLang="el-GR" sz="2800" dirty="0" smtClean="0"/>
              <a:t>Ram</a:t>
            </a:r>
            <a:r>
              <a:rPr lang="el-GR" altLang="el-GR" sz="2800" dirty="0" smtClean="0"/>
              <a:t> </a:t>
            </a:r>
            <a:r>
              <a:rPr lang="el-GR" altLang="el-GR" sz="2800" dirty="0"/>
              <a:t>(</a:t>
            </a:r>
            <a:r>
              <a:rPr lang="en-US" altLang="el-GR" sz="2800" dirty="0"/>
              <a:t>BRAM</a:t>
            </a:r>
            <a:r>
              <a:rPr lang="el-GR" altLang="el-GR" sz="2800" dirty="0" smtClean="0"/>
              <a:t>) </a:t>
            </a:r>
            <a:r>
              <a:rPr lang="el-GR" altLang="el-GR" sz="2800" dirty="0"/>
              <a:t>που αποθηκεύει π.χ., </a:t>
            </a:r>
            <a:r>
              <a:rPr lang="en-US" altLang="el-GR" sz="2800" dirty="0"/>
              <a:t>Look Up </a:t>
            </a:r>
            <a:r>
              <a:rPr lang="en-US" altLang="el-GR" sz="2800" dirty="0" smtClean="0"/>
              <a:t>Tables </a:t>
            </a:r>
            <a:r>
              <a:rPr lang="el-GR" altLang="el-GR" sz="2800" dirty="0"/>
              <a:t>για τις λογικές συναρτήσεις που χρειάζεται να υλοποιηθούν. </a:t>
            </a:r>
          </a:p>
          <a:p>
            <a:pPr>
              <a:spcBef>
                <a:spcPts val="0"/>
              </a:spcBef>
              <a:buClr>
                <a:srgbClr val="0033CC"/>
              </a:buClr>
              <a:buFont typeface="Wingdings" panose="05000000000000000000" pitchFamily="2" charset="2"/>
              <a:buChar char="§"/>
            </a:pPr>
            <a:r>
              <a:rPr lang="el-GR" altLang="el-GR" sz="2800" dirty="0"/>
              <a:t>Τα </a:t>
            </a:r>
            <a:r>
              <a:rPr lang="en-US" altLang="el-GR" sz="2800" dirty="0" smtClean="0"/>
              <a:t>IOB</a:t>
            </a:r>
            <a:r>
              <a:rPr lang="el-GR" altLang="el-GR" sz="2800" dirty="0" smtClean="0"/>
              <a:t> </a:t>
            </a:r>
            <a:r>
              <a:rPr lang="el-GR" altLang="el-GR" sz="2800" dirty="0"/>
              <a:t>(μπλοκ εισόδου εξόδου</a:t>
            </a:r>
            <a:r>
              <a:rPr lang="el-GR" altLang="el-GR" sz="2800" dirty="0" smtClean="0"/>
              <a:t>), </a:t>
            </a:r>
            <a:r>
              <a:rPr lang="el-GR" altLang="el-GR" sz="2800" dirty="0"/>
              <a:t>είναι ειδικά κυκλώματα για την οδήγηση των ακροδεκτών της </a:t>
            </a:r>
            <a:r>
              <a:rPr lang="en-US" altLang="el-GR" sz="2800" dirty="0"/>
              <a:t>FPGA</a:t>
            </a:r>
            <a:r>
              <a:rPr lang="el-GR" altLang="el-GR" sz="2800" dirty="0"/>
              <a:t>.</a:t>
            </a:r>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25</a:t>
            </a:fld>
            <a:endParaRPr lang="el-GR" sz="1400" dirty="0">
              <a:solidFill>
                <a:schemeClr val="tx1"/>
              </a:solidFill>
            </a:endParaRPr>
          </a:p>
        </p:txBody>
      </p:sp>
    </p:spTree>
    <p:extLst>
      <p:ext uri="{BB962C8B-B14F-4D97-AF65-F5344CB8AC3E}">
        <p14:creationId xmlns:p14="http://schemas.microsoft.com/office/powerpoint/2010/main" val="2880493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err="1" smtClean="0"/>
              <a:t>Xilinx</a:t>
            </a:r>
            <a:r>
              <a:rPr lang="el-GR" altLang="el-GR" b="1" dirty="0" smtClean="0"/>
              <a:t> </a:t>
            </a:r>
            <a:r>
              <a:rPr lang="el-GR" altLang="el-GR" b="1" dirty="0" err="1" smtClean="0"/>
              <a:t>Virtex</a:t>
            </a:r>
            <a:r>
              <a:rPr lang="el-GR" altLang="el-GR" b="1" dirty="0" smtClean="0"/>
              <a:t> - E </a:t>
            </a:r>
            <a:br>
              <a:rPr lang="el-GR" altLang="el-GR" b="1" dirty="0" smtClean="0"/>
            </a:br>
            <a:r>
              <a:rPr lang="el-GR" altLang="el-GR" b="1" dirty="0" smtClean="0"/>
              <a:t>(2 από 2)</a:t>
            </a:r>
            <a:endParaRPr lang="el-GR" b="1" dirty="0"/>
          </a:p>
        </p:txBody>
      </p:sp>
      <p:pic>
        <p:nvPicPr>
          <p:cNvPr id="6" name="Θέση περιεχομένου 1" descr="Μπλοκ διάγραμμα, στο οποίο φαίνεται πως κατά την είσοδο συναντάμαι πρώτα τα μπλοκ εισόδου εξόδου iob, και έπειτα τα βασικά λογικά μπλόκ, CLB, και τα μπλοκ b ram.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087" y="1920081"/>
            <a:ext cx="6219825" cy="3886200"/>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26</a:t>
            </a:fld>
            <a:endParaRPr lang="el-GR" dirty="0">
              <a:solidFill>
                <a:schemeClr val="tx1"/>
              </a:solidFill>
            </a:endParaRPr>
          </a:p>
        </p:txBody>
      </p:sp>
    </p:spTree>
    <p:extLst>
      <p:ext uri="{BB962C8B-B14F-4D97-AF65-F5344CB8AC3E}">
        <p14:creationId xmlns:p14="http://schemas.microsoft.com/office/powerpoint/2010/main" val="3068333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b="1" dirty="0" smtClean="0"/>
              <a:t>Xilinx </a:t>
            </a:r>
            <a:r>
              <a:rPr lang="en-US" altLang="el-GR" b="1" dirty="0" err="1" smtClean="0"/>
              <a:t>Virtex</a:t>
            </a:r>
            <a:r>
              <a:rPr lang="en-US" altLang="el-GR" b="1" dirty="0" smtClean="0"/>
              <a:t> - E (CLB)</a:t>
            </a:r>
            <a:endParaRPr lang="en-US" b="1" dirty="0"/>
          </a:p>
        </p:txBody>
      </p:sp>
      <p:pic>
        <p:nvPicPr>
          <p:cNvPr id="9" name="Θέση περιεχομένου 1" descr="Εικόνα του μπλοκ διαγράμματος clb."/>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268760"/>
            <a:ext cx="7632848" cy="5139656"/>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27</a:t>
            </a:fld>
            <a:endParaRPr lang="el-GR" sz="1400" dirty="0">
              <a:solidFill>
                <a:schemeClr val="tx1"/>
              </a:solidFill>
            </a:endParaRPr>
          </a:p>
        </p:txBody>
      </p:sp>
    </p:spTree>
    <p:extLst>
      <p:ext uri="{BB962C8B-B14F-4D97-AF65-F5344CB8AC3E}">
        <p14:creationId xmlns:p14="http://schemas.microsoft.com/office/powerpoint/2010/main" val="2297314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Autofit/>
          </a:bodyPr>
          <a:lstStyle/>
          <a:p>
            <a:r>
              <a:rPr lang="en-US" altLang="el-GR" b="1" dirty="0" err="1" smtClean="0"/>
              <a:t>Virtex</a:t>
            </a:r>
            <a:r>
              <a:rPr lang="en-US" altLang="el-GR" b="1" dirty="0" smtClean="0"/>
              <a:t>-E Field - Programmable gate array family members</a:t>
            </a:r>
            <a:endParaRPr lang="en-US" b="1" dirty="0"/>
          </a:p>
        </p:txBody>
      </p:sp>
      <p:pic>
        <p:nvPicPr>
          <p:cNvPr id="6" name="Θέση περιεχομένου 1" descr="Εικόνα με τον πίνακα των μοντέλων της οικογένειας virtex e, και όλες οι πληροφορίες σχετικά με τις πύλες της συσκευής, τις εισόδους και εξόδους της, το μέγεθος σε bits των μνημών, και άλλες."/>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57200" y="1854712"/>
            <a:ext cx="8229600" cy="4016939"/>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28</a:t>
            </a:fld>
            <a:endParaRPr lang="el-GR" sz="1400" dirty="0">
              <a:solidFill>
                <a:schemeClr val="tx1"/>
              </a:solidFill>
            </a:endParaRPr>
          </a:p>
        </p:txBody>
      </p:sp>
      <p:pic>
        <p:nvPicPr>
          <p:cNvPr id="7" name="Εικόνα 1" descr="Εικονίδιο μετάβασης στα περιεχόμενα.">
            <a:hlinkClick r:id="rId6" action="ppaction://hlinksldjump" tooltip="Επιστροφή στα Περιεχόμενα"/>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05533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b="1" dirty="0" err="1" smtClean="0"/>
              <a:t>Altera</a:t>
            </a:r>
            <a:r>
              <a:rPr lang="en-US" altLang="el-GR" b="1" dirty="0" smtClean="0"/>
              <a:t> </a:t>
            </a:r>
            <a:r>
              <a:rPr lang="en-US" altLang="el-GR" b="1" dirty="0" err="1" smtClean="0"/>
              <a:t>Stratix</a:t>
            </a:r>
            <a:r>
              <a:rPr lang="en-US" altLang="el-GR" b="1" dirty="0" smtClean="0"/>
              <a:t> V</a:t>
            </a:r>
            <a:endParaRPr lang="en-US" b="1" dirty="0"/>
          </a:p>
        </p:txBody>
      </p:sp>
      <p:sp>
        <p:nvSpPr>
          <p:cNvPr id="3" name="Θέση περιεχομένου 1"/>
          <p:cNvSpPr>
            <a:spLocks noGrp="1"/>
          </p:cNvSpPr>
          <p:nvPr>
            <p:ph idx="1"/>
          </p:nvPr>
        </p:nvSpPr>
        <p:spPr/>
        <p:txBody>
          <a:bodyPr>
            <a:normAutofit/>
          </a:bodyPr>
          <a:lstStyle/>
          <a:p>
            <a:pPr>
              <a:spcBef>
                <a:spcPts val="0"/>
              </a:spcBef>
              <a:spcAft>
                <a:spcPts val="600"/>
              </a:spcAft>
              <a:buClr>
                <a:srgbClr val="0033CC"/>
              </a:buClr>
              <a:buFont typeface="Wingdings" panose="05000000000000000000" pitchFamily="2" charset="2"/>
              <a:buChar char="§"/>
            </a:pPr>
            <a:r>
              <a:rPr lang="el-GR" altLang="el-GR" sz="2000" dirty="0"/>
              <a:t>Το λογικό μπλοκ στην οικογένεια </a:t>
            </a:r>
            <a:r>
              <a:rPr lang="en-US" altLang="el-GR" sz="2000" dirty="0" smtClean="0"/>
              <a:t>FPGA, </a:t>
            </a:r>
            <a:r>
              <a:rPr lang="en-US" altLang="el-GR" sz="2000" dirty="0" err="1" smtClean="0"/>
              <a:t>Stratix</a:t>
            </a:r>
            <a:r>
              <a:rPr lang="el-GR" altLang="el-GR" sz="2000" dirty="0"/>
              <a:t>-</a:t>
            </a:r>
            <a:r>
              <a:rPr lang="en-US" altLang="el-GR" sz="2000" dirty="0" smtClean="0"/>
              <a:t>V </a:t>
            </a:r>
            <a:r>
              <a:rPr lang="el-GR" altLang="el-GR" sz="2000" dirty="0"/>
              <a:t>της εταιρίας </a:t>
            </a:r>
            <a:r>
              <a:rPr lang="en-US" altLang="el-GR" sz="2000" dirty="0" smtClean="0"/>
              <a:t>Altera, </a:t>
            </a:r>
            <a:r>
              <a:rPr lang="el-GR" altLang="el-GR" sz="2000" dirty="0"/>
              <a:t>είναι το </a:t>
            </a:r>
            <a:r>
              <a:rPr lang="en-US" altLang="el-GR" sz="2000" dirty="0"/>
              <a:t>Logic Array Block</a:t>
            </a:r>
            <a:r>
              <a:rPr lang="el-GR" altLang="el-GR" sz="2000" dirty="0"/>
              <a:t> (</a:t>
            </a:r>
            <a:r>
              <a:rPr lang="en-US" altLang="el-GR" sz="2000" dirty="0"/>
              <a:t>LAB</a:t>
            </a:r>
            <a:r>
              <a:rPr lang="el-GR" altLang="el-GR" sz="2000" dirty="0"/>
              <a:t>). </a:t>
            </a:r>
            <a:endParaRPr lang="en-US" altLang="el-GR" sz="2000" dirty="0"/>
          </a:p>
          <a:p>
            <a:pPr>
              <a:spcBef>
                <a:spcPts val="0"/>
              </a:spcBef>
              <a:spcAft>
                <a:spcPts val="600"/>
              </a:spcAft>
              <a:buClr>
                <a:srgbClr val="0033CC"/>
              </a:buClr>
              <a:buFont typeface="Wingdings" panose="05000000000000000000" pitchFamily="2" charset="2"/>
              <a:buChar char="§"/>
            </a:pPr>
            <a:r>
              <a:rPr lang="el-GR" altLang="el-GR" sz="2000" dirty="0"/>
              <a:t>Κάθε </a:t>
            </a:r>
            <a:r>
              <a:rPr lang="en-US" altLang="el-GR" sz="2000" dirty="0"/>
              <a:t>LAB </a:t>
            </a:r>
            <a:r>
              <a:rPr lang="el-GR" altLang="el-GR" sz="2000" dirty="0"/>
              <a:t>αποτελείται από στοιχειωδέστερα </a:t>
            </a:r>
            <a:r>
              <a:rPr lang="el-GR" altLang="el-GR" sz="2000" dirty="0" smtClean="0"/>
              <a:t>μπλοκ </a:t>
            </a:r>
            <a:r>
              <a:rPr lang="el-GR" altLang="el-GR" sz="2000" dirty="0"/>
              <a:t>που ονομάζονται </a:t>
            </a:r>
            <a:r>
              <a:rPr lang="en-US" altLang="el-GR" sz="2000" dirty="0"/>
              <a:t>Adaptive Logic Modules</a:t>
            </a:r>
            <a:r>
              <a:rPr lang="el-GR" altLang="el-GR" sz="2000" dirty="0"/>
              <a:t> (</a:t>
            </a:r>
            <a:r>
              <a:rPr lang="en-US" altLang="el-GR" sz="2000" dirty="0"/>
              <a:t>ALM</a:t>
            </a:r>
            <a:r>
              <a:rPr lang="el-GR" altLang="el-GR" sz="2000" dirty="0" smtClean="0"/>
              <a:t>)</a:t>
            </a:r>
            <a:r>
              <a:rPr lang="en-US" altLang="el-GR" sz="2000" dirty="0" smtClean="0"/>
              <a:t>,</a:t>
            </a:r>
            <a:r>
              <a:rPr lang="el-GR" altLang="el-GR" sz="2000" dirty="0" smtClean="0"/>
              <a:t> </a:t>
            </a:r>
            <a:r>
              <a:rPr lang="el-GR" altLang="el-GR" sz="2000" dirty="0"/>
              <a:t>τα οποία μπορούν να διαμορφωθούν έτσι </a:t>
            </a:r>
            <a:r>
              <a:rPr lang="el-GR" altLang="el-GR" sz="2000" dirty="0" smtClean="0"/>
              <a:t>ώστε </a:t>
            </a:r>
            <a:r>
              <a:rPr lang="el-GR" altLang="el-GR" sz="2000" dirty="0"/>
              <a:t>να υλοποιούν λογικές συναρτήσεις, αριθμητικές </a:t>
            </a:r>
            <a:r>
              <a:rPr lang="el-GR" altLang="el-GR" sz="2000" dirty="0" smtClean="0"/>
              <a:t>πράξεις</a:t>
            </a:r>
            <a:r>
              <a:rPr lang="en-US" altLang="el-GR" sz="2000" dirty="0" smtClean="0"/>
              <a:t>,</a:t>
            </a:r>
            <a:r>
              <a:rPr lang="el-GR" altLang="el-GR" sz="2000" dirty="0" smtClean="0"/>
              <a:t> </a:t>
            </a:r>
            <a:r>
              <a:rPr lang="el-GR" altLang="el-GR" sz="2000" dirty="0"/>
              <a:t>και μονάδες αποθήκευσης. </a:t>
            </a:r>
            <a:endParaRPr lang="en-US" altLang="el-GR" sz="2000" dirty="0"/>
          </a:p>
          <a:p>
            <a:pPr>
              <a:spcBef>
                <a:spcPts val="0"/>
              </a:spcBef>
              <a:spcAft>
                <a:spcPts val="600"/>
              </a:spcAft>
              <a:buClr>
                <a:srgbClr val="0033CC"/>
              </a:buClr>
              <a:buFont typeface="Wingdings" panose="05000000000000000000" pitchFamily="2" charset="2"/>
              <a:buChar char="§"/>
            </a:pPr>
            <a:r>
              <a:rPr lang="el-GR" altLang="el-GR" sz="2000" dirty="0"/>
              <a:t>Το ¼ των διαθέσιμων </a:t>
            </a:r>
            <a:r>
              <a:rPr lang="en-US" altLang="el-GR" sz="2000" dirty="0" smtClean="0"/>
              <a:t>LAB</a:t>
            </a:r>
            <a:r>
              <a:rPr lang="el-GR" altLang="el-GR" sz="2000" dirty="0" smtClean="0"/>
              <a:t> </a:t>
            </a:r>
            <a:r>
              <a:rPr lang="el-GR" altLang="el-GR" sz="2000" dirty="0"/>
              <a:t>στην οικογένεια </a:t>
            </a:r>
            <a:r>
              <a:rPr lang="en-US" altLang="el-GR" sz="2000" dirty="0" err="1" smtClean="0"/>
              <a:t>Stratix</a:t>
            </a:r>
            <a:r>
              <a:rPr lang="en-US" altLang="el-GR" sz="2000" dirty="0" smtClean="0"/>
              <a:t> V, </a:t>
            </a:r>
            <a:r>
              <a:rPr lang="el-GR" altLang="el-GR" sz="2000" dirty="0"/>
              <a:t>μπορεί να χρησιμοποιηθεί ως μνήμη (</a:t>
            </a:r>
            <a:r>
              <a:rPr lang="en-US" altLang="el-GR" sz="2000" dirty="0"/>
              <a:t>memory LAB</a:t>
            </a:r>
            <a:r>
              <a:rPr lang="el-GR" altLang="el-GR" sz="2000" dirty="0"/>
              <a:t> </a:t>
            </a:r>
            <a:r>
              <a:rPr lang="en-US" altLang="el-GR" sz="2000" dirty="0" smtClean="0"/>
              <a:t>-</a:t>
            </a:r>
            <a:r>
              <a:rPr lang="el-GR" altLang="el-GR" sz="2000" dirty="0" smtClean="0"/>
              <a:t> </a:t>
            </a:r>
            <a:r>
              <a:rPr lang="en-US" altLang="el-GR" sz="2000" dirty="0"/>
              <a:t>MLAB</a:t>
            </a:r>
            <a:r>
              <a:rPr lang="el-GR" altLang="el-GR" sz="2000" dirty="0"/>
              <a:t>).</a:t>
            </a:r>
            <a:endParaRPr lang="en-US" altLang="el-GR" sz="2000" dirty="0"/>
          </a:p>
          <a:p>
            <a:pPr>
              <a:spcBef>
                <a:spcPts val="0"/>
              </a:spcBef>
              <a:spcAft>
                <a:spcPts val="600"/>
              </a:spcAft>
              <a:buClr>
                <a:srgbClr val="0033CC"/>
              </a:buClr>
              <a:buFont typeface="Wingdings" panose="05000000000000000000" pitchFamily="2" charset="2"/>
              <a:buChar char="§"/>
            </a:pPr>
            <a:r>
              <a:rPr lang="el-GR" altLang="el-GR" sz="2000" dirty="0"/>
              <a:t>Το κάθε </a:t>
            </a:r>
            <a:r>
              <a:rPr lang="en-US" altLang="el-GR" sz="2000" dirty="0"/>
              <a:t>LAB</a:t>
            </a:r>
            <a:r>
              <a:rPr lang="el-GR" altLang="el-GR" sz="2000" dirty="0"/>
              <a:t> είναι ένα διαμορφώσιμο λογικό </a:t>
            </a:r>
            <a:r>
              <a:rPr lang="el-GR" altLang="el-GR" sz="2000" dirty="0" smtClean="0"/>
              <a:t>μπλοκ </a:t>
            </a:r>
            <a:r>
              <a:rPr lang="el-GR" altLang="el-GR" sz="2000" dirty="0"/>
              <a:t>που αποτελείται από ομάδες λογικών </a:t>
            </a:r>
            <a:r>
              <a:rPr lang="el-GR" altLang="el-GR" sz="2000" dirty="0" smtClean="0"/>
              <a:t>πόρων</a:t>
            </a:r>
            <a:r>
              <a:rPr lang="en-US" altLang="el-GR" sz="2000" dirty="0" smtClean="0"/>
              <a:t>,</a:t>
            </a:r>
            <a:r>
              <a:rPr lang="el-GR" altLang="el-GR" sz="2000" dirty="0" smtClean="0"/>
              <a:t> </a:t>
            </a:r>
            <a:r>
              <a:rPr lang="el-GR" altLang="el-GR" sz="2000" dirty="0"/>
              <a:t>και περιέχει </a:t>
            </a:r>
            <a:r>
              <a:rPr lang="el-GR" altLang="el-GR" sz="2000" dirty="0" smtClean="0"/>
              <a:t>κυκλώματα </a:t>
            </a:r>
            <a:r>
              <a:rPr lang="el-GR" altLang="el-GR" sz="2000" dirty="0"/>
              <a:t>αφιερωμένα στην οδήγηση των σημάτων ελέγχου των </a:t>
            </a:r>
            <a:r>
              <a:rPr lang="en-US" altLang="el-GR" sz="2000" dirty="0"/>
              <a:t>ALM</a:t>
            </a:r>
            <a:r>
              <a:rPr lang="el-GR" altLang="el-GR" sz="2000" dirty="0"/>
              <a:t>. </a:t>
            </a:r>
            <a:endParaRPr lang="en-US" altLang="el-GR" sz="2000" dirty="0"/>
          </a:p>
          <a:p>
            <a:pPr>
              <a:spcBef>
                <a:spcPts val="0"/>
              </a:spcBef>
              <a:spcAft>
                <a:spcPts val="600"/>
              </a:spcAft>
              <a:buClr>
                <a:srgbClr val="0033CC"/>
              </a:buClr>
              <a:buFont typeface="Wingdings" panose="05000000000000000000" pitchFamily="2" charset="2"/>
              <a:buChar char="§"/>
            </a:pPr>
            <a:r>
              <a:rPr lang="el-GR" altLang="el-GR" sz="2000" dirty="0"/>
              <a:t>Τα </a:t>
            </a:r>
            <a:r>
              <a:rPr lang="en-US" altLang="el-GR" sz="2000" dirty="0"/>
              <a:t>MLAB</a:t>
            </a:r>
            <a:r>
              <a:rPr lang="el-GR" altLang="el-GR" sz="2000" dirty="0"/>
              <a:t> είναι υπερσύνολα των </a:t>
            </a:r>
            <a:r>
              <a:rPr lang="en-US" altLang="el-GR" sz="2000" dirty="0" smtClean="0"/>
              <a:t>LAB,</a:t>
            </a:r>
            <a:r>
              <a:rPr lang="el-GR" altLang="el-GR" sz="2000" dirty="0" smtClean="0"/>
              <a:t> </a:t>
            </a:r>
            <a:r>
              <a:rPr lang="el-GR" altLang="el-GR" sz="2000" dirty="0"/>
              <a:t>και διαθέτουν όλα τα χαρακτηριστικά των </a:t>
            </a:r>
            <a:r>
              <a:rPr lang="en-US" altLang="el-GR" sz="2000" dirty="0"/>
              <a:t>LABs</a:t>
            </a:r>
            <a:r>
              <a:rPr lang="el-GR" altLang="el-GR" sz="2000" dirty="0"/>
              <a:t>.</a:t>
            </a:r>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29</a:t>
            </a:fld>
            <a:endParaRPr lang="el-GR" sz="1400" dirty="0">
              <a:solidFill>
                <a:schemeClr val="tx1"/>
              </a:solidFill>
            </a:endParaRPr>
          </a:p>
        </p:txBody>
      </p:sp>
    </p:spTree>
    <p:extLst>
      <p:ext uri="{BB962C8B-B14F-4D97-AF65-F5344CB8AC3E}">
        <p14:creationId xmlns:p14="http://schemas.microsoft.com/office/powerpoint/2010/main" val="438008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a:t>
            </a:r>
            <a:r>
              <a:rPr lang="en-US" sz="2000" dirty="0" smtClean="0"/>
              <a:t>.</a:t>
            </a:r>
            <a:r>
              <a:rPr lang="el-GR" sz="2000" dirty="0" smtClean="0"/>
              <a:t> </a:t>
            </a:r>
            <a:endParaRPr lang="en-US" sz="2000" dirty="0" smtClean="0"/>
          </a:p>
          <a:p>
            <a:pPr lvl="0">
              <a:spcBef>
                <a:spcPts val="0"/>
              </a:spcBef>
              <a:spcAft>
                <a:spcPts val="600"/>
              </a:spcAft>
            </a:pPr>
            <a:r>
              <a:rPr lang="el-GR" sz="2000" dirty="0">
                <a:solidFill>
                  <a:prstClr val="black"/>
                </a:solidFill>
              </a:rPr>
              <a:t>Το έργο «</a:t>
            </a:r>
            <a:r>
              <a:rPr lang="el-GR" sz="2000" b="1" dirty="0">
                <a:solidFill>
                  <a:prstClr val="black"/>
                </a:solidFill>
              </a:rPr>
              <a:t>Ανοικτά Ακαδημαϊκά Μαθήματα στο ΤΕΙ Θεσσαλίας</a:t>
            </a:r>
            <a:r>
              <a:rPr lang="el-GR" sz="2000" dirty="0">
                <a:solidFill>
                  <a:prstClr val="black"/>
                </a:solidFill>
              </a:rPr>
              <a:t>» έχει χρηματοδοτήσει μόνο τη αναδιαμόρφωση του εκπαιδευτικού υλικού</a:t>
            </a:r>
            <a:r>
              <a:rPr lang="el-GR" sz="2000" dirty="0" smtClean="0">
                <a:solidFill>
                  <a:prstClr val="black"/>
                </a:solidFill>
              </a:rPr>
              <a:t>.</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t>. </a:t>
            </a:r>
            <a:endParaRPr lang="el-GR" sz="2000" dirty="0" smtClean="0"/>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100096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rmAutofit/>
          </a:bodyPr>
          <a:lstStyle/>
          <a:p>
            <a:pPr>
              <a:tabLst>
                <a:tab pos="3403600" algn="l"/>
              </a:tabLst>
            </a:pPr>
            <a:r>
              <a:rPr lang="en-US" altLang="el-GR" b="1" dirty="0" err="1" smtClean="0"/>
              <a:t>Stratix</a:t>
            </a:r>
            <a:r>
              <a:rPr lang="en-US" altLang="el-GR" b="1" dirty="0" smtClean="0"/>
              <a:t> V</a:t>
            </a:r>
            <a:endParaRPr lang="en-US" b="1" dirty="0"/>
          </a:p>
        </p:txBody>
      </p:sp>
      <p:pic>
        <p:nvPicPr>
          <p:cNvPr id="6" name="Θέση περιεχομένου 1" descr="Εικόνα που δείχνει μία άποψη του stratix v lab, και της δομής m lab, με τις lab διασυνδέσεις."/>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39552" y="1340768"/>
            <a:ext cx="8121587" cy="5099660"/>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30</a:t>
            </a:fld>
            <a:endParaRPr lang="el-GR" sz="1400" dirty="0">
              <a:solidFill>
                <a:schemeClr val="tx1"/>
              </a:solidFill>
            </a:endParaRPr>
          </a:p>
        </p:txBody>
      </p:sp>
    </p:spTree>
    <p:extLst>
      <p:ext uri="{BB962C8B-B14F-4D97-AF65-F5344CB8AC3E}">
        <p14:creationId xmlns:p14="http://schemas.microsoft.com/office/powerpoint/2010/main" val="2928330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b="1" dirty="0" smtClean="0"/>
              <a:t>Structure for </a:t>
            </a:r>
            <a:r>
              <a:rPr lang="en-US" altLang="el-GR" b="1" dirty="0" err="1" smtClean="0"/>
              <a:t>Stratix</a:t>
            </a:r>
            <a:r>
              <a:rPr lang="en-US" altLang="el-GR" b="1" dirty="0" smtClean="0"/>
              <a:t> V Devices</a:t>
            </a:r>
            <a:endParaRPr lang="en-US" b="1" dirty="0"/>
          </a:p>
        </p:txBody>
      </p:sp>
      <p:graphicFrame>
        <p:nvGraphicFramePr>
          <p:cNvPr id="7" name="Θέση περιεχομένου 1" descr="Πίνακας. Από την πρώτη γραμμή έως και την δωδέκατη  τα στοιχεία του πίνακα είναι ίδια, εκτός της έκτης γραμμής. Δηλαδή, m lab, LUT - based - 64 επί 1 Simple dual - port s ram. Lab, ALM. Έκτη γραμμή, m lab, lab control block. Lab, lab control block.&#10;"/>
          <p:cNvGraphicFramePr>
            <a:graphicFrameLocks noGrp="1"/>
          </p:cNvGraphicFramePr>
          <p:nvPr>
            <p:ph idx="1"/>
            <p:custDataLst>
              <p:tags r:id="rId2"/>
            </p:custDataLst>
            <p:extLst>
              <p:ext uri="{D42A27DB-BD31-4B8C-83A1-F6EECF244321}">
                <p14:modId xmlns:p14="http://schemas.microsoft.com/office/powerpoint/2010/main" val="2210016274"/>
              </p:ext>
            </p:extLst>
          </p:nvPr>
        </p:nvGraphicFramePr>
        <p:xfrm>
          <a:off x="683568" y="1700808"/>
          <a:ext cx="7787208" cy="4536432"/>
        </p:xfrm>
        <a:graphic>
          <a:graphicData uri="http://schemas.openxmlformats.org/drawingml/2006/table">
            <a:tbl>
              <a:tblPr firstRow="1" bandRow="1">
                <a:tableStyleId>{7E9639D4-E3E2-4D34-9284-5A2195B3D0D7}</a:tableStyleId>
              </a:tblPr>
              <a:tblGrid>
                <a:gridCol w="4978896"/>
                <a:gridCol w="2808312"/>
              </a:tblGrid>
              <a:tr h="370840">
                <a:tc>
                  <a:txBody>
                    <a:bodyPr/>
                    <a:lstStyle/>
                    <a:p>
                      <a:pPr algn="ctr"/>
                      <a:r>
                        <a:rPr lang="en-US" sz="2400" noProof="0" dirty="0" smtClean="0"/>
                        <a:t>MLAB</a:t>
                      </a:r>
                      <a:endParaRPr lang="en-US" sz="2400" noProof="0" dirty="0">
                        <a:solidFill>
                          <a:schemeClr val="tx1"/>
                        </a:solidFill>
                        <a:latin typeface="+mn-lt"/>
                      </a:endParaRPr>
                    </a:p>
                  </a:txBody>
                  <a:tcPr marT="45716" marB="45716" anchor="ctr"/>
                </a:tc>
                <a:tc>
                  <a:txBody>
                    <a:bodyPr/>
                    <a:lstStyle/>
                    <a:p>
                      <a:pPr algn="ctr"/>
                      <a:r>
                        <a:rPr lang="en-US" sz="2400" dirty="0" smtClean="0"/>
                        <a:t>LAB</a:t>
                      </a:r>
                      <a:endParaRPr lang="el-GR" sz="2400" dirty="0">
                        <a:solidFill>
                          <a:schemeClr val="tx1"/>
                        </a:solidFill>
                        <a:latin typeface="+mn-lt"/>
                      </a:endParaRPr>
                    </a:p>
                  </a:txBody>
                  <a:tcPr marT="45716" marB="45716" anchor="ctr"/>
                </a:tc>
              </a:tr>
              <a:tr h="370840">
                <a:tc>
                  <a:txBody>
                    <a:bodyPr/>
                    <a:lstStyle/>
                    <a:p>
                      <a:pPr algn="ctr">
                        <a:lnSpc>
                          <a:spcPct val="90000"/>
                        </a:lnSpc>
                      </a:pPr>
                      <a:r>
                        <a:rPr lang="en-US" sz="2000" dirty="0" smtClean="0"/>
                        <a:t>LUT - based - 64 x 1</a:t>
                      </a:r>
                      <a:r>
                        <a:rPr lang="en-US" sz="2000" baseline="0" dirty="0" smtClean="0"/>
                        <a:t> </a:t>
                      </a:r>
                      <a:r>
                        <a:rPr lang="en-US" sz="2000" dirty="0" smtClean="0"/>
                        <a:t>Simple</a:t>
                      </a:r>
                      <a:r>
                        <a:rPr lang="en-US" sz="2000" baseline="0" dirty="0" smtClean="0"/>
                        <a:t> dual - port SRAM</a:t>
                      </a:r>
                      <a:endParaRPr lang="el-GR" sz="2000" dirty="0">
                        <a:latin typeface="+mn-lt"/>
                      </a:endParaRPr>
                    </a:p>
                  </a:txBody>
                  <a:tcPr marT="45716" marB="45716" anchor="ctr">
                    <a:lnR w="12700" cap="flat" cmpd="sng" algn="ctr">
                      <a:solidFill>
                        <a:schemeClr val="tx1"/>
                      </a:solidFill>
                      <a:prstDash val="solid"/>
                      <a:round/>
                      <a:headEnd type="none" w="med" len="med"/>
                      <a:tailEnd type="none" w="med" len="med"/>
                    </a:lnR>
                  </a:tcPr>
                </a:tc>
                <a:tc>
                  <a:txBody>
                    <a:bodyPr/>
                    <a:lstStyle/>
                    <a:p>
                      <a:pPr algn="ctr">
                        <a:lnSpc>
                          <a:spcPct val="90000"/>
                        </a:lnSpc>
                      </a:pPr>
                      <a:r>
                        <a:rPr lang="en-US" sz="2000" dirty="0" smtClean="0"/>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000" dirty="0" smtClean="0"/>
                        <a:t>ALM</a:t>
                      </a:r>
                      <a:endParaRPr lang="el-GR" sz="2000" dirty="0" smtClean="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LAB Control Block</a:t>
                      </a:r>
                      <a:endParaRPr lang="el-GR" sz="2000" dirty="0">
                        <a:latin typeface="+mn-lt"/>
                      </a:endParaRPr>
                    </a:p>
                  </a:txBody>
                  <a:tcPr marT="45716" marB="45716"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000" dirty="0" smtClean="0"/>
                        <a:t>LAB Control Block</a:t>
                      </a:r>
                      <a:endParaRPr lang="el-GR" sz="2000" dirty="0" smtClean="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r h="370840">
                <a:tc>
                  <a:txBody>
                    <a:bodyPr/>
                    <a:lstStyle/>
                    <a:p>
                      <a:pPr algn="ctr">
                        <a:lnSpc>
                          <a:spcPct val="90000"/>
                        </a:lnSpc>
                      </a:pPr>
                      <a:r>
                        <a:rPr lang="en-US" sz="2000" dirty="0" smtClean="0"/>
                        <a:t>LUT - based - 64 x 1Simple</a:t>
                      </a:r>
                      <a:r>
                        <a:rPr lang="en-US" sz="2000" baseline="0" dirty="0" smtClean="0"/>
                        <a:t> dual - port SRAM</a:t>
                      </a:r>
                      <a:endParaRPr lang="el-GR" sz="2000" dirty="0" smtClean="0">
                        <a:latin typeface="+mn-lt"/>
                      </a:endParaRPr>
                    </a:p>
                  </a:txBody>
                  <a:tcPr marT="45716" marB="45716">
                    <a:lnR w="12700" cap="flat" cmpd="sng" algn="ctr">
                      <a:solidFill>
                        <a:schemeClr val="tx1"/>
                      </a:solidFill>
                      <a:prstDash val="solid"/>
                      <a:round/>
                      <a:headEnd type="none" w="med" len="med"/>
                      <a:tailEnd type="none" w="med" len="med"/>
                    </a:lnR>
                  </a:tcPr>
                </a:tc>
                <a:tc>
                  <a:txBody>
                    <a:bodyPr/>
                    <a:lstStyle/>
                    <a:p>
                      <a:pPr algn="ctr">
                        <a:lnSpc>
                          <a:spcPct val="90000"/>
                        </a:lnSpc>
                      </a:pPr>
                      <a:r>
                        <a:rPr kumimoji="0" lang="en-US" sz="2000" u="none" strike="noStrike" kern="1200" cap="none" spc="0" normalizeH="0" baseline="0" noProof="0" dirty="0" smtClean="0">
                          <a:ln>
                            <a:noFill/>
                          </a:ln>
                          <a:effectLst/>
                          <a:uLnTx/>
                          <a:uFillTx/>
                        </a:rPr>
                        <a:t>ALM</a:t>
                      </a:r>
                      <a:endParaRPr lang="el-GR" sz="2000" dirty="0">
                        <a:latin typeface="+mn-lt"/>
                      </a:endParaRPr>
                    </a:p>
                  </a:txBody>
                  <a:tcPr marT="45716" marB="45716" anchor="ctr">
                    <a:lnL w="12700" cap="flat" cmpd="sng" algn="ctr">
                      <a:solidFill>
                        <a:schemeClr val="tx1"/>
                      </a:solidFill>
                      <a:prstDash val="solid"/>
                      <a:round/>
                      <a:headEnd type="none" w="med" len="med"/>
                      <a:tailEnd type="none" w="med" len="med"/>
                    </a:lnL>
                  </a:tcPr>
                </a:tc>
              </a:tr>
            </a:tbl>
          </a:graphicData>
        </a:graphic>
      </p:graphicFrame>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31</a:t>
            </a:fld>
            <a:endParaRPr lang="el-GR" sz="1400" dirty="0">
              <a:solidFill>
                <a:schemeClr val="tx1"/>
              </a:solidFill>
            </a:endParaRPr>
          </a:p>
        </p:txBody>
      </p:sp>
    </p:spTree>
    <p:extLst>
      <p:ext uri="{BB962C8B-B14F-4D97-AF65-F5344CB8AC3E}">
        <p14:creationId xmlns:p14="http://schemas.microsoft.com/office/powerpoint/2010/main" val="1298620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Διασύνδεση γειτονικών μπλοκ</a:t>
            </a:r>
            <a:endParaRPr lang="el-GR" b="1" dirty="0"/>
          </a:p>
        </p:txBody>
      </p:sp>
      <p:pic>
        <p:nvPicPr>
          <p:cNvPr id="6" name="Θέση περιεχομένου 1" descr="Εικόνα με τον τρόπο διασύνδεσης δυο γειτονικών μπλοκ"/>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a:off x="482372" y="1600200"/>
            <a:ext cx="8179255" cy="4525963"/>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32</a:t>
            </a:fld>
            <a:endParaRPr lang="el-GR" sz="1400" dirty="0">
              <a:solidFill>
                <a:schemeClr val="tx1"/>
              </a:solidFill>
            </a:endParaRPr>
          </a:p>
        </p:txBody>
      </p:sp>
    </p:spTree>
    <p:extLst>
      <p:ext uri="{BB962C8B-B14F-4D97-AF65-F5344CB8AC3E}">
        <p14:creationId xmlns:p14="http://schemas.microsoft.com/office/powerpoint/2010/main" val="2316998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Αλυσίδα κρατουμένων και αριθμητικών αποτελεσμάτων</a:t>
            </a:r>
            <a:endParaRPr lang="el-GR" b="1" dirty="0"/>
          </a:p>
        </p:txBody>
      </p:sp>
      <p:pic>
        <p:nvPicPr>
          <p:cNvPr id="6" name="Θέση περιεχομένου 1" descr="Εικόνα που δείχνει αναλυτικά την διαδικασία επίλυσης αριθμητικής πράξης και τον τρόπο διαχείρισης κρατουμένων."/>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2051720" y="1628800"/>
            <a:ext cx="4697317" cy="4824536"/>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33</a:t>
            </a:fld>
            <a:endParaRPr lang="el-GR" sz="1400" dirty="0">
              <a:solidFill>
                <a:schemeClr val="tx1"/>
              </a:solidFill>
            </a:endParaRPr>
          </a:p>
        </p:txBody>
      </p:sp>
    </p:spTree>
    <p:extLst>
      <p:ext uri="{BB962C8B-B14F-4D97-AF65-F5344CB8AC3E}">
        <p14:creationId xmlns:p14="http://schemas.microsoft.com/office/powerpoint/2010/main" val="1953935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altLang="el-GR" b="1" dirty="0" smtClean="0"/>
              <a:t>ALM</a:t>
            </a:r>
            <a:endParaRPr lang="en-US" b="1" dirty="0"/>
          </a:p>
        </p:txBody>
      </p:sp>
      <p:pic>
        <p:nvPicPr>
          <p:cNvPr id="6" name="Θέση περιεχομένου 1" descr="Εικόνα του μπλοκ διαγράμματος της ALM."/>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40000"/>
                    </a14:imgEffect>
                    <a14:imgEffect>
                      <a14:brightnessContrast bright="8000"/>
                    </a14:imgEffect>
                  </a14:imgLayer>
                </a14:imgProps>
              </a:ext>
              <a:ext uri="{28A0092B-C50C-407E-A947-70E740481C1C}">
                <a14:useLocalDpi xmlns:a14="http://schemas.microsoft.com/office/drawing/2010/main" val="0"/>
              </a:ext>
            </a:extLst>
          </a:blip>
          <a:stretch>
            <a:fillRect/>
          </a:stretch>
        </p:blipFill>
        <p:spPr>
          <a:xfrm>
            <a:off x="755576" y="1340768"/>
            <a:ext cx="7776864" cy="5074923"/>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34</a:t>
            </a:fld>
            <a:endParaRPr lang="el-GR" sz="1400" dirty="0">
              <a:solidFill>
                <a:schemeClr val="tx1"/>
              </a:solidFill>
            </a:endParaRPr>
          </a:p>
        </p:txBody>
      </p:sp>
      <p:pic>
        <p:nvPicPr>
          <p:cNvPr id="7" name="Εικόνα 1" descr="Εικονίδιο μετάβασης στα περιεχόμενα.">
            <a:hlinkClick r:id="rId6" action="ppaction://hlinksldjump" tooltip="Επιστροφή στα Περιεχόμενα"/>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542879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a:t>Τέλος </a:t>
            </a:r>
            <a:r>
              <a:rPr lang="el-GR" b="1" dirty="0" smtClean="0"/>
              <a:t>τρίτης</a:t>
            </a:r>
            <a:r>
              <a:rPr lang="fi-FI" b="1" dirty="0" smtClean="0"/>
              <a:t> </a:t>
            </a:r>
            <a:r>
              <a:rPr lang="el-GR" b="1" dirty="0"/>
              <a:t>ε</a:t>
            </a:r>
            <a:r>
              <a:rPr lang="el-GR" b="1" dirty="0" smtClean="0"/>
              <a:t>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20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υλικού: </a:t>
            </a:r>
          </a:p>
          <a:p>
            <a:pPr algn="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Λογότυπο για Άδειες χρήσης Creative Commons B Y, NC, ND.">
            <a:hlinkClick r:id="rId3" tooltip="Μετάβαση στην Άδεια Χρήσης"/>
          </p:cNvPr>
          <p:cNvPicPr>
            <a:picLocks noChangeAspect="1" noChangeArrowheads="1"/>
          </p:cNvPicPr>
          <p:nvPr/>
        </p:nvPicPr>
        <p:blipFill>
          <a:blip r:embed="rId4"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35741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lstStyle/>
          <a:p>
            <a:pPr marL="0" indent="0" eaLnBrk="1" hangingPunct="1">
              <a:spcBef>
                <a:spcPts val="0"/>
              </a:spcBef>
              <a:spcAft>
                <a:spcPts val="1800"/>
              </a:spcAft>
              <a:buNone/>
            </a:pPr>
            <a:r>
              <a:rPr lang="el-GR" dirty="0" smtClean="0"/>
              <a:t>Ο αναγνώστης να μπορεί να:</a:t>
            </a:r>
          </a:p>
          <a:p>
            <a:pPr marL="400050" lvl="1" indent="0">
              <a:spcBef>
                <a:spcPts val="0"/>
              </a:spcBef>
              <a:buNone/>
            </a:pPr>
            <a:r>
              <a:rPr lang="el-GR" dirty="0" smtClean="0"/>
              <a:t>1)  Αντιληφθεί την ανάγκη ανάπτυξης ειδικού </a:t>
            </a:r>
          </a:p>
          <a:p>
            <a:pPr marL="800100" lvl="2" indent="0">
              <a:spcBef>
                <a:spcPts val="0"/>
              </a:spcBef>
              <a:spcAft>
                <a:spcPts val="600"/>
              </a:spcAft>
              <a:buNone/>
            </a:pPr>
            <a:r>
              <a:rPr lang="el-GR" sz="2800" dirty="0" smtClean="0"/>
              <a:t>υλικού.</a:t>
            </a:r>
          </a:p>
          <a:p>
            <a:pPr marL="400050" lvl="1" indent="0">
              <a:spcBef>
                <a:spcPts val="0"/>
              </a:spcBef>
              <a:buNone/>
            </a:pPr>
            <a:r>
              <a:rPr lang="el-GR" dirty="0" smtClean="0"/>
              <a:t>2)  Κατανοήσει τις μεθόδους σχεδίασης και </a:t>
            </a:r>
          </a:p>
          <a:p>
            <a:pPr marL="800100" lvl="2" indent="0">
              <a:spcBef>
                <a:spcPts val="0"/>
              </a:spcBef>
              <a:spcAft>
                <a:spcPts val="600"/>
              </a:spcAft>
              <a:buNone/>
            </a:pPr>
            <a:r>
              <a:rPr lang="el-GR" sz="2800" dirty="0" smtClean="0"/>
              <a:t>ανάπτυξης Ολοκληρωμένων Κυκλωμάτων Ειδικού Σκοπού (</a:t>
            </a:r>
            <a:r>
              <a:rPr lang="en-US" sz="2800" dirty="0" smtClean="0"/>
              <a:t>Application Specific IC-ASIC).</a:t>
            </a:r>
          </a:p>
          <a:p>
            <a:pPr marL="400050" lvl="1" indent="0">
              <a:spcBef>
                <a:spcPts val="0"/>
              </a:spcBef>
              <a:buNone/>
            </a:pPr>
            <a:r>
              <a:rPr lang="en-US" dirty="0" smtClean="0"/>
              <a:t>3)</a:t>
            </a:r>
            <a:r>
              <a:rPr lang="el-GR" dirty="0" smtClean="0"/>
              <a:t>  Κατανοήσει τις μεθόδους σχεδίασης και </a:t>
            </a:r>
          </a:p>
          <a:p>
            <a:pPr marL="800100" lvl="2" indent="0">
              <a:spcBef>
                <a:spcPts val="0"/>
              </a:spcBef>
              <a:buNone/>
            </a:pPr>
            <a:r>
              <a:rPr lang="el-GR" sz="2800" dirty="0" smtClean="0"/>
              <a:t>ανάπτυξης </a:t>
            </a:r>
            <a:r>
              <a:rPr lang="el-GR" sz="2800" dirty="0" err="1" smtClean="0"/>
              <a:t>Επαναδιαμορφώσιμου</a:t>
            </a:r>
            <a:r>
              <a:rPr lang="el-GR" sz="2800" dirty="0" smtClean="0"/>
              <a:t> Υλικού (</a:t>
            </a:r>
            <a:r>
              <a:rPr lang="en-US" sz="2800" dirty="0" smtClean="0"/>
              <a:t>Reconfigurable Hardware)</a:t>
            </a:r>
            <a:r>
              <a:rPr lang="el-GR" sz="2800" dirty="0" smtClean="0"/>
              <a:t>.</a:t>
            </a:r>
          </a:p>
          <a:p>
            <a:pPr marL="0" indent="0" eaLnBrk="1" hangingPunct="1">
              <a:buNone/>
            </a:pPr>
            <a:endParaRPr lang="el-GR" dirty="0" smtClean="0"/>
          </a:p>
        </p:txBody>
      </p:sp>
      <p:sp>
        <p:nvSpPr>
          <p:cNvPr id="4" name="Θέση υποσέλιδου 1" descr="."/>
          <p:cNvSpPr>
            <a:spLocks noGrp="1"/>
          </p:cNvSpPr>
          <p:nvPr>
            <p:ph type="ftr" sz="quarter" idx="11"/>
          </p:nvPr>
        </p:nvSpPr>
        <p:spPr/>
        <p:txBody>
          <a:bodyPr/>
          <a:lstStyle/>
          <a:p>
            <a:r>
              <a:rPr lang="el-GR" sz="1400" smtClean="0">
                <a:solidFill>
                  <a:prstClr val="black"/>
                </a:solidFill>
              </a:rPr>
              <a:t>Σχεδίαση Ειδικού Υλικού</a:t>
            </a:r>
            <a:endParaRPr lang="el-GR" sz="1400" dirty="0">
              <a:solidFill>
                <a:prstClr val="black"/>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4</a:t>
            </a:fld>
            <a:endParaRPr lang="el-GR" sz="1400" dirty="0">
              <a:solidFill>
                <a:prstClr val="black"/>
              </a:solidFill>
            </a:endParaRPr>
          </a:p>
        </p:txBody>
      </p:sp>
    </p:spTree>
    <p:extLst>
      <p:ext uri="{BB962C8B-B14F-4D97-AF65-F5344CB8AC3E}">
        <p14:creationId xmlns:p14="http://schemas.microsoft.com/office/powerpoint/2010/main" val="104630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4" name="Θέση περιεχομένου 1">
            <a:hlinkClick r:id="rId7" action="ppaction://hlinksldjump" tooltip="Μετάβαση στη Διαφάνεια 6"/>
          </p:cNvPr>
          <p:cNvSpPr/>
          <p:nvPr/>
        </p:nvSpPr>
        <p:spPr>
          <a:xfrm>
            <a:off x="818775" y="1844824"/>
            <a:ext cx="74351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1)  </a:t>
            </a:r>
            <a:r>
              <a:rPr lang="el-GR" sz="2800" i="1" dirty="0" smtClean="0">
                <a:solidFill>
                  <a:srgbClr val="0070C0"/>
                </a:solidFill>
              </a:rPr>
              <a:t>Σχεδιασμός και κατασκευή υλικού</a:t>
            </a:r>
            <a:endParaRPr lang="el-GR" i="1" dirty="0">
              <a:solidFill>
                <a:srgbClr val="0070C0"/>
              </a:solidFill>
            </a:endParaRPr>
          </a:p>
        </p:txBody>
      </p:sp>
      <p:sp>
        <p:nvSpPr>
          <p:cNvPr id="14" name="Θέση περιεχομένου 2">
            <a:hlinkClick r:id="rId8" action="ppaction://hlinksldjump" tooltip="Μετάβαση στη Διαφάνεια 14"/>
          </p:cNvPr>
          <p:cNvSpPr/>
          <p:nvPr>
            <p:custDataLst>
              <p:tags r:id="rId2"/>
            </p:custDataLst>
          </p:nvPr>
        </p:nvSpPr>
        <p:spPr>
          <a:xfrm>
            <a:off x="818776" y="2491989"/>
            <a:ext cx="74351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70C0"/>
                </a:solidFill>
              </a:rPr>
              <a:t>2</a:t>
            </a:r>
            <a:r>
              <a:rPr lang="el-GR" sz="2800" i="1" dirty="0" smtClean="0">
                <a:solidFill>
                  <a:srgbClr val="0070C0"/>
                </a:solidFill>
              </a:rPr>
              <a:t>)  Επαναδιαμορφώσιμο υλικό</a:t>
            </a:r>
            <a:endParaRPr lang="el-GR" i="1" dirty="0">
              <a:solidFill>
                <a:srgbClr val="0070C0"/>
              </a:solidFill>
            </a:endParaRPr>
          </a:p>
        </p:txBody>
      </p:sp>
      <p:sp>
        <p:nvSpPr>
          <p:cNvPr id="16" name="Θέση περιεχομένου 3">
            <a:hlinkClick r:id="rId9" action="ppaction://hlinksldjump" tooltip="Μετάβαση στη Διαφάνεια 19"/>
          </p:cNvPr>
          <p:cNvSpPr/>
          <p:nvPr>
            <p:custDataLst>
              <p:tags r:id="rId3"/>
            </p:custDataLst>
          </p:nvPr>
        </p:nvSpPr>
        <p:spPr>
          <a:xfrm>
            <a:off x="818781" y="3149643"/>
            <a:ext cx="74351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70C0"/>
                </a:solidFill>
              </a:rPr>
              <a:t>3</a:t>
            </a:r>
            <a:r>
              <a:rPr lang="el-GR" sz="2800" i="1" dirty="0" smtClean="0">
                <a:solidFill>
                  <a:srgbClr val="0070C0"/>
                </a:solidFill>
              </a:rPr>
              <a:t>)  Υλοποίηση διασυνδέσεων</a:t>
            </a:r>
            <a:endParaRPr lang="el-GR" i="1" dirty="0">
              <a:solidFill>
                <a:srgbClr val="0070C0"/>
              </a:solidFill>
            </a:endParaRPr>
          </a:p>
        </p:txBody>
      </p:sp>
      <p:sp>
        <p:nvSpPr>
          <p:cNvPr id="5" name="Θέση περιεχομένου 4">
            <a:hlinkClick r:id="rId10" action="ppaction://hlinksldjump" tooltip="Μετάβαση στη Διαφάνεια 23"/>
          </p:cNvPr>
          <p:cNvSpPr/>
          <p:nvPr/>
        </p:nvSpPr>
        <p:spPr>
          <a:xfrm>
            <a:off x="818781" y="3763017"/>
            <a:ext cx="7435152" cy="4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4</a:t>
            </a:r>
            <a:r>
              <a:rPr lang="el-GR" sz="2800" i="1" dirty="0" smtClean="0">
                <a:solidFill>
                  <a:srgbClr val="0070C0"/>
                </a:solidFill>
              </a:rPr>
              <a:t>) Διαδικασία σχεδιασμού με </a:t>
            </a:r>
            <a:r>
              <a:rPr lang="en-US" sz="2800" i="1" dirty="0" smtClean="0">
                <a:solidFill>
                  <a:srgbClr val="0070C0"/>
                </a:solidFill>
              </a:rPr>
              <a:t>FPGA:</a:t>
            </a:r>
            <a:endParaRPr lang="en-US" sz="2800" i="1" dirty="0">
              <a:solidFill>
                <a:srgbClr val="0070C0"/>
              </a:solidFill>
            </a:endParaRPr>
          </a:p>
        </p:txBody>
      </p:sp>
      <p:sp>
        <p:nvSpPr>
          <p:cNvPr id="10" name="Θέση περιεχομένου 5">
            <a:hlinkClick r:id="rId11" action="ppaction://hlinksldjump" tooltip="Μετάβαση στη Διαφάνεια 25"/>
          </p:cNvPr>
          <p:cNvSpPr/>
          <p:nvPr>
            <p:custDataLst>
              <p:tags r:id="rId4"/>
            </p:custDataLst>
          </p:nvPr>
        </p:nvSpPr>
        <p:spPr>
          <a:xfrm>
            <a:off x="2123728" y="4436695"/>
            <a:ext cx="613019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solidFill>
                  <a:srgbClr val="0070C0"/>
                </a:solidFill>
              </a:rPr>
              <a:t>a)  Xilinx </a:t>
            </a:r>
            <a:r>
              <a:rPr lang="en-US" sz="2400" i="1" dirty="0" err="1" smtClean="0">
                <a:solidFill>
                  <a:srgbClr val="0070C0"/>
                </a:solidFill>
              </a:rPr>
              <a:t>Virtex</a:t>
            </a:r>
            <a:r>
              <a:rPr lang="en-US" sz="2400" i="1" dirty="0" smtClean="0">
                <a:solidFill>
                  <a:srgbClr val="0070C0"/>
                </a:solidFill>
              </a:rPr>
              <a:t> - E</a:t>
            </a:r>
            <a:endParaRPr lang="en-US" sz="1600" i="1" dirty="0">
              <a:solidFill>
                <a:srgbClr val="0070C0"/>
              </a:solidFill>
            </a:endParaRPr>
          </a:p>
        </p:txBody>
      </p:sp>
      <p:sp>
        <p:nvSpPr>
          <p:cNvPr id="11" name="Θέση περιεχομένου 6">
            <a:hlinkClick r:id="rId12" action="ppaction://hlinksldjump" tooltip="Μετάβαση στη Διαφάνεια 29"/>
          </p:cNvPr>
          <p:cNvSpPr/>
          <p:nvPr>
            <p:custDataLst>
              <p:tags r:id="rId5"/>
            </p:custDataLst>
          </p:nvPr>
        </p:nvSpPr>
        <p:spPr>
          <a:xfrm>
            <a:off x="2123734" y="4997152"/>
            <a:ext cx="613019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solidFill>
                  <a:srgbClr val="0070C0"/>
                </a:solidFill>
              </a:rPr>
              <a:t>b)  Altera </a:t>
            </a:r>
            <a:r>
              <a:rPr lang="en-US" sz="2400" i="1" dirty="0" err="1" smtClean="0">
                <a:solidFill>
                  <a:srgbClr val="0070C0"/>
                </a:solidFill>
              </a:rPr>
              <a:t>Stratix</a:t>
            </a:r>
            <a:r>
              <a:rPr lang="en-US" sz="2400" i="1" dirty="0" smtClean="0">
                <a:solidFill>
                  <a:srgbClr val="0070C0"/>
                </a:solidFill>
              </a:rPr>
              <a:t> V</a:t>
            </a:r>
            <a:endParaRPr lang="en-US" sz="1600" i="1" dirty="0">
              <a:solidFill>
                <a:srgbClr val="0070C0"/>
              </a:solidFill>
            </a:endParaRPr>
          </a:p>
        </p:txBody>
      </p:sp>
      <p:sp>
        <p:nvSpPr>
          <p:cNvPr id="13" name="Θέση υποσέλιδου 1" descr="."/>
          <p:cNvSpPr>
            <a:spLocks noGrp="1"/>
          </p:cNvSpPr>
          <p:nvPr>
            <p:ph type="ftr" sz="quarter" idx="11"/>
          </p:nvPr>
        </p:nvSpPr>
        <p:spPr/>
        <p:txBody>
          <a:bodyPr/>
          <a:lstStyle/>
          <a:p>
            <a:r>
              <a:rPr lang="el-GR" sz="1400" smtClean="0">
                <a:solidFill>
                  <a:prstClr val="black"/>
                </a:solidFill>
              </a:rPr>
              <a:t>Σχεδίαση Ειδικού Υλικού</a:t>
            </a:r>
            <a:endParaRPr lang="el-GR" sz="1400" dirty="0">
              <a:solidFill>
                <a:prstClr val="black"/>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prstClr val="black"/>
                </a:solidFill>
              </a:rPr>
              <a:pPr>
                <a:defRPr/>
              </a:pPr>
              <a:t>5</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935348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Σχεδιασμός και </a:t>
            </a:r>
            <a:r>
              <a:rPr lang="el-GR" altLang="el-GR" b="1" dirty="0" smtClean="0"/>
              <a:t>κατασκευή υλικού</a:t>
            </a:r>
            <a:endParaRPr lang="el-GR" b="1" dirty="0"/>
          </a:p>
        </p:txBody>
      </p:sp>
      <p:sp>
        <p:nvSpPr>
          <p:cNvPr id="3" name="Θέση περιεχομένου 1"/>
          <p:cNvSpPr>
            <a:spLocks noGrp="1"/>
          </p:cNvSpPr>
          <p:nvPr>
            <p:ph idx="1"/>
          </p:nvPr>
        </p:nvSpPr>
        <p:spPr>
          <a:xfrm>
            <a:off x="467544" y="1412776"/>
            <a:ext cx="8280920" cy="4824536"/>
          </a:xfrm>
        </p:spPr>
        <p:txBody>
          <a:bodyPr>
            <a:normAutofit/>
          </a:bodyPr>
          <a:lstStyle/>
          <a:p>
            <a:pPr>
              <a:spcBef>
                <a:spcPts val="0"/>
              </a:spcBef>
              <a:buClr>
                <a:srgbClr val="0033CC"/>
              </a:buClr>
              <a:buFont typeface="Wingdings" panose="05000000000000000000" pitchFamily="2" charset="2"/>
              <a:buChar char="§"/>
              <a:defRPr/>
            </a:pPr>
            <a:endParaRPr lang="el-GR" sz="1400" dirty="0" smtClean="0"/>
          </a:p>
          <a:p>
            <a:pPr>
              <a:spcBef>
                <a:spcPts val="0"/>
              </a:spcBef>
              <a:spcAft>
                <a:spcPts val="600"/>
              </a:spcAft>
              <a:buClr>
                <a:srgbClr val="0033CC"/>
              </a:buClr>
              <a:buFont typeface="Wingdings" panose="05000000000000000000" pitchFamily="2" charset="2"/>
              <a:buChar char="§"/>
              <a:defRPr/>
            </a:pPr>
            <a:r>
              <a:rPr lang="el-GR" sz="2400" dirty="0" smtClean="0"/>
              <a:t>Σχεδίαση ολοκληρωμένου κυκλώματος ειδικού σκοπού </a:t>
            </a:r>
            <a:r>
              <a:rPr lang="el-GR" sz="2400" dirty="0"/>
              <a:t>(</a:t>
            </a:r>
            <a:r>
              <a:rPr lang="en-US" sz="2400" dirty="0"/>
              <a:t>Application Specific Integrated </a:t>
            </a:r>
            <a:r>
              <a:rPr lang="en-US" sz="2400" dirty="0" smtClean="0"/>
              <a:t>Circuit</a:t>
            </a:r>
            <a:r>
              <a:rPr lang="el-GR" sz="2400" dirty="0" smtClean="0"/>
              <a:t> - </a:t>
            </a:r>
            <a:r>
              <a:rPr lang="en-US" sz="2400" dirty="0" smtClean="0"/>
              <a:t>ASIC</a:t>
            </a:r>
            <a:r>
              <a:rPr lang="el-GR" sz="2400" dirty="0" smtClean="0"/>
              <a:t>).</a:t>
            </a:r>
            <a:endParaRPr lang="el-GR" sz="2400" dirty="0"/>
          </a:p>
          <a:p>
            <a:pPr lvl="2" indent="-342000">
              <a:spcBef>
                <a:spcPts val="0"/>
              </a:spcBef>
              <a:spcAft>
                <a:spcPts val="1800"/>
              </a:spcAft>
              <a:buClr>
                <a:srgbClr val="663300"/>
              </a:buClr>
              <a:buFont typeface="Wingdings" panose="05000000000000000000" pitchFamily="2" charset="2"/>
              <a:buChar char="§"/>
              <a:defRPr/>
            </a:pPr>
            <a:r>
              <a:rPr lang="el-GR" sz="2000" dirty="0" smtClean="0"/>
              <a:t>Στο </a:t>
            </a:r>
            <a:r>
              <a:rPr lang="el-GR" sz="2000" dirty="0"/>
              <a:t>εσωτερικό του έχουν κατασκευαστεί μόνιμες συνδέσεις μεταξύ των </a:t>
            </a:r>
            <a:r>
              <a:rPr lang="el-GR" sz="2000" dirty="0" smtClean="0"/>
              <a:t>εξαρτημάτων, </a:t>
            </a:r>
            <a:r>
              <a:rPr lang="el-GR" sz="2000" dirty="0"/>
              <a:t>σε περιβάλλον εργοστασίου (για μαζική παραγωγή</a:t>
            </a:r>
            <a:r>
              <a:rPr lang="el-GR" sz="2000" dirty="0" smtClean="0"/>
              <a:t>).</a:t>
            </a:r>
            <a:endParaRPr lang="el-GR" sz="2000" dirty="0"/>
          </a:p>
          <a:p>
            <a:pPr>
              <a:spcBef>
                <a:spcPts val="0"/>
              </a:spcBef>
              <a:spcAft>
                <a:spcPts val="600"/>
              </a:spcAft>
              <a:buClr>
                <a:srgbClr val="0033CC"/>
              </a:buClr>
              <a:buFont typeface="Wingdings" panose="05000000000000000000" pitchFamily="2" charset="2"/>
              <a:buChar char="§"/>
              <a:defRPr/>
            </a:pPr>
            <a:r>
              <a:rPr lang="el-GR" sz="2400" dirty="0"/>
              <a:t>Χρήση επαναδιαμορφώσιμου υλικού (</a:t>
            </a:r>
            <a:r>
              <a:rPr lang="en-US" sz="2400" dirty="0"/>
              <a:t>reconfigurable hardware</a:t>
            </a:r>
            <a:r>
              <a:rPr lang="el-GR" sz="2400" dirty="0"/>
              <a:t>) όπως οι </a:t>
            </a:r>
            <a:r>
              <a:rPr lang="en-US" sz="2400" dirty="0"/>
              <a:t>FPGAs</a:t>
            </a:r>
            <a:r>
              <a:rPr lang="el-GR" sz="2400" dirty="0"/>
              <a:t> (</a:t>
            </a:r>
            <a:r>
              <a:rPr lang="en-US" sz="2400" dirty="0"/>
              <a:t>Field Programmable Gate Arrays</a:t>
            </a:r>
            <a:r>
              <a:rPr lang="el-GR" sz="2400" dirty="0" smtClean="0"/>
              <a:t>).</a:t>
            </a:r>
            <a:endParaRPr lang="el-GR" sz="2400" dirty="0"/>
          </a:p>
          <a:p>
            <a:pPr lvl="2" indent="-342000">
              <a:spcBef>
                <a:spcPts val="0"/>
              </a:spcBef>
              <a:buClr>
                <a:srgbClr val="663300"/>
              </a:buClr>
              <a:buFont typeface="Wingdings" panose="05000000000000000000" pitchFamily="2" charset="2"/>
              <a:buChar char="§"/>
              <a:defRPr/>
            </a:pPr>
            <a:r>
              <a:rPr lang="el-GR" sz="2000" dirty="0"/>
              <a:t>Στην κατηγορία </a:t>
            </a:r>
            <a:r>
              <a:rPr lang="el-GR" sz="2000" dirty="0" smtClean="0"/>
              <a:t>αυτή, </a:t>
            </a:r>
            <a:r>
              <a:rPr lang="el-GR" sz="2000" dirty="0"/>
              <a:t>ανήκουν έτοιμα ολοκληρωμένα </a:t>
            </a:r>
            <a:r>
              <a:rPr lang="el-GR" sz="2000" dirty="0" smtClean="0"/>
              <a:t>κυκλώματα, </a:t>
            </a:r>
            <a:r>
              <a:rPr lang="el-GR" sz="2000" dirty="0"/>
              <a:t>τα οποία περιέχουν εκατοντάδες χιλιάδες </a:t>
            </a:r>
            <a:r>
              <a:rPr lang="el-GR" sz="2000" dirty="0" smtClean="0"/>
              <a:t>πύλες </a:t>
            </a:r>
            <a:r>
              <a:rPr lang="el-GR" sz="2000" dirty="0"/>
              <a:t>οργανωμένες σε μπλοκ, οι διασυνδέσεις των οποίων συχνά δεν είναι </a:t>
            </a:r>
            <a:r>
              <a:rPr lang="el-GR" sz="2000" dirty="0" smtClean="0"/>
              <a:t>μόνιμες, </a:t>
            </a:r>
            <a:r>
              <a:rPr lang="el-GR" sz="2000" dirty="0"/>
              <a:t>και μπορούν να αποφασιστούν κατά τη διάρκεια σχεδίασης ενός </a:t>
            </a:r>
            <a:r>
              <a:rPr lang="el-GR" sz="2000" dirty="0" smtClean="0"/>
              <a:t>συστήματος </a:t>
            </a:r>
            <a:r>
              <a:rPr lang="el-GR" sz="2000" dirty="0"/>
              <a:t>σε περιβάλλον εργαστηρίου (για πρωτοτυποποίηση</a:t>
            </a:r>
            <a:r>
              <a:rPr lang="el-GR" sz="2000" dirty="0" smtClean="0"/>
              <a:t>).</a:t>
            </a:r>
            <a:endParaRPr lang="el-GR" sz="2000" dirty="0"/>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6</a:t>
            </a:fld>
            <a:endParaRPr lang="el-GR" sz="1400" dirty="0">
              <a:solidFill>
                <a:schemeClr val="tx1"/>
              </a:solidFill>
            </a:endParaRPr>
          </a:p>
        </p:txBody>
      </p:sp>
    </p:spTree>
    <p:extLst>
      <p:ext uri="{BB962C8B-B14F-4D97-AF65-F5344CB8AC3E}">
        <p14:creationId xmlns:p14="http://schemas.microsoft.com/office/powerpoint/2010/main" val="271865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Τρόποι </a:t>
            </a:r>
            <a:r>
              <a:rPr lang="el-GR" altLang="el-GR" b="1" dirty="0" smtClean="0"/>
              <a:t>σχεδίασης υλικού</a:t>
            </a:r>
            <a:endParaRPr lang="el-GR" b="1" dirty="0"/>
          </a:p>
        </p:txBody>
      </p:sp>
      <p:sp>
        <p:nvSpPr>
          <p:cNvPr id="3" name="Θέση περιεχομένου 1"/>
          <p:cNvSpPr>
            <a:spLocks noGrp="1"/>
          </p:cNvSpPr>
          <p:nvPr>
            <p:ph idx="1"/>
          </p:nvPr>
        </p:nvSpPr>
        <p:spPr/>
        <p:txBody>
          <a:bodyPr/>
          <a:lstStyle/>
          <a:p>
            <a:pPr>
              <a:spcBef>
                <a:spcPts val="0"/>
              </a:spcBef>
              <a:spcAft>
                <a:spcPts val="1800"/>
              </a:spcAft>
              <a:buClr>
                <a:srgbClr val="0033CC"/>
              </a:buClr>
              <a:buFont typeface="Wingdings" panose="05000000000000000000" pitchFamily="2" charset="2"/>
              <a:buChar char="§"/>
            </a:pPr>
            <a:r>
              <a:rPr lang="el-GR" altLang="el-GR" dirty="0"/>
              <a:t>Περιγραφή του </a:t>
            </a:r>
            <a:r>
              <a:rPr lang="el-GR" altLang="el-GR" dirty="0" smtClean="0"/>
              <a:t>κυκλώματος </a:t>
            </a:r>
            <a:r>
              <a:rPr lang="el-GR" altLang="el-GR" dirty="0"/>
              <a:t>είτε σε επίπεδο </a:t>
            </a:r>
            <a:r>
              <a:rPr lang="el-GR" altLang="el-GR" dirty="0" smtClean="0"/>
              <a:t>σχηματικού, </a:t>
            </a:r>
            <a:r>
              <a:rPr lang="el-GR" altLang="el-GR" dirty="0"/>
              <a:t>είτε με τη βοήθεια μιας </a:t>
            </a:r>
            <a:r>
              <a:rPr lang="el-GR" altLang="el-GR" dirty="0" smtClean="0"/>
              <a:t>γλώσσας περιγραφής υλικού </a:t>
            </a:r>
            <a:r>
              <a:rPr lang="el-GR" altLang="el-GR" dirty="0"/>
              <a:t>(</a:t>
            </a:r>
            <a:r>
              <a:rPr lang="en-US" altLang="el-GR" dirty="0"/>
              <a:t>Hardware Description Language</a:t>
            </a:r>
            <a:r>
              <a:rPr lang="el-GR" altLang="el-GR" dirty="0"/>
              <a:t> – </a:t>
            </a:r>
            <a:r>
              <a:rPr lang="en-US" altLang="el-GR" dirty="0"/>
              <a:t>HDL</a:t>
            </a:r>
            <a:r>
              <a:rPr lang="el-GR" altLang="el-GR" dirty="0" smtClean="0"/>
              <a:t>), </a:t>
            </a:r>
            <a:r>
              <a:rPr lang="el-GR" altLang="el-GR" dirty="0"/>
              <a:t>όπως είναι η </a:t>
            </a:r>
            <a:r>
              <a:rPr lang="en-US" altLang="el-GR" dirty="0"/>
              <a:t>Verilog HDL </a:t>
            </a:r>
            <a:r>
              <a:rPr lang="el-GR" altLang="el-GR" dirty="0"/>
              <a:t>ή η </a:t>
            </a:r>
            <a:r>
              <a:rPr lang="en-US" altLang="el-GR" dirty="0"/>
              <a:t>VHDL</a:t>
            </a:r>
            <a:r>
              <a:rPr lang="el-GR" altLang="el-GR" dirty="0" smtClean="0"/>
              <a:t>.</a:t>
            </a:r>
            <a:endParaRPr lang="el-GR" altLang="el-GR" dirty="0"/>
          </a:p>
          <a:p>
            <a:pPr>
              <a:spcBef>
                <a:spcPts val="0"/>
              </a:spcBef>
              <a:buClr>
                <a:srgbClr val="0033CC"/>
              </a:buClr>
              <a:buFont typeface="Wingdings" panose="05000000000000000000" pitchFamily="2" charset="2"/>
              <a:buChar char="§"/>
            </a:pPr>
            <a:r>
              <a:rPr lang="el-GR" altLang="el-GR" dirty="0"/>
              <a:t>Αν το σύστημα περιλαμβάνει αναλογικά </a:t>
            </a:r>
            <a:r>
              <a:rPr lang="el-GR" altLang="el-GR" dirty="0" smtClean="0"/>
              <a:t>κυκλώματα, </a:t>
            </a:r>
            <a:r>
              <a:rPr lang="el-GR" altLang="el-GR" dirty="0"/>
              <a:t>θα πρέπει η σχεδίασή τους να γίνει απαραίτητα με σχηματικό. </a:t>
            </a:r>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7</a:t>
            </a:fld>
            <a:endParaRPr lang="el-GR" sz="1400" dirty="0">
              <a:solidFill>
                <a:schemeClr val="tx1"/>
              </a:solidFill>
            </a:endParaRPr>
          </a:p>
        </p:txBody>
      </p:sp>
    </p:spTree>
    <p:extLst>
      <p:ext uri="{BB962C8B-B14F-4D97-AF65-F5344CB8AC3E}">
        <p14:creationId xmlns:p14="http://schemas.microsoft.com/office/powerpoint/2010/main" val="907703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Περιγραφή </a:t>
            </a:r>
            <a:r>
              <a:rPr lang="el-GR" altLang="el-GR" b="1" dirty="0" smtClean="0"/>
              <a:t>συμπεριφοράς</a:t>
            </a:r>
            <a:endParaRPr lang="el-GR" b="1" dirty="0"/>
          </a:p>
        </p:txBody>
      </p:sp>
      <p:sp>
        <p:nvSpPr>
          <p:cNvPr id="3" name="Θέση περιεχομένου 1"/>
          <p:cNvSpPr>
            <a:spLocks noGrp="1"/>
          </p:cNvSpPr>
          <p:nvPr>
            <p:ph idx="1"/>
          </p:nvPr>
        </p:nvSpPr>
        <p:spPr>
          <a:xfrm>
            <a:off x="457200" y="1600200"/>
            <a:ext cx="8229600" cy="4637112"/>
          </a:xfrm>
        </p:spPr>
        <p:txBody>
          <a:bodyPr>
            <a:normAutofit lnSpcReduction="10000"/>
          </a:bodyPr>
          <a:lstStyle/>
          <a:p>
            <a:pPr>
              <a:lnSpc>
                <a:spcPct val="110000"/>
              </a:lnSpc>
              <a:spcBef>
                <a:spcPts val="0"/>
              </a:spcBef>
              <a:spcAft>
                <a:spcPts val="1200"/>
              </a:spcAft>
              <a:buClr>
                <a:srgbClr val="0033CC"/>
              </a:buClr>
              <a:buFont typeface="Wingdings" panose="05000000000000000000" pitchFamily="2" charset="2"/>
              <a:buChar char="§"/>
            </a:pPr>
            <a:r>
              <a:rPr lang="el-GR" altLang="el-GR" dirty="0"/>
              <a:t>Η περιγραφή τους με </a:t>
            </a:r>
            <a:r>
              <a:rPr lang="el-GR" altLang="el-GR" dirty="0" smtClean="0"/>
              <a:t>μία </a:t>
            </a:r>
            <a:r>
              <a:rPr lang="el-GR" altLang="el-GR" dirty="0"/>
              <a:t>γλώσσα </a:t>
            </a:r>
            <a:r>
              <a:rPr lang="en-US" altLang="el-GR" dirty="0" smtClean="0"/>
              <a:t>HDL</a:t>
            </a:r>
            <a:r>
              <a:rPr lang="el-GR" altLang="el-GR" dirty="0" smtClean="0"/>
              <a:t>,</a:t>
            </a:r>
            <a:r>
              <a:rPr lang="en-US" altLang="el-GR" dirty="0" smtClean="0"/>
              <a:t> </a:t>
            </a:r>
            <a:r>
              <a:rPr lang="el-GR" altLang="el-GR" dirty="0"/>
              <a:t>μπορεί να αφορά τη συμπεριφορά του </a:t>
            </a:r>
            <a:r>
              <a:rPr lang="el-GR" altLang="el-GR" dirty="0" smtClean="0"/>
              <a:t>κυκλώματος, </a:t>
            </a:r>
            <a:r>
              <a:rPr lang="el-GR" altLang="el-GR" dirty="0"/>
              <a:t>χωρίς να γνωρίζει ο </a:t>
            </a:r>
            <a:r>
              <a:rPr lang="el-GR" altLang="el-GR" dirty="0" smtClean="0"/>
              <a:t>χρήστης </a:t>
            </a:r>
            <a:r>
              <a:rPr lang="el-GR" altLang="el-GR" dirty="0"/>
              <a:t>ποιο κύκλωμα θα υλοποιήσει αυτή τη συμπεριφορά</a:t>
            </a:r>
            <a:r>
              <a:rPr lang="el-GR" altLang="el-GR" dirty="0" smtClean="0"/>
              <a:t>.</a:t>
            </a:r>
            <a:endParaRPr lang="el-GR" altLang="el-GR" dirty="0"/>
          </a:p>
          <a:p>
            <a:pPr>
              <a:lnSpc>
                <a:spcPct val="110000"/>
              </a:lnSpc>
              <a:spcBef>
                <a:spcPts val="0"/>
              </a:spcBef>
              <a:buClr>
                <a:srgbClr val="0033CC"/>
              </a:buClr>
              <a:buFont typeface="Wingdings" panose="05000000000000000000" pitchFamily="2" charset="2"/>
              <a:buChar char="§"/>
            </a:pPr>
            <a:r>
              <a:rPr lang="el-GR" altLang="el-GR" dirty="0"/>
              <a:t>Μπορεί να χρησιμοποιηθεί ένας </a:t>
            </a:r>
            <a:r>
              <a:rPr lang="en-US" altLang="el-GR" dirty="0"/>
              <a:t>HDL synthesizer </a:t>
            </a:r>
            <a:r>
              <a:rPr lang="el-GR" altLang="el-GR" dirty="0"/>
              <a:t>(έξυπνο λογισμικό</a:t>
            </a:r>
            <a:r>
              <a:rPr lang="el-GR" altLang="el-GR" dirty="0" smtClean="0"/>
              <a:t>), </a:t>
            </a:r>
            <a:r>
              <a:rPr lang="el-GR" altLang="el-GR" dirty="0"/>
              <a:t>που μπορεί να βρει ποιο είναι το κατάλληλο κύκλωμα (σχηματικό</a:t>
            </a:r>
            <a:r>
              <a:rPr lang="el-GR" altLang="el-GR" dirty="0" smtClean="0"/>
              <a:t>), </a:t>
            </a:r>
            <a:r>
              <a:rPr lang="el-GR" altLang="el-GR" dirty="0"/>
              <a:t>που να συμπεριφέρεται σύμφωνα με την </a:t>
            </a:r>
            <a:r>
              <a:rPr lang="en-US" altLang="el-GR" dirty="0"/>
              <a:t>HDL </a:t>
            </a:r>
            <a:r>
              <a:rPr lang="el-GR" altLang="el-GR" dirty="0"/>
              <a:t>περιγραφή. </a:t>
            </a:r>
          </a:p>
          <a:p>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8</a:t>
            </a:fld>
            <a:endParaRPr lang="el-GR" sz="1400" dirty="0">
              <a:solidFill>
                <a:schemeClr val="tx1"/>
              </a:solidFill>
            </a:endParaRPr>
          </a:p>
        </p:txBody>
      </p:sp>
    </p:spTree>
    <p:extLst>
      <p:ext uri="{BB962C8B-B14F-4D97-AF65-F5344CB8AC3E}">
        <p14:creationId xmlns:p14="http://schemas.microsoft.com/office/powerpoint/2010/main" val="1781039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Επίπεδα </a:t>
            </a:r>
            <a:r>
              <a:rPr lang="el-GR" altLang="el-GR" b="1" dirty="0" smtClean="0"/>
              <a:t>εξομοίωσης</a:t>
            </a:r>
            <a:endParaRPr lang="el-GR" b="1" dirty="0"/>
          </a:p>
        </p:txBody>
      </p:sp>
      <p:sp>
        <p:nvSpPr>
          <p:cNvPr id="3" name="Θέση περιεχομένου 1"/>
          <p:cNvSpPr>
            <a:spLocks noGrp="1"/>
          </p:cNvSpPr>
          <p:nvPr>
            <p:ph idx="1"/>
          </p:nvPr>
        </p:nvSpPr>
        <p:spPr/>
        <p:txBody>
          <a:bodyPr>
            <a:normAutofit/>
          </a:bodyPr>
          <a:lstStyle/>
          <a:p>
            <a:pPr>
              <a:spcBef>
                <a:spcPts val="0"/>
              </a:spcBef>
              <a:spcAft>
                <a:spcPts val="1200"/>
              </a:spcAft>
              <a:buClr>
                <a:srgbClr val="0033CC"/>
              </a:buClr>
              <a:buFont typeface="Wingdings" panose="05000000000000000000" pitchFamily="2" charset="2"/>
              <a:buChar char="§"/>
            </a:pPr>
            <a:r>
              <a:rPr lang="el-GR" altLang="el-GR" sz="2800" dirty="0"/>
              <a:t>Εξομοιώσεις για </a:t>
            </a:r>
            <a:r>
              <a:rPr lang="el-GR" altLang="el-GR" sz="2800" dirty="0" smtClean="0"/>
              <a:t>την </a:t>
            </a:r>
            <a:r>
              <a:rPr lang="el-GR" altLang="el-GR" sz="2800" dirty="0"/>
              <a:t>επιβεβαίωση της ορθής λειτουργίας του σχεδιαζόμενου </a:t>
            </a:r>
            <a:r>
              <a:rPr lang="el-GR" altLang="el-GR" sz="2800" dirty="0" smtClean="0"/>
              <a:t>συστήματος, μπορούν </a:t>
            </a:r>
            <a:r>
              <a:rPr lang="el-GR" altLang="el-GR" sz="2800" dirty="0"/>
              <a:t>να </a:t>
            </a:r>
            <a:r>
              <a:rPr lang="el-GR" altLang="el-GR" sz="2800" dirty="0" smtClean="0"/>
              <a:t>γίνουν </a:t>
            </a:r>
            <a:r>
              <a:rPr lang="el-GR" altLang="el-GR" sz="2800" dirty="0"/>
              <a:t>είτε σε επίπεδο </a:t>
            </a:r>
            <a:r>
              <a:rPr lang="el-GR" altLang="el-GR" sz="2800" dirty="0" smtClean="0"/>
              <a:t>σχηματικού, </a:t>
            </a:r>
            <a:r>
              <a:rPr lang="el-GR" altLang="el-GR" sz="2800" dirty="0"/>
              <a:t>είτε σε επίπεδο </a:t>
            </a:r>
            <a:r>
              <a:rPr lang="en-US" altLang="el-GR" sz="2800" dirty="0"/>
              <a:t>VHDL</a:t>
            </a:r>
            <a:r>
              <a:rPr lang="el-GR" altLang="el-GR" sz="2800" dirty="0"/>
              <a:t>.</a:t>
            </a:r>
          </a:p>
          <a:p>
            <a:pPr>
              <a:spcBef>
                <a:spcPts val="0"/>
              </a:spcBef>
              <a:buClr>
                <a:srgbClr val="0033CC"/>
              </a:buClr>
              <a:buFont typeface="Wingdings" panose="05000000000000000000" pitchFamily="2" charset="2"/>
              <a:buChar char="§"/>
            </a:pPr>
            <a:r>
              <a:rPr lang="el-GR" altLang="el-GR" sz="2800" dirty="0"/>
              <a:t>Όταν το κύκλωμα είναι διαθέσιμο σε μορφή σχηματικού, εάν η υλοποίησή του πρόκειται να γίνει ως </a:t>
            </a:r>
            <a:r>
              <a:rPr lang="en-US" altLang="el-GR" sz="2800" dirty="0" smtClean="0"/>
              <a:t>ASIC</a:t>
            </a:r>
            <a:r>
              <a:rPr lang="el-GR" altLang="el-GR" sz="2800" dirty="0" smtClean="0"/>
              <a:t>,</a:t>
            </a:r>
            <a:r>
              <a:rPr lang="en-US" altLang="el-GR" sz="2800" dirty="0" smtClean="0"/>
              <a:t> </a:t>
            </a:r>
            <a:r>
              <a:rPr lang="el-GR" altLang="el-GR" sz="2800" dirty="0"/>
              <a:t>θα πρέπει να σχεδιαστεί η κατάλληλη μάσκα σε φυσικό επίπεδο (</a:t>
            </a:r>
            <a:r>
              <a:rPr lang="en-US" altLang="el-GR" sz="2800" dirty="0"/>
              <a:t>layout mask</a:t>
            </a:r>
            <a:r>
              <a:rPr lang="el-GR" altLang="el-GR" sz="2800" dirty="0"/>
              <a:t>). Είναι η μορφή που χρειάζεται το εργοστάσιο κατασκευής ολοκληρωμένων </a:t>
            </a:r>
            <a:r>
              <a:rPr lang="el-GR" altLang="el-GR" sz="2800" dirty="0" smtClean="0"/>
              <a:t>κυκλωμάτων.</a:t>
            </a:r>
            <a:endParaRPr lang="el-GR" altLang="el-GR" sz="2800"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Σχεδίαση Ειδικού Υλικού</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9</a:t>
            </a:fld>
            <a:endParaRPr lang="el-GR" sz="1400" dirty="0">
              <a:solidFill>
                <a:schemeClr val="tx1"/>
              </a:solidFill>
            </a:endParaRPr>
          </a:p>
        </p:txBody>
      </p:sp>
    </p:spTree>
    <p:extLst>
      <p:ext uri="{BB962C8B-B14F-4D97-AF65-F5344CB8AC3E}">
        <p14:creationId xmlns:p14="http://schemas.microsoft.com/office/powerpoint/2010/main" val="1129578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2/12/2013 2:25:20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9,7,4,5,8,"/>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9,2,3,7,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16,5,10,11,13,6,"/>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24CECC0-45CA-4C89-89B6-DD1DD7C98ED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148</TotalTime>
  <Words>1898</Words>
  <Application>Microsoft Office PowerPoint</Application>
  <PresentationFormat>Προβολή στην οθόνη (4:3)</PresentationFormat>
  <Paragraphs>218</Paragraphs>
  <Slides>35</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Ενσωματωμένα Συστήματα</vt:lpstr>
      <vt:lpstr>Άδειες χρήσης </vt:lpstr>
      <vt:lpstr>Χρηματοδότηση </vt:lpstr>
      <vt:lpstr>Σκοποί ενότητας </vt:lpstr>
      <vt:lpstr>Περιεχόμενα ενότητας</vt:lpstr>
      <vt:lpstr>Σχεδιασμός και κατασκευή υλικού</vt:lpstr>
      <vt:lpstr>Τρόποι σχεδίασης υλικού</vt:lpstr>
      <vt:lpstr>Περιγραφή συμπεριφοράς</vt:lpstr>
      <vt:lpstr>Επίπεδα εξομοίωσης</vt:lpstr>
      <vt:lpstr>Παράδειγμα Σχηματικού  (8 bit ripple counter)</vt:lpstr>
      <vt:lpstr>Layout του 8 bit ripple counter</vt:lpstr>
      <vt:lpstr>Σχεδίαση σε φυσικό επίπεδο  (1 από 2)</vt:lpstr>
      <vt:lpstr>Σχεδίαση σε φυσικό επίπεδο  (2 από 2)</vt:lpstr>
      <vt:lpstr>Επαναδιαμορφώσιμο Υλικό</vt:lpstr>
      <vt:lpstr>CPLDs ⁄ FPGAs</vt:lpstr>
      <vt:lpstr>Δομή επαναδιαμορφώσιμου υλικού</vt:lpstr>
      <vt:lpstr>Επαναδιαμορφώσιμο υλικό αντί μικροελεγκτών (μ/ε)</vt:lpstr>
      <vt:lpstr>Οι διάφορες οικογένειες FPGA διαφέρουν</vt:lpstr>
      <vt:lpstr>Υλοποίηση διασυνδέσεων</vt:lpstr>
      <vt:lpstr>Υλοποίηση Λογικού Μπλοκ με Look Up Table, μνήμη</vt:lpstr>
      <vt:lpstr>Υλοποίηση Λογικού Μπλοκ με MUX, μνήμη</vt:lpstr>
      <vt:lpstr>Παράδειγμα υλοποίησης πίνακα αληθείας</vt:lpstr>
      <vt:lpstr>Διαδικασία σχεδιασμού με FPGA (1 από 2)</vt:lpstr>
      <vt:lpstr>Διαδικασία σχεδιασμού με FPGA (2 από 2)</vt:lpstr>
      <vt:lpstr>Xilinx Virtex - E  (1 από 2)</vt:lpstr>
      <vt:lpstr>Xilinx Virtex - E  (2 από 2)</vt:lpstr>
      <vt:lpstr>Xilinx Virtex - E (CLB)</vt:lpstr>
      <vt:lpstr>Virtex-E Field - Programmable gate array family members</vt:lpstr>
      <vt:lpstr>Altera Stratix V</vt:lpstr>
      <vt:lpstr>Stratix V</vt:lpstr>
      <vt:lpstr>Structure for Stratix V Devices</vt:lpstr>
      <vt:lpstr>Διασύνδεση γειτονικών μπλοκ</vt:lpstr>
      <vt:lpstr>Αλυσίδα κρατουμένων και αριθμητικών αποτελεσμάτων</vt:lpstr>
      <vt:lpstr>ALM</vt:lpstr>
      <vt:lpstr>Τέλος τρίτης ενότητας</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Ενσωματωμένα Συστήματα</dc:title>
  <dc:subject>Σχεδίαση Ειδικού Υλικού</dc:subject>
  <dc:creator>Νικόλαος Πετρέλλης</dc:creator>
  <cp:keywords>Σχεδίαση Ειδικού Υλικού, ASICs, FPGAs, postlayout simulation, layout, DRC, LVS, parasitic extraction, VLSI, reconfigurable hardware</cp:keywords>
  <dc:description>Σχεδίαση Ειδικού Υλικού, με μορφή ASIC. Φυσική σχεδίαση. Έλεγχοι DRC, LVS, εξαγωγή παρασιτικών χωρητικοτήτων/αντιστάσεων, post layout simulation. Επαναδιαμορφώσιμο υλικό (CPLDs, FPGAs). Αρχιτεκτονική μιας FPGA, λογικά μπλοκ, τρόποι διασύνδεσης-προγραμματισμού, πολυπλοκότητα υλοποιούμενων κυκλωμάτων.</dc:description>
  <cp:lastModifiedBy>Georgia</cp:lastModifiedBy>
  <cp:revision>35</cp:revision>
  <dcterms:created xsi:type="dcterms:W3CDTF">2013-11-07T19:48:14Z</dcterms:created>
  <dcterms:modified xsi:type="dcterms:W3CDTF">2013-12-12T12:25:28Z</dcterms:modified>
  <cp:category>Εκπαιδευτικό υλικό</cp:category>
  <cp:contentStatus>Τελικό</cp:contentStatus>
</cp:coreProperties>
</file>