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256" r:id="rId2"/>
    <p:sldId id="257" r:id="rId3"/>
    <p:sldId id="259" r:id="rId4"/>
    <p:sldId id="261" r:id="rId5"/>
    <p:sldId id="262" r:id="rId6"/>
    <p:sldId id="334" r:id="rId7"/>
    <p:sldId id="303" r:id="rId8"/>
    <p:sldId id="290" r:id="rId9"/>
    <p:sldId id="305" r:id="rId10"/>
    <p:sldId id="306" r:id="rId11"/>
    <p:sldId id="307" r:id="rId12"/>
    <p:sldId id="308" r:id="rId13"/>
    <p:sldId id="309" r:id="rId14"/>
    <p:sldId id="310" r:id="rId15"/>
    <p:sldId id="311" r:id="rId16"/>
    <p:sldId id="312" r:id="rId17"/>
    <p:sldId id="313" r:id="rId18"/>
    <p:sldId id="314" r:id="rId19"/>
    <p:sldId id="315" r:id="rId20"/>
    <p:sldId id="316" r:id="rId21"/>
    <p:sldId id="317" r:id="rId22"/>
    <p:sldId id="318" r:id="rId23"/>
    <p:sldId id="319" r:id="rId24"/>
    <p:sldId id="320" r:id="rId25"/>
    <p:sldId id="321" r:id="rId26"/>
    <p:sldId id="322" r:id="rId27"/>
    <p:sldId id="323" r:id="rId28"/>
    <p:sldId id="324" r:id="rId29"/>
    <p:sldId id="325" r:id="rId30"/>
    <p:sldId id="326" r:id="rId31"/>
    <p:sldId id="327" r:id="rId32"/>
    <p:sldId id="328" r:id="rId33"/>
    <p:sldId id="329" r:id="rId34"/>
    <p:sldId id="330" r:id="rId35"/>
    <p:sldId id="331" r:id="rId36"/>
    <p:sldId id="332" r:id="rId37"/>
    <p:sldId id="333" r:id="rId38"/>
    <p:sldId id="280" r:id="rId39"/>
  </p:sldIdLst>
  <p:sldSz cx="9144000" cy="6858000" type="screen4x3"/>
  <p:notesSz cx="6858000" cy="9144000"/>
  <p:custDataLst>
    <p:tags r:id="rId42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>
        <p:scale>
          <a:sx n="80" d="100"/>
          <a:sy n="80" d="100"/>
        </p:scale>
        <p:origin x="-1632" y="-40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theme" Target="theme/theme1.xml"/><Relationship Id="rId47" Type="http://schemas.openxmlformats.org/officeDocument/2006/relationships/tableStyles" Target="tableStyles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notesMaster" Target="notesMasters/notesMaster1.xml"/><Relationship Id="rId41" Type="http://schemas.openxmlformats.org/officeDocument/2006/relationships/printerSettings" Target="printerSettings/printerSettings1.bin"/><Relationship Id="rId42" Type="http://schemas.openxmlformats.org/officeDocument/2006/relationships/tags" Target="tags/tag1.xml"/><Relationship Id="rId43" Type="http://schemas.openxmlformats.org/officeDocument/2006/relationships/commentAuthors" Target="commentAuthors.xml"/><Relationship Id="rId44" Type="http://schemas.openxmlformats.org/officeDocument/2006/relationships/presProps" Target="presProps.xml"/><Relationship Id="rId4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pPr/>
              <a:t>8/02/15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37989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pPr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png"/><Relationship Id="rId5" Type="http://schemas.openxmlformats.org/officeDocument/2006/relationships/image" Target="../media/image3.jpeg"/><Relationship Id="rId6" Type="http://schemas.openxmlformats.org/officeDocument/2006/relationships/image" Target="../media/image4.jpeg"/><Relationship Id="rId7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png"/><Relationship Id="rId5" Type="http://schemas.openxmlformats.org/officeDocument/2006/relationships/image" Target="../media/image3.jpeg"/><Relationship Id="rId6" Type="http://schemas.openxmlformats.org/officeDocument/2006/relationships/image" Target="../media/image4.jpeg"/><Relationship Id="rId7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l-GR" sz="3600" dirty="0" smtClean="0"/>
              <a:t>Θέματα Παιδαγωγικής και Κοινωνιολογίας της Εκπαίδευσης</a:t>
            </a:r>
            <a:endParaRPr lang="el-GR" sz="3600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476600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b="1" dirty="0"/>
              <a:t>Ενότητα 1</a:t>
            </a:r>
            <a:r>
              <a:rPr lang="el-GR" sz="2800" b="1" dirty="0" smtClean="0"/>
              <a:t>:</a:t>
            </a:r>
            <a:r>
              <a:rPr lang="en-US" sz="2800" dirty="0" smtClean="0"/>
              <a:t> </a:t>
            </a:r>
            <a:r>
              <a:rPr lang="el-GR" sz="2800" dirty="0" smtClean="0"/>
              <a:t>Κοινωνιολογία της Εκπαίδευσης </a:t>
            </a:r>
            <a:br>
              <a:rPr lang="el-GR" sz="2800" dirty="0" smtClean="0"/>
            </a:br>
            <a:r>
              <a:rPr lang="el-GR" sz="2800" dirty="0" smtClean="0"/>
              <a:t>και συγγενείς κλάδοι</a:t>
            </a:r>
            <a:endParaRPr lang="en-US" sz="2800" dirty="0" smtClean="0"/>
          </a:p>
          <a:p>
            <a:r>
              <a:rPr lang="el-GR" sz="2800" dirty="0" smtClean="0"/>
              <a:t>Μπεκιάρη Αλεξάνδρα</a:t>
            </a:r>
          </a:p>
          <a:p>
            <a:r>
              <a:rPr lang="el-GR" sz="2800" dirty="0" smtClean="0"/>
              <a:t>Τμήμα</a:t>
            </a:r>
            <a:r>
              <a:rPr lang="en-US" sz="2800" dirty="0" smtClean="0"/>
              <a:t> </a:t>
            </a:r>
            <a:r>
              <a:rPr lang="el-GR" sz="2800" dirty="0" smtClean="0"/>
              <a:t>Επιστήμης Φυσικής Αγωγής και Αθλητισμού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22151" y="5591191"/>
            <a:ext cx="4310289" cy="1025873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657244" y="468279"/>
            <a:ext cx="7875196" cy="1303321"/>
            <a:chOff x="583004" y="468279"/>
            <a:chExt cx="7875196" cy="1303321"/>
          </a:xfrm>
        </p:grpSpPr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11" name="Group 10"/>
            <p:cNvGrpSpPr/>
            <p:nvPr/>
          </p:nvGrpSpPr>
          <p:grpSpPr>
            <a:xfrm>
              <a:off x="583004" y="520290"/>
              <a:ext cx="4706844" cy="1224136"/>
              <a:chOff x="510996" y="520290"/>
              <a:chExt cx="4706844" cy="1224136"/>
            </a:xfrm>
          </p:grpSpPr>
          <p:pic>
            <p:nvPicPr>
              <p:cNvPr id="1032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099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9" name="TextBox 8"/>
              <p:cNvSpPr txBox="1"/>
              <p:nvPr/>
            </p:nvSpPr>
            <p:spPr>
              <a:xfrm>
                <a:off x="1763688" y="831907"/>
                <a:ext cx="3454152" cy="576064"/>
              </a:xfrm>
              <a:prstGeom prst="rect">
                <a:avLst/>
              </a:prstGeom>
              <a:noFill/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026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704" y="5607520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5907088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ΚΟΙΝΩΝΙΟΛΟΓΙΑ ΤΟΥ ΔΙΚΑΙΟΥ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Πχ </a:t>
            </a:r>
          </a:p>
          <a:p>
            <a:r>
              <a:rPr lang="el-GR" dirty="0"/>
              <a:t>Έρευνα και στατιστική νομοθετημάτων που αφορούν την </a:t>
            </a:r>
            <a:r>
              <a:rPr lang="el-GR" dirty="0" smtClean="0"/>
              <a:t>εκπαίδευση</a:t>
            </a:r>
            <a:endParaRPr lang="el-GR" dirty="0"/>
          </a:p>
          <a:p>
            <a:r>
              <a:rPr lang="el-GR" dirty="0"/>
              <a:t>Αντιλήψεις περί «δίκαιης» μεταχείρισης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392221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ΑΝΘΡΩΠΟΛΟΓΙΑ ΤΗΣ ΕΠΙΘΕΤΙΚΟΤΗΤΑΣ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Πχ </a:t>
            </a:r>
          </a:p>
          <a:p>
            <a:r>
              <a:rPr lang="el-GR" dirty="0"/>
              <a:t>Από πού προέρχεται η επιθετικότητα μεταξύ μαθητών, καθηγητών </a:t>
            </a:r>
            <a:r>
              <a:rPr lang="el-GR" dirty="0" smtClean="0"/>
              <a:t>καθώς </a:t>
            </a:r>
            <a:r>
              <a:rPr lang="el-GR" dirty="0"/>
              <a:t>και μεταξύ καθηγητών και </a:t>
            </a:r>
            <a:r>
              <a:rPr lang="el-GR" dirty="0" smtClean="0"/>
              <a:t>μαθητών</a:t>
            </a:r>
            <a:endParaRPr lang="el-GR" dirty="0"/>
          </a:p>
          <a:p>
            <a:r>
              <a:rPr lang="el-GR" dirty="0"/>
              <a:t>Πώς </a:t>
            </a:r>
            <a:r>
              <a:rPr lang="el-GR" dirty="0" smtClean="0"/>
              <a:t>εκδηλώνεται</a:t>
            </a:r>
            <a:endParaRPr lang="el-GR" dirty="0"/>
          </a:p>
          <a:p>
            <a:r>
              <a:rPr lang="el-GR" dirty="0"/>
              <a:t>Τι άμυνες </a:t>
            </a:r>
            <a:r>
              <a:rPr lang="el-GR" dirty="0" smtClean="0"/>
              <a:t>εμφανίζονται</a:t>
            </a:r>
            <a:endParaRPr lang="el-GR" dirty="0"/>
          </a:p>
          <a:p>
            <a:r>
              <a:rPr lang="el-GR" dirty="0"/>
              <a:t>Ποιοι γίνονται «θύτες» και «θύματα»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934977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ΚΟΙΝΩΝΙΟΛΟΓΙΑ ΕΛΕΥΘΕΡΟΥ ΧΡΟΝΟΥ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Πχ </a:t>
            </a:r>
          </a:p>
          <a:p>
            <a:r>
              <a:rPr lang="el-GR" dirty="0"/>
              <a:t>Πώς ξοδεύουν τον ελεύθερο χρόνο τους οι μαθητές και οι </a:t>
            </a:r>
            <a:r>
              <a:rPr lang="el-GR" dirty="0" smtClean="0"/>
              <a:t>καθηγητές</a:t>
            </a:r>
            <a:endParaRPr lang="el-GR" dirty="0"/>
          </a:p>
          <a:p>
            <a:r>
              <a:rPr lang="el-GR" dirty="0"/>
              <a:t>Ποιος «ελεύθερος χρόνος» θεωρείται «εποικοδομητικός» και από </a:t>
            </a:r>
            <a:r>
              <a:rPr lang="el-GR" dirty="0" smtClean="0"/>
              <a:t>ποιους</a:t>
            </a:r>
            <a:endParaRPr lang="el-GR" dirty="0"/>
          </a:p>
          <a:p>
            <a:r>
              <a:rPr lang="el-GR" dirty="0"/>
              <a:t>Ποιος χρόνος θεωρείται «ελεύθερος»; </a:t>
            </a:r>
          </a:p>
          <a:p>
            <a:r>
              <a:rPr lang="el-GR" dirty="0"/>
              <a:t>Μόνο αυτός που προορίζεται να αποδώσει  χρήματα;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126885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ΚΟΙΝΩΝΙΟΛΟΓΙΑ ΟΙΚΟΓΕΝΕΙΑΣ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Πχ </a:t>
            </a:r>
          </a:p>
          <a:p>
            <a:r>
              <a:rPr lang="el-GR" dirty="0"/>
              <a:t>Πώς επιδρά η οικογένεια στη σχολική ζωή ή το σχολείο στην οικογενειακή </a:t>
            </a:r>
            <a:r>
              <a:rPr lang="el-GR" dirty="0" smtClean="0"/>
              <a:t>ζωή</a:t>
            </a:r>
            <a:endParaRPr lang="el-GR" dirty="0"/>
          </a:p>
          <a:p>
            <a:r>
              <a:rPr lang="el-GR" dirty="0"/>
              <a:t>Πώς επιδρά η οικογένεια στην επιλογή σπουδών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4126885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ΕΡΕΥΝΑ ΜΥΘΟΥ ΚΑΙ ΚΟΙΝΩΝΙΟΛΟΓΙΑ ΛΟΓΟΤΕΧΝΙΑΣ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Πχ </a:t>
            </a:r>
          </a:p>
          <a:p>
            <a:r>
              <a:rPr lang="el-GR" dirty="0"/>
              <a:t>Πώς ερμηνεύεται ο μύθος και διάφορες μορφές λογοτεχνίας στο σχολείο </a:t>
            </a:r>
            <a:r>
              <a:rPr lang="el-GR" dirty="0" smtClean="0"/>
              <a:t>από </a:t>
            </a:r>
            <a:r>
              <a:rPr lang="el-GR" dirty="0"/>
              <a:t>μαθητές και </a:t>
            </a:r>
            <a:r>
              <a:rPr lang="el-GR" dirty="0" smtClean="0"/>
              <a:t>καθηγητές</a:t>
            </a:r>
            <a:endParaRPr lang="el-GR" dirty="0"/>
          </a:p>
          <a:p>
            <a:r>
              <a:rPr lang="el-GR" dirty="0"/>
              <a:t>Πώς επιδρά η λογοτεχνία στους μαθητές και πώς αντιμετωπίζεται η αφήγηση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773190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ΚΟΙΝΩΝΙΟΛΟΓΙΑ ΤΗΣ ΕΠΙΣΤΗΜΗΣ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/>
              <a:t>Πχ </a:t>
            </a:r>
          </a:p>
          <a:p>
            <a:r>
              <a:rPr lang="el-GR" dirty="0"/>
              <a:t>Πώς αντιμετωπίζονται τα «φιλολογικά» και τα «θετικά» μαθήματα </a:t>
            </a:r>
            <a:r>
              <a:rPr lang="el-GR" dirty="0" smtClean="0"/>
              <a:t>από </a:t>
            </a:r>
            <a:r>
              <a:rPr lang="el-GR" dirty="0"/>
              <a:t>τους μαθητές και τους </a:t>
            </a:r>
            <a:r>
              <a:rPr lang="el-GR" dirty="0" smtClean="0"/>
              <a:t>καθηγητές</a:t>
            </a:r>
            <a:endParaRPr lang="el-GR" dirty="0"/>
          </a:p>
          <a:p>
            <a:r>
              <a:rPr lang="el-GR" dirty="0"/>
              <a:t>Πώς διαμορφώνονται οι σχέσεις μεταξύ ερευνητών μέσα σε ένα </a:t>
            </a:r>
            <a:r>
              <a:rPr lang="el-GR" dirty="0" smtClean="0"/>
              <a:t>ερευνητικό ίδρυμα</a:t>
            </a:r>
            <a:endParaRPr lang="el-GR" dirty="0"/>
          </a:p>
          <a:p>
            <a:r>
              <a:rPr lang="el-GR" dirty="0"/>
              <a:t>Κατά πόσο η Πολιτική περνάει τα μηνύματά της μέσα από σχολικά και άλλα </a:t>
            </a:r>
            <a:r>
              <a:rPr lang="el-GR" dirty="0" smtClean="0"/>
              <a:t>εγχειρίδια </a:t>
            </a:r>
            <a:r>
              <a:rPr lang="el-GR" dirty="0"/>
              <a:t>αναμεμειγμένα με επιστημονικές πληροφορίες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132676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ΕΡΕΥΝΑ ΙΔΕΟΛΟΓΙΑΣ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/>
              <a:t>Πχ </a:t>
            </a:r>
          </a:p>
          <a:p>
            <a:r>
              <a:rPr lang="el-GR" dirty="0"/>
              <a:t>Ποιες «ιδεολογίες» (πολιτικές, κοινωνικές) εντοπίζονται μέσα στην τάξη </a:t>
            </a:r>
            <a:r>
              <a:rPr lang="el-GR" dirty="0" smtClean="0"/>
              <a:t>και </a:t>
            </a:r>
            <a:r>
              <a:rPr lang="el-GR" dirty="0"/>
              <a:t>πώς επηρεάζουν τις συμπεριφορές των μαθητών και των </a:t>
            </a:r>
            <a:r>
              <a:rPr lang="el-GR" dirty="0" smtClean="0"/>
              <a:t>καθηγητών</a:t>
            </a:r>
            <a:endParaRPr lang="el-GR" dirty="0"/>
          </a:p>
          <a:p>
            <a:r>
              <a:rPr lang="el-GR" dirty="0"/>
              <a:t>Εμπεριέχονται στα σχολικά βιβλία ιδεολογικοί προσανατολισμοί;</a:t>
            </a:r>
          </a:p>
          <a:p>
            <a:r>
              <a:rPr lang="el-GR" dirty="0"/>
              <a:t>Πόσο «ουδέτερα» γίνεται το μάθημα της Ιστορίας;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879411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ΚΟΙΝΩΝΙΟΛΟΓΙΑ ΗΛΙΚΙΑΚΩΝ ΟΜΑΔΩΝ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l-GR" dirty="0"/>
              <a:t>Πχ </a:t>
            </a:r>
          </a:p>
          <a:p>
            <a:r>
              <a:rPr lang="el-GR" dirty="0"/>
              <a:t>Τι ρόλο παίζουν οι ηλικιακές διαφορές στους μαθητές διαφορετικών τάξεων και </a:t>
            </a:r>
            <a:r>
              <a:rPr lang="el-GR" dirty="0" smtClean="0"/>
              <a:t>στους καθηγητές</a:t>
            </a:r>
            <a:endParaRPr lang="el-GR" dirty="0"/>
          </a:p>
          <a:p>
            <a:r>
              <a:rPr lang="el-GR" dirty="0"/>
              <a:t>Ποιοι παράγοντες μπορούν να γεφυρώσουν το ηλικιακό χάσμα</a:t>
            </a:r>
            <a:r>
              <a:rPr lang="el-GR" dirty="0" smtClean="0"/>
              <a:t>;</a:t>
            </a:r>
            <a:endParaRPr lang="el-GR" dirty="0"/>
          </a:p>
          <a:p>
            <a:r>
              <a:rPr lang="el-GR" dirty="0"/>
              <a:t>Υπάρχουν κοινοί τρόποι διασκέδασης για διαφορετικές ηλικίες</a:t>
            </a:r>
            <a:r>
              <a:rPr lang="el-GR" dirty="0" smtClean="0"/>
              <a:t>;</a:t>
            </a:r>
            <a:endParaRPr lang="el-GR" dirty="0"/>
          </a:p>
          <a:p>
            <a:r>
              <a:rPr lang="el-GR" dirty="0"/>
              <a:t>Σε μια κατάληψη θα συμμετάσχουν «ισότιμα» διάφορες ηλικίες; 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6100551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ΠΟΛΙΤΙΚΗ ΕΠΙΣΤΗΜΗ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Πχ </a:t>
            </a:r>
          </a:p>
          <a:p>
            <a:r>
              <a:rPr lang="el-GR" dirty="0"/>
              <a:t>Πώς καταστρώνεται η Πολιτική της Εκπαίδευσης στις διάφορες βαθμίδες της</a:t>
            </a:r>
            <a:r>
              <a:rPr lang="el-GR" dirty="0" smtClean="0"/>
              <a:t>;</a:t>
            </a:r>
            <a:endParaRPr lang="el-GR" dirty="0"/>
          </a:p>
          <a:p>
            <a:r>
              <a:rPr lang="el-GR" dirty="0"/>
              <a:t>Παίζουν ισχυρότερο ρόλο οι θεσμοί ή τα άτομα; 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3985070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ΕΓΚΛΗΜΑΤΟΛΟΓΙΑ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Πχ </a:t>
            </a:r>
          </a:p>
          <a:p>
            <a:r>
              <a:rPr lang="el-GR" dirty="0"/>
              <a:t>Τι ακραίες και παράνομες αποκλίνουσες συμπεριφορές εμφανίζονται </a:t>
            </a:r>
            <a:r>
              <a:rPr lang="el-GR" dirty="0" smtClean="0"/>
              <a:t>στους </a:t>
            </a:r>
            <a:r>
              <a:rPr lang="el-GR" dirty="0"/>
              <a:t>μαθητές και στους καθηγητές</a:t>
            </a:r>
            <a:r>
              <a:rPr lang="el-GR" dirty="0" smtClean="0"/>
              <a:t>;</a:t>
            </a:r>
            <a:endParaRPr lang="el-GR" dirty="0"/>
          </a:p>
          <a:p>
            <a:r>
              <a:rPr lang="el-GR" dirty="0"/>
              <a:t>Ποιοι παράγοντες ωθούν σε αυτές;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19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41312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l"/>
            <a:r>
              <a:rPr lang="el-GR" sz="2800" dirty="0" smtClean="0"/>
              <a:t>Το παρόν εκπαιδευτικό υλικό υπόκειται σε</a:t>
            </a:r>
            <a:r>
              <a:rPr lang="en-US" sz="2800" dirty="0" smtClean="0"/>
              <a:t> </a:t>
            </a:r>
            <a:r>
              <a:rPr lang="el-GR" sz="2800" dirty="0" smtClean="0"/>
              <a:t>άδειες χρήσης </a:t>
            </a:r>
            <a:r>
              <a:rPr lang="en-US" sz="2800" dirty="0" smtClean="0"/>
              <a:t>Creative Commons. </a:t>
            </a:r>
          </a:p>
          <a:p>
            <a:pPr algn="l"/>
            <a:r>
              <a:rPr lang="el-GR" sz="2800" dirty="0" smtClean="0"/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</a:t>
            </a:fld>
            <a:endParaRPr lang="el-GR" dirty="0"/>
          </a:p>
        </p:txBody>
      </p:sp>
      <p:pic>
        <p:nvPicPr>
          <p:cNvPr id="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486916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ΑΓΡΟΤΙΚΗ ΚΟΙΝΩΝΙΟΛΟΓΙΑ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Πχ </a:t>
            </a:r>
          </a:p>
          <a:p>
            <a:r>
              <a:rPr lang="el-GR" dirty="0"/>
              <a:t>Τι ρόλο παίζει το αγροτικό περιβάλλον και ο τρόπος ζωής της </a:t>
            </a:r>
            <a:r>
              <a:rPr lang="el-GR" dirty="0" smtClean="0"/>
              <a:t>υπαίθρου στη </a:t>
            </a:r>
            <a:r>
              <a:rPr lang="el-GR" dirty="0"/>
              <a:t>σχολική ζωή</a:t>
            </a:r>
            <a:r>
              <a:rPr lang="el-GR" dirty="0" smtClean="0"/>
              <a:t>;</a:t>
            </a:r>
            <a:endParaRPr lang="el-GR" dirty="0"/>
          </a:p>
          <a:p>
            <a:r>
              <a:rPr lang="el-GR" dirty="0"/>
              <a:t>Υπάρχουν διαφορές μεταξύ μαθητών υπαίθρου και μαθητών πόλης;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8856176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ΚΟΙΝΩΝΙΟΛΟΓΙΑ ΑΘΛΗΤΙΣΜΟΥ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Πχ </a:t>
            </a:r>
          </a:p>
          <a:p>
            <a:r>
              <a:rPr lang="el-GR" dirty="0"/>
              <a:t>Η θέση του αθλητισμού στον «ελεύθερο χρόνο» των </a:t>
            </a:r>
            <a:r>
              <a:rPr lang="el-GR" dirty="0" smtClean="0"/>
              <a:t>μαθητών</a:t>
            </a:r>
            <a:endParaRPr lang="el-GR" dirty="0"/>
          </a:p>
          <a:p>
            <a:r>
              <a:rPr lang="el-GR" dirty="0"/>
              <a:t>Η επίδραση αθλητικών επιδόσεων στην κοινωνική θέση του μαθητή </a:t>
            </a:r>
            <a:r>
              <a:rPr lang="el-GR" dirty="0" smtClean="0"/>
              <a:t>μέσα </a:t>
            </a:r>
            <a:r>
              <a:rPr lang="el-GR" dirty="0"/>
              <a:t>στο </a:t>
            </a:r>
            <a:r>
              <a:rPr lang="el-GR" dirty="0" smtClean="0"/>
              <a:t>σχολείο</a:t>
            </a:r>
            <a:endParaRPr lang="el-GR" dirty="0"/>
          </a:p>
          <a:p>
            <a:r>
              <a:rPr lang="el-GR" dirty="0"/>
              <a:t>Πιθανή σχέση αθλητισμού με επιθετικότητα και αποκλίνουσα </a:t>
            </a:r>
            <a:r>
              <a:rPr lang="el-GR" dirty="0" smtClean="0"/>
              <a:t>συμπεριφορά </a:t>
            </a:r>
            <a:r>
              <a:rPr lang="el-GR" dirty="0"/>
              <a:t>μαθητών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238250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ΣΗΜΕΙΟΛΟΓΙΑ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Πχ </a:t>
            </a:r>
          </a:p>
          <a:p>
            <a:r>
              <a:rPr lang="el-GR" dirty="0"/>
              <a:t>Γιατί κάποιοι μαθητές κουρεύονται ή ντύνονται περίεργα ή βάφουν τα </a:t>
            </a:r>
            <a:r>
              <a:rPr lang="el-GR" dirty="0" smtClean="0"/>
              <a:t>μαλλιά </a:t>
            </a:r>
            <a:r>
              <a:rPr lang="el-GR" dirty="0"/>
              <a:t>τους </a:t>
            </a:r>
            <a:r>
              <a:rPr lang="el-GR" dirty="0" smtClean="0"/>
              <a:t>πράσινα</a:t>
            </a:r>
            <a:endParaRPr lang="el-GR" dirty="0"/>
          </a:p>
          <a:p>
            <a:r>
              <a:rPr lang="el-GR" dirty="0"/>
              <a:t>Μη λεκτική επικοινωνία μαθητών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575331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ΚΟΙΝΩΝΙΟΛΟΓΙΑ ΠΟΛΕΩΝ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Πχ </a:t>
            </a:r>
          </a:p>
          <a:p>
            <a:r>
              <a:rPr lang="el-GR" dirty="0"/>
              <a:t>Σε τι διαφέρουν σχολεία που βρίσκονται σε υποβαθμισμένες περιοχές </a:t>
            </a:r>
            <a:r>
              <a:rPr lang="el-GR" dirty="0" smtClean="0"/>
              <a:t>από </a:t>
            </a:r>
            <a:r>
              <a:rPr lang="el-GR" dirty="0"/>
              <a:t>αυτά των αναβαθμισμένων περιοχών</a:t>
            </a:r>
            <a:r>
              <a:rPr lang="el-GR" dirty="0" smtClean="0"/>
              <a:t>;</a:t>
            </a:r>
            <a:endParaRPr lang="el-GR" dirty="0"/>
          </a:p>
          <a:p>
            <a:r>
              <a:rPr lang="el-GR" dirty="0"/>
              <a:t>Σχέση των μαθητών με κακόφημες περιοχές της πόλης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590086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ΑΝΘΡΩΠΟΛΟΓΙΑ ΤΟΥ ΧΩΡΟΥ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Πχ </a:t>
            </a:r>
          </a:p>
          <a:p>
            <a:r>
              <a:rPr lang="el-GR" dirty="0"/>
              <a:t>Τόποι «ιστορικοί» και «ιεροί» ως χώροι εκπαίδευσης (διδασκαλία- ξενάγηση) </a:t>
            </a:r>
          </a:p>
          <a:p>
            <a:r>
              <a:rPr lang="el-GR" dirty="0"/>
              <a:t>Τί χώρους θεωρούν «ιδιαίτερης και βαθύτερης σημασίας» τα σχολεία </a:t>
            </a:r>
            <a:r>
              <a:rPr lang="el-GR" dirty="0" smtClean="0"/>
              <a:t>για </a:t>
            </a:r>
            <a:r>
              <a:rPr lang="el-GR" dirty="0"/>
              <a:t>εκδρομές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946080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ΨΥΧΟΛΟΓΙΑ ΧΩΡΟΥ-ΠΕΡΙΒΑΛΛΟΝΤΟΣ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Πχ </a:t>
            </a:r>
          </a:p>
          <a:p>
            <a:r>
              <a:rPr lang="el-GR" dirty="0"/>
              <a:t>Τι επίδραση έχει η διαμόρφωση της αίθουσας διδασκαλίας για το μάθημα </a:t>
            </a:r>
            <a:r>
              <a:rPr lang="el-GR" dirty="0" smtClean="0"/>
              <a:t>και </a:t>
            </a:r>
            <a:r>
              <a:rPr lang="el-GR" dirty="0"/>
              <a:t>τη διάθεση των </a:t>
            </a:r>
            <a:r>
              <a:rPr lang="el-GR" dirty="0" smtClean="0"/>
              <a:t>μαθητών</a:t>
            </a:r>
            <a:endParaRPr lang="el-GR" dirty="0"/>
          </a:p>
          <a:p>
            <a:r>
              <a:rPr lang="el-GR" dirty="0"/>
              <a:t>Τι επίδραση έχει η γενικότερη εμφάνιση του σχολείου και της αυλής στη διάθεση </a:t>
            </a:r>
            <a:r>
              <a:rPr lang="el-GR" dirty="0" smtClean="0"/>
              <a:t>και </a:t>
            </a:r>
            <a:r>
              <a:rPr lang="el-GR" dirty="0"/>
              <a:t>στη συμπεριφορά των μαθητών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874258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ΚΟΙΝΩΝΙΟΛΟΓΙΑ ΤΟΥ ΠΟΛΙΤΙΣΜΟΥ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Πχ </a:t>
            </a:r>
          </a:p>
          <a:p>
            <a:r>
              <a:rPr lang="el-GR" dirty="0"/>
              <a:t>Φαινόμενα διαπολιτισμικής </a:t>
            </a:r>
            <a:r>
              <a:rPr lang="el-GR" dirty="0" smtClean="0"/>
              <a:t>εκπαίδευσης</a:t>
            </a:r>
            <a:endParaRPr lang="el-GR" dirty="0"/>
          </a:p>
          <a:p>
            <a:r>
              <a:rPr lang="el-GR" dirty="0"/>
              <a:t>Η αντίληψη των πολιτισμικών στοιχείων από τους μαθητές και τους </a:t>
            </a:r>
            <a:r>
              <a:rPr lang="el-GR" dirty="0" smtClean="0"/>
              <a:t>καθηγητές (</a:t>
            </a:r>
            <a:r>
              <a:rPr lang="el-GR" dirty="0"/>
              <a:t>τι θεωρούν «οικείο» και τι «ξένο»</a:t>
            </a:r>
            <a:r>
              <a:rPr lang="el-GR" dirty="0" smtClean="0"/>
              <a:t>)</a:t>
            </a:r>
            <a:endParaRPr lang="el-GR" dirty="0"/>
          </a:p>
          <a:p>
            <a:r>
              <a:rPr lang="el-GR" dirty="0"/>
              <a:t>Πώς ερμηνεύουν και αντιμετωπίζουν τα πολιτισμικά στοιχεία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3142476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ΚΟΙΝΩΝΙΟΛΟΓΙΑ ΤΟΠΙΟΥ-ΧΩΡΟΥ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Πχ </a:t>
            </a:r>
          </a:p>
          <a:p>
            <a:r>
              <a:rPr lang="el-GR" dirty="0"/>
              <a:t>Πώς επηρεάζουν οι δομές και η αντίληψη του χώρου της κοινωνικές δομές </a:t>
            </a:r>
            <a:r>
              <a:rPr lang="el-GR" dirty="0" smtClean="0"/>
              <a:t>μαθητών </a:t>
            </a:r>
            <a:r>
              <a:rPr lang="el-GR" dirty="0"/>
              <a:t>και </a:t>
            </a:r>
            <a:r>
              <a:rPr lang="el-GR" dirty="0" smtClean="0"/>
              <a:t>καθηγητών</a:t>
            </a:r>
            <a:endParaRPr lang="el-GR" dirty="0"/>
          </a:p>
          <a:p>
            <a:r>
              <a:rPr lang="el-GR" dirty="0"/>
              <a:t>Πόσο ευρύχωρη πρέπει να είναι μια αυλή για να ελαττώνονται οι </a:t>
            </a:r>
            <a:r>
              <a:rPr lang="el-GR" dirty="0" smtClean="0"/>
              <a:t>συγκρούσεις μεταξύ </a:t>
            </a:r>
            <a:r>
              <a:rPr lang="el-GR" dirty="0"/>
              <a:t>των μαθητών που παίζουν ή για να ευνοεί το παιχνίδι και τη φαντασία τους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27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679873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ΚΟΙΝΩΝΙΟΛΟΓΙΑ ΤΗΣ ΘΡΗΣΚΕΙΑΣ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Πχ </a:t>
            </a:r>
          </a:p>
          <a:p>
            <a:r>
              <a:rPr lang="el-GR" dirty="0"/>
              <a:t>Πώς αντιμετωπίζουν οι μαθητές αλλόθρησκους μέσα στο </a:t>
            </a:r>
            <a:r>
              <a:rPr lang="el-GR" dirty="0" smtClean="0"/>
              <a:t>σχολείο</a:t>
            </a:r>
            <a:endParaRPr lang="el-GR" dirty="0"/>
          </a:p>
          <a:p>
            <a:r>
              <a:rPr lang="el-GR" dirty="0"/>
              <a:t>Πώς αντιμετωπίζουν τα θρησκευτικά, την πρωινή προσευχή και τον εκκλησιασμό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28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731442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ΚΟΙΝΩΝΙΟΛΟΓΙΑ ΤΟΥ ΚΙΝΔΥΝΟΥ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Πχ </a:t>
            </a:r>
          </a:p>
          <a:p>
            <a:r>
              <a:rPr lang="el-GR" dirty="0"/>
              <a:t>Ποιο παιδικό παιχνίδι ή συνήθεια θεωρείται «επικίνδυνη» και από ποιους και </a:t>
            </a:r>
            <a:r>
              <a:rPr lang="el-GR" dirty="0" smtClean="0"/>
              <a:t>γιατί</a:t>
            </a:r>
            <a:endParaRPr lang="el-GR" dirty="0"/>
          </a:p>
          <a:p>
            <a:r>
              <a:rPr lang="el-GR" dirty="0"/>
              <a:t>Τι θεωρείται «επικίνδυνο» στο χώρο του σχολείου ή στον τόπο της εκδρομής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29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2749174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400" dirty="0" smtClean="0"/>
              <a:t>Το παρόν εκπαιδευτικό υλικό έχει αναπτυχθεί στα πλαίσια του εκπαιδευτικού έργου του διδάσκοντα.</a:t>
            </a:r>
            <a:endParaRPr lang="en-US" sz="2400" dirty="0" smtClean="0"/>
          </a:p>
          <a:p>
            <a:r>
              <a:rPr lang="el-GR" sz="2400" dirty="0" smtClean="0"/>
              <a:t>Το έργο «</a:t>
            </a:r>
            <a:r>
              <a:rPr lang="el-GR" sz="2400" b="1" dirty="0" smtClean="0"/>
              <a:t>Ανοικτά Ακαδημαϊκά Μαθήματα Πανεπιστημίου Θεσσαλίας</a:t>
            </a:r>
            <a:r>
              <a:rPr lang="el-GR" sz="2400" dirty="0" smtClean="0"/>
              <a:t>» έχει χρηματοδοτήσει μόνο τη αναδιαμόρφωση του εκπαιδευτικού υλικού. </a:t>
            </a:r>
          </a:p>
          <a:p>
            <a:r>
              <a:rPr lang="el-GR" sz="24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5055064"/>
            <a:ext cx="6480048" cy="1542288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ΕΡΕΥΝΑ ΚΟΙΝΩΝΙΚΟΥ ΦΥΛΟΥ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Πχ </a:t>
            </a:r>
          </a:p>
          <a:p>
            <a:r>
              <a:rPr lang="el-GR" dirty="0"/>
              <a:t>Σχέσεις ειρηνικές ή επιθετικές μεταξύ διαφορετικών φύλων ανάμεσα σε </a:t>
            </a:r>
            <a:r>
              <a:rPr lang="el-GR" dirty="0" smtClean="0"/>
              <a:t>μαθητές και </a:t>
            </a:r>
            <a:r>
              <a:rPr lang="el-GR" dirty="0"/>
              <a:t>ανάμεσα σε καθηγητές καθώς και μεταξύ μαθητών και </a:t>
            </a:r>
            <a:r>
              <a:rPr lang="el-GR" dirty="0" smtClean="0"/>
              <a:t>καθηγητών</a:t>
            </a:r>
            <a:endParaRPr lang="el-GR" dirty="0"/>
          </a:p>
          <a:p>
            <a:r>
              <a:rPr lang="el-GR" dirty="0"/>
              <a:t>Θέματα «ισότητας»: Πώς την αντιλαμβάνονται και πώς θεωρείται ότι εκδηλώνεται </a:t>
            </a:r>
            <a:r>
              <a:rPr lang="el-GR" dirty="0" smtClean="0"/>
              <a:t>ή </a:t>
            </a:r>
            <a:r>
              <a:rPr lang="el-GR" dirty="0"/>
              <a:t>καταστρατηγείται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30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2029389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ΚΟΙΝΩΝΙΟΛΟΓΙΑ ΤΗΣ ΤΕΧΝΗΣ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Πχ </a:t>
            </a:r>
          </a:p>
          <a:p>
            <a:r>
              <a:rPr lang="el-GR" dirty="0"/>
              <a:t>Πώς αντιλαμβάνονται μαθητές και καθηγητές καλλιτεχνικά έργα και </a:t>
            </a:r>
            <a:r>
              <a:rPr lang="el-GR" dirty="0" smtClean="0"/>
              <a:t>μαθήματα</a:t>
            </a:r>
            <a:endParaRPr lang="el-GR" dirty="0"/>
          </a:p>
          <a:p>
            <a:r>
              <a:rPr lang="el-GR" dirty="0"/>
              <a:t>Τι είδους αισθητικά ερεθίσματα είναι διατεθειμένοι να προσλάβουν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31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8082529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ΘΕΩΡΙΕΣ ΕΠΑΝΑΣΤΑΣΕΩΝ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Πχ </a:t>
            </a:r>
          </a:p>
          <a:p>
            <a:r>
              <a:rPr lang="el-GR" dirty="0"/>
              <a:t>Ποιοι παράγοντες επηρεάζουν καταλήψεις και εξεγέρσεις μαθητών στα </a:t>
            </a:r>
            <a:r>
              <a:rPr lang="el-GR" dirty="0" smtClean="0"/>
              <a:t>σχολεία</a:t>
            </a:r>
            <a:endParaRPr lang="el-GR" dirty="0"/>
          </a:p>
          <a:p>
            <a:r>
              <a:rPr lang="el-GR" dirty="0"/>
              <a:t>Από τι εξαρτάται η επαναστατικότητα των μαθητών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32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307625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ΚΟΙΝΩΝΙΟΛΟΓΙΑ ΟΡΓΑΝΩΣΕΩΝ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Πχ </a:t>
            </a:r>
          </a:p>
          <a:p>
            <a:r>
              <a:rPr lang="el-GR" dirty="0"/>
              <a:t>Ποιοι παράγοντες επηρεάζουν τον συγκεντρωτισμό, την τυποποίηση και την </a:t>
            </a:r>
            <a:r>
              <a:rPr lang="el-GR" dirty="0" smtClean="0"/>
              <a:t>πολυπλοκότητα </a:t>
            </a:r>
            <a:r>
              <a:rPr lang="el-GR" dirty="0"/>
              <a:t>οργανωμένων σχολικών υποσυστημάτων, όπως μαθητικές </a:t>
            </a:r>
            <a:r>
              <a:rPr lang="el-GR" dirty="0" smtClean="0"/>
              <a:t>κοινότητες </a:t>
            </a:r>
            <a:r>
              <a:rPr lang="el-GR" dirty="0"/>
              <a:t>, διοίκηση του σχολείου </a:t>
            </a:r>
            <a:r>
              <a:rPr lang="el-GR" dirty="0" smtClean="0"/>
              <a:t>κλπ</a:t>
            </a:r>
            <a:endParaRPr lang="el-GR" dirty="0"/>
          </a:p>
          <a:p>
            <a:r>
              <a:rPr lang="el-GR" dirty="0"/>
              <a:t>Πώς αναδεικνύονται οι «ηγέτες» ανάμεσα σε μαθητές και καθηγητές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54896385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ΘΕΩΡΙΕΣ ΑΝΑΠΤΥΞΗΣ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Πχ </a:t>
            </a:r>
          </a:p>
          <a:p>
            <a:r>
              <a:rPr lang="el-GR" dirty="0"/>
              <a:t>Πώς και κατά πόσο το εκπαιδευτικό σύστημα εξαρτάται και επηρεάζεται </a:t>
            </a:r>
            <a:r>
              <a:rPr lang="el-GR" dirty="0" smtClean="0"/>
              <a:t>από </a:t>
            </a:r>
            <a:r>
              <a:rPr lang="el-GR" dirty="0"/>
              <a:t>την οικονομική </a:t>
            </a:r>
            <a:r>
              <a:rPr lang="el-GR" dirty="0" smtClean="0"/>
              <a:t>ανάπτυξη</a:t>
            </a:r>
            <a:endParaRPr lang="el-GR" dirty="0"/>
          </a:p>
          <a:p>
            <a:r>
              <a:rPr lang="el-GR" dirty="0"/>
              <a:t>Σύγκριση εκπαιδευτικών συστημάτων οικονομικά ανεπτυγμένων και </a:t>
            </a:r>
            <a:r>
              <a:rPr lang="el-GR" dirty="0" smtClean="0"/>
              <a:t>υπανάπτυκτων </a:t>
            </a:r>
            <a:r>
              <a:rPr lang="el-GR" dirty="0"/>
              <a:t>χωρών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34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2759730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ΚΟΙΝΩΝΙΟΛΟΓΙΑ ΤΟΥ ΕΠΑΓΓΕΛΜΑΤΟΣ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/>
              <a:t>Πχ </a:t>
            </a:r>
          </a:p>
          <a:p>
            <a:r>
              <a:rPr lang="el-GR" dirty="0"/>
              <a:t>Πόσο το σχολείο επηρεάζει με στοχευμένες (μάθημα επαγγελματικού </a:t>
            </a:r>
            <a:r>
              <a:rPr lang="el-GR" dirty="0" smtClean="0"/>
              <a:t>προσανατολισμού</a:t>
            </a:r>
            <a:r>
              <a:rPr lang="el-GR" dirty="0"/>
              <a:t>) ή με τυχαίες διαδικασίες (πχ γενικά ερεθίσματα μέσω όλων </a:t>
            </a:r>
            <a:r>
              <a:rPr lang="el-GR" dirty="0" smtClean="0"/>
              <a:t>των </a:t>
            </a:r>
            <a:r>
              <a:rPr lang="el-GR" dirty="0"/>
              <a:t>μαθημάτων) τον επαγγελματικό προσανατολισμό των </a:t>
            </a:r>
            <a:r>
              <a:rPr lang="el-GR" dirty="0" smtClean="0"/>
              <a:t>μαθητών</a:t>
            </a:r>
            <a:endParaRPr lang="el-GR" dirty="0"/>
          </a:p>
          <a:p>
            <a:r>
              <a:rPr lang="el-GR" dirty="0"/>
              <a:t>Τους ωθεί να γίνουν «επιστήμονες»  ή τους αποθαρρύνει από αυτό</a:t>
            </a:r>
            <a:r>
              <a:rPr lang="el-GR" dirty="0" smtClean="0"/>
              <a:t>;</a:t>
            </a:r>
            <a:endParaRPr lang="el-GR" dirty="0"/>
          </a:p>
          <a:p>
            <a:r>
              <a:rPr lang="el-GR" dirty="0"/>
              <a:t>Ενισχύει το σχολείο τον «ρατσισμό» των επαγγελμάτων ή τον καταπολεμά</a:t>
            </a:r>
            <a:r>
              <a:rPr lang="el-GR" dirty="0" smtClean="0"/>
              <a:t>;</a:t>
            </a:r>
            <a:endParaRPr lang="el-GR" dirty="0"/>
          </a:p>
          <a:p>
            <a:r>
              <a:rPr lang="el-GR" dirty="0"/>
              <a:t>Τι ρόλο παίζει το επάγγελμα των γονέων για την κοινωνική θέση του μαθητή</a:t>
            </a:r>
            <a:r>
              <a:rPr lang="el-GR" dirty="0" smtClean="0"/>
              <a:t>;</a:t>
            </a:r>
            <a:endParaRPr lang="el-GR" dirty="0"/>
          </a:p>
          <a:p>
            <a:r>
              <a:rPr lang="el-GR" dirty="0"/>
              <a:t>Ποιοι παράγοντες καθορίζουν τα παραπάνω;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35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1981734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ΚΟΙΝΩΝΙΟΛΟΓΙΑ ΤΟΥ ΕΠΑΓΓΕΛΜΑΤΟΣ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/>
              <a:t>Πχ </a:t>
            </a:r>
          </a:p>
          <a:p>
            <a:r>
              <a:rPr lang="el-GR" dirty="0"/>
              <a:t>Πόσο το σχολείο επηρεάζει με στοχευμένες (μάθημα επαγγελματικού </a:t>
            </a:r>
            <a:r>
              <a:rPr lang="el-GR" dirty="0" smtClean="0"/>
              <a:t>προσανατολισμού</a:t>
            </a:r>
            <a:r>
              <a:rPr lang="el-GR" dirty="0"/>
              <a:t>) ή με τυχαίες διαδικασίες (πχ γενικά ερεθίσματα μέσω όλων </a:t>
            </a:r>
            <a:r>
              <a:rPr lang="el-GR" dirty="0" smtClean="0"/>
              <a:t>των </a:t>
            </a:r>
            <a:r>
              <a:rPr lang="el-GR" dirty="0"/>
              <a:t>μαθημάτων) τον επαγγελματικό προσανατολισμό των </a:t>
            </a:r>
            <a:r>
              <a:rPr lang="el-GR" dirty="0" smtClean="0"/>
              <a:t>μαθητών</a:t>
            </a:r>
            <a:endParaRPr lang="el-GR" dirty="0"/>
          </a:p>
          <a:p>
            <a:r>
              <a:rPr lang="el-GR" dirty="0"/>
              <a:t>Τους ωθεί να γίνουν «επιστήμονες»  ή τους αποθαρρύνει από αυτό</a:t>
            </a:r>
            <a:r>
              <a:rPr lang="el-GR" dirty="0" smtClean="0"/>
              <a:t>;</a:t>
            </a:r>
            <a:endParaRPr lang="el-GR" dirty="0"/>
          </a:p>
          <a:p>
            <a:r>
              <a:rPr lang="el-GR" dirty="0"/>
              <a:t>Ενισχύει το σχολείο τον «ρατσισμό» των επαγγελμάτων ή τον καταπολεμά</a:t>
            </a:r>
            <a:r>
              <a:rPr lang="el-GR" dirty="0" smtClean="0"/>
              <a:t>;</a:t>
            </a:r>
            <a:endParaRPr lang="el-GR" dirty="0"/>
          </a:p>
          <a:p>
            <a:r>
              <a:rPr lang="el-GR" dirty="0"/>
              <a:t>Τι ρόλο παίζει το επάγγελμα των γονέων για την κοινωνική θέση του </a:t>
            </a:r>
            <a:r>
              <a:rPr lang="el-GR"/>
              <a:t>μαθητή</a:t>
            </a:r>
            <a:r>
              <a:rPr lang="el-GR" smtClean="0"/>
              <a:t>;</a:t>
            </a:r>
            <a:endParaRPr lang="el-GR" dirty="0"/>
          </a:p>
          <a:p>
            <a:r>
              <a:rPr lang="el-GR" dirty="0"/>
              <a:t>Ποιοι παράγοντες καθορίζουν τα παραπάνω;</a:t>
            </a:r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36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2708554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ΒΙΒΛΙΟΓΡΑΦΙΑ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1520" y="1268760"/>
            <a:ext cx="8435280" cy="5256584"/>
          </a:xfrm>
        </p:spPr>
        <p:txBody>
          <a:bodyPr>
            <a:noAutofit/>
          </a:bodyPr>
          <a:lstStyle/>
          <a:p>
            <a:r>
              <a:rPr lang="en-AU" sz="2000" dirty="0" err="1" smtClean="0"/>
              <a:t>Blackledge</a:t>
            </a:r>
            <a:r>
              <a:rPr lang="en-AU" sz="2000" dirty="0" smtClean="0"/>
              <a:t>, D., &amp; Hunt, B. (2004). </a:t>
            </a:r>
            <a:r>
              <a:rPr lang="el-GR" sz="2000" i="1" dirty="0" smtClean="0"/>
              <a:t>Κοινωνιολογία της Εκπαίδευσης </a:t>
            </a:r>
            <a:r>
              <a:rPr lang="el-GR" sz="2000" dirty="0" smtClean="0"/>
              <a:t>(Δεληγιάννη, Μ.). Εκδ. Μεταίχμιο.</a:t>
            </a:r>
          </a:p>
          <a:p>
            <a:r>
              <a:rPr lang="en-AU" sz="2000" dirty="0" smtClean="0"/>
              <a:t>Bernstein, R. (1990). </a:t>
            </a:r>
            <a:r>
              <a:rPr lang="en-AU" sz="2000" i="1" dirty="0" smtClean="0"/>
              <a:t>Class, codes and control: The structuring of pedagogic discourse.</a:t>
            </a:r>
            <a:r>
              <a:rPr lang="en-AU" sz="2000" dirty="0" smtClean="0"/>
              <a:t> London: </a:t>
            </a:r>
            <a:r>
              <a:rPr lang="en-AU" sz="2000" dirty="0" err="1" smtClean="0"/>
              <a:t>Routledge</a:t>
            </a:r>
            <a:r>
              <a:rPr lang="en-AU" sz="2000" dirty="0" smtClean="0"/>
              <a:t>.</a:t>
            </a:r>
          </a:p>
          <a:p>
            <a:r>
              <a:rPr lang="en-AU" sz="2000" dirty="0" smtClean="0"/>
              <a:t>Bernstein, R. (1996). </a:t>
            </a:r>
            <a:r>
              <a:rPr lang="en-AU" sz="2000" i="1" dirty="0" smtClean="0"/>
              <a:t>Pedagogy, symbolic control and identity: Theory, research, critique</a:t>
            </a:r>
            <a:r>
              <a:rPr lang="en-AU" sz="2000" dirty="0" smtClean="0"/>
              <a:t>. London: Taylor &amp; Francis.</a:t>
            </a:r>
            <a:endParaRPr lang="el-GR" sz="2000" dirty="0" smtClean="0"/>
          </a:p>
          <a:p>
            <a:r>
              <a:rPr lang="en-GB" sz="2000" dirty="0" err="1" smtClean="0"/>
              <a:t>Giddens</a:t>
            </a:r>
            <a:r>
              <a:rPr lang="en-GB" sz="2000" dirty="0"/>
              <a:t>, A. </a:t>
            </a:r>
            <a:r>
              <a:rPr lang="el-GR" sz="2000" dirty="0"/>
              <a:t>(</a:t>
            </a:r>
            <a:r>
              <a:rPr lang="en-GB" sz="2000" dirty="0"/>
              <a:t>2000</a:t>
            </a:r>
            <a:r>
              <a:rPr lang="el-GR" sz="2000" dirty="0"/>
              <a:t>).</a:t>
            </a:r>
            <a:r>
              <a:rPr lang="en-GB" sz="2000" dirty="0"/>
              <a:t> </a:t>
            </a:r>
            <a:r>
              <a:rPr lang="en-GB" sz="2000" i="1" dirty="0"/>
              <a:t>Sociology. </a:t>
            </a:r>
            <a:r>
              <a:rPr lang="en-GB" sz="2000" dirty="0"/>
              <a:t>Polity press. Oxford, </a:t>
            </a:r>
            <a:r>
              <a:rPr lang="en-GB" sz="2000" dirty="0" smtClean="0"/>
              <a:t>UK</a:t>
            </a:r>
            <a:r>
              <a:rPr lang="el-GR" sz="2000" dirty="0" smtClean="0"/>
              <a:t>.</a:t>
            </a:r>
          </a:p>
          <a:p>
            <a:r>
              <a:rPr lang="el-GR" sz="2000" dirty="0" smtClean="0"/>
              <a:t>Λάμνιας, Κ. (2002). </a:t>
            </a:r>
            <a:r>
              <a:rPr lang="el-GR" sz="2000" i="1" dirty="0" smtClean="0"/>
              <a:t>Κοινωνιολογική Θεωρία και Εκπαίδευση. Διακριτές προσεγγίσεις. </a:t>
            </a:r>
            <a:r>
              <a:rPr lang="el-GR" sz="2000" dirty="0" smtClean="0"/>
              <a:t>Εκδ. Μεταίχμιο.</a:t>
            </a:r>
          </a:p>
          <a:p>
            <a:r>
              <a:rPr lang="en-US" sz="2000" dirty="0" err="1" smtClean="0"/>
              <a:t>Urry</a:t>
            </a:r>
            <a:r>
              <a:rPr lang="en-US" sz="2000" dirty="0"/>
              <a:t>, J. </a:t>
            </a:r>
            <a:r>
              <a:rPr lang="el-GR" sz="2000" dirty="0" smtClean="0"/>
              <a:t>(</a:t>
            </a:r>
            <a:r>
              <a:rPr lang="en-US" sz="2000" dirty="0" smtClean="0"/>
              <a:t>2000</a:t>
            </a:r>
            <a:r>
              <a:rPr lang="el-GR" sz="2000" dirty="0" smtClean="0"/>
              <a:t>).</a:t>
            </a:r>
            <a:r>
              <a:rPr lang="en-US" sz="2000" dirty="0" smtClean="0"/>
              <a:t> </a:t>
            </a:r>
            <a:r>
              <a:rPr lang="en-US" sz="2000" i="1" dirty="0"/>
              <a:t>Sociology beyond societies. </a:t>
            </a:r>
            <a:r>
              <a:rPr lang="en-US" sz="2000" i="1" dirty="0" err="1"/>
              <a:t>Mobilities</a:t>
            </a:r>
            <a:r>
              <a:rPr lang="en-US" sz="2000" i="1" dirty="0"/>
              <a:t> for the twenty-first century. </a:t>
            </a:r>
            <a:r>
              <a:rPr lang="en-US" sz="2000" dirty="0" err="1"/>
              <a:t>Routledge</a:t>
            </a:r>
            <a:r>
              <a:rPr lang="en-US" sz="2000" dirty="0"/>
              <a:t>, London and New </a:t>
            </a:r>
            <a:r>
              <a:rPr lang="en-US" sz="2000" dirty="0" smtClean="0"/>
              <a:t>York</a:t>
            </a:r>
            <a:r>
              <a:rPr lang="el-GR" sz="2000" dirty="0" smtClean="0"/>
              <a:t>.</a:t>
            </a:r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444708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>
          <a:xfrm>
            <a:off x="755576" y="3831723"/>
            <a:ext cx="7776864" cy="1752600"/>
          </a:xfrm>
        </p:spPr>
        <p:txBody>
          <a:bodyPr/>
          <a:lstStyle/>
          <a:p>
            <a:endParaRPr lang="el-GR" dirty="0"/>
          </a:p>
        </p:txBody>
      </p:sp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5718258"/>
            <a:ext cx="3240360" cy="771224"/>
          </a:xfrm>
          <a:prstGeom prst="rect">
            <a:avLst/>
          </a:prstGeom>
          <a:noFill/>
          <a:ln w="12700">
            <a:solidFill>
              <a:schemeClr val="accent1"/>
            </a:solidFill>
          </a:ln>
        </p:spPr>
      </p:pic>
      <p:grpSp>
        <p:nvGrpSpPr>
          <p:cNvPr id="12" name="Group 11"/>
          <p:cNvGrpSpPr/>
          <p:nvPr/>
        </p:nvGrpSpPr>
        <p:grpSpPr>
          <a:xfrm>
            <a:off x="541784" y="468279"/>
            <a:ext cx="7990656" cy="1303321"/>
            <a:chOff x="467544" y="468279"/>
            <a:chExt cx="7990656" cy="1303321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89226" y="468279"/>
              <a:ext cx="1968974" cy="1303321"/>
            </a:xfrm>
            <a:prstGeom prst="rect">
              <a:avLst/>
            </a:prstGeom>
          </p:spPr>
        </p:pic>
        <p:grpSp>
          <p:nvGrpSpPr>
            <p:cNvPr id="14" name="Group 13"/>
            <p:cNvGrpSpPr/>
            <p:nvPr/>
          </p:nvGrpSpPr>
          <p:grpSpPr>
            <a:xfrm>
              <a:off x="467544" y="520290"/>
              <a:ext cx="3960440" cy="1224136"/>
              <a:chOff x="395536" y="520290"/>
              <a:chExt cx="3960440" cy="1224136"/>
            </a:xfrm>
          </p:grpSpPr>
          <p:pic>
            <p:nvPicPr>
              <p:cNvPr id="15" name="Picture 8" descr="http://www.med.uth.gr/UploadFiles/image/kentavros.jpg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95536" y="520290"/>
                <a:ext cx="1224136" cy="122413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" name="TextBox 15"/>
              <p:cNvSpPr txBox="1"/>
              <p:nvPr/>
            </p:nvSpPr>
            <p:spPr>
              <a:xfrm>
                <a:off x="1619672" y="836712"/>
                <a:ext cx="2736304" cy="57606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vert="horz" wrap="none" lIns="91440" tIns="45720" rIns="91440" bIns="45720" rtlCol="0" anchor="ctr">
                <a:normAutofit/>
              </a:bodyPr>
              <a:lstStyle/>
              <a:p>
                <a:r>
                  <a:rPr lang="el-GR" sz="2200" b="1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ΠΑΝΕΠΙΣΤΗΜΙΟ ΘΕΣΣΑΛΙΑΣ</a:t>
                </a:r>
              </a:p>
            </p:txBody>
          </p:sp>
        </p:grpSp>
      </p:grpSp>
      <p:pic>
        <p:nvPicPr>
          <p:cNvPr id="11" name="Picture 2" descr="C:\Users\Billis\Documents\Τεφαα Open e-Class\vasilis-template'\tefaa-logo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6253" y="5607262"/>
            <a:ext cx="993216" cy="99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D:\Τεφαα Open e-Class\ΘΕΟΔΩΡΑΚΗΣ ΜΑΘΗΜΑ\BYNCSA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1814" y="5907020"/>
            <a:ext cx="1117600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ΣΚΟΠΟΙ ΕΝΟΤΗΤΑΣ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/>
            <a:r>
              <a:rPr lang="el-GR" dirty="0" smtClean="0"/>
              <a:t>Να εντοπίσει σχέσεις της Κοινωνιολογίας της Εκπαίδευσης με άλλους κλάδους των Κοινωνικών Επιστημών</a:t>
            </a:r>
            <a:r>
              <a:rPr lang="en-US" dirty="0" smtClean="0"/>
              <a:t> </a:t>
            </a:r>
            <a:r>
              <a:rPr lang="el-GR" dirty="0" smtClean="0"/>
              <a:t>(φυσικά η λίστα δεν εξαντλείται σε αυτή την παρουσίαση)</a:t>
            </a:r>
            <a:r>
              <a:rPr lang="en-US" dirty="0" smtClean="0"/>
              <a:t>.</a:t>
            </a:r>
            <a:r>
              <a:rPr lang="el-GR" dirty="0" smtClean="0"/>
              <a:t/>
            </a:r>
            <a:br>
              <a:rPr lang="el-GR" dirty="0" smtClean="0"/>
            </a:br>
            <a:endParaRPr lang="el-GR" dirty="0" smtClean="0"/>
          </a:p>
          <a:p>
            <a:pPr marL="0"/>
            <a:r>
              <a:rPr lang="el-GR" dirty="0" smtClean="0"/>
              <a:t>Να παράσχει παραδείγματα συνεργασίας με τους κλάδους αυτούς</a:t>
            </a:r>
            <a:r>
              <a:rPr lang="en-US" dirty="0" smtClean="0"/>
              <a:t>.</a:t>
            </a:r>
            <a:endParaRPr lang="el-GR" dirty="0" smtClean="0"/>
          </a:p>
          <a:p>
            <a:pPr marL="0"/>
            <a:endParaRPr lang="el-G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ΠΕΡΙΕΧΟΜΕΝΑ ΕΝΟΤΗΤΑΣ</a:t>
            </a:r>
            <a:endParaRPr lang="el-G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  <p:sp>
        <p:nvSpPr>
          <p:cNvPr id="5" name="Rectangle 2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3000" dirty="0" smtClean="0"/>
              <a:t>Πεδία Κοινωνικών επιστημών</a:t>
            </a:r>
            <a:endParaRPr lang="el-GR" sz="3000" dirty="0" smtClean="0">
              <a:effectLst/>
            </a:endParaRPr>
          </a:p>
          <a:p>
            <a:r>
              <a:rPr lang="el-GR" sz="3000" dirty="0" smtClean="0">
                <a:effectLst/>
              </a:rPr>
              <a:t>Σχέσεις της Κοινωνιολογίας της Εκπαίδευσης με άλλα πεδία των Κοινωνικών Επιστημών</a:t>
            </a:r>
            <a:endParaRPr lang="el-GR" sz="3000" b="1" i="1" dirty="0" smtClean="0"/>
          </a:p>
          <a:p>
            <a:r>
              <a:rPr lang="el-GR" sz="3000" dirty="0" smtClean="0">
                <a:effectLst/>
              </a:rPr>
              <a:t>Παραδείγματα συνεργασίας </a:t>
            </a:r>
            <a:r>
              <a:rPr lang="el-GR" sz="3000" dirty="0" smtClean="0"/>
              <a:t>της Κοινωνιολογίας της Εκπαίδευσης με τα άλλα πεδία των Κοινωνικών Επιστημών</a:t>
            </a:r>
            <a:endParaRPr lang="el-GR" sz="3000" dirty="0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0382952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9" presetClass="exit" presetSubtype="0" decel="10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5" grpId="2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ΚΟΙΝΩΝΙΟΛΟΓΙΑ ΤΗΣ ΕΚΠΑΙΔΕΥΣΗΣ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400" dirty="0"/>
              <a:t>Η Κοινωνιολογία της Εκπαίδευσης συγκεκριμένα μελετά τις κοινωνικές δομές που εμφανίζονται στο εκπαιδευτικό σύστημα ή στο ευρύτερο περιβάλλον που το </a:t>
            </a:r>
            <a:r>
              <a:rPr lang="el-GR" sz="2400" dirty="0" smtClean="0"/>
              <a:t>επηρεάζει: </a:t>
            </a:r>
          </a:p>
          <a:p>
            <a:r>
              <a:rPr lang="el-GR" sz="2400" dirty="0" smtClean="0"/>
              <a:t>είτε </a:t>
            </a:r>
            <a:r>
              <a:rPr lang="el-GR" sz="2400" dirty="0"/>
              <a:t>σε μικροεπίδεδο (διαπροσωπικές σχέσεις, οικογένεια, σχέσεις συμμαθητών, παλαιάς νέας γενιάς κλπ), </a:t>
            </a:r>
            <a:endParaRPr lang="el-GR" sz="2400" dirty="0" smtClean="0"/>
          </a:p>
          <a:p>
            <a:r>
              <a:rPr lang="el-GR" sz="2400" dirty="0" smtClean="0"/>
              <a:t>είτε </a:t>
            </a:r>
            <a:r>
              <a:rPr lang="el-GR" sz="2400" dirty="0"/>
              <a:t>σε μακροεπίδεδο (γενικότερο θεσμικό, οικονομικό και κοινωνικό περιβάλλον, επιδράσεις παγκοσμιοποιήσης κλπ). </a:t>
            </a:r>
            <a:br>
              <a:rPr lang="el-GR" sz="2400" dirty="0"/>
            </a:br>
            <a:endParaRPr lang="el-GR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607985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2700" dirty="0" smtClean="0"/>
              <a:t>ΠΕΔΙΑ ΤΩΝ ΚΟΙΝΩΝΙΚΩΝ ΕΠΙΣΤΗΜΩΝ: ΑΠΟ ΠΟΙΑ ΠΙΣΤΕΥΕΤΕ ΟΤΙ ΑΠΟΤΕΛΕΙΤΑΙ ΚΥΡΙΩΣ Η ΚΟΙΝΩΝΙΟΛΟΓΙΑ ΤΗΣ ΕΚΠΑΙΔΕΥΣΗΣ </a:t>
            </a:r>
            <a:r>
              <a:rPr lang="el-GR" sz="2000" dirty="0" smtClean="0"/>
              <a:t/>
            </a:r>
            <a:br>
              <a:rPr lang="el-GR" sz="2000" dirty="0" smtClean="0"/>
            </a:br>
            <a:endParaRPr lang="el-GR" sz="2000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7</a:t>
            </a:fld>
            <a:endParaRPr lang="el-GR" dirty="0"/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743075" y="1360488"/>
            <a:ext cx="312489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Κοινωνιολογία Περιβάλλοντος</a:t>
            </a: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539552" y="4941168"/>
            <a:ext cx="250369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800" dirty="0">
                <a:solidFill>
                  <a:srgbClr val="000000"/>
                </a:solidFill>
              </a:rPr>
              <a:t>Κοινωνιολογία Κινδύνου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4743450" y="1989138"/>
            <a:ext cx="34158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Κοινωνιολογία Ελεύθερου Χρόνου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323850" y="2420938"/>
            <a:ext cx="27513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Κοινωνιολογία Οικογένειας</a:t>
            </a:r>
          </a:p>
        </p:txBody>
      </p:sp>
      <p:sp>
        <p:nvSpPr>
          <p:cNvPr id="11" name="Text Box 8"/>
          <p:cNvSpPr txBox="1">
            <a:spLocks noChangeArrowheads="1"/>
          </p:cNvSpPr>
          <p:nvPr/>
        </p:nvSpPr>
        <p:spPr bwMode="auto">
          <a:xfrm>
            <a:off x="611188" y="5373688"/>
            <a:ext cx="260853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Κοινωνιολογία της Τέχνης</a:t>
            </a:r>
          </a:p>
        </p:txBody>
      </p:sp>
      <p:sp>
        <p:nvSpPr>
          <p:cNvPr id="12" name="Text Box 9"/>
          <p:cNvSpPr txBox="1">
            <a:spLocks noChangeArrowheads="1"/>
          </p:cNvSpPr>
          <p:nvPr/>
        </p:nvSpPr>
        <p:spPr bwMode="auto">
          <a:xfrm>
            <a:off x="5219700" y="1557338"/>
            <a:ext cx="273017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Κοινωνιολογία του Δικαίου</a:t>
            </a:r>
          </a:p>
        </p:txBody>
      </p:sp>
      <p:sp>
        <p:nvSpPr>
          <p:cNvPr id="13" name="Text Box 10"/>
          <p:cNvSpPr txBox="1">
            <a:spLocks noChangeArrowheads="1"/>
          </p:cNvSpPr>
          <p:nvPr/>
        </p:nvSpPr>
        <p:spPr bwMode="auto">
          <a:xfrm>
            <a:off x="6011863" y="3429000"/>
            <a:ext cx="274068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Κοινωνιολογία Αθλητισμού</a:t>
            </a: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5518150" y="4437063"/>
            <a:ext cx="307654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Κοινωνιολογία του Πολιτισμού</a:t>
            </a:r>
          </a:p>
        </p:txBody>
      </p:sp>
      <p:sp>
        <p:nvSpPr>
          <p:cNvPr id="15" name="Text Box 13"/>
          <p:cNvSpPr txBox="1">
            <a:spLocks noChangeArrowheads="1"/>
          </p:cNvSpPr>
          <p:nvPr/>
        </p:nvSpPr>
        <p:spPr bwMode="auto">
          <a:xfrm>
            <a:off x="3278188" y="2349500"/>
            <a:ext cx="461402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Έρευνα Μύθου και Κοινωνιολογία Λογοτεχνίας</a:t>
            </a:r>
          </a:p>
        </p:txBody>
      </p:sp>
      <p:sp>
        <p:nvSpPr>
          <p:cNvPr id="16" name="Text Box 14"/>
          <p:cNvSpPr txBox="1">
            <a:spLocks noChangeArrowheads="1"/>
          </p:cNvSpPr>
          <p:nvPr/>
        </p:nvSpPr>
        <p:spPr bwMode="auto">
          <a:xfrm>
            <a:off x="611188" y="3998913"/>
            <a:ext cx="14017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Σημειολογία</a:t>
            </a:r>
          </a:p>
        </p:txBody>
      </p:sp>
      <p:sp>
        <p:nvSpPr>
          <p:cNvPr id="17" name="Text Box 15"/>
          <p:cNvSpPr txBox="1">
            <a:spLocks noChangeArrowheads="1"/>
          </p:cNvSpPr>
          <p:nvPr/>
        </p:nvSpPr>
        <p:spPr bwMode="auto">
          <a:xfrm>
            <a:off x="5138738" y="2630488"/>
            <a:ext cx="295818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Κοινωνιολογία της Επιστήμης</a:t>
            </a:r>
          </a:p>
        </p:txBody>
      </p:sp>
      <p:sp>
        <p:nvSpPr>
          <p:cNvPr id="18" name="Text Box 16"/>
          <p:cNvSpPr txBox="1">
            <a:spLocks noChangeArrowheads="1"/>
          </p:cNvSpPr>
          <p:nvPr/>
        </p:nvSpPr>
        <p:spPr bwMode="auto">
          <a:xfrm>
            <a:off x="2195513" y="3933825"/>
            <a:ext cx="235038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Κοινωνιολογία Πόλεων</a:t>
            </a:r>
          </a:p>
        </p:txBody>
      </p:sp>
      <p:sp>
        <p:nvSpPr>
          <p:cNvPr id="19" name="Text Box 17"/>
          <p:cNvSpPr txBox="1">
            <a:spLocks noChangeArrowheads="1"/>
          </p:cNvSpPr>
          <p:nvPr/>
        </p:nvSpPr>
        <p:spPr bwMode="auto">
          <a:xfrm>
            <a:off x="971550" y="1844675"/>
            <a:ext cx="343767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Ανθρωπολογία της Επιθετικότητας</a:t>
            </a:r>
          </a:p>
        </p:txBody>
      </p:sp>
      <p:sp>
        <p:nvSpPr>
          <p:cNvPr id="20" name="Text Box 18"/>
          <p:cNvSpPr txBox="1">
            <a:spLocks noChangeArrowheads="1"/>
          </p:cNvSpPr>
          <p:nvPr/>
        </p:nvSpPr>
        <p:spPr bwMode="auto">
          <a:xfrm>
            <a:off x="395288" y="5870575"/>
            <a:ext cx="271632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Κοινωνιολογία Οργάνωσης</a:t>
            </a:r>
          </a:p>
        </p:txBody>
      </p:sp>
      <p:sp>
        <p:nvSpPr>
          <p:cNvPr id="21" name="Text Box 19"/>
          <p:cNvSpPr txBox="1">
            <a:spLocks noChangeArrowheads="1"/>
          </p:cNvSpPr>
          <p:nvPr/>
        </p:nvSpPr>
        <p:spPr bwMode="auto">
          <a:xfrm>
            <a:off x="5605463" y="6021388"/>
            <a:ext cx="205376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Θεωρίες Ανάπτυξης</a:t>
            </a:r>
          </a:p>
        </p:txBody>
      </p:sp>
      <p:sp>
        <p:nvSpPr>
          <p:cNvPr id="22" name="Text Box 20"/>
          <p:cNvSpPr txBox="1">
            <a:spLocks noChangeArrowheads="1"/>
          </p:cNvSpPr>
          <p:nvPr/>
        </p:nvSpPr>
        <p:spPr bwMode="auto">
          <a:xfrm>
            <a:off x="5821363" y="5583238"/>
            <a:ext cx="247734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Θεωρίες Επαναστάσεων</a:t>
            </a:r>
          </a:p>
        </p:txBody>
      </p:sp>
      <p:sp>
        <p:nvSpPr>
          <p:cNvPr id="23" name="Text Box 21"/>
          <p:cNvSpPr txBox="1">
            <a:spLocks noChangeArrowheads="1"/>
          </p:cNvSpPr>
          <p:nvPr/>
        </p:nvSpPr>
        <p:spPr bwMode="auto">
          <a:xfrm>
            <a:off x="581025" y="3284538"/>
            <a:ext cx="172425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Εγκληματολογία</a:t>
            </a:r>
          </a:p>
        </p:txBody>
      </p:sp>
      <p:sp>
        <p:nvSpPr>
          <p:cNvPr id="24" name="Text Box 22"/>
          <p:cNvSpPr txBox="1">
            <a:spLocks noChangeArrowheads="1"/>
          </p:cNvSpPr>
          <p:nvPr/>
        </p:nvSpPr>
        <p:spPr bwMode="auto">
          <a:xfrm>
            <a:off x="636588" y="2852738"/>
            <a:ext cx="195630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Έρευνα Ιδεολογίας</a:t>
            </a:r>
          </a:p>
        </p:txBody>
      </p:sp>
      <p:sp>
        <p:nvSpPr>
          <p:cNvPr id="25" name="Text Box 24"/>
          <p:cNvSpPr txBox="1">
            <a:spLocks noChangeArrowheads="1"/>
          </p:cNvSpPr>
          <p:nvPr/>
        </p:nvSpPr>
        <p:spPr bwMode="auto">
          <a:xfrm>
            <a:off x="4818063" y="5294313"/>
            <a:ext cx="270125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Έρευνα Κοινωνικού Φύλου</a:t>
            </a:r>
          </a:p>
        </p:txBody>
      </p:sp>
      <p:sp>
        <p:nvSpPr>
          <p:cNvPr id="26" name="Text Box 27"/>
          <p:cNvSpPr txBox="1">
            <a:spLocks noChangeArrowheads="1"/>
          </p:cNvSpPr>
          <p:nvPr/>
        </p:nvSpPr>
        <p:spPr bwMode="auto">
          <a:xfrm>
            <a:off x="2700338" y="3573463"/>
            <a:ext cx="246259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Αγροτική Κοινωνιολογία</a:t>
            </a:r>
          </a:p>
        </p:txBody>
      </p:sp>
      <p:sp>
        <p:nvSpPr>
          <p:cNvPr id="27" name="Text Box 28"/>
          <p:cNvSpPr txBox="1">
            <a:spLocks noChangeArrowheads="1"/>
          </p:cNvSpPr>
          <p:nvPr/>
        </p:nvSpPr>
        <p:spPr bwMode="auto">
          <a:xfrm>
            <a:off x="1204913" y="6237288"/>
            <a:ext cx="334457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Κοινωνιολογία του Επαγγέλματος</a:t>
            </a:r>
          </a:p>
        </p:txBody>
      </p:sp>
      <p:sp>
        <p:nvSpPr>
          <p:cNvPr id="28" name="Text Box 29"/>
          <p:cNvSpPr txBox="1">
            <a:spLocks noChangeArrowheads="1"/>
          </p:cNvSpPr>
          <p:nvPr/>
        </p:nvSpPr>
        <p:spPr bwMode="auto">
          <a:xfrm>
            <a:off x="4114800" y="4791075"/>
            <a:ext cx="298299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Κοινωνιολογία της Θρησκείας</a:t>
            </a:r>
          </a:p>
        </p:txBody>
      </p:sp>
      <p:sp>
        <p:nvSpPr>
          <p:cNvPr id="29" name="Text Box 30"/>
          <p:cNvSpPr txBox="1">
            <a:spLocks noChangeArrowheads="1"/>
          </p:cNvSpPr>
          <p:nvPr/>
        </p:nvSpPr>
        <p:spPr bwMode="auto">
          <a:xfrm>
            <a:off x="2987675" y="3068638"/>
            <a:ext cx="342645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Κοινωνιολογία Ηλικιακών Ομάδων</a:t>
            </a:r>
          </a:p>
        </p:txBody>
      </p:sp>
      <p:sp>
        <p:nvSpPr>
          <p:cNvPr id="30" name="Text Box 32"/>
          <p:cNvSpPr txBox="1">
            <a:spLocks noChangeArrowheads="1"/>
          </p:cNvSpPr>
          <p:nvPr/>
        </p:nvSpPr>
        <p:spPr bwMode="auto">
          <a:xfrm>
            <a:off x="5497513" y="3933825"/>
            <a:ext cx="268009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Ανθρωπολογία του Χώρου</a:t>
            </a:r>
          </a:p>
        </p:txBody>
      </p:sp>
      <p:sp>
        <p:nvSpPr>
          <p:cNvPr id="31" name="Text Box 33"/>
          <p:cNvSpPr txBox="1">
            <a:spLocks noChangeArrowheads="1"/>
          </p:cNvSpPr>
          <p:nvPr/>
        </p:nvSpPr>
        <p:spPr bwMode="auto">
          <a:xfrm>
            <a:off x="1476375" y="4357688"/>
            <a:ext cx="342466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800" dirty="0">
                <a:solidFill>
                  <a:srgbClr val="000000"/>
                </a:solidFill>
              </a:rPr>
              <a:t>Ψυχολογία Χώρου-Περιβάλλοντος</a:t>
            </a:r>
          </a:p>
        </p:txBody>
      </p:sp>
      <p:sp>
        <p:nvSpPr>
          <p:cNvPr id="32" name="Text Box 27"/>
          <p:cNvSpPr txBox="1">
            <a:spLocks noChangeArrowheads="1"/>
          </p:cNvSpPr>
          <p:nvPr/>
        </p:nvSpPr>
        <p:spPr bwMode="auto">
          <a:xfrm>
            <a:off x="6596063" y="2997200"/>
            <a:ext cx="194309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Πολιτική Επιστήμη</a:t>
            </a:r>
          </a:p>
        </p:txBody>
      </p:sp>
      <p:sp>
        <p:nvSpPr>
          <p:cNvPr id="33" name="Text Box 33"/>
          <p:cNvSpPr txBox="1">
            <a:spLocks noChangeArrowheads="1"/>
          </p:cNvSpPr>
          <p:nvPr/>
        </p:nvSpPr>
        <p:spPr bwMode="auto">
          <a:xfrm>
            <a:off x="395288" y="4646613"/>
            <a:ext cx="297741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Κοινωνιολογία Τοπίου-Χώρου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ΚΟΙΝΩΝΙΟΛΟΓΙΑ ΠΕΡΙΒΑΛΛΟΝΤΟΣ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Πχ </a:t>
            </a:r>
          </a:p>
          <a:p>
            <a:r>
              <a:rPr lang="el-GR" dirty="0" smtClean="0"/>
              <a:t>Σκοπιμότητα και περιεχόμενο της Περιβαλλοντικής Εκπαίδευσης στα σχολεία</a:t>
            </a:r>
          </a:p>
          <a:p>
            <a:r>
              <a:rPr lang="el-GR" dirty="0" smtClean="0"/>
              <a:t>Διερεύνηση στάσεων των μαθητών προς τα «περιβαλλοντικά ζητήματα», τι θεωρούν «περιβαλλοντικό ζήτημα» κλπ</a:t>
            </a: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8</a:t>
            </a:fld>
            <a:endParaRPr lang="el-G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ΗΘΙΚΗ-ΝΟΜΙΚΗ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Πχ </a:t>
            </a:r>
          </a:p>
          <a:p>
            <a:r>
              <a:rPr lang="el-GR" dirty="0" smtClean="0"/>
              <a:t>Αποδοχή και νομιμότητα χειρισμών παραβατικότητας των μαθητών από την πλευρά των εκπαιδευτικών</a:t>
            </a:r>
          </a:p>
          <a:p>
            <a:r>
              <a:rPr lang="el-GR" dirty="0" smtClean="0"/>
              <a:t>Ποινικές, διοικητικές και αστικές ευθύνες εκπαιδευτικών, γονέων, μαθητών κ.α.</a:t>
            </a:r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pPr/>
              <a:t>9</a:t>
            </a:fld>
            <a:endParaRPr lang="el-GR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1494</TotalTime>
  <Words>1518</Words>
  <Application>Microsoft Macintosh PowerPoint</Application>
  <PresentationFormat>On-screen Show (4:3)</PresentationFormat>
  <Paragraphs>243</Paragraphs>
  <Slides>38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Θέμα του Office</vt:lpstr>
      <vt:lpstr>Θέματα Παιδαγωγικής και Κοινωνιολογίας της Εκπαίδευσης</vt:lpstr>
      <vt:lpstr>Άδειες Χρήσης</vt:lpstr>
      <vt:lpstr>Χρηματοδότηση</vt:lpstr>
      <vt:lpstr>ΣΚΟΠΟΙ ΕΝΟΤΗΤΑΣ</vt:lpstr>
      <vt:lpstr>ΠΕΡΙΕΧΟΜΕΝΑ ΕΝΟΤΗΤΑΣ</vt:lpstr>
      <vt:lpstr>ΚΟΙΝΩΝΙΟΛΟΓΙΑ ΤΗΣ ΕΚΠΑΙΔΕΥΣΗΣ</vt:lpstr>
      <vt:lpstr>ΠΕΔΙΑ ΤΩΝ ΚΟΙΝΩΝΙΚΩΝ ΕΠΙΣΤΗΜΩΝ: ΑΠΟ ΠΟΙΑ ΠΙΣΤΕΥΕΤΕ ΟΤΙ ΑΠΟΤΕΛΕΙΤΑΙ ΚΥΡΙΩΣ Η ΚΟΙΝΩΝΙΟΛΟΓΙΑ ΤΗΣ ΕΚΠΑΙΔΕΥΣΗΣ  </vt:lpstr>
      <vt:lpstr>ΚΟΙΝΩΝΙΟΛΟΓΙΑ ΠΕΡΙΒΑΛΛΟΝΤΟΣ</vt:lpstr>
      <vt:lpstr>ΗΘΙΚΗ-ΝΟΜΙΚΗ</vt:lpstr>
      <vt:lpstr>ΚΟΙΝΩΝΙΟΛΟΓΙΑ ΤΟΥ ΔΙΚΑΙΟΥ</vt:lpstr>
      <vt:lpstr>ΑΝΘΡΩΠΟΛΟΓΙΑ ΤΗΣ ΕΠΙΘΕΤΙΚΟΤΗΤΑΣ</vt:lpstr>
      <vt:lpstr>ΚΟΙΝΩΝΙΟΛΟΓΙΑ ΕΛΕΥΘΕΡΟΥ ΧΡΟΝΟΥ</vt:lpstr>
      <vt:lpstr>ΚΟΙΝΩΝΙΟΛΟΓΙΑ ΟΙΚΟΓΕΝΕΙΑΣ</vt:lpstr>
      <vt:lpstr>ΕΡΕΥΝΑ ΜΥΘΟΥ ΚΑΙ ΚΟΙΝΩΝΙΟΛΟΓΙΑ ΛΟΓΟΤΕΧΝΙΑΣ</vt:lpstr>
      <vt:lpstr>ΚΟΙΝΩΝΙΟΛΟΓΙΑ ΤΗΣ ΕΠΙΣΤΗΜΗΣ</vt:lpstr>
      <vt:lpstr>ΕΡΕΥΝΑ ΙΔΕΟΛΟΓΙΑΣ</vt:lpstr>
      <vt:lpstr>ΚΟΙΝΩΝΙΟΛΟΓΙΑ ΗΛΙΚΙΑΚΩΝ ΟΜΑΔΩΝ</vt:lpstr>
      <vt:lpstr>ΠΟΛΙΤΙΚΗ ΕΠΙΣΤΗΜΗ</vt:lpstr>
      <vt:lpstr>ΕΓΚΛΗΜΑΤΟΛΟΓΙΑ</vt:lpstr>
      <vt:lpstr>ΑΓΡΟΤΙΚΗ ΚΟΙΝΩΝΙΟΛΟΓΙΑ</vt:lpstr>
      <vt:lpstr>ΚΟΙΝΩΝΙΟΛΟΓΙΑ ΑΘΛΗΤΙΣΜΟΥ</vt:lpstr>
      <vt:lpstr>ΣΗΜΕΙΟΛΟΓΙΑ</vt:lpstr>
      <vt:lpstr>ΚΟΙΝΩΝΙΟΛΟΓΙΑ ΠΟΛΕΩΝ</vt:lpstr>
      <vt:lpstr>ΑΝΘΡΩΠΟΛΟΓΙΑ ΤΟΥ ΧΩΡΟΥ</vt:lpstr>
      <vt:lpstr>ΨΥΧΟΛΟΓΙΑ ΧΩΡΟΥ-ΠΕΡΙΒΑΛΛΟΝΤΟΣ</vt:lpstr>
      <vt:lpstr>ΚΟΙΝΩΝΙΟΛΟΓΙΑ ΤΟΥ ΠΟΛΙΤΙΣΜΟΥ</vt:lpstr>
      <vt:lpstr>ΚΟΙΝΩΝΙΟΛΟΓΙΑ ΤΟΠΙΟΥ-ΧΩΡΟΥ</vt:lpstr>
      <vt:lpstr>ΚΟΙΝΩΝΙΟΛΟΓΙΑ ΤΗΣ ΘΡΗΣΚΕΙΑΣ</vt:lpstr>
      <vt:lpstr>ΚΟΙΝΩΝΙΟΛΟΓΙΑ ΤΟΥ ΚΙΝΔΥΝΟΥ</vt:lpstr>
      <vt:lpstr>ΕΡΕΥΝΑ ΚΟΙΝΩΝΙΚΟΥ ΦΥΛΟΥ</vt:lpstr>
      <vt:lpstr>ΚΟΙΝΩΝΙΟΛΟΓΙΑ ΤΗΣ ΤΕΧΝΗΣ</vt:lpstr>
      <vt:lpstr>ΘΕΩΡΙΕΣ ΕΠΑΝΑΣΤΑΣΕΩΝ</vt:lpstr>
      <vt:lpstr>ΚΟΙΝΩΝΙΟΛΟΓΙΑ ΟΡΓΑΝΩΣΕΩΝ</vt:lpstr>
      <vt:lpstr>ΘΕΩΡΙΕΣ ΑΝΑΠΤΥΞΗΣ</vt:lpstr>
      <vt:lpstr>ΚΟΙΝΩΝΙΟΛΟΓΙΑ ΤΟΥ ΕΠΑΓΓΕΛΜΑΤΟΣ</vt:lpstr>
      <vt:lpstr>ΚΟΙΝΩΝΙΟΛΟΓΙΑ ΤΟΥ ΕΠΑΓΓΕΛΜΑΤΟΣ</vt:lpstr>
      <vt:lpstr>ΒΙΒΛΙΟΓΡΑΦΙΑ</vt:lpstr>
      <vt:lpstr>Τέλος Ενότητας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Emily McLeod</cp:lastModifiedBy>
  <cp:revision>169</cp:revision>
  <dcterms:created xsi:type="dcterms:W3CDTF">2012-09-06T09:03:05Z</dcterms:created>
  <dcterms:modified xsi:type="dcterms:W3CDTF">2015-02-08T06:37:04Z</dcterms:modified>
</cp:coreProperties>
</file>