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2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3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4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5"/>
  </p:notesMasterIdLst>
  <p:sldIdLst>
    <p:sldId id="289" r:id="rId3"/>
    <p:sldId id="290" r:id="rId4"/>
    <p:sldId id="291" r:id="rId5"/>
    <p:sldId id="292" r:id="rId6"/>
    <p:sldId id="29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86" r:id="rId27"/>
    <p:sldId id="287" r:id="rId28"/>
    <p:sldId id="277" r:id="rId29"/>
    <p:sldId id="288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6858000" cy="9144000"/>
  <p:custDataLst>
    <p:tags r:id="rId4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gs" Target="tags/tag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7B2E9-AF6A-4C04-BCF2-F0B193AF467A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7241A-E48C-400B-A8CF-F6B29BB6D55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0508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CB7E-0454-465F-9A12-0DE34DBAE349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092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573A-5C5B-4C8D-9E20-4B87C6582CAD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555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9B31-C6DE-489F-858B-297C4A7A9032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51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F6891-814B-47C3-98DD-B4AC2D5403C3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043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5073-4A8D-4E80-82AF-BAB034FDEB69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971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5073-8CAA-4E8D-BBFE-0B03D7B2BBAE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939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61A05-581E-45BD-98FC-BD252B01DAFA}" type="datetime1">
              <a:rPr lang="el-GR" smtClean="0"/>
              <a:t>2/11/2015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169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D7DB-579B-46E5-B41A-4A04E1C36C88}" type="datetime1">
              <a:rPr lang="el-GR" smtClean="0"/>
              <a:t>2/11/2015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339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C412-BB37-46C2-B7F3-E3B2F3FF9E49}" type="datetime1">
              <a:rPr lang="el-GR" smtClean="0"/>
              <a:t>2/11/2015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23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247B-D6C4-4F2E-AE80-FCCB4745EAC7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13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549C-4610-4512-824D-B8BED3373BD5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37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E4633-8045-4AB0-B211-422C87CB80C3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Σύγχρονοι Επεξεργαστές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6689-E56C-4010-AF76-BFA10093C6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080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reativecommons.org/licenses/by-nc-sa/4.0/deed.el" TargetMode="External"/><Relationship Id="rId3" Type="http://schemas.openxmlformats.org/officeDocument/2006/relationships/tags" Target="../tags/tag4.xml"/><Relationship Id="rId7" Type="http://schemas.openxmlformats.org/officeDocument/2006/relationships/image" Target="../media/image1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hyperlink" Target="http://www.teilar.gr/" TargetMode="Externa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10" Type="http://schemas.openxmlformats.org/officeDocument/2006/relationships/hyperlink" Target="http://www.edulll.gr/" TargetMode="External"/><Relationship Id="rId4" Type="http://schemas.openxmlformats.org/officeDocument/2006/relationships/tags" Target="../tags/tag5.xml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microsoft.com/office/2007/relationships/hdphoto" Target="../media/hdphoto1.wdp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8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microsoft.com/office/2007/relationships/hdphoto" Target="../media/hdphoto1.wdp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7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sa/4.0/deed.el" TargetMode="External"/><Relationship Id="rId4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slide" Target="slide24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slide" Target="slide18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slide" Target="slide13.xml"/><Relationship Id="rId5" Type="http://schemas.openxmlformats.org/officeDocument/2006/relationships/tags" Target="../tags/tag17.xml"/><Relationship Id="rId10" Type="http://schemas.openxmlformats.org/officeDocument/2006/relationships/slide" Target="slide5.xml"/><Relationship Id="rId4" Type="http://schemas.openxmlformats.org/officeDocument/2006/relationships/tags" Target="../tags/tag16.xml"/><Relationship Id="rId9" Type="http://schemas.openxmlformats.org/officeDocument/2006/relationships/slideLayout" Target="../slideLayouts/slideLayout6.xml"/><Relationship Id="rId14" Type="http://schemas.openxmlformats.org/officeDocument/2006/relationships/slide" Target="slide30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hyperlink" Target="http://cdev.teilar.gr/courses/TMA112/index.php" TargetMode="External"/><Relationship Id="rId4" Type="http://schemas.openxmlformats.org/officeDocument/2006/relationships/notesSlide" Target="../notesSlides/notesSlide3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5.xml"/><Relationship Id="rId7" Type="http://schemas.openxmlformats.org/officeDocument/2006/relationships/hyperlink" Target="http://creativecommons.org/licenses/by-nc-sa/4.0/deed.el" TargetMode="Externa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notesSlide" Target="../notesSlides/notes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3" name="Εικόνα 1" descr="Λογότυπο του Τεϊ Θεσσαλίας." title="Λογότυπο του Ιδρύματος.">
              <a:hlinkClick r:id="rId6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/>
                <a:t>Τεχνολογικό Εκπαιδευτικό </a:t>
              </a:r>
            </a:p>
            <a:p>
              <a:pPr eaLnBrk="1" hangingPunct="1"/>
              <a:r>
                <a:rPr lang="el-GR" sz="2000" dirty="0"/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762000" y="1582288"/>
            <a:ext cx="7772400" cy="1470025"/>
          </a:xfrm>
        </p:spPr>
        <p:txBody>
          <a:bodyPr/>
          <a:lstStyle/>
          <a:p>
            <a:r>
              <a:rPr lang="el-GR" b="1" dirty="0" smtClean="0">
                <a:solidFill>
                  <a:prstClr val="black"/>
                </a:solidFill>
              </a:rPr>
              <a:t>Αρχιτεκτονική Η/Υ ΙΙ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62000" y="3048000"/>
            <a:ext cx="7772400" cy="253365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#</a:t>
            </a:r>
            <a:r>
              <a:rPr lang="el-GR" sz="2800" b="1" dirty="0">
                <a:solidFill>
                  <a:prstClr val="black"/>
                </a:solidFill>
                <a:ea typeface="+mj-ea"/>
                <a:cs typeface="+mj-cs"/>
              </a:rPr>
              <a:t>6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Σύγχρονοι Επεξεργαστές</a:t>
            </a:r>
          </a:p>
          <a:p>
            <a:pPr marL="0" indent="0" algn="ctr" fontAlgn="auto"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b="1" dirty="0" smtClean="0"/>
              <a:t>  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Νικόλαος Χ. </a:t>
            </a:r>
            <a:r>
              <a:rPr lang="el-GR" sz="2800" dirty="0" err="1" smtClean="0">
                <a:solidFill>
                  <a:prstClr val="black"/>
                </a:solidFill>
                <a:ea typeface="+mj-ea"/>
                <a:cs typeface="+mj-cs"/>
              </a:rPr>
              <a:t>Πετρέλλης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 fontAlgn="auto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Σχολή Τεχνολογικών Εφαρμογών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>
                <a:solidFill>
                  <a:prstClr val="black"/>
                </a:solidFill>
              </a:rPr>
              <a:t>Τμήμα Μηχανικών </a:t>
            </a:r>
            <a:r>
              <a:rPr lang="el-GR" sz="2800" dirty="0" smtClean="0">
                <a:solidFill>
                  <a:prstClr val="black"/>
                </a:solidFill>
              </a:rPr>
              <a:t>Πληροφορικής </a:t>
            </a:r>
            <a:r>
              <a:rPr lang="el-GR" sz="2800" dirty="0">
                <a:solidFill>
                  <a:prstClr val="black"/>
                </a:solidFill>
              </a:rPr>
              <a:t>Τ.Ε. </a:t>
            </a:r>
          </a:p>
        </p:txBody>
      </p:sp>
      <p:pic>
        <p:nvPicPr>
          <p:cNvPr id="9" name="Εικόνα 2" descr=" Λογότυπο για άδειες χρήσης creative commons, b y, n c, s a ">
            <a:hlinkClick r:id="rId8" tooltip="Μετάβαση στην Άδεια Χρήσης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10" tooltip="Μετάβαση σε www.edulll.gr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5299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Άμεση αποστολή εντολών στις μονάδες εκτέλεσης (λειτουργικές)</a:t>
            </a:r>
            <a:endParaRPr lang="el-GR" b="1" dirty="0"/>
          </a:p>
        </p:txBody>
      </p:sp>
      <p:pic>
        <p:nvPicPr>
          <p:cNvPr id="9" name="Θέση περιεχομένου 1" descr="Εικόνα μπλοκ διαγράμματος της αποστολής εντολών στις μονάδες εκτέλεση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86" y="1447800"/>
            <a:ext cx="7815514" cy="502920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69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kern="0" dirty="0"/>
              <a:t>Άμεση αποστολή εντολών </a:t>
            </a:r>
            <a:r>
              <a:rPr lang="el-GR" b="1" kern="0" dirty="0" smtClean="0"/>
              <a:t/>
            </a:r>
            <a:br>
              <a:rPr lang="el-GR" b="1" kern="0" dirty="0" smtClean="0"/>
            </a:br>
            <a:r>
              <a:rPr lang="el-GR" b="1" kern="0" dirty="0" smtClean="0"/>
              <a:t>στις </a:t>
            </a:r>
            <a:r>
              <a:rPr lang="el-GR" b="1" kern="0" dirty="0"/>
              <a:t>μονάδες </a:t>
            </a:r>
            <a:r>
              <a:rPr lang="el-GR" b="1" kern="0" dirty="0" smtClean="0"/>
              <a:t>εκτέλεσης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Εντολές που έχουν εξαρτήσεις, δεν αποστέλλονται στις μονάδες εκτέλεσης.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υπάρχουν Κ μονάδες εκτέλεσης, τότε η μονάδα αποκωδικοποίησης ελέγχει για εξαρτήσεις Κ εντολές</a:t>
            </a:r>
            <a:r>
              <a:rPr lang="en-US" altLang="el-GR" sz="2800" dirty="0" smtClean="0"/>
              <a:t> (</a:t>
            </a:r>
            <a:r>
              <a:rPr lang="el-GR" altLang="el-GR" sz="2800" dirty="0" smtClean="0"/>
              <a:t>παράθυρο εντολών).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 αυτές δεν έχουν εξαρτήσεις, τότε αποστέλλονται όλες στις μονάδες εκτέλεσης.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Το παράθυρο εντολών μπορεί να είναι σταθερό ή μετακινούμενο στην ουρά των εντολών για μεγαλύτερη ευελιξία.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59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Αν υπάρχουν εξαρτήσεις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Υ</a:t>
            </a:r>
            <a:r>
              <a:rPr lang="el-GR" altLang="el-GR" dirty="0" smtClean="0"/>
              <a:t>πάρχουν 2 προσεγγίσεις:</a:t>
            </a:r>
          </a:p>
          <a:p>
            <a:pPr marL="1143000" lvl="1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Μη εκτέλεση των εντολών μετά από την εντολή Ε που ενέχεται σε εξάρτηση, και αποστολή τους στις μονάδες εκτέλεσης όταν ολοκληρωθεί η Ε (εκτέλεση με τη σειρά – </a:t>
            </a:r>
            <a:r>
              <a:rPr lang="en-US" altLang="el-GR" dirty="0" smtClean="0"/>
              <a:t>in order</a:t>
            </a:r>
            <a:r>
              <a:rPr lang="el-GR" altLang="el-GR" dirty="0" smtClean="0"/>
              <a:t>).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Εκτέλεση εντολών που έπονται της Ε, αν αυτές δεν εξαρτώνται από άλλες προηγούμενες (εκτός σειράς εκτέλεση – </a:t>
            </a:r>
            <a:r>
              <a:rPr lang="en-US" altLang="el-GR" dirty="0" smtClean="0"/>
              <a:t>out</a:t>
            </a:r>
            <a:r>
              <a:rPr lang="el-GR" altLang="el-GR" dirty="0" smtClean="0"/>
              <a:t> </a:t>
            </a:r>
            <a:r>
              <a:rPr lang="en-US" altLang="el-GR" dirty="0" smtClean="0"/>
              <a:t> of order)</a:t>
            </a:r>
            <a:r>
              <a:rPr lang="el-GR" altLang="el-GR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1845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Μονάδα Αναμονής </a:t>
            </a:r>
            <a:br>
              <a:rPr lang="el-GR" altLang="el-GR" b="1" dirty="0" smtClean="0"/>
            </a:br>
            <a:r>
              <a:rPr lang="el-GR" altLang="el-GR" b="1" dirty="0" smtClean="0"/>
              <a:t>Αποστολής (Μ.Α.Α.) εντολών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Συνδυάζεται με μία ανεξάρτητη Μονάδα Ελέγχου Εξαρτήσεων και Αποστολής (Μ.Ε.Ε.Α.). Υπάρχουν οι εξής περιπτώσεις: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Μία Μ.Α.Α. σε σειρά με Μ.Ε.Ε.Α., παρεμβάλλονται πριν τις μονάδες </a:t>
            </a:r>
            <a:r>
              <a:rPr lang="el-GR" altLang="el-GR" sz="2200" dirty="0"/>
              <a:t>ε</a:t>
            </a:r>
            <a:r>
              <a:rPr lang="el-GR" altLang="el-GR" sz="2200" dirty="0" smtClean="0"/>
              <a:t>κτέλεσης.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Ένα ζεύγος Μ.Α.Α. + Μ.Ε.Ε.Α. ανά μονάδα εκτέλεσης.</a:t>
            </a:r>
          </a:p>
          <a:p>
            <a:pPr marL="1143000" lvl="1" indent="-36576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Ένα ζεύγος Μ.Α.Α. + Μ.Ε.Ε.Α. ανά σύνολο ομοειδών μονάδων </a:t>
            </a:r>
            <a:r>
              <a:rPr lang="el-GR" altLang="el-GR" sz="2200" dirty="0"/>
              <a:t>ε</a:t>
            </a:r>
            <a:r>
              <a:rPr lang="el-GR" altLang="el-GR" sz="2200" dirty="0" smtClean="0"/>
              <a:t>κτέλεσης.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Ο ρυθμός εισόδου στη Μ.Α.Α., πρέπει να είναι μικρότερος από το ρυθμό εξόδου, για να μη συσσωρεύονται εντολές στην Μ.Α.Α. περισσότερες από το μέγεθός της.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30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400" b="1" dirty="0" smtClean="0"/>
              <a:t>Προσπέλαση δεδομένων </a:t>
            </a:r>
            <a:r>
              <a:rPr lang="el-GR" altLang="el-GR" sz="3400" b="1" dirty="0"/>
              <a:t>κ</a:t>
            </a:r>
            <a:r>
              <a:rPr lang="el-GR" altLang="el-GR" sz="3400" b="1" dirty="0" smtClean="0"/>
              <a:t>ατά την </a:t>
            </a:r>
            <a:br>
              <a:rPr lang="el-GR" altLang="el-GR" sz="3400" b="1" dirty="0" smtClean="0"/>
            </a:br>
            <a:r>
              <a:rPr lang="el-GR" altLang="el-GR" sz="3400" b="1" dirty="0" smtClean="0"/>
              <a:t>αποστολή εντολών στις μονάδες </a:t>
            </a:r>
            <a:r>
              <a:rPr lang="el-GR" altLang="el-GR" sz="3400" b="1" dirty="0"/>
              <a:t>ε</a:t>
            </a:r>
            <a:r>
              <a:rPr lang="el-GR" altLang="el-GR" sz="3400" b="1" dirty="0" smtClean="0"/>
              <a:t>κτέλεσης</a:t>
            </a:r>
            <a:endParaRPr lang="el-GR" sz="34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Στη Μ.Α.Α. αποθηκεύονται μόνο εντολές.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Το Ψηφίο Διαθεσιμότητας (Ψ.Δ.) στους </a:t>
            </a:r>
            <a:r>
              <a:rPr lang="el-GR" altLang="el-GR" dirty="0" err="1" smtClean="0"/>
              <a:t>καταχωρητές</a:t>
            </a:r>
            <a:r>
              <a:rPr lang="el-GR" altLang="el-GR" dirty="0" smtClean="0"/>
              <a:t> στους οποίους θα αποθηκευθούν αποτελέσματα, γίνεται 0 (μη διαθέσιμοι).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Όταν ολοκληρωθεί η εκτέλεση και αποθηκευθεί το αποτέλεσμα, Ψ.Δ. </a:t>
            </a:r>
            <a:r>
              <a:rPr lang="el-GR" altLang="el-GR" dirty="0" smtClean="0">
                <a:sym typeface="Wingdings" pitchFamily="2" charset="2"/>
              </a:rPr>
              <a:t> 1</a:t>
            </a:r>
            <a:r>
              <a:rPr lang="el-GR" altLang="el-GR" dirty="0">
                <a:sym typeface="Wingdings" pitchFamily="2" charset="2"/>
              </a:rPr>
              <a:t>.</a:t>
            </a:r>
            <a:endParaRPr lang="el-GR" alt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31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Προσπέλαση δεδομένων </a:t>
            </a:r>
            <a:br>
              <a:rPr lang="el-GR" altLang="el-GR" b="1" dirty="0" smtClean="0"/>
            </a:br>
            <a:r>
              <a:rPr lang="el-GR" altLang="el-GR" b="1" dirty="0" smtClean="0"/>
              <a:t>κατά την προώθηση στη Μ.Α.Α.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Με βάση τους Αύξοντες Αριθμούς (Α.Α.) των </a:t>
            </a:r>
            <a:r>
              <a:rPr lang="el-GR" altLang="el-GR" sz="2200" dirty="0" err="1" smtClean="0"/>
              <a:t>καταχωρητών</a:t>
            </a:r>
            <a:r>
              <a:rPr lang="el-GR" altLang="el-GR" sz="2200" dirty="0" smtClean="0"/>
              <a:t> που θα χρησιμοποιηθούν ελέγχονται τα Ψ.Δ.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Ο κωδικός της εντολής, τα ορίσματα, και ο Α.Α. του </a:t>
            </a:r>
            <a:r>
              <a:rPr lang="el-GR" altLang="el-GR" sz="2200" dirty="0" err="1" smtClean="0"/>
              <a:t>καταχωρητή</a:t>
            </a:r>
            <a:r>
              <a:rPr lang="el-GR" altLang="el-GR" sz="2200" dirty="0" smtClean="0"/>
              <a:t> αποτελέσματος, στέλνεται στη Μ.Α.Α. Και στη Μ.Α.Α. υπάρχει ξεχωριστό Ψ.Δ. για τους τελεστές (Διαθέσιμους Τελεστές).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Κατά την προώθηση στη Μ.Α.Α. όσων </a:t>
            </a:r>
            <a:r>
              <a:rPr lang="el-GR" altLang="el-GR" sz="2200" dirty="0" err="1" smtClean="0"/>
              <a:t>καταχωρητών</a:t>
            </a:r>
            <a:r>
              <a:rPr lang="el-GR" altLang="el-GR" sz="2200" dirty="0" smtClean="0"/>
              <a:t> τα Ψ.Δ. = 1 οι τιμές μεταφέρονται στη Μ.Α.Α.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Όσων </a:t>
            </a:r>
            <a:r>
              <a:rPr lang="el-GR" altLang="el-GR" sz="2200" dirty="0" err="1" smtClean="0"/>
              <a:t>καταχωρητών</a:t>
            </a:r>
            <a:r>
              <a:rPr lang="el-GR" altLang="el-GR" sz="2200" dirty="0" smtClean="0"/>
              <a:t> Ψ.Δ. = 0, στη Μ.Α.Α. μεταφέρεται ο Α.Α. του </a:t>
            </a:r>
            <a:r>
              <a:rPr lang="el-GR" altLang="el-GR" sz="2200" dirty="0" err="1" smtClean="0"/>
              <a:t>καταχωρητή</a:t>
            </a:r>
            <a:r>
              <a:rPr lang="el-GR" altLang="el-GR" sz="2200" dirty="0" smtClean="0"/>
              <a:t>, αλλά ο αντίστοιχος Διαθέσιμος Τελεστής = 0.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159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Αποθήκευση αποτελέσματος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Κατά την προώθηση στη Μ.Α.Α. το Ψ.Δ. του </a:t>
            </a:r>
            <a:r>
              <a:rPr lang="el-GR" altLang="el-GR" sz="2800" dirty="0" err="1" smtClean="0"/>
              <a:t>καταχωρητή</a:t>
            </a:r>
            <a:r>
              <a:rPr lang="el-GR" altLang="el-GR" sz="2800" dirty="0" smtClean="0"/>
              <a:t> αποτελέσματος, γίνεται 0 μέχρι να παράγει το αποτέλεσμα η μονάδα εκτέλεσης.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Τότε Ψ.Δ. = 1 αλλά και η τιμή αποτελέσματος πρέπει να αποθηκευθεί στη Μ.Α.Α.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μία μονάδα εκτέλεσης αποθηκεύει σε έναν </a:t>
            </a:r>
            <a:r>
              <a:rPr lang="el-GR" altLang="el-GR" sz="2800" dirty="0" err="1" smtClean="0"/>
              <a:t>καταχωρητή</a:t>
            </a:r>
            <a:r>
              <a:rPr lang="el-GR" altLang="el-GR" sz="2800" dirty="0" smtClean="0"/>
              <a:t> αποτελέσματος που επηρεάζει πολλές Μ.Α.Α., πρέπει να ενημερωθούν όλες.</a:t>
            </a: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4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Δομή Μ.Α.Α.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ην δομή του Μ.Α.Α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5922319"/>
              </p:ext>
            </p:extLst>
          </p:nvPr>
        </p:nvGraphicFramePr>
        <p:xfrm>
          <a:off x="457200" y="2496312"/>
          <a:ext cx="8229600" cy="1389888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14400"/>
                <a:gridCol w="1295400"/>
                <a:gridCol w="1600200"/>
                <a:gridCol w="1295400"/>
                <a:gridCol w="15240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000" spc="-100" dirty="0" smtClean="0"/>
                        <a:t>Κωδικός εντολής</a:t>
                      </a:r>
                      <a:endParaRPr lang="el-GR" sz="2000" spc="-1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l-GR" sz="2000" spc="-100" dirty="0" smtClean="0"/>
                        <a:t>Τελεστής 1</a:t>
                      </a:r>
                    </a:p>
                    <a:p>
                      <a:r>
                        <a:rPr lang="el-GR" sz="2000" spc="-100" dirty="0" smtClean="0"/>
                        <a:t>Αριθμός </a:t>
                      </a:r>
                      <a:r>
                        <a:rPr lang="el-GR" sz="2000" spc="-100" dirty="0" err="1" smtClean="0"/>
                        <a:t>καταχωρητή</a:t>
                      </a:r>
                      <a:endParaRPr lang="el-GR" sz="2000" spc="-100" dirty="0" smtClean="0"/>
                    </a:p>
                    <a:p>
                      <a:r>
                        <a:rPr lang="el-GR" sz="2000" spc="-100" dirty="0" smtClean="0"/>
                        <a:t>Τελεστή 1</a:t>
                      </a:r>
                      <a:endParaRPr lang="el-GR" sz="2000" spc="-1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spc="-100" dirty="0" smtClean="0"/>
                        <a:t>Διαθεσιμότητα</a:t>
                      </a:r>
                    </a:p>
                    <a:p>
                      <a:r>
                        <a:rPr lang="el-GR" sz="2000" spc="-100" dirty="0" smtClean="0"/>
                        <a:t>Τελεστή</a:t>
                      </a:r>
                      <a:r>
                        <a:rPr lang="el-GR" sz="2000" spc="-100" baseline="0" dirty="0" smtClean="0"/>
                        <a:t> 1</a:t>
                      </a:r>
                      <a:endParaRPr lang="el-GR" sz="2000" spc="-1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l-GR" sz="2000" spc="-100" dirty="0" smtClean="0"/>
                        <a:t>Τελεστής 2</a:t>
                      </a:r>
                    </a:p>
                    <a:p>
                      <a:r>
                        <a:rPr lang="el-GR" sz="2000" spc="-100" dirty="0" smtClean="0"/>
                        <a:t>Αριθμός </a:t>
                      </a:r>
                      <a:r>
                        <a:rPr lang="el-GR" sz="2000" spc="-100" dirty="0" err="1" smtClean="0"/>
                        <a:t>καταχωρητή</a:t>
                      </a:r>
                      <a:endParaRPr lang="el-GR" sz="2000" spc="-100" dirty="0" smtClean="0"/>
                    </a:p>
                    <a:p>
                      <a:r>
                        <a:rPr lang="el-GR" sz="2000" spc="-100" dirty="0" smtClean="0"/>
                        <a:t>Τελεστή 2</a:t>
                      </a:r>
                      <a:endParaRPr lang="el-GR" sz="2000" spc="-1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spc="-100" dirty="0" smtClean="0"/>
                        <a:t>Διαθεσιμότητα</a:t>
                      </a:r>
                    </a:p>
                    <a:p>
                      <a:r>
                        <a:rPr lang="el-GR" sz="2000" spc="-100" dirty="0" smtClean="0"/>
                        <a:t>Τελεστής</a:t>
                      </a:r>
                      <a:r>
                        <a:rPr lang="el-GR" sz="2000" spc="-100" baseline="0" dirty="0" smtClean="0"/>
                        <a:t> 2</a:t>
                      </a:r>
                      <a:endParaRPr lang="el-GR" sz="2000" spc="-100" dirty="0" smtClean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spc="-100" dirty="0" smtClean="0"/>
                        <a:t>Αριθμός </a:t>
                      </a:r>
                      <a:r>
                        <a:rPr lang="el-GR" sz="2000" spc="-100" dirty="0" err="1" smtClean="0"/>
                        <a:t>καταχωρητή</a:t>
                      </a:r>
                      <a:r>
                        <a:rPr lang="el-GR" sz="2000" spc="-100" dirty="0" smtClean="0"/>
                        <a:t> αποτελέσματος</a:t>
                      </a:r>
                      <a:endParaRPr lang="el-GR" sz="2000" spc="-100" dirty="0"/>
                    </a:p>
                  </a:txBody>
                  <a:tcPr marL="45720" marR="45720" marT="9144" marB="9144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7614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Σειριακή συνέπεια </a:t>
            </a:r>
            <a:r>
              <a:rPr lang="en-US" altLang="el-GR" b="1" dirty="0" smtClean="0"/>
              <a:t/>
            </a:r>
            <a:br>
              <a:rPr lang="en-US" altLang="el-GR" b="1" dirty="0" smtClean="0"/>
            </a:br>
            <a:r>
              <a:rPr lang="el-GR" altLang="el-GR" b="1" dirty="0" smtClean="0"/>
              <a:t>(</a:t>
            </a:r>
            <a:r>
              <a:rPr lang="en-US" altLang="el-GR" b="1" dirty="0" smtClean="0"/>
              <a:t>Serial Consistency)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Μία εντολή Β μπορεί να ολοκληρωθεί πριν από την Α, παρότι αυτή προηγείται σε ένα τμήμα κώδικα.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Τα αποτελέσματα πρέπει να είναι τα ίδια, με το να ολοκληρωνόταν πρώτα η Α και μετά η Β.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Σχετίζεται με τη: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Σειρά εκτέλεσης των εντολών.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Σειρά αναφορών στη μνήμη.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82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Ασθενής/Ισχυρή</a:t>
            </a:r>
            <a:br>
              <a:rPr lang="el-GR" altLang="el-GR" b="1" dirty="0" smtClean="0"/>
            </a:br>
            <a:r>
              <a:rPr lang="el-GR" altLang="el-GR" b="1" dirty="0" smtClean="0"/>
              <a:t>σειριακή συνέπεια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 smtClean="0"/>
              <a:t>Ασθενής σειριακή συνέπεια</a:t>
            </a:r>
            <a:r>
              <a:rPr lang="el-GR" altLang="el-GR" sz="2800" dirty="0" smtClean="0"/>
              <a:t>: Επιτρέπεται οι εντολές να ολοκληρωθούν (με οριστικοποίηση αποτελεσμάτων) εκτός σειράς, αρκεί να μην παραβιάζονται οι εξαρτήσεις δεδομένων.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 smtClean="0"/>
              <a:t>Ισχυρή σειριακή συνέπεια</a:t>
            </a:r>
            <a:r>
              <a:rPr lang="el-GR" altLang="el-GR" sz="2800" dirty="0" smtClean="0"/>
              <a:t>: Οι εντολές πρέπει να ολοκληρώνονται με τη σειρά που είναι στο πρόγραμμα, παρότι εν μέρει εκτελούνται παράλληλα. Επιτυγχάνεται με τη βοήθεια του Μηχανισμού Αναδιάταξης (</a:t>
            </a:r>
            <a:r>
              <a:rPr lang="en-US" altLang="el-GR" sz="2800" dirty="0" smtClean="0"/>
              <a:t>Reorder Buffer)</a:t>
            </a:r>
            <a:r>
              <a:rPr lang="el-GR" altLang="el-GR" sz="28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69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στο πλαίσιο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50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Συνέπεια μνήμης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 smtClean="0"/>
              <a:t>Ασθενής</a:t>
            </a:r>
            <a:r>
              <a:rPr lang="el-GR" altLang="el-GR" sz="2800" dirty="0" smtClean="0"/>
              <a:t>: επιτρέπεται οι αναφορές (ανάγνωσης / εγγραφής) στη μνήμη, να γίνονται με διαφορετική σειρά από αυτή του προγράμματος, αρκεί να μην παραβιάζονται οι εξαρτήσεις.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 smtClean="0"/>
              <a:t>Ισχυρή</a:t>
            </a:r>
            <a:r>
              <a:rPr lang="el-GR" altLang="el-GR" sz="2800" dirty="0" smtClean="0"/>
              <a:t>: οι αναφορές στη μνήμη πρέπει να γίνονται με τη σειρά που είναι στο πρόγραμμα (πολύ περιοριστικό για </a:t>
            </a:r>
            <a:r>
              <a:rPr lang="el-GR" altLang="el-GR" sz="2800" dirty="0" err="1"/>
              <a:t>υ</a:t>
            </a:r>
            <a:r>
              <a:rPr lang="el-GR" altLang="el-GR" sz="2800" dirty="0" err="1" smtClean="0"/>
              <a:t>περβαθμωτούς</a:t>
            </a:r>
            <a:r>
              <a:rPr lang="el-GR" altLang="el-GR" sz="2800" dirty="0" smtClean="0"/>
              <a:t> επεξεργαστές).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643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Εφαρμογή σε </a:t>
            </a:r>
            <a:r>
              <a:rPr lang="en-US" altLang="el-GR" b="1" dirty="0" smtClean="0"/>
              <a:t>RISC/CISC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Στους </a:t>
            </a:r>
            <a:r>
              <a:rPr lang="en-US" altLang="el-GR" sz="2400" dirty="0" smtClean="0"/>
              <a:t>CISC </a:t>
            </a:r>
            <a:r>
              <a:rPr lang="el-GR" altLang="el-GR" sz="2400" dirty="0" smtClean="0"/>
              <a:t>επεξεργαστές υπάρχουν εντολές που κάνουν και προσπέλαση μνήμης και επεξεργασία δεδομένων.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Στους </a:t>
            </a:r>
            <a:r>
              <a:rPr lang="en-US" altLang="el-GR" sz="2400" dirty="0" smtClean="0"/>
              <a:t>RISC </a:t>
            </a:r>
            <a:r>
              <a:rPr lang="el-GR" altLang="el-GR" sz="2400" dirty="0" smtClean="0"/>
              <a:t>υπάρχουν διακριτές εντολές προσπέλασης μνήμης (πχ, </a:t>
            </a:r>
            <a:r>
              <a:rPr lang="en-US" altLang="el-GR" sz="2400" dirty="0" smtClean="0"/>
              <a:t>LD, STR)</a:t>
            </a:r>
            <a:r>
              <a:rPr lang="el-GR" altLang="el-GR" sz="2400" dirty="0" smtClean="0"/>
              <a:t>,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και άλλες εντολές που κάνουν επεξεργασία δεδομένων (πχ, </a:t>
            </a:r>
            <a:r>
              <a:rPr lang="en-US" altLang="el-GR" sz="2400" dirty="0" smtClean="0"/>
              <a:t>ADD R1,</a:t>
            </a:r>
            <a:r>
              <a:rPr lang="el-GR" altLang="el-GR" sz="2400" dirty="0" smtClean="0"/>
              <a:t> </a:t>
            </a:r>
            <a:r>
              <a:rPr lang="en-US" altLang="el-GR" sz="2400" dirty="0" smtClean="0"/>
              <a:t>R2,</a:t>
            </a:r>
            <a:r>
              <a:rPr lang="el-GR" altLang="el-GR" sz="2400" dirty="0" smtClean="0"/>
              <a:t> </a:t>
            </a:r>
            <a:r>
              <a:rPr lang="en-US" altLang="el-GR" sz="2400" dirty="0" smtClean="0"/>
              <a:t>R3). </a:t>
            </a:r>
            <a:r>
              <a:rPr lang="el-GR" altLang="el-GR" sz="2400" dirty="0" smtClean="0"/>
              <a:t>Σε αυτούς υπάρχουν 4 συνδυασμοί Ασθενούς/Ισχυρού μοντέλου εκτέλεσης/προσπέλασης μνήμης. Συνήθως, εφαρμόζεται Ισχυρό μοντέλο εκτέλεσης εντολών, και Ασθενές μοντέλο προσπέλασης μνήμης.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77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Ασθενές μοντέλο </a:t>
            </a:r>
            <a:br>
              <a:rPr lang="el-GR" altLang="el-GR" b="1" dirty="0" smtClean="0"/>
            </a:br>
            <a:r>
              <a:rPr lang="el-GR" altLang="el-GR" b="1" dirty="0" smtClean="0"/>
              <a:t>προσπέλασης μνήμης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Εντολές ανάγνωσης (γρήγορες) μπορούν να παρακάμψουν εντολές εγγραφής (αργές), αρκεί να προσπελαύνουν διαφορετικές διευθύνσεις.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Πχ, αν εντολές ανάγνωσης υπάρχουν στην αρχή του βρόχου, και εντολές εγγραφής στο τέλος του βρόχου, οι αναγνώσεις μπορούν να πραγματοποιηθούν πρώτες.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Η διεύθυνση που θα γίνει η εγγραφή, μπορεί να μην έχει υπολογιστεί εγκαίρως:</a:t>
            </a:r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Το αν θα γίνουν πρώτα οι εντολές ανάγνωσης, καθυστερεί μέχρι να οριστικοποιηθούν οι διευθύνσεις εγγραφής.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Μπορεί να υποτεθεί ότι είναι διαφορετικές οι διευθύνσεις ανάγνωσης/εγγραφής (</a:t>
            </a:r>
            <a:r>
              <a:rPr lang="en-US" altLang="el-GR" sz="2000" dirty="0" smtClean="0"/>
              <a:t>speculative exec)</a:t>
            </a:r>
            <a:r>
              <a:rPr lang="el-GR" altLang="el-GR" sz="20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l-GR" b="1" dirty="0" smtClean="0"/>
              <a:t>Cache miss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Όταν προκληθεί μία αποτυχία προσπέλασης κρυφής μνήμης, οι επόμενες προσπελάσεις δεν μπορούν να γίνουν μέχρι να αποκατασταθεί η προσπέλαση της κρυφής μνήμης.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Η παράκαμψη εντολών εγγραφής από εντολές ανάγνωσης, μπορεί να κρύψει μία αποτυχία μνήμης.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6342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Μηχανισμός </a:t>
            </a:r>
            <a:r>
              <a:rPr lang="el-GR" altLang="el-GR" b="1" dirty="0" err="1"/>
              <a:t>ε</a:t>
            </a:r>
            <a:r>
              <a:rPr lang="el-GR" altLang="el-GR" b="1" dirty="0" err="1" smtClean="0"/>
              <a:t>παναδιάταξης</a:t>
            </a:r>
            <a:r>
              <a:rPr lang="el-GR" altLang="el-GR" b="1" dirty="0" smtClean="0"/>
              <a:t> αποτελεσμάτων (</a:t>
            </a:r>
            <a:r>
              <a:rPr lang="en-US" altLang="el-GR" b="1" dirty="0" smtClean="0"/>
              <a:t>Reorder Buffer)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Υλοποιείται ως κυκλική ουρά αναμονής.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Κάθε θέση της αντιστοιχεί σε </a:t>
            </a:r>
            <a:r>
              <a:rPr lang="el-GR" altLang="el-GR" sz="2400" dirty="0" err="1" smtClean="0"/>
              <a:t>καταχωρητής</a:t>
            </a:r>
            <a:r>
              <a:rPr lang="el-GR" altLang="el-GR" sz="2400" dirty="0" smtClean="0"/>
              <a:t> αποτελέσματος μιας εντολής.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Ο </a:t>
            </a:r>
            <a:r>
              <a:rPr lang="el-GR" altLang="el-GR" sz="2400" dirty="0" err="1" smtClean="0"/>
              <a:t>καταχωρητής</a:t>
            </a:r>
            <a:r>
              <a:rPr lang="el-GR" altLang="el-GR" sz="2400" dirty="0" smtClean="0"/>
              <a:t> κορυφής δείχνει στην επόμενη ελεύθερη θέση, για την επόμενη εντολή που θα δρομολογηθεί.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Ο </a:t>
            </a:r>
            <a:r>
              <a:rPr lang="el-GR" altLang="el-GR" sz="2400" dirty="0" err="1" smtClean="0"/>
              <a:t>καταχωρητής</a:t>
            </a:r>
            <a:r>
              <a:rPr lang="el-GR" altLang="el-GR" sz="2400" dirty="0" smtClean="0"/>
              <a:t> βάσης δείχνει στην πρώτη εντολή της οποίας η εκτέλεση δεν έχει οριστικοποιηθεί.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Μπορεί να χρησιμοποιηθεί για υλοποίηση ισχυρής </a:t>
            </a:r>
            <a:r>
              <a:rPr lang="el-GR" altLang="el-GR" sz="2400" dirty="0"/>
              <a:t>σ</a:t>
            </a:r>
            <a:r>
              <a:rPr lang="el-GR" altLang="el-GR" sz="2400" dirty="0" smtClean="0"/>
              <a:t>ειριακής </a:t>
            </a:r>
            <a:r>
              <a:rPr lang="el-GR" altLang="el-GR" sz="2400" dirty="0"/>
              <a:t>σ</a:t>
            </a:r>
            <a:r>
              <a:rPr lang="el-GR" altLang="el-GR" sz="2400" dirty="0" smtClean="0"/>
              <a:t>υνέπειας.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818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κατάστασης </a:t>
            </a:r>
            <a:br>
              <a:rPr lang="el-GR" altLang="el-GR" b="1" dirty="0" smtClean="0"/>
            </a:br>
            <a:r>
              <a:rPr lang="el-GR" altLang="el-GR" b="1" dirty="0" smtClean="0"/>
              <a:t>μηχανισμού </a:t>
            </a:r>
            <a:r>
              <a:rPr lang="el-GR" altLang="el-GR" b="1" dirty="0" err="1" smtClean="0"/>
              <a:t>επαναδιάταξης</a:t>
            </a:r>
            <a:r>
              <a:rPr lang="el-GR" altLang="el-GR" b="1" dirty="0" smtClean="0"/>
              <a:t> (1/4)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800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Έστω ότι δύο το πολύ εντολές μπορούν να εκτελούνται κάθε στιγμή.</a:t>
            </a:r>
          </a:p>
        </p:txBody>
      </p:sp>
      <p:pic>
        <p:nvPicPr>
          <p:cNvPr id="7" name="Εικόνα 1" descr="Εικόνα που δείχνει τη θέση των δεικτών και την κατάσταση των εντολών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213694"/>
            <a:ext cx="8382000" cy="2882306"/>
          </a:xfrm>
          <a:prstGeom prst="rect">
            <a:avLst/>
          </a:prstGeo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8371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κατάστασης </a:t>
            </a:r>
            <a:br>
              <a:rPr lang="el-GR" altLang="el-GR" b="1" dirty="0" smtClean="0"/>
            </a:br>
            <a:r>
              <a:rPr lang="el-GR" altLang="el-GR" b="1" dirty="0" smtClean="0"/>
              <a:t>μηχανισμού </a:t>
            </a:r>
            <a:r>
              <a:rPr lang="el-GR" altLang="el-GR" b="1" dirty="0" err="1" smtClean="0"/>
              <a:t>επαναδιάταξης</a:t>
            </a:r>
            <a:r>
              <a:rPr lang="el-GR" altLang="el-GR" b="1" dirty="0" smtClean="0"/>
              <a:t> (2/4)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Η επόμενη εντολή </a:t>
            </a:r>
            <a:r>
              <a:rPr lang="el-GR" altLang="el-GR" sz="2400" i="1" dirty="0" smtClean="0"/>
              <a:t>Ι+1</a:t>
            </a:r>
            <a:r>
              <a:rPr lang="el-GR" altLang="el-GR" sz="2400" dirty="0" smtClean="0"/>
              <a:t> θα τοποθετηθεί στην θέση του </a:t>
            </a:r>
            <a:r>
              <a:rPr lang="el-GR" altLang="el-GR" sz="2400" i="1" dirty="0" smtClean="0"/>
              <a:t>δείκτη κορυφής</a:t>
            </a:r>
            <a:r>
              <a:rPr lang="el-GR" altLang="el-GR" sz="2400" dirty="0" smtClean="0"/>
              <a:t>, δηλαδή στην θέση </a:t>
            </a:r>
            <a:r>
              <a:rPr lang="el-GR" altLang="el-GR" sz="2400" i="1" dirty="0" smtClean="0"/>
              <a:t>3</a:t>
            </a:r>
            <a:r>
              <a:rPr lang="el-GR" altLang="el-GR" sz="2400" dirty="0" smtClean="0"/>
              <a:t>, ενώ αυτός ο δείκτης θα μειωθεί κατά 1 για να δείχνει στην επόμενη ελεύθερη θέση (</a:t>
            </a:r>
            <a:r>
              <a:rPr lang="el-GR" altLang="el-GR" sz="2400" i="1" dirty="0" smtClean="0"/>
              <a:t>2</a:t>
            </a:r>
            <a:r>
              <a:rPr lang="el-GR" altLang="el-GR" sz="2400" dirty="0" smtClean="0"/>
              <a:t>). Αφού συμπληρωθεί και η θέση </a:t>
            </a:r>
            <a:r>
              <a:rPr lang="el-GR" altLang="el-GR" sz="2400" i="1" dirty="0" smtClean="0"/>
              <a:t>1</a:t>
            </a:r>
            <a:r>
              <a:rPr lang="el-GR" altLang="el-GR" sz="2400" dirty="0" smtClean="0"/>
              <a:t>, ο δείκτης κορυφής θα δείξει στη θέση </a:t>
            </a:r>
            <a:r>
              <a:rPr lang="el-GR" altLang="el-GR" sz="2400" i="1" dirty="0" smtClean="0"/>
              <a:t>8</a:t>
            </a:r>
            <a:r>
              <a:rPr lang="el-GR" altLang="el-GR" sz="2400" dirty="0" smtClean="0"/>
              <a:t>.</a:t>
            </a:r>
            <a:endParaRPr lang="el-GR" altLang="el-GR" sz="2400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>
                <a:solidFill>
                  <a:prstClr val="black"/>
                </a:solidFill>
              </a:rPr>
              <a:t>Η </a:t>
            </a:r>
            <a:r>
              <a:rPr lang="el-GR" altLang="el-GR" sz="2400" dirty="0">
                <a:solidFill>
                  <a:prstClr val="black"/>
                </a:solidFill>
              </a:rPr>
              <a:t>εντολή </a:t>
            </a:r>
            <a:r>
              <a:rPr lang="el-GR" altLang="el-GR" sz="2400" i="1" dirty="0">
                <a:solidFill>
                  <a:prstClr val="black"/>
                </a:solidFill>
              </a:rPr>
              <a:t>Ι-3</a:t>
            </a:r>
            <a:r>
              <a:rPr lang="el-GR" altLang="el-GR" sz="2400" dirty="0">
                <a:solidFill>
                  <a:prstClr val="black"/>
                </a:solidFill>
              </a:rPr>
              <a:t> εκτελείται, ενώ οι </a:t>
            </a:r>
            <a:r>
              <a:rPr lang="el-GR" altLang="el-GR" sz="2400" i="1" dirty="0">
                <a:solidFill>
                  <a:prstClr val="black"/>
                </a:solidFill>
              </a:rPr>
              <a:t>Ι-1</a:t>
            </a:r>
            <a:r>
              <a:rPr lang="el-GR" altLang="el-GR" sz="2400" dirty="0">
                <a:solidFill>
                  <a:prstClr val="black"/>
                </a:solidFill>
              </a:rPr>
              <a:t>, </a:t>
            </a:r>
            <a:r>
              <a:rPr lang="el-GR" altLang="el-GR" sz="2400" i="1" dirty="0">
                <a:solidFill>
                  <a:prstClr val="black"/>
                </a:solidFill>
              </a:rPr>
              <a:t>Ι-2</a:t>
            </a:r>
            <a:r>
              <a:rPr lang="el-GR" altLang="el-GR" sz="2400" dirty="0">
                <a:solidFill>
                  <a:prstClr val="black"/>
                </a:solidFill>
              </a:rPr>
              <a:t>, παρότι εκτελέστηκαν δεν έχουν ολοκληρωθεί, γιατί η προηγούμενή τους (</a:t>
            </a:r>
            <a:r>
              <a:rPr lang="el-GR" altLang="el-GR" sz="2400" i="1" dirty="0">
                <a:solidFill>
                  <a:prstClr val="black"/>
                </a:solidFill>
              </a:rPr>
              <a:t>Ι-3</a:t>
            </a:r>
            <a:r>
              <a:rPr lang="el-GR" altLang="el-GR" sz="2400" dirty="0">
                <a:solidFill>
                  <a:prstClr val="black"/>
                </a:solidFill>
              </a:rPr>
              <a:t>) εκτελείται ακόμα. Όταν ολοκληρωθεί η </a:t>
            </a:r>
            <a:r>
              <a:rPr lang="el-GR" altLang="el-GR" sz="2400" i="1" dirty="0">
                <a:solidFill>
                  <a:prstClr val="black"/>
                </a:solidFill>
              </a:rPr>
              <a:t>Ι-3</a:t>
            </a:r>
            <a:r>
              <a:rPr lang="el-GR" altLang="el-GR" sz="2400" dirty="0">
                <a:solidFill>
                  <a:prstClr val="black"/>
                </a:solidFill>
              </a:rPr>
              <a:t> θα ολοκληρωθούν και οι </a:t>
            </a:r>
            <a:r>
              <a:rPr lang="el-GR" altLang="el-GR" sz="2400" i="1" dirty="0">
                <a:solidFill>
                  <a:prstClr val="black"/>
                </a:solidFill>
              </a:rPr>
              <a:t>Ι-1</a:t>
            </a:r>
            <a:r>
              <a:rPr lang="el-GR" altLang="el-GR" sz="2400" dirty="0">
                <a:solidFill>
                  <a:prstClr val="black"/>
                </a:solidFill>
              </a:rPr>
              <a:t>, </a:t>
            </a:r>
            <a:r>
              <a:rPr lang="el-GR" altLang="el-GR" sz="2400" i="1" dirty="0">
                <a:solidFill>
                  <a:prstClr val="black"/>
                </a:solidFill>
              </a:rPr>
              <a:t>Ι-2</a:t>
            </a:r>
            <a:r>
              <a:rPr lang="el-GR" altLang="el-GR" sz="2400" dirty="0">
                <a:solidFill>
                  <a:prstClr val="black"/>
                </a:solidFill>
              </a:rPr>
              <a:t>, ώστε να τηρηθεί </a:t>
            </a:r>
            <a:r>
              <a:rPr lang="el-GR" altLang="el-GR" sz="2400" i="1" dirty="0">
                <a:solidFill>
                  <a:prstClr val="black"/>
                </a:solidFill>
              </a:rPr>
              <a:t>η ισχυρή σειριακή συνέπεια</a:t>
            </a:r>
            <a:r>
              <a:rPr lang="el-GR" altLang="el-GR" sz="2400" dirty="0">
                <a:solidFill>
                  <a:prstClr val="black"/>
                </a:solidFill>
              </a:rPr>
              <a:t>, και ο </a:t>
            </a:r>
            <a:r>
              <a:rPr lang="el-GR" altLang="el-GR" sz="2400" i="1" dirty="0">
                <a:solidFill>
                  <a:prstClr val="black"/>
                </a:solidFill>
              </a:rPr>
              <a:t>δείκτης βάσης </a:t>
            </a:r>
            <a:r>
              <a:rPr lang="el-GR" altLang="el-GR" sz="2400" dirty="0">
                <a:solidFill>
                  <a:prstClr val="black"/>
                </a:solidFill>
              </a:rPr>
              <a:t>θα δείχνει τότε την τιμή </a:t>
            </a:r>
            <a:r>
              <a:rPr lang="el-GR" altLang="el-GR" sz="2400" i="1" dirty="0">
                <a:solidFill>
                  <a:prstClr val="black"/>
                </a:solidFill>
              </a:rPr>
              <a:t>4</a:t>
            </a:r>
            <a:r>
              <a:rPr lang="el-GR" altLang="el-GR" sz="2400" dirty="0">
                <a:solidFill>
                  <a:prstClr val="black"/>
                </a:solidFill>
              </a:rPr>
              <a:t>, αφού θα μειωθεί σταδιακά 3 φορές</a:t>
            </a:r>
            <a:r>
              <a:rPr lang="el-GR" altLang="el-GR" sz="2400" dirty="0" smtClean="0">
                <a:solidFill>
                  <a:prstClr val="black"/>
                </a:solidFill>
              </a:rPr>
              <a:t>.</a:t>
            </a:r>
            <a:endParaRPr lang="el-GR" altLang="el-GR" sz="2400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4119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κατάστασης </a:t>
            </a:r>
            <a:br>
              <a:rPr lang="el-GR" altLang="el-GR" b="1" dirty="0" smtClean="0"/>
            </a:br>
            <a:r>
              <a:rPr lang="el-GR" altLang="el-GR" b="1" dirty="0" smtClean="0"/>
              <a:t>μηχανισμού </a:t>
            </a:r>
            <a:r>
              <a:rPr lang="el-GR" altLang="el-GR" b="1" dirty="0" err="1" smtClean="0"/>
              <a:t>επαναδιάταξης</a:t>
            </a:r>
            <a:r>
              <a:rPr lang="el-GR" altLang="el-GR" b="1" dirty="0" smtClean="0"/>
              <a:t> (3/4)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Η επόμενη εντολή </a:t>
            </a:r>
            <a:r>
              <a:rPr lang="el-GR" altLang="el-GR" sz="2400" i="1" dirty="0" smtClean="0"/>
              <a:t>Ι+1</a:t>
            </a:r>
            <a:r>
              <a:rPr lang="el-GR" altLang="el-GR" sz="2400" dirty="0" smtClean="0"/>
              <a:t> θα τοποθετηθεί στην θέση του </a:t>
            </a:r>
            <a:r>
              <a:rPr lang="el-GR" altLang="el-GR" sz="2400" i="1" dirty="0"/>
              <a:t>δ</a:t>
            </a:r>
            <a:r>
              <a:rPr lang="el-GR" altLang="el-GR" sz="2400" i="1" dirty="0" smtClean="0"/>
              <a:t>είκτη κορυφής</a:t>
            </a:r>
            <a:r>
              <a:rPr lang="el-GR" altLang="el-GR" sz="2400" dirty="0" smtClean="0"/>
              <a:t>,</a:t>
            </a:r>
            <a:r>
              <a:rPr lang="el-GR" altLang="el-GR" sz="2400" i="1" dirty="0" smtClean="0"/>
              <a:t> </a:t>
            </a:r>
            <a:r>
              <a:rPr lang="el-GR" altLang="el-GR" sz="2400" dirty="0" smtClean="0"/>
              <a:t>δηλαδή στην θέση </a:t>
            </a:r>
            <a:r>
              <a:rPr lang="el-GR" altLang="el-GR" sz="2400" i="1" dirty="0" smtClean="0"/>
              <a:t>8</a:t>
            </a:r>
            <a:r>
              <a:rPr lang="el-GR" altLang="el-GR" sz="2400" dirty="0" smtClean="0"/>
              <a:t>, ενώ αυτός ο δείκτης θα μειωθεί κατά 1 για να δείχνει στην επόμενη ελεύθερη θέση (</a:t>
            </a:r>
            <a:r>
              <a:rPr lang="el-GR" altLang="el-GR" sz="2400" i="1" dirty="0" smtClean="0"/>
              <a:t>7</a:t>
            </a:r>
            <a:r>
              <a:rPr lang="el-GR" altLang="el-GR" sz="2400" dirty="0" smtClean="0"/>
              <a:t>). </a:t>
            </a:r>
          </a:p>
        </p:txBody>
      </p:sp>
      <p:pic>
        <p:nvPicPr>
          <p:cNvPr id="7" name="Εικόνα 1" descr="Εικόνα που δείχνει τη θέση των δεικτών και την κατάσταση των εντολών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5200"/>
            <a:ext cx="8229600" cy="2829901"/>
          </a:xfrm>
          <a:prstGeom prst="rect">
            <a:avLst/>
          </a:prstGeo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6128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κατάστασης </a:t>
            </a:r>
            <a:br>
              <a:rPr lang="el-GR" altLang="el-GR" b="1" dirty="0" smtClean="0"/>
            </a:br>
            <a:r>
              <a:rPr lang="el-GR" altLang="el-GR" b="1" dirty="0" smtClean="0"/>
              <a:t>μηχανισμού </a:t>
            </a:r>
            <a:r>
              <a:rPr lang="el-GR" altLang="el-GR" b="1" dirty="0" err="1" smtClean="0"/>
              <a:t>επαναδιάταξης</a:t>
            </a:r>
            <a:r>
              <a:rPr lang="el-GR" altLang="el-GR" b="1" dirty="0" smtClean="0"/>
              <a:t> (4/4)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>
                <a:solidFill>
                  <a:prstClr val="black"/>
                </a:solidFill>
              </a:rPr>
              <a:t>Η </a:t>
            </a:r>
            <a:r>
              <a:rPr lang="el-GR" altLang="el-GR" sz="2400" dirty="0">
                <a:solidFill>
                  <a:prstClr val="black"/>
                </a:solidFill>
              </a:rPr>
              <a:t>εντολή </a:t>
            </a:r>
            <a:r>
              <a:rPr lang="el-GR" altLang="el-GR" sz="2400" i="1" dirty="0">
                <a:solidFill>
                  <a:prstClr val="black"/>
                </a:solidFill>
              </a:rPr>
              <a:t>Ι-3 </a:t>
            </a:r>
            <a:r>
              <a:rPr lang="el-GR" altLang="el-GR" sz="2400" dirty="0">
                <a:solidFill>
                  <a:prstClr val="black"/>
                </a:solidFill>
              </a:rPr>
              <a:t>έχει ήδη εκτελεστεί, και επειδή δεν υπάρχει προηγούμενή της που να εκτελείται, ολοκληρώνεται άμεσα, και ο </a:t>
            </a:r>
            <a:r>
              <a:rPr lang="el-GR" altLang="el-GR" sz="2400" i="1" dirty="0">
                <a:solidFill>
                  <a:prstClr val="black"/>
                </a:solidFill>
              </a:rPr>
              <a:t>δείκτης βάσης </a:t>
            </a:r>
            <a:r>
              <a:rPr lang="el-GR" altLang="el-GR" sz="2400" dirty="0">
                <a:solidFill>
                  <a:prstClr val="black"/>
                </a:solidFill>
              </a:rPr>
              <a:t>μειώνεται κατά 1, και δείχνει στη θέση </a:t>
            </a:r>
            <a:r>
              <a:rPr lang="el-GR" altLang="el-GR" sz="2400" i="1" dirty="0">
                <a:solidFill>
                  <a:prstClr val="black"/>
                </a:solidFill>
              </a:rPr>
              <a:t>3</a:t>
            </a:r>
            <a:r>
              <a:rPr lang="el-GR" altLang="el-GR" sz="2400" dirty="0">
                <a:solidFill>
                  <a:prstClr val="black"/>
                </a:solidFill>
              </a:rPr>
              <a:t> όπου βρίσκεται η </a:t>
            </a:r>
            <a:r>
              <a:rPr lang="el-GR" altLang="el-GR" sz="2400" i="1" dirty="0">
                <a:solidFill>
                  <a:prstClr val="black"/>
                </a:solidFill>
              </a:rPr>
              <a:t>Ι-2</a:t>
            </a:r>
            <a:r>
              <a:rPr lang="el-GR" altLang="el-GR" sz="2400" dirty="0">
                <a:solidFill>
                  <a:prstClr val="black"/>
                </a:solidFill>
              </a:rPr>
              <a:t> που εκτελείται. Όταν ολοκληρωθεί η </a:t>
            </a:r>
            <a:r>
              <a:rPr lang="el-GR" altLang="el-GR" sz="2400" i="1" dirty="0">
                <a:solidFill>
                  <a:prstClr val="black"/>
                </a:solidFill>
              </a:rPr>
              <a:t>Ι-2</a:t>
            </a:r>
            <a:r>
              <a:rPr lang="el-GR" altLang="el-GR" sz="2400" dirty="0">
                <a:solidFill>
                  <a:prstClr val="black"/>
                </a:solidFill>
              </a:rPr>
              <a:t> θα ολοκληρωθεί και η </a:t>
            </a:r>
            <a:r>
              <a:rPr lang="el-GR" altLang="el-GR" sz="2400" i="1" dirty="0">
                <a:solidFill>
                  <a:prstClr val="black"/>
                </a:solidFill>
              </a:rPr>
              <a:t>Ι-1</a:t>
            </a:r>
            <a:r>
              <a:rPr lang="el-GR" altLang="el-GR" sz="2400" dirty="0">
                <a:solidFill>
                  <a:prstClr val="black"/>
                </a:solidFill>
              </a:rPr>
              <a:t>, αφού έχει ήδη εκτελεστεί, και τότε ο </a:t>
            </a:r>
            <a:r>
              <a:rPr lang="el-GR" altLang="el-GR" sz="2400" i="1" dirty="0">
                <a:solidFill>
                  <a:prstClr val="black"/>
                </a:solidFill>
              </a:rPr>
              <a:t>δείκτης βάσης </a:t>
            </a:r>
            <a:r>
              <a:rPr lang="el-GR" altLang="el-GR" sz="2400" dirty="0">
                <a:solidFill>
                  <a:prstClr val="black"/>
                </a:solidFill>
              </a:rPr>
              <a:t>θα δείξει στη θέση </a:t>
            </a:r>
            <a:r>
              <a:rPr lang="el-GR" altLang="el-GR" sz="2400" i="1" dirty="0">
                <a:solidFill>
                  <a:prstClr val="black"/>
                </a:solidFill>
              </a:rPr>
              <a:t>1</a:t>
            </a:r>
            <a:r>
              <a:rPr lang="el-GR" altLang="el-GR" sz="2400" dirty="0">
                <a:solidFill>
                  <a:prstClr val="black"/>
                </a:solidFill>
              </a:rPr>
              <a:t>, αφού θα μειωθεί σταδιακά κατά δύο φορές.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29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Χρήση μηχανισμού </a:t>
            </a:r>
            <a:r>
              <a:rPr lang="el-GR" altLang="el-GR" b="1" dirty="0" err="1"/>
              <a:t>ε</a:t>
            </a:r>
            <a:r>
              <a:rPr lang="el-GR" altLang="el-GR" b="1" dirty="0" err="1" smtClean="0"/>
              <a:t>παναδιάταξης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Για διαχείριση διακοπών από πολλές πηγές.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Για υποστήριξη υποθετικής εκτέλεσης </a:t>
            </a:r>
            <a:r>
              <a:rPr lang="el-GR" altLang="el-GR" sz="2400" dirty="0"/>
              <a:t>ε</a:t>
            </a:r>
            <a:r>
              <a:rPr lang="el-GR" altLang="el-GR" sz="2400" dirty="0" smtClean="0"/>
              <a:t>ντολών (</a:t>
            </a:r>
            <a:r>
              <a:rPr lang="en-US" altLang="el-GR" sz="2400" dirty="0" smtClean="0"/>
              <a:t>Speculative execution)</a:t>
            </a:r>
            <a:r>
              <a:rPr lang="el-GR" altLang="el-GR" sz="2400" dirty="0" smtClean="0"/>
              <a:t>:</a:t>
            </a:r>
            <a:endParaRPr lang="en-US" altLang="el-GR" sz="2400" dirty="0" smtClean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Κάθε </a:t>
            </a:r>
            <a:r>
              <a:rPr lang="el-GR" altLang="el-GR" sz="2200" dirty="0" err="1" smtClean="0"/>
              <a:t>καταχωρητής</a:t>
            </a:r>
            <a:r>
              <a:rPr lang="el-GR" altLang="el-GR" sz="2200" dirty="0" smtClean="0"/>
              <a:t> επεκτείνεται κατά 1 </a:t>
            </a:r>
            <a:r>
              <a:rPr lang="en-US" altLang="el-GR" sz="2200" dirty="0" smtClean="0"/>
              <a:t>bit, </a:t>
            </a:r>
            <a:r>
              <a:rPr lang="el-GR" altLang="el-GR" sz="2200" dirty="0" smtClean="0"/>
              <a:t>που δείχνει αν η εκτέλεση βασίζεται σε εικασία.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Ο </a:t>
            </a:r>
            <a:r>
              <a:rPr lang="el-GR" altLang="el-GR" sz="2200" dirty="0" err="1" smtClean="0"/>
              <a:t>καταχωρητής</a:t>
            </a:r>
            <a:r>
              <a:rPr lang="el-GR" altLang="el-GR" sz="2200" dirty="0" smtClean="0"/>
              <a:t> που δείχνει ο δείκτης βάσης</a:t>
            </a:r>
            <a:r>
              <a:rPr lang="en-US" altLang="el-GR" sz="2200" dirty="0" smtClean="0"/>
              <a:t>,</a:t>
            </a:r>
            <a:r>
              <a:rPr lang="el-GR" altLang="el-GR" sz="2200" dirty="0" smtClean="0"/>
              <a:t> αν αντιστοιχεί σε εντολή που εκτελέστηκε με βάση εικασία</a:t>
            </a:r>
            <a:r>
              <a:rPr lang="en-US" altLang="el-GR" sz="2200" dirty="0" smtClean="0"/>
              <a:t>,</a:t>
            </a:r>
            <a:r>
              <a:rPr lang="el-GR" altLang="el-GR" sz="2200" dirty="0" smtClean="0"/>
              <a:t> η εντολή δεν ολοκληρώνεται.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Όταν η εικασία επιβεβαιωθεί</a:t>
            </a:r>
            <a:r>
              <a:rPr lang="en-US" altLang="el-GR" sz="2200" dirty="0" smtClean="0"/>
              <a:t>,</a:t>
            </a:r>
            <a:r>
              <a:rPr lang="el-GR" altLang="el-GR" sz="2200" dirty="0" smtClean="0"/>
              <a:t> τότε ολοκληρώνεται</a:t>
            </a:r>
            <a:r>
              <a:rPr lang="en-US" altLang="el-GR" sz="2200" dirty="0" smtClean="0"/>
              <a:t>,</a:t>
            </a:r>
            <a:r>
              <a:rPr lang="el-GR" altLang="el-GR" sz="2200" dirty="0" smtClean="0"/>
              <a:t> αλλιώς απορρίπτονται όλες οι εντολές που βασίζονται σε εικασία.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0916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b="1" dirty="0" smtClean="0"/>
              <a:t>Σκοποί ενότητας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noFill/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Εισαγωγή του αναγνώστη στον κόσμο μιας γλώσσας προγραμματισμού.</a:t>
            </a:r>
            <a:endParaRPr lang="el-GR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αντίληψη εννοιών όπως τί είναι ένα πρόγραμμα, και τί αλγόριθμος</a:t>
            </a:r>
            <a:r>
              <a:rPr lang="el-GR" dirty="0"/>
              <a:t>.</a:t>
            </a:r>
            <a:endParaRPr lang="el-GR" dirty="0" smtClean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ικανότητα να δημιουργεί και εκτελεί ένα απλό πρόγραμμα.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arenR"/>
            </a:pPr>
            <a:r>
              <a:rPr lang="el-GR" dirty="0" smtClean="0"/>
              <a:t>Την δημιουργία ερεθισμάτων για την ανάπτυξη πιο περίπλοκων προγραμμάτων. </a:t>
            </a: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Επεξεργαστές πολύ </a:t>
            </a:r>
            <a:r>
              <a:rPr lang="en-US" altLang="el-GR" b="1" dirty="0" smtClean="0"/>
              <a:t/>
            </a:r>
            <a:br>
              <a:rPr lang="en-US" altLang="el-GR" b="1" dirty="0" smtClean="0"/>
            </a:br>
            <a:r>
              <a:rPr lang="el-GR" altLang="el-GR" b="1" dirty="0" smtClean="0"/>
              <a:t>μεγάλου μήκους εντολών (</a:t>
            </a:r>
            <a:r>
              <a:rPr lang="en-US" altLang="el-GR" b="1" dirty="0" smtClean="0"/>
              <a:t>VLIW)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Βασίζονται στη χρήση εντολών που μπορούν να κάνουν πολλές πράξεις παράλληλα (όσες είναι και οι μονάδες εκτέλεσης)</a:t>
            </a:r>
            <a:r>
              <a:rPr lang="en-US" altLang="el-GR" sz="2200" dirty="0" smtClean="0"/>
              <a:t>.</a:t>
            </a:r>
            <a:endParaRPr lang="el-GR" altLang="el-GR" sz="2200" dirty="0" smtClean="0"/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Και σε αυτούς τους επεξεργαστές</a:t>
            </a:r>
            <a:r>
              <a:rPr lang="en-US" altLang="el-GR" sz="2200" dirty="0" smtClean="0"/>
              <a:t>,</a:t>
            </a:r>
            <a:r>
              <a:rPr lang="el-GR" altLang="el-GR" sz="2200" dirty="0" smtClean="0"/>
              <a:t> μπορεί να εφαρμοστούν τεχνικές </a:t>
            </a:r>
            <a:r>
              <a:rPr lang="el-GR" altLang="el-GR" sz="2200" dirty="0"/>
              <a:t>δ</a:t>
            </a:r>
            <a:r>
              <a:rPr lang="el-GR" altLang="el-GR" sz="2200" dirty="0" smtClean="0"/>
              <a:t>ιοχέτευσης</a:t>
            </a:r>
            <a:r>
              <a:rPr lang="en-US" altLang="el-GR" sz="2200" dirty="0" smtClean="0"/>
              <a:t>.</a:t>
            </a:r>
            <a:endParaRPr lang="el-GR" altLang="el-GR" sz="2200" dirty="0" smtClean="0"/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Οι εντολές </a:t>
            </a:r>
            <a:r>
              <a:rPr lang="en-US" altLang="el-GR" sz="2200" dirty="0" smtClean="0"/>
              <a:t>VLIW </a:t>
            </a:r>
            <a:r>
              <a:rPr lang="el-GR" altLang="el-GR" sz="2200" dirty="0" smtClean="0"/>
              <a:t>έχουν σταθερή δομή, δεν ξεπερνούν τις δυνατότητες του επεξεργαστή, και η αποκωδικοποίησή τους είναι εύκολη, αλλά δεν έχουν μεγάλη ευελιξία</a:t>
            </a:r>
            <a:r>
              <a:rPr lang="en-US" altLang="el-GR" sz="2200" dirty="0" smtClean="0"/>
              <a:t>.</a:t>
            </a:r>
            <a:endParaRPr lang="el-GR" altLang="el-GR" sz="2200" dirty="0" smtClean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Σε ένα </a:t>
            </a:r>
            <a:r>
              <a:rPr lang="el-GR" altLang="el-GR" sz="2200" dirty="0" err="1"/>
              <a:t>υ</a:t>
            </a:r>
            <a:r>
              <a:rPr lang="el-GR" altLang="el-GR" sz="2200" dirty="0" err="1" smtClean="0"/>
              <a:t>περβαθμωτό</a:t>
            </a:r>
            <a:r>
              <a:rPr lang="el-GR" altLang="el-GR" sz="2200" dirty="0" smtClean="0"/>
              <a:t> επεξεργαστή, πρέπει να αποφασιστεί ποιες εντολές θα σταλούν στις μονάδα εκτέλεσης, με βάση τον τύπο/πλήθος των εντολών που εκτελούνται και τις εξαρτήσεις τους</a:t>
            </a:r>
            <a:r>
              <a:rPr lang="en-US" altLang="el-GR" sz="2200" dirty="0" smtClean="0"/>
              <a:t>.</a:t>
            </a:r>
            <a:endParaRPr lang="el-GR" altLang="el-GR" sz="22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5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/>
              <a:t>Επεξεργαστές </a:t>
            </a:r>
            <a:r>
              <a:rPr lang="en-US" altLang="el-GR" b="1" dirty="0" smtClean="0"/>
              <a:t>VLIW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Στους </a:t>
            </a:r>
            <a:r>
              <a:rPr lang="en-US" altLang="el-GR" sz="2000" dirty="0" smtClean="0"/>
              <a:t>VLIW </a:t>
            </a:r>
            <a:r>
              <a:rPr lang="el-GR" altLang="el-GR" sz="2000" dirty="0" smtClean="0"/>
              <a:t>επεξεργαστές, ο μεταγλωττιστής επιλέγει τις εντολές που θα σταλούν για εκτέλεση, με μία εντολή (στατικός χρονοπρογραμματισμός – </a:t>
            </a:r>
            <a:r>
              <a:rPr lang="en-US" altLang="el-GR" sz="2000" dirty="0" smtClean="0"/>
              <a:t>static scheduling</a:t>
            </a:r>
            <a:r>
              <a:rPr lang="el-GR" altLang="el-GR" sz="2000" dirty="0" smtClean="0"/>
              <a:t>).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Στους </a:t>
            </a:r>
            <a:r>
              <a:rPr lang="el-GR" altLang="el-GR" sz="2000" dirty="0" err="1"/>
              <a:t>υ</a:t>
            </a:r>
            <a:r>
              <a:rPr lang="el-GR" altLang="el-GR" sz="2000" dirty="0" err="1" smtClean="0"/>
              <a:t>περβαθμωτούς</a:t>
            </a:r>
            <a:r>
              <a:rPr lang="el-GR" altLang="el-GR" sz="2000" dirty="0" smtClean="0"/>
              <a:t> επεξεργαστές, το υλικό αποφασίζει δυναμικά κατά το χρόνο εκτέλεσης, ποιες λειτουργίες θα εκτελεστούν από τις μονάδες εκτέλεσης (δυναμικός χρονοπρογραμματισμός</a:t>
            </a:r>
            <a:r>
              <a:rPr lang="en-US" altLang="el-GR" sz="2000" dirty="0" smtClean="0"/>
              <a:t> – dynamic scheduling</a:t>
            </a:r>
            <a:r>
              <a:rPr lang="el-GR" altLang="el-GR" sz="2000" dirty="0" smtClean="0"/>
              <a:t>).</a:t>
            </a:r>
            <a:endParaRPr lang="en-US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Οι </a:t>
            </a:r>
            <a:r>
              <a:rPr lang="en-US" altLang="el-GR" sz="2000" dirty="0" smtClean="0"/>
              <a:t>VLIW </a:t>
            </a:r>
            <a:r>
              <a:rPr lang="el-GR" altLang="el-GR" sz="2000" dirty="0" smtClean="0"/>
              <a:t>απαιτούν απλούστερο υλικό, αλλά μεγαλύτερη συχνότητα ρολογιού σε σχέση με τους </a:t>
            </a:r>
            <a:r>
              <a:rPr lang="el-GR" altLang="el-GR" sz="2000" dirty="0" err="1" smtClean="0"/>
              <a:t>υπερβαθμωτούς</a:t>
            </a:r>
            <a:r>
              <a:rPr lang="el-GR" altLang="el-GR" sz="2000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Αν η παραλληλία σε κάποιο σημείο του προγράμματος είναι μικρότερη από τις μονάδες εκτέλεσης, κάποιες θα μείνουν ανεκμετάλλευτες.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31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δομής </a:t>
            </a:r>
            <a:r>
              <a:rPr lang="en-US" altLang="el-GR" b="1" dirty="0" smtClean="0"/>
              <a:t>VLIW </a:t>
            </a:r>
            <a:r>
              <a:rPr lang="el-GR" altLang="el-GR" b="1" dirty="0" smtClean="0"/>
              <a:t>εντολής</a:t>
            </a:r>
            <a:endParaRPr lang="el-GR" b="1" dirty="0"/>
          </a:p>
        </p:txBody>
      </p:sp>
      <p:graphicFrame>
        <p:nvGraphicFramePr>
          <p:cNvPr id="6" name="Θέση περιεχομένου 1" descr="Πίνακας της δομής VLIW εντολής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19398993"/>
              </p:ext>
            </p:extLst>
          </p:nvPr>
        </p:nvGraphicFramePr>
        <p:xfrm>
          <a:off x="457200" y="1676400"/>
          <a:ext cx="8229598" cy="20574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457200"/>
                <a:gridCol w="533400"/>
                <a:gridCol w="533400"/>
                <a:gridCol w="457200"/>
                <a:gridCol w="533400"/>
                <a:gridCol w="533400"/>
                <a:gridCol w="609600"/>
                <a:gridCol w="685800"/>
                <a:gridCol w="762000"/>
                <a:gridCol w="762000"/>
                <a:gridCol w="762000"/>
                <a:gridCol w="838200"/>
                <a:gridCol w="761998"/>
              </a:tblGrid>
              <a:tr h="1447800"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Αθροιστής 1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Αθροιστής 2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Πολλαπλασιαστής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Προσκόμιση δεδομένων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Αποθήκευση δεδομένων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ΚΠ</a:t>
                      </a:r>
                      <a:r>
                        <a:rPr lang="el-GR" sz="2000" baseline="0" dirty="0" smtClean="0"/>
                        <a:t> 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ΚΔ1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ΚΔ2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ΚΠ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ΚΔ1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ΚΔ2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ΚΠ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ΚΔ1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ΚΔ2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ΚΕ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ΘΑ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ΘΕ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ΚΑ</a:t>
                      </a:r>
                      <a:endParaRPr lang="el-GR" sz="2000" dirty="0"/>
                    </a:p>
                  </a:txBody>
                  <a:tcPr marL="9144" marR="9144" marT="9144" marB="9144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Θέση περιεχομένου 2"/>
          <p:cNvSpPr/>
          <p:nvPr/>
        </p:nvSpPr>
        <p:spPr>
          <a:xfrm>
            <a:off x="457200" y="3972342"/>
            <a:ext cx="8229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Κ.Δ1, Κ.Δ2: </a:t>
            </a:r>
            <a:r>
              <a:rPr lang="el-GR" altLang="el-GR" sz="2200" dirty="0" err="1" smtClean="0"/>
              <a:t>καταχωρητές</a:t>
            </a:r>
            <a:r>
              <a:rPr lang="el-GR" altLang="el-GR" sz="2200" dirty="0" smtClean="0"/>
              <a:t> δεδομένων που περιέχουν τα ορίσματα.</a:t>
            </a:r>
          </a:p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Κ.Π.: </a:t>
            </a:r>
            <a:r>
              <a:rPr lang="el-GR" altLang="el-GR" sz="2200" dirty="0" err="1" smtClean="0"/>
              <a:t>καταχωρητής</a:t>
            </a:r>
            <a:r>
              <a:rPr lang="el-GR" altLang="el-GR" sz="2200" dirty="0" smtClean="0"/>
              <a:t> αποτελέσματος.</a:t>
            </a:r>
          </a:p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Κ.Ε.: </a:t>
            </a:r>
            <a:r>
              <a:rPr lang="el-GR" altLang="el-GR" sz="2200" dirty="0" err="1" smtClean="0"/>
              <a:t>καταχωρητής</a:t>
            </a:r>
            <a:r>
              <a:rPr lang="el-GR" altLang="el-GR" sz="2200" dirty="0" smtClean="0"/>
              <a:t> στον οποίο προσκομίζονται τα δεδομένα από τη θέση Θ.Α.</a:t>
            </a:r>
          </a:p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Κ.Α.: </a:t>
            </a:r>
            <a:r>
              <a:rPr lang="el-GR" altLang="el-GR" sz="2200" dirty="0" err="1" smtClean="0"/>
              <a:t>καταχωρητής</a:t>
            </a:r>
            <a:r>
              <a:rPr lang="el-GR" altLang="el-GR" sz="2200" dirty="0" smtClean="0"/>
              <a:t> που περιέχει τα δεδομένα που θα αποθηκευθούν στη θέση Θ.Ε.</a:t>
            </a:r>
            <a:endParaRPr lang="el-GR" alt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32</a:t>
            </a:fld>
            <a:endParaRPr lang="el-GR" sz="14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55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Υλοποίηση με διοχέτευση</a:t>
            </a:r>
            <a:endParaRPr lang="el-GR" b="1" dirty="0"/>
          </a:p>
        </p:txBody>
      </p:sp>
      <p:graphicFrame>
        <p:nvGraphicFramePr>
          <p:cNvPr id="6" name="Θέση περιεχομένου 1" descr="Πίνακας που δείχνει πως υλοποιείται η διαχέτευση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07004850"/>
              </p:ext>
            </p:extLst>
          </p:nvPr>
        </p:nvGraphicFramePr>
        <p:xfrm>
          <a:off x="457200" y="1575792"/>
          <a:ext cx="8229599" cy="4511064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219200"/>
                <a:gridCol w="2286000"/>
                <a:gridCol w="914400"/>
                <a:gridCol w="914400"/>
                <a:gridCol w="990600"/>
                <a:gridCol w="990600"/>
                <a:gridCol w="914399"/>
              </a:tblGrid>
              <a:tr h="244884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Εντολή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Χρονική στιγμή</a:t>
                      </a:r>
                      <a:r>
                        <a:rPr lang="el-GR" sz="2000" b="1" baseline="0" dirty="0" smtClean="0"/>
                        <a:t> λ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λ+1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λ+2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λ+3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λ+4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l-GR" sz="2000" b="1" dirty="0" smtClean="0"/>
                        <a:t>λ+5</a:t>
                      </a:r>
                      <a:endParaRPr lang="el-GR" sz="2000" b="1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94454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Ι1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94454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Ι2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  <a:tr h="94454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Ι3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ΑΕ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L="91439" marR="91439" marT="45723" marB="45723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8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κώδικα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171700" lvl="4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l-GR" altLang="el-GR" dirty="0" smtClean="0"/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/>
              <a:t>R5</a:t>
            </a:r>
            <a:r>
              <a:rPr lang="el-GR" altLang="el-GR" sz="3200" dirty="0" smtClean="0"/>
              <a:t> </a:t>
            </a:r>
            <a:r>
              <a:rPr lang="en-US" altLang="el-GR" sz="3200" dirty="0" smtClean="0">
                <a:sym typeface="Wingdings" pitchFamily="2" charset="2"/>
              </a:rPr>
              <a:t>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R2+R6</a:t>
            </a:r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R7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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R5+R8</a:t>
            </a:r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R9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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R3+R4</a:t>
            </a:r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Load R4 from address X</a:t>
            </a:r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R3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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R2*R1</a:t>
            </a:r>
          </a:p>
          <a:p>
            <a:pPr marL="2171700" lvl="4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R10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</a:t>
            </a:r>
            <a:r>
              <a:rPr lang="el-GR" altLang="el-GR" sz="3200" dirty="0" smtClean="0">
                <a:sym typeface="Wingdings" pitchFamily="2" charset="2"/>
              </a:rPr>
              <a:t> </a:t>
            </a:r>
            <a:r>
              <a:rPr lang="en-US" altLang="el-GR" sz="3200" dirty="0" smtClean="0">
                <a:sym typeface="Wingdings" pitchFamily="2" charset="2"/>
              </a:rPr>
              <a:t>R3+R7</a:t>
            </a:r>
          </a:p>
          <a:p>
            <a:pPr marL="2171700" lvl="4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l-GR" sz="3200" dirty="0" smtClean="0">
                <a:sym typeface="Wingdings" pitchFamily="2" charset="2"/>
              </a:rPr>
              <a:t>STORE R10 to address Y</a:t>
            </a:r>
            <a:endParaRPr lang="el-GR" altLang="el-GR" sz="32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5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Κώδικας μεταγλωττιστή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που προέκυψαν από την μεταγλώττηση του κώδικα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4388996"/>
              </p:ext>
            </p:extLst>
          </p:nvPr>
        </p:nvGraphicFramePr>
        <p:xfrm>
          <a:off x="457200" y="1571417"/>
          <a:ext cx="8229598" cy="29718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09600"/>
                <a:gridCol w="533400"/>
                <a:gridCol w="533400"/>
                <a:gridCol w="533400"/>
                <a:gridCol w="533400"/>
                <a:gridCol w="533400"/>
                <a:gridCol w="685800"/>
                <a:gridCol w="685800"/>
                <a:gridCol w="685800"/>
                <a:gridCol w="762000"/>
                <a:gridCol w="685800"/>
                <a:gridCol w="762000"/>
                <a:gridCol w="685798"/>
              </a:tblGrid>
              <a:tr h="685800"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Αθροιστής 1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Αθροιστής 2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Πολλαπλασιαστής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Προσκόμιση δεδομένων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Αποθήκευση δεδομένων</a:t>
                      </a:r>
                      <a:endParaRPr lang="el-GR" sz="2000" b="1" dirty="0"/>
                    </a:p>
                  </a:txBody>
                  <a:tcPr marL="9144" marR="9144" marT="9144" marB="9144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R5</a:t>
                      </a:r>
                      <a:r>
                        <a:rPr lang="el-GR" sz="2000" baseline="0" dirty="0" smtClean="0"/>
                        <a:t> 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R2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R6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R3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R2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R1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R7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R5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R8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R4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R9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R3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R4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R10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R3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R7</a:t>
                      </a:r>
                      <a:endParaRPr lang="el-GR" sz="20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R10</a:t>
                      </a:r>
                      <a:endParaRPr lang="el-GR" sz="2000" dirty="0"/>
                    </a:p>
                  </a:txBody>
                  <a:tcPr marL="91439" marR="91439" marT="45719" marB="45719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Θέση περιεχομένου 2"/>
          <p:cNvSpPr/>
          <p:nvPr/>
        </p:nvSpPr>
        <p:spPr>
          <a:xfrm>
            <a:off x="457200" y="4695617"/>
            <a:ext cx="82296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>
                <a:solidFill>
                  <a:srgbClr val="C00000"/>
                </a:solidFill>
              </a:rPr>
              <a:t>Αναδιάταξη εντολών αφού η αλλαγή στον </a:t>
            </a:r>
            <a:r>
              <a:rPr lang="en-US" altLang="el-GR" sz="2000" dirty="0" smtClean="0">
                <a:solidFill>
                  <a:srgbClr val="C00000"/>
                </a:solidFill>
              </a:rPr>
              <a:t>R4 </a:t>
            </a:r>
            <a:r>
              <a:rPr lang="el-GR" altLang="el-GR" sz="2000" dirty="0" smtClean="0">
                <a:solidFill>
                  <a:srgbClr val="C00000"/>
                </a:solidFill>
              </a:rPr>
              <a:t>(Α.Α.), θα πραγματοποιηθεί μετά την πρόσθεση στην 4</a:t>
            </a:r>
            <a:r>
              <a:rPr lang="el-GR" altLang="el-GR" sz="2000" baseline="30000" dirty="0" smtClean="0">
                <a:solidFill>
                  <a:srgbClr val="C00000"/>
                </a:solidFill>
              </a:rPr>
              <a:t>η</a:t>
            </a:r>
            <a:r>
              <a:rPr lang="el-GR" altLang="el-GR" sz="2000" dirty="0" smtClean="0">
                <a:solidFill>
                  <a:srgbClr val="C00000"/>
                </a:solidFill>
              </a:rPr>
              <a:t> εντολή (Ε.Π.).</a:t>
            </a:r>
          </a:p>
          <a:p>
            <a:pPr marL="457200" indent="-457200"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Θεωρούμε ότι ο πολλαπλασιασμός απαιτεί 3 χρονικές περιόδους. Τ</a:t>
            </a:r>
            <a:r>
              <a:rPr lang="el-GR" altLang="el-GR" sz="2000" dirty="0"/>
              <a:t>ί</a:t>
            </a:r>
            <a:r>
              <a:rPr lang="el-GR" altLang="el-GR" sz="2000" dirty="0" smtClean="0"/>
              <a:t> θα συμβεί αν απαιτεί 2;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81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Μειονεκτήματα</a:t>
            </a:r>
            <a:r>
              <a:rPr lang="en-US" altLang="el-GR" b="1" dirty="0" smtClean="0"/>
              <a:t>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l-GR" altLang="el-GR" b="1" dirty="0" smtClean="0"/>
              <a:t>επεξεργαστών </a:t>
            </a:r>
            <a:r>
              <a:rPr lang="en-US" altLang="el-GR" b="1" dirty="0" smtClean="0"/>
              <a:t>VLIW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Στους </a:t>
            </a:r>
            <a:r>
              <a:rPr lang="en-US" altLang="el-GR" sz="2200" dirty="0" smtClean="0"/>
              <a:t>VLIW </a:t>
            </a:r>
            <a:r>
              <a:rPr lang="el-GR" altLang="el-GR" sz="2200" dirty="0" smtClean="0"/>
              <a:t>επεξεργαστές, δεν μπορεί ο ίδιος μεταγλωττιστής να χρησιμοποιηθεί σε πολλά μοντέλα μιας οικογένειας επεξεργαστών, αν αυτοί διαφέρουν έστω και σε μία μονάδα εκτέλεσης.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Κάθε τέτοιος επεξεργαστής ουσιαστικά, έχει διαφορετικό σύνολο εντολών συμβολικής γλώσσας.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Άλλες τεχνολογικές παράμετροι πρέπει επίσης να είναι γνωστές στον μεταγλωττιστή, όπως χρονικές περίοδοι που απαιτούνται για κάθε λειτουργία.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Αυτά τα μειονεκτήματα κάνουν δύσκολη την χρήση του ίδιου μεταγλωττιστή σε μία οικογένεια </a:t>
            </a:r>
            <a:r>
              <a:rPr lang="en-US" altLang="el-GR" sz="2200" dirty="0" smtClean="0"/>
              <a:t>VLIW </a:t>
            </a:r>
            <a:r>
              <a:rPr lang="el-GR" altLang="el-GR" sz="2200" dirty="0" smtClean="0"/>
              <a:t>επεξεργαστών.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36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583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 bwMode="gray"/>
        <p:txBody>
          <a:bodyPr>
            <a:normAutofit/>
          </a:bodyPr>
          <a:lstStyle/>
          <a:p>
            <a:pPr algn="r"/>
            <a:endParaRPr lang="el-GR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>
            <a:hlinkClick r:id="rId5" tooltip="Μετάβαση στην Άδεια Χρήσης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7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254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885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buNone/>
            </a:pPr>
            <a:endParaRPr lang="el-GR" sz="2800" dirty="0"/>
          </a:p>
          <a:p>
            <a:pPr marL="0" indent="0" algn="ctr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l-GR" sz="2800" b="1" dirty="0" smtClean="0"/>
              <a:t>1.01</a:t>
            </a:r>
            <a:r>
              <a:rPr lang="el-GR" sz="2800" dirty="0" smtClean="0"/>
              <a:t>.</a:t>
            </a:r>
            <a:endParaRPr lang="el-GR" sz="28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50510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3" name="Θέση περιεχομένου 1">
            <a:hlinkClick r:id="rId10" action="ppaction://hlinksldjump" tooltip="Μετάβαση στη Διαφάνεια"/>
          </p:cNvPr>
          <p:cNvSpPr txBox="1"/>
          <p:nvPr>
            <p:custDataLst>
              <p:tags r:id="rId3"/>
            </p:custDataLst>
          </p:nvPr>
        </p:nvSpPr>
        <p:spPr>
          <a:xfrm>
            <a:off x="457200" y="1752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l-GR" sz="2800" i="1" dirty="0" err="1" smtClean="0">
                <a:solidFill>
                  <a:srgbClr val="0070C0"/>
                </a:solidFill>
              </a:rPr>
              <a:t>Υπερβαθμωτοί</a:t>
            </a:r>
            <a:r>
              <a:rPr lang="el-GR" sz="2800" i="1" dirty="0" smtClean="0">
                <a:solidFill>
                  <a:srgbClr val="0070C0"/>
                </a:solidFill>
              </a:rPr>
              <a:t> επεξεργαστές</a:t>
            </a:r>
            <a:endParaRPr lang="el-GR" sz="1400" i="1" dirty="0">
              <a:solidFill>
                <a:srgbClr val="0070C0"/>
              </a:solidFill>
            </a:endParaRPr>
          </a:p>
        </p:txBody>
      </p:sp>
      <p:sp>
        <p:nvSpPr>
          <p:cNvPr id="11" name="Θέση περιεχομένου 2">
            <a:hlinkClick r:id="rId11" action="ppaction://hlinksldjump" tooltip="Μετάβαση στη Διαφάνεια"/>
          </p:cNvPr>
          <p:cNvSpPr txBox="1"/>
          <p:nvPr>
            <p:custDataLst>
              <p:tags r:id="rId4"/>
            </p:custDataLst>
          </p:nvPr>
        </p:nvSpPr>
        <p:spPr>
          <a:xfrm>
            <a:off x="457200" y="26009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l-GR" sz="2800" i="1" dirty="0" smtClean="0">
                <a:solidFill>
                  <a:srgbClr val="0070C0"/>
                </a:solidFill>
              </a:rPr>
              <a:t>Μονάδα αναμονής αποστολής εντολών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12" action="ppaction://hlinksldjump" tooltip="Μετάβαση στη Διαφάνεια"/>
          </p:cNvPr>
          <p:cNvSpPr txBox="1"/>
          <p:nvPr>
            <p:custDataLst>
              <p:tags r:id="rId5"/>
            </p:custDataLst>
          </p:nvPr>
        </p:nvSpPr>
        <p:spPr>
          <a:xfrm>
            <a:off x="457200" y="34391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l-GR" sz="2800" i="1" dirty="0" smtClean="0">
                <a:solidFill>
                  <a:srgbClr val="0070C0"/>
                </a:solidFill>
              </a:rPr>
              <a:t>Σειριακή συνέπεια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7" name="Θέση περιεχομένου 4">
            <a:hlinkClick r:id="rId13" action="ppaction://hlinksldjump" tooltip="Μετάβαση στη Διαφάνεια"/>
          </p:cNvPr>
          <p:cNvSpPr txBox="1"/>
          <p:nvPr>
            <p:custDataLst>
              <p:tags r:id="rId6"/>
            </p:custDataLst>
          </p:nvPr>
        </p:nvSpPr>
        <p:spPr>
          <a:xfrm>
            <a:off x="457200" y="4277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el-GR" sz="2800" i="1" dirty="0" smtClean="0">
                <a:solidFill>
                  <a:srgbClr val="0070C0"/>
                </a:solidFill>
              </a:rPr>
              <a:t>Μηχανισμός </a:t>
            </a:r>
            <a:r>
              <a:rPr lang="el-GR" sz="2800" i="1" dirty="0" err="1" smtClean="0">
                <a:solidFill>
                  <a:srgbClr val="0070C0"/>
                </a:solidFill>
              </a:rPr>
              <a:t>επαναδιάταξης</a:t>
            </a:r>
            <a:r>
              <a:rPr lang="el-GR" sz="2800" i="1" dirty="0" smtClean="0">
                <a:solidFill>
                  <a:srgbClr val="0070C0"/>
                </a:solidFill>
              </a:rPr>
              <a:t> αποτελεσμάτων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5" name="Θέση περιεχομένου 5">
            <a:hlinkClick r:id="rId14" action="ppaction://hlinksldjump" tooltip="Μετάβαση στη Διαφάνεια"/>
          </p:cNvPr>
          <p:cNvSpPr txBox="1"/>
          <p:nvPr>
            <p:custDataLst>
              <p:tags r:id="rId7"/>
            </p:custDataLst>
          </p:nvPr>
        </p:nvSpPr>
        <p:spPr>
          <a:xfrm>
            <a:off x="457200" y="511558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el-GR" sz="2800" i="1" dirty="0" smtClean="0">
                <a:solidFill>
                  <a:srgbClr val="0070C0"/>
                </a:solidFill>
              </a:rPr>
              <a:t>Επεξεργαστές πολύ μεγάλου μήκους εντολών (</a:t>
            </a:r>
            <a:r>
              <a:rPr lang="en-US" sz="2800" i="1" dirty="0" smtClean="0">
                <a:solidFill>
                  <a:srgbClr val="0070C0"/>
                </a:solidFill>
              </a:rPr>
              <a:t>VLIM)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2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034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 smtClean="0"/>
              <a:t>Copyright</a:t>
            </a:r>
            <a:r>
              <a:rPr lang="el-GR" sz="2400" dirty="0" smtClean="0"/>
              <a:t> Τεχνολογικό Εκπαιδευτικό Ίδρυμα Θεσσαλίας</a:t>
            </a:r>
            <a:r>
              <a:rPr lang="en-US" sz="2400" dirty="0" smtClean="0"/>
              <a:t>, </a:t>
            </a:r>
            <a:r>
              <a:rPr lang="el-GR" sz="2400" dirty="0" smtClean="0"/>
              <a:t>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, 2015. 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. «Αρχιτεκτονική Η/Υ ΙΙ». </a:t>
            </a:r>
            <a:r>
              <a:rPr lang="el-GR" sz="2400" dirty="0"/>
              <a:t>Έκδοση: </a:t>
            </a:r>
            <a:r>
              <a:rPr lang="el-GR" sz="2400" dirty="0" smtClean="0"/>
              <a:t>1.0</a:t>
            </a:r>
            <a:r>
              <a:rPr lang="el-GR" sz="2400" dirty="0"/>
              <a:t>. </a:t>
            </a:r>
            <a:r>
              <a:rPr lang="el-GR" sz="2400" dirty="0" smtClean="0"/>
              <a:t>Λάρισα 01/03/2015. </a:t>
            </a:r>
            <a:r>
              <a:rPr lang="el-GR" sz="2400" dirty="0"/>
              <a:t>Διαθέσιμο από τη δικτυακή </a:t>
            </a:r>
            <a:r>
              <a:rPr lang="el-GR" sz="2400" dirty="0" smtClean="0"/>
              <a:t>διεύθυνση: </a:t>
            </a:r>
            <a:r>
              <a:rPr lang="en-US" sz="2400" dirty="0" smtClean="0">
                <a:solidFill>
                  <a:srgbClr val="FF0000"/>
                </a:solidFill>
                <a:hlinkClick r:id="rId5" tooltip="Μετάβαση στην ιστοσελίδα του Μαθήματος"/>
              </a:rPr>
              <a:t>http://cdev.teilar.gr/courses/TMA1</a:t>
            </a:r>
            <a:r>
              <a:rPr lang="el-GR" sz="2400" dirty="0" smtClean="0">
                <a:solidFill>
                  <a:srgbClr val="FF0000"/>
                </a:solidFill>
                <a:hlinkClick r:id="rId5" tooltip="Μετάβαση στην ιστοσελίδα του Μαθήματος"/>
              </a:rPr>
              <a:t>1</a:t>
            </a:r>
            <a:r>
              <a:rPr lang="en-US" sz="2400" smtClean="0">
                <a:solidFill>
                  <a:srgbClr val="FF0000"/>
                </a:solidFill>
                <a:hlinkClick r:id="rId5" tooltip="Μετάβαση στην ιστοσελίδα του Μαθήματος"/>
              </a:rPr>
              <a:t>2/</a:t>
            </a:r>
            <a:r>
              <a:rPr lang="en-US" sz="2400" dirty="0" err="1" smtClean="0">
                <a:solidFill>
                  <a:srgbClr val="FF0000"/>
                </a:solidFill>
                <a:hlinkClick r:id="rId5" tooltip="Μετάβαση στην ιστοσελίδα του Μαθήματος"/>
              </a:rPr>
              <a:t>index.php</a:t>
            </a:r>
            <a:r>
              <a:rPr lang="el-GR" sz="2400" dirty="0" smtClean="0"/>
              <a:t>. </a:t>
            </a:r>
            <a:endParaRPr lang="el-GR" sz="24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8994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Δημιουργού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>
            <p:custDataLst>
              <p:tags r:id="rId4"/>
            </p:custDataLst>
          </p:nvPr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n-US" sz="1400" dirty="0" smtClean="0">
                <a:hlinkClick r:id="rId7" tooltip="Μετάβαση στην Άδεια Χρήσης"/>
              </a:rPr>
              <a:t>http://creativecommons.org/licenses/by-nc-sa/4.0/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537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</a:t>
            </a:r>
            <a:r>
              <a:rPr lang="el-GR" sz="2000" dirty="0" smtClean="0"/>
              <a:t>υπάρχει).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2609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err="1" smtClean="0"/>
              <a:t>Υπερβαθμωτοί</a:t>
            </a:r>
            <a:r>
              <a:rPr lang="el-GR" altLang="el-GR" b="1" dirty="0" smtClean="0"/>
              <a:t> επεξεργαστές</a:t>
            </a:r>
            <a:endParaRPr lang="el-GR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Σε ένα </a:t>
            </a:r>
            <a:r>
              <a:rPr lang="el-GR" altLang="el-GR" sz="2800" dirty="0" err="1" smtClean="0"/>
              <a:t>υπερβαθμωτό</a:t>
            </a:r>
            <a:r>
              <a:rPr lang="el-GR" altLang="el-GR" sz="2800" dirty="0" smtClean="0"/>
              <a:t> επεξεργαστή, το εκτελέσιμο πρόγραμμα καθορίζει τι πρέπει να γίνει, αλλά όχι με ποια σειρά.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Πολλές εντολές εκτελούνται παράλληλα, αλλά το αποτέλεσμα πρέπει να είναι το ίδιο με αυτό που θα προέκυπτε αν εκτελούνταν σειριακά.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Υλοποιούνται με μονοπάτια εκτέλεσης που υποστηρίζουν συχνά τεχνικές διοχέτευσης.</a:t>
            </a: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Συγκεκριμένα χαρακτηριστικά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Ταυτόχρονη προσκόμιση πολλών εντολών και πρόβλεψη εντολών διακλάδωσης.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Υλοποίηση μεθόδων προσδιορισμού εξαρτήσεων και επίλυσης αυτών όπου είναι δυνατό.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Εκτέλεση πολλών εντολών ταυτόχρονα συχνά σε λειτουργικές μονάδες διοχέτευσης.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Ιεραρχία μνημών που επιτρέπει πολλές ταυτόχρονες αναφορές στη μνήμη.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401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Προσκόμιση εντολών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Γίνεται συνήθως από ξεχωριστή κρυφή μνήμη εντολών.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Το πλήθος των εντολών που προσκομίζονται, πρέπει να είναι τουλάχιστον ίσο με εκείνο που μπορούν να αποκωδικοποιηθούν.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Αν οι εντολές που πρόκειται να προσκομιστούν δεν βρίσκονται στην κρυφή μνήμη, τότε δεν προσκομίζεται καμία εντολή μέχρι να ενημερωθεί.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Αν προσκομίζονται περισσότερες εντολές από αυτές που μπορούν να αποκωδικοποιηθούν, καμία μονάδα αποκωδικοποίησης και εκτέλεσης δεν μένει αδρανής (θα ανασταλεί η προσκόμιση νέων εντολών, μόνο όταν γεμίσει η ουρά αποθήκευσης στην μονάδα προσκόμισης).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Στην περίπτωση εντολών διακλάδωσης δεν προσκομίζονται γειτονικές εντολές, αλλά οι κατάλληλες εντολές που υποδεικνύουν οι τεχνικές πρόβλεψης διακλαδώσεων που έχουν υλοποιηθεί.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24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Αποκωδικοποίηση εντολών </a:t>
            </a:r>
            <a:br>
              <a:rPr lang="el-GR" altLang="el-GR" b="1" dirty="0" smtClean="0"/>
            </a:br>
            <a:r>
              <a:rPr lang="el-GR" altLang="el-GR" b="1" dirty="0" smtClean="0"/>
              <a:t>και έλεγχος εξαρτήσεων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Στους επεξεργαστές διοχέτευσης, αποκωδικοποιείται μία εντολή ανά περίοδο ρολογιού, και η διοχέτευση αδρανοποιείται όταν οι εξαρτήσεις το επιβάλλουν.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Στους </a:t>
            </a:r>
            <a:r>
              <a:rPr lang="el-GR" altLang="el-GR" sz="2800" dirty="0" err="1" smtClean="0"/>
              <a:t>υπερβαθμωτούς</a:t>
            </a:r>
            <a:r>
              <a:rPr lang="el-GR" altLang="el-GR" sz="2800" dirty="0" smtClean="0"/>
              <a:t> αποκωδικοποιούνται περισσότερες εντολές στη μονάδα του χρόνου. Εξαρτήσεις πρέπει να ανιχνευθούν:</a:t>
            </a:r>
          </a:p>
          <a:p>
            <a:pPr marL="1143000" lvl="1" indent="-36576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Μ</a:t>
            </a:r>
            <a:r>
              <a:rPr lang="el-GR" altLang="el-GR" sz="2400" dirty="0" smtClean="0"/>
              <a:t>εταξύ εντολών προς εκτέλεση και αυτών που εκτελούνται.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Μ</a:t>
            </a:r>
            <a:r>
              <a:rPr lang="el-GR" altLang="el-GR" sz="2400" dirty="0" smtClean="0"/>
              <a:t>εταξύ εντολών προς εκτέλεση.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1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Προ-αποκωδικοποίηση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Συχνά κατά τη μεταφορά εντολών από την κύρια μνήμη στην κρυφή, ή από το 2</a:t>
            </a:r>
            <a:r>
              <a:rPr lang="el-GR" altLang="el-GR" sz="2400" baseline="30000" dirty="0" smtClean="0"/>
              <a:t>ο</a:t>
            </a:r>
            <a:r>
              <a:rPr lang="el-GR" altLang="el-GR" sz="2400" dirty="0" smtClean="0"/>
              <a:t> στο 1</a:t>
            </a:r>
            <a:r>
              <a:rPr lang="el-GR" altLang="el-GR" sz="2400" baseline="30000" dirty="0" smtClean="0"/>
              <a:t>ο</a:t>
            </a:r>
            <a:r>
              <a:rPr lang="el-GR" altLang="el-GR" sz="2400" dirty="0" smtClean="0"/>
              <a:t> επίπεδο της κρυφής μνήμης, αναγνωρίζεται ο τύπος της εντολής και προσαρτώνται σε αυτήν 4-7 </a:t>
            </a:r>
            <a:r>
              <a:rPr lang="en-US" altLang="el-GR" sz="2400" dirty="0" smtClean="0"/>
              <a:t>bit</a:t>
            </a:r>
            <a:r>
              <a:rPr lang="el-GR" altLang="el-GR" sz="2400" dirty="0" smtClean="0"/>
              <a:t>, που δηλώνουν τον τύπο της εντολής και τις μονάδες που απαιτεί η εκτέλεσή της.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Ανιχνεύονται Πραγματικές εξαρτήσεις (Α.Μ.Ε.) και Τεχνητές (Ε.Μ.Ε., Ε.Μ.Α.), που μπορούν πάντα να επιλυθούν (πχ με τη χρήση συνώνυμων </a:t>
            </a:r>
            <a:r>
              <a:rPr lang="en-US" altLang="el-GR" sz="2400" dirty="0" smtClean="0"/>
              <a:t>-</a:t>
            </a:r>
            <a:r>
              <a:rPr lang="el-GR" altLang="el-GR" sz="2400" dirty="0" smtClean="0"/>
              <a:t> </a:t>
            </a:r>
            <a:r>
              <a:rPr lang="en-US" altLang="el-GR" sz="2400" dirty="0" smtClean="0"/>
              <a:t>alias </a:t>
            </a:r>
            <a:r>
              <a:rPr lang="el-GR" altLang="el-GR" sz="2400" dirty="0" err="1" smtClean="0"/>
              <a:t>καταχωρητών</a:t>
            </a:r>
            <a:r>
              <a:rPr lang="el-GR" altLang="el-GR" sz="2400" dirty="0" smtClean="0"/>
              <a:t>).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Η διαθεσιμότητα </a:t>
            </a:r>
            <a:r>
              <a:rPr lang="el-GR" altLang="el-GR" sz="2400" dirty="0" err="1" smtClean="0"/>
              <a:t>καταχωρητών</a:t>
            </a:r>
            <a:r>
              <a:rPr lang="el-GR" altLang="el-GR" sz="2400" dirty="0" smtClean="0"/>
              <a:t> μπορεί να υποδειχτεί με ένα επιπλέον </a:t>
            </a:r>
            <a:r>
              <a:rPr lang="en-US" altLang="el-GR" sz="2400" dirty="0" smtClean="0"/>
              <a:t>bit</a:t>
            </a:r>
            <a:r>
              <a:rPr lang="el-GR" altLang="el-GR" sz="24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Σύγχρονοι Επεξεργαστές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6689-E56C-4010-AF76-BFA10093C65A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7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2/11/2015 4:58:08 P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3,11,16,17,15,12,6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4,5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4,5,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4,5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4,5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E4F87FE6-F542-4549-9808-FD2EC63ED1E6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2494</Words>
  <Application>Microsoft Office PowerPoint</Application>
  <PresentationFormat>Προβολή στην οθόνη (4:3)</PresentationFormat>
  <Paragraphs>350</Paragraphs>
  <Slides>42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6" baseType="lpstr">
      <vt:lpstr>Arial</vt:lpstr>
      <vt:lpstr>Calibri</vt:lpstr>
      <vt:lpstr>Wingdings</vt:lpstr>
      <vt:lpstr>Θέμα του Office</vt:lpstr>
      <vt:lpstr>Αρχιτεκτονική Η/Υ ΙΙ</vt:lpstr>
      <vt:lpstr>Χρηματοδότηση </vt:lpstr>
      <vt:lpstr>Σκοποί ενότητας </vt:lpstr>
      <vt:lpstr>Περιεχόμενα ενότητας</vt:lpstr>
      <vt:lpstr>Υπερβαθμωτοί επεξεργαστές</vt:lpstr>
      <vt:lpstr>Συγκεκριμένα χαρακτηριστικά</vt:lpstr>
      <vt:lpstr>Προσκόμιση εντολών</vt:lpstr>
      <vt:lpstr>Αποκωδικοποίηση εντολών  και έλεγχος εξαρτήσεων</vt:lpstr>
      <vt:lpstr>Προ-αποκωδικοποίηση</vt:lpstr>
      <vt:lpstr>Άμεση αποστολή εντολών στις μονάδες εκτέλεσης (λειτουργικές)</vt:lpstr>
      <vt:lpstr>Άμεση αποστολή εντολών  στις μονάδες εκτέλεσης</vt:lpstr>
      <vt:lpstr>Αν υπάρχουν εξαρτήσεις</vt:lpstr>
      <vt:lpstr>Μονάδα Αναμονής  Αποστολής (Μ.Α.Α.) εντολών</vt:lpstr>
      <vt:lpstr>Προσπέλαση δεδομένων κατά την  αποστολή εντολών στις μονάδες εκτέλεσης</vt:lpstr>
      <vt:lpstr>Προσπέλαση δεδομένων  κατά την προώθηση στη Μ.Α.Α.</vt:lpstr>
      <vt:lpstr>Αποθήκευση αποτελέσματος</vt:lpstr>
      <vt:lpstr>Δομή Μ.Α.Α.</vt:lpstr>
      <vt:lpstr>Σειριακή συνέπεια  (Serial Consistency)</vt:lpstr>
      <vt:lpstr>Ασθενής/Ισχυρή σειριακή συνέπεια</vt:lpstr>
      <vt:lpstr>Συνέπεια μνήμης</vt:lpstr>
      <vt:lpstr>Εφαρμογή σε RISC/CISC</vt:lpstr>
      <vt:lpstr>Ασθενές μοντέλο  προσπέλασης μνήμης</vt:lpstr>
      <vt:lpstr>Cache miss</vt:lpstr>
      <vt:lpstr>Μηχανισμός επαναδιάταξης αποτελεσμάτων (Reorder Buffer)</vt:lpstr>
      <vt:lpstr>Παράδειγμα κατάστασης  μηχανισμού επαναδιάταξης (1/4)</vt:lpstr>
      <vt:lpstr>Παράδειγμα κατάστασης  μηχανισμού επαναδιάταξης (2/4)</vt:lpstr>
      <vt:lpstr>Παράδειγμα κατάστασης  μηχανισμού επαναδιάταξης (3/4)</vt:lpstr>
      <vt:lpstr>Παράδειγμα κατάστασης  μηχανισμού επαναδιάταξης (4/4)</vt:lpstr>
      <vt:lpstr>Χρήση μηχανισμού επαναδιάταξης</vt:lpstr>
      <vt:lpstr>Επεξεργαστές πολύ  μεγάλου μήκους εντολών (VLIW)</vt:lpstr>
      <vt:lpstr>Επεξεργαστές VLIW</vt:lpstr>
      <vt:lpstr>Παράδειγμα δομής VLIW εντολής</vt:lpstr>
      <vt:lpstr>Υλοποίηση με διοχέτευση</vt:lpstr>
      <vt:lpstr>Παράδειγμα κώδικα</vt:lpstr>
      <vt:lpstr>Κώδικας μεταγλωττιστή</vt:lpstr>
      <vt:lpstr>Μειονεκτήματα  επεξεργαστών VLIW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2015-02-04T07:58:16Z</dcterms:created>
  <dcterms:modified xsi:type="dcterms:W3CDTF">2015-11-02T11:31:50Z</dcterms:modified>
</cp:coreProperties>
</file>