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313" r:id="rId2"/>
    <p:sldId id="314" r:id="rId3"/>
    <p:sldId id="315" r:id="rId4"/>
    <p:sldId id="317" r:id="rId5"/>
    <p:sldId id="318"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6" r:id="rId6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874AB4-2D1F-4791-9AE1-342346E7C77C}" type="datetimeFigureOut">
              <a:rPr lang="el-GR" smtClean="0"/>
              <a:t>27/11/2014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425153-F7AF-4CF0-8CFE-F7296AA85208}" type="slidenum">
              <a:rPr lang="el-GR" smtClean="0"/>
              <a:t>‹#›</a:t>
            </a:fld>
            <a:endParaRPr lang="el-GR"/>
          </a:p>
        </p:txBody>
      </p:sp>
    </p:spTree>
    <p:extLst>
      <p:ext uri="{BB962C8B-B14F-4D97-AF65-F5344CB8AC3E}">
        <p14:creationId xmlns:p14="http://schemas.microsoft.com/office/powerpoint/2010/main" val="2936011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US" altLang="en-US" smtClean="0">
              <a:solidFill>
                <a:srgbClr val="FF0000"/>
              </a:solidFill>
            </a:endParaRPr>
          </a:p>
        </p:txBody>
      </p:sp>
      <p:sp>
        <p:nvSpPr>
          <p:cNvPr id="77828" name="Θέση αριθμού διαφάνειας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D88A660-D1D6-46ED-A1C9-F3185FAB30B3}" type="slidenum">
              <a:rPr lang="el-GR" altLang="en-US" smtClean="0"/>
              <a:pPr fontAlgn="base">
                <a:spcBef>
                  <a:spcPct val="0"/>
                </a:spcBef>
                <a:spcAft>
                  <a:spcPct val="0"/>
                </a:spcAft>
                <a:defRPr/>
              </a:pPr>
              <a:t>1</a:t>
            </a:fld>
            <a:endParaRPr lang="el-GR"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1380" name="Θέση αριθμού διαφάνειας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48E9D5B-4585-4B4A-A2E7-59D5D451AB30}" type="slidenum">
              <a:rPr lang="el-GR" altLang="en-US" smtClean="0"/>
              <a:pPr fontAlgn="base">
                <a:spcBef>
                  <a:spcPct val="0"/>
                </a:spcBef>
                <a:spcAft>
                  <a:spcPct val="0"/>
                </a:spcAft>
                <a:defRPr/>
              </a:pPr>
              <a:t>61</a:t>
            </a:fld>
            <a:endParaRPr lang="el-GR"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smtClean="0"/>
              <a:t> </a:t>
            </a:r>
          </a:p>
        </p:txBody>
      </p:sp>
      <p:sp>
        <p:nvSpPr>
          <p:cNvPr id="78852" name="Θέση αριθμού διαφάνειας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8F8DC65-3D40-4024-A77F-C45CEA72F15B}" type="slidenum">
              <a:rPr lang="el-GR" altLang="en-US" smtClean="0"/>
              <a:pPr fontAlgn="base">
                <a:spcBef>
                  <a:spcPct val="0"/>
                </a:spcBef>
                <a:spcAft>
                  <a:spcPct val="0"/>
                </a:spcAft>
                <a:defRPr/>
              </a:pPr>
              <a:t>2</a:t>
            </a:fld>
            <a:endParaRPr lang="el-GR"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US" altLang="en-US" smtClean="0"/>
          </a:p>
        </p:txBody>
      </p:sp>
      <p:sp>
        <p:nvSpPr>
          <p:cNvPr id="79876" name="Θέση αριθμού διαφάνειας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BC1BBF3-4DF6-43E4-8D9A-E24CC473382F}" type="slidenum">
              <a:rPr lang="el-GR" altLang="en-US" smtClean="0"/>
              <a:pPr fontAlgn="base">
                <a:spcBef>
                  <a:spcPct val="0"/>
                </a:spcBef>
                <a:spcAft>
                  <a:spcPct val="0"/>
                </a:spcAft>
                <a:defRPr/>
              </a:pPr>
              <a:t>3</a:t>
            </a:fld>
            <a:endParaRPr lang="el-GR"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514AA-AB28-492A-969C-F8C321954FA8}" type="slidenum">
              <a:rPr lang="el-GR"/>
              <a:pPr/>
              <a:t>38</a:t>
            </a:fld>
            <a:endParaRPr lang="el-G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xfrm>
            <a:off x="914400" y="4343400"/>
            <a:ext cx="5029200" cy="4114800"/>
          </a:xfrm>
        </p:spPr>
        <p:txBody>
          <a:bodyPr/>
          <a:lstStyle/>
          <a:p>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7D73F1-9533-4CE7-A7DD-6D496336C49A}" type="slidenum">
              <a:rPr lang="el-GR"/>
              <a:pPr/>
              <a:t>46</a:t>
            </a:fld>
            <a:endParaRPr lang="el-G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914400" y="4343400"/>
            <a:ext cx="5029200" cy="4114800"/>
          </a:xfrm>
        </p:spPr>
        <p:txBody>
          <a:bodyPr/>
          <a:lstStyle/>
          <a:p>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B3B445-0564-4C8C-B55B-5F93B1EF7814}" type="slidenum">
              <a:rPr lang="el-GR"/>
              <a:pPr/>
              <a:t>47</a:t>
            </a:fld>
            <a:endParaRPr lang="el-G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xfrm>
            <a:off x="914400" y="4343400"/>
            <a:ext cx="5029200" cy="4114800"/>
          </a:xfrm>
        </p:spPr>
        <p:txBody>
          <a:bodyPr/>
          <a:lstStyle/>
          <a:p>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A1E56C-F8DC-405F-AE6A-1191764C1DF0}" type="slidenum">
              <a:rPr lang="el-GR"/>
              <a:pPr/>
              <a:t>48</a:t>
            </a:fld>
            <a:endParaRPr lang="el-G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xfrm>
            <a:off x="914400" y="4343400"/>
            <a:ext cx="5029200" cy="4114800"/>
          </a:xfrm>
        </p:spPr>
        <p:txBody>
          <a:bodyP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7147B9AD-93AB-4E5E-86FF-AEE4BC6C309E}" type="datetimeFigureOut">
              <a:rPr lang="el-GR" smtClean="0"/>
              <a:t>27/11/2014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41EF871-38F4-4236-9082-936F077739D6}" type="slidenum">
              <a:rPr lang="el-GR" smtClean="0"/>
              <a:t>‹#›</a:t>
            </a:fld>
            <a:endParaRPr lang="el-GR"/>
          </a:p>
        </p:txBody>
      </p:sp>
    </p:spTree>
    <p:extLst>
      <p:ext uri="{BB962C8B-B14F-4D97-AF65-F5344CB8AC3E}">
        <p14:creationId xmlns:p14="http://schemas.microsoft.com/office/powerpoint/2010/main" val="273847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147B9AD-93AB-4E5E-86FF-AEE4BC6C309E}" type="datetimeFigureOut">
              <a:rPr lang="el-GR" smtClean="0"/>
              <a:t>27/11/2014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41EF871-38F4-4236-9082-936F077739D6}" type="slidenum">
              <a:rPr lang="el-GR" smtClean="0"/>
              <a:t>‹#›</a:t>
            </a:fld>
            <a:endParaRPr lang="el-GR"/>
          </a:p>
        </p:txBody>
      </p:sp>
    </p:spTree>
    <p:extLst>
      <p:ext uri="{BB962C8B-B14F-4D97-AF65-F5344CB8AC3E}">
        <p14:creationId xmlns:p14="http://schemas.microsoft.com/office/powerpoint/2010/main" val="3633502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147B9AD-93AB-4E5E-86FF-AEE4BC6C309E}" type="datetimeFigureOut">
              <a:rPr lang="el-GR" smtClean="0"/>
              <a:t>27/11/2014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41EF871-38F4-4236-9082-936F077739D6}" type="slidenum">
              <a:rPr lang="el-GR" smtClean="0"/>
              <a:t>‹#›</a:t>
            </a:fld>
            <a:endParaRPr lang="el-GR"/>
          </a:p>
        </p:txBody>
      </p:sp>
    </p:spTree>
    <p:extLst>
      <p:ext uri="{BB962C8B-B14F-4D97-AF65-F5344CB8AC3E}">
        <p14:creationId xmlns:p14="http://schemas.microsoft.com/office/powerpoint/2010/main" val="410818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7813"/>
            <a:ext cx="8229600" cy="1139825"/>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457200" y="1600200"/>
            <a:ext cx="4038600" cy="45307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307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a:xfrm>
            <a:off x="457200" y="6243638"/>
            <a:ext cx="2133600" cy="457200"/>
          </a:xfrm>
        </p:spPr>
        <p:txBody>
          <a:bodyPr/>
          <a:lstStyle>
            <a:lvl1pPr>
              <a:defRPr/>
            </a:lvl1pPr>
          </a:lstStyle>
          <a:p>
            <a:endParaRPr lang="el-GR"/>
          </a:p>
        </p:txBody>
      </p:sp>
      <p:sp>
        <p:nvSpPr>
          <p:cNvPr id="6" name="Θέση υποσέλιδου 5"/>
          <p:cNvSpPr>
            <a:spLocks noGrp="1"/>
          </p:cNvSpPr>
          <p:nvPr>
            <p:ph type="ftr" sz="quarter" idx="11"/>
          </p:nvPr>
        </p:nvSpPr>
        <p:spPr>
          <a:xfrm>
            <a:off x="3124200" y="6248400"/>
            <a:ext cx="2895600" cy="457200"/>
          </a:xfrm>
        </p:spPr>
        <p:txBody>
          <a:bodyPr/>
          <a:lstStyle>
            <a:lvl1pPr>
              <a:defRPr/>
            </a:lvl1pPr>
          </a:lstStyle>
          <a:p>
            <a:endParaRPr lang="el-GR"/>
          </a:p>
        </p:txBody>
      </p:sp>
      <p:sp>
        <p:nvSpPr>
          <p:cNvPr id="7" name="Θέση αριθμού διαφάνειας 6"/>
          <p:cNvSpPr>
            <a:spLocks noGrp="1"/>
          </p:cNvSpPr>
          <p:nvPr>
            <p:ph type="sldNum" sz="quarter" idx="12"/>
          </p:nvPr>
        </p:nvSpPr>
        <p:spPr>
          <a:xfrm>
            <a:off x="6553200" y="6243638"/>
            <a:ext cx="2133600" cy="457200"/>
          </a:xfrm>
        </p:spPr>
        <p:txBody>
          <a:bodyPr/>
          <a:lstStyle>
            <a:lvl1pPr>
              <a:defRPr/>
            </a:lvl1pPr>
          </a:lstStyle>
          <a:p>
            <a:fld id="{BAB579DD-B147-4C7E-8946-EC01C0905309}" type="slidenum">
              <a:rPr lang="el-GR"/>
              <a:pPr/>
              <a:t>‹#›</a:t>
            </a:fld>
            <a:endParaRPr lang="el-GR"/>
          </a:p>
        </p:txBody>
      </p:sp>
    </p:spTree>
    <p:extLst>
      <p:ext uri="{BB962C8B-B14F-4D97-AF65-F5344CB8AC3E}">
        <p14:creationId xmlns:p14="http://schemas.microsoft.com/office/powerpoint/2010/main" val="604957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147B9AD-93AB-4E5E-86FF-AEE4BC6C309E}" type="datetimeFigureOut">
              <a:rPr lang="el-GR" smtClean="0"/>
              <a:t>27/11/2014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41EF871-38F4-4236-9082-936F077739D6}" type="slidenum">
              <a:rPr lang="el-GR" smtClean="0"/>
              <a:t>‹#›</a:t>
            </a:fld>
            <a:endParaRPr lang="el-GR"/>
          </a:p>
        </p:txBody>
      </p:sp>
    </p:spTree>
    <p:extLst>
      <p:ext uri="{BB962C8B-B14F-4D97-AF65-F5344CB8AC3E}">
        <p14:creationId xmlns:p14="http://schemas.microsoft.com/office/powerpoint/2010/main" val="939546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7147B9AD-93AB-4E5E-86FF-AEE4BC6C309E}" type="datetimeFigureOut">
              <a:rPr lang="el-GR" smtClean="0"/>
              <a:t>27/11/2014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41EF871-38F4-4236-9082-936F077739D6}" type="slidenum">
              <a:rPr lang="el-GR" smtClean="0"/>
              <a:t>‹#›</a:t>
            </a:fld>
            <a:endParaRPr lang="el-GR"/>
          </a:p>
        </p:txBody>
      </p:sp>
    </p:spTree>
    <p:extLst>
      <p:ext uri="{BB962C8B-B14F-4D97-AF65-F5344CB8AC3E}">
        <p14:creationId xmlns:p14="http://schemas.microsoft.com/office/powerpoint/2010/main" val="2064923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7147B9AD-93AB-4E5E-86FF-AEE4BC6C309E}" type="datetimeFigureOut">
              <a:rPr lang="el-GR" smtClean="0"/>
              <a:t>27/11/2014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41EF871-38F4-4236-9082-936F077739D6}" type="slidenum">
              <a:rPr lang="el-GR" smtClean="0"/>
              <a:t>‹#›</a:t>
            </a:fld>
            <a:endParaRPr lang="el-GR"/>
          </a:p>
        </p:txBody>
      </p:sp>
    </p:spTree>
    <p:extLst>
      <p:ext uri="{BB962C8B-B14F-4D97-AF65-F5344CB8AC3E}">
        <p14:creationId xmlns:p14="http://schemas.microsoft.com/office/powerpoint/2010/main" val="736969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7147B9AD-93AB-4E5E-86FF-AEE4BC6C309E}" type="datetimeFigureOut">
              <a:rPr lang="el-GR" smtClean="0"/>
              <a:t>27/11/2014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441EF871-38F4-4236-9082-936F077739D6}" type="slidenum">
              <a:rPr lang="el-GR" smtClean="0"/>
              <a:t>‹#›</a:t>
            </a:fld>
            <a:endParaRPr lang="el-GR"/>
          </a:p>
        </p:txBody>
      </p:sp>
    </p:spTree>
    <p:extLst>
      <p:ext uri="{BB962C8B-B14F-4D97-AF65-F5344CB8AC3E}">
        <p14:creationId xmlns:p14="http://schemas.microsoft.com/office/powerpoint/2010/main" val="2712005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7147B9AD-93AB-4E5E-86FF-AEE4BC6C309E}" type="datetimeFigureOut">
              <a:rPr lang="el-GR" smtClean="0"/>
              <a:t>27/11/2014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441EF871-38F4-4236-9082-936F077739D6}" type="slidenum">
              <a:rPr lang="el-GR" smtClean="0"/>
              <a:t>‹#›</a:t>
            </a:fld>
            <a:endParaRPr lang="el-GR"/>
          </a:p>
        </p:txBody>
      </p:sp>
    </p:spTree>
    <p:extLst>
      <p:ext uri="{BB962C8B-B14F-4D97-AF65-F5344CB8AC3E}">
        <p14:creationId xmlns:p14="http://schemas.microsoft.com/office/powerpoint/2010/main" val="2381140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7147B9AD-93AB-4E5E-86FF-AEE4BC6C309E}" type="datetimeFigureOut">
              <a:rPr lang="el-GR" smtClean="0"/>
              <a:t>27/11/2014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441EF871-38F4-4236-9082-936F077739D6}" type="slidenum">
              <a:rPr lang="el-GR" smtClean="0"/>
              <a:t>‹#›</a:t>
            </a:fld>
            <a:endParaRPr lang="el-GR"/>
          </a:p>
        </p:txBody>
      </p:sp>
    </p:spTree>
    <p:extLst>
      <p:ext uri="{BB962C8B-B14F-4D97-AF65-F5344CB8AC3E}">
        <p14:creationId xmlns:p14="http://schemas.microsoft.com/office/powerpoint/2010/main" val="202071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147B9AD-93AB-4E5E-86FF-AEE4BC6C309E}" type="datetimeFigureOut">
              <a:rPr lang="el-GR" smtClean="0"/>
              <a:t>27/11/2014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41EF871-38F4-4236-9082-936F077739D6}" type="slidenum">
              <a:rPr lang="el-GR" smtClean="0"/>
              <a:t>‹#›</a:t>
            </a:fld>
            <a:endParaRPr lang="el-GR"/>
          </a:p>
        </p:txBody>
      </p:sp>
    </p:spTree>
    <p:extLst>
      <p:ext uri="{BB962C8B-B14F-4D97-AF65-F5344CB8AC3E}">
        <p14:creationId xmlns:p14="http://schemas.microsoft.com/office/powerpoint/2010/main" val="3884788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147B9AD-93AB-4E5E-86FF-AEE4BC6C309E}" type="datetimeFigureOut">
              <a:rPr lang="el-GR" smtClean="0"/>
              <a:t>27/11/2014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41EF871-38F4-4236-9082-936F077739D6}" type="slidenum">
              <a:rPr lang="el-GR" smtClean="0"/>
              <a:t>‹#›</a:t>
            </a:fld>
            <a:endParaRPr lang="el-GR"/>
          </a:p>
        </p:txBody>
      </p:sp>
    </p:spTree>
    <p:extLst>
      <p:ext uri="{BB962C8B-B14F-4D97-AF65-F5344CB8AC3E}">
        <p14:creationId xmlns:p14="http://schemas.microsoft.com/office/powerpoint/2010/main" val="3909729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47B9AD-93AB-4E5E-86FF-AEE4BC6C309E}" type="datetimeFigureOut">
              <a:rPr lang="el-GR" smtClean="0"/>
              <a:t>27/11/2014</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EF871-38F4-4236-9082-936F077739D6}" type="slidenum">
              <a:rPr lang="el-GR" smtClean="0"/>
              <a:t>‹#›</a:t>
            </a:fld>
            <a:endParaRPr lang="el-GR"/>
          </a:p>
        </p:txBody>
      </p:sp>
    </p:spTree>
    <p:extLst>
      <p:ext uri="{BB962C8B-B14F-4D97-AF65-F5344CB8AC3E}">
        <p14:creationId xmlns:p14="http://schemas.microsoft.com/office/powerpoint/2010/main" val="2867363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5.wmf"/><Relationship Id="rId4" Type="http://schemas.openxmlformats.org/officeDocument/2006/relationships/oleObject" Target="../embeddings/oleObject1.bin"/></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ctrTitle"/>
          </p:nvPr>
        </p:nvSpPr>
        <p:spPr>
          <a:xfrm>
            <a:off x="773113" y="1398588"/>
            <a:ext cx="7772400" cy="1470025"/>
          </a:xfrm>
        </p:spPr>
        <p:txBody>
          <a:bodyPr/>
          <a:lstStyle/>
          <a:p>
            <a:pPr eaLnBrk="1" hangingPunct="1"/>
            <a:r>
              <a:rPr lang="el-GR" altLang="en-US" smtClean="0"/>
              <a:t>Άσκηση και Παχυσαρκία</a:t>
            </a:r>
          </a:p>
        </p:txBody>
      </p:sp>
      <p:sp>
        <p:nvSpPr>
          <p:cNvPr id="4099" name="Υπότιτλος 2"/>
          <p:cNvSpPr>
            <a:spLocks noGrp="1"/>
          </p:cNvSpPr>
          <p:nvPr>
            <p:ph type="subTitle" idx="1"/>
          </p:nvPr>
        </p:nvSpPr>
        <p:spPr>
          <a:xfrm>
            <a:off x="657225" y="2565400"/>
            <a:ext cx="7777163" cy="1943720"/>
          </a:xfrm>
        </p:spPr>
        <p:txBody>
          <a:bodyPr>
            <a:normAutofit fontScale="70000" lnSpcReduction="20000"/>
          </a:bodyPr>
          <a:lstStyle/>
          <a:p>
            <a:r>
              <a:rPr lang="el-GR" sz="4000" b="1" dirty="0"/>
              <a:t>Ενεργειακή Ισορροπία – Ο Ρόλος Της </a:t>
            </a:r>
            <a:r>
              <a:rPr lang="el-GR" sz="4000" b="1" dirty="0" err="1" smtClean="0"/>
              <a:t>Λεπτίνης</a:t>
            </a:r>
            <a:endParaRPr lang="el-GR" sz="4000" b="1" dirty="0" smtClean="0"/>
          </a:p>
          <a:p>
            <a:endParaRPr lang="el-GR" altLang="en-US" sz="2800" dirty="0" smtClean="0"/>
          </a:p>
          <a:p>
            <a:pPr>
              <a:lnSpc>
                <a:spcPct val="90000"/>
              </a:lnSpc>
              <a:defRPr/>
            </a:pPr>
            <a:r>
              <a:rPr lang="el-GR" sz="2800" b="1" dirty="0"/>
              <a:t>Θανάσης </a:t>
            </a:r>
            <a:r>
              <a:rPr lang="el-GR" sz="2800" b="1" dirty="0" err="1"/>
              <a:t>Τζιαμούρτας</a:t>
            </a:r>
            <a:r>
              <a:rPr lang="el-GR" sz="2800" b="1" dirty="0"/>
              <a:t>, </a:t>
            </a:r>
            <a:r>
              <a:rPr lang="en-US" sz="2800" b="1" dirty="0"/>
              <a:t>Ph.D.</a:t>
            </a:r>
          </a:p>
          <a:p>
            <a:pPr>
              <a:lnSpc>
                <a:spcPct val="90000"/>
              </a:lnSpc>
              <a:defRPr/>
            </a:pPr>
            <a:r>
              <a:rPr lang="el-GR" sz="2800" dirty="0"/>
              <a:t>Αναπληρωτής Καθηγητής </a:t>
            </a:r>
            <a:endParaRPr lang="el-GR" sz="2800" dirty="0" smtClean="0"/>
          </a:p>
          <a:p>
            <a:pPr>
              <a:lnSpc>
                <a:spcPct val="90000"/>
              </a:lnSpc>
              <a:defRPr/>
            </a:pPr>
            <a:r>
              <a:rPr lang="el-GR" sz="2800" dirty="0" smtClean="0"/>
              <a:t>Βιοχημείας </a:t>
            </a:r>
            <a:r>
              <a:rPr lang="el-GR" sz="2800" dirty="0"/>
              <a:t>της Άσκησης</a:t>
            </a:r>
          </a:p>
          <a:p>
            <a:pPr eaLnBrk="1" hangingPunct="1"/>
            <a:r>
              <a:rPr lang="el-GR" altLang="en-US" sz="2800" dirty="0" smtClean="0"/>
              <a:t>Τμήμα</a:t>
            </a:r>
            <a:r>
              <a:rPr lang="en-US" altLang="en-US" sz="2800" dirty="0" smtClean="0"/>
              <a:t> </a:t>
            </a:r>
            <a:r>
              <a:rPr lang="el-GR" altLang="en-US" sz="2800" dirty="0" smtClean="0"/>
              <a:t>Επιστήμης Φυσικής Αγωγής και Αθλητισμού</a:t>
            </a:r>
          </a:p>
        </p:txBody>
      </p:sp>
      <p:pic>
        <p:nvPicPr>
          <p:cNvPr id="4100"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2750" y="5591175"/>
            <a:ext cx="4310063" cy="1025525"/>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grpSp>
        <p:nvGrpSpPr>
          <p:cNvPr id="4101" name="Group 11"/>
          <p:cNvGrpSpPr>
            <a:grpSpLocks/>
          </p:cNvGrpSpPr>
          <p:nvPr/>
        </p:nvGrpSpPr>
        <p:grpSpPr bwMode="auto">
          <a:xfrm>
            <a:off x="657225" y="468313"/>
            <a:ext cx="7875588" cy="1303337"/>
            <a:chOff x="583004" y="468279"/>
            <a:chExt cx="7875196" cy="1303321"/>
          </a:xfrm>
        </p:grpSpPr>
        <p:pic>
          <p:nvPicPr>
            <p:cNvPr id="4104"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89226" y="468279"/>
              <a:ext cx="1968974" cy="130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5" name="Group 10"/>
            <p:cNvGrpSpPr>
              <a:grpSpLocks/>
            </p:cNvGrpSpPr>
            <p:nvPr/>
          </p:nvGrpSpPr>
          <p:grpSpPr bwMode="auto">
            <a:xfrm>
              <a:off x="583004" y="520290"/>
              <a:ext cx="4706844" cy="1224136"/>
              <a:chOff x="510996" y="520290"/>
              <a:chExt cx="4706844" cy="1224136"/>
            </a:xfrm>
          </p:grpSpPr>
          <p:pic>
            <p:nvPicPr>
              <p:cNvPr id="4106" name="Picture 8" descr="http://www.med.uth.gr/UploadFiles/image/kentavro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996" y="520290"/>
                <a:ext cx="1224136"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763472" y="831811"/>
                <a:ext cx="3454228" cy="576256"/>
              </a:xfrm>
              <a:prstGeom prst="rect">
                <a:avLst/>
              </a:prstGeom>
              <a:noFill/>
            </p:spPr>
            <p:txBody>
              <a:bodyPr wrap="none" anchor="ctr">
                <a:normAutofit/>
              </a:bodyPr>
              <a:lstStyle/>
              <a:p>
                <a:pPr fontAlgn="auto">
                  <a:spcBef>
                    <a:spcPts val="0"/>
                  </a:spcBef>
                  <a:spcAft>
                    <a:spcPts val="0"/>
                  </a:spcAft>
                  <a:defRPr/>
                </a:pPr>
                <a:r>
                  <a:rPr lang="el-GR" sz="2200" b="1" dirty="0">
                    <a:solidFill>
                      <a:schemeClr val="accent2">
                        <a:lumMod val="75000"/>
                      </a:schemeClr>
                    </a:solidFill>
                    <a:latin typeface="+mn-lt"/>
                    <a:cs typeface="+mn-cs"/>
                  </a:rPr>
                  <a:t>ΠΑΝΕΠΙΣΤΗΜΙΟ ΘΕΣΣΑΛΙΑΣ</a:t>
                </a:r>
              </a:p>
            </p:txBody>
          </p:sp>
        </p:grpSp>
      </p:grpSp>
      <p:pic>
        <p:nvPicPr>
          <p:cNvPr id="4102" name="Picture 2" descr="C:\Users\Billis\Documents\Τεφαα Open e-Class\vasilis-template'\tef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113" y="5607050"/>
            <a:ext cx="992187"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1" descr="C:\Users\giorgos\Pictures\BY-NC-S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4075" y="5791200"/>
            <a:ext cx="17780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7915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a:defRPr/>
            </a:pPr>
            <a:r>
              <a:rPr lang="el-GR" dirty="0" smtClean="0"/>
              <a:t>Φυσιολογία της </a:t>
            </a:r>
            <a:r>
              <a:rPr lang="el-GR" dirty="0" err="1"/>
              <a:t>λεπτίνης</a:t>
            </a:r>
            <a:r>
              <a:rPr lang="el-GR" dirty="0"/>
              <a:t> </a:t>
            </a:r>
            <a:r>
              <a:rPr lang="el-GR" dirty="0" smtClean="0"/>
              <a:t>(2)</a:t>
            </a:r>
          </a:p>
        </p:txBody>
      </p:sp>
      <p:sp>
        <p:nvSpPr>
          <p:cNvPr id="84995" name="Rectangle 3"/>
          <p:cNvSpPr>
            <a:spLocks noGrp="1" noChangeArrowheads="1"/>
          </p:cNvSpPr>
          <p:nvPr>
            <p:ph type="body" idx="1"/>
          </p:nvPr>
        </p:nvSpPr>
        <p:spPr/>
        <p:txBody>
          <a:bodyPr/>
          <a:lstStyle/>
          <a:p>
            <a:pPr eaLnBrk="1" hangingPunct="1">
              <a:defRPr/>
            </a:pPr>
            <a:r>
              <a:rPr lang="el-GR" sz="2800" dirty="0" smtClean="0">
                <a:cs typeface="Times New Roman" pitchFamily="18" charset="0"/>
              </a:rPr>
              <a:t>Από τη στιγμή που εισέρχεται η </a:t>
            </a:r>
            <a:r>
              <a:rPr lang="el-GR" sz="2800" dirty="0" err="1" smtClean="0">
                <a:cs typeface="Times New Roman" pitchFamily="18" charset="0"/>
              </a:rPr>
              <a:t>λεπτίνη</a:t>
            </a:r>
            <a:r>
              <a:rPr lang="el-GR" sz="2800" dirty="0" smtClean="0">
                <a:cs typeface="Times New Roman" pitchFamily="18" charset="0"/>
              </a:rPr>
              <a:t> στο ΚΝΣ, ενώνεται με συγκεκριμένους υποδοχείς, κυρίως στον </a:t>
            </a:r>
            <a:r>
              <a:rPr lang="el-GR" sz="2800" dirty="0" smtClean="0">
                <a:solidFill>
                  <a:srgbClr val="FFC000"/>
                </a:solidFill>
                <a:cs typeface="Times New Roman" pitchFamily="18" charset="0"/>
              </a:rPr>
              <a:t>υποθάλαμο</a:t>
            </a:r>
            <a:r>
              <a:rPr lang="el-GR" sz="2800" dirty="0" smtClean="0">
                <a:cs typeface="Times New Roman" pitchFamily="18" charset="0"/>
              </a:rPr>
              <a:t>, δραστηριοποιώντας ένα σύμπλεγμα το οποίο κοντρολάρει την ενεργειακή ισορροπία. Υπερβολικά μεγάλη συγκέντρωση </a:t>
            </a:r>
            <a:r>
              <a:rPr lang="el-GR" sz="2800" dirty="0" err="1" smtClean="0">
                <a:cs typeface="Times New Roman" pitchFamily="18" charset="0"/>
              </a:rPr>
              <a:t>λεπτίνης</a:t>
            </a:r>
            <a:r>
              <a:rPr lang="el-GR" sz="2800" dirty="0" smtClean="0">
                <a:cs typeface="Times New Roman" pitchFamily="18" charset="0"/>
              </a:rPr>
              <a:t> οδηγεί στη </a:t>
            </a:r>
            <a:r>
              <a:rPr lang="el-GR" sz="2800" dirty="0" smtClean="0">
                <a:solidFill>
                  <a:srgbClr val="FFC000"/>
                </a:solidFill>
                <a:cs typeface="Times New Roman" pitchFamily="18" charset="0"/>
              </a:rPr>
              <a:t>μείωση της πρόσληψης τροφής </a:t>
            </a:r>
            <a:r>
              <a:rPr lang="el-GR" sz="2800" dirty="0" smtClean="0">
                <a:cs typeface="Times New Roman" pitchFamily="18" charset="0"/>
              </a:rPr>
              <a:t>και αύξηση στην ενεργειακή κατανάλωση διαμέσου της </a:t>
            </a:r>
            <a:r>
              <a:rPr lang="el-GR" sz="2800" dirty="0" smtClean="0">
                <a:solidFill>
                  <a:srgbClr val="FFC000"/>
                </a:solidFill>
                <a:cs typeface="Times New Roman" pitchFamily="18" charset="0"/>
              </a:rPr>
              <a:t>αύξησης της θερμογένεσης</a:t>
            </a:r>
            <a:r>
              <a:rPr lang="el-GR" sz="2800" dirty="0" smtClean="0">
                <a:cs typeface="Times New Roman" pitchFamily="18" charset="0"/>
              </a:rPr>
              <a:t>. </a:t>
            </a:r>
          </a:p>
        </p:txBody>
      </p:sp>
    </p:spTree>
    <p:extLst>
      <p:ext uri="{BB962C8B-B14F-4D97-AF65-F5344CB8AC3E}">
        <p14:creationId xmlns:p14="http://schemas.microsoft.com/office/powerpoint/2010/main" val="1317126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rmAutofit fontScale="90000"/>
          </a:bodyPr>
          <a:lstStyle/>
          <a:p>
            <a:pPr eaLnBrk="1" hangingPunct="1">
              <a:defRPr/>
            </a:pPr>
            <a:r>
              <a:rPr lang="el-GR" smtClean="0"/>
              <a:t>Καινούρια άποψη για τον ρόλο της λεπτίνης</a:t>
            </a:r>
          </a:p>
        </p:txBody>
      </p:sp>
      <p:sp>
        <p:nvSpPr>
          <p:cNvPr id="93187" name="Rectangle 3"/>
          <p:cNvSpPr>
            <a:spLocks noGrp="1" noChangeArrowheads="1"/>
          </p:cNvSpPr>
          <p:nvPr>
            <p:ph type="body" idx="1"/>
          </p:nvPr>
        </p:nvSpPr>
        <p:spPr>
          <a:xfrm>
            <a:off x="395288" y="1844675"/>
            <a:ext cx="8229600" cy="4530725"/>
          </a:xfrm>
        </p:spPr>
        <p:txBody>
          <a:bodyPr>
            <a:normAutofit lnSpcReduction="10000"/>
          </a:bodyPr>
          <a:lstStyle/>
          <a:p>
            <a:pPr eaLnBrk="1" hangingPunct="1">
              <a:lnSpc>
                <a:spcPct val="90000"/>
              </a:lnSpc>
              <a:defRPr/>
            </a:pPr>
            <a:r>
              <a:rPr lang="el-GR" dirty="0" smtClean="0">
                <a:cs typeface="Times New Roman" pitchFamily="18" charset="0"/>
              </a:rPr>
              <a:t>Η </a:t>
            </a:r>
            <a:r>
              <a:rPr lang="el-GR" dirty="0" err="1" smtClean="0">
                <a:cs typeface="Times New Roman" pitchFamily="18" charset="0"/>
              </a:rPr>
              <a:t>λεπτίνη</a:t>
            </a:r>
            <a:r>
              <a:rPr lang="el-GR" dirty="0" smtClean="0">
                <a:cs typeface="Times New Roman" pitchFamily="18" charset="0"/>
              </a:rPr>
              <a:t> παράγεται από διαφ</a:t>
            </a:r>
            <a:r>
              <a:rPr lang="el-GR" dirty="0" smtClean="0"/>
              <a:t>ορετικούς</a:t>
            </a:r>
            <a:r>
              <a:rPr lang="el-GR" dirty="0" smtClean="0">
                <a:cs typeface="Times New Roman" pitchFamily="18" charset="0"/>
              </a:rPr>
              <a:t> ιστούς, έχει σαν στόχο διάφορους ιστούς και συμμετέχει στον καθορισμό διαφόρων λειτουργιών του οργανισμού, συμπεριλαμβανομένων:</a:t>
            </a:r>
          </a:p>
          <a:p>
            <a:pPr lvl="1" eaLnBrk="1" hangingPunct="1">
              <a:lnSpc>
                <a:spcPct val="90000"/>
              </a:lnSpc>
              <a:buFont typeface="Wingdings" pitchFamily="2" charset="2"/>
              <a:buChar char="Ø"/>
              <a:defRPr/>
            </a:pPr>
            <a:r>
              <a:rPr lang="el-GR" dirty="0" smtClean="0">
                <a:solidFill>
                  <a:srgbClr val="FFC000"/>
                </a:solidFill>
                <a:cs typeface="Times New Roman" pitchFamily="18" charset="0"/>
              </a:rPr>
              <a:t> της ενεργειακής ισορροπίας, </a:t>
            </a:r>
          </a:p>
          <a:p>
            <a:pPr lvl="1" eaLnBrk="1" hangingPunct="1">
              <a:lnSpc>
                <a:spcPct val="90000"/>
              </a:lnSpc>
              <a:buFont typeface="Wingdings" pitchFamily="2" charset="2"/>
              <a:buChar char="Ø"/>
              <a:defRPr/>
            </a:pPr>
            <a:r>
              <a:rPr lang="el-GR" dirty="0" smtClean="0">
                <a:solidFill>
                  <a:srgbClr val="FFC000"/>
                </a:solidFill>
                <a:cs typeface="Times New Roman" pitchFamily="18" charset="0"/>
              </a:rPr>
              <a:t>του μεταβολισμού, </a:t>
            </a:r>
          </a:p>
          <a:p>
            <a:pPr lvl="1" eaLnBrk="1" hangingPunct="1">
              <a:lnSpc>
                <a:spcPct val="90000"/>
              </a:lnSpc>
              <a:buFont typeface="Wingdings" pitchFamily="2" charset="2"/>
              <a:buChar char="Ø"/>
              <a:defRPr/>
            </a:pPr>
            <a:r>
              <a:rPr lang="el-GR" dirty="0" smtClean="0">
                <a:solidFill>
                  <a:srgbClr val="FFC000"/>
                </a:solidFill>
                <a:cs typeface="Times New Roman" pitchFamily="18" charset="0"/>
              </a:rPr>
              <a:t>τη λειτουργία του </a:t>
            </a:r>
            <a:r>
              <a:rPr lang="el-GR" dirty="0" err="1" smtClean="0">
                <a:solidFill>
                  <a:srgbClr val="FFC000"/>
                </a:solidFill>
                <a:cs typeface="Times New Roman" pitchFamily="18" charset="0"/>
              </a:rPr>
              <a:t>νευρο</a:t>
            </a:r>
            <a:r>
              <a:rPr lang="el-GR" dirty="0" smtClean="0">
                <a:solidFill>
                  <a:srgbClr val="FFC000"/>
                </a:solidFill>
                <a:cs typeface="Times New Roman" pitchFamily="18" charset="0"/>
              </a:rPr>
              <a:t>-ενδοκρινολογικού και ανοσοποιητικού συστήματος, και </a:t>
            </a:r>
          </a:p>
          <a:p>
            <a:pPr lvl="1" eaLnBrk="1" hangingPunct="1">
              <a:lnSpc>
                <a:spcPct val="90000"/>
              </a:lnSpc>
              <a:buFont typeface="Wingdings" pitchFamily="2" charset="2"/>
              <a:buChar char="Ø"/>
              <a:defRPr/>
            </a:pPr>
            <a:r>
              <a:rPr lang="el-GR" dirty="0" smtClean="0">
                <a:solidFill>
                  <a:srgbClr val="FFC000"/>
                </a:solidFill>
                <a:cs typeface="Times New Roman" pitchFamily="18" charset="0"/>
              </a:rPr>
              <a:t>της ανάπτυξης του παιδιού.</a:t>
            </a:r>
            <a:endParaRPr lang="el-GR" b="1" i="1" dirty="0" smtClean="0">
              <a:solidFill>
                <a:srgbClr val="FFC000"/>
              </a:solidFill>
              <a:cs typeface="Times New Roman" pitchFamily="18" charset="0"/>
            </a:endParaRPr>
          </a:p>
          <a:p>
            <a:pPr eaLnBrk="1" hangingPunct="1">
              <a:lnSpc>
                <a:spcPct val="90000"/>
              </a:lnSpc>
              <a:defRPr/>
            </a:pPr>
            <a:endParaRPr lang="el-GR" dirty="0" smtClean="0"/>
          </a:p>
        </p:txBody>
      </p:sp>
    </p:spTree>
    <p:extLst>
      <p:ext uri="{BB962C8B-B14F-4D97-AF65-F5344CB8AC3E}">
        <p14:creationId xmlns:p14="http://schemas.microsoft.com/office/powerpoint/2010/main" val="1808981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rmAutofit fontScale="90000"/>
          </a:bodyPr>
          <a:lstStyle/>
          <a:p>
            <a:pPr>
              <a:defRPr/>
            </a:pPr>
            <a:r>
              <a:rPr lang="el-GR" sz="4000" dirty="0" smtClean="0">
                <a:cs typeface="Times New Roman" pitchFamily="18" charset="0"/>
              </a:rPr>
              <a:t>Παράγοντες κορεσμού προερχόμενοι από το πεπτικό σύστημα</a:t>
            </a:r>
            <a:r>
              <a:rPr lang="el-GR" sz="3600" dirty="0"/>
              <a:t> (1)</a:t>
            </a:r>
            <a:r>
              <a:rPr lang="el-GR" sz="4000" dirty="0" smtClean="0"/>
              <a:t> </a:t>
            </a:r>
          </a:p>
        </p:txBody>
      </p:sp>
      <p:sp>
        <p:nvSpPr>
          <p:cNvPr id="94211" name="Rectangle 3"/>
          <p:cNvSpPr>
            <a:spLocks noGrp="1" noChangeArrowheads="1"/>
          </p:cNvSpPr>
          <p:nvPr>
            <p:ph type="body" idx="1"/>
          </p:nvPr>
        </p:nvSpPr>
        <p:spPr>
          <a:xfrm>
            <a:off x="468313" y="1916113"/>
            <a:ext cx="8229600" cy="4530725"/>
          </a:xfrm>
        </p:spPr>
        <p:txBody>
          <a:bodyPr/>
          <a:lstStyle/>
          <a:p>
            <a:pPr eaLnBrk="1" hangingPunct="1">
              <a:defRPr/>
            </a:pPr>
            <a:r>
              <a:rPr lang="el-GR" dirty="0" smtClean="0"/>
              <a:t>Τ</a:t>
            </a:r>
            <a:r>
              <a:rPr lang="el-GR" dirty="0" smtClean="0">
                <a:cs typeface="Times New Roman" pitchFamily="18" charset="0"/>
              </a:rPr>
              <a:t>α </a:t>
            </a:r>
            <a:r>
              <a:rPr lang="el-GR" dirty="0" smtClean="0">
                <a:solidFill>
                  <a:srgbClr val="FFC000"/>
                </a:solidFill>
                <a:cs typeface="Times New Roman" pitchFamily="18" charset="0"/>
              </a:rPr>
              <a:t>πεπτίδια κορεσμού</a:t>
            </a:r>
            <a:r>
              <a:rPr lang="el-GR" dirty="0" smtClean="0">
                <a:solidFill>
                  <a:srgbClr val="FFC000"/>
                </a:solidFill>
              </a:rPr>
              <a:t> </a:t>
            </a:r>
            <a:r>
              <a:rPr lang="el-GR" dirty="0" smtClean="0"/>
              <a:t>(</a:t>
            </a:r>
            <a:r>
              <a:rPr lang="en-US" dirty="0" smtClean="0"/>
              <a:t>CCK, </a:t>
            </a:r>
            <a:r>
              <a:rPr lang="en-US" dirty="0" err="1" smtClean="0"/>
              <a:t>galanin</a:t>
            </a:r>
            <a:r>
              <a:rPr lang="en-US" dirty="0" smtClean="0"/>
              <a:t>)</a:t>
            </a:r>
            <a:r>
              <a:rPr lang="el-GR" dirty="0" smtClean="0">
                <a:cs typeface="Times New Roman" pitchFamily="18" charset="0"/>
              </a:rPr>
              <a:t> </a:t>
            </a:r>
            <a:r>
              <a:rPr lang="el-GR" dirty="0" smtClean="0"/>
              <a:t>και η </a:t>
            </a:r>
            <a:r>
              <a:rPr lang="el-GR" dirty="0" smtClean="0">
                <a:solidFill>
                  <a:srgbClr val="FFC000"/>
                </a:solidFill>
                <a:cs typeface="Times New Roman" pitchFamily="18" charset="0"/>
              </a:rPr>
              <a:t>γαστρική διόγκωση </a:t>
            </a:r>
            <a:r>
              <a:rPr lang="el-GR" dirty="0" smtClean="0">
                <a:cs typeface="Times New Roman" pitchFamily="18" charset="0"/>
              </a:rPr>
              <a:t>μεταφέρουν τα σήματα τους διαμέσου των νευρικών ινών του </a:t>
            </a:r>
            <a:r>
              <a:rPr lang="el-GR" dirty="0" err="1" smtClean="0">
                <a:cs typeface="Times New Roman" pitchFamily="18" charset="0"/>
              </a:rPr>
              <a:t>πνευμονογαστρικού</a:t>
            </a:r>
            <a:r>
              <a:rPr lang="el-GR" dirty="0" smtClean="0">
                <a:cs typeface="Times New Roman" pitchFamily="18" charset="0"/>
              </a:rPr>
              <a:t> νεύρου ή της κυκλοφορίας του αίματος σε περιοχές του εγκεφάλου και </a:t>
            </a:r>
            <a:r>
              <a:rPr lang="el-GR" dirty="0" smtClean="0">
                <a:solidFill>
                  <a:srgbClr val="FFC000"/>
                </a:solidFill>
                <a:cs typeface="Times New Roman" pitchFamily="18" charset="0"/>
              </a:rPr>
              <a:t>επηρεάζουν την πρόσληψη της τροφής</a:t>
            </a:r>
            <a:r>
              <a:rPr lang="el-GR" dirty="0" smtClean="0">
                <a:cs typeface="Times New Roman" pitchFamily="18" charset="0"/>
              </a:rPr>
              <a:t>. </a:t>
            </a:r>
          </a:p>
        </p:txBody>
      </p:sp>
    </p:spTree>
    <p:extLst>
      <p:ext uri="{BB962C8B-B14F-4D97-AF65-F5344CB8AC3E}">
        <p14:creationId xmlns:p14="http://schemas.microsoft.com/office/powerpoint/2010/main" val="2181059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normAutofit fontScale="90000"/>
          </a:bodyPr>
          <a:lstStyle/>
          <a:p>
            <a:pPr>
              <a:defRPr/>
            </a:pPr>
            <a:r>
              <a:rPr lang="el-GR" dirty="0">
                <a:cs typeface="Times New Roman" pitchFamily="18" charset="0"/>
              </a:rPr>
              <a:t>Παράγοντες κορεσμού προερχόμενοι από το πεπτικό σύστημα</a:t>
            </a:r>
            <a:r>
              <a:rPr lang="el-GR" sz="4000" dirty="0"/>
              <a:t> </a:t>
            </a:r>
            <a:r>
              <a:rPr lang="el-GR" sz="4000" dirty="0" smtClean="0"/>
              <a:t>(2)</a:t>
            </a:r>
            <a:r>
              <a:rPr lang="el-GR" dirty="0" smtClean="0"/>
              <a:t> </a:t>
            </a:r>
          </a:p>
        </p:txBody>
      </p:sp>
      <p:sp>
        <p:nvSpPr>
          <p:cNvPr id="95235" name="Rectangle 3"/>
          <p:cNvSpPr>
            <a:spLocks noGrp="1" noChangeArrowheads="1"/>
          </p:cNvSpPr>
          <p:nvPr>
            <p:ph type="body" idx="1"/>
          </p:nvPr>
        </p:nvSpPr>
        <p:spPr/>
        <p:txBody>
          <a:bodyPr/>
          <a:lstStyle/>
          <a:p>
            <a:pPr eaLnBrk="1" hangingPunct="1">
              <a:lnSpc>
                <a:spcPct val="90000"/>
              </a:lnSpc>
              <a:defRPr/>
            </a:pPr>
            <a:r>
              <a:rPr lang="el-GR" dirty="0" smtClean="0">
                <a:cs typeface="Times New Roman" pitchFamily="18" charset="0"/>
              </a:rPr>
              <a:t>Ωστόσο, ενώ θα περίμενε κανείς πως η θεραπευτική χορήγηση αυτών των πεπτιδίων θα οδηγούσε στην μείωση του σωματικού βάρους, βρέθηκε πως η μείωση της πρόσληψης της τροφής που επέρχεται από την χορήγηση αυτών των πεπτιδίων </a:t>
            </a:r>
            <a:r>
              <a:rPr lang="el-GR" dirty="0" smtClean="0">
                <a:solidFill>
                  <a:srgbClr val="FFC000"/>
                </a:solidFill>
                <a:cs typeface="Times New Roman" pitchFamily="18" charset="0"/>
              </a:rPr>
              <a:t>ισοσκελίζεται με την πρόσληψη πιο συχνών γευμάτων </a:t>
            </a:r>
            <a:r>
              <a:rPr lang="el-GR" dirty="0" smtClean="0">
                <a:cs typeface="Times New Roman" pitchFamily="18" charset="0"/>
              </a:rPr>
              <a:t>και έτσι δεν μεταβάλλεται το σωματικό βάρος.</a:t>
            </a:r>
            <a:endParaRPr lang="el-GR" b="1" i="1" dirty="0" smtClean="0">
              <a:cs typeface="Times New Roman" pitchFamily="18" charset="0"/>
            </a:endParaRPr>
          </a:p>
          <a:p>
            <a:pPr eaLnBrk="1" hangingPunct="1">
              <a:lnSpc>
                <a:spcPct val="90000"/>
              </a:lnSpc>
              <a:defRPr/>
            </a:pPr>
            <a:endParaRPr lang="el-GR" dirty="0" smtClean="0"/>
          </a:p>
        </p:txBody>
      </p:sp>
    </p:spTree>
    <p:extLst>
      <p:ext uri="{BB962C8B-B14F-4D97-AF65-F5344CB8AC3E}">
        <p14:creationId xmlns:p14="http://schemas.microsoft.com/office/powerpoint/2010/main" val="1238164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fontScale="90000"/>
          </a:bodyPr>
          <a:lstStyle/>
          <a:p>
            <a:pPr eaLnBrk="1" hangingPunct="1">
              <a:defRPr/>
            </a:pPr>
            <a:r>
              <a:rPr lang="el-GR" sz="3200" b="1" i="1" smtClean="0">
                <a:cs typeface="Times New Roman" pitchFamily="18" charset="0"/>
              </a:rPr>
              <a:t>Ο ρόλος της λεπτίνης ως συνδετικός κρίκος μεταξύ ενδογενών και εξωγενών ενεργειακών πηγών</a:t>
            </a:r>
          </a:p>
        </p:txBody>
      </p:sp>
      <p:sp>
        <p:nvSpPr>
          <p:cNvPr id="96259" name="Rectangle 3"/>
          <p:cNvSpPr>
            <a:spLocks noGrp="1" noChangeArrowheads="1"/>
          </p:cNvSpPr>
          <p:nvPr>
            <p:ph type="body" idx="1"/>
          </p:nvPr>
        </p:nvSpPr>
        <p:spPr>
          <a:xfrm>
            <a:off x="395288" y="2327275"/>
            <a:ext cx="8229600" cy="4530725"/>
          </a:xfrm>
        </p:spPr>
        <p:txBody>
          <a:bodyPr/>
          <a:lstStyle/>
          <a:p>
            <a:pPr eaLnBrk="1" hangingPunct="1">
              <a:defRPr/>
            </a:pPr>
            <a:r>
              <a:rPr lang="el-GR" smtClean="0">
                <a:cs typeface="Times New Roman" pitchFamily="18" charset="0"/>
              </a:rPr>
              <a:t>Πρόσληψη τροφής = + </a:t>
            </a:r>
            <a:r>
              <a:rPr lang="en-US" smtClean="0">
                <a:cs typeface="Times New Roman" pitchFamily="18" charset="0"/>
              </a:rPr>
              <a:t>CCK</a:t>
            </a:r>
            <a:r>
              <a:rPr lang="el-GR" smtClean="0">
                <a:cs typeface="Times New Roman" pitchFamily="18" charset="0"/>
              </a:rPr>
              <a:t> = επίδραση αδένων λεπτίνης στο στομάχι του ανθρώπου = έκκριση λεπτίνης = επίδραση στο κέντρο κορεσμού (</a:t>
            </a:r>
            <a:r>
              <a:rPr lang="en-US" smtClean="0">
                <a:cs typeface="Times New Roman" pitchFamily="18" charset="0"/>
              </a:rPr>
              <a:t>VMH</a:t>
            </a:r>
            <a:r>
              <a:rPr lang="el-GR" smtClean="0">
                <a:cs typeface="Times New Roman" pitchFamily="18" charset="0"/>
              </a:rPr>
              <a:t>) = - πρόσληψη τροφής</a:t>
            </a:r>
          </a:p>
        </p:txBody>
      </p:sp>
    </p:spTree>
    <p:extLst>
      <p:ext uri="{BB962C8B-B14F-4D97-AF65-F5344CB8AC3E}">
        <p14:creationId xmlns:p14="http://schemas.microsoft.com/office/powerpoint/2010/main" val="3196313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normAutofit fontScale="90000"/>
          </a:bodyPr>
          <a:lstStyle/>
          <a:p>
            <a:pPr>
              <a:defRPr/>
            </a:pPr>
            <a:r>
              <a:rPr lang="el-GR" dirty="0" smtClean="0">
                <a:cs typeface="Times New Roman" pitchFamily="18" charset="0"/>
              </a:rPr>
              <a:t>Αντίσταση στις επιδράσεις της </a:t>
            </a:r>
            <a:r>
              <a:rPr lang="el-GR" dirty="0" err="1" smtClean="0">
                <a:cs typeface="Times New Roman" pitchFamily="18" charset="0"/>
              </a:rPr>
              <a:t>λεπτίνης</a:t>
            </a:r>
            <a:r>
              <a:rPr lang="el-GR" dirty="0" smtClean="0">
                <a:cs typeface="Times New Roman" pitchFamily="18" charset="0"/>
              </a:rPr>
              <a:t> σε παχύσαρκα άτομα</a:t>
            </a:r>
            <a:r>
              <a:rPr lang="el-GR" dirty="0"/>
              <a:t> (1</a:t>
            </a:r>
            <a:r>
              <a:rPr lang="el-GR" dirty="0" smtClean="0"/>
              <a:t>) </a:t>
            </a:r>
          </a:p>
        </p:txBody>
      </p:sp>
      <p:sp>
        <p:nvSpPr>
          <p:cNvPr id="97283" name="Rectangle 3"/>
          <p:cNvSpPr>
            <a:spLocks noGrp="1" noChangeArrowheads="1"/>
          </p:cNvSpPr>
          <p:nvPr>
            <p:ph type="body" idx="1"/>
          </p:nvPr>
        </p:nvSpPr>
        <p:spPr>
          <a:xfrm>
            <a:off x="468313" y="2492375"/>
            <a:ext cx="8229600" cy="4530725"/>
          </a:xfrm>
        </p:spPr>
        <p:txBody>
          <a:bodyPr/>
          <a:lstStyle/>
          <a:p>
            <a:pPr eaLnBrk="1" hangingPunct="1">
              <a:defRPr/>
            </a:pPr>
            <a:r>
              <a:rPr lang="el-GR" dirty="0" smtClean="0"/>
              <a:t>Η</a:t>
            </a:r>
            <a:r>
              <a:rPr lang="el-GR" dirty="0" smtClean="0">
                <a:cs typeface="Times New Roman" pitchFamily="18" charset="0"/>
              </a:rPr>
              <a:t> συσχέτιση μεταξύ της συγκέντρωσης της </a:t>
            </a:r>
            <a:r>
              <a:rPr lang="el-GR" dirty="0" err="1" smtClean="0">
                <a:cs typeface="Times New Roman" pitchFamily="18" charset="0"/>
              </a:rPr>
              <a:t>λεπτίνης</a:t>
            </a:r>
            <a:r>
              <a:rPr lang="el-GR" dirty="0" smtClean="0">
                <a:cs typeface="Times New Roman" pitchFamily="18" charset="0"/>
              </a:rPr>
              <a:t> και της παχυσαρκίας είναι </a:t>
            </a:r>
            <a:r>
              <a:rPr lang="el-GR" dirty="0" smtClean="0"/>
              <a:t>καμπυλόγραμμη (</a:t>
            </a:r>
            <a:r>
              <a:rPr lang="en-US" dirty="0" smtClean="0">
                <a:cs typeface="Times New Roman" pitchFamily="18" charset="0"/>
              </a:rPr>
              <a:t>curvilinear</a:t>
            </a:r>
            <a:r>
              <a:rPr lang="el-GR" dirty="0" smtClean="0"/>
              <a:t>)</a:t>
            </a:r>
            <a:r>
              <a:rPr lang="el-GR" dirty="0" smtClean="0">
                <a:cs typeface="Times New Roman" pitchFamily="18" charset="0"/>
              </a:rPr>
              <a:t>, κάτι που υποδεικνύει πως η αύξηση της συγκέντρωσης της </a:t>
            </a:r>
            <a:r>
              <a:rPr lang="el-GR" dirty="0" err="1" smtClean="0">
                <a:cs typeface="Times New Roman" pitchFamily="18" charset="0"/>
              </a:rPr>
              <a:t>λεπτίνης</a:t>
            </a:r>
            <a:r>
              <a:rPr lang="el-GR" dirty="0" smtClean="0">
                <a:cs typeface="Times New Roman" pitchFamily="18" charset="0"/>
              </a:rPr>
              <a:t> συμβαίνει με λογαριθμικό ρυθμό όταν αυξάνεται το ποσοστό του λίπους. </a:t>
            </a:r>
          </a:p>
        </p:txBody>
      </p:sp>
    </p:spTree>
    <p:extLst>
      <p:ext uri="{BB962C8B-B14F-4D97-AF65-F5344CB8AC3E}">
        <p14:creationId xmlns:p14="http://schemas.microsoft.com/office/powerpoint/2010/main" val="3496592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normAutofit fontScale="90000"/>
          </a:bodyPr>
          <a:lstStyle/>
          <a:p>
            <a:pPr>
              <a:defRPr/>
            </a:pPr>
            <a:r>
              <a:rPr lang="el-GR" dirty="0" smtClean="0">
                <a:cs typeface="Times New Roman" pitchFamily="18" charset="0"/>
              </a:rPr>
              <a:t>Αντίσταση στις επιδράσεις της </a:t>
            </a:r>
            <a:r>
              <a:rPr lang="el-GR" dirty="0" err="1" smtClean="0">
                <a:cs typeface="Times New Roman" pitchFamily="18" charset="0"/>
              </a:rPr>
              <a:t>λεπτίνης</a:t>
            </a:r>
            <a:r>
              <a:rPr lang="el-GR" dirty="0" smtClean="0">
                <a:cs typeface="Times New Roman" pitchFamily="18" charset="0"/>
              </a:rPr>
              <a:t> σε παχύσαρκα άτομα</a:t>
            </a:r>
            <a:r>
              <a:rPr lang="el-GR" dirty="0"/>
              <a:t> </a:t>
            </a:r>
            <a:r>
              <a:rPr lang="el-GR" dirty="0" smtClean="0"/>
              <a:t>(2)</a:t>
            </a:r>
            <a:endParaRPr lang="el-GR" dirty="0" smtClean="0">
              <a:cs typeface="Times New Roman" pitchFamily="18" charset="0"/>
            </a:endParaRPr>
          </a:p>
        </p:txBody>
      </p:sp>
      <p:sp>
        <p:nvSpPr>
          <p:cNvPr id="98307" name="Rectangle 3"/>
          <p:cNvSpPr>
            <a:spLocks noGrp="1" noChangeArrowheads="1"/>
          </p:cNvSpPr>
          <p:nvPr>
            <p:ph type="body" idx="1"/>
          </p:nvPr>
        </p:nvSpPr>
        <p:spPr>
          <a:xfrm>
            <a:off x="395288" y="2133600"/>
            <a:ext cx="8229600" cy="4530725"/>
          </a:xfrm>
        </p:spPr>
        <p:txBody>
          <a:bodyPr/>
          <a:lstStyle/>
          <a:p>
            <a:pPr eaLnBrk="1" hangingPunct="1">
              <a:defRPr/>
            </a:pPr>
            <a:r>
              <a:rPr lang="el-GR" dirty="0" smtClean="0"/>
              <a:t>Η </a:t>
            </a:r>
            <a:r>
              <a:rPr lang="el-GR" dirty="0" smtClean="0">
                <a:cs typeface="Times New Roman" pitchFamily="18" charset="0"/>
              </a:rPr>
              <a:t>αναμενόμενη αντίδραση στα αυξημένα επίπεδα </a:t>
            </a:r>
            <a:r>
              <a:rPr lang="el-GR" dirty="0" err="1" smtClean="0">
                <a:cs typeface="Times New Roman" pitchFamily="18" charset="0"/>
              </a:rPr>
              <a:t>λεπτίνης</a:t>
            </a:r>
            <a:r>
              <a:rPr lang="el-GR" dirty="0" smtClean="0">
                <a:cs typeface="Times New Roman" pitchFamily="18" charset="0"/>
              </a:rPr>
              <a:t> θα ήταν να μειωθεί η πρόσληψη ενέργειας και να αυξηθεί κατανάλωση της. Ωστόσο, φαίνεται πως τα </a:t>
            </a:r>
            <a:r>
              <a:rPr lang="el-GR" dirty="0" smtClean="0">
                <a:solidFill>
                  <a:srgbClr val="FFC000"/>
                </a:solidFill>
                <a:cs typeface="Times New Roman" pitchFamily="18" charset="0"/>
              </a:rPr>
              <a:t>παχύσαρκα άτομα παρουσιάζουν αντίσταση στην ενδογενή παραγωγή </a:t>
            </a:r>
            <a:r>
              <a:rPr lang="el-GR" dirty="0" err="1" smtClean="0">
                <a:solidFill>
                  <a:srgbClr val="FFC000"/>
                </a:solidFill>
                <a:cs typeface="Times New Roman" pitchFamily="18" charset="0"/>
              </a:rPr>
              <a:t>λεπτίνης</a:t>
            </a:r>
            <a:r>
              <a:rPr lang="el-GR" dirty="0" smtClean="0">
                <a:cs typeface="Times New Roman" pitchFamily="18" charset="0"/>
              </a:rPr>
              <a:t>. </a:t>
            </a:r>
            <a:endParaRPr lang="el-GR" b="1" i="1" dirty="0" smtClean="0">
              <a:cs typeface="Times New Roman" pitchFamily="18" charset="0"/>
            </a:endParaRPr>
          </a:p>
          <a:p>
            <a:pPr eaLnBrk="1" hangingPunct="1">
              <a:defRPr/>
            </a:pPr>
            <a:endParaRPr lang="el-GR" dirty="0" smtClean="0"/>
          </a:p>
        </p:txBody>
      </p:sp>
    </p:spTree>
    <p:extLst>
      <p:ext uri="{BB962C8B-B14F-4D97-AF65-F5344CB8AC3E}">
        <p14:creationId xmlns:p14="http://schemas.microsoft.com/office/powerpoint/2010/main" val="2975040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defRPr/>
            </a:pPr>
            <a:r>
              <a:rPr lang="el-GR" smtClean="0"/>
              <a:t>Ο ρόλος του υποδοχέα</a:t>
            </a:r>
          </a:p>
        </p:txBody>
      </p:sp>
      <p:sp>
        <p:nvSpPr>
          <p:cNvPr id="102403" name="Rectangle 3"/>
          <p:cNvSpPr>
            <a:spLocks noGrp="1" noChangeArrowheads="1"/>
          </p:cNvSpPr>
          <p:nvPr>
            <p:ph type="body" idx="1"/>
          </p:nvPr>
        </p:nvSpPr>
        <p:spPr>
          <a:xfrm>
            <a:off x="539750" y="1700213"/>
            <a:ext cx="4752330" cy="4114800"/>
          </a:xfrm>
        </p:spPr>
        <p:txBody>
          <a:bodyPr>
            <a:normAutofit fontScale="70000" lnSpcReduction="20000"/>
          </a:bodyPr>
          <a:lstStyle/>
          <a:p>
            <a:pPr eaLnBrk="1" hangingPunct="1">
              <a:lnSpc>
                <a:spcPct val="90000"/>
              </a:lnSpc>
              <a:buFont typeface="Wingdings" pitchFamily="2" charset="2"/>
              <a:buNone/>
              <a:defRPr/>
            </a:pPr>
            <a:r>
              <a:rPr lang="el-GR" sz="2800" dirty="0" smtClean="0">
                <a:cs typeface="Times New Roman" pitchFamily="18" charset="0"/>
              </a:rPr>
              <a:t>	Στην πλειονότητα τους τα παχύσαρκα άτομα δεν παρουσιάζουν κάποια μετάλλαξη τόσο στο γονίδιο της </a:t>
            </a:r>
            <a:r>
              <a:rPr lang="el-GR" sz="2800" dirty="0" err="1" smtClean="0">
                <a:cs typeface="Times New Roman" pitchFamily="18" charset="0"/>
              </a:rPr>
              <a:t>λεπτίνης</a:t>
            </a:r>
            <a:r>
              <a:rPr lang="el-GR" sz="2800" dirty="0" smtClean="0">
                <a:cs typeface="Times New Roman" pitchFamily="18" charset="0"/>
              </a:rPr>
              <a:t> </a:t>
            </a:r>
            <a:r>
              <a:rPr lang="el-GR" sz="2800" i="1" dirty="0" smtClean="0">
                <a:cs typeface="Times New Roman" pitchFamily="18" charset="0"/>
              </a:rPr>
              <a:t>(</a:t>
            </a:r>
            <a:r>
              <a:rPr lang="en-US" sz="2800" i="1" dirty="0" err="1" smtClean="0">
                <a:cs typeface="Times New Roman" pitchFamily="18" charset="0"/>
              </a:rPr>
              <a:t>ob</a:t>
            </a:r>
            <a:r>
              <a:rPr lang="el-GR" sz="2800" i="1" dirty="0" smtClean="0">
                <a:cs typeface="Times New Roman" pitchFamily="18" charset="0"/>
              </a:rPr>
              <a:t>) </a:t>
            </a:r>
            <a:r>
              <a:rPr lang="el-GR" sz="2800" dirty="0" smtClean="0">
                <a:cs typeface="Times New Roman" pitchFamily="18" charset="0"/>
              </a:rPr>
              <a:t>όσο και στο γονίδιο που είναι υπεύθυνο για την έκφραση του υποδοχέα της </a:t>
            </a:r>
            <a:r>
              <a:rPr lang="el-GR" sz="2800" dirty="0" err="1" smtClean="0">
                <a:cs typeface="Times New Roman" pitchFamily="18" charset="0"/>
              </a:rPr>
              <a:t>λεπτίνης</a:t>
            </a:r>
            <a:r>
              <a:rPr lang="el-GR" sz="2800" dirty="0" smtClean="0">
                <a:cs typeface="Times New Roman" pitchFamily="18" charset="0"/>
              </a:rPr>
              <a:t> </a:t>
            </a:r>
            <a:r>
              <a:rPr lang="el-GR" sz="2800" i="1" dirty="0" smtClean="0">
                <a:cs typeface="Times New Roman" pitchFamily="18" charset="0"/>
              </a:rPr>
              <a:t>(</a:t>
            </a:r>
            <a:r>
              <a:rPr lang="en-US" sz="2800" i="1" dirty="0" err="1" smtClean="0">
                <a:cs typeface="Times New Roman" pitchFamily="18" charset="0"/>
              </a:rPr>
              <a:t>db</a:t>
            </a:r>
            <a:r>
              <a:rPr lang="el-GR" sz="2800" i="1" dirty="0" smtClean="0">
                <a:cs typeface="Times New Roman" pitchFamily="18" charset="0"/>
              </a:rPr>
              <a:t>)</a:t>
            </a:r>
            <a:r>
              <a:rPr lang="el-GR" sz="2800" dirty="0" smtClean="0">
                <a:cs typeface="Times New Roman" pitchFamily="18" charset="0"/>
              </a:rPr>
              <a:t>. Μόνο σε μία περίπτωση (</a:t>
            </a:r>
            <a:r>
              <a:rPr lang="en-US" sz="2800" dirty="0" smtClean="0">
                <a:cs typeface="Times New Roman" pitchFamily="18" charset="0"/>
              </a:rPr>
              <a:t>Kabyle family</a:t>
            </a:r>
            <a:r>
              <a:rPr lang="el-GR" sz="2800" dirty="0" smtClean="0">
                <a:cs typeface="Times New Roman" pitchFamily="18" charset="0"/>
              </a:rPr>
              <a:t>) δεν υπάρχουν οι διαπερατές περιοχές στην </a:t>
            </a:r>
            <a:r>
              <a:rPr lang="el-GR" sz="2800" dirty="0" smtClean="0"/>
              <a:t>Κ.Μ. </a:t>
            </a:r>
            <a:r>
              <a:rPr lang="el-GR" sz="2800" dirty="0" smtClean="0">
                <a:cs typeface="Times New Roman" pitchFamily="18" charset="0"/>
              </a:rPr>
              <a:t>και οι ενδοκυττάριες περιοχές του υποδοχέα με αποτέλεσμα να μην είναι δυνατή η μεταφορά των ενεργειών της </a:t>
            </a:r>
            <a:r>
              <a:rPr lang="el-GR" sz="2800" dirty="0" err="1" smtClean="0">
                <a:cs typeface="Times New Roman" pitchFamily="18" charset="0"/>
              </a:rPr>
              <a:t>λεπτίνης</a:t>
            </a:r>
            <a:r>
              <a:rPr lang="el-GR" sz="2800" dirty="0" smtClean="0">
                <a:cs typeface="Times New Roman" pitchFamily="18" charset="0"/>
              </a:rPr>
              <a:t> στο εσωτερικό του κυττάρου. </a:t>
            </a:r>
            <a:r>
              <a:rPr lang="el-GR" sz="2800" dirty="0" smtClean="0">
                <a:solidFill>
                  <a:srgbClr val="CC0000"/>
                </a:solidFill>
              </a:rPr>
              <a:t>Άρα αυξημένη αντίσταση στις δράσεις της </a:t>
            </a:r>
            <a:r>
              <a:rPr lang="el-GR" sz="2800" dirty="0" err="1" smtClean="0">
                <a:solidFill>
                  <a:srgbClr val="CC0000"/>
                </a:solidFill>
              </a:rPr>
              <a:t>λεπτίνης</a:t>
            </a:r>
            <a:r>
              <a:rPr lang="el-GR" sz="2800" dirty="0" smtClean="0">
                <a:solidFill>
                  <a:srgbClr val="CC0000"/>
                </a:solidFill>
              </a:rPr>
              <a:t> όπως συμβαίνει και στην περίπτωση του διαβήτη τύπου ΙΙ.</a:t>
            </a:r>
          </a:p>
          <a:p>
            <a:pPr eaLnBrk="1" hangingPunct="1">
              <a:lnSpc>
                <a:spcPct val="90000"/>
              </a:lnSpc>
              <a:defRPr/>
            </a:pPr>
            <a:endParaRPr lang="el-GR" sz="2800"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636911"/>
            <a:ext cx="3476625"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1987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normAutofit fontScale="90000"/>
          </a:bodyPr>
          <a:lstStyle/>
          <a:p>
            <a:pPr eaLnBrk="1" hangingPunct="1">
              <a:defRPr/>
            </a:pPr>
            <a:r>
              <a:rPr lang="el-GR" smtClean="0"/>
              <a:t>Πρόβλημα μεταφοράς λεπτίνης στο εγκεφαλονωτιαίο υγρό;</a:t>
            </a:r>
          </a:p>
        </p:txBody>
      </p:sp>
      <p:sp>
        <p:nvSpPr>
          <p:cNvPr id="103427" name="Rectangle 3"/>
          <p:cNvSpPr>
            <a:spLocks noGrp="1" noChangeArrowheads="1"/>
          </p:cNvSpPr>
          <p:nvPr>
            <p:ph type="body" idx="1"/>
          </p:nvPr>
        </p:nvSpPr>
        <p:spPr>
          <a:xfrm>
            <a:off x="539750" y="2060575"/>
            <a:ext cx="8229600" cy="4530725"/>
          </a:xfrm>
        </p:spPr>
        <p:txBody>
          <a:bodyPr/>
          <a:lstStyle/>
          <a:p>
            <a:pPr eaLnBrk="1" hangingPunct="1">
              <a:defRPr/>
            </a:pPr>
            <a:r>
              <a:rPr lang="el-GR" smtClean="0">
                <a:cs typeface="Times New Roman" pitchFamily="18" charset="0"/>
              </a:rPr>
              <a:t>Σε παχύσαρκα άτομα, τα υψηλά επίπεδα λεπτίνης στο αίμα δεν συμβαδίζουν με υψηλά επίπεδα λεπτίνης και στο εγκεφαλονωτιαίο υγρό, κάτι που υποδεικνύει πως υπάρχει πρόβλημα μεταφοράς της λεπτίνης προς το εγκεφαλονωτιαίο υγρό</a:t>
            </a:r>
            <a:r>
              <a:rPr lang="en-US" smtClean="0"/>
              <a:t> (Caro et al, 1996)</a:t>
            </a:r>
            <a:endParaRPr lang="el-GR" smtClean="0"/>
          </a:p>
        </p:txBody>
      </p:sp>
    </p:spTree>
    <p:extLst>
      <p:ext uri="{BB962C8B-B14F-4D97-AF65-F5344CB8AC3E}">
        <p14:creationId xmlns:p14="http://schemas.microsoft.com/office/powerpoint/2010/main" val="12822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defRPr/>
            </a:pPr>
            <a:r>
              <a:rPr lang="el-GR" smtClean="0"/>
              <a:t>Μελλοντική έρευνα</a:t>
            </a:r>
          </a:p>
        </p:txBody>
      </p:sp>
      <p:sp>
        <p:nvSpPr>
          <p:cNvPr id="136195" name="Rectangle 3"/>
          <p:cNvSpPr>
            <a:spLocks noGrp="1" noChangeArrowheads="1"/>
          </p:cNvSpPr>
          <p:nvPr>
            <p:ph type="body" idx="1"/>
          </p:nvPr>
        </p:nvSpPr>
        <p:spPr/>
        <p:txBody>
          <a:bodyPr/>
          <a:lstStyle/>
          <a:p>
            <a:pPr eaLnBrk="1" hangingPunct="1">
              <a:defRPr/>
            </a:pPr>
            <a:r>
              <a:rPr lang="el-GR" smtClean="0">
                <a:effectLst/>
              </a:rPr>
              <a:t>Ελλιπή τρόπος διαπέρασης της λεπτίνης από τον εγκεφαλονωτιαίο φραγμό</a:t>
            </a:r>
          </a:p>
          <a:p>
            <a:pPr eaLnBrk="1" hangingPunct="1">
              <a:defRPr/>
            </a:pPr>
            <a:r>
              <a:rPr lang="el-GR" smtClean="0">
                <a:effectLst/>
              </a:rPr>
              <a:t>Μειωμένη δράση του υποδοχέα διαμέσου των μονοπατιών PTP1B και/ή SOCS3</a:t>
            </a:r>
            <a:endParaRPr lang="el-GR" smtClean="0"/>
          </a:p>
        </p:txBody>
      </p:sp>
    </p:spTree>
    <p:extLst>
      <p:ext uri="{BB962C8B-B14F-4D97-AF65-F5344CB8AC3E}">
        <p14:creationId xmlns:p14="http://schemas.microsoft.com/office/powerpoint/2010/main" val="1291079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7"/>
          <p:cNvSpPr>
            <a:spLocks noGrp="1"/>
          </p:cNvSpPr>
          <p:nvPr>
            <p:ph type="title"/>
          </p:nvPr>
        </p:nvSpPr>
        <p:spPr/>
        <p:txBody>
          <a:bodyPr/>
          <a:lstStyle/>
          <a:p>
            <a:pPr eaLnBrk="1" hangingPunct="1"/>
            <a:r>
              <a:rPr lang="el-GR" altLang="en-US" smtClean="0"/>
              <a:t>Άδειες Χρήσης</a:t>
            </a:r>
          </a:p>
        </p:txBody>
      </p:sp>
      <p:sp>
        <p:nvSpPr>
          <p:cNvPr id="5123" name="Subtitle 8"/>
          <p:cNvSpPr>
            <a:spLocks noGrp="1"/>
          </p:cNvSpPr>
          <p:nvPr>
            <p:ph idx="1"/>
          </p:nvPr>
        </p:nvSpPr>
        <p:spPr/>
        <p:txBody>
          <a:bodyPr/>
          <a:lstStyle/>
          <a:p>
            <a:pPr eaLnBrk="1" hangingPunct="1"/>
            <a:r>
              <a:rPr lang="el-GR" altLang="en-US" sz="2800" smtClean="0"/>
              <a:t>Το παρόν εκπαιδευτικό υλικό υπόκειται σε</a:t>
            </a:r>
            <a:r>
              <a:rPr lang="en-US" altLang="en-US" sz="2800" smtClean="0"/>
              <a:t> </a:t>
            </a:r>
            <a:r>
              <a:rPr lang="el-GR" altLang="en-US" sz="2800" smtClean="0"/>
              <a:t>άδειες χρήσης </a:t>
            </a:r>
            <a:r>
              <a:rPr lang="en-US" altLang="en-US" sz="2800" smtClean="0"/>
              <a:t>Creative Commons. </a:t>
            </a:r>
          </a:p>
          <a:p>
            <a:pPr eaLnBrk="1" hangingPunct="1"/>
            <a:r>
              <a:rPr lang="el-GR" altLang="en-US" sz="2800" smtClean="0"/>
              <a:t>Για εκπαιδευτικό υλικό, όπως εικόνες, που υπόκειται σε άλλου τύπου άδειας χρήσης, η άδεια χρήσης αναφέρεται ρητώς. </a:t>
            </a:r>
          </a:p>
        </p:txBody>
      </p:sp>
      <p:sp>
        <p:nvSpPr>
          <p:cNvPr id="5124" name="Θέση αριθμού διαφάνειας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3B2A852-3002-4925-A50C-E75FD6A9F381}" type="slidenum">
              <a:rPr lang="el-GR" altLang="en-US" smtClean="0"/>
              <a:pPr fontAlgn="base">
                <a:spcBef>
                  <a:spcPct val="0"/>
                </a:spcBef>
                <a:spcAft>
                  <a:spcPct val="0"/>
                </a:spcAft>
                <a:defRPr/>
              </a:pPr>
              <a:t>2</a:t>
            </a:fld>
            <a:endParaRPr lang="el-GR" altLang="en-US" smtClean="0"/>
          </a:p>
        </p:txBody>
      </p:sp>
      <p:pic>
        <p:nvPicPr>
          <p:cNvPr id="5125" name="Picture 11" descr="C:\Users\giorgos\Pictures\BY-NC-S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4508500"/>
            <a:ext cx="22510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676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11188" y="333375"/>
            <a:ext cx="8153400" cy="1143000"/>
          </a:xfrm>
        </p:spPr>
        <p:txBody>
          <a:bodyPr>
            <a:normAutofit fontScale="90000"/>
          </a:bodyPr>
          <a:lstStyle/>
          <a:p>
            <a:r>
              <a:rPr lang="el-GR" sz="4200" dirty="0" smtClean="0">
                <a:cs typeface="Times New Roman" charset="0"/>
              </a:rPr>
              <a:t>Το μονοπάτι του </a:t>
            </a:r>
            <a:r>
              <a:rPr lang="el-GR" sz="4200" dirty="0" err="1" smtClean="0">
                <a:cs typeface="Times New Roman" charset="0"/>
              </a:rPr>
              <a:t>νευροπ</a:t>
            </a:r>
            <a:r>
              <a:rPr lang="el-GR" sz="4200" dirty="0" err="1" smtClean="0"/>
              <a:t>ε</a:t>
            </a:r>
            <a:r>
              <a:rPr lang="el-GR" sz="4200" dirty="0" err="1" smtClean="0">
                <a:cs typeface="Times New Roman" charset="0"/>
              </a:rPr>
              <a:t>πτιδ</a:t>
            </a:r>
            <a:r>
              <a:rPr lang="el-GR" sz="4200" dirty="0" err="1" smtClean="0"/>
              <a:t>ίο</a:t>
            </a:r>
            <a:r>
              <a:rPr lang="el-GR" sz="4200" dirty="0" err="1" smtClean="0">
                <a:cs typeface="Times New Roman" charset="0"/>
              </a:rPr>
              <a:t>υ</a:t>
            </a:r>
            <a:r>
              <a:rPr lang="el-GR" sz="4200" dirty="0" smtClean="0">
                <a:cs typeface="Times New Roman" charset="0"/>
              </a:rPr>
              <a:t> </a:t>
            </a:r>
            <a:r>
              <a:rPr lang="el-GR" sz="4200" dirty="0" smtClean="0"/>
              <a:t>Ψ</a:t>
            </a:r>
            <a:r>
              <a:rPr lang="el-GR" dirty="0"/>
              <a:t> (1</a:t>
            </a:r>
            <a:r>
              <a:rPr lang="el-GR" dirty="0" smtClean="0"/>
              <a:t>) </a:t>
            </a:r>
          </a:p>
        </p:txBody>
      </p:sp>
      <p:sp>
        <p:nvSpPr>
          <p:cNvPr id="67587" name="Rectangle 3"/>
          <p:cNvSpPr>
            <a:spLocks noGrp="1" noChangeArrowheads="1"/>
          </p:cNvSpPr>
          <p:nvPr>
            <p:ph idx="1"/>
          </p:nvPr>
        </p:nvSpPr>
        <p:spPr>
          <a:xfrm>
            <a:off x="468313" y="1773238"/>
            <a:ext cx="5903887" cy="4530725"/>
          </a:xfrm>
        </p:spPr>
        <p:txBody>
          <a:bodyPr/>
          <a:lstStyle/>
          <a:p>
            <a:pPr eaLnBrk="1" hangingPunct="1"/>
            <a:r>
              <a:rPr lang="el-GR" sz="2400" dirty="0" smtClean="0">
                <a:cs typeface="Times New Roman" charset="0"/>
              </a:rPr>
              <a:t>Το ΝΡΥ είναι γνωστό πως αποτελεί </a:t>
            </a:r>
            <a:r>
              <a:rPr lang="el-GR" sz="2400" dirty="0" smtClean="0">
                <a:solidFill>
                  <a:srgbClr val="FFC000"/>
                </a:solidFill>
                <a:cs typeface="Times New Roman" charset="0"/>
              </a:rPr>
              <a:t>ισχυρό ερέθισμα για την αύξηση της πρόσληψης της τροφής </a:t>
            </a:r>
            <a:r>
              <a:rPr lang="el-GR" sz="2400" dirty="0" smtClean="0">
                <a:cs typeface="Times New Roman" charset="0"/>
              </a:rPr>
              <a:t>όταν </a:t>
            </a:r>
            <a:r>
              <a:rPr lang="el-GR" sz="2400" dirty="0" err="1" smtClean="0">
                <a:cs typeface="Times New Roman" charset="0"/>
              </a:rPr>
              <a:t>εκχύεται</a:t>
            </a:r>
            <a:r>
              <a:rPr lang="el-GR" sz="2400" dirty="0" smtClean="0">
                <a:cs typeface="Times New Roman" charset="0"/>
              </a:rPr>
              <a:t> στον εγκέφαλο.</a:t>
            </a:r>
            <a:r>
              <a:rPr lang="el-GR" sz="2400" dirty="0" smtClean="0"/>
              <a:t> </a:t>
            </a:r>
          </a:p>
          <a:p>
            <a:pPr eaLnBrk="1" hangingPunct="1"/>
            <a:r>
              <a:rPr lang="el-GR" sz="2400" dirty="0" smtClean="0">
                <a:cs typeface="Times New Roman" charset="0"/>
              </a:rPr>
              <a:t>Η δράση του ΝΡΥ γίνεται διαμέσου του </a:t>
            </a:r>
            <a:r>
              <a:rPr lang="el-GR" sz="2400" dirty="0" smtClean="0">
                <a:solidFill>
                  <a:srgbClr val="FFC000"/>
                </a:solidFill>
                <a:cs typeface="Times New Roman" charset="0"/>
              </a:rPr>
              <a:t>ΠΣΝ </a:t>
            </a:r>
            <a:r>
              <a:rPr lang="el-GR" sz="2400" dirty="0" smtClean="0">
                <a:cs typeface="Times New Roman" charset="0"/>
              </a:rPr>
              <a:t>και προκαλεί </a:t>
            </a:r>
            <a:r>
              <a:rPr lang="el-GR" sz="2400" dirty="0" err="1" smtClean="0">
                <a:cs typeface="Times New Roman" charset="0"/>
              </a:rPr>
              <a:t>υπερινσουλινεμία</a:t>
            </a:r>
            <a:r>
              <a:rPr lang="el-GR" sz="2400" dirty="0" smtClean="0">
                <a:cs typeface="Times New Roman" charset="0"/>
              </a:rPr>
              <a:t> και αύξηση παραγωγής </a:t>
            </a:r>
            <a:r>
              <a:rPr lang="el-GR" sz="2400" dirty="0" err="1" smtClean="0">
                <a:cs typeface="Times New Roman" charset="0"/>
              </a:rPr>
              <a:t>γλυκοκορτικοειδών</a:t>
            </a:r>
            <a:r>
              <a:rPr lang="el-GR" sz="2400" dirty="0" smtClean="0">
                <a:cs typeface="Times New Roman" charset="0"/>
              </a:rPr>
              <a:t>, κάτι που έχει σαν αποτέλεσμα την συσσώρευση λίπους στο λιπώδη ιστό, μειωμένη θερμογένεση και απορρόφηση γλυκόζης από το μυϊκό ιστό. </a:t>
            </a:r>
          </a:p>
        </p:txBody>
      </p:sp>
      <p:pic>
        <p:nvPicPr>
          <p:cNvPr id="675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2492375"/>
            <a:ext cx="238125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0217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67544" y="476672"/>
            <a:ext cx="8229600" cy="1143000"/>
          </a:xfrm>
        </p:spPr>
        <p:txBody>
          <a:bodyPr rtlCol="0">
            <a:normAutofit fontScale="90000"/>
          </a:bodyPr>
          <a:lstStyle/>
          <a:p>
            <a:pPr>
              <a:defRPr/>
            </a:pPr>
            <a:r>
              <a:rPr lang="el-GR" dirty="0" smtClean="0">
                <a:cs typeface="Times New Roman" pitchFamily="18" charset="0"/>
              </a:rPr>
              <a:t>Το μονοπάτι του </a:t>
            </a:r>
            <a:r>
              <a:rPr lang="el-GR" dirty="0" err="1" smtClean="0">
                <a:cs typeface="Times New Roman" pitchFamily="18" charset="0"/>
              </a:rPr>
              <a:t>νευροπ</a:t>
            </a:r>
            <a:r>
              <a:rPr lang="el-GR" dirty="0" err="1" smtClean="0"/>
              <a:t>ε</a:t>
            </a:r>
            <a:r>
              <a:rPr lang="el-GR" dirty="0" err="1" smtClean="0">
                <a:cs typeface="Times New Roman" pitchFamily="18" charset="0"/>
              </a:rPr>
              <a:t>πτιδ</a:t>
            </a:r>
            <a:r>
              <a:rPr lang="el-GR" dirty="0" err="1" smtClean="0"/>
              <a:t>ίο</a:t>
            </a:r>
            <a:r>
              <a:rPr lang="el-GR" dirty="0" err="1" smtClean="0">
                <a:cs typeface="Times New Roman" pitchFamily="18" charset="0"/>
              </a:rPr>
              <a:t>υ</a:t>
            </a:r>
            <a:r>
              <a:rPr lang="el-GR" dirty="0" smtClean="0">
                <a:cs typeface="Times New Roman" pitchFamily="18" charset="0"/>
              </a:rPr>
              <a:t> </a:t>
            </a:r>
            <a:r>
              <a:rPr lang="el-GR" dirty="0"/>
              <a:t>Ψ </a:t>
            </a:r>
            <a:r>
              <a:rPr lang="el-GR" dirty="0" smtClean="0"/>
              <a:t>(2)</a:t>
            </a:r>
          </a:p>
        </p:txBody>
      </p:sp>
      <p:sp>
        <p:nvSpPr>
          <p:cNvPr id="68611" name="Rectangle 3"/>
          <p:cNvSpPr>
            <a:spLocks noGrp="1" noChangeArrowheads="1"/>
          </p:cNvSpPr>
          <p:nvPr>
            <p:ph idx="1"/>
          </p:nvPr>
        </p:nvSpPr>
        <p:spPr>
          <a:xfrm>
            <a:off x="370626" y="1844824"/>
            <a:ext cx="4896792" cy="4530725"/>
          </a:xfrm>
        </p:spPr>
        <p:txBody>
          <a:bodyPr>
            <a:normAutofit lnSpcReduction="10000"/>
          </a:bodyPr>
          <a:lstStyle/>
          <a:p>
            <a:pPr eaLnBrk="1" hangingPunct="1"/>
            <a:r>
              <a:rPr lang="el-GR" dirty="0" smtClean="0">
                <a:cs typeface="Times New Roman" charset="0"/>
              </a:rPr>
              <a:t>Η </a:t>
            </a:r>
            <a:r>
              <a:rPr lang="el-GR" dirty="0" err="1" smtClean="0">
                <a:cs typeface="Times New Roman" charset="0"/>
              </a:rPr>
              <a:t>λεπτίνη</a:t>
            </a:r>
            <a:r>
              <a:rPr lang="el-GR" dirty="0" smtClean="0">
                <a:cs typeface="Times New Roman" charset="0"/>
              </a:rPr>
              <a:t>, διαμέσου των </a:t>
            </a:r>
            <a:r>
              <a:rPr lang="el-GR" dirty="0" err="1" smtClean="0">
                <a:cs typeface="Times New Roman" charset="0"/>
              </a:rPr>
              <a:t>υποθαλαμικών</a:t>
            </a:r>
            <a:r>
              <a:rPr lang="el-GR" dirty="0" smtClean="0">
                <a:cs typeface="Times New Roman" charset="0"/>
              </a:rPr>
              <a:t> υποδοχέων της, </a:t>
            </a:r>
            <a:r>
              <a:rPr lang="el-GR" dirty="0" smtClean="0">
                <a:solidFill>
                  <a:srgbClr val="FFC000"/>
                </a:solidFill>
                <a:cs typeface="Times New Roman" charset="0"/>
              </a:rPr>
              <a:t>μειώνει</a:t>
            </a:r>
            <a:r>
              <a:rPr lang="el-GR" dirty="0" smtClean="0">
                <a:solidFill>
                  <a:srgbClr val="66FF33"/>
                </a:solidFill>
                <a:cs typeface="Times New Roman" charset="0"/>
              </a:rPr>
              <a:t> </a:t>
            </a:r>
            <a:r>
              <a:rPr lang="el-GR" dirty="0" smtClean="0">
                <a:cs typeface="Times New Roman" charset="0"/>
              </a:rPr>
              <a:t>την έκφραση και έκκριση του </a:t>
            </a:r>
            <a:r>
              <a:rPr lang="el-GR" dirty="0" err="1" smtClean="0">
                <a:cs typeface="Times New Roman" charset="0"/>
              </a:rPr>
              <a:t>νευροπετιδίου</a:t>
            </a:r>
            <a:r>
              <a:rPr lang="el-GR" dirty="0" smtClean="0">
                <a:cs typeface="Times New Roman" charset="0"/>
              </a:rPr>
              <a:t> Υ (ΝΡΥ) με αποτέλεσμα την μείωση της πρόσληψης τροφής και αύξηση της μεταβολικής δραστηριότητας.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636912"/>
            <a:ext cx="3242792" cy="2497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3275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4213" y="0"/>
            <a:ext cx="7772400" cy="1143000"/>
          </a:xfrm>
        </p:spPr>
        <p:txBody>
          <a:bodyPr/>
          <a:lstStyle/>
          <a:p>
            <a:pPr eaLnBrk="1" hangingPunct="1"/>
            <a:r>
              <a:rPr lang="el-GR" sz="3200" smtClean="0">
                <a:cs typeface="Times New Roman" charset="0"/>
              </a:rPr>
              <a:t>Το μονοπάτι του γονιδίου </a:t>
            </a:r>
            <a:r>
              <a:rPr lang="en-US" sz="3200" smtClean="0">
                <a:cs typeface="Times New Roman" charset="0"/>
              </a:rPr>
              <a:t>agouti</a:t>
            </a:r>
            <a:r>
              <a:rPr lang="el-GR" sz="3200" smtClean="0">
                <a:cs typeface="Times New Roman" charset="0"/>
              </a:rPr>
              <a:t> και ο υποδοχέας </a:t>
            </a:r>
            <a:r>
              <a:rPr lang="en-US" sz="3200" smtClean="0">
                <a:cs typeface="Times New Roman" charset="0"/>
              </a:rPr>
              <a:t>MC</a:t>
            </a:r>
            <a:r>
              <a:rPr lang="el-GR" sz="3200" smtClean="0">
                <a:cs typeface="Times New Roman" charset="0"/>
              </a:rPr>
              <a:t>4 της μελανοκορτίνης</a:t>
            </a:r>
          </a:p>
        </p:txBody>
      </p:sp>
      <p:sp>
        <p:nvSpPr>
          <p:cNvPr id="71683" name="Rectangle 3"/>
          <p:cNvSpPr>
            <a:spLocks noGrp="1" noChangeArrowheads="1"/>
          </p:cNvSpPr>
          <p:nvPr>
            <p:ph idx="1"/>
          </p:nvPr>
        </p:nvSpPr>
        <p:spPr/>
        <p:txBody>
          <a:bodyPr/>
          <a:lstStyle/>
          <a:p>
            <a:pPr eaLnBrk="1" hangingPunct="1"/>
            <a:endParaRPr lang="el-GR" smtClean="0"/>
          </a:p>
        </p:txBody>
      </p:sp>
      <p:pic>
        <p:nvPicPr>
          <p:cNvPr id="71684" name="Picture 4" descr="MC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0"/>
            <a:ext cx="63246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8426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Τίτλος 1"/>
          <p:cNvSpPr>
            <a:spLocks noGrp="1"/>
          </p:cNvSpPr>
          <p:nvPr>
            <p:ph type="title"/>
          </p:nvPr>
        </p:nvSpPr>
        <p:spPr/>
        <p:txBody>
          <a:bodyPr/>
          <a:lstStyle/>
          <a:p>
            <a:pPr eaLnBrk="1" hangingPunct="1"/>
            <a:endParaRPr lang="el-GR" smtClean="0"/>
          </a:p>
        </p:txBody>
      </p:sp>
      <p:sp>
        <p:nvSpPr>
          <p:cNvPr id="72707" name="Θέση περιεχομένου 2"/>
          <p:cNvSpPr>
            <a:spLocks noGrp="1"/>
          </p:cNvSpPr>
          <p:nvPr>
            <p:ph idx="1"/>
          </p:nvPr>
        </p:nvSpPr>
        <p:spPr/>
        <p:txBody>
          <a:bodyPr/>
          <a:lstStyle/>
          <a:p>
            <a:pPr eaLnBrk="1" hangingPunct="1"/>
            <a:endParaRPr lang="el-GR" smtClean="0"/>
          </a:p>
        </p:txBody>
      </p:sp>
      <p:pic>
        <p:nvPicPr>
          <p:cNvPr id="727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250825"/>
            <a:ext cx="5184775" cy="642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1025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l-GR" dirty="0"/>
              <a:t>Θερμογένεση (1)</a:t>
            </a:r>
            <a:r>
              <a:rPr lang="el-GR" sz="4800" dirty="0"/>
              <a:t> </a:t>
            </a:r>
            <a:endParaRPr lang="el-GR" dirty="0" smtClean="0"/>
          </a:p>
        </p:txBody>
      </p:sp>
      <p:sp>
        <p:nvSpPr>
          <p:cNvPr id="73731" name="Rectangle 3"/>
          <p:cNvSpPr>
            <a:spLocks noGrp="1" noChangeArrowheads="1"/>
          </p:cNvSpPr>
          <p:nvPr>
            <p:ph idx="1"/>
          </p:nvPr>
        </p:nvSpPr>
        <p:spPr>
          <a:xfrm>
            <a:off x="457200" y="1600200"/>
            <a:ext cx="5122863" cy="4530725"/>
          </a:xfrm>
        </p:spPr>
        <p:txBody>
          <a:bodyPr/>
          <a:lstStyle/>
          <a:p>
            <a:pPr eaLnBrk="1" hangingPunct="1">
              <a:lnSpc>
                <a:spcPct val="90000"/>
              </a:lnSpc>
            </a:pPr>
            <a:r>
              <a:rPr lang="el-GR" sz="2400" dirty="0" smtClean="0">
                <a:cs typeface="Times New Roman" charset="0"/>
              </a:rPr>
              <a:t>Ο φαιός λιπώδης ιστός περιέχει πολλές απολήξεις του </a:t>
            </a:r>
            <a:r>
              <a:rPr lang="el-GR" sz="2400" dirty="0" smtClean="0">
                <a:solidFill>
                  <a:srgbClr val="FFC000"/>
                </a:solidFill>
                <a:cs typeface="Times New Roman" charset="0"/>
              </a:rPr>
              <a:t>ΣΝΣ</a:t>
            </a:r>
            <a:r>
              <a:rPr lang="el-GR" sz="2400" dirty="0" smtClean="0">
                <a:cs typeface="Times New Roman" charset="0"/>
              </a:rPr>
              <a:t>, και έχει πάρα πολύ καλό αγγειακό δίκτυο. Περιέχει πολλά </a:t>
            </a:r>
            <a:r>
              <a:rPr lang="el-GR" sz="2400" dirty="0" smtClean="0">
                <a:solidFill>
                  <a:srgbClr val="FFC000"/>
                </a:solidFill>
                <a:cs typeface="Times New Roman" charset="0"/>
              </a:rPr>
              <a:t>μιτοχόνδρια </a:t>
            </a:r>
            <a:r>
              <a:rPr lang="el-GR" sz="2400" dirty="0" smtClean="0">
                <a:cs typeface="Times New Roman" charset="0"/>
              </a:rPr>
              <a:t>και πολλές </a:t>
            </a:r>
            <a:r>
              <a:rPr lang="el-GR" sz="2400" dirty="0" err="1" smtClean="0">
                <a:solidFill>
                  <a:srgbClr val="FFC000"/>
                </a:solidFill>
                <a:cs typeface="Times New Roman" charset="0"/>
              </a:rPr>
              <a:t>αποσυζευστικές</a:t>
            </a:r>
            <a:r>
              <a:rPr lang="el-GR" sz="2400" dirty="0" smtClean="0">
                <a:solidFill>
                  <a:srgbClr val="FFC000"/>
                </a:solidFill>
                <a:cs typeface="Times New Roman" charset="0"/>
              </a:rPr>
              <a:t> πρωτεΐνες </a:t>
            </a:r>
            <a:r>
              <a:rPr lang="el-GR" sz="2400" dirty="0" smtClean="0">
                <a:cs typeface="Times New Roman" charset="0"/>
              </a:rPr>
              <a:t>(</a:t>
            </a:r>
            <a:r>
              <a:rPr lang="en-US" sz="2400" dirty="0" smtClean="0">
                <a:cs typeface="Times New Roman" charset="0"/>
              </a:rPr>
              <a:t>UCPs</a:t>
            </a:r>
            <a:r>
              <a:rPr lang="el-GR" sz="2400" dirty="0" smtClean="0">
                <a:cs typeface="Times New Roman" charset="0"/>
              </a:rPr>
              <a:t>). Παράγει θερμότητα λόγω κρύου και δίαιτας και ο τρόπος έγκειται στην μη-μεταφορά Η+ προς την </a:t>
            </a:r>
            <a:r>
              <a:rPr lang="el-GR" sz="2400" dirty="0" err="1" smtClean="0">
                <a:cs typeface="Times New Roman" charset="0"/>
              </a:rPr>
              <a:t>συνθάση</a:t>
            </a:r>
            <a:r>
              <a:rPr lang="el-GR" sz="2400" dirty="0" smtClean="0">
                <a:cs typeface="Times New Roman" charset="0"/>
              </a:rPr>
              <a:t> </a:t>
            </a:r>
            <a:r>
              <a:rPr lang="el-GR" sz="2400" dirty="0" smtClean="0"/>
              <a:t>του ΑΤΡ </a:t>
            </a:r>
            <a:r>
              <a:rPr lang="el-GR" sz="2400" dirty="0" smtClean="0">
                <a:cs typeface="Times New Roman" charset="0"/>
              </a:rPr>
              <a:t>για σύνθεση ΑΤΡ αλλά διαμέσου των </a:t>
            </a:r>
            <a:r>
              <a:rPr lang="en-US" sz="2400" dirty="0" smtClean="0">
                <a:cs typeface="Times New Roman" charset="0"/>
              </a:rPr>
              <a:t>UCP</a:t>
            </a:r>
            <a:r>
              <a:rPr lang="el-GR" sz="2400" dirty="0" smtClean="0">
                <a:cs typeface="Times New Roman" charset="0"/>
              </a:rPr>
              <a:t> </a:t>
            </a:r>
            <a:r>
              <a:rPr lang="el-GR" sz="2400" dirty="0" smtClean="0">
                <a:solidFill>
                  <a:srgbClr val="FFC000"/>
                </a:solidFill>
                <a:cs typeface="Times New Roman" charset="0"/>
              </a:rPr>
              <a:t>παραγωγής θερμότητας</a:t>
            </a:r>
            <a:r>
              <a:rPr lang="el-GR" sz="2400" dirty="0" smtClean="0"/>
              <a:t>.</a:t>
            </a:r>
            <a:r>
              <a:rPr lang="el-GR" sz="2400" dirty="0" smtClean="0">
                <a:cs typeface="Times New Roman" charset="0"/>
              </a:rPr>
              <a:t> </a:t>
            </a:r>
          </a:p>
        </p:txBody>
      </p:sp>
      <p:pic>
        <p:nvPicPr>
          <p:cNvPr id="737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2181225"/>
            <a:ext cx="3390900" cy="275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3398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57200" y="0"/>
            <a:ext cx="8229600" cy="1143000"/>
          </a:xfrm>
        </p:spPr>
        <p:txBody>
          <a:bodyPr/>
          <a:lstStyle/>
          <a:p>
            <a:pPr>
              <a:defRPr/>
            </a:pPr>
            <a:r>
              <a:rPr lang="el-GR" dirty="0"/>
              <a:t>Θερμογένεση </a:t>
            </a:r>
            <a:r>
              <a:rPr lang="el-GR" dirty="0" smtClean="0"/>
              <a:t>(2)</a:t>
            </a:r>
            <a:r>
              <a:rPr lang="el-GR" sz="4800" dirty="0" smtClean="0"/>
              <a:t> </a:t>
            </a:r>
            <a:endParaRPr lang="el-GR" dirty="0" smtClean="0"/>
          </a:p>
        </p:txBody>
      </p:sp>
      <p:pic>
        <p:nvPicPr>
          <p:cNvPr id="71683" name="Picture 4" descr="kom1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55650" y="1196975"/>
            <a:ext cx="7848600" cy="5434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200786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normAutofit fontScale="90000"/>
          </a:bodyPr>
          <a:lstStyle/>
          <a:p>
            <a:pPr eaLnBrk="1" hangingPunct="1">
              <a:defRPr/>
            </a:pPr>
            <a:r>
              <a:rPr lang="el-GR" sz="4000" smtClean="0"/>
              <a:t>Θερμογένεση</a:t>
            </a:r>
            <a:r>
              <a:rPr lang="en-US" sz="4000" smtClean="0"/>
              <a:t> </a:t>
            </a:r>
            <a:r>
              <a:rPr lang="el-GR" sz="4000" smtClean="0"/>
              <a:t>και αποσυζευστικές πρωτεΐνες</a:t>
            </a:r>
          </a:p>
        </p:txBody>
      </p:sp>
      <p:sp>
        <p:nvSpPr>
          <p:cNvPr id="114691" name="Rectangle 3"/>
          <p:cNvSpPr>
            <a:spLocks noGrp="1" noChangeArrowheads="1"/>
          </p:cNvSpPr>
          <p:nvPr>
            <p:ph type="body" idx="1"/>
          </p:nvPr>
        </p:nvSpPr>
        <p:spPr/>
        <p:txBody>
          <a:bodyPr/>
          <a:lstStyle/>
          <a:p>
            <a:pPr algn="just" eaLnBrk="1" hangingPunct="1">
              <a:lnSpc>
                <a:spcPct val="90000"/>
              </a:lnSpc>
              <a:defRPr/>
            </a:pPr>
            <a:r>
              <a:rPr lang="el-GR" sz="2800" dirty="0" smtClean="0">
                <a:cs typeface="Times New Roman" pitchFamily="18" charset="0"/>
              </a:rPr>
              <a:t>Υπάρχουν τριών μορφών </a:t>
            </a:r>
            <a:r>
              <a:rPr lang="en-US" sz="2800" dirty="0" smtClean="0">
                <a:cs typeface="Times New Roman" pitchFamily="18" charset="0"/>
              </a:rPr>
              <a:t>UCP</a:t>
            </a:r>
            <a:r>
              <a:rPr lang="el-GR" sz="2800" dirty="0" smtClean="0">
                <a:cs typeface="Times New Roman" pitchFamily="18" charset="0"/>
              </a:rPr>
              <a:t>. </a:t>
            </a:r>
            <a:r>
              <a:rPr lang="en-US" sz="2800" dirty="0" smtClean="0">
                <a:cs typeface="Times New Roman" pitchFamily="18" charset="0"/>
              </a:rPr>
              <a:t>H UCP</a:t>
            </a:r>
            <a:r>
              <a:rPr lang="el-GR" sz="2800" dirty="0" smtClean="0">
                <a:cs typeface="Times New Roman" pitchFamily="18" charset="0"/>
              </a:rPr>
              <a:t>1, η </a:t>
            </a:r>
            <a:r>
              <a:rPr lang="en-US" sz="2800" dirty="0" smtClean="0">
                <a:cs typeface="Times New Roman" pitchFamily="18" charset="0"/>
              </a:rPr>
              <a:t>UCP</a:t>
            </a:r>
            <a:r>
              <a:rPr lang="el-GR" sz="2800" dirty="0" smtClean="0">
                <a:cs typeface="Times New Roman" pitchFamily="18" charset="0"/>
              </a:rPr>
              <a:t>2, και η </a:t>
            </a:r>
            <a:r>
              <a:rPr lang="en-US" sz="2800" dirty="0" smtClean="0">
                <a:cs typeface="Times New Roman" pitchFamily="18" charset="0"/>
              </a:rPr>
              <a:t>UCP</a:t>
            </a:r>
            <a:r>
              <a:rPr lang="el-GR" sz="2800" dirty="0" smtClean="0">
                <a:cs typeface="Times New Roman" pitchFamily="18" charset="0"/>
              </a:rPr>
              <a:t>3.</a:t>
            </a:r>
            <a:endParaRPr lang="el-GR" sz="2800" b="1" i="1" dirty="0" smtClean="0">
              <a:cs typeface="Times New Roman" pitchFamily="18" charset="0"/>
            </a:endParaRPr>
          </a:p>
          <a:p>
            <a:pPr algn="just" eaLnBrk="1" hangingPunct="1">
              <a:lnSpc>
                <a:spcPct val="90000"/>
              </a:lnSpc>
              <a:defRPr/>
            </a:pPr>
            <a:r>
              <a:rPr lang="el-GR" sz="2800" dirty="0" smtClean="0"/>
              <a:t>Η </a:t>
            </a:r>
            <a:r>
              <a:rPr lang="en-US" sz="2800" dirty="0" smtClean="0">
                <a:cs typeface="Times New Roman" pitchFamily="18" charset="0"/>
              </a:rPr>
              <a:t>UCP</a:t>
            </a:r>
            <a:r>
              <a:rPr lang="el-GR" sz="2800" dirty="0" smtClean="0">
                <a:cs typeface="Times New Roman" pitchFamily="18" charset="0"/>
              </a:rPr>
              <a:t>1 μπορεί με το κατάλληλο ερέθισμα να εμφανιστεί και σε άλλους ιστούς (λευκός λιπώδης ιστός, </a:t>
            </a:r>
            <a:r>
              <a:rPr lang="el-GR" sz="2800" dirty="0" smtClean="0">
                <a:solidFill>
                  <a:srgbClr val="FFC000"/>
                </a:solidFill>
                <a:cs typeface="Times New Roman" pitchFamily="18" charset="0"/>
              </a:rPr>
              <a:t>μύες</a:t>
            </a:r>
            <a:r>
              <a:rPr lang="el-GR" sz="2800" dirty="0" smtClean="0">
                <a:cs typeface="Times New Roman" pitchFamily="18" charset="0"/>
              </a:rPr>
              <a:t>). </a:t>
            </a:r>
            <a:endParaRPr lang="el-GR" sz="2800" dirty="0" smtClean="0"/>
          </a:p>
          <a:p>
            <a:pPr algn="just" eaLnBrk="1" hangingPunct="1">
              <a:lnSpc>
                <a:spcPct val="90000"/>
              </a:lnSpc>
              <a:defRPr/>
            </a:pPr>
            <a:r>
              <a:rPr lang="el-GR" sz="2800" dirty="0" smtClean="0">
                <a:cs typeface="Times New Roman" pitchFamily="18" charset="0"/>
              </a:rPr>
              <a:t>Οι </a:t>
            </a:r>
            <a:r>
              <a:rPr lang="en-US" sz="2800" dirty="0" smtClean="0">
                <a:cs typeface="Times New Roman" pitchFamily="18" charset="0"/>
              </a:rPr>
              <a:t>UCP</a:t>
            </a:r>
            <a:r>
              <a:rPr lang="el-GR" sz="2800" dirty="0" smtClean="0">
                <a:cs typeface="Times New Roman" pitchFamily="18" charset="0"/>
              </a:rPr>
              <a:t>2 και </a:t>
            </a:r>
            <a:r>
              <a:rPr lang="en-US" sz="2800" dirty="0" smtClean="0">
                <a:cs typeface="Times New Roman" pitchFamily="18" charset="0"/>
              </a:rPr>
              <a:t>UCP</a:t>
            </a:r>
            <a:r>
              <a:rPr lang="el-GR" sz="2800" dirty="0" smtClean="0">
                <a:cs typeface="Times New Roman" pitchFamily="18" charset="0"/>
              </a:rPr>
              <a:t>3 εκφράζονται και σε άλλους ιστούς (λευκός λιπώδης ιστός, </a:t>
            </a:r>
            <a:r>
              <a:rPr lang="el-GR" sz="2800" dirty="0" smtClean="0">
                <a:solidFill>
                  <a:srgbClr val="FFC000"/>
                </a:solidFill>
                <a:cs typeface="Times New Roman" pitchFamily="18" charset="0"/>
              </a:rPr>
              <a:t>μύες</a:t>
            </a:r>
            <a:r>
              <a:rPr lang="el-GR" sz="2800" dirty="0" smtClean="0">
                <a:cs typeface="Times New Roman" pitchFamily="18" charset="0"/>
              </a:rPr>
              <a:t>) και πιστεύεται πως παίζουν ρόλο στην θερμογένεση. Πρόσφατες έρευνες δείχνουν πως ποντίκια που παρουσιάζουν μεγάλη συγκέντρωση </a:t>
            </a:r>
            <a:r>
              <a:rPr lang="en-US" sz="2800" dirty="0" smtClean="0">
                <a:cs typeface="Times New Roman" pitchFamily="18" charset="0"/>
              </a:rPr>
              <a:t>UCP</a:t>
            </a:r>
            <a:r>
              <a:rPr lang="el-GR" sz="2800" dirty="0" smtClean="0">
                <a:cs typeface="Times New Roman" pitchFamily="18" charset="0"/>
              </a:rPr>
              <a:t>3 στο σκελετικό μυ είναι </a:t>
            </a:r>
            <a:r>
              <a:rPr lang="el-GR" sz="2800" dirty="0" err="1" smtClean="0">
                <a:solidFill>
                  <a:srgbClr val="FFC000"/>
                </a:solidFill>
                <a:cs typeface="Times New Roman" pitchFamily="18" charset="0"/>
              </a:rPr>
              <a:t>υπέρφαγα</a:t>
            </a:r>
            <a:r>
              <a:rPr lang="el-GR" sz="2800" dirty="0" smtClean="0">
                <a:solidFill>
                  <a:srgbClr val="FFC000"/>
                </a:solidFill>
                <a:cs typeface="Times New Roman" pitchFamily="18" charset="0"/>
              </a:rPr>
              <a:t> αλλά ζυγίζουν λιγότερο</a:t>
            </a:r>
            <a:r>
              <a:rPr lang="el-GR" sz="2800" dirty="0" smtClean="0">
                <a:cs typeface="Times New Roman" pitchFamily="18" charset="0"/>
              </a:rPr>
              <a:t>.</a:t>
            </a:r>
            <a:endParaRPr lang="el-GR" sz="2800" b="1" i="1" dirty="0" smtClean="0">
              <a:cs typeface="Times New Roman" pitchFamily="18" charset="0"/>
            </a:endParaRPr>
          </a:p>
          <a:p>
            <a:pPr eaLnBrk="1" hangingPunct="1">
              <a:lnSpc>
                <a:spcPct val="90000"/>
              </a:lnSpc>
              <a:defRPr/>
            </a:pPr>
            <a:endParaRPr lang="el-GR" sz="2800" dirty="0" smtClean="0"/>
          </a:p>
        </p:txBody>
      </p:sp>
    </p:spTree>
    <p:extLst>
      <p:ext uri="{BB962C8B-B14F-4D97-AF65-F5344CB8AC3E}">
        <p14:creationId xmlns:p14="http://schemas.microsoft.com/office/powerpoint/2010/main" val="3303356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defRPr/>
            </a:pPr>
            <a:endParaRPr lang="el-GR" smtClean="0"/>
          </a:p>
        </p:txBody>
      </p:sp>
      <p:sp>
        <p:nvSpPr>
          <p:cNvPr id="118787" name="Rectangle 3"/>
          <p:cNvSpPr>
            <a:spLocks noGrp="1" noChangeArrowheads="1"/>
          </p:cNvSpPr>
          <p:nvPr>
            <p:ph type="body" idx="1"/>
          </p:nvPr>
        </p:nvSpPr>
        <p:spPr/>
        <p:txBody>
          <a:bodyPr/>
          <a:lstStyle/>
          <a:p>
            <a:pPr eaLnBrk="1" hangingPunct="1">
              <a:defRPr/>
            </a:pPr>
            <a:r>
              <a:rPr lang="el-GR" smtClean="0">
                <a:cs typeface="Times New Roman" pitchFamily="18" charset="0"/>
              </a:rPr>
              <a:t>Η </a:t>
            </a:r>
            <a:r>
              <a:rPr lang="el-GR" smtClean="0">
                <a:solidFill>
                  <a:srgbClr val="FF33CC"/>
                </a:solidFill>
                <a:cs typeface="Times New Roman" pitchFamily="18" charset="0"/>
              </a:rPr>
              <a:t>«διατροφή καφετέριας»</a:t>
            </a:r>
            <a:r>
              <a:rPr lang="el-GR" smtClean="0">
                <a:cs typeface="Times New Roman" pitchFamily="18" charset="0"/>
              </a:rPr>
              <a:t> οδηγεί σε υπερπλασία του φαιού λιπώδους ιστού, σε αυξημένη συγκέντρωση των </a:t>
            </a:r>
            <a:r>
              <a:rPr lang="en-US" smtClean="0">
                <a:cs typeface="Times New Roman" pitchFamily="18" charset="0"/>
              </a:rPr>
              <a:t>UCP</a:t>
            </a:r>
            <a:r>
              <a:rPr lang="el-GR" smtClean="0">
                <a:cs typeface="Times New Roman" pitchFamily="18" charset="0"/>
              </a:rPr>
              <a:t>1 και αυξημένη έκφραση του </a:t>
            </a:r>
            <a:r>
              <a:rPr lang="en-US" smtClean="0">
                <a:cs typeface="Times New Roman" pitchFamily="18" charset="0"/>
              </a:rPr>
              <a:t>mRNA</a:t>
            </a:r>
            <a:r>
              <a:rPr lang="el-GR" smtClean="0">
                <a:cs typeface="Times New Roman" pitchFamily="18" charset="0"/>
              </a:rPr>
              <a:t> των </a:t>
            </a:r>
            <a:r>
              <a:rPr lang="en-US" smtClean="0">
                <a:cs typeface="Times New Roman" pitchFamily="18" charset="0"/>
              </a:rPr>
              <a:t>UCP</a:t>
            </a:r>
            <a:r>
              <a:rPr lang="el-GR" smtClean="0">
                <a:cs typeface="Times New Roman" pitchFamily="18" charset="0"/>
              </a:rPr>
              <a:t>2. </a:t>
            </a:r>
            <a:endParaRPr lang="el-GR" smtClean="0"/>
          </a:p>
          <a:p>
            <a:pPr eaLnBrk="1" hangingPunct="1">
              <a:defRPr/>
            </a:pPr>
            <a:r>
              <a:rPr lang="el-GR" smtClean="0">
                <a:solidFill>
                  <a:srgbClr val="FF33CC"/>
                </a:solidFill>
              </a:rPr>
              <a:t>Μ</a:t>
            </a:r>
            <a:r>
              <a:rPr lang="el-GR" smtClean="0">
                <a:solidFill>
                  <a:srgbClr val="FF33CC"/>
                </a:solidFill>
                <a:cs typeface="Times New Roman" pitchFamily="18" charset="0"/>
              </a:rPr>
              <a:t>έσο προστασίας εναντίον της παχυσαρκίας</a:t>
            </a:r>
            <a:r>
              <a:rPr lang="el-GR" smtClean="0"/>
              <a:t>.</a:t>
            </a:r>
          </a:p>
        </p:txBody>
      </p:sp>
    </p:spTree>
    <p:extLst>
      <p:ext uri="{BB962C8B-B14F-4D97-AF65-F5344CB8AC3E}">
        <p14:creationId xmlns:p14="http://schemas.microsoft.com/office/powerpoint/2010/main" val="11160847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normAutofit fontScale="90000"/>
          </a:bodyPr>
          <a:lstStyle/>
          <a:p>
            <a:pPr eaLnBrk="1" hangingPunct="1">
              <a:defRPr/>
            </a:pPr>
            <a:r>
              <a:rPr lang="el-GR" sz="2800" b="1" smtClean="0"/>
              <a:t>Έ</a:t>
            </a:r>
            <a:r>
              <a:rPr lang="el-GR" sz="2800" b="1" smtClean="0">
                <a:cs typeface="Times New Roman" pitchFamily="18" charset="0"/>
              </a:rPr>
              <a:t>χει κάποια επίδραση η άσκηση στην αύξηση της θερμογόνας ικανότητας</a:t>
            </a:r>
            <a:r>
              <a:rPr lang="el-GR" sz="2800" b="1" smtClean="0"/>
              <a:t> διαμέσου της δραστηριότητας των </a:t>
            </a:r>
            <a:r>
              <a:rPr lang="en-US" sz="2800" b="1" smtClean="0"/>
              <a:t>UCP</a:t>
            </a:r>
            <a:r>
              <a:rPr lang="el-GR" sz="2800" b="1" smtClean="0">
                <a:cs typeface="Times New Roman" pitchFamily="18" charset="0"/>
              </a:rPr>
              <a:t>;</a:t>
            </a:r>
          </a:p>
        </p:txBody>
      </p:sp>
      <p:sp>
        <p:nvSpPr>
          <p:cNvPr id="119811" name="Rectangle 3"/>
          <p:cNvSpPr>
            <a:spLocks noGrp="1" noChangeArrowheads="1"/>
          </p:cNvSpPr>
          <p:nvPr>
            <p:ph type="body" idx="1"/>
          </p:nvPr>
        </p:nvSpPr>
        <p:spPr>
          <a:xfrm>
            <a:off x="468313" y="1844675"/>
            <a:ext cx="8229600" cy="4530725"/>
          </a:xfrm>
        </p:spPr>
        <p:txBody>
          <a:bodyPr>
            <a:normAutofit lnSpcReduction="10000"/>
          </a:bodyPr>
          <a:lstStyle/>
          <a:p>
            <a:pPr algn="just" eaLnBrk="1" hangingPunct="1">
              <a:lnSpc>
                <a:spcPct val="90000"/>
              </a:lnSpc>
              <a:defRPr/>
            </a:pPr>
            <a:r>
              <a:rPr lang="el-GR" sz="2800" dirty="0" smtClean="0"/>
              <a:t>Μ</a:t>
            </a:r>
            <a:r>
              <a:rPr lang="el-GR" sz="2800" dirty="0" smtClean="0">
                <a:cs typeface="Times New Roman" pitchFamily="18" charset="0"/>
              </a:rPr>
              <a:t>ιτοχόνδρια διαφορετικών περιόδων </a:t>
            </a:r>
            <a:r>
              <a:rPr lang="el-GR" sz="2800" dirty="0" err="1" smtClean="0">
                <a:cs typeface="Times New Roman" pitchFamily="18" charset="0"/>
              </a:rPr>
              <a:t>μιτοχονδριακής</a:t>
            </a:r>
            <a:r>
              <a:rPr lang="el-GR" sz="2800" dirty="0" smtClean="0">
                <a:cs typeface="Times New Roman" pitchFamily="18" charset="0"/>
              </a:rPr>
              <a:t> γένεσης παρουσιάζουν διαφορετική θερμογόνα ικανότητα. </a:t>
            </a:r>
            <a:endParaRPr lang="el-GR" sz="2800" dirty="0" smtClean="0"/>
          </a:p>
          <a:p>
            <a:pPr algn="just" eaLnBrk="1" hangingPunct="1">
              <a:lnSpc>
                <a:spcPct val="90000"/>
              </a:lnSpc>
              <a:defRPr/>
            </a:pPr>
            <a:r>
              <a:rPr lang="el-GR" sz="2800" dirty="0" smtClean="0">
                <a:cs typeface="Times New Roman" pitchFamily="18" charset="0"/>
              </a:rPr>
              <a:t>Η άσκηση αυξάνει τον αριθμό και τον όγκο των μιτοχονδρίων στο μυϊκό ιστό</a:t>
            </a:r>
            <a:r>
              <a:rPr lang="el-GR" sz="2800" dirty="0" smtClean="0"/>
              <a:t>.</a:t>
            </a:r>
            <a:r>
              <a:rPr lang="el-GR" sz="2800" dirty="0" smtClean="0">
                <a:cs typeface="Times New Roman" pitchFamily="18" charset="0"/>
              </a:rPr>
              <a:t>  </a:t>
            </a:r>
          </a:p>
          <a:p>
            <a:pPr algn="just" eaLnBrk="1" hangingPunct="1">
              <a:lnSpc>
                <a:spcPct val="90000"/>
              </a:lnSpc>
              <a:defRPr/>
            </a:pPr>
            <a:r>
              <a:rPr lang="el-GR" sz="2800" dirty="0" smtClean="0"/>
              <a:t>Αποτελέσματα έρευνας υποδεικνύουν κάτι τέτοιο (</a:t>
            </a:r>
            <a:r>
              <a:rPr lang="el-GR" sz="2800" dirty="0" err="1" smtClean="0"/>
              <a:t>Lanouette</a:t>
            </a:r>
            <a:r>
              <a:rPr lang="el-GR" sz="2800" dirty="0" smtClean="0"/>
              <a:t> </a:t>
            </a:r>
            <a:r>
              <a:rPr lang="en-US" sz="2800" dirty="0" smtClean="0"/>
              <a:t>et al. 2002).</a:t>
            </a:r>
          </a:p>
          <a:p>
            <a:pPr algn="just" eaLnBrk="1" hangingPunct="1">
              <a:lnSpc>
                <a:spcPct val="90000"/>
              </a:lnSpc>
              <a:defRPr/>
            </a:pPr>
            <a:r>
              <a:rPr lang="el-GR" sz="2800" dirty="0" smtClean="0"/>
              <a:t>Η άσκηση επηρεάζει την έκκριση ουσιών που εκφράζονται στο λιπώδη ιστό (</a:t>
            </a:r>
            <a:r>
              <a:rPr lang="el-GR" sz="2800" dirty="0" err="1" smtClean="0"/>
              <a:t>λεπτίνη</a:t>
            </a:r>
            <a:r>
              <a:rPr lang="el-GR" sz="2800" dirty="0" smtClean="0"/>
              <a:t>, αντιπονεκτίνη, ρεζιστίνη, βισφατίνη). Επηρεάζει και την πλαστικότητα αυτού;</a:t>
            </a:r>
          </a:p>
          <a:p>
            <a:pPr eaLnBrk="1" hangingPunct="1">
              <a:lnSpc>
                <a:spcPct val="90000"/>
              </a:lnSpc>
              <a:defRPr/>
            </a:pPr>
            <a:endParaRPr lang="el-GR" sz="2800" dirty="0" smtClean="0"/>
          </a:p>
        </p:txBody>
      </p:sp>
    </p:spTree>
    <p:extLst>
      <p:ext uri="{BB962C8B-B14F-4D97-AF65-F5344CB8AC3E}">
        <p14:creationId xmlns:p14="http://schemas.microsoft.com/office/powerpoint/2010/main" val="24010045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r>
              <a:rPr lang="el-GR" sz="5100"/>
              <a:t>Επίδραση της άσκησης στο μεταβολισμό λιπών και υδατανθράκων </a:t>
            </a:r>
          </a:p>
        </p:txBody>
      </p:sp>
      <p:sp>
        <p:nvSpPr>
          <p:cNvPr id="2051" name="Rectangle 3"/>
          <p:cNvSpPr>
            <a:spLocks noGrp="1" noChangeArrowheads="1"/>
          </p:cNvSpPr>
          <p:nvPr>
            <p:ph type="subTitle" idx="1"/>
          </p:nvPr>
        </p:nvSpPr>
        <p:spPr/>
        <p:txBody>
          <a:bodyPr/>
          <a:lstStyle/>
          <a:p>
            <a:endParaRPr lang="el-GR"/>
          </a:p>
        </p:txBody>
      </p:sp>
    </p:spTree>
    <p:extLst>
      <p:ext uri="{BB962C8B-B14F-4D97-AF65-F5344CB8AC3E}">
        <p14:creationId xmlns:p14="http://schemas.microsoft.com/office/powerpoint/2010/main" val="1680308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l-GR" altLang="en-US" smtClean="0"/>
              <a:t>Χρηματοδότηση</a:t>
            </a:r>
          </a:p>
        </p:txBody>
      </p:sp>
      <p:sp>
        <p:nvSpPr>
          <p:cNvPr id="6147" name="Content Placeholder 2"/>
          <p:cNvSpPr>
            <a:spLocks noGrp="1"/>
          </p:cNvSpPr>
          <p:nvPr>
            <p:ph idx="1"/>
          </p:nvPr>
        </p:nvSpPr>
        <p:spPr>
          <a:xfrm>
            <a:off x="457200" y="1341438"/>
            <a:ext cx="8229600" cy="4525962"/>
          </a:xfrm>
        </p:spPr>
        <p:txBody>
          <a:bodyPr/>
          <a:lstStyle/>
          <a:p>
            <a:pPr eaLnBrk="1" hangingPunct="1"/>
            <a:r>
              <a:rPr lang="el-GR" altLang="en-US" sz="2400" smtClean="0"/>
              <a:t>Το παρόν εκπαιδευτικό υλικό έχει αναπτυχθεί στα πλαίσια του εκπαιδευτικού έργου του διδάσκοντα.</a:t>
            </a:r>
            <a:endParaRPr lang="en-US" altLang="en-US" sz="2400" smtClean="0"/>
          </a:p>
          <a:p>
            <a:pPr eaLnBrk="1" hangingPunct="1"/>
            <a:r>
              <a:rPr lang="el-GR" altLang="en-US" sz="2400" smtClean="0"/>
              <a:t>Το έργο «</a:t>
            </a:r>
            <a:r>
              <a:rPr lang="el-GR" altLang="en-US" sz="2400" b="1" smtClean="0"/>
              <a:t>Ανοικτά Ακαδημαϊκά Μαθήματα Πανεπιστημίου Θεσσαλίας</a:t>
            </a:r>
            <a:r>
              <a:rPr lang="el-GR" altLang="en-US" sz="2400" smtClean="0"/>
              <a:t>» έχει χρηματοδοτήσει μόνο τη αναδιαμόρφωση του εκπαιδευτικού υλικού. </a:t>
            </a:r>
          </a:p>
          <a:p>
            <a:pPr eaLnBrk="1" hangingPunct="1"/>
            <a:r>
              <a:rPr lang="el-GR" altLang="en-US" sz="24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6148" name="Picture 3" descr="Λογότυπο Επιχειρησιακού Προγράμματος Εκπαίδευση και Δια βίου Μάθηση"/>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913" y="5054600"/>
            <a:ext cx="6480175" cy="1543050"/>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6149" name="Θέση αριθμού διαφάνειας 5"/>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991AB87-D331-4BB8-9475-93D44EA69935}" type="slidenum">
              <a:rPr lang="el-GR" altLang="en-US" smtClean="0"/>
              <a:pPr fontAlgn="base">
                <a:spcBef>
                  <a:spcPct val="0"/>
                </a:spcBef>
                <a:spcAft>
                  <a:spcPct val="0"/>
                </a:spcAft>
                <a:defRPr/>
              </a:pPr>
              <a:t>3</a:t>
            </a:fld>
            <a:endParaRPr lang="el-GR" altLang="en-US" smtClean="0"/>
          </a:p>
        </p:txBody>
      </p:sp>
    </p:spTree>
    <p:extLst>
      <p:ext uri="{BB962C8B-B14F-4D97-AF65-F5344CB8AC3E}">
        <p14:creationId xmlns:p14="http://schemas.microsoft.com/office/powerpoint/2010/main" val="19997901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544513"/>
            <a:ext cx="8229600" cy="606425"/>
          </a:xfrm>
        </p:spPr>
        <p:txBody>
          <a:bodyPr>
            <a:normAutofit fontScale="90000"/>
          </a:bodyPr>
          <a:lstStyle/>
          <a:p>
            <a:r>
              <a:rPr lang="el-GR" dirty="0"/>
              <a:t>Συνιστώμενη δόση </a:t>
            </a:r>
            <a:r>
              <a:rPr lang="en-US" dirty="0" smtClean="0"/>
              <a:t>CHO</a:t>
            </a:r>
            <a:r>
              <a:rPr lang="el-GR" dirty="0"/>
              <a:t> (1)</a:t>
            </a:r>
            <a:r>
              <a:rPr lang="el-GR" sz="4800" dirty="0"/>
              <a:t> </a:t>
            </a:r>
            <a:endParaRPr lang="el-GR" dirty="0"/>
          </a:p>
        </p:txBody>
      </p:sp>
      <p:sp>
        <p:nvSpPr>
          <p:cNvPr id="4099" name="Rectangle 3"/>
          <p:cNvSpPr>
            <a:spLocks noGrp="1" noChangeArrowheads="1"/>
          </p:cNvSpPr>
          <p:nvPr>
            <p:ph type="body" idx="1"/>
          </p:nvPr>
        </p:nvSpPr>
        <p:spPr/>
        <p:txBody>
          <a:bodyPr/>
          <a:lstStyle/>
          <a:p>
            <a:pPr>
              <a:lnSpc>
                <a:spcPct val="90000"/>
              </a:lnSpc>
            </a:pPr>
            <a:r>
              <a:rPr lang="el-GR" dirty="0"/>
              <a:t>Στις αρχές του </a:t>
            </a:r>
            <a:r>
              <a:rPr lang="el-GR" dirty="0" smtClean="0"/>
              <a:t>περασμένου αιώνα </a:t>
            </a:r>
            <a:r>
              <a:rPr lang="el-GR" dirty="0"/>
              <a:t>οι </a:t>
            </a:r>
            <a:r>
              <a:rPr lang="en-US" dirty="0"/>
              <a:t>CHO</a:t>
            </a:r>
            <a:r>
              <a:rPr lang="el-GR" dirty="0"/>
              <a:t> αποτελούσαν το 56% των συνολικά ημερήσιων προσλαμβανόμενων θερμίδων (ΣΗΠΘ).</a:t>
            </a:r>
          </a:p>
          <a:p>
            <a:pPr>
              <a:lnSpc>
                <a:spcPct val="90000"/>
              </a:lnSpc>
            </a:pPr>
            <a:r>
              <a:rPr lang="el-GR" dirty="0"/>
              <a:t>Το 1988-1991 έπεσε στο 46-51%.</a:t>
            </a:r>
          </a:p>
          <a:p>
            <a:pPr>
              <a:lnSpc>
                <a:spcPct val="90000"/>
              </a:lnSpc>
            </a:pPr>
            <a:r>
              <a:rPr lang="el-GR" dirty="0"/>
              <a:t>Πτώση των σύνθετων </a:t>
            </a:r>
            <a:r>
              <a:rPr lang="en-US" dirty="0"/>
              <a:t>CHO</a:t>
            </a:r>
            <a:r>
              <a:rPr lang="el-GR" dirty="0"/>
              <a:t> κατά 30% από την αρχή του αιώνα και αύξηση των απλών </a:t>
            </a:r>
            <a:r>
              <a:rPr lang="en-US" dirty="0"/>
              <a:t>CHO</a:t>
            </a:r>
            <a:r>
              <a:rPr lang="el-GR" dirty="0"/>
              <a:t>.</a:t>
            </a:r>
          </a:p>
        </p:txBody>
      </p:sp>
    </p:spTree>
    <p:extLst>
      <p:ext uri="{BB962C8B-B14F-4D97-AF65-F5344CB8AC3E}">
        <p14:creationId xmlns:p14="http://schemas.microsoft.com/office/powerpoint/2010/main" val="295489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544513"/>
            <a:ext cx="8229600" cy="606425"/>
          </a:xfrm>
        </p:spPr>
        <p:txBody>
          <a:bodyPr>
            <a:normAutofit fontScale="90000"/>
          </a:bodyPr>
          <a:lstStyle/>
          <a:p>
            <a:r>
              <a:rPr lang="el-GR"/>
              <a:t>Συνιστώμενη δόση </a:t>
            </a:r>
            <a:r>
              <a:rPr lang="en-US"/>
              <a:t>CHO</a:t>
            </a:r>
            <a:endParaRPr lang="el-GR"/>
          </a:p>
        </p:txBody>
      </p:sp>
      <p:sp>
        <p:nvSpPr>
          <p:cNvPr id="5123" name="Rectangle 3"/>
          <p:cNvSpPr>
            <a:spLocks noGrp="1" noChangeArrowheads="1"/>
          </p:cNvSpPr>
          <p:nvPr>
            <p:ph type="body" idx="1"/>
          </p:nvPr>
        </p:nvSpPr>
        <p:spPr/>
        <p:txBody>
          <a:bodyPr/>
          <a:lstStyle/>
          <a:p>
            <a:pPr>
              <a:lnSpc>
                <a:spcPct val="90000"/>
              </a:lnSpc>
            </a:pPr>
            <a:r>
              <a:rPr lang="el-GR" sz="2800"/>
              <a:t>Δεν υπάρχει Συνιστώμενη Ημερήσια Δόση (ΣΗΔ) για τους </a:t>
            </a:r>
            <a:r>
              <a:rPr lang="en-US" sz="2800"/>
              <a:t>CHO</a:t>
            </a:r>
            <a:r>
              <a:rPr lang="el-GR" sz="2800"/>
              <a:t> αλλά μόνο γενικές οδηγίες.</a:t>
            </a:r>
          </a:p>
          <a:p>
            <a:pPr>
              <a:lnSpc>
                <a:spcPct val="90000"/>
              </a:lnSpc>
            </a:pPr>
            <a:r>
              <a:rPr lang="el-GR" sz="2800"/>
              <a:t>Τα προβλήματα που παρουσιάζονται από τη χαμηλή πρόσληψη </a:t>
            </a:r>
            <a:r>
              <a:rPr lang="en-US" sz="2800"/>
              <a:t>CHO </a:t>
            </a:r>
            <a:r>
              <a:rPr lang="el-GR" sz="2800"/>
              <a:t>είναι παραπλήσια με αυτά που εμφανίζονται όταν υπάρχει νηστεία (</a:t>
            </a:r>
            <a:r>
              <a:rPr lang="en-US" sz="2800"/>
              <a:t>starvation)</a:t>
            </a:r>
            <a:r>
              <a:rPr lang="el-GR" sz="2800"/>
              <a:t>.</a:t>
            </a:r>
            <a:endParaRPr lang="en-US" sz="2800"/>
          </a:p>
          <a:p>
            <a:pPr>
              <a:lnSpc>
                <a:spcPct val="90000"/>
              </a:lnSpc>
            </a:pPr>
            <a:r>
              <a:rPr lang="el-GR" sz="2800"/>
              <a:t>Χάσιμο </a:t>
            </a:r>
            <a:r>
              <a:rPr lang="en-US" sz="2800"/>
              <a:t>Na</a:t>
            </a:r>
            <a:r>
              <a:rPr lang="el-GR" sz="2800"/>
              <a:t>, το οποίο οδηγεί σε χάσιμο Κ, και χάσιμο νερού οδηγούν σε αδυναμία.</a:t>
            </a:r>
          </a:p>
          <a:p>
            <a:pPr>
              <a:lnSpc>
                <a:spcPct val="90000"/>
              </a:lnSpc>
            </a:pPr>
            <a:r>
              <a:rPr lang="el-GR" sz="2800"/>
              <a:t>Διάσπαση πρωτεΐνης στην περίπτωση που η πρόσληψη πρωτεΐνης είναι χαμηλή.</a:t>
            </a:r>
          </a:p>
        </p:txBody>
      </p:sp>
    </p:spTree>
    <p:extLst>
      <p:ext uri="{BB962C8B-B14F-4D97-AF65-F5344CB8AC3E}">
        <p14:creationId xmlns:p14="http://schemas.microsoft.com/office/powerpoint/2010/main" val="2613702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544513"/>
            <a:ext cx="8229600" cy="606425"/>
          </a:xfrm>
        </p:spPr>
        <p:txBody>
          <a:bodyPr>
            <a:normAutofit fontScale="90000"/>
          </a:bodyPr>
          <a:lstStyle/>
          <a:p>
            <a:r>
              <a:rPr lang="el-GR" dirty="0"/>
              <a:t>Συνιστώμενη δόση </a:t>
            </a:r>
            <a:r>
              <a:rPr lang="en-US" dirty="0" smtClean="0"/>
              <a:t>CHO</a:t>
            </a:r>
            <a:r>
              <a:rPr lang="el-GR" dirty="0"/>
              <a:t> </a:t>
            </a:r>
            <a:r>
              <a:rPr lang="el-GR" dirty="0" smtClean="0"/>
              <a:t>(2)</a:t>
            </a:r>
            <a:r>
              <a:rPr lang="el-GR" sz="4800" dirty="0" smtClean="0"/>
              <a:t> </a:t>
            </a:r>
            <a:endParaRPr lang="el-GR" dirty="0"/>
          </a:p>
        </p:txBody>
      </p:sp>
      <p:sp>
        <p:nvSpPr>
          <p:cNvPr id="6147" name="Rectangle 3"/>
          <p:cNvSpPr>
            <a:spLocks noGrp="1" noChangeArrowheads="1"/>
          </p:cNvSpPr>
          <p:nvPr>
            <p:ph type="body" idx="1"/>
          </p:nvPr>
        </p:nvSpPr>
        <p:spPr/>
        <p:txBody>
          <a:bodyPr/>
          <a:lstStyle/>
          <a:p>
            <a:r>
              <a:rPr lang="el-GR" sz="2800"/>
              <a:t>«Τα λίπη καίγονται με φωτιά από </a:t>
            </a:r>
            <a:r>
              <a:rPr lang="en-US" sz="2800"/>
              <a:t>CHO</a:t>
            </a:r>
            <a:r>
              <a:rPr lang="el-GR" sz="2800"/>
              <a:t>»</a:t>
            </a:r>
            <a:r>
              <a:rPr lang="en-US" sz="2800"/>
              <a:t>.</a:t>
            </a:r>
          </a:p>
          <a:p>
            <a:r>
              <a:rPr lang="el-GR" sz="2800"/>
              <a:t>Κετόνες</a:t>
            </a:r>
          </a:p>
          <a:p>
            <a:r>
              <a:rPr lang="el-GR" sz="2800"/>
              <a:t>Οι δίαιτες με χαμηλή πρόσληψη υδατανθράκων είναι σε γενικές γραμμές άγευστες και γι’ αυτό τελειώνουν σχετικά νωρίς και επαναπροσλαμβάνονται </a:t>
            </a:r>
            <a:r>
              <a:rPr lang="en-US" sz="2800"/>
              <a:t>CHO</a:t>
            </a:r>
            <a:r>
              <a:rPr lang="el-GR" sz="2800"/>
              <a:t>.</a:t>
            </a:r>
          </a:p>
          <a:p>
            <a:r>
              <a:rPr lang="en-US" sz="2800"/>
              <a:t>CHO</a:t>
            </a:r>
            <a:r>
              <a:rPr lang="el-GR" sz="2800"/>
              <a:t> &lt; 50 γραμ./ημέρα (3 φρούτα, 3 φέτες ψωμί, 3 ποτήρια γάλα).</a:t>
            </a:r>
          </a:p>
          <a:p>
            <a:endParaRPr lang="el-GR" sz="2800"/>
          </a:p>
        </p:txBody>
      </p:sp>
    </p:spTree>
    <p:extLst>
      <p:ext uri="{BB962C8B-B14F-4D97-AF65-F5344CB8AC3E}">
        <p14:creationId xmlns:p14="http://schemas.microsoft.com/office/powerpoint/2010/main" val="2093592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544513"/>
            <a:ext cx="8229600" cy="606425"/>
          </a:xfrm>
        </p:spPr>
        <p:txBody>
          <a:bodyPr>
            <a:normAutofit fontScale="90000"/>
          </a:bodyPr>
          <a:lstStyle/>
          <a:p>
            <a:r>
              <a:rPr lang="el-GR" dirty="0"/>
              <a:t>Συνιστώμενη δόση </a:t>
            </a:r>
            <a:r>
              <a:rPr lang="en-US" dirty="0" smtClean="0"/>
              <a:t>CHO</a:t>
            </a:r>
            <a:r>
              <a:rPr lang="el-GR" dirty="0"/>
              <a:t> </a:t>
            </a:r>
            <a:r>
              <a:rPr lang="el-GR" dirty="0" smtClean="0"/>
              <a:t>(3)</a:t>
            </a:r>
            <a:r>
              <a:rPr lang="el-GR" sz="4800" dirty="0" smtClean="0"/>
              <a:t> </a:t>
            </a:r>
            <a:endParaRPr lang="el-GR" dirty="0"/>
          </a:p>
        </p:txBody>
      </p:sp>
      <p:sp>
        <p:nvSpPr>
          <p:cNvPr id="7171" name="Rectangle 3"/>
          <p:cNvSpPr>
            <a:spLocks noGrp="1" noChangeArrowheads="1"/>
          </p:cNvSpPr>
          <p:nvPr>
            <p:ph type="body" idx="1"/>
          </p:nvPr>
        </p:nvSpPr>
        <p:spPr/>
        <p:txBody>
          <a:bodyPr/>
          <a:lstStyle/>
          <a:p>
            <a:r>
              <a:rPr lang="el-GR" sz="2800"/>
              <a:t>Η απαραίτητη πρόσληψη </a:t>
            </a:r>
            <a:r>
              <a:rPr lang="en-US" sz="2800"/>
              <a:t>CHO</a:t>
            </a:r>
            <a:r>
              <a:rPr lang="el-GR" sz="2800"/>
              <a:t> για πρόληψη εμφάνισης κετονών = 100 γραμ/ημέρα.</a:t>
            </a:r>
          </a:p>
          <a:p>
            <a:r>
              <a:rPr lang="el-GR" sz="2800"/>
              <a:t>Γενικές οδηγίες:</a:t>
            </a:r>
          </a:p>
          <a:p>
            <a:r>
              <a:rPr lang="el-GR" sz="2800"/>
              <a:t>55-60% των ΣΗΠΘ.</a:t>
            </a:r>
          </a:p>
          <a:p>
            <a:r>
              <a:rPr lang="el-GR" sz="2800"/>
              <a:t>&lt; 10% απλοί </a:t>
            </a:r>
            <a:r>
              <a:rPr lang="en-US" sz="2800"/>
              <a:t>CHO</a:t>
            </a:r>
            <a:r>
              <a:rPr lang="el-GR" sz="2800"/>
              <a:t> (~10 κουταλιές ζάχαρης)</a:t>
            </a:r>
          </a:p>
          <a:p>
            <a:r>
              <a:rPr lang="el-GR" sz="2800"/>
              <a:t>2000 θερμ. = 275-300 γραμ. </a:t>
            </a:r>
            <a:r>
              <a:rPr lang="en-US" sz="2800"/>
              <a:t>CHO</a:t>
            </a:r>
            <a:r>
              <a:rPr lang="el-GR" sz="2800"/>
              <a:t> (1100-1200 θερμ.)</a:t>
            </a:r>
          </a:p>
        </p:txBody>
      </p:sp>
    </p:spTree>
    <p:extLst>
      <p:ext uri="{BB962C8B-B14F-4D97-AF65-F5344CB8AC3E}">
        <p14:creationId xmlns:p14="http://schemas.microsoft.com/office/powerpoint/2010/main" val="4028919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l-GR" sz="4000"/>
              <a:t>Χρησιμότητες των Υδατανθράκων</a:t>
            </a:r>
          </a:p>
        </p:txBody>
      </p:sp>
      <p:sp>
        <p:nvSpPr>
          <p:cNvPr id="8195" name="Rectangle 3"/>
          <p:cNvSpPr>
            <a:spLocks noGrp="1" noChangeArrowheads="1"/>
          </p:cNvSpPr>
          <p:nvPr>
            <p:ph type="body" idx="1"/>
          </p:nvPr>
        </p:nvSpPr>
        <p:spPr/>
        <p:txBody>
          <a:bodyPr/>
          <a:lstStyle/>
          <a:p>
            <a:pPr>
              <a:lnSpc>
                <a:spcPct val="90000"/>
              </a:lnSpc>
            </a:pPr>
            <a:r>
              <a:rPr lang="el-GR"/>
              <a:t>Άμεση πηγή ενέργειας γλυκόζη (4 </a:t>
            </a:r>
            <a:r>
              <a:rPr lang="en-US"/>
              <a:t>kcal/</a:t>
            </a:r>
            <a:r>
              <a:rPr lang="el-GR"/>
              <a:t> γραμμ</a:t>
            </a:r>
            <a:r>
              <a:rPr lang="en-US"/>
              <a:t>. CHO</a:t>
            </a:r>
            <a:r>
              <a:rPr lang="el-GR"/>
              <a:t>). Αποθήκη ενέργειας (άμυλο-γλυκογόνο)</a:t>
            </a:r>
          </a:p>
          <a:p>
            <a:pPr>
              <a:lnSpc>
                <a:spcPct val="90000"/>
              </a:lnSpc>
            </a:pPr>
            <a:r>
              <a:rPr lang="el-GR"/>
              <a:t>Προστασία από βλαβερές ουσίες (γλυκογόνο ήπατος-κυτταρίνη)</a:t>
            </a:r>
          </a:p>
          <a:p>
            <a:pPr>
              <a:lnSpc>
                <a:spcPct val="90000"/>
              </a:lnSpc>
            </a:pPr>
            <a:r>
              <a:rPr lang="el-GR"/>
              <a:t>Αξιοποίηση πρωτεϊνών και λίπους (</a:t>
            </a:r>
            <a:r>
              <a:rPr lang="en-US"/>
              <a:t>“Fats burn in the flame of carbohydrates”).</a:t>
            </a:r>
          </a:p>
          <a:p>
            <a:pPr>
              <a:lnSpc>
                <a:spcPct val="90000"/>
              </a:lnSpc>
            </a:pPr>
            <a:endParaRPr lang="el-GR"/>
          </a:p>
        </p:txBody>
      </p:sp>
    </p:spTree>
    <p:extLst>
      <p:ext uri="{BB962C8B-B14F-4D97-AF65-F5344CB8AC3E}">
        <p14:creationId xmlns:p14="http://schemas.microsoft.com/office/powerpoint/2010/main" val="324910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l-GR" dirty="0"/>
              <a:t>Τα λίπη καίγονται με φωτιά από υδατάνθρακες (1</a:t>
            </a:r>
            <a:r>
              <a:rPr lang="el-GR" dirty="0" smtClean="0"/>
              <a:t>)</a:t>
            </a:r>
            <a:endParaRPr lang="el-GR" dirty="0"/>
          </a:p>
        </p:txBody>
      </p:sp>
      <p:sp>
        <p:nvSpPr>
          <p:cNvPr id="9219" name="Rectangle 3"/>
          <p:cNvSpPr>
            <a:spLocks noGrp="1" noChangeArrowheads="1"/>
          </p:cNvSpPr>
          <p:nvPr>
            <p:ph type="body" sz="half" idx="1"/>
          </p:nvPr>
        </p:nvSpPr>
        <p:spPr>
          <a:xfrm>
            <a:off x="457200" y="1600200"/>
            <a:ext cx="4038600" cy="4997450"/>
          </a:xfrm>
        </p:spPr>
        <p:txBody>
          <a:bodyPr/>
          <a:lstStyle/>
          <a:p>
            <a:pPr>
              <a:lnSpc>
                <a:spcPct val="90000"/>
              </a:lnSpc>
            </a:pPr>
            <a:r>
              <a:rPr lang="el-GR" sz="2000"/>
              <a:t>Η διάσπαση των Λ.Ο. μέσω του κύκλου του </a:t>
            </a:r>
            <a:r>
              <a:rPr lang="en-US" sz="2000"/>
              <a:t>Kreb’s </a:t>
            </a:r>
            <a:r>
              <a:rPr lang="el-GR" sz="2000"/>
              <a:t>γίνεται μόνο όταν υπάρχουν αρκετά μόρια οξαλοξικού οξέος για να ενωθούν με το </a:t>
            </a:r>
            <a:r>
              <a:rPr lang="en-US" sz="2000"/>
              <a:t>AcylCoA</a:t>
            </a:r>
            <a:r>
              <a:rPr lang="el-GR" sz="2000"/>
              <a:t> και να παραχθεί ΑΤΡ αερόβια.</a:t>
            </a:r>
          </a:p>
          <a:p>
            <a:pPr>
              <a:lnSpc>
                <a:spcPct val="90000"/>
              </a:lnSpc>
            </a:pPr>
            <a:r>
              <a:rPr lang="el-GR" sz="2000"/>
              <a:t>Το οξαλοξικό οξύ παρέχεται από τη διάσπαση των </a:t>
            </a:r>
            <a:r>
              <a:rPr lang="en-US" sz="2000"/>
              <a:t>CHO</a:t>
            </a:r>
            <a:r>
              <a:rPr lang="el-GR" sz="2000"/>
              <a:t> και όταν πέφτουν τα επίπεδα του, τότε μειώνεται και η χρησιμοποίηση των Λ.Ο. από τους μύες κατά την διάρκεια της άσκησης. </a:t>
            </a:r>
          </a:p>
        </p:txBody>
      </p:sp>
      <p:pic>
        <p:nvPicPr>
          <p:cNvPr id="9220" name="Picture 4" descr="2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557338"/>
            <a:ext cx="4344988" cy="4608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363887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l-GR" dirty="0"/>
              <a:t>Τα λίπη καίγονται με φωτιά από υδατάνθρακες </a:t>
            </a:r>
            <a:r>
              <a:rPr lang="el-GR" dirty="0" smtClean="0"/>
              <a:t>(2)</a:t>
            </a:r>
            <a:endParaRPr lang="el-GR" dirty="0"/>
          </a:p>
        </p:txBody>
      </p:sp>
      <p:sp>
        <p:nvSpPr>
          <p:cNvPr id="10243" name="Rectangle 3"/>
          <p:cNvSpPr>
            <a:spLocks noGrp="1" noChangeArrowheads="1"/>
          </p:cNvSpPr>
          <p:nvPr>
            <p:ph type="body" idx="1"/>
          </p:nvPr>
        </p:nvSpPr>
        <p:spPr>
          <a:xfrm>
            <a:off x="468313" y="1628775"/>
            <a:ext cx="8001000" cy="4495800"/>
          </a:xfrm>
        </p:spPr>
        <p:txBody>
          <a:bodyPr/>
          <a:lstStyle/>
          <a:p>
            <a:pPr>
              <a:lnSpc>
                <a:spcPct val="90000"/>
              </a:lnSpc>
            </a:pPr>
            <a:r>
              <a:rPr lang="el-GR"/>
              <a:t>Μείωση της συγκέντρωσης του μυϊκού γλυκογόνου, όπως συμβαίνει στον μαραθώνιο, με την καθημερινή και σκληρή προπόνηση, την ασιτία, τις «κετογενικές» δίαιτες, το διαβήτη μειώνουν την διαθεσιμότητα </a:t>
            </a:r>
            <a:r>
              <a:rPr lang="en-US"/>
              <a:t>CHO</a:t>
            </a:r>
            <a:r>
              <a:rPr lang="el-GR"/>
              <a:t> και την ικανότητα για παραγωγή Ε από Λ.Ο.</a:t>
            </a:r>
          </a:p>
          <a:p>
            <a:pPr>
              <a:lnSpc>
                <a:spcPct val="90000"/>
              </a:lnSpc>
            </a:pPr>
            <a:r>
              <a:rPr lang="el-GR"/>
              <a:t>Προσοχή στις κετόνες (ακετοξικό οξύ, 3-υδροξυβουτυρικό οξύ, ακετόνη)</a:t>
            </a:r>
          </a:p>
        </p:txBody>
      </p:sp>
    </p:spTree>
    <p:extLst>
      <p:ext uri="{BB962C8B-B14F-4D97-AF65-F5344CB8AC3E}">
        <p14:creationId xmlns:p14="http://schemas.microsoft.com/office/powerpoint/2010/main" val="12027232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28600"/>
            <a:ext cx="8458200" cy="1066800"/>
          </a:xfrm>
        </p:spPr>
        <p:txBody>
          <a:bodyPr>
            <a:noAutofit/>
          </a:bodyPr>
          <a:lstStyle/>
          <a:p>
            <a:r>
              <a:rPr lang="el-GR" sz="3600" dirty="0"/>
              <a:t>Τι συμβαίνει στην περίπτωση που η ρύθμιση της γλυκόζης δεν λειτουργεί;</a:t>
            </a:r>
          </a:p>
        </p:txBody>
      </p:sp>
      <p:sp>
        <p:nvSpPr>
          <p:cNvPr id="12291" name="Rectangle 3"/>
          <p:cNvSpPr>
            <a:spLocks noGrp="1" noChangeArrowheads="1"/>
          </p:cNvSpPr>
          <p:nvPr>
            <p:ph type="body" idx="1"/>
          </p:nvPr>
        </p:nvSpPr>
        <p:spPr>
          <a:xfrm>
            <a:off x="457200" y="1988840"/>
            <a:ext cx="8229600" cy="4137323"/>
          </a:xfrm>
        </p:spPr>
        <p:txBody>
          <a:bodyPr/>
          <a:lstStyle/>
          <a:p>
            <a:pPr>
              <a:lnSpc>
                <a:spcPct val="90000"/>
              </a:lnSpc>
            </a:pPr>
            <a:r>
              <a:rPr lang="el-GR" sz="2800" dirty="0"/>
              <a:t>Εσφαλμένη ρύθμιση των επιπέδων της γλυκόζης μπορεί να οδηγήσει σε υπεργλυκαιμία (αυξημένα επίπεδα γλυκόζης) ή μειωμένα επίπεδα γλυκόζης (υπογλυκαιμία).</a:t>
            </a:r>
          </a:p>
          <a:p>
            <a:pPr>
              <a:lnSpc>
                <a:spcPct val="90000"/>
              </a:lnSpc>
            </a:pPr>
            <a:r>
              <a:rPr lang="el-GR" sz="2800" dirty="0"/>
              <a:t>Τα αυξημένα επίπεδα γλυκόζης χαρακτηρίζονται από τρεις καταστάσεις: εξασθενημένη ανοχή στη γλυκόζη, </a:t>
            </a:r>
            <a:r>
              <a:rPr lang="el-GR" sz="2800" dirty="0" err="1"/>
              <a:t>ινσουλινοεξαρτώμενος</a:t>
            </a:r>
            <a:r>
              <a:rPr lang="el-GR" sz="2800" dirty="0"/>
              <a:t> διαβήτης, μη- </a:t>
            </a:r>
            <a:r>
              <a:rPr lang="el-GR" sz="2800" dirty="0" err="1"/>
              <a:t>ινσουλινοεξαρτώμενος</a:t>
            </a:r>
            <a:r>
              <a:rPr lang="el-GR" sz="2800" dirty="0"/>
              <a:t> διαβήτης</a:t>
            </a:r>
          </a:p>
        </p:txBody>
      </p:sp>
    </p:spTree>
    <p:extLst>
      <p:ext uri="{BB962C8B-B14F-4D97-AF65-F5344CB8AC3E}">
        <p14:creationId xmlns:p14="http://schemas.microsoft.com/office/powerpoint/2010/main" val="1342471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11150"/>
            <a:ext cx="7772400" cy="1317650"/>
          </a:xfrm>
        </p:spPr>
        <p:txBody>
          <a:bodyPr/>
          <a:lstStyle/>
          <a:p>
            <a:r>
              <a:rPr lang="el-GR" sz="3600" dirty="0"/>
              <a:t>Εξασθενημένη ανοχή στη γλυκόζη (</a:t>
            </a:r>
            <a:r>
              <a:rPr lang="en-US" sz="3600" dirty="0"/>
              <a:t>impaired glucose tolerance)</a:t>
            </a:r>
            <a:endParaRPr lang="el-GR" sz="3600" dirty="0"/>
          </a:p>
        </p:txBody>
      </p:sp>
      <p:sp>
        <p:nvSpPr>
          <p:cNvPr id="13315" name="Rectangle 3"/>
          <p:cNvSpPr>
            <a:spLocks noGrp="1" noChangeArrowheads="1"/>
          </p:cNvSpPr>
          <p:nvPr>
            <p:ph type="body" idx="1"/>
          </p:nvPr>
        </p:nvSpPr>
        <p:spPr>
          <a:xfrm>
            <a:off x="457200" y="2132856"/>
            <a:ext cx="8229600" cy="3993307"/>
          </a:xfrm>
        </p:spPr>
        <p:txBody>
          <a:bodyPr/>
          <a:lstStyle/>
          <a:p>
            <a:r>
              <a:rPr lang="el-GR" dirty="0"/>
              <a:t>Προοίμιο για τον μη-</a:t>
            </a:r>
            <a:r>
              <a:rPr lang="el-GR" dirty="0" err="1"/>
              <a:t>ινσουλινοεξαρτώ</a:t>
            </a:r>
            <a:r>
              <a:rPr lang="el-GR" dirty="0"/>
              <a:t>-</a:t>
            </a:r>
            <a:r>
              <a:rPr lang="el-GR" dirty="0" err="1"/>
              <a:t>μενο</a:t>
            </a:r>
            <a:r>
              <a:rPr lang="el-GR" dirty="0"/>
              <a:t> διαβήτη.</a:t>
            </a:r>
          </a:p>
          <a:p>
            <a:r>
              <a:rPr lang="el-GR" dirty="0"/>
              <a:t>Εμφάνιση συμπτωμάτων σε μικρότερο βαθμό</a:t>
            </a:r>
          </a:p>
          <a:p>
            <a:r>
              <a:rPr lang="el-GR" dirty="0"/>
              <a:t>Μετατροπή δίαιτας για μείωση βάρους</a:t>
            </a:r>
          </a:p>
          <a:p>
            <a:r>
              <a:rPr lang="el-GR" dirty="0"/>
              <a:t>Άσκηση για αύξηση της ευαισθησίας της ινσουλίνης</a:t>
            </a:r>
          </a:p>
        </p:txBody>
      </p:sp>
    </p:spTree>
    <p:extLst>
      <p:ext uri="{BB962C8B-B14F-4D97-AF65-F5344CB8AC3E}">
        <p14:creationId xmlns:p14="http://schemas.microsoft.com/office/powerpoint/2010/main" val="2256464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228600"/>
            <a:ext cx="7772400" cy="990600"/>
          </a:xfrm>
        </p:spPr>
        <p:txBody>
          <a:bodyPr/>
          <a:lstStyle/>
          <a:p>
            <a:r>
              <a:rPr lang="el-GR" sz="2800"/>
              <a:t>Επίδραση της ινσουλίνης και των μεταφορέων γλυκόζης στην είσοδο γλυκόζης στο κύτταρο</a:t>
            </a:r>
          </a:p>
        </p:txBody>
      </p:sp>
      <p:pic>
        <p:nvPicPr>
          <p:cNvPr id="18435" name="Picture 3" descr="5"/>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1371600"/>
            <a:ext cx="9144000" cy="548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01123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r>
              <a:rPr lang="el-GR" dirty="0" smtClean="0"/>
              <a:t>Σκοπός της συγκεκριμένης ενότητας είναι να παρουσιάσει το ρόλο της </a:t>
            </a:r>
            <a:r>
              <a:rPr lang="el-GR" dirty="0" err="1" smtClean="0"/>
              <a:t>λεπτίνης</a:t>
            </a:r>
            <a:r>
              <a:rPr lang="el-GR" dirty="0" smtClean="0"/>
              <a:t> στον καθορισμό του σωματικού βάρους και το ρόλο που παίζει η άσκηση στο μεταβολισμό του ανθρώπου</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a:p>
        </p:txBody>
      </p:sp>
    </p:spTree>
    <p:extLst>
      <p:ext uri="{BB962C8B-B14F-4D97-AF65-F5344CB8AC3E}">
        <p14:creationId xmlns:p14="http://schemas.microsoft.com/office/powerpoint/2010/main" val="37387115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62000" y="0"/>
            <a:ext cx="7772400" cy="1143000"/>
          </a:xfrm>
        </p:spPr>
        <p:txBody>
          <a:bodyPr>
            <a:normAutofit fontScale="90000"/>
          </a:bodyPr>
          <a:lstStyle/>
          <a:p>
            <a:r>
              <a:rPr lang="el-GR" sz="2400"/>
              <a:t>Περίληψη των ορμονικών αλλαγών κατά τη διάρκεια μεταβολών στην ένταση της άσκησης (α) και παρατεταμένης διάρκειας μέτριας έντασης</a:t>
            </a:r>
          </a:p>
        </p:txBody>
      </p:sp>
      <p:pic>
        <p:nvPicPr>
          <p:cNvPr id="36867" name="Picture 3" descr="figur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71600"/>
            <a:ext cx="66294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493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figur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8731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figur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533400"/>
            <a:ext cx="66294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7430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tabl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6388"/>
            <a:ext cx="8610600" cy="6246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6801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fig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1288"/>
            <a:ext cx="8382000" cy="6389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4690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fig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8382000" cy="6434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3728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nsouli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0"/>
            <a:ext cx="838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3066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t>Angelopoulos et. al. (1998)</a:t>
            </a:r>
            <a:endParaRPr lang="el-GR" dirty="0"/>
          </a:p>
        </p:txBody>
      </p:sp>
      <p:sp>
        <p:nvSpPr>
          <p:cNvPr id="23555" name="Rectangle 3"/>
          <p:cNvSpPr>
            <a:spLocks noGrp="1" noChangeArrowheads="1"/>
          </p:cNvSpPr>
          <p:nvPr>
            <p:ph type="body" idx="1"/>
          </p:nvPr>
        </p:nvSpPr>
        <p:spPr/>
        <p:txBody>
          <a:bodyPr/>
          <a:lstStyle/>
          <a:p>
            <a:r>
              <a:rPr lang="el-GR" sz="2800"/>
              <a:t>Αλλαγές στα επίπεδα των </a:t>
            </a:r>
            <a:r>
              <a:rPr lang="en-US" sz="2800"/>
              <a:t>VLDL</a:t>
            </a:r>
            <a:r>
              <a:rPr lang="el-GR" sz="2800"/>
              <a:t> τριακυλγλυκερών και ανθεκτικότητας στην γλυκόζη σε παχύσαρκα άτομα μετά 10 μέρες προπόνηση</a:t>
            </a:r>
          </a:p>
          <a:p>
            <a:r>
              <a:rPr lang="el-GR" sz="2800"/>
              <a:t>6 άνδρες ΔΣΜ = 34.4 </a:t>
            </a:r>
            <a:r>
              <a:rPr lang="en-US" sz="2800"/>
              <a:t>Kg/m2</a:t>
            </a:r>
          </a:p>
          <a:p>
            <a:r>
              <a:rPr lang="en-US" sz="2800"/>
              <a:t>40 </a:t>
            </a:r>
            <a:r>
              <a:rPr lang="el-GR" sz="2800"/>
              <a:t>λεπτά, 75% ΜΚΣ</a:t>
            </a:r>
          </a:p>
          <a:p>
            <a:r>
              <a:rPr lang="el-GR" sz="2800"/>
              <a:t>Τεστ καμπύλης σακχάρου</a:t>
            </a:r>
          </a:p>
          <a:p>
            <a:endParaRPr lang="el-GR" sz="2800"/>
          </a:p>
        </p:txBody>
      </p:sp>
    </p:spTree>
    <p:extLst>
      <p:ext uri="{BB962C8B-B14F-4D97-AF65-F5344CB8AC3E}">
        <p14:creationId xmlns:p14="http://schemas.microsoft.com/office/powerpoint/2010/main" val="23970888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nvGraphicFramePr>
        <p:xfrm>
          <a:off x="2514600" y="0"/>
          <a:ext cx="4648200" cy="6858000"/>
        </p:xfrm>
        <a:graphic>
          <a:graphicData uri="http://schemas.openxmlformats.org/presentationml/2006/ole">
            <mc:AlternateContent xmlns:mc="http://schemas.openxmlformats.org/markup-compatibility/2006">
              <mc:Choice xmlns:v="urn:schemas-microsoft-com:vml" Requires="v">
                <p:oleObj spid="_x0000_s1029" name="Έγγραφο εικόνας" r:id="rId4" imgW="2343240" imgH="3990960" progId="Imaging.Έγγραφο">
                  <p:embed/>
                </p:oleObj>
              </mc:Choice>
              <mc:Fallback>
                <p:oleObj name="Έγγραφο εικόνας" r:id="rId4" imgW="2343240" imgH="3990960" progId="Imaging.Έγγραφο">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0"/>
                        <a:ext cx="4648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877334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8789916" cy="1599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525" y="6309320"/>
            <a:ext cx="3800475"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1902170"/>
            <a:ext cx="5400600" cy="4123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6295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lstStyle/>
          <a:p>
            <a:r>
              <a:rPr lang="el-GR" dirty="0" smtClean="0"/>
              <a:t>Φυσιολογία της </a:t>
            </a:r>
            <a:r>
              <a:rPr lang="el-GR" dirty="0" err="1" smtClean="0"/>
              <a:t>λεπτίνης</a:t>
            </a:r>
            <a:endParaRPr lang="el-GR" dirty="0" smtClean="0"/>
          </a:p>
          <a:p>
            <a:r>
              <a:rPr lang="el-GR" dirty="0" smtClean="0"/>
              <a:t>Βραχυπρόθεσμοι και μακροπρόθεσμοι παράγοντες επηρεασμού του σωματικού βάρους</a:t>
            </a:r>
          </a:p>
          <a:p>
            <a:r>
              <a:rPr lang="el-GR" dirty="0" smtClean="0"/>
              <a:t>Επίδραση της άσκησης στο μεταβολισμό των υδατανθράκων και </a:t>
            </a:r>
            <a:r>
              <a:rPr lang="el-GR" smtClean="0"/>
              <a:t>των λιπών</a:t>
            </a:r>
            <a:endParaRPr lang="el-GR"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val="33369423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36912"/>
            <a:ext cx="4453946" cy="3643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076" y="2668716"/>
            <a:ext cx="3819354" cy="163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6076" y="4383935"/>
            <a:ext cx="3747346" cy="1900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800" dirty="0" smtClean="0"/>
              <a:t>Τα υπέρβαρα άτομα παρουσίασαν μεγαλύτερες και για μεγαλύτερο χρονικό διάστημα μεταβολές σε δείκτες μυϊκής βλάβης</a:t>
            </a:r>
            <a:endParaRPr lang="el-GR" sz="2800" dirty="0"/>
          </a:p>
        </p:txBody>
      </p:sp>
    </p:spTree>
    <p:extLst>
      <p:ext uri="{BB962C8B-B14F-4D97-AF65-F5344CB8AC3E}">
        <p14:creationId xmlns:p14="http://schemas.microsoft.com/office/powerpoint/2010/main" val="31575719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800" dirty="0" smtClean="0"/>
              <a:t>Τα υπέρβαρα άτομα παρουσίασαν μεγαλύτερες και για μεγαλύτερο χρονικό διάστημα μεταβολές στην ενεργειακή δαπάνη ηρεμίας</a:t>
            </a:r>
            <a:endParaRPr lang="el-GR" sz="28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452" y="2132856"/>
            <a:ext cx="7901095"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60180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600" dirty="0" smtClean="0"/>
              <a:t>Τα υπέρβαρα άτομα παρουσίασαν μικρότερο αναπνευστικό πηλίκο στις 24 και 48 ώρες μετά την άσκηση ενώ τα κανονικού βάρους άτομα μόνο στις 24 ώρες</a:t>
            </a:r>
            <a:endParaRPr lang="el-GR" sz="26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314" y="2060848"/>
            <a:ext cx="8103763" cy="4005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5761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600" dirty="0" smtClean="0"/>
              <a:t>Τα υπέρβαρα άτομα παρουσίασαν μεγαλύτερες μεταβολές στα λιπίδια και τις </a:t>
            </a:r>
            <a:r>
              <a:rPr lang="el-GR" sz="2600" dirty="0" err="1" smtClean="0"/>
              <a:t>λιποπρωτεΐνες</a:t>
            </a:r>
            <a:r>
              <a:rPr lang="el-GR" sz="2600" dirty="0" smtClean="0"/>
              <a:t> του αίματος</a:t>
            </a:r>
            <a:r>
              <a:rPr lang="el-GR" sz="2800" dirty="0"/>
              <a:t> (1</a:t>
            </a:r>
            <a:r>
              <a:rPr lang="el-GR" sz="2800" dirty="0" smtClean="0"/>
              <a:t>)</a:t>
            </a:r>
            <a:endParaRPr lang="el-GR" sz="2600" dirty="0" smtClean="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24473"/>
            <a:ext cx="4817913" cy="4271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7" y="2276872"/>
            <a:ext cx="4404263" cy="4019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65786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600" dirty="0" smtClean="0"/>
              <a:t>Τα υπέρβαρα άτομα παρουσίασαν μεγαλύτερες μεταβολές στα λιπίδια και τις </a:t>
            </a:r>
            <a:r>
              <a:rPr lang="el-GR" sz="2600" dirty="0" err="1" smtClean="0"/>
              <a:t>λιποπρωτεΐνες</a:t>
            </a:r>
            <a:r>
              <a:rPr lang="el-GR" sz="2600" dirty="0" smtClean="0"/>
              <a:t> του αίματος</a:t>
            </a:r>
            <a:r>
              <a:rPr lang="el-GR" sz="2800" dirty="0"/>
              <a:t> </a:t>
            </a:r>
            <a:r>
              <a:rPr lang="el-GR" sz="2800" dirty="0" smtClean="0"/>
              <a:t>(2)</a:t>
            </a:r>
            <a:endParaRPr lang="el-GR" sz="2600" dirty="0"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81187"/>
            <a:ext cx="8054261" cy="4242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49413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856984" cy="1700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6596060"/>
            <a:ext cx="2124075"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2499" y="6515099"/>
            <a:ext cx="2828925"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470" y="2204864"/>
            <a:ext cx="8489052"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22088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1309688"/>
            <a:ext cx="6172200" cy="423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noChangeArrowheads="1"/>
          </p:cNvSpPr>
          <p:nvPr/>
        </p:nvSpPr>
        <p:spPr>
          <a:xfrm>
            <a:off x="457200" y="274638"/>
            <a:ext cx="8229600" cy="85010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600" dirty="0" smtClean="0"/>
              <a:t>Σημαντικές μεταβολές στην ενεργειακή δαπάνη ηρεμίας μετά την έκκεντρη προπόνηση</a:t>
            </a:r>
          </a:p>
        </p:txBody>
      </p:sp>
    </p:spTree>
    <p:extLst>
      <p:ext uri="{BB962C8B-B14F-4D97-AF65-F5344CB8AC3E}">
        <p14:creationId xmlns:p14="http://schemas.microsoft.com/office/powerpoint/2010/main" val="27624949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290924"/>
            <a:ext cx="3960440" cy="5551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noChangeArrowheads="1"/>
          </p:cNvSpPr>
          <p:nvPr/>
        </p:nvSpPr>
        <p:spPr>
          <a:xfrm>
            <a:off x="491726" y="116632"/>
            <a:ext cx="8229600" cy="85010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600" dirty="0" smtClean="0"/>
              <a:t>Σημαντικές μεταβολές στην οξείδωση λιπών και υδατανθράκων μετά την έκκεντρη προπόνηση</a:t>
            </a:r>
          </a:p>
        </p:txBody>
      </p:sp>
    </p:spTree>
    <p:extLst>
      <p:ext uri="{BB962C8B-B14F-4D97-AF65-F5344CB8AC3E}">
        <p14:creationId xmlns:p14="http://schemas.microsoft.com/office/powerpoint/2010/main" val="23508248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6929"/>
            <a:ext cx="8685915" cy="2743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noChangeArrowheads="1"/>
          </p:cNvSpPr>
          <p:nvPr/>
        </p:nvSpPr>
        <p:spPr>
          <a:xfrm>
            <a:off x="356079" y="465313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smtClean="0"/>
              <a:t>TG	</a:t>
            </a:r>
            <a:r>
              <a:rPr lang="el-GR" sz="2600" dirty="0"/>
              <a:t>1 </a:t>
            </a:r>
            <a:r>
              <a:rPr lang="en-US" sz="2600" dirty="0" err="1"/>
              <a:t>mmol</a:t>
            </a:r>
            <a:r>
              <a:rPr lang="en-US" sz="2600" dirty="0"/>
              <a:t>/L = </a:t>
            </a:r>
            <a:r>
              <a:rPr lang="en-US" sz="2600" dirty="0" smtClean="0"/>
              <a:t>88,5 </a:t>
            </a:r>
            <a:r>
              <a:rPr lang="en-US" sz="2600" dirty="0"/>
              <a:t>mg/dl</a:t>
            </a:r>
            <a:endParaRPr lang="el-GR" sz="2600" dirty="0"/>
          </a:p>
          <a:p>
            <a:r>
              <a:rPr lang="en-US" sz="2600" dirty="0" smtClean="0"/>
              <a:t>TC	</a:t>
            </a:r>
            <a:r>
              <a:rPr lang="el-GR" sz="2600" dirty="0" smtClean="0"/>
              <a:t>1 </a:t>
            </a:r>
            <a:r>
              <a:rPr lang="en-US" sz="2600" dirty="0" err="1" smtClean="0"/>
              <a:t>mmol</a:t>
            </a:r>
            <a:r>
              <a:rPr lang="en-US" sz="2600" dirty="0" smtClean="0"/>
              <a:t>/L = 38,61 mg/dl</a:t>
            </a:r>
            <a:endParaRPr lang="el-GR" sz="2600" dirty="0" smtClean="0"/>
          </a:p>
        </p:txBody>
      </p:sp>
      <p:sp>
        <p:nvSpPr>
          <p:cNvPr id="4" name="Rectangle 2"/>
          <p:cNvSpPr txBox="1">
            <a:spLocks noChangeArrowheads="1"/>
          </p:cNvSpPr>
          <p:nvPr/>
        </p:nvSpPr>
        <p:spPr>
          <a:xfrm>
            <a:off x="457200" y="274638"/>
            <a:ext cx="8229600" cy="85010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600" dirty="0" smtClean="0"/>
              <a:t>Σημαντικές μεταβολές στα </a:t>
            </a:r>
            <a:r>
              <a:rPr lang="el-GR" sz="2600" dirty="0" err="1" smtClean="0"/>
              <a:t>τριγλυκερίδια</a:t>
            </a:r>
            <a:r>
              <a:rPr lang="el-GR" sz="2600" dirty="0" smtClean="0"/>
              <a:t> και ολική χοληστερόλη μετά την έκκεντρη προπόνηση</a:t>
            </a:r>
          </a:p>
        </p:txBody>
      </p:sp>
    </p:spTree>
    <p:extLst>
      <p:ext uri="{BB962C8B-B14F-4D97-AF65-F5344CB8AC3E}">
        <p14:creationId xmlns:p14="http://schemas.microsoft.com/office/powerpoint/2010/main" val="13895970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0767"/>
            <a:ext cx="8568952" cy="2612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noChangeArrowheads="1"/>
          </p:cNvSpPr>
          <p:nvPr/>
        </p:nvSpPr>
        <p:spPr>
          <a:xfrm>
            <a:off x="356079" y="465313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smtClean="0"/>
              <a:t>HDL 	</a:t>
            </a:r>
            <a:r>
              <a:rPr lang="el-GR" sz="2600" dirty="0"/>
              <a:t>1 </a:t>
            </a:r>
            <a:r>
              <a:rPr lang="en-US" sz="2600" dirty="0" err="1"/>
              <a:t>mmol</a:t>
            </a:r>
            <a:r>
              <a:rPr lang="en-US" sz="2600" dirty="0"/>
              <a:t>/L = </a:t>
            </a:r>
            <a:r>
              <a:rPr lang="en-US" sz="2600" dirty="0" smtClean="0"/>
              <a:t>38,6 </a:t>
            </a:r>
            <a:r>
              <a:rPr lang="en-US" sz="2600" dirty="0"/>
              <a:t>mg/dl</a:t>
            </a:r>
            <a:endParaRPr lang="el-GR" sz="2600" dirty="0"/>
          </a:p>
          <a:p>
            <a:r>
              <a:rPr lang="en-US" sz="2600" dirty="0" smtClean="0"/>
              <a:t>LDL	</a:t>
            </a:r>
            <a:r>
              <a:rPr lang="el-GR" sz="2600" dirty="0" smtClean="0"/>
              <a:t>1 </a:t>
            </a:r>
            <a:r>
              <a:rPr lang="en-US" sz="2600" dirty="0" err="1" smtClean="0"/>
              <a:t>mmol</a:t>
            </a:r>
            <a:r>
              <a:rPr lang="en-US" sz="2600" dirty="0" smtClean="0"/>
              <a:t>/L = 38,6 mg/dl</a:t>
            </a:r>
            <a:endParaRPr lang="el-GR" sz="2600" dirty="0" smtClean="0"/>
          </a:p>
        </p:txBody>
      </p:sp>
      <p:sp>
        <p:nvSpPr>
          <p:cNvPr id="4" name="Rectangle 2"/>
          <p:cNvSpPr txBox="1">
            <a:spLocks noChangeArrowheads="1"/>
          </p:cNvSpPr>
          <p:nvPr/>
        </p:nvSpPr>
        <p:spPr>
          <a:xfrm>
            <a:off x="457200" y="274638"/>
            <a:ext cx="8229600" cy="85010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600" dirty="0" smtClean="0"/>
              <a:t>Σημαντικές μεταβολές στην </a:t>
            </a:r>
            <a:r>
              <a:rPr lang="en-US" sz="2600" dirty="0" smtClean="0"/>
              <a:t>HDL </a:t>
            </a:r>
            <a:r>
              <a:rPr lang="el-GR" sz="2600" dirty="0" smtClean="0"/>
              <a:t>και </a:t>
            </a:r>
            <a:r>
              <a:rPr lang="en-US" sz="2600" dirty="0" smtClean="0"/>
              <a:t>LDL</a:t>
            </a:r>
            <a:r>
              <a:rPr lang="el-GR" sz="2600" dirty="0" smtClean="0"/>
              <a:t>μετά την έκκεντρη προπόνηση</a:t>
            </a:r>
          </a:p>
        </p:txBody>
      </p:sp>
    </p:spTree>
    <p:extLst>
      <p:ext uri="{BB962C8B-B14F-4D97-AF65-F5344CB8AC3E}">
        <p14:creationId xmlns:p14="http://schemas.microsoft.com/office/powerpoint/2010/main" val="2349525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l-GR" dirty="0" err="1" smtClean="0"/>
              <a:t>Λεπτίνη</a:t>
            </a:r>
            <a:r>
              <a:rPr lang="el-GR" dirty="0" smtClean="0"/>
              <a:t> (1)</a:t>
            </a:r>
          </a:p>
        </p:txBody>
      </p:sp>
      <p:sp>
        <p:nvSpPr>
          <p:cNvPr id="55299" name="Rectangle 3"/>
          <p:cNvSpPr>
            <a:spLocks noGrp="1" noChangeArrowheads="1"/>
          </p:cNvSpPr>
          <p:nvPr>
            <p:ph idx="1"/>
          </p:nvPr>
        </p:nvSpPr>
        <p:spPr>
          <a:xfrm>
            <a:off x="611188" y="1628775"/>
            <a:ext cx="5545137" cy="4530725"/>
          </a:xfrm>
        </p:spPr>
        <p:txBody>
          <a:bodyPr/>
          <a:lstStyle/>
          <a:p>
            <a:pPr eaLnBrk="1" hangingPunct="1"/>
            <a:r>
              <a:rPr lang="el-GR" sz="2800" smtClean="0"/>
              <a:t>Μία από τις πιο εξερευνημένες ουσίες τα τελευταία χρόνια είναι η λεπτίνη. Το όνομα της λεπτίνης προέρχεται από την ελληνική λέξη </a:t>
            </a:r>
            <a:r>
              <a:rPr lang="el-GR" sz="2800" smtClean="0">
                <a:solidFill>
                  <a:srgbClr val="66FF33"/>
                </a:solidFill>
              </a:rPr>
              <a:t>λεπτός</a:t>
            </a:r>
            <a:r>
              <a:rPr lang="el-GR" sz="2800" smtClean="0"/>
              <a:t> και όταν ανακαλύφθηκε θεωρήθηκε πως θα αποτελέσει το φάρμακο κατά της παχυσαρκίας. </a:t>
            </a:r>
          </a:p>
        </p:txBody>
      </p:sp>
      <p:pic>
        <p:nvPicPr>
          <p:cNvPr id="553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2060575"/>
            <a:ext cx="2381250"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52345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6938" y="2033588"/>
            <a:ext cx="4810125"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noChangeArrowheads="1"/>
          </p:cNvSpPr>
          <p:nvPr/>
        </p:nvSpPr>
        <p:spPr>
          <a:xfrm>
            <a:off x="457200" y="274638"/>
            <a:ext cx="8229600" cy="85010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600" dirty="0" smtClean="0"/>
              <a:t>Μη σημαντικές μεταβολές σε </a:t>
            </a:r>
            <a:r>
              <a:rPr lang="el-GR" sz="2600" dirty="0" err="1" smtClean="0"/>
              <a:t>απολιποπρωτεΐνες</a:t>
            </a:r>
            <a:r>
              <a:rPr lang="el-GR" sz="2600" dirty="0" smtClean="0"/>
              <a:t> και στην </a:t>
            </a:r>
            <a:r>
              <a:rPr lang="en-US" sz="2600" dirty="0" err="1" smtClean="0"/>
              <a:t>Lpa</a:t>
            </a:r>
            <a:r>
              <a:rPr lang="en-US" sz="2600" dirty="0" smtClean="0"/>
              <a:t> </a:t>
            </a:r>
            <a:r>
              <a:rPr lang="el-GR" sz="2600" dirty="0" smtClean="0"/>
              <a:t>μετά την έκκεντρη και ομόκεντρη προπόνηση</a:t>
            </a:r>
          </a:p>
        </p:txBody>
      </p:sp>
    </p:spTree>
    <p:extLst>
      <p:ext uri="{BB962C8B-B14F-4D97-AF65-F5344CB8AC3E}">
        <p14:creationId xmlns:p14="http://schemas.microsoft.com/office/powerpoint/2010/main" val="8739670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Τίτλος 6"/>
          <p:cNvSpPr>
            <a:spLocks noGrp="1"/>
          </p:cNvSpPr>
          <p:nvPr>
            <p:ph type="ctrTitle"/>
          </p:nvPr>
        </p:nvSpPr>
        <p:spPr/>
        <p:txBody>
          <a:bodyPr/>
          <a:lstStyle/>
          <a:p>
            <a:pPr eaLnBrk="1" hangingPunct="1"/>
            <a:r>
              <a:rPr lang="el-GR" altLang="en-US" smtClean="0"/>
              <a:t>Τέλος Ενότητας</a:t>
            </a:r>
          </a:p>
        </p:txBody>
      </p:sp>
      <p:sp>
        <p:nvSpPr>
          <p:cNvPr id="55299" name="Υπότιτλος 7"/>
          <p:cNvSpPr>
            <a:spLocks noGrp="1"/>
          </p:cNvSpPr>
          <p:nvPr>
            <p:ph type="subTitle" idx="1"/>
          </p:nvPr>
        </p:nvSpPr>
        <p:spPr>
          <a:xfrm>
            <a:off x="755650" y="3832225"/>
            <a:ext cx="7777163" cy="1752600"/>
          </a:xfrm>
        </p:spPr>
        <p:txBody>
          <a:bodyPr/>
          <a:lstStyle/>
          <a:p>
            <a:pPr eaLnBrk="1" hangingPunct="1"/>
            <a:endParaRPr lang="en-US" altLang="en-US" smtClean="0"/>
          </a:p>
        </p:txBody>
      </p:sp>
      <p:pic>
        <p:nvPicPr>
          <p:cNvPr id="55300" name="Picture 3" descr="Λογότυπο Επιχειρησιακού Προγράμματος Εκπαίδευση και Δια βίου Μάθηση"/>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463" y="5718175"/>
            <a:ext cx="3240087" cy="771525"/>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grpSp>
        <p:nvGrpSpPr>
          <p:cNvPr id="55301" name="Group 11"/>
          <p:cNvGrpSpPr>
            <a:grpSpLocks/>
          </p:cNvGrpSpPr>
          <p:nvPr/>
        </p:nvGrpSpPr>
        <p:grpSpPr bwMode="auto">
          <a:xfrm>
            <a:off x="541338" y="468313"/>
            <a:ext cx="7991475" cy="1303337"/>
            <a:chOff x="467544" y="468279"/>
            <a:chExt cx="7990656" cy="1303321"/>
          </a:xfrm>
        </p:grpSpPr>
        <p:pic>
          <p:nvPicPr>
            <p:cNvPr id="55304"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89226" y="468279"/>
              <a:ext cx="1968974" cy="130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305" name="Group 13"/>
            <p:cNvGrpSpPr>
              <a:grpSpLocks/>
            </p:cNvGrpSpPr>
            <p:nvPr/>
          </p:nvGrpSpPr>
          <p:grpSpPr bwMode="auto">
            <a:xfrm>
              <a:off x="467544" y="520290"/>
              <a:ext cx="3960440" cy="1224136"/>
              <a:chOff x="395536" y="520290"/>
              <a:chExt cx="3960440" cy="1224136"/>
            </a:xfrm>
          </p:grpSpPr>
          <p:pic>
            <p:nvPicPr>
              <p:cNvPr id="55306" name="Picture 8" descr="http://www.med.uth.gr/UploadFiles/image/kentavro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1619373" y="836574"/>
                <a:ext cx="2736569" cy="576255"/>
              </a:xfrm>
              <a:prstGeom prst="rect">
                <a:avLst/>
              </a:prstGeom>
              <a:solidFill>
                <a:schemeClr val="bg1"/>
              </a:solidFill>
            </p:spPr>
            <p:txBody>
              <a:bodyPr wrap="none" anchor="ctr">
                <a:normAutofit/>
              </a:bodyPr>
              <a:lstStyle/>
              <a:p>
                <a:pPr fontAlgn="auto">
                  <a:spcBef>
                    <a:spcPts val="0"/>
                  </a:spcBef>
                  <a:spcAft>
                    <a:spcPts val="0"/>
                  </a:spcAft>
                  <a:defRPr/>
                </a:pPr>
                <a:r>
                  <a:rPr lang="el-GR" sz="2200" b="1" dirty="0">
                    <a:solidFill>
                      <a:schemeClr val="accent2">
                        <a:lumMod val="75000"/>
                      </a:schemeClr>
                    </a:solidFill>
                    <a:latin typeface="+mn-lt"/>
                    <a:cs typeface="+mn-cs"/>
                  </a:rPr>
                  <a:t>ΠΑΝΕΠΙΣΤΗΜΙΟ ΘΕΣΣΑΛΙΑΣ</a:t>
                </a:r>
              </a:p>
            </p:txBody>
          </p:sp>
        </p:grpSp>
      </p:grpSp>
      <p:pic>
        <p:nvPicPr>
          <p:cNvPr id="55302" name="Picture 2" descr="C:\Users\Billis\Documents\Τεφαα Open e-Class\vasilis-template'\tef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6850" y="5607050"/>
            <a:ext cx="99218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11" descr="C:\Users\giorgos\Pictures\BY-NC-S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5100" y="5864225"/>
            <a:ext cx="17780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6127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defRPr/>
            </a:pPr>
            <a:r>
              <a:rPr lang="el-GR" dirty="0" err="1"/>
              <a:t>Λεπτίνη</a:t>
            </a:r>
            <a:r>
              <a:rPr lang="el-GR" dirty="0"/>
              <a:t> </a:t>
            </a:r>
            <a:r>
              <a:rPr lang="el-GR" dirty="0" smtClean="0"/>
              <a:t>(2)</a:t>
            </a:r>
          </a:p>
        </p:txBody>
      </p:sp>
      <p:sp>
        <p:nvSpPr>
          <p:cNvPr id="82947" name="Rectangle 3"/>
          <p:cNvSpPr>
            <a:spLocks noGrp="1" noChangeArrowheads="1"/>
          </p:cNvSpPr>
          <p:nvPr>
            <p:ph type="body" idx="1"/>
          </p:nvPr>
        </p:nvSpPr>
        <p:spPr/>
        <p:txBody>
          <a:bodyPr/>
          <a:lstStyle/>
          <a:p>
            <a:pPr eaLnBrk="1" hangingPunct="1">
              <a:defRPr/>
            </a:pPr>
            <a:r>
              <a:rPr lang="el-GR" dirty="0" smtClean="0">
                <a:cs typeface="Times New Roman" pitchFamily="18" charset="0"/>
              </a:rPr>
              <a:t>Το 1994 ο </a:t>
            </a:r>
            <a:r>
              <a:rPr lang="en-US" dirty="0" smtClean="0">
                <a:cs typeface="Times New Roman" pitchFamily="18" charset="0"/>
              </a:rPr>
              <a:t>Friedman</a:t>
            </a:r>
            <a:r>
              <a:rPr lang="el-GR" dirty="0" smtClean="0">
                <a:cs typeface="Times New Roman" pitchFamily="18" charset="0"/>
              </a:rPr>
              <a:t>  και οι συνεργάτες του μπόρεσαν να απομονώσουν το γονίδιο </a:t>
            </a:r>
            <a:r>
              <a:rPr lang="en-US" i="1" dirty="0" err="1" smtClean="0">
                <a:cs typeface="Times New Roman" pitchFamily="18" charset="0"/>
              </a:rPr>
              <a:t>ob</a:t>
            </a:r>
            <a:r>
              <a:rPr lang="el-GR" dirty="0" smtClean="0">
                <a:cs typeface="Times New Roman" pitchFamily="18" charset="0"/>
              </a:rPr>
              <a:t>. Βρήκαν πως αυτό το γονίδιο κωδικοποιεί την έκφραση μίας ορμόνης η οποία εκφράζεται κυρίως στον λευκό λιπώδη ιστό. </a:t>
            </a:r>
            <a:endParaRPr lang="el-GR" dirty="0" smtClean="0"/>
          </a:p>
          <a:p>
            <a:pPr eaLnBrk="1" hangingPunct="1">
              <a:defRPr/>
            </a:pPr>
            <a:r>
              <a:rPr lang="el-GR" dirty="0" smtClean="0">
                <a:solidFill>
                  <a:srgbClr val="FFC000"/>
                </a:solidFill>
              </a:rPr>
              <a:t>Η </a:t>
            </a:r>
            <a:r>
              <a:rPr lang="el-GR" dirty="0" err="1" smtClean="0">
                <a:solidFill>
                  <a:srgbClr val="FFC000"/>
                </a:solidFill>
              </a:rPr>
              <a:t>λεπτίνη</a:t>
            </a:r>
            <a:r>
              <a:rPr lang="el-GR" dirty="0" smtClean="0">
                <a:solidFill>
                  <a:srgbClr val="FFC000"/>
                </a:solidFill>
              </a:rPr>
              <a:t> είναι υ</a:t>
            </a:r>
            <a:r>
              <a:rPr lang="el-GR" dirty="0" smtClean="0">
                <a:solidFill>
                  <a:srgbClr val="FFC000"/>
                </a:solidFill>
                <a:cs typeface="Times New Roman" pitchFamily="18" charset="0"/>
              </a:rPr>
              <a:t>πεύθυνη να ενημερώνει τον εγκέφαλο για το μέγεθος των αποθεμάτων λίπους στο σώμα. </a:t>
            </a:r>
          </a:p>
        </p:txBody>
      </p:sp>
    </p:spTree>
    <p:extLst>
      <p:ext uri="{BB962C8B-B14F-4D97-AF65-F5344CB8AC3E}">
        <p14:creationId xmlns:p14="http://schemas.microsoft.com/office/powerpoint/2010/main" val="2052042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Τίτλος 1"/>
          <p:cNvSpPr>
            <a:spLocks noGrp="1"/>
          </p:cNvSpPr>
          <p:nvPr>
            <p:ph type="title"/>
          </p:nvPr>
        </p:nvSpPr>
        <p:spPr/>
        <p:txBody>
          <a:bodyPr/>
          <a:lstStyle/>
          <a:p>
            <a:pPr eaLnBrk="1" hangingPunct="1"/>
            <a:endParaRPr lang="el-GR" smtClean="0"/>
          </a:p>
        </p:txBody>
      </p:sp>
      <p:pic>
        <p:nvPicPr>
          <p:cNvPr id="573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40532"/>
            <a:ext cx="39243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04048" y="1700808"/>
            <a:ext cx="3771900"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3738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5800" y="0"/>
            <a:ext cx="7772400" cy="1143000"/>
          </a:xfrm>
        </p:spPr>
        <p:txBody>
          <a:bodyPr/>
          <a:lstStyle/>
          <a:p>
            <a:pPr>
              <a:defRPr/>
            </a:pPr>
            <a:r>
              <a:rPr lang="el-GR" dirty="0" smtClean="0"/>
              <a:t>Φυσιολογία της </a:t>
            </a:r>
            <a:r>
              <a:rPr lang="el-GR" dirty="0" err="1"/>
              <a:t>λεπτίνης</a:t>
            </a:r>
            <a:r>
              <a:rPr lang="el-GR" dirty="0"/>
              <a:t> (1)</a:t>
            </a:r>
            <a:endParaRPr lang="el-GR" dirty="0" smtClean="0"/>
          </a:p>
        </p:txBody>
      </p:sp>
      <p:sp>
        <p:nvSpPr>
          <p:cNvPr id="83971" name="Rectangle 3"/>
          <p:cNvSpPr>
            <a:spLocks noGrp="1" noChangeArrowheads="1"/>
          </p:cNvSpPr>
          <p:nvPr>
            <p:ph type="body" idx="1"/>
          </p:nvPr>
        </p:nvSpPr>
        <p:spPr>
          <a:xfrm>
            <a:off x="685800" y="1295400"/>
            <a:ext cx="7772400" cy="4343400"/>
          </a:xfrm>
        </p:spPr>
        <p:txBody>
          <a:bodyPr>
            <a:normAutofit lnSpcReduction="10000"/>
          </a:bodyPr>
          <a:lstStyle/>
          <a:p>
            <a:pPr eaLnBrk="1" hangingPunct="1">
              <a:lnSpc>
                <a:spcPct val="90000"/>
              </a:lnSpc>
              <a:defRPr/>
            </a:pPr>
            <a:r>
              <a:rPr lang="el-GR" sz="2800" dirty="0" smtClean="0"/>
              <a:t>Π</a:t>
            </a:r>
            <a:r>
              <a:rPr lang="el-GR" sz="2800" dirty="0" smtClean="0">
                <a:cs typeface="Times New Roman" pitchFamily="18" charset="0"/>
              </a:rPr>
              <a:t>ρωτεΐνη η οποία αποτελείται από 167 αμινοξέα. Η συγκεκριμένη πρωτεΐνη έχει διατηρηθεί αρκετά καλά κατά την διάρκεια της εξέλιξης αφού η </a:t>
            </a:r>
            <a:r>
              <a:rPr lang="el-GR" sz="2800" dirty="0" smtClean="0">
                <a:solidFill>
                  <a:srgbClr val="FFC000"/>
                </a:solidFill>
                <a:cs typeface="Times New Roman" pitchFamily="18" charset="0"/>
              </a:rPr>
              <a:t>ομολογία μεταξύ της </a:t>
            </a:r>
            <a:r>
              <a:rPr lang="el-GR" sz="2800" dirty="0" err="1" smtClean="0">
                <a:solidFill>
                  <a:srgbClr val="FFC000"/>
                </a:solidFill>
                <a:cs typeface="Times New Roman" pitchFamily="18" charset="0"/>
              </a:rPr>
              <a:t>λεπτίνης</a:t>
            </a:r>
            <a:r>
              <a:rPr lang="el-GR" sz="2800" dirty="0" smtClean="0">
                <a:solidFill>
                  <a:srgbClr val="FFC000"/>
                </a:solidFill>
                <a:cs typeface="Times New Roman" pitchFamily="18" charset="0"/>
              </a:rPr>
              <a:t> του ποντικού και του ανθρώπου είναι 84%. </a:t>
            </a:r>
            <a:endParaRPr lang="el-GR" sz="2800" dirty="0" smtClean="0">
              <a:solidFill>
                <a:srgbClr val="FFC000"/>
              </a:solidFill>
            </a:endParaRPr>
          </a:p>
          <a:p>
            <a:pPr eaLnBrk="1" hangingPunct="1">
              <a:lnSpc>
                <a:spcPct val="90000"/>
              </a:lnSpc>
              <a:defRPr/>
            </a:pPr>
            <a:r>
              <a:rPr lang="el-GR" sz="2800" dirty="0" smtClean="0"/>
              <a:t>Η</a:t>
            </a:r>
            <a:r>
              <a:rPr lang="el-GR" sz="2800" dirty="0" smtClean="0">
                <a:cs typeface="Times New Roman" pitchFamily="18" charset="0"/>
              </a:rPr>
              <a:t> συγκέντρωση της </a:t>
            </a:r>
            <a:r>
              <a:rPr lang="el-GR" sz="2800" dirty="0" err="1" smtClean="0">
                <a:cs typeface="Times New Roman" pitchFamily="18" charset="0"/>
              </a:rPr>
              <a:t>λεπτίνης</a:t>
            </a:r>
            <a:r>
              <a:rPr lang="el-GR" sz="2800" dirty="0" smtClean="0">
                <a:cs typeface="Times New Roman" pitchFamily="18" charset="0"/>
              </a:rPr>
              <a:t> στο πλάσμα εξαρτάται κυρίως από την ποσότητα των </a:t>
            </a:r>
            <a:r>
              <a:rPr lang="el-GR" sz="2800" dirty="0" err="1" smtClean="0">
                <a:cs typeface="Times New Roman" pitchFamily="18" charset="0"/>
              </a:rPr>
              <a:t>λιποαποθηκών</a:t>
            </a:r>
            <a:r>
              <a:rPr lang="el-GR" sz="2800" dirty="0" smtClean="0">
                <a:cs typeface="Times New Roman" pitchFamily="18" charset="0"/>
              </a:rPr>
              <a:t>, αλλά  και από άλλους ρυθμιστικούς παράγοντες που δεν είναι απαραίτητα συνδεδεμένοι με την ενεργειακή ισορροπία</a:t>
            </a:r>
            <a:r>
              <a:rPr lang="el-GR" sz="2800" dirty="0" smtClean="0"/>
              <a:t> (φάρμακα για το διαβήτη)</a:t>
            </a:r>
            <a:r>
              <a:rPr lang="el-GR" sz="2800" dirty="0" smtClean="0">
                <a:cs typeface="Times New Roman" pitchFamily="18" charset="0"/>
              </a:rPr>
              <a:t>. </a:t>
            </a:r>
          </a:p>
          <a:p>
            <a:pPr eaLnBrk="1" hangingPunct="1">
              <a:lnSpc>
                <a:spcPct val="90000"/>
              </a:lnSpc>
              <a:defRPr/>
            </a:pPr>
            <a:endParaRPr lang="el-GR" sz="2800" dirty="0" smtClean="0"/>
          </a:p>
          <a:p>
            <a:pPr eaLnBrk="1" hangingPunct="1">
              <a:lnSpc>
                <a:spcPct val="90000"/>
              </a:lnSpc>
              <a:defRPr/>
            </a:pPr>
            <a:endParaRPr lang="el-GR" sz="2800" dirty="0" smtClean="0"/>
          </a:p>
        </p:txBody>
      </p:sp>
    </p:spTree>
    <p:extLst>
      <p:ext uri="{BB962C8B-B14F-4D97-AF65-F5344CB8AC3E}">
        <p14:creationId xmlns:p14="http://schemas.microsoft.com/office/powerpoint/2010/main" val="3175731767"/>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1893</Words>
  <Application>Microsoft Office PowerPoint</Application>
  <PresentationFormat>Προβολή στην οθόνη (4:3)</PresentationFormat>
  <Paragraphs>153</Paragraphs>
  <Slides>61</Slides>
  <Notes>10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61</vt:i4>
      </vt:variant>
    </vt:vector>
  </HeadingPairs>
  <TitlesOfParts>
    <vt:vector size="63" baseType="lpstr">
      <vt:lpstr>Θέμα του Office</vt:lpstr>
      <vt:lpstr>Έγγραφο εικόνας</vt:lpstr>
      <vt:lpstr>Άσκηση και Παχυσαρκία</vt:lpstr>
      <vt:lpstr>Άδειες Χρήσης</vt:lpstr>
      <vt:lpstr>Χρηματοδότηση</vt:lpstr>
      <vt:lpstr>Σκοποί  ενότητας</vt:lpstr>
      <vt:lpstr>Περιεχόμενα ενότητας</vt:lpstr>
      <vt:lpstr>Λεπτίνη (1)</vt:lpstr>
      <vt:lpstr>Λεπτίνη (2)</vt:lpstr>
      <vt:lpstr>Παρουσίαση του PowerPoint</vt:lpstr>
      <vt:lpstr>Φυσιολογία της λεπτίνης (1)</vt:lpstr>
      <vt:lpstr>Φυσιολογία της λεπτίνης (2)</vt:lpstr>
      <vt:lpstr>Καινούρια άποψη για τον ρόλο της λεπτίνης</vt:lpstr>
      <vt:lpstr>Παράγοντες κορεσμού προερχόμενοι από το πεπτικό σύστημα (1) </vt:lpstr>
      <vt:lpstr>Παράγοντες κορεσμού προερχόμενοι από το πεπτικό σύστημα (2) </vt:lpstr>
      <vt:lpstr>Ο ρόλος της λεπτίνης ως συνδετικός κρίκος μεταξύ ενδογενών και εξωγενών ενεργειακών πηγών</vt:lpstr>
      <vt:lpstr>Αντίσταση στις επιδράσεις της λεπτίνης σε παχύσαρκα άτομα (1) </vt:lpstr>
      <vt:lpstr>Αντίσταση στις επιδράσεις της λεπτίνης σε παχύσαρκα άτομα (2)</vt:lpstr>
      <vt:lpstr>Ο ρόλος του υποδοχέα</vt:lpstr>
      <vt:lpstr>Πρόβλημα μεταφοράς λεπτίνης στο εγκεφαλονωτιαίο υγρό;</vt:lpstr>
      <vt:lpstr>Μελλοντική έρευνα</vt:lpstr>
      <vt:lpstr>Το μονοπάτι του νευροπεπτιδίου Ψ (1) </vt:lpstr>
      <vt:lpstr>Το μονοπάτι του νευροπεπτιδίου Ψ (2)</vt:lpstr>
      <vt:lpstr>Το μονοπάτι του γονιδίου agouti και ο υποδοχέας MC4 της μελανοκορτίνης</vt:lpstr>
      <vt:lpstr>Παρουσίαση του PowerPoint</vt:lpstr>
      <vt:lpstr>Θερμογένεση (1) </vt:lpstr>
      <vt:lpstr>Θερμογένεση (2) </vt:lpstr>
      <vt:lpstr>Θερμογένεση και αποσυζευστικές πρωτεΐνες</vt:lpstr>
      <vt:lpstr>Παρουσίαση του PowerPoint</vt:lpstr>
      <vt:lpstr>Έχει κάποια επίδραση η άσκηση στην αύξηση της θερμογόνας ικανότητας διαμέσου της δραστηριότητας των UCP;</vt:lpstr>
      <vt:lpstr>Επίδραση της άσκησης στο μεταβολισμό λιπών και υδατανθράκων </vt:lpstr>
      <vt:lpstr>Συνιστώμενη δόση CHO (1) </vt:lpstr>
      <vt:lpstr>Συνιστώμενη δόση CHO</vt:lpstr>
      <vt:lpstr>Συνιστώμενη δόση CHO (2) </vt:lpstr>
      <vt:lpstr>Συνιστώμενη δόση CHO (3) </vt:lpstr>
      <vt:lpstr>Χρησιμότητες των Υδατανθράκων</vt:lpstr>
      <vt:lpstr>Τα λίπη καίγονται με φωτιά από υδατάνθρακες (1)</vt:lpstr>
      <vt:lpstr>Τα λίπη καίγονται με φωτιά από υδατάνθρακες (2)</vt:lpstr>
      <vt:lpstr>Τι συμβαίνει στην περίπτωση που η ρύθμιση της γλυκόζης δεν λειτουργεί;</vt:lpstr>
      <vt:lpstr>Εξασθενημένη ανοχή στη γλυκόζη (impaired glucose tolerance)</vt:lpstr>
      <vt:lpstr>Επίδραση της ινσουλίνης και των μεταφορέων γλυκόζης στην είσοδο γλυκόζης στο κύτταρο</vt:lpstr>
      <vt:lpstr>Περίληψη των ορμονικών αλλαγών κατά τη διάρκεια μεταβολών στην ένταση της άσκησης (α) και παρατεταμένης διάρκειας μέτριας έντασης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Angelopoulos et. al. (1998)</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Ενεργειακή Ισορροπία – Ο Ρόλος Της Λεπτίνης</dc:title>
  <dc:creator>thanasis</dc:creator>
  <cp:lastModifiedBy>thanasis</cp:lastModifiedBy>
  <cp:revision>4</cp:revision>
  <dcterms:created xsi:type="dcterms:W3CDTF">2014-11-17T18:01:05Z</dcterms:created>
  <dcterms:modified xsi:type="dcterms:W3CDTF">2014-11-27T14:49:05Z</dcterms:modified>
</cp:coreProperties>
</file>